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9"/>
  </p:notesMasterIdLst>
  <p:sldIdLst>
    <p:sldId id="541" r:id="rId2"/>
    <p:sldId id="274" r:id="rId3"/>
    <p:sldId id="279" r:id="rId4"/>
    <p:sldId id="280" r:id="rId5"/>
    <p:sldId id="281"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5" r:id="rId19"/>
    <p:sldId id="296" r:id="rId20"/>
    <p:sldId id="542" r:id="rId21"/>
    <p:sldId id="297" r:id="rId22"/>
    <p:sldId id="298" r:id="rId23"/>
    <p:sldId id="299" r:id="rId24"/>
    <p:sldId id="301" r:id="rId25"/>
    <p:sldId id="302" r:id="rId26"/>
    <p:sldId id="303" r:id="rId27"/>
    <p:sldId id="304" r:id="rId28"/>
    <p:sldId id="305" r:id="rId29"/>
    <p:sldId id="306" r:id="rId30"/>
    <p:sldId id="307" r:id="rId31"/>
    <p:sldId id="308" r:id="rId32"/>
    <p:sldId id="309" r:id="rId33"/>
    <p:sldId id="310" r:id="rId34"/>
    <p:sldId id="330" r:id="rId35"/>
    <p:sldId id="333" r:id="rId36"/>
    <p:sldId id="334" r:id="rId37"/>
    <p:sldId id="335" r:id="rId38"/>
    <p:sldId id="336" r:id="rId39"/>
    <p:sldId id="337" r:id="rId40"/>
    <p:sldId id="338" r:id="rId41"/>
    <p:sldId id="339" r:id="rId42"/>
    <p:sldId id="341" r:id="rId43"/>
    <p:sldId id="342" r:id="rId44"/>
    <p:sldId id="343" r:id="rId45"/>
    <p:sldId id="344" r:id="rId46"/>
    <p:sldId id="345" r:id="rId47"/>
    <p:sldId id="340" r:id="rId48"/>
    <p:sldId id="346" r:id="rId49"/>
    <p:sldId id="331" r:id="rId50"/>
    <p:sldId id="347" r:id="rId51"/>
    <p:sldId id="350" r:id="rId52"/>
    <p:sldId id="349" r:id="rId53"/>
    <p:sldId id="351" r:id="rId54"/>
    <p:sldId id="352" r:id="rId55"/>
    <p:sldId id="353" r:id="rId56"/>
    <p:sldId id="354" r:id="rId57"/>
    <p:sldId id="356" r:id="rId58"/>
    <p:sldId id="357" r:id="rId59"/>
    <p:sldId id="358" r:id="rId60"/>
    <p:sldId id="543" r:id="rId61"/>
    <p:sldId id="544" r:id="rId62"/>
    <p:sldId id="545" r:id="rId63"/>
    <p:sldId id="546" r:id="rId64"/>
    <p:sldId id="547" r:id="rId65"/>
    <p:sldId id="548" r:id="rId66"/>
    <p:sldId id="549" r:id="rId67"/>
    <p:sldId id="365" r:id="rId68"/>
    <p:sldId id="366" r:id="rId69"/>
    <p:sldId id="368" r:id="rId70"/>
    <p:sldId id="369" r:id="rId71"/>
    <p:sldId id="370" r:id="rId72"/>
    <p:sldId id="367" r:id="rId73"/>
    <p:sldId id="371" r:id="rId74"/>
    <p:sldId id="372" r:id="rId75"/>
    <p:sldId id="373" r:id="rId76"/>
    <p:sldId id="374" r:id="rId77"/>
    <p:sldId id="375" r:id="rId78"/>
    <p:sldId id="377" r:id="rId79"/>
    <p:sldId id="379" r:id="rId80"/>
    <p:sldId id="380" r:id="rId81"/>
    <p:sldId id="381" r:id="rId82"/>
    <p:sldId id="382" r:id="rId83"/>
    <p:sldId id="383" r:id="rId84"/>
    <p:sldId id="384" r:id="rId85"/>
    <p:sldId id="385" r:id="rId86"/>
    <p:sldId id="550" r:id="rId87"/>
    <p:sldId id="387" r:id="rId88"/>
    <p:sldId id="391" r:id="rId89"/>
    <p:sldId id="392" r:id="rId90"/>
    <p:sldId id="393" r:id="rId91"/>
    <p:sldId id="394" r:id="rId92"/>
    <p:sldId id="395" r:id="rId93"/>
    <p:sldId id="404" r:id="rId94"/>
    <p:sldId id="388" r:id="rId95"/>
    <p:sldId id="398" r:id="rId96"/>
    <p:sldId id="399" r:id="rId97"/>
    <p:sldId id="400" r:id="rId98"/>
    <p:sldId id="401" r:id="rId99"/>
    <p:sldId id="402" r:id="rId100"/>
    <p:sldId id="403" r:id="rId101"/>
    <p:sldId id="405" r:id="rId102"/>
    <p:sldId id="406" r:id="rId103"/>
    <p:sldId id="407" r:id="rId104"/>
    <p:sldId id="408" r:id="rId105"/>
    <p:sldId id="409" r:id="rId106"/>
    <p:sldId id="410" r:id="rId107"/>
    <p:sldId id="411" r:id="rId108"/>
    <p:sldId id="415" r:id="rId109"/>
    <p:sldId id="417" r:id="rId110"/>
    <p:sldId id="418" r:id="rId111"/>
    <p:sldId id="539" r:id="rId112"/>
    <p:sldId id="419" r:id="rId113"/>
    <p:sldId id="413" r:id="rId114"/>
    <p:sldId id="414" r:id="rId115"/>
    <p:sldId id="421" r:id="rId116"/>
    <p:sldId id="422" r:id="rId117"/>
    <p:sldId id="423" r:id="rId118"/>
    <p:sldId id="433" r:id="rId119"/>
    <p:sldId id="426" r:id="rId120"/>
    <p:sldId id="427" r:id="rId121"/>
    <p:sldId id="428" r:id="rId122"/>
    <p:sldId id="429" r:id="rId123"/>
    <p:sldId id="430" r:id="rId124"/>
    <p:sldId id="431" r:id="rId125"/>
    <p:sldId id="432" r:id="rId126"/>
    <p:sldId id="434" r:id="rId127"/>
    <p:sldId id="435" r:id="rId128"/>
    <p:sldId id="436" r:id="rId129"/>
    <p:sldId id="437" r:id="rId130"/>
    <p:sldId id="438" r:id="rId131"/>
    <p:sldId id="439" r:id="rId132"/>
    <p:sldId id="440" r:id="rId133"/>
    <p:sldId id="441" r:id="rId134"/>
    <p:sldId id="442" r:id="rId135"/>
    <p:sldId id="443" r:id="rId136"/>
    <p:sldId id="444" r:id="rId137"/>
    <p:sldId id="445" r:id="rId138"/>
    <p:sldId id="446" r:id="rId139"/>
    <p:sldId id="447" r:id="rId140"/>
    <p:sldId id="448" r:id="rId141"/>
    <p:sldId id="449" r:id="rId142"/>
    <p:sldId id="450" r:id="rId143"/>
    <p:sldId id="451" r:id="rId144"/>
    <p:sldId id="452" r:id="rId145"/>
    <p:sldId id="453" r:id="rId146"/>
    <p:sldId id="455" r:id="rId147"/>
    <p:sldId id="456" r:id="rId148"/>
    <p:sldId id="457" r:id="rId149"/>
    <p:sldId id="458" r:id="rId150"/>
    <p:sldId id="459" r:id="rId151"/>
    <p:sldId id="460" r:id="rId152"/>
    <p:sldId id="461" r:id="rId153"/>
    <p:sldId id="462" r:id="rId154"/>
    <p:sldId id="389" r:id="rId155"/>
    <p:sldId id="463" r:id="rId156"/>
    <p:sldId id="464" r:id="rId157"/>
    <p:sldId id="466" r:id="rId158"/>
    <p:sldId id="467" r:id="rId159"/>
    <p:sldId id="468" r:id="rId160"/>
    <p:sldId id="476" r:id="rId161"/>
    <p:sldId id="477" r:id="rId162"/>
    <p:sldId id="478" r:id="rId163"/>
    <p:sldId id="479" r:id="rId164"/>
    <p:sldId id="480" r:id="rId165"/>
    <p:sldId id="469" r:id="rId166"/>
    <p:sldId id="470" r:id="rId167"/>
    <p:sldId id="471" r:id="rId168"/>
    <p:sldId id="472" r:id="rId169"/>
    <p:sldId id="481" r:id="rId170"/>
    <p:sldId id="473" r:id="rId171"/>
    <p:sldId id="482" r:id="rId172"/>
    <p:sldId id="483" r:id="rId173"/>
    <p:sldId id="484" r:id="rId174"/>
    <p:sldId id="485" r:id="rId175"/>
    <p:sldId id="474" r:id="rId176"/>
    <p:sldId id="486" r:id="rId177"/>
    <p:sldId id="487" r:id="rId178"/>
    <p:sldId id="488" r:id="rId179"/>
    <p:sldId id="494" r:id="rId180"/>
    <p:sldId id="495" r:id="rId181"/>
    <p:sldId id="496" r:id="rId182"/>
    <p:sldId id="489" r:id="rId183"/>
    <p:sldId id="497" r:id="rId184"/>
    <p:sldId id="498" r:id="rId185"/>
    <p:sldId id="499" r:id="rId186"/>
    <p:sldId id="490" r:id="rId187"/>
    <p:sldId id="500" r:id="rId188"/>
    <p:sldId id="491" r:id="rId189"/>
    <p:sldId id="492" r:id="rId190"/>
    <p:sldId id="493" r:id="rId191"/>
    <p:sldId id="503" r:id="rId192"/>
    <p:sldId id="540" r:id="rId193"/>
    <p:sldId id="502" r:id="rId194"/>
    <p:sldId id="504" r:id="rId195"/>
    <p:sldId id="506" r:id="rId196"/>
    <p:sldId id="397" r:id="rId197"/>
    <p:sldId id="507" r:id="rId198"/>
    <p:sldId id="508" r:id="rId199"/>
    <p:sldId id="509" r:id="rId200"/>
    <p:sldId id="510" r:id="rId201"/>
    <p:sldId id="511" r:id="rId202"/>
    <p:sldId id="512" r:id="rId203"/>
    <p:sldId id="515" r:id="rId204"/>
    <p:sldId id="513" r:id="rId205"/>
    <p:sldId id="514" r:id="rId206"/>
    <p:sldId id="516" r:id="rId207"/>
    <p:sldId id="517" r:id="rId208"/>
    <p:sldId id="520" r:id="rId209"/>
    <p:sldId id="521" r:id="rId210"/>
    <p:sldId id="518" r:id="rId211"/>
    <p:sldId id="519" r:id="rId212"/>
    <p:sldId id="522" r:id="rId213"/>
    <p:sldId id="523" r:id="rId214"/>
    <p:sldId id="390" r:id="rId215"/>
    <p:sldId id="524" r:id="rId216"/>
    <p:sldId id="525" r:id="rId217"/>
    <p:sldId id="526" r:id="rId218"/>
    <p:sldId id="528" r:id="rId219"/>
    <p:sldId id="529" r:id="rId220"/>
    <p:sldId id="531" r:id="rId221"/>
    <p:sldId id="530" r:id="rId222"/>
    <p:sldId id="532" r:id="rId223"/>
    <p:sldId id="527" r:id="rId224"/>
    <p:sldId id="533" r:id="rId225"/>
    <p:sldId id="534" r:id="rId226"/>
    <p:sldId id="535" r:id="rId227"/>
    <p:sldId id="536" r:id="rId228"/>
    <p:sldId id="278" r:id="rId229"/>
    <p:sldId id="311" r:id="rId230"/>
    <p:sldId id="312" r:id="rId231"/>
    <p:sldId id="313" r:id="rId232"/>
    <p:sldId id="314" r:id="rId233"/>
    <p:sldId id="315" r:id="rId234"/>
    <p:sldId id="316" r:id="rId235"/>
    <p:sldId id="318" r:id="rId236"/>
    <p:sldId id="538" r:id="rId237"/>
    <p:sldId id="319" r:id="rId238"/>
    <p:sldId id="320" r:id="rId239"/>
    <p:sldId id="321" r:id="rId240"/>
    <p:sldId id="322" r:id="rId241"/>
    <p:sldId id="323" r:id="rId242"/>
    <p:sldId id="324" r:id="rId243"/>
    <p:sldId id="325" r:id="rId244"/>
    <p:sldId id="326" r:id="rId245"/>
    <p:sldId id="327" r:id="rId246"/>
    <p:sldId id="328" r:id="rId247"/>
    <p:sldId id="329" r:id="rId248"/>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utline" id="{73405508-B070-41FD-9481-41D6C8C44EBA}">
          <p14:sldIdLst>
            <p14:sldId id="541"/>
          </p14:sldIdLst>
        </p14:section>
        <p14:section name="Benchmarking Metrics" id="{2F933E7E-1AD9-4F9F-A0C2-B94267B08CC2}">
          <p14:sldIdLst>
            <p14:sldId id="274"/>
            <p14:sldId id="279"/>
            <p14:sldId id="280"/>
            <p14:sldId id="281"/>
            <p14:sldId id="282"/>
            <p14:sldId id="283"/>
            <p14:sldId id="284"/>
            <p14:sldId id="285"/>
            <p14:sldId id="286"/>
            <p14:sldId id="287"/>
            <p14:sldId id="288"/>
            <p14:sldId id="289"/>
            <p14:sldId id="290"/>
            <p14:sldId id="291"/>
            <p14:sldId id="292"/>
            <p14:sldId id="293"/>
            <p14:sldId id="295"/>
            <p14:sldId id="296"/>
            <p14:sldId id="542"/>
            <p14:sldId id="297"/>
            <p14:sldId id="298"/>
            <p14:sldId id="299"/>
            <p14:sldId id="301"/>
            <p14:sldId id="302"/>
            <p14:sldId id="303"/>
            <p14:sldId id="304"/>
            <p14:sldId id="305"/>
            <p14:sldId id="306"/>
            <p14:sldId id="307"/>
            <p14:sldId id="308"/>
            <p14:sldId id="309"/>
            <p14:sldId id="310"/>
          </p14:sldIdLst>
        </p14:section>
        <p14:section name="GEMM Accelerator Design" id="{BEDDCBCC-4A65-4634-AB11-B8B9FB955523}">
          <p14:sldIdLst>
            <p14:sldId id="330"/>
            <p14:sldId id="333"/>
            <p14:sldId id="334"/>
            <p14:sldId id="335"/>
            <p14:sldId id="336"/>
            <p14:sldId id="337"/>
            <p14:sldId id="338"/>
            <p14:sldId id="339"/>
            <p14:sldId id="341"/>
            <p14:sldId id="342"/>
            <p14:sldId id="343"/>
            <p14:sldId id="344"/>
            <p14:sldId id="345"/>
            <p14:sldId id="340"/>
            <p14:sldId id="346"/>
            <p14:sldId id="331"/>
            <p14:sldId id="347"/>
            <p14:sldId id="350"/>
            <p14:sldId id="349"/>
            <p14:sldId id="351"/>
            <p14:sldId id="352"/>
            <p14:sldId id="353"/>
            <p14:sldId id="354"/>
            <p14:sldId id="356"/>
            <p14:sldId id="357"/>
            <p14:sldId id="358"/>
            <p14:sldId id="543"/>
            <p14:sldId id="544"/>
            <p14:sldId id="545"/>
            <p14:sldId id="546"/>
            <p14:sldId id="547"/>
            <p14:sldId id="548"/>
            <p14:sldId id="549"/>
            <p14:sldId id="365"/>
            <p14:sldId id="366"/>
            <p14:sldId id="368"/>
            <p14:sldId id="369"/>
            <p14:sldId id="370"/>
            <p14:sldId id="367"/>
            <p14:sldId id="371"/>
            <p14:sldId id="372"/>
            <p14:sldId id="373"/>
            <p14:sldId id="374"/>
            <p14:sldId id="375"/>
            <p14:sldId id="377"/>
            <p14:sldId id="379"/>
            <p14:sldId id="380"/>
            <p14:sldId id="381"/>
            <p14:sldId id="382"/>
            <p14:sldId id="383"/>
            <p14:sldId id="384"/>
            <p14:sldId id="385"/>
            <p14:sldId id="550"/>
          </p14:sldIdLst>
        </p14:section>
        <p14:section name="DNN Accelerator Design" id="{645E13D7-B386-48FA-A8F2-2732247CF60F}">
          <p14:sldIdLst>
            <p14:sldId id="387"/>
            <p14:sldId id="391"/>
            <p14:sldId id="392"/>
            <p14:sldId id="393"/>
            <p14:sldId id="394"/>
            <p14:sldId id="395"/>
            <p14:sldId id="404"/>
            <p14:sldId id="388"/>
            <p14:sldId id="398"/>
            <p14:sldId id="399"/>
            <p14:sldId id="400"/>
            <p14:sldId id="401"/>
            <p14:sldId id="402"/>
            <p14:sldId id="403"/>
            <p14:sldId id="405"/>
            <p14:sldId id="406"/>
            <p14:sldId id="407"/>
            <p14:sldId id="408"/>
            <p14:sldId id="409"/>
            <p14:sldId id="410"/>
            <p14:sldId id="411"/>
            <p14:sldId id="415"/>
            <p14:sldId id="417"/>
            <p14:sldId id="418"/>
            <p14:sldId id="539"/>
            <p14:sldId id="419"/>
            <p14:sldId id="413"/>
            <p14:sldId id="414"/>
            <p14:sldId id="421"/>
            <p14:sldId id="422"/>
            <p14:sldId id="423"/>
            <p14:sldId id="433"/>
            <p14:sldId id="426"/>
            <p14:sldId id="427"/>
            <p14:sldId id="428"/>
            <p14:sldId id="429"/>
            <p14:sldId id="430"/>
            <p14:sldId id="431"/>
            <p14:sldId id="432"/>
            <p14:sldId id="434"/>
            <p14:sldId id="435"/>
            <p14:sldId id="436"/>
            <p14:sldId id="437"/>
            <p14:sldId id="438"/>
            <p14:sldId id="439"/>
            <p14:sldId id="440"/>
            <p14:sldId id="441"/>
            <p14:sldId id="442"/>
            <p14:sldId id="443"/>
            <p14:sldId id="444"/>
            <p14:sldId id="445"/>
            <p14:sldId id="446"/>
            <p14:sldId id="447"/>
            <p14:sldId id="448"/>
            <p14:sldId id="449"/>
            <p14:sldId id="450"/>
            <p14:sldId id="451"/>
            <p14:sldId id="452"/>
            <p14:sldId id="453"/>
            <p14:sldId id="455"/>
            <p14:sldId id="456"/>
            <p14:sldId id="457"/>
            <p14:sldId id="458"/>
            <p14:sldId id="459"/>
            <p14:sldId id="460"/>
            <p14:sldId id="461"/>
            <p14:sldId id="462"/>
            <p14:sldId id="389"/>
            <p14:sldId id="463"/>
            <p14:sldId id="464"/>
            <p14:sldId id="466"/>
            <p14:sldId id="467"/>
            <p14:sldId id="468"/>
            <p14:sldId id="476"/>
            <p14:sldId id="477"/>
            <p14:sldId id="478"/>
            <p14:sldId id="479"/>
            <p14:sldId id="480"/>
            <p14:sldId id="469"/>
            <p14:sldId id="470"/>
            <p14:sldId id="471"/>
            <p14:sldId id="472"/>
            <p14:sldId id="481"/>
            <p14:sldId id="473"/>
            <p14:sldId id="482"/>
            <p14:sldId id="483"/>
            <p14:sldId id="484"/>
            <p14:sldId id="485"/>
            <p14:sldId id="474"/>
            <p14:sldId id="486"/>
            <p14:sldId id="487"/>
            <p14:sldId id="488"/>
            <p14:sldId id="494"/>
            <p14:sldId id="495"/>
            <p14:sldId id="496"/>
            <p14:sldId id="489"/>
            <p14:sldId id="497"/>
            <p14:sldId id="498"/>
            <p14:sldId id="499"/>
            <p14:sldId id="490"/>
            <p14:sldId id="500"/>
            <p14:sldId id="491"/>
            <p14:sldId id="492"/>
            <p14:sldId id="493"/>
            <p14:sldId id="503"/>
            <p14:sldId id="540"/>
            <p14:sldId id="502"/>
            <p14:sldId id="504"/>
            <p14:sldId id="506"/>
            <p14:sldId id="397"/>
            <p14:sldId id="507"/>
            <p14:sldId id="508"/>
            <p14:sldId id="509"/>
            <p14:sldId id="510"/>
            <p14:sldId id="511"/>
            <p14:sldId id="512"/>
            <p14:sldId id="515"/>
            <p14:sldId id="513"/>
            <p14:sldId id="514"/>
            <p14:sldId id="516"/>
            <p14:sldId id="517"/>
            <p14:sldId id="520"/>
            <p14:sldId id="521"/>
            <p14:sldId id="518"/>
            <p14:sldId id="519"/>
            <p14:sldId id="522"/>
            <p14:sldId id="523"/>
            <p14:sldId id="390"/>
            <p14:sldId id="524"/>
            <p14:sldId id="525"/>
            <p14:sldId id="526"/>
            <p14:sldId id="528"/>
            <p14:sldId id="529"/>
            <p14:sldId id="531"/>
            <p14:sldId id="530"/>
            <p14:sldId id="532"/>
            <p14:sldId id="527"/>
            <p14:sldId id="533"/>
            <p14:sldId id="534"/>
            <p14:sldId id="535"/>
            <p14:sldId id="536"/>
          </p14:sldIdLst>
        </p14:section>
        <p14:section name="Energy" id="{687D3BEF-03A3-4A11-A23A-3F220AAA5865}">
          <p14:sldIdLst>
            <p14:sldId id="278"/>
            <p14:sldId id="311"/>
            <p14:sldId id="312"/>
            <p14:sldId id="313"/>
            <p14:sldId id="314"/>
            <p14:sldId id="315"/>
            <p14:sldId id="316"/>
            <p14:sldId id="318"/>
            <p14:sldId id="538"/>
            <p14:sldId id="319"/>
            <p14:sldId id="320"/>
            <p14:sldId id="321"/>
            <p14:sldId id="322"/>
            <p14:sldId id="323"/>
            <p14:sldId id="324"/>
            <p14:sldId id="325"/>
            <p14:sldId id="326"/>
            <p14:sldId id="327"/>
            <p14:sldId id="328"/>
            <p14:sldId id="32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546" autoAdjust="0"/>
    <p:restoredTop sz="95549" autoAdjust="0"/>
  </p:normalViewPr>
  <p:slideViewPr>
    <p:cSldViewPr snapToGrid="0">
      <p:cViewPr varScale="1">
        <p:scale>
          <a:sx n="85" d="100"/>
          <a:sy n="85" d="100"/>
        </p:scale>
        <p:origin x="66" y="255"/>
      </p:cViewPr>
      <p:guideLst/>
    </p:cSldViewPr>
  </p:slideViewPr>
  <p:notesTextViewPr>
    <p:cViewPr>
      <p:scale>
        <a:sx n="1" d="1"/>
        <a:sy n="1" d="1"/>
      </p:scale>
      <p:origin x="0" y="0"/>
    </p:cViewPr>
  </p:notesTextViewPr>
  <p:sorterViewPr>
    <p:cViewPr>
      <p:scale>
        <a:sx n="70" d="100"/>
        <a:sy n="70" d="100"/>
      </p:scale>
      <p:origin x="0" y="-20943"/>
    </p:cViewPr>
  </p:sorterViewPr>
  <p:notesViewPr>
    <p:cSldViewPr snapToGrid="0">
      <p:cViewPr varScale="1">
        <p:scale>
          <a:sx n="62" d="100"/>
          <a:sy n="62" d="100"/>
        </p:scale>
        <p:origin x="3226" y="72"/>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notesMaster" Target="notesMasters/notesMaster1.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presProps" Target="presProps.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viewProps" Target="view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theme" Target="theme/theme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tableStyles" Target="tableStyle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3E06C7-1838-466E-98DC-447B12BC7661}" type="datetimeFigureOut">
              <a:rPr lang="zh-TW" altLang="en-US" smtClean="0"/>
              <a:t>2025/3/26</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C100FA-C3A4-44C7-86A4-4B0FED4B7D38}" type="slidenum">
              <a:rPr lang="zh-TW" altLang="en-US" smtClean="0"/>
              <a:t>‹#›</a:t>
            </a:fld>
            <a:endParaRPr lang="zh-TW" altLang="en-US"/>
          </a:p>
        </p:txBody>
      </p:sp>
    </p:spTree>
    <p:extLst>
      <p:ext uri="{BB962C8B-B14F-4D97-AF65-F5344CB8AC3E}">
        <p14:creationId xmlns:p14="http://schemas.microsoft.com/office/powerpoint/2010/main" val="3389100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F064266E-7AC1-4D30-9FF7-0A43193356EC}" type="slidenum">
              <a:rPr lang="zh-TW" altLang="en-US" smtClean="0"/>
              <a:t>86</a:t>
            </a:fld>
            <a:endParaRPr lang="zh-TW" altLang="en-US"/>
          </a:p>
        </p:txBody>
      </p:sp>
    </p:spTree>
    <p:extLst>
      <p:ext uri="{BB962C8B-B14F-4D97-AF65-F5344CB8AC3E}">
        <p14:creationId xmlns:p14="http://schemas.microsoft.com/office/powerpoint/2010/main" val="15270504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7" name="矩形 6"/>
          <p:cNvSpPr/>
          <p:nvPr/>
        </p:nvSpPr>
        <p:spPr>
          <a:xfrm>
            <a:off x="479999" y="1465385"/>
            <a:ext cx="11712001" cy="2519540"/>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Title 1"/>
          <p:cNvSpPr>
            <a:spLocks noGrp="1"/>
          </p:cNvSpPr>
          <p:nvPr>
            <p:ph type="ctrTitle"/>
          </p:nvPr>
        </p:nvSpPr>
        <p:spPr>
          <a:xfrm>
            <a:off x="1524000" y="2205001"/>
            <a:ext cx="9144000" cy="1779924"/>
          </a:xfrm>
          <a:solidFill>
            <a:srgbClr val="000066"/>
          </a:solidFill>
        </p:spPr>
        <p:txBody>
          <a:bodyPr anchor="ctr">
            <a:normAutofit/>
          </a:bodyPr>
          <a:lstStyle>
            <a:lvl1pPr algn="ctr">
              <a:defRPr sz="6000"/>
            </a:lvl1pPr>
          </a:lstStyle>
          <a:p>
            <a:r>
              <a:rPr lang="zh-TW" altLang="en-US" dirty="0"/>
              <a:t>按一下以編輯母片標題樣式</a:t>
            </a:r>
            <a:endParaRPr lang="en-US" dirty="0"/>
          </a:p>
        </p:txBody>
      </p:sp>
      <p:sp>
        <p:nvSpPr>
          <p:cNvPr id="3" name="Subtitle 2"/>
          <p:cNvSpPr>
            <a:spLocks noGrp="1"/>
          </p:cNvSpPr>
          <p:nvPr>
            <p:ph type="subTitle" idx="1"/>
          </p:nvPr>
        </p:nvSpPr>
        <p:spPr>
          <a:xfrm>
            <a:off x="1524000" y="4077000"/>
            <a:ext cx="9144000" cy="2160000"/>
          </a:xfrm>
        </p:spPr>
        <p:txBody>
          <a:bodyPr/>
          <a:lstStyle>
            <a:lvl1pPr marL="0" indent="0" algn="ctr">
              <a:buNone/>
              <a:defRPr sz="2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按一下以編輯母片副標題樣式</a:t>
            </a:r>
            <a:endParaRPr lang="en-US" dirty="0"/>
          </a:p>
        </p:txBody>
      </p:sp>
      <p:sp>
        <p:nvSpPr>
          <p:cNvPr id="15" name="Rectangle 4"/>
          <p:cNvSpPr>
            <a:spLocks noChangeArrowheads="1"/>
          </p:cNvSpPr>
          <p:nvPr/>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16" name="Rectangle 5"/>
          <p:cNvSpPr>
            <a:spLocks noChangeArrowheads="1"/>
          </p:cNvSpPr>
          <p:nvPr/>
        </p:nvSpPr>
        <p:spPr bwMode="auto">
          <a:xfrm>
            <a:off x="0" y="0"/>
            <a:ext cx="479999" cy="6858000"/>
          </a:xfrm>
          <a:prstGeom prst="rect">
            <a:avLst/>
          </a:prstGeom>
          <a:gradFill rotWithShape="1">
            <a:gsLst>
              <a:gs pos="11000">
                <a:srgbClr val="003399"/>
              </a:gs>
              <a:gs pos="100000">
                <a:srgbClr val="003399">
                  <a:gamma/>
                  <a:tint val="0"/>
                  <a:invGamma/>
                </a:srgbClr>
              </a:gs>
            </a:gsLst>
            <a:lin ang="5400000" scaled="1"/>
          </a:gradFill>
          <a:ln>
            <a:noFill/>
          </a:ln>
          <a:effectLst/>
        </p:spPr>
        <p:txBody>
          <a:bodyPr wrap="none" anchor="ctr"/>
          <a:lstStyle/>
          <a:p>
            <a:endParaRPr lang="zh-TW" altLang="en-US"/>
          </a:p>
        </p:txBody>
      </p:sp>
      <p:pic>
        <p:nvPicPr>
          <p:cNvPr id="10" name="Picture 2" descr="國立陽明交通大學- 維基百科，自由的百科全書">
            <a:extLst>
              <a:ext uri="{FF2B5EF4-FFF2-40B4-BE49-F238E27FC236}">
                <a16:creationId xmlns:a16="http://schemas.microsoft.com/office/drawing/2014/main" id="{14C09B4E-2836-4801-B92A-16DEA5BDEF3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8" y="6237312"/>
            <a:ext cx="575692" cy="576064"/>
          </a:xfrm>
          <a:prstGeom prst="rect">
            <a:avLst/>
          </a:prstGeom>
          <a:noFill/>
          <a:extLst>
            <a:ext uri="{909E8E84-426E-40DD-AFC4-6F175D3DCCD1}">
              <a14:hiddenFill xmlns:a14="http://schemas.microsoft.com/office/drawing/2010/main">
                <a:solidFill>
                  <a:srgbClr val="FFFFFF"/>
                </a:solidFill>
              </a14:hiddenFill>
            </a:ext>
          </a:extLst>
        </p:spPr>
      </p:pic>
      <p:sp>
        <p:nvSpPr>
          <p:cNvPr id="5" name="投影片編號版面配置區 4">
            <a:extLst>
              <a:ext uri="{FF2B5EF4-FFF2-40B4-BE49-F238E27FC236}">
                <a16:creationId xmlns:a16="http://schemas.microsoft.com/office/drawing/2014/main" id="{40B4BAD7-E56F-B1B8-12B5-1B15963779A6}"/>
              </a:ext>
            </a:extLst>
          </p:cNvPr>
          <p:cNvSpPr>
            <a:spLocks noGrp="1"/>
          </p:cNvSpPr>
          <p:nvPr>
            <p:ph type="sldNum" sz="quarter" idx="10"/>
          </p:nvPr>
        </p:nvSpPr>
        <p:spPr/>
        <p:txBody>
          <a:bodyPr/>
          <a:lstStyle/>
          <a:p>
            <a:fld id="{782ABDDB-4DBE-438F-825E-A879036B780E}" type="slidenum">
              <a:rPr lang="zh-TW" altLang="en-US" smtClean="0"/>
              <a:t>‹#›</a:t>
            </a:fld>
            <a:endParaRPr lang="zh-TW" altLang="en-US"/>
          </a:p>
        </p:txBody>
      </p:sp>
    </p:spTree>
    <p:extLst>
      <p:ext uri="{BB962C8B-B14F-4D97-AF65-F5344CB8AC3E}">
        <p14:creationId xmlns:p14="http://schemas.microsoft.com/office/powerpoint/2010/main" val="2253549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dirty="0"/>
              <a:t>按一下以編輯母片標題樣式</a:t>
            </a:r>
            <a:endParaRPr lang="en-US" dirty="0"/>
          </a:p>
        </p:txBody>
      </p:sp>
      <p:sp>
        <p:nvSpPr>
          <p:cNvPr id="3" name="Content Placeholder 2"/>
          <p:cNvSpPr>
            <a:spLocks noGrp="1"/>
          </p:cNvSpPr>
          <p:nvPr>
            <p:ph idx="1"/>
          </p:nvPr>
        </p:nvSpPr>
        <p:spPr/>
        <p:txBody>
          <a:bodyPr/>
          <a:lstStyle>
            <a:lvl1pPr>
              <a:defRPr b="1"/>
            </a:lvl1pPr>
            <a:lvl2pPr>
              <a:defRPr b="1"/>
            </a:lvl2pPr>
            <a:lvl4pPr>
              <a:defRPr b="1"/>
            </a:lvl4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6" name="Slide Number Placeholder 5"/>
          <p:cNvSpPr>
            <a:spLocks noGrp="1"/>
          </p:cNvSpPr>
          <p:nvPr>
            <p:ph type="sldNum" sz="quarter" idx="12"/>
          </p:nvPr>
        </p:nvSpPr>
        <p:spPr/>
        <p:txBody>
          <a:bodyPr/>
          <a:lstStyle/>
          <a:p>
            <a:fld id="{782ABDDB-4DBE-438F-825E-A879036B780E}" type="slidenum">
              <a:rPr lang="zh-TW" altLang="en-US" smtClean="0"/>
              <a:t>‹#›</a:t>
            </a:fld>
            <a:endParaRPr lang="zh-TW" altLang="en-US"/>
          </a:p>
        </p:txBody>
      </p:sp>
    </p:spTree>
    <p:extLst>
      <p:ext uri="{BB962C8B-B14F-4D97-AF65-F5344CB8AC3E}">
        <p14:creationId xmlns:p14="http://schemas.microsoft.com/office/powerpoint/2010/main" val="13606234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9" name="矩形 8"/>
          <p:cNvSpPr/>
          <p:nvPr/>
        </p:nvSpPr>
        <p:spPr>
          <a:xfrm>
            <a:off x="479999" y="2204999"/>
            <a:ext cx="11712001" cy="2357475"/>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 name="矩形 3"/>
          <p:cNvSpPr/>
          <p:nvPr/>
        </p:nvSpPr>
        <p:spPr>
          <a:xfrm>
            <a:off x="479999" y="2204999"/>
            <a:ext cx="11712001" cy="2357475"/>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Title 1"/>
          <p:cNvSpPr>
            <a:spLocks noGrp="1"/>
          </p:cNvSpPr>
          <p:nvPr>
            <p:ph type="title"/>
          </p:nvPr>
        </p:nvSpPr>
        <p:spPr>
          <a:xfrm>
            <a:off x="831850" y="2204999"/>
            <a:ext cx="10515600" cy="2357475"/>
          </a:xfrm>
        </p:spPr>
        <p:txBody>
          <a:bodyPr anchor="b"/>
          <a:lstStyle>
            <a:lvl1pPr>
              <a:defRPr sz="6000"/>
            </a:lvl1pPr>
          </a:lstStyle>
          <a:p>
            <a:r>
              <a:rPr lang="zh-TW" altLang="en-US" dirty="0"/>
              <a:t>按一下以編輯母片標題樣式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b="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7" name="投影片編號版面配置區 6"/>
          <p:cNvSpPr>
            <a:spLocks noGrp="1"/>
          </p:cNvSpPr>
          <p:nvPr>
            <p:ph type="sldNum" sz="quarter" idx="10"/>
          </p:nvPr>
        </p:nvSpPr>
        <p:spPr/>
        <p:txBody>
          <a:bodyPr/>
          <a:lstStyle/>
          <a:p>
            <a:fld id="{782ABDDB-4DBE-438F-825E-A879036B780E}" type="slidenum">
              <a:rPr lang="zh-TW" altLang="en-US" smtClean="0"/>
              <a:t>‹#›</a:t>
            </a:fld>
            <a:endParaRPr lang="zh-TW" altLang="en-US"/>
          </a:p>
        </p:txBody>
      </p:sp>
      <p:sp>
        <p:nvSpPr>
          <p:cNvPr id="5" name="Rectangle 4"/>
          <p:cNvSpPr>
            <a:spLocks noChangeArrowheads="1"/>
          </p:cNvSpPr>
          <p:nvPr/>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6" name="Rectangle 5"/>
          <p:cNvSpPr>
            <a:spLocks noChangeArrowheads="1"/>
          </p:cNvSpPr>
          <p:nvPr/>
        </p:nvSpPr>
        <p:spPr bwMode="auto">
          <a:xfrm>
            <a:off x="0" y="0"/>
            <a:ext cx="479999" cy="6858000"/>
          </a:xfrm>
          <a:prstGeom prst="rect">
            <a:avLst/>
          </a:prstGeom>
          <a:gradFill rotWithShape="1">
            <a:gsLst>
              <a:gs pos="11000">
                <a:srgbClr val="003399"/>
              </a:gs>
              <a:gs pos="100000">
                <a:srgbClr val="003399">
                  <a:gamma/>
                  <a:tint val="0"/>
                  <a:invGamma/>
                </a:srgbClr>
              </a:gs>
            </a:gsLst>
            <a:lin ang="5400000" scaled="1"/>
          </a:gradFill>
          <a:ln>
            <a:noFill/>
          </a:ln>
          <a:effectLst/>
        </p:spPr>
        <p:txBody>
          <a:bodyPr wrap="none" anchor="ctr"/>
          <a:lstStyle/>
          <a:p>
            <a:endParaRPr lang="zh-TW" altLang="en-US"/>
          </a:p>
        </p:txBody>
      </p:sp>
      <p:sp>
        <p:nvSpPr>
          <p:cNvPr id="10" name="Rectangle 4"/>
          <p:cNvSpPr>
            <a:spLocks noChangeArrowheads="1"/>
          </p:cNvSpPr>
          <p:nvPr/>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11" name="Rectangle 5"/>
          <p:cNvSpPr>
            <a:spLocks noChangeArrowheads="1"/>
          </p:cNvSpPr>
          <p:nvPr/>
        </p:nvSpPr>
        <p:spPr bwMode="auto">
          <a:xfrm>
            <a:off x="0" y="0"/>
            <a:ext cx="479999" cy="6858000"/>
          </a:xfrm>
          <a:prstGeom prst="rect">
            <a:avLst/>
          </a:prstGeom>
          <a:gradFill rotWithShape="1">
            <a:gsLst>
              <a:gs pos="11000">
                <a:srgbClr val="003399"/>
              </a:gs>
              <a:gs pos="100000">
                <a:srgbClr val="003399">
                  <a:gamma/>
                  <a:tint val="0"/>
                  <a:invGamma/>
                </a:srgbClr>
              </a:gs>
            </a:gsLst>
            <a:lin ang="5400000" scaled="1"/>
          </a:gradFill>
          <a:ln>
            <a:noFill/>
          </a:ln>
          <a:effectLst/>
        </p:spPr>
        <p:txBody>
          <a:bodyPr wrap="none" anchor="ctr"/>
          <a:lstStyle/>
          <a:p>
            <a:endParaRPr lang="zh-TW" altLang="en-US"/>
          </a:p>
        </p:txBody>
      </p:sp>
      <p:pic>
        <p:nvPicPr>
          <p:cNvPr id="14" name="Picture 2" descr="國立陽明交通大學- 維基百科，自由的百科全書">
            <a:extLst>
              <a:ext uri="{FF2B5EF4-FFF2-40B4-BE49-F238E27FC236}">
                <a16:creationId xmlns:a16="http://schemas.microsoft.com/office/drawing/2014/main" id="{14C09B4E-2836-4801-B92A-16DEA5BDEF3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8" y="6237312"/>
            <a:ext cx="575692"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2670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838200" y="1673292"/>
            <a:ext cx="5181600" cy="4503671"/>
          </a:xfrm>
        </p:spPr>
        <p:txBody>
          <a:bodyPr/>
          <a:lstStyle>
            <a:lvl1pPr>
              <a:defRPr b="1"/>
            </a:lvl1pPr>
            <a:lvl2pPr>
              <a:defRPr b="1"/>
            </a:lvl2pPr>
            <a:lvl4pPr>
              <a:defRPr b="1"/>
            </a:lvl4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en-US" dirty="0"/>
          </a:p>
        </p:txBody>
      </p:sp>
      <p:sp>
        <p:nvSpPr>
          <p:cNvPr id="4" name="Content Placeholder 3"/>
          <p:cNvSpPr>
            <a:spLocks noGrp="1"/>
          </p:cNvSpPr>
          <p:nvPr>
            <p:ph sz="half" idx="2"/>
          </p:nvPr>
        </p:nvSpPr>
        <p:spPr>
          <a:xfrm>
            <a:off x="6172200" y="1673292"/>
            <a:ext cx="5181600" cy="4503671"/>
          </a:xfrm>
        </p:spPr>
        <p:txBody>
          <a:bodyPr/>
          <a:lstStyle>
            <a:lvl1pPr>
              <a:defRPr b="1"/>
            </a:lvl1pPr>
            <a:lvl2pPr>
              <a:defRPr b="1"/>
            </a:lvl2pPr>
            <a:lvl4pPr>
              <a:defRPr b="1"/>
            </a:lvl4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en-US" dirty="0"/>
          </a:p>
        </p:txBody>
      </p:sp>
      <p:sp>
        <p:nvSpPr>
          <p:cNvPr id="7" name="Slide Number Placeholder 6"/>
          <p:cNvSpPr>
            <a:spLocks noGrp="1"/>
          </p:cNvSpPr>
          <p:nvPr>
            <p:ph type="sldNum" sz="quarter" idx="12"/>
          </p:nvPr>
        </p:nvSpPr>
        <p:spPr/>
        <p:txBody>
          <a:bodyPr/>
          <a:lstStyle/>
          <a:p>
            <a:fld id="{782ABDDB-4DBE-438F-825E-A879036B780E}" type="slidenum">
              <a:rPr lang="zh-TW" altLang="en-US" smtClean="0"/>
              <a:t>‹#›</a:t>
            </a:fld>
            <a:endParaRPr lang="zh-TW" altLang="en-US"/>
          </a:p>
        </p:txBody>
      </p:sp>
    </p:spTree>
    <p:extLst>
      <p:ext uri="{BB962C8B-B14F-4D97-AF65-F5344CB8AC3E}">
        <p14:creationId xmlns:p14="http://schemas.microsoft.com/office/powerpoint/2010/main" val="737153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7" y="1673292"/>
            <a:ext cx="5184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dirty="0"/>
              <a:t>按一下以編輯母片文字樣式</a:t>
            </a:r>
          </a:p>
        </p:txBody>
      </p:sp>
      <p:sp>
        <p:nvSpPr>
          <p:cNvPr id="4" name="Content Placeholder 3"/>
          <p:cNvSpPr>
            <a:spLocks noGrp="1"/>
          </p:cNvSpPr>
          <p:nvPr>
            <p:ph sz="half" idx="2"/>
          </p:nvPr>
        </p:nvSpPr>
        <p:spPr>
          <a:xfrm>
            <a:off x="839787" y="2497205"/>
            <a:ext cx="5184000" cy="3692458"/>
          </a:xfrm>
        </p:spPr>
        <p:txBody>
          <a:bodyPr/>
          <a:lstStyle>
            <a:lvl1pPr>
              <a:defRPr b="1"/>
            </a:lvl1pPr>
            <a:lvl2pPr>
              <a:defRPr b="1"/>
            </a:lvl2pPr>
            <a:lvl4pPr>
              <a:defRPr b="1"/>
            </a:lvl4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en-US" dirty="0"/>
          </a:p>
        </p:txBody>
      </p:sp>
      <p:sp>
        <p:nvSpPr>
          <p:cNvPr id="5" name="Text Placeholder 4"/>
          <p:cNvSpPr>
            <a:spLocks noGrp="1"/>
          </p:cNvSpPr>
          <p:nvPr>
            <p:ph type="body" sz="quarter" idx="3"/>
          </p:nvPr>
        </p:nvSpPr>
        <p:spPr>
          <a:xfrm>
            <a:off x="6171406" y="1673292"/>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dirty="0"/>
              <a:t>按一下以編輯母片文字樣式</a:t>
            </a:r>
          </a:p>
        </p:txBody>
      </p:sp>
      <p:sp>
        <p:nvSpPr>
          <p:cNvPr id="6" name="Content Placeholder 5"/>
          <p:cNvSpPr>
            <a:spLocks noGrp="1"/>
          </p:cNvSpPr>
          <p:nvPr>
            <p:ph sz="quarter" idx="4"/>
          </p:nvPr>
        </p:nvSpPr>
        <p:spPr>
          <a:xfrm>
            <a:off x="6171803" y="2497205"/>
            <a:ext cx="5183188" cy="3692458"/>
          </a:xfrm>
        </p:spPr>
        <p:txBody>
          <a:bodyPr/>
          <a:lstStyle>
            <a:lvl1pPr>
              <a:defRPr b="1"/>
            </a:lvl1pPr>
            <a:lvl2pPr>
              <a:defRPr b="1"/>
            </a:lvl2pPr>
            <a:lvl4pPr>
              <a:defRPr b="1"/>
            </a:lvl4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en-US" dirty="0"/>
          </a:p>
        </p:txBody>
      </p:sp>
      <p:sp>
        <p:nvSpPr>
          <p:cNvPr id="9" name="Slide Number Placeholder 8"/>
          <p:cNvSpPr>
            <a:spLocks noGrp="1"/>
          </p:cNvSpPr>
          <p:nvPr>
            <p:ph type="sldNum" sz="quarter" idx="12"/>
          </p:nvPr>
        </p:nvSpPr>
        <p:spPr/>
        <p:txBody>
          <a:bodyPr/>
          <a:lstStyle/>
          <a:p>
            <a:fld id="{782ABDDB-4DBE-438F-825E-A879036B780E}" type="slidenum">
              <a:rPr lang="zh-TW" altLang="en-US" smtClean="0"/>
              <a:t>‹#›</a:t>
            </a:fld>
            <a:endParaRPr lang="zh-TW" altLang="en-US"/>
          </a:p>
        </p:txBody>
      </p:sp>
      <p:sp>
        <p:nvSpPr>
          <p:cNvPr id="8" name="Title 1"/>
          <p:cNvSpPr>
            <a:spLocks noGrp="1"/>
          </p:cNvSpPr>
          <p:nvPr>
            <p:ph type="title"/>
          </p:nvPr>
        </p:nvSpPr>
        <p:spPr>
          <a:xfrm>
            <a:off x="838200" y="260647"/>
            <a:ext cx="10515600" cy="1152000"/>
          </a:xfrm>
        </p:spPr>
        <p:txBody>
          <a:bodyPr/>
          <a:lstStyle/>
          <a:p>
            <a:r>
              <a:rPr lang="zh-TW" altLang="en-US"/>
              <a:t>按一下以編輯母片標題樣式</a:t>
            </a:r>
            <a:endParaRPr lang="en-US" dirty="0"/>
          </a:p>
        </p:txBody>
      </p:sp>
    </p:spTree>
    <p:extLst>
      <p:ext uri="{BB962C8B-B14F-4D97-AF65-F5344CB8AC3E}">
        <p14:creationId xmlns:p14="http://schemas.microsoft.com/office/powerpoint/2010/main" val="1849144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dirty="0"/>
              <a:t>按一下以編輯母片標題樣式</a:t>
            </a:r>
            <a:endParaRPr lang="en-US" dirty="0"/>
          </a:p>
        </p:txBody>
      </p:sp>
      <p:sp>
        <p:nvSpPr>
          <p:cNvPr id="5" name="Slide Number Placeholder 4"/>
          <p:cNvSpPr>
            <a:spLocks noGrp="1"/>
          </p:cNvSpPr>
          <p:nvPr>
            <p:ph type="sldNum" sz="quarter" idx="12"/>
          </p:nvPr>
        </p:nvSpPr>
        <p:spPr/>
        <p:txBody>
          <a:bodyPr/>
          <a:lstStyle/>
          <a:p>
            <a:fld id="{782ABDDB-4DBE-438F-825E-A879036B780E}" type="slidenum">
              <a:rPr lang="zh-TW" altLang="en-US" smtClean="0"/>
              <a:t>‹#›</a:t>
            </a:fld>
            <a:endParaRPr lang="zh-TW" altLang="en-US"/>
          </a:p>
        </p:txBody>
      </p:sp>
    </p:spTree>
    <p:extLst>
      <p:ext uri="{BB962C8B-B14F-4D97-AF65-F5344CB8AC3E}">
        <p14:creationId xmlns:p14="http://schemas.microsoft.com/office/powerpoint/2010/main" val="2532978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空白">
    <p:spTree>
      <p:nvGrpSpPr>
        <p:cNvPr id="1" name=""/>
        <p:cNvGrpSpPr/>
        <p:nvPr/>
      </p:nvGrpSpPr>
      <p:grpSpPr>
        <a:xfrm>
          <a:off x="0" y="0"/>
          <a:ext cx="0" cy="0"/>
          <a:chOff x="0" y="0"/>
          <a:chExt cx="0" cy="0"/>
        </a:xfrm>
      </p:grpSpPr>
      <p:sp>
        <p:nvSpPr>
          <p:cNvPr id="3" name="Rectangle 4"/>
          <p:cNvSpPr>
            <a:spLocks noChangeArrowheads="1"/>
          </p:cNvSpPr>
          <p:nvPr/>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8" name="Rectangle 27"/>
          <p:cNvSpPr>
            <a:spLocks noChangeArrowheads="1"/>
          </p:cNvSpPr>
          <p:nvPr/>
        </p:nvSpPr>
        <p:spPr bwMode="auto">
          <a:xfrm>
            <a:off x="0" y="260648"/>
            <a:ext cx="12192000" cy="459355"/>
          </a:xfrm>
          <a:prstGeom prst="rect">
            <a:avLst/>
          </a:prstGeom>
          <a:solidFill>
            <a:srgbClr val="00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10" name="Rectangle 5"/>
          <p:cNvSpPr>
            <a:spLocks noChangeArrowheads="1"/>
          </p:cNvSpPr>
          <p:nvPr/>
        </p:nvSpPr>
        <p:spPr bwMode="auto">
          <a:xfrm>
            <a:off x="1" y="0"/>
            <a:ext cx="407368" cy="6858000"/>
          </a:xfrm>
          <a:prstGeom prst="rect">
            <a:avLst/>
          </a:prstGeom>
          <a:gradFill rotWithShape="1">
            <a:gsLst>
              <a:gs pos="6000">
                <a:srgbClr val="003399"/>
              </a:gs>
              <a:gs pos="100000">
                <a:srgbClr val="003399">
                  <a:gamma/>
                  <a:tint val="0"/>
                  <a:invGamma/>
                </a:srgbClr>
              </a:gs>
            </a:gsLst>
            <a:lin ang="5400000" scaled="1"/>
          </a:gradFill>
          <a:ln>
            <a:noFill/>
          </a:ln>
          <a:effectLst/>
        </p:spPr>
        <p:txBody>
          <a:bodyPr wrap="none" anchor="ctr"/>
          <a:lstStyle/>
          <a:p>
            <a:endParaRPr lang="zh-TW" altLang="en-US"/>
          </a:p>
        </p:txBody>
      </p:sp>
      <p:pic>
        <p:nvPicPr>
          <p:cNvPr id="9" name="Picture 2" descr="國立陽明交通大學- 維基百科，自由的百科全書">
            <a:extLst>
              <a:ext uri="{FF2B5EF4-FFF2-40B4-BE49-F238E27FC236}">
                <a16:creationId xmlns:a16="http://schemas.microsoft.com/office/drawing/2014/main" id="{14C09B4E-2836-4801-B92A-16DEA5BDEF3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8" y="6237312"/>
            <a:ext cx="575692" cy="576064"/>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782ABDDB-4DBE-438F-825E-A879036B780E}" type="slidenum">
              <a:rPr lang="zh-TW" altLang="en-US" smtClean="0"/>
              <a:t>‹#›</a:t>
            </a:fld>
            <a:endParaRPr lang="zh-TW" altLang="en-US"/>
          </a:p>
        </p:txBody>
      </p:sp>
    </p:spTree>
    <p:extLst>
      <p:ext uri="{BB962C8B-B14F-4D97-AF65-F5344CB8AC3E}">
        <p14:creationId xmlns:p14="http://schemas.microsoft.com/office/powerpoint/2010/main" val="2890401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673292"/>
            <a:ext cx="10515600" cy="4503671"/>
          </a:xfrm>
          <a:prstGeom prst="rect">
            <a:avLst/>
          </a:prstGeom>
        </p:spPr>
        <p:txBody>
          <a:bodyPr vert="horz" lIns="91440" tIns="45720" rIns="91440" bIns="45720" rtlCol="0">
            <a:normAutofit/>
          </a:bodyPr>
          <a:lstStyle/>
          <a:p>
            <a:pPr marL="342900" marR="0" lvl="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a:pPr>
            <a:r>
              <a:rPr kumimoji="1" lang="en-US" altLang="zh-TW" sz="2400" b="1" i="0" u="none" strike="noStrike" kern="1200" cap="none" spc="0" normalizeH="0" baseline="0" noProof="0" dirty="0">
                <a:ln>
                  <a:noFill/>
                </a:ln>
                <a:solidFill>
                  <a:srgbClr val="000000"/>
                </a:solidFill>
                <a:effectLst/>
                <a:uLnTx/>
                <a:uFillTx/>
                <a:latin typeface="+mn-lt"/>
                <a:ea typeface="+mn-ea"/>
                <a:cs typeface="+mn-cs"/>
              </a:rPr>
              <a:t>11111</a:t>
            </a:r>
          </a:p>
          <a:p>
            <a:pPr marL="742950" marR="0" lvl="1"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a:pPr>
            <a:r>
              <a:rPr kumimoji="1" lang="en-US" altLang="zh-TW" sz="2000" b="1" i="0" u="none" strike="noStrike" kern="1200" cap="none" spc="0" normalizeH="0" baseline="0" noProof="0" dirty="0">
                <a:ln>
                  <a:noFill/>
                </a:ln>
                <a:solidFill>
                  <a:srgbClr val="000000"/>
                </a:solidFill>
                <a:effectLst/>
                <a:uLnTx/>
                <a:uFillTx/>
                <a:latin typeface="+mn-lt"/>
                <a:ea typeface="+mn-ea"/>
                <a:cs typeface="+mn-cs"/>
              </a:rPr>
              <a:t>22222</a:t>
            </a:r>
          </a:p>
          <a:p>
            <a:pPr marL="1143000" marR="0" lvl="2"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a:pPr>
            <a:r>
              <a:rPr kumimoji="1" lang="en-US" altLang="zh-TW" sz="2000" b="0" i="0" u="none" strike="noStrike" kern="1200" cap="none" spc="0" normalizeH="0" baseline="0" noProof="0" dirty="0">
                <a:ln>
                  <a:noFill/>
                </a:ln>
                <a:solidFill>
                  <a:srgbClr val="000000"/>
                </a:solidFill>
                <a:effectLst/>
                <a:uLnTx/>
                <a:uFillTx/>
                <a:latin typeface="+mn-lt"/>
                <a:ea typeface="+mn-ea"/>
                <a:cs typeface="+mn-cs"/>
              </a:rPr>
              <a:t>33333</a:t>
            </a:r>
          </a:p>
          <a:p>
            <a:pPr marL="1600200" marR="0" lvl="3"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a:pPr>
            <a:r>
              <a:rPr kumimoji="1" lang="en-US" altLang="zh-TW" sz="1800" b="1" i="0" u="none" strike="noStrike" kern="1200" cap="none" spc="0" normalizeH="0" baseline="0" noProof="0" dirty="0">
                <a:ln>
                  <a:noFill/>
                </a:ln>
                <a:solidFill>
                  <a:srgbClr val="000000"/>
                </a:solidFill>
                <a:effectLst/>
                <a:uLnTx/>
                <a:uFillTx/>
                <a:latin typeface="+mn-lt"/>
                <a:ea typeface="+mn-ea"/>
                <a:cs typeface="+mn-cs"/>
              </a:rPr>
              <a:t>44444</a:t>
            </a:r>
          </a:p>
          <a:p>
            <a:pPr marL="2057400" marR="0" lvl="4"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a:pPr>
            <a:r>
              <a:rPr kumimoji="1" lang="en-US" altLang="zh-TW" sz="1800" b="0" i="0" u="none" strike="noStrike" kern="1200" cap="none" spc="0" normalizeH="0" baseline="0" noProof="0" dirty="0">
                <a:ln>
                  <a:noFill/>
                </a:ln>
                <a:solidFill>
                  <a:srgbClr val="000000"/>
                </a:solidFill>
                <a:effectLst/>
                <a:uLnTx/>
                <a:uFillTx/>
                <a:latin typeface="+mn-lt"/>
                <a:ea typeface="+mn-ea"/>
                <a:cs typeface="+mn-cs"/>
              </a:rPr>
              <a:t>55555</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400">
                <a:solidFill>
                  <a:schemeClr val="tx1"/>
                </a:solidFill>
              </a:defRPr>
            </a:lvl1pPr>
          </a:lstStyle>
          <a:p>
            <a:fld id="{782ABDDB-4DBE-438F-825E-A879036B780E}" type="slidenum">
              <a:rPr lang="zh-TW" altLang="en-US" smtClean="0"/>
              <a:t>‹#›</a:t>
            </a:fld>
            <a:endParaRPr lang="zh-TW" altLang="en-US"/>
          </a:p>
        </p:txBody>
      </p:sp>
      <p:sp>
        <p:nvSpPr>
          <p:cNvPr id="8" name="Rectangle 4"/>
          <p:cNvSpPr>
            <a:spLocks noChangeArrowheads="1"/>
          </p:cNvSpPr>
          <p:nvPr/>
        </p:nvSpPr>
        <p:spPr bwMode="auto">
          <a:xfrm>
            <a:off x="0" y="3"/>
            <a:ext cx="12192000" cy="720000"/>
          </a:xfrm>
          <a:prstGeom prst="rect">
            <a:avLst/>
          </a:prstGeom>
          <a:solidFill>
            <a:srgbClr val="0033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12" name="Rectangle 27"/>
          <p:cNvSpPr>
            <a:spLocks noChangeArrowheads="1"/>
          </p:cNvSpPr>
          <p:nvPr/>
        </p:nvSpPr>
        <p:spPr bwMode="auto">
          <a:xfrm>
            <a:off x="0" y="260648"/>
            <a:ext cx="12192000" cy="1152000"/>
          </a:xfrm>
          <a:prstGeom prst="rect">
            <a:avLst/>
          </a:prstGeom>
          <a:solidFill>
            <a:srgbClr val="0000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TW" altLang="en-US"/>
          </a:p>
        </p:txBody>
      </p:sp>
      <p:sp>
        <p:nvSpPr>
          <p:cNvPr id="9" name="Rectangle 5"/>
          <p:cNvSpPr>
            <a:spLocks noChangeArrowheads="1"/>
          </p:cNvSpPr>
          <p:nvPr/>
        </p:nvSpPr>
        <p:spPr bwMode="auto">
          <a:xfrm>
            <a:off x="1" y="0"/>
            <a:ext cx="407368" cy="6858000"/>
          </a:xfrm>
          <a:prstGeom prst="rect">
            <a:avLst/>
          </a:prstGeom>
          <a:gradFill rotWithShape="1">
            <a:gsLst>
              <a:gs pos="6000">
                <a:srgbClr val="003399"/>
              </a:gs>
              <a:gs pos="100000">
                <a:srgbClr val="003399">
                  <a:gamma/>
                  <a:tint val="0"/>
                  <a:invGamma/>
                </a:srgbClr>
              </a:gs>
            </a:gsLst>
            <a:lin ang="5400000" scaled="1"/>
          </a:gradFill>
          <a:ln>
            <a:noFill/>
          </a:ln>
          <a:effectLst/>
        </p:spPr>
        <p:txBody>
          <a:bodyPr wrap="none" anchor="ctr"/>
          <a:lstStyle/>
          <a:p>
            <a:endParaRPr lang="zh-TW" altLang="en-US"/>
          </a:p>
        </p:txBody>
      </p:sp>
      <p:sp>
        <p:nvSpPr>
          <p:cNvPr id="2" name="Title Placeholder 1"/>
          <p:cNvSpPr>
            <a:spLocks noGrp="1"/>
          </p:cNvSpPr>
          <p:nvPr>
            <p:ph type="title"/>
          </p:nvPr>
        </p:nvSpPr>
        <p:spPr>
          <a:xfrm>
            <a:off x="838200" y="260647"/>
            <a:ext cx="10515600" cy="1152000"/>
          </a:xfrm>
          <a:prstGeom prst="rect">
            <a:avLst/>
          </a:prstGeom>
          <a:solidFill>
            <a:srgbClr val="000066"/>
          </a:solidFill>
        </p:spPr>
        <p:txBody>
          <a:bodyPr vert="horz" lIns="91440" tIns="45720" rIns="91440" bIns="45720" rtlCol="0" anchor="ctr">
            <a:normAutofit/>
          </a:bodyPr>
          <a:lstStyle/>
          <a:p>
            <a:r>
              <a:rPr lang="en-US" altLang="zh-TW" dirty="0"/>
              <a:t>Title</a:t>
            </a:r>
            <a:endParaRPr lang="en-US" dirty="0"/>
          </a:p>
        </p:txBody>
      </p:sp>
      <p:pic>
        <p:nvPicPr>
          <p:cNvPr id="15" name="Picture 2" descr="國立陽明交通大學- 維基百科，自由的百科全書">
            <a:extLst>
              <a:ext uri="{FF2B5EF4-FFF2-40B4-BE49-F238E27FC236}">
                <a16:creationId xmlns:a16="http://schemas.microsoft.com/office/drawing/2014/main" id="{14C09B4E-2836-4801-B92A-16DEA5BDEF3A}"/>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5498" y="6237312"/>
            <a:ext cx="575692"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14221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hf hdr="0" ftr="0" dt="0"/>
  <p:txStyles>
    <p:titleStyle>
      <a:lvl1pPr algn="l" defTabSz="914400" rtl="0" eaLnBrk="1" latinLnBrk="0" hangingPunct="1">
        <a:lnSpc>
          <a:spcPct val="90000"/>
        </a:lnSpc>
        <a:spcBef>
          <a:spcPct val="0"/>
        </a:spcBef>
        <a:buNone/>
        <a:defRPr sz="4000" b="1" kern="1200">
          <a:solidFill>
            <a:schemeClr val="bg1"/>
          </a:solidFill>
          <a:latin typeface="+mj-lt"/>
          <a:ea typeface="+mj-ea"/>
          <a:cs typeface="+mj-cs"/>
        </a:defRPr>
      </a:lvl1pPr>
    </p:titleStyle>
    <p:body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0"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870.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890.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10.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940.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960.png"/><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070.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image" Target="../media/image202.pn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image" Target="../media/image212.pn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0.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18.png"/><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image" Target="../media/image221.png"/><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2" Type="http://schemas.openxmlformats.org/officeDocument/2006/relationships/image" Target="../media/image224.png"/><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image" Target="../media/image226.png"/><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2" Type="http://schemas.openxmlformats.org/officeDocument/2006/relationships/image" Target="../media/image2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image" Target="../media/image231.png"/><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2" Type="http://schemas.openxmlformats.org/officeDocument/2006/relationships/image" Target="../media/image233.png"/><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1.png"/></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38.png"/></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41.png"/><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5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6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6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6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6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6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6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6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7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7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7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7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7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8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8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Layout" Target="../slideLayouts/slideLayout2.xml"/><Relationship Id="rId1" Type="http://schemas.openxmlformats.org/officeDocument/2006/relationships/tags" Target="../tags/tag39.xml"/><Relationship Id="rId4" Type="http://schemas.openxmlformats.org/officeDocument/2006/relationships/image" Target="../media/image65.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8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8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86.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9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Autofit/>
          </a:bodyPr>
          <a:lstStyle/>
          <a:p>
            <a:r>
              <a:rPr lang="zh-TW" altLang="en-US" sz="4366" dirty="0"/>
              <a:t>邊緣人工智慧</a:t>
            </a:r>
            <a:r>
              <a:rPr lang="en-US" altLang="zh-TW" sz="4366" dirty="0"/>
              <a:t/>
            </a:r>
            <a:br>
              <a:rPr lang="en-US" altLang="zh-TW" sz="4366" dirty="0"/>
            </a:br>
            <a:r>
              <a:rPr lang="en-US" altLang="zh-TW" sz="4366" dirty="0"/>
              <a:t>Edge AI</a:t>
            </a:r>
            <a:endParaRPr lang="zh-TW" altLang="en-US" sz="4366" dirty="0"/>
          </a:p>
        </p:txBody>
      </p:sp>
      <p:sp>
        <p:nvSpPr>
          <p:cNvPr id="3" name="副標題 2"/>
          <p:cNvSpPr>
            <a:spLocks noGrp="1"/>
          </p:cNvSpPr>
          <p:nvPr>
            <p:ph type="subTitle" idx="1"/>
          </p:nvPr>
        </p:nvSpPr>
        <p:spPr/>
        <p:txBody>
          <a:bodyPr>
            <a:noAutofit/>
          </a:bodyPr>
          <a:lstStyle/>
          <a:p>
            <a:r>
              <a:rPr lang="en-US" altLang="zh-TW" sz="2911" dirty="0" smtClean="0">
                <a:latin typeface="Arial Narrow" panose="020B0606020202030204" pitchFamily="34" charset="0"/>
              </a:rPr>
              <a:t>(General-Purpose) AI</a:t>
            </a:r>
            <a:r>
              <a:rPr lang="zh-TW" altLang="en-US" sz="2911" dirty="0" smtClean="0">
                <a:latin typeface="Arial Narrow" panose="020B0606020202030204" pitchFamily="34" charset="0"/>
              </a:rPr>
              <a:t> </a:t>
            </a:r>
            <a:r>
              <a:rPr lang="en-US" altLang="zh-TW" sz="2911" dirty="0" smtClean="0">
                <a:latin typeface="Arial Narrow" panose="020B0606020202030204" pitchFamily="34" charset="0"/>
              </a:rPr>
              <a:t>Accelerators</a:t>
            </a:r>
            <a:endParaRPr lang="en-US" altLang="zh-TW" sz="2911" dirty="0">
              <a:latin typeface="Arial Narrow" panose="020B0606020202030204" pitchFamily="34" charset="0"/>
            </a:endParaRPr>
          </a:p>
          <a:p>
            <a:endParaRPr lang="en-US" altLang="zh-TW" sz="2911" dirty="0">
              <a:latin typeface="Arial Narrow" panose="020B0606020202030204" pitchFamily="34" charset="0"/>
            </a:endParaRPr>
          </a:p>
          <a:p>
            <a:r>
              <a:rPr lang="zh-TW" altLang="en-US" sz="2183" dirty="0">
                <a:latin typeface="Arial Narrow" panose="020B0606020202030204" pitchFamily="34" charset="0"/>
              </a:rPr>
              <a:t>吳凱強</a:t>
            </a:r>
            <a:endParaRPr lang="en-US" altLang="zh-TW" sz="2183" dirty="0">
              <a:latin typeface="Arial Narrow" panose="020B0606020202030204" pitchFamily="34" charset="0"/>
            </a:endParaRPr>
          </a:p>
          <a:p>
            <a:r>
              <a:rPr lang="en-US" altLang="zh-TW" sz="2183" dirty="0">
                <a:latin typeface="Arial Narrow" panose="020B0606020202030204" pitchFamily="34" charset="0"/>
              </a:rPr>
              <a:t>Kai-Chiang Wu</a:t>
            </a:r>
            <a:endParaRPr lang="zh-TW" altLang="en-US" sz="2183" dirty="0">
              <a:latin typeface="Arial Narrow" panose="020B0606020202030204" pitchFamily="34" charset="0"/>
            </a:endParaRPr>
          </a:p>
        </p:txBody>
      </p:sp>
    </p:spTree>
    <p:extLst>
      <p:ext uri="{BB962C8B-B14F-4D97-AF65-F5344CB8AC3E}">
        <p14:creationId xmlns:p14="http://schemas.microsoft.com/office/powerpoint/2010/main" val="22636717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Increase Throughput</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endParaRPr lang="en-US" altLang="zh-TW" dirty="0"/>
          </a:p>
          <a:p>
            <a:pPr marL="514350" indent="-457200"/>
            <a:endParaRPr lang="en-US" altLang="zh-TW" dirty="0"/>
          </a:p>
          <a:p>
            <a:pPr marL="514350" indent="-457200"/>
            <a:endParaRPr lang="en-US" altLang="zh-TW" dirty="0"/>
          </a:p>
          <a:p>
            <a:pPr marL="514350" indent="-457200"/>
            <a:endParaRPr lang="en-US" altLang="zh-TW" dirty="0"/>
          </a:p>
          <a:p>
            <a:pPr marL="514350" indent="-457200"/>
            <a:r>
              <a:rPr lang="en-US" altLang="zh-TW" dirty="0"/>
              <a:t>Number of active PEs </a:t>
            </a:r>
            <a:r>
              <a:rPr lang="en-US" altLang="zh-TW" dirty="0" smtClean="0"/>
              <a:t>– number </a:t>
            </a:r>
            <a:r>
              <a:rPr lang="en-US" altLang="zh-TW" dirty="0"/>
              <a:t>of PEs that receive work</a:t>
            </a:r>
          </a:p>
          <a:p>
            <a:pPr marL="914400" lvl="1" indent="-457200"/>
            <a:r>
              <a:rPr lang="en-US" altLang="zh-TW" dirty="0"/>
              <a:t>Distribute the workload to as many PEs as possible</a:t>
            </a:r>
          </a:p>
          <a:p>
            <a:pPr marL="514350" indent="-457200"/>
            <a:r>
              <a:rPr lang="en-US" altLang="zh-TW" dirty="0"/>
              <a:t>Ability to distribute the workload</a:t>
            </a:r>
          </a:p>
          <a:p>
            <a:pPr marL="914400" lvl="1" indent="-457200"/>
            <a:r>
              <a:rPr lang="en-US" altLang="zh-TW" dirty="0"/>
              <a:t>Determined by the flexibility of the architecture</a:t>
            </a:r>
          </a:p>
          <a:p>
            <a:pPr marL="914400" lvl="1" indent="-457200"/>
            <a:r>
              <a:rPr lang="en-US" altLang="zh-TW" dirty="0" smtClean="0"/>
              <a:t>Network-on-Chip (</a:t>
            </a:r>
            <a:r>
              <a:rPr lang="en-US" altLang="zh-TW" dirty="0" err="1"/>
              <a:t>NoC</a:t>
            </a:r>
            <a:r>
              <a:rPr lang="en-US" altLang="zh-TW" dirty="0"/>
              <a:t>) </a:t>
            </a:r>
            <a:r>
              <a:rPr lang="en-US" altLang="zh-TW" dirty="0" smtClean="0"/>
              <a:t>matters!</a:t>
            </a:r>
            <a:endParaRPr lang="zh-TW" altLang="en-US" dirty="0"/>
          </a:p>
        </p:txBody>
      </p:sp>
      <p:sp>
        <p:nvSpPr>
          <p:cNvPr id="3" name="投影片編號版面配置區 2">
            <a:extLst>
              <a:ext uri="{FF2B5EF4-FFF2-40B4-BE49-F238E27FC236}">
                <a16:creationId xmlns:a16="http://schemas.microsoft.com/office/drawing/2014/main" id="{CF87143B-EA8F-FBCE-6854-86A9F2C7A12B}"/>
              </a:ext>
            </a:extLst>
          </p:cNvPr>
          <p:cNvSpPr>
            <a:spLocks noGrp="1"/>
          </p:cNvSpPr>
          <p:nvPr>
            <p:ph type="sldNum" sz="quarter" idx="12"/>
          </p:nvPr>
        </p:nvSpPr>
        <p:spPr/>
        <p:txBody>
          <a:bodyPr/>
          <a:lstStyle/>
          <a:p>
            <a:fld id="{782ABDDB-4DBE-438F-825E-A879036B780E}" type="slidenum">
              <a:rPr lang="zh-TW" altLang="en-US" smtClean="0"/>
              <a:t>10</a:t>
            </a:fld>
            <a:endParaRPr lang="zh-TW" altLang="en-US"/>
          </a:p>
        </p:txBody>
      </p:sp>
      <p:pic>
        <p:nvPicPr>
          <p:cNvPr id="7" name="圖片 6">
            <a:extLst>
              <a:ext uri="{FF2B5EF4-FFF2-40B4-BE49-F238E27FC236}">
                <a16:creationId xmlns:a16="http://schemas.microsoft.com/office/drawing/2014/main" id="{55FE19A4-84C4-0242-FDA0-F61F99096D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412647"/>
            <a:ext cx="10957657" cy="2271982"/>
          </a:xfrm>
          <a:prstGeom prst="rect">
            <a:avLst/>
          </a:prstGeom>
        </p:spPr>
      </p:pic>
    </p:spTree>
    <p:extLst>
      <p:ext uri="{BB962C8B-B14F-4D97-AF65-F5344CB8AC3E}">
        <p14:creationId xmlns:p14="http://schemas.microsoft.com/office/powerpoint/2010/main" val="391299803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Reducing Reuse Distance</a:t>
            </a:r>
            <a:endParaRPr lang="zh-TW" altLang="en-US" dirty="0"/>
          </a:p>
        </p:txBody>
      </p:sp>
      <p:sp>
        <p:nvSpPr>
          <p:cNvPr id="2" name="內容版面配置區 1">
            <a:extLst>
              <a:ext uri="{FF2B5EF4-FFF2-40B4-BE49-F238E27FC236}">
                <a16:creationId xmlns:a16="http://schemas.microsoft.com/office/drawing/2014/main" id="{783842AF-4AC4-3077-6CA9-8177F30F8485}"/>
              </a:ext>
            </a:extLst>
          </p:cNvPr>
          <p:cNvSpPr>
            <a:spLocks noGrp="1"/>
          </p:cNvSpPr>
          <p:nvPr>
            <p:ph idx="1"/>
          </p:nvPr>
        </p:nvSpPr>
        <p:spPr/>
        <p:txBody>
          <a:bodyPr>
            <a:normAutofit fontScale="92500" lnSpcReduction="10000"/>
          </a:bodyPr>
          <a:lstStyle/>
          <a:p>
            <a:r>
              <a:rPr lang="en-US" altLang="zh-TW" dirty="0"/>
              <a:t>Data stay stationary over time in the sequence of operations</a:t>
            </a:r>
          </a:p>
          <a:p>
            <a:pPr lvl="1"/>
            <a:r>
              <a:rPr lang="en-US" altLang="zh-TW" dirty="0"/>
              <a:t>Reduce temporal reuse distance</a:t>
            </a:r>
          </a:p>
          <a:p>
            <a:r>
              <a:rPr lang="en-US" altLang="zh-TW" dirty="0"/>
              <a:t>Data tiling (or blocking)</a:t>
            </a:r>
          </a:p>
          <a:p>
            <a:pPr lvl="1"/>
            <a:r>
              <a:rPr lang="en-US" altLang="zh-TW" dirty="0"/>
              <a:t>Temporal tiling </a:t>
            </a:r>
          </a:p>
          <a:p>
            <a:pPr lvl="2"/>
            <a:r>
              <a:rPr lang="en-US" altLang="zh-TW" dirty="0"/>
              <a:t>Reduce temporal reuse distance</a:t>
            </a:r>
          </a:p>
          <a:p>
            <a:pPr lvl="2"/>
            <a:r>
              <a:rPr lang="en-US" altLang="zh-TW" dirty="0"/>
              <a:t>Reducing the reuse distance of specific data types</a:t>
            </a:r>
          </a:p>
          <a:p>
            <a:pPr lvl="2"/>
            <a:r>
              <a:rPr lang="en-US" altLang="zh-TW" dirty="0"/>
              <a:t>Make it smaller than the storage capacity of a certain memory level in the memory hierarchy</a:t>
            </a:r>
          </a:p>
          <a:p>
            <a:pPr lvl="1"/>
            <a:r>
              <a:rPr lang="en-US" altLang="zh-TW" dirty="0"/>
              <a:t>Spatial tiling </a:t>
            </a:r>
          </a:p>
          <a:p>
            <a:pPr lvl="2"/>
            <a:r>
              <a:rPr lang="en-US" altLang="zh-TW" dirty="0"/>
              <a:t>Reduce spatial reuse distance</a:t>
            </a:r>
          </a:p>
          <a:p>
            <a:pPr lvl="2"/>
            <a:r>
              <a:rPr lang="en-US" altLang="zh-TW" dirty="0"/>
              <a:t>Reusing the same data value by as many consumers as possible</a:t>
            </a:r>
          </a:p>
          <a:p>
            <a:pPr lvl="2"/>
            <a:r>
              <a:rPr lang="en-US" altLang="zh-TW" dirty="0"/>
              <a:t>Reducing the reuse distance so that one multicast can serve as many consumers as possible given a fixed amount of storage capacity at each consumer</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100</a:t>
            </a:fld>
            <a:endParaRPr lang="zh-TW" altLang="en-US"/>
          </a:p>
        </p:txBody>
      </p:sp>
    </p:spTree>
    <p:extLst>
      <p:ext uri="{BB962C8B-B14F-4D97-AF65-F5344CB8AC3E}">
        <p14:creationId xmlns:p14="http://schemas.microsoft.com/office/powerpoint/2010/main" val="156119392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84E66AA8-6E29-2ED6-28F8-00F8D59C9D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8217" y="2130535"/>
            <a:ext cx="5093690" cy="3589183"/>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Under-utilization of Spatial tiling</a:t>
            </a:r>
            <a:endParaRPr lang="zh-TW" altLang="en-US" dirty="0"/>
          </a:p>
        </p:txBody>
      </p:sp>
      <p:sp>
        <p:nvSpPr>
          <p:cNvPr id="2" name="內容版面配置區 1">
            <a:extLst>
              <a:ext uri="{FF2B5EF4-FFF2-40B4-BE49-F238E27FC236}">
                <a16:creationId xmlns:a16="http://schemas.microsoft.com/office/drawing/2014/main" id="{783842AF-4AC4-3077-6CA9-8177F30F8485}"/>
              </a:ext>
            </a:extLst>
          </p:cNvPr>
          <p:cNvSpPr>
            <a:spLocks noGrp="1"/>
          </p:cNvSpPr>
          <p:nvPr>
            <p:ph idx="1"/>
          </p:nvPr>
        </p:nvSpPr>
        <p:spPr/>
        <p:txBody>
          <a:bodyPr>
            <a:normAutofit/>
          </a:bodyPr>
          <a:lstStyle/>
          <a:p>
            <a:r>
              <a:rPr lang="en-US" altLang="zh-TW" dirty="0"/>
              <a:t>Under-utilization when</a:t>
            </a:r>
          </a:p>
          <a:p>
            <a:pPr lvl="1"/>
            <a:r>
              <a:rPr lang="en-US" altLang="zh-TW" dirty="0"/>
              <a:t>M&lt; Number of PEs in a column</a:t>
            </a:r>
            <a:r>
              <a:rPr lang="zh-TW" altLang="en-US" dirty="0"/>
              <a:t> </a:t>
            </a:r>
            <a:r>
              <a:rPr lang="en-US" altLang="zh-TW" dirty="0"/>
              <a:t/>
            </a:r>
            <a:br>
              <a:rPr lang="en-US" altLang="zh-TW" dirty="0"/>
            </a:br>
            <a:r>
              <a:rPr lang="en-US" altLang="zh-TW" dirty="0"/>
              <a:t>or N &lt;Number of PEs in a row</a:t>
            </a:r>
          </a:p>
          <a:p>
            <a:pPr lvl="2"/>
            <a:r>
              <a:rPr lang="en-US" altLang="zh-TW" dirty="0"/>
              <a:t>M: number of output channels</a:t>
            </a:r>
          </a:p>
          <a:p>
            <a:pPr lvl="2"/>
            <a:r>
              <a:rPr lang="en-US" altLang="zh-TW" dirty="0"/>
              <a:t>N: number of input channels</a:t>
            </a:r>
          </a:p>
          <a:p>
            <a:r>
              <a:rPr lang="en-US" altLang="zh-TW" dirty="0"/>
              <a:t>Solution</a:t>
            </a:r>
          </a:p>
          <a:p>
            <a:pPr lvl="1"/>
            <a:r>
              <a:rPr lang="en-US" altLang="zh-TW" dirty="0"/>
              <a:t>Multiple tiles of data run at the same time</a:t>
            </a:r>
          </a:p>
          <a:p>
            <a:pPr lvl="1"/>
            <a:r>
              <a:rPr lang="en-US" altLang="zh-TW" dirty="0"/>
              <a:t>Sufficient flexibility of data delivery and the </a:t>
            </a:r>
            <a:r>
              <a:rPr lang="en-US" altLang="zh-TW" dirty="0" err="1"/>
              <a:t>NoC</a:t>
            </a:r>
            <a:endParaRPr lang="en-US" altLang="zh-TW" dirty="0"/>
          </a:p>
          <a:p>
            <a:pPr lvl="2"/>
            <a:r>
              <a:rPr lang="en-US" altLang="zh-TW" dirty="0"/>
              <a:t>Provide sufficient bandwidth</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101</a:t>
            </a:fld>
            <a:endParaRPr lang="zh-TW" altLang="en-US"/>
          </a:p>
        </p:txBody>
      </p:sp>
    </p:spTree>
    <p:extLst>
      <p:ext uri="{BB962C8B-B14F-4D97-AF65-F5344CB8AC3E}">
        <p14:creationId xmlns:p14="http://schemas.microsoft.com/office/powerpoint/2010/main" val="165498585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PE with Memory Access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102</a:t>
            </a:fld>
            <a:endParaRPr lang="zh-TW" altLang="en-US"/>
          </a:p>
        </p:txBody>
      </p:sp>
      <p:pic>
        <p:nvPicPr>
          <p:cNvPr id="8" name="圖片 7">
            <a:extLst>
              <a:ext uri="{FF2B5EF4-FFF2-40B4-BE49-F238E27FC236}">
                <a16:creationId xmlns:a16="http://schemas.microsoft.com/office/drawing/2014/main" id="{76C50BF6-46B3-C381-FF60-AE662F429D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853" y="2602503"/>
            <a:ext cx="11184294" cy="2706360"/>
          </a:xfrm>
          <a:prstGeom prst="rect">
            <a:avLst/>
          </a:prstGeom>
        </p:spPr>
      </p:pic>
    </p:spTree>
    <p:extLst>
      <p:ext uri="{BB962C8B-B14F-4D97-AF65-F5344CB8AC3E}">
        <p14:creationId xmlns:p14="http://schemas.microsoft.com/office/powerpoint/2010/main" val="218654013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DRAM Access</a:t>
            </a:r>
            <a:endParaRPr lang="zh-TW" altLang="en-US" dirty="0"/>
          </a:p>
        </p:txBody>
      </p:sp>
      <p:sp>
        <p:nvSpPr>
          <p:cNvPr id="2" name="內容版面配置區 1">
            <a:extLst>
              <a:ext uri="{FF2B5EF4-FFF2-40B4-BE49-F238E27FC236}">
                <a16:creationId xmlns:a16="http://schemas.microsoft.com/office/drawing/2014/main" id="{783842AF-4AC4-3077-6CA9-8177F30F8485}"/>
              </a:ext>
            </a:extLst>
          </p:cNvPr>
          <p:cNvSpPr>
            <a:spLocks noGrp="1"/>
          </p:cNvSpPr>
          <p:nvPr>
            <p:ph idx="1"/>
          </p:nvPr>
        </p:nvSpPr>
        <p:spPr/>
        <p:txBody>
          <a:bodyPr>
            <a:normAutofit/>
          </a:bodyPr>
          <a:lstStyle/>
          <a:p>
            <a:r>
              <a:rPr lang="en-US" altLang="zh-TW" dirty="0"/>
              <a:t>Worse Case: all memory R/W are DRAM accesses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103</a:t>
            </a:fld>
            <a:endParaRPr lang="zh-TW" altLang="en-US"/>
          </a:p>
        </p:txBody>
      </p:sp>
      <p:pic>
        <p:nvPicPr>
          <p:cNvPr id="6" name="圖片 5">
            <a:extLst>
              <a:ext uri="{FF2B5EF4-FFF2-40B4-BE49-F238E27FC236}">
                <a16:creationId xmlns:a16="http://schemas.microsoft.com/office/drawing/2014/main" id="{BE80BB0E-F8FC-76C9-3E19-6361D907D9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159" y="2691902"/>
            <a:ext cx="10767681" cy="2743157"/>
          </a:xfrm>
          <a:prstGeom prst="rect">
            <a:avLst/>
          </a:prstGeom>
        </p:spPr>
      </p:pic>
    </p:spTree>
    <p:extLst>
      <p:ext uri="{BB962C8B-B14F-4D97-AF65-F5344CB8AC3E}">
        <p14:creationId xmlns:p14="http://schemas.microsoft.com/office/powerpoint/2010/main" val="411666575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Leverage Local Memory for Data Reuse</a:t>
            </a:r>
            <a:endParaRPr lang="zh-TW" altLang="en-US" dirty="0"/>
          </a:p>
        </p:txBody>
      </p:sp>
      <p:sp>
        <p:nvSpPr>
          <p:cNvPr id="2" name="內容版面配置區 1">
            <a:extLst>
              <a:ext uri="{FF2B5EF4-FFF2-40B4-BE49-F238E27FC236}">
                <a16:creationId xmlns:a16="http://schemas.microsoft.com/office/drawing/2014/main" id="{783842AF-4AC4-3077-6CA9-8177F30F8485}"/>
              </a:ext>
            </a:extLst>
          </p:cNvPr>
          <p:cNvSpPr>
            <a:spLocks noGrp="1"/>
          </p:cNvSpPr>
          <p:nvPr>
            <p:ph idx="1"/>
          </p:nvPr>
        </p:nvSpPr>
        <p:spPr/>
        <p:txBody>
          <a:bodyPr>
            <a:normAutofit/>
          </a:bodyPr>
          <a:lstStyle/>
          <a:p>
            <a:r>
              <a:rPr lang="en-US" altLang="zh-TW" dirty="0">
                <a:solidFill>
                  <a:srgbClr val="0070C0"/>
                </a:solidFill>
              </a:rPr>
              <a:t>Temporal</a:t>
            </a:r>
            <a:r>
              <a:rPr lang="en-US" altLang="zh-TW" dirty="0"/>
              <a:t> reuse: the same data is used more than once over time by the same consumer</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104</a:t>
            </a:fld>
            <a:endParaRPr lang="zh-TW" altLang="en-US"/>
          </a:p>
        </p:txBody>
      </p:sp>
      <p:pic>
        <p:nvPicPr>
          <p:cNvPr id="6" name="圖片 5">
            <a:extLst>
              <a:ext uri="{FF2B5EF4-FFF2-40B4-BE49-F238E27FC236}">
                <a16:creationId xmlns:a16="http://schemas.microsoft.com/office/drawing/2014/main" id="{ADEF689B-D295-7891-8170-016338300B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4859" y="2671310"/>
            <a:ext cx="9702282" cy="3867602"/>
          </a:xfrm>
          <a:prstGeom prst="rect">
            <a:avLst/>
          </a:prstGeom>
        </p:spPr>
      </p:pic>
    </p:spTree>
    <p:extLst>
      <p:ext uri="{BB962C8B-B14F-4D97-AF65-F5344CB8AC3E}">
        <p14:creationId xmlns:p14="http://schemas.microsoft.com/office/powerpoint/2010/main" val="313672612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2144531C-9AAD-AE0F-2C91-0609648B37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612264"/>
            <a:ext cx="10744033" cy="492664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fontScale="90000"/>
          </a:bodyPr>
          <a:lstStyle/>
          <a:p>
            <a:r>
              <a:rPr lang="en-US" altLang="zh-TW" dirty="0"/>
              <a:t>Hierarchical Blocking of a Single Convolutional Layer</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105</a:t>
            </a:fld>
            <a:endParaRPr lang="zh-TW" altLang="en-US"/>
          </a:p>
        </p:txBody>
      </p:sp>
    </p:spTree>
    <p:extLst>
      <p:ext uri="{BB962C8B-B14F-4D97-AF65-F5344CB8AC3E}">
        <p14:creationId xmlns:p14="http://schemas.microsoft.com/office/powerpoint/2010/main" val="2741207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Formal Derivation of CONV</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106</a:t>
            </a:fld>
            <a:endParaRPr lang="zh-TW" altLang="en-US"/>
          </a:p>
        </p:txBody>
      </p:sp>
      <mc:AlternateContent xmlns:mc="http://schemas.openxmlformats.org/markup-compatibility/2006" xmlns:a14="http://schemas.microsoft.com/office/drawing/2010/main">
        <mc:Choice Requires="a14">
          <p:sp>
            <p:nvSpPr>
              <p:cNvPr id="6" name="內容版面配置區 5">
                <a:extLst>
                  <a:ext uri="{FF2B5EF4-FFF2-40B4-BE49-F238E27FC236}">
                    <a16:creationId xmlns:a16="http://schemas.microsoft.com/office/drawing/2014/main" id="{663FA9EC-5FAE-2C61-9FEA-31EC3FFE97ED}"/>
                  </a:ext>
                </a:extLst>
              </p:cNvPr>
              <p:cNvSpPr>
                <a:spLocks noGrp="1"/>
              </p:cNvSpPr>
              <p:nvPr>
                <p:ph idx="1"/>
              </p:nvPr>
            </p:nvSpPr>
            <p:spPr/>
            <p:txBody>
              <a:bodyPr/>
              <a:lstStyle/>
              <a:p>
                <a:r>
                  <a:rPr lang="en-US" altLang="zh-TW" dirty="0"/>
                  <a:t>Loop representation string</a:t>
                </a:r>
              </a:p>
              <a:p>
                <a:pPr lvl="1"/>
                <a:r>
                  <a:rPr lang="en-US" altLang="zh-TW" dirty="0"/>
                  <a:t>Rules for each new character</a:t>
                </a:r>
              </a:p>
              <a:p>
                <a:pPr lvl="1"/>
                <a:r>
                  <a:rPr lang="en-US" altLang="zh-TW" dirty="0"/>
                  <a:t>Buffer </a:t>
                </a:r>
              </a:p>
              <a:p>
                <a:pPr lvl="1"/>
                <a:r>
                  <a:rPr lang="en-US" altLang="zh-TW" dirty="0"/>
                  <a:t>Re-fetch rate</a:t>
                </a:r>
              </a:p>
              <a:p>
                <a14:m>
                  <m:oMath xmlns:m="http://schemas.openxmlformats.org/officeDocument/2006/math">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𝑌</m:t>
                        </m:r>
                      </m:e>
                      <m:sub>
                        <m:r>
                          <a:rPr lang="en-US" altLang="zh-TW" b="1" i="1" dirty="0" smtClean="0">
                            <a:latin typeface="Cambria Math" panose="02040503050406030204" pitchFamily="18" charset="0"/>
                          </a:rPr>
                          <m:t>𝟎</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𝐾</m:t>
                        </m:r>
                      </m:e>
                      <m:sub>
                        <m:r>
                          <a:rPr lang="en-US" altLang="zh-TW" i="1" dirty="0" smtClean="0">
                            <a:latin typeface="Cambria Math" panose="02040503050406030204" pitchFamily="18" charset="0"/>
                          </a:rPr>
                          <m:t>0</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𝐶</m:t>
                        </m:r>
                      </m:e>
                      <m:sub>
                        <m:r>
                          <a:rPr lang="en-US" altLang="zh-TW" i="1" dirty="0" smtClean="0">
                            <a:latin typeface="Cambria Math" panose="02040503050406030204" pitchFamily="18" charset="0"/>
                          </a:rPr>
                          <m:t>0</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𝑋</m:t>
                        </m:r>
                      </m:e>
                      <m:sub>
                        <m:r>
                          <a:rPr lang="en-US" altLang="zh-TW" i="1" dirty="0" smtClean="0">
                            <a:latin typeface="Cambria Math" panose="02040503050406030204" pitchFamily="18" charset="0"/>
                          </a:rPr>
                          <m:t>0</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𝐾</m:t>
                        </m:r>
                      </m:e>
                      <m:sub>
                        <m:r>
                          <a:rPr lang="en-US" altLang="zh-TW" i="1" dirty="0" smtClean="0">
                            <a:latin typeface="Cambria Math" panose="02040503050406030204" pitchFamily="18" charset="0"/>
                          </a:rPr>
                          <m:t>1</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𝐶</m:t>
                        </m:r>
                      </m:e>
                      <m:sub>
                        <m:r>
                          <a:rPr lang="en-US" altLang="zh-TW" i="1" dirty="0" smtClean="0">
                            <a:latin typeface="Cambria Math" panose="02040503050406030204" pitchFamily="18" charset="0"/>
                          </a:rPr>
                          <m:t>1</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𝑌</m:t>
                        </m:r>
                      </m:e>
                      <m:sub>
                        <m:r>
                          <a:rPr lang="en-US" altLang="zh-TW" i="1" dirty="0" smtClean="0">
                            <a:latin typeface="Cambria Math" panose="02040503050406030204" pitchFamily="18" charset="0"/>
                          </a:rPr>
                          <m:t>1</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𝑋</m:t>
                        </m:r>
                      </m:e>
                      <m:sub>
                        <m:r>
                          <a:rPr lang="en-US" altLang="zh-TW" i="1" dirty="0" smtClean="0">
                            <a:latin typeface="Cambria Math" panose="02040503050406030204" pitchFamily="18" charset="0"/>
                          </a:rPr>
                          <m:t>1</m:t>
                        </m:r>
                      </m:sub>
                    </m:sSub>
                  </m:oMath>
                </a14:m>
                <a:endParaRPr lang="zh-TW" altLang="en-US" dirty="0"/>
              </a:p>
            </p:txBody>
          </p:sp>
        </mc:Choice>
        <mc:Fallback xmlns="">
          <p:sp>
            <p:nvSpPr>
              <p:cNvPr id="6" name="內容版面配置區 5">
                <a:extLst>
                  <a:ext uri="{FF2B5EF4-FFF2-40B4-BE49-F238E27FC236}">
                    <a16:creationId xmlns:a16="http://schemas.microsoft.com/office/drawing/2014/main" id="{663FA9EC-5FAE-2C61-9FEA-31EC3FFE97ED}"/>
                  </a:ext>
                </a:extLst>
              </p:cNvPr>
              <p:cNvSpPr>
                <a:spLocks noGrp="1" noRot="1" noChangeAspect="1" noMove="1" noResize="1" noEditPoints="1" noAdjustHandles="1" noChangeArrowheads="1" noChangeShapeType="1" noTextEdit="1"/>
              </p:cNvSpPr>
              <p:nvPr>
                <p:ph idx="1"/>
              </p:nvPr>
            </p:nvSpPr>
            <p:spPr>
              <a:blipFill>
                <a:blip r:embed="rId2"/>
                <a:stretch>
                  <a:fillRect l="-1043" t="-1353"/>
                </a:stretch>
              </a:blipFill>
            </p:spPr>
            <p:txBody>
              <a:bodyPr/>
              <a:lstStyle/>
              <a:p>
                <a:r>
                  <a:rPr lang="zh-TW" altLang="en-US">
                    <a:noFill/>
                  </a:rPr>
                  <a:t> </a:t>
                </a:r>
              </a:p>
            </p:txBody>
          </p:sp>
        </mc:Fallback>
      </mc:AlternateContent>
      <p:pic>
        <p:nvPicPr>
          <p:cNvPr id="8" name="圖片 7">
            <a:extLst>
              <a:ext uri="{FF2B5EF4-FFF2-40B4-BE49-F238E27FC236}">
                <a16:creationId xmlns:a16="http://schemas.microsoft.com/office/drawing/2014/main" id="{5F0AA8CE-4A01-98B7-A9CB-57E6C9A2B95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156996" y="4234283"/>
            <a:ext cx="10669622" cy="2032373"/>
          </a:xfrm>
          <a:prstGeom prst="rect">
            <a:avLst/>
          </a:prstGeom>
        </p:spPr>
      </p:pic>
      <p:cxnSp>
        <p:nvCxnSpPr>
          <p:cNvPr id="10" name="直線單箭頭接點 9">
            <a:extLst>
              <a:ext uri="{FF2B5EF4-FFF2-40B4-BE49-F238E27FC236}">
                <a16:creationId xmlns:a16="http://schemas.microsoft.com/office/drawing/2014/main" id="{8E8DE026-D131-1D7C-6B0F-CC2A837E7613}"/>
              </a:ext>
            </a:extLst>
          </p:cNvPr>
          <p:cNvCxnSpPr>
            <a:cxnSpLocks/>
          </p:cNvCxnSpPr>
          <p:nvPr/>
        </p:nvCxnSpPr>
        <p:spPr>
          <a:xfrm>
            <a:off x="737118" y="3536302"/>
            <a:ext cx="3470988" cy="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線單箭頭接點 10">
            <a:extLst>
              <a:ext uri="{FF2B5EF4-FFF2-40B4-BE49-F238E27FC236}">
                <a16:creationId xmlns:a16="http://schemas.microsoft.com/office/drawing/2014/main" id="{11A5D1E7-83DC-D376-FF09-1D8DA800C915}"/>
              </a:ext>
            </a:extLst>
          </p:cNvPr>
          <p:cNvCxnSpPr>
            <a:cxnSpLocks/>
          </p:cNvCxnSpPr>
          <p:nvPr/>
        </p:nvCxnSpPr>
        <p:spPr>
          <a:xfrm flipH="1" flipV="1">
            <a:off x="4208106" y="4144589"/>
            <a:ext cx="3265714" cy="1603068"/>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2322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Recursive Formulation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107</a:t>
            </a:fld>
            <a:endParaRPr lang="zh-TW" altLang="en-US"/>
          </a:p>
        </p:txBody>
      </p:sp>
      <mc:AlternateContent xmlns:mc="http://schemas.openxmlformats.org/markup-compatibility/2006" xmlns:a14="http://schemas.microsoft.com/office/drawing/2010/main">
        <mc:Choice Requires="a14">
          <p:sp>
            <p:nvSpPr>
              <p:cNvPr id="6" name="內容版面配置區 5">
                <a:extLst>
                  <a:ext uri="{FF2B5EF4-FFF2-40B4-BE49-F238E27FC236}">
                    <a16:creationId xmlns:a16="http://schemas.microsoft.com/office/drawing/2014/main" id="{663FA9EC-5FAE-2C61-9FEA-31EC3FFE97ED}"/>
                  </a:ext>
                </a:extLst>
              </p:cNvPr>
              <p:cNvSpPr>
                <a:spLocks noGrp="1"/>
              </p:cNvSpPr>
              <p:nvPr>
                <p:ph idx="1"/>
              </p:nvPr>
            </p:nvSpPr>
            <p:spPr/>
            <p:txBody>
              <a:bodyPr/>
              <a:lstStyle/>
              <a:p>
                <a:r>
                  <a:rPr lang="en-US" altLang="zh-TW" dirty="0"/>
                  <a:t>Fixed order as follows</a:t>
                </a:r>
              </a:p>
              <a:p>
                <a:r>
                  <a:rPr lang="en-US" altLang="zh-TW" dirty="0"/>
                  <a:t>__</a:t>
                </a:r>
                <a14:m>
                  <m:oMath xmlns:m="http://schemas.openxmlformats.org/officeDocument/2006/math">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𝑌</m:t>
                        </m:r>
                      </m:e>
                      <m:sub>
                        <m:r>
                          <a:rPr lang="en-US" altLang="zh-TW" i="1" dirty="0" smtClean="0">
                            <a:latin typeface="Cambria Math" panose="02040503050406030204" pitchFamily="18" charset="0"/>
                          </a:rPr>
                          <m:t>𝑖</m:t>
                        </m:r>
                        <m:r>
                          <a:rPr lang="en-US" altLang="zh-TW" b="1" i="1" dirty="0" smtClean="0">
                            <a:latin typeface="Cambria Math" panose="02040503050406030204" pitchFamily="18" charset="0"/>
                          </a:rPr>
                          <m:t>−</m:t>
                        </m:r>
                        <m:r>
                          <a:rPr lang="en-US" altLang="zh-TW" b="1" i="1" dirty="0" smtClean="0">
                            <a:latin typeface="Cambria Math" panose="02040503050406030204" pitchFamily="18" charset="0"/>
                          </a:rPr>
                          <m:t>𝟏</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𝑋</m:t>
                        </m:r>
                      </m:e>
                      <m:sub>
                        <m:r>
                          <a:rPr lang="en-US" altLang="zh-TW" i="1" dirty="0" smtClean="0">
                            <a:latin typeface="Cambria Math" panose="02040503050406030204" pitchFamily="18" charset="0"/>
                          </a:rPr>
                          <m:t>𝑖</m:t>
                        </m:r>
                        <m:r>
                          <a:rPr lang="en-US" altLang="zh-TW" b="1" i="1" dirty="0" smtClean="0">
                            <a:latin typeface="Cambria Math" panose="02040503050406030204" pitchFamily="18" charset="0"/>
                          </a:rPr>
                          <m:t>−</m:t>
                        </m:r>
                        <m:r>
                          <a:rPr lang="en-US" altLang="zh-TW" b="1" i="1" dirty="0" smtClean="0">
                            <a:latin typeface="Cambria Math" panose="02040503050406030204" pitchFamily="18" charset="0"/>
                          </a:rPr>
                          <m:t>𝟏</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𝐶</m:t>
                        </m:r>
                      </m:e>
                      <m:sub>
                        <m:r>
                          <a:rPr lang="en-US" altLang="zh-TW" b="1" i="1" dirty="0" smtClean="0">
                            <a:latin typeface="Cambria Math" panose="02040503050406030204" pitchFamily="18" charset="0"/>
                          </a:rPr>
                          <m:t>𝒊</m:t>
                        </m:r>
                        <m:r>
                          <a:rPr lang="en-US" altLang="zh-TW" b="1" i="1" dirty="0" smtClean="0">
                            <a:latin typeface="Cambria Math" panose="02040503050406030204" pitchFamily="18" charset="0"/>
                          </a:rPr>
                          <m:t>−</m:t>
                        </m:r>
                        <m:r>
                          <a:rPr lang="en-US" altLang="zh-TW" b="1" i="1" dirty="0" smtClean="0">
                            <a:latin typeface="Cambria Math" panose="02040503050406030204" pitchFamily="18" charset="0"/>
                          </a:rPr>
                          <m:t>𝟏</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𝐾</m:t>
                        </m:r>
                      </m:e>
                      <m:sub>
                        <m:r>
                          <a:rPr lang="en-US" altLang="zh-TW" i="1" dirty="0" smtClean="0">
                            <a:latin typeface="Cambria Math" panose="02040503050406030204" pitchFamily="18" charset="0"/>
                          </a:rPr>
                          <m:t>𝑖</m:t>
                        </m:r>
                        <m:r>
                          <a:rPr lang="en-US" altLang="zh-TW" b="1" i="1" dirty="0" smtClean="0">
                            <a:latin typeface="Cambria Math" panose="02040503050406030204" pitchFamily="18" charset="0"/>
                          </a:rPr>
                          <m:t>−</m:t>
                        </m:r>
                        <m:r>
                          <a:rPr lang="en-US" altLang="zh-TW" b="1" i="1" dirty="0" smtClean="0">
                            <a:latin typeface="Cambria Math" panose="02040503050406030204" pitchFamily="18" charset="0"/>
                          </a:rPr>
                          <m:t>𝟏</m:t>
                        </m:r>
                      </m:sub>
                    </m:sSub>
                    <m:r>
                      <a:rPr lang="en-US" altLang="zh-TW" b="1" i="1" dirty="0" smtClean="0">
                        <a:latin typeface="Cambria Math" panose="02040503050406030204" pitchFamily="18" charset="0"/>
                      </a:rPr>
                      <m:t>…</m:t>
                    </m:r>
                  </m:oMath>
                </a14:m>
                <a:endParaRPr lang="en-US" altLang="zh-TW" dirty="0"/>
              </a:p>
              <a:p>
                <a:r>
                  <a:rPr lang="en-US" altLang="zh-TW" dirty="0"/>
                  <a:t>From left to right observing</a:t>
                </a:r>
                <a:endParaRPr lang="zh-TW" altLang="en-US" dirty="0"/>
              </a:p>
            </p:txBody>
          </p:sp>
        </mc:Choice>
        <mc:Fallback xmlns="">
          <p:sp>
            <p:nvSpPr>
              <p:cNvPr id="6" name="內容版面配置區 5">
                <a:extLst>
                  <a:ext uri="{FF2B5EF4-FFF2-40B4-BE49-F238E27FC236}">
                    <a16:creationId xmlns:a16="http://schemas.microsoft.com/office/drawing/2014/main" id="{663FA9EC-5FAE-2C61-9FEA-31EC3FFE97ED}"/>
                  </a:ext>
                </a:extLst>
              </p:cNvPr>
              <p:cNvSpPr>
                <a:spLocks noGrp="1" noRot="1" noChangeAspect="1" noMove="1" noResize="1" noEditPoints="1" noAdjustHandles="1" noChangeArrowheads="1" noChangeShapeType="1" noTextEdit="1"/>
              </p:cNvSpPr>
              <p:nvPr>
                <p:ph idx="1"/>
              </p:nvPr>
            </p:nvSpPr>
            <p:spPr>
              <a:blipFill>
                <a:blip r:embed="rId2"/>
                <a:stretch>
                  <a:fillRect l="-1043" t="-1353"/>
                </a:stretch>
              </a:blipFill>
            </p:spPr>
            <p:txBody>
              <a:bodyPr/>
              <a:lstStyle/>
              <a:p>
                <a:r>
                  <a:rPr lang="zh-TW" altLang="en-US">
                    <a:noFill/>
                  </a:rPr>
                  <a:t> </a:t>
                </a:r>
              </a:p>
            </p:txBody>
          </p:sp>
        </mc:Fallback>
      </mc:AlternateContent>
      <p:cxnSp>
        <p:nvCxnSpPr>
          <p:cNvPr id="2" name="直線單箭頭接點 1">
            <a:extLst>
              <a:ext uri="{FF2B5EF4-FFF2-40B4-BE49-F238E27FC236}">
                <a16:creationId xmlns:a16="http://schemas.microsoft.com/office/drawing/2014/main" id="{68C037C3-CCE6-FD62-FF6F-E974502B6A5C}"/>
              </a:ext>
            </a:extLst>
          </p:cNvPr>
          <p:cNvCxnSpPr>
            <a:cxnSpLocks/>
          </p:cNvCxnSpPr>
          <p:nvPr/>
        </p:nvCxnSpPr>
        <p:spPr>
          <a:xfrm>
            <a:off x="1800808" y="2733869"/>
            <a:ext cx="3470988" cy="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9" name="文字方塊 8">
            <a:extLst>
              <a:ext uri="{FF2B5EF4-FFF2-40B4-BE49-F238E27FC236}">
                <a16:creationId xmlns:a16="http://schemas.microsoft.com/office/drawing/2014/main" id="{51A831A6-E807-83A6-735B-D2DEABAD31E4}"/>
              </a:ext>
            </a:extLst>
          </p:cNvPr>
          <p:cNvSpPr txBox="1"/>
          <p:nvPr/>
        </p:nvSpPr>
        <p:spPr>
          <a:xfrm>
            <a:off x="5639749" y="1490729"/>
            <a:ext cx="5941702" cy="646331"/>
          </a:xfrm>
          <a:prstGeom prst="rect">
            <a:avLst/>
          </a:prstGeom>
          <a:noFill/>
        </p:spPr>
        <p:txBody>
          <a:bodyPr wrap="square" rtlCol="0">
            <a:spAutoFit/>
          </a:bodyPr>
          <a:lstStyle/>
          <a:p>
            <a:r>
              <a:rPr lang="en-US" altLang="zh-TW" dirty="0"/>
              <a:t>Buffer </a:t>
            </a:r>
            <a:r>
              <a:rPr lang="en-US" altLang="zh-TW" dirty="0" err="1"/>
              <a:t>Refetch</a:t>
            </a:r>
            <a:r>
              <a:rPr lang="en-US" altLang="zh-TW" dirty="0"/>
              <a:t> Rate: the number of times a piece of data is fetched from a certain buffer after initially being loaded into that buffer</a:t>
            </a:r>
            <a:endParaRPr lang="zh-TW" altLang="en-US" dirty="0"/>
          </a:p>
        </p:txBody>
      </p:sp>
      <p:pic>
        <p:nvPicPr>
          <p:cNvPr id="11" name="圖片 10">
            <a:extLst>
              <a:ext uri="{FF2B5EF4-FFF2-40B4-BE49-F238E27FC236}">
                <a16:creationId xmlns:a16="http://schemas.microsoft.com/office/drawing/2014/main" id="{738FAB67-3590-60F9-AB62-017FA4E30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5248" y="2067542"/>
            <a:ext cx="6120000" cy="3154490"/>
          </a:xfrm>
          <a:prstGeom prst="rect">
            <a:avLst/>
          </a:prstGeom>
        </p:spPr>
      </p:pic>
    </p:spTree>
    <p:extLst>
      <p:ext uri="{BB962C8B-B14F-4D97-AF65-F5344CB8AC3E}">
        <p14:creationId xmlns:p14="http://schemas.microsoft.com/office/powerpoint/2010/main" val="42357777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Recursive Formulation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108</a:t>
            </a:fld>
            <a:endParaRPr lang="zh-TW" altLang="en-US"/>
          </a:p>
        </p:txBody>
      </p:sp>
      <mc:AlternateContent xmlns:mc="http://schemas.openxmlformats.org/markup-compatibility/2006" xmlns:a14="http://schemas.microsoft.com/office/drawing/2010/main">
        <mc:Choice Requires="a14">
          <p:sp>
            <p:nvSpPr>
              <p:cNvPr id="6" name="內容版面配置區 5">
                <a:extLst>
                  <a:ext uri="{FF2B5EF4-FFF2-40B4-BE49-F238E27FC236}">
                    <a16:creationId xmlns:a16="http://schemas.microsoft.com/office/drawing/2014/main" id="{663FA9EC-5FAE-2C61-9FEA-31EC3FFE97ED}"/>
                  </a:ext>
                </a:extLst>
              </p:cNvPr>
              <p:cNvSpPr>
                <a:spLocks noGrp="1"/>
              </p:cNvSpPr>
              <p:nvPr>
                <p:ph idx="1"/>
              </p:nvPr>
            </p:nvSpPr>
            <p:spPr/>
            <p:txBody>
              <a:bodyPr/>
              <a:lstStyle/>
              <a:p>
                <a:r>
                  <a:rPr lang="en-US" altLang="zh-TW" dirty="0"/>
                  <a:t>Fixed order as follows</a:t>
                </a:r>
              </a:p>
              <a:p>
                <a:r>
                  <a:rPr lang="en-US" altLang="zh-TW" dirty="0"/>
                  <a:t>__</a:t>
                </a:r>
                <a14:m>
                  <m:oMath xmlns:m="http://schemas.openxmlformats.org/officeDocument/2006/math">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𝑌</m:t>
                        </m:r>
                      </m:e>
                      <m:sub>
                        <m:r>
                          <a:rPr lang="en-US" altLang="zh-TW" i="1" dirty="0" smtClean="0">
                            <a:latin typeface="Cambria Math" panose="02040503050406030204" pitchFamily="18" charset="0"/>
                          </a:rPr>
                          <m:t>𝑖</m:t>
                        </m:r>
                        <m:r>
                          <a:rPr lang="en-US" altLang="zh-TW" b="1" i="1" dirty="0" smtClean="0">
                            <a:latin typeface="Cambria Math" panose="02040503050406030204" pitchFamily="18" charset="0"/>
                          </a:rPr>
                          <m:t>−</m:t>
                        </m:r>
                        <m:r>
                          <a:rPr lang="en-US" altLang="zh-TW" b="1" i="1" dirty="0" smtClean="0">
                            <a:latin typeface="Cambria Math" panose="02040503050406030204" pitchFamily="18" charset="0"/>
                          </a:rPr>
                          <m:t>𝟏</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𝑋</m:t>
                        </m:r>
                      </m:e>
                      <m:sub>
                        <m:r>
                          <a:rPr lang="en-US" altLang="zh-TW" i="1" dirty="0" smtClean="0">
                            <a:latin typeface="Cambria Math" panose="02040503050406030204" pitchFamily="18" charset="0"/>
                          </a:rPr>
                          <m:t>𝑖</m:t>
                        </m:r>
                        <m:r>
                          <a:rPr lang="en-US" altLang="zh-TW" b="1" i="1" dirty="0" smtClean="0">
                            <a:latin typeface="Cambria Math" panose="02040503050406030204" pitchFamily="18" charset="0"/>
                          </a:rPr>
                          <m:t>−</m:t>
                        </m:r>
                        <m:r>
                          <a:rPr lang="en-US" altLang="zh-TW" b="1" i="1" dirty="0" smtClean="0">
                            <a:latin typeface="Cambria Math" panose="02040503050406030204" pitchFamily="18" charset="0"/>
                          </a:rPr>
                          <m:t>𝟏</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𝐶</m:t>
                        </m:r>
                      </m:e>
                      <m:sub>
                        <m:r>
                          <a:rPr lang="en-US" altLang="zh-TW" b="1" i="1" dirty="0" smtClean="0">
                            <a:latin typeface="Cambria Math" panose="02040503050406030204" pitchFamily="18" charset="0"/>
                          </a:rPr>
                          <m:t>𝒊</m:t>
                        </m:r>
                        <m:r>
                          <a:rPr lang="en-US" altLang="zh-TW" b="1" i="1" dirty="0" smtClean="0">
                            <a:latin typeface="Cambria Math" panose="02040503050406030204" pitchFamily="18" charset="0"/>
                          </a:rPr>
                          <m:t>−</m:t>
                        </m:r>
                        <m:r>
                          <a:rPr lang="en-US" altLang="zh-TW" b="1" i="1" dirty="0" smtClean="0">
                            <a:latin typeface="Cambria Math" panose="02040503050406030204" pitchFamily="18" charset="0"/>
                          </a:rPr>
                          <m:t>𝟏</m:t>
                        </m:r>
                      </m:sub>
                    </m:sSub>
                    <m:sSub>
                      <m:sSubPr>
                        <m:ctrlPr>
                          <a:rPr lang="en-US" altLang="zh-TW" b="1" i="1" dirty="0" smtClean="0">
                            <a:latin typeface="Cambria Math" panose="02040503050406030204" pitchFamily="18" charset="0"/>
                          </a:rPr>
                        </m:ctrlPr>
                      </m:sSubPr>
                      <m:e>
                        <m:r>
                          <a:rPr lang="en-US" altLang="zh-TW" i="1" dirty="0" smtClean="0">
                            <a:latin typeface="Cambria Math" panose="02040503050406030204" pitchFamily="18" charset="0"/>
                          </a:rPr>
                          <m:t>𝐾</m:t>
                        </m:r>
                      </m:e>
                      <m:sub>
                        <m:r>
                          <a:rPr lang="en-US" altLang="zh-TW" i="1" dirty="0" smtClean="0">
                            <a:latin typeface="Cambria Math" panose="02040503050406030204" pitchFamily="18" charset="0"/>
                          </a:rPr>
                          <m:t>𝑖</m:t>
                        </m:r>
                        <m:r>
                          <a:rPr lang="en-US" altLang="zh-TW" b="1" i="1" dirty="0" smtClean="0">
                            <a:latin typeface="Cambria Math" panose="02040503050406030204" pitchFamily="18" charset="0"/>
                          </a:rPr>
                          <m:t>−</m:t>
                        </m:r>
                        <m:r>
                          <a:rPr lang="en-US" altLang="zh-TW" b="1" i="1" dirty="0" smtClean="0">
                            <a:latin typeface="Cambria Math" panose="02040503050406030204" pitchFamily="18" charset="0"/>
                          </a:rPr>
                          <m:t>𝟏</m:t>
                        </m:r>
                      </m:sub>
                    </m:sSub>
                    <m:sSub>
                      <m:sSubPr>
                        <m:ctrlPr>
                          <a:rPr lang="en-US" altLang="zh-TW" b="1" i="1" dirty="0" smtClean="0">
                            <a:solidFill>
                              <a:srgbClr val="00B050"/>
                            </a:solidFill>
                            <a:latin typeface="Cambria Math" panose="02040503050406030204" pitchFamily="18" charset="0"/>
                          </a:rPr>
                        </m:ctrlPr>
                      </m:sSubPr>
                      <m:e>
                        <m:r>
                          <a:rPr lang="en-US" altLang="zh-TW" i="1" dirty="0">
                            <a:solidFill>
                              <a:srgbClr val="00B050"/>
                            </a:solidFill>
                            <a:latin typeface="Cambria Math" panose="02040503050406030204" pitchFamily="18" charset="0"/>
                          </a:rPr>
                          <m:t>𝒀</m:t>
                        </m:r>
                      </m:e>
                      <m:sub>
                        <m:r>
                          <a:rPr lang="en-US" altLang="zh-TW" i="1" dirty="0">
                            <a:solidFill>
                              <a:srgbClr val="00B050"/>
                            </a:solidFill>
                            <a:latin typeface="Cambria Math" panose="02040503050406030204" pitchFamily="18" charset="0"/>
                          </a:rPr>
                          <m:t>𝒊</m:t>
                        </m:r>
                      </m:sub>
                    </m:sSub>
                    <m:sSub>
                      <m:sSubPr>
                        <m:ctrlPr>
                          <a:rPr lang="en-US" altLang="zh-TW" b="1" i="1" dirty="0" smtClean="0">
                            <a:solidFill>
                              <a:srgbClr val="00B050"/>
                            </a:solidFill>
                            <a:latin typeface="Cambria Math" panose="02040503050406030204" pitchFamily="18" charset="0"/>
                          </a:rPr>
                        </m:ctrlPr>
                      </m:sSubPr>
                      <m:e>
                        <m:r>
                          <a:rPr lang="en-US" altLang="zh-TW" i="1" dirty="0">
                            <a:solidFill>
                              <a:srgbClr val="00B050"/>
                            </a:solidFill>
                            <a:latin typeface="Cambria Math" panose="02040503050406030204" pitchFamily="18" charset="0"/>
                          </a:rPr>
                          <m:t>𝑿</m:t>
                        </m:r>
                      </m:e>
                      <m:sub>
                        <m:r>
                          <a:rPr lang="en-US" altLang="zh-TW" i="1" dirty="0">
                            <a:solidFill>
                              <a:srgbClr val="00B050"/>
                            </a:solidFill>
                            <a:latin typeface="Cambria Math" panose="02040503050406030204" pitchFamily="18" charset="0"/>
                          </a:rPr>
                          <m:t>𝒊</m:t>
                        </m:r>
                      </m:sub>
                    </m:sSub>
                    <m:r>
                      <a:rPr lang="en-US" altLang="zh-TW" i="1" dirty="0">
                        <a:latin typeface="Cambria Math" panose="02040503050406030204" pitchFamily="18" charset="0"/>
                      </a:rPr>
                      <m:t>…</m:t>
                    </m:r>
                  </m:oMath>
                </a14:m>
                <a:endParaRPr lang="en-US" altLang="zh-TW" dirty="0"/>
              </a:p>
              <a:p>
                <a:r>
                  <a:rPr lang="en-US" altLang="zh-TW" dirty="0"/>
                  <a:t>From left to right observing</a:t>
                </a:r>
              </a:p>
              <a:p>
                <a:pPr lvl="1"/>
                <a:r>
                  <a:rPr lang="en-US" altLang="zh-TW" dirty="0"/>
                  <a:t>X or Y: new KB</a:t>
                </a:r>
                <a:endParaRPr lang="zh-TW" altLang="en-US" dirty="0"/>
              </a:p>
            </p:txBody>
          </p:sp>
        </mc:Choice>
        <mc:Fallback xmlns="">
          <p:sp>
            <p:nvSpPr>
              <p:cNvPr id="6" name="內容版面配置區 5">
                <a:extLst>
                  <a:ext uri="{FF2B5EF4-FFF2-40B4-BE49-F238E27FC236}">
                    <a16:creationId xmlns:a16="http://schemas.microsoft.com/office/drawing/2014/main" id="{663FA9EC-5FAE-2C61-9FEA-31EC3FFE97ED}"/>
                  </a:ext>
                </a:extLst>
              </p:cNvPr>
              <p:cNvSpPr>
                <a:spLocks noGrp="1" noRot="1" noChangeAspect="1" noMove="1" noResize="1" noEditPoints="1" noAdjustHandles="1" noChangeArrowheads="1" noChangeShapeType="1" noTextEdit="1"/>
              </p:cNvSpPr>
              <p:nvPr>
                <p:ph idx="1"/>
              </p:nvPr>
            </p:nvSpPr>
            <p:spPr>
              <a:blipFill>
                <a:blip r:embed="rId2"/>
                <a:stretch>
                  <a:fillRect l="-1043" t="-1353"/>
                </a:stretch>
              </a:blipFill>
            </p:spPr>
            <p:txBody>
              <a:bodyPr/>
              <a:lstStyle/>
              <a:p>
                <a:r>
                  <a:rPr lang="zh-TW" altLang="en-US">
                    <a:noFill/>
                  </a:rPr>
                  <a:t> </a:t>
                </a:r>
              </a:p>
            </p:txBody>
          </p:sp>
        </mc:Fallback>
      </mc:AlternateContent>
      <p:cxnSp>
        <p:nvCxnSpPr>
          <p:cNvPr id="2" name="直線單箭頭接點 1">
            <a:extLst>
              <a:ext uri="{FF2B5EF4-FFF2-40B4-BE49-F238E27FC236}">
                <a16:creationId xmlns:a16="http://schemas.microsoft.com/office/drawing/2014/main" id="{68C037C3-CCE6-FD62-FF6F-E974502B6A5C}"/>
              </a:ext>
            </a:extLst>
          </p:cNvPr>
          <p:cNvCxnSpPr>
            <a:cxnSpLocks/>
          </p:cNvCxnSpPr>
          <p:nvPr/>
        </p:nvCxnSpPr>
        <p:spPr>
          <a:xfrm>
            <a:off x="1800808" y="2733869"/>
            <a:ext cx="3470988" cy="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9" name="文字方塊 8">
            <a:extLst>
              <a:ext uri="{FF2B5EF4-FFF2-40B4-BE49-F238E27FC236}">
                <a16:creationId xmlns:a16="http://schemas.microsoft.com/office/drawing/2014/main" id="{51A831A6-E807-83A6-735B-D2DEABAD31E4}"/>
              </a:ext>
            </a:extLst>
          </p:cNvPr>
          <p:cNvSpPr txBox="1"/>
          <p:nvPr/>
        </p:nvSpPr>
        <p:spPr>
          <a:xfrm>
            <a:off x="5639749" y="1490729"/>
            <a:ext cx="5941702" cy="646331"/>
          </a:xfrm>
          <a:prstGeom prst="rect">
            <a:avLst/>
          </a:prstGeom>
          <a:noFill/>
        </p:spPr>
        <p:txBody>
          <a:bodyPr wrap="square" rtlCol="0">
            <a:spAutoFit/>
          </a:bodyPr>
          <a:lstStyle/>
          <a:p>
            <a:r>
              <a:rPr lang="en-US" altLang="zh-TW" dirty="0"/>
              <a:t>Buffer </a:t>
            </a:r>
            <a:r>
              <a:rPr lang="en-US" altLang="zh-TW" dirty="0" err="1"/>
              <a:t>Refetch</a:t>
            </a:r>
            <a:r>
              <a:rPr lang="en-US" altLang="zh-TW" dirty="0"/>
              <a:t> Rate: the number of times a piece of data is fetched from a certain buffer after initially being loaded into that buffer</a:t>
            </a:r>
            <a:endParaRPr lang="zh-TW" altLang="en-US" dirty="0"/>
          </a:p>
        </p:txBody>
      </p:sp>
      <p:pic>
        <p:nvPicPr>
          <p:cNvPr id="7" name="圖片 6">
            <a:extLst>
              <a:ext uri="{FF2B5EF4-FFF2-40B4-BE49-F238E27FC236}">
                <a16:creationId xmlns:a16="http://schemas.microsoft.com/office/drawing/2014/main" id="{1C3B54BC-A7A3-9105-AEE7-28BEF42476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5248" y="2077219"/>
            <a:ext cx="6120000" cy="4644256"/>
          </a:xfrm>
          <a:prstGeom prst="rect">
            <a:avLst/>
          </a:prstGeom>
        </p:spPr>
      </p:pic>
    </p:spTree>
    <p:extLst>
      <p:ext uri="{BB962C8B-B14F-4D97-AF65-F5344CB8AC3E}">
        <p14:creationId xmlns:p14="http://schemas.microsoft.com/office/powerpoint/2010/main" val="163133476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a:extLst>
              <a:ext uri="{FF2B5EF4-FFF2-40B4-BE49-F238E27FC236}">
                <a16:creationId xmlns:a16="http://schemas.microsoft.com/office/drawing/2014/main" id="{5A7A8E13-321D-CE8A-2C51-FBA1C0E23D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8865" y="2079649"/>
            <a:ext cx="6120000" cy="4604502"/>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Recursive Formulation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109</a:t>
            </a:fld>
            <a:endParaRPr lang="zh-TW" altLang="en-US"/>
          </a:p>
        </p:txBody>
      </p:sp>
      <mc:AlternateContent xmlns:mc="http://schemas.openxmlformats.org/markup-compatibility/2006" xmlns:a14="http://schemas.microsoft.com/office/drawing/2010/main">
        <mc:Choice Requires="a14">
          <p:sp>
            <p:nvSpPr>
              <p:cNvPr id="6" name="內容版面配置區 5">
                <a:extLst>
                  <a:ext uri="{FF2B5EF4-FFF2-40B4-BE49-F238E27FC236}">
                    <a16:creationId xmlns:a16="http://schemas.microsoft.com/office/drawing/2014/main" id="{663FA9EC-5FAE-2C61-9FEA-31EC3FFE97ED}"/>
                  </a:ext>
                </a:extLst>
              </p:cNvPr>
              <p:cNvSpPr>
                <a:spLocks noGrp="1"/>
              </p:cNvSpPr>
              <p:nvPr>
                <p:ph idx="1"/>
              </p:nvPr>
            </p:nvSpPr>
            <p:spPr/>
            <p:txBody>
              <a:bodyPr/>
              <a:lstStyle/>
              <a:p>
                <a:r>
                  <a:rPr lang="en-US" altLang="zh-TW" dirty="0"/>
                  <a:t>Fixed order as follows</a:t>
                </a:r>
              </a:p>
              <a:p>
                <a:r>
                  <a:rPr lang="en-US" altLang="zh-TW" dirty="0"/>
                  <a:t>___</a:t>
                </a:r>
                <a14:m>
                  <m:oMath xmlns:m="http://schemas.openxmlformats.org/officeDocument/2006/math">
                    <m:sSub>
                      <m:sSubPr>
                        <m:ctrlPr>
                          <a:rPr lang="en-US" altLang="zh-TW" sz="2400" b="1" i="1" dirty="0" smtClean="0">
                            <a:latin typeface="Cambria Math" panose="02040503050406030204" pitchFamily="18" charset="0"/>
                          </a:rPr>
                        </m:ctrlPr>
                      </m:sSubPr>
                      <m:e>
                        <m:r>
                          <a:rPr lang="en-US" altLang="zh-TW" sz="2400" i="1" dirty="0" smtClean="0">
                            <a:latin typeface="Cambria Math" panose="02040503050406030204" pitchFamily="18" charset="0"/>
                          </a:rPr>
                          <m:t>𝑌</m:t>
                        </m:r>
                      </m:e>
                      <m:sub>
                        <m:r>
                          <a:rPr lang="en-US" altLang="zh-TW" sz="2400" i="1" dirty="0" smtClean="0">
                            <a:latin typeface="Cambria Math" panose="02040503050406030204" pitchFamily="18" charset="0"/>
                          </a:rPr>
                          <m:t>𝑖</m:t>
                        </m:r>
                        <m:r>
                          <a:rPr lang="en-US" altLang="zh-TW" sz="2400" b="1" i="1" dirty="0" smtClean="0">
                            <a:latin typeface="Cambria Math" panose="02040503050406030204" pitchFamily="18" charset="0"/>
                          </a:rPr>
                          <m:t>−</m:t>
                        </m:r>
                        <m:r>
                          <a:rPr lang="en-US" altLang="zh-TW" sz="2400" b="1" i="1" dirty="0" smtClean="0">
                            <a:latin typeface="Cambria Math" panose="02040503050406030204" pitchFamily="18" charset="0"/>
                          </a:rPr>
                          <m:t>𝟏</m:t>
                        </m:r>
                      </m:sub>
                    </m:sSub>
                    <m:sSub>
                      <m:sSubPr>
                        <m:ctrlPr>
                          <a:rPr lang="en-US" altLang="zh-TW" sz="2400" b="1" i="1" dirty="0" smtClean="0">
                            <a:latin typeface="Cambria Math" panose="02040503050406030204" pitchFamily="18" charset="0"/>
                          </a:rPr>
                        </m:ctrlPr>
                      </m:sSubPr>
                      <m:e>
                        <m:r>
                          <a:rPr lang="en-US" altLang="zh-TW" sz="2400" i="1" dirty="0" smtClean="0">
                            <a:latin typeface="Cambria Math" panose="02040503050406030204" pitchFamily="18" charset="0"/>
                          </a:rPr>
                          <m:t>𝑋</m:t>
                        </m:r>
                      </m:e>
                      <m:sub>
                        <m:r>
                          <a:rPr lang="en-US" altLang="zh-TW" sz="2400" i="1" dirty="0" smtClean="0">
                            <a:latin typeface="Cambria Math" panose="02040503050406030204" pitchFamily="18" charset="0"/>
                          </a:rPr>
                          <m:t>𝑖</m:t>
                        </m:r>
                        <m:r>
                          <a:rPr lang="en-US" altLang="zh-TW" sz="2400" b="1" i="1" dirty="0" smtClean="0">
                            <a:latin typeface="Cambria Math" panose="02040503050406030204" pitchFamily="18" charset="0"/>
                          </a:rPr>
                          <m:t>−</m:t>
                        </m:r>
                        <m:r>
                          <a:rPr lang="en-US" altLang="zh-TW" sz="2400" b="1" i="1" dirty="0" smtClean="0">
                            <a:latin typeface="Cambria Math" panose="02040503050406030204" pitchFamily="18" charset="0"/>
                          </a:rPr>
                          <m:t>𝟏</m:t>
                        </m:r>
                      </m:sub>
                    </m:sSub>
                    <m:sSub>
                      <m:sSubPr>
                        <m:ctrlPr>
                          <a:rPr lang="en-US" altLang="zh-TW" sz="2400" b="1" i="1" dirty="0" smtClean="0">
                            <a:latin typeface="Cambria Math" panose="02040503050406030204" pitchFamily="18" charset="0"/>
                          </a:rPr>
                        </m:ctrlPr>
                      </m:sSubPr>
                      <m:e>
                        <m:r>
                          <a:rPr lang="en-US" altLang="zh-TW" sz="2400" i="1" dirty="0" smtClean="0">
                            <a:latin typeface="Cambria Math" panose="02040503050406030204" pitchFamily="18" charset="0"/>
                          </a:rPr>
                          <m:t>𝐶</m:t>
                        </m:r>
                      </m:e>
                      <m:sub>
                        <m:r>
                          <a:rPr lang="en-US" altLang="zh-TW" sz="2400" b="1" i="1" dirty="0" smtClean="0">
                            <a:latin typeface="Cambria Math" panose="02040503050406030204" pitchFamily="18" charset="0"/>
                          </a:rPr>
                          <m:t>𝒊</m:t>
                        </m:r>
                        <m:r>
                          <a:rPr lang="en-US" altLang="zh-TW" sz="2400" b="1" i="1" dirty="0" smtClean="0">
                            <a:latin typeface="Cambria Math" panose="02040503050406030204" pitchFamily="18" charset="0"/>
                          </a:rPr>
                          <m:t>−</m:t>
                        </m:r>
                        <m:r>
                          <a:rPr lang="en-US" altLang="zh-TW" sz="2400" b="1" i="1" dirty="0" smtClean="0">
                            <a:latin typeface="Cambria Math" panose="02040503050406030204" pitchFamily="18" charset="0"/>
                          </a:rPr>
                          <m:t>𝟏</m:t>
                        </m:r>
                      </m:sub>
                    </m:sSub>
                    <m:sSub>
                      <m:sSubPr>
                        <m:ctrlPr>
                          <a:rPr lang="en-US" altLang="zh-TW" sz="2400" b="1" i="1" dirty="0" smtClean="0">
                            <a:latin typeface="Cambria Math" panose="02040503050406030204" pitchFamily="18" charset="0"/>
                          </a:rPr>
                        </m:ctrlPr>
                      </m:sSubPr>
                      <m:e>
                        <m:r>
                          <a:rPr lang="en-US" altLang="zh-TW" sz="2400" i="1" dirty="0" smtClean="0">
                            <a:latin typeface="Cambria Math" panose="02040503050406030204" pitchFamily="18" charset="0"/>
                          </a:rPr>
                          <m:t>𝐾</m:t>
                        </m:r>
                      </m:e>
                      <m:sub>
                        <m:r>
                          <a:rPr lang="en-US" altLang="zh-TW" sz="2400" i="1" dirty="0" smtClean="0">
                            <a:latin typeface="Cambria Math" panose="02040503050406030204" pitchFamily="18" charset="0"/>
                          </a:rPr>
                          <m:t>𝑖</m:t>
                        </m:r>
                        <m:r>
                          <a:rPr lang="en-US" altLang="zh-TW" sz="2400" b="1" i="1" dirty="0" smtClean="0">
                            <a:latin typeface="Cambria Math" panose="02040503050406030204" pitchFamily="18" charset="0"/>
                          </a:rPr>
                          <m:t>−</m:t>
                        </m:r>
                        <m:r>
                          <a:rPr lang="en-US" altLang="zh-TW" sz="2400" b="1" i="1" dirty="0" smtClean="0">
                            <a:latin typeface="Cambria Math" panose="02040503050406030204" pitchFamily="18" charset="0"/>
                          </a:rPr>
                          <m:t>𝟏</m:t>
                        </m:r>
                      </m:sub>
                    </m:sSub>
                    <m:sSub>
                      <m:sSubPr>
                        <m:ctrlPr>
                          <a:rPr lang="en-US" altLang="zh-TW" sz="2400" b="1" i="1" dirty="0" smtClean="0">
                            <a:solidFill>
                              <a:srgbClr val="00B050"/>
                            </a:solidFill>
                            <a:latin typeface="Cambria Math" panose="02040503050406030204" pitchFamily="18" charset="0"/>
                          </a:rPr>
                        </m:ctrlPr>
                      </m:sSubPr>
                      <m:e>
                        <m:r>
                          <a:rPr lang="en-US" altLang="zh-TW" sz="2400" i="1" dirty="0">
                            <a:solidFill>
                              <a:srgbClr val="00B050"/>
                            </a:solidFill>
                            <a:latin typeface="Cambria Math" panose="02040503050406030204" pitchFamily="18" charset="0"/>
                          </a:rPr>
                          <m:t>𝒀</m:t>
                        </m:r>
                      </m:e>
                      <m:sub>
                        <m:r>
                          <a:rPr lang="en-US" altLang="zh-TW" sz="2400" i="1" dirty="0">
                            <a:solidFill>
                              <a:srgbClr val="00B050"/>
                            </a:solidFill>
                            <a:latin typeface="Cambria Math" panose="02040503050406030204" pitchFamily="18" charset="0"/>
                          </a:rPr>
                          <m:t>𝒊</m:t>
                        </m:r>
                      </m:sub>
                    </m:sSub>
                    <m:sSub>
                      <m:sSubPr>
                        <m:ctrlPr>
                          <a:rPr lang="en-US" altLang="zh-TW" sz="2400" b="1" i="1" dirty="0" smtClean="0">
                            <a:solidFill>
                              <a:srgbClr val="00B050"/>
                            </a:solidFill>
                            <a:latin typeface="Cambria Math" panose="02040503050406030204" pitchFamily="18" charset="0"/>
                          </a:rPr>
                        </m:ctrlPr>
                      </m:sSubPr>
                      <m:e>
                        <m:r>
                          <a:rPr lang="en-US" altLang="zh-TW" sz="2400" i="1" dirty="0">
                            <a:solidFill>
                              <a:srgbClr val="00B050"/>
                            </a:solidFill>
                            <a:latin typeface="Cambria Math" panose="02040503050406030204" pitchFamily="18" charset="0"/>
                          </a:rPr>
                          <m:t>𝑿</m:t>
                        </m:r>
                      </m:e>
                      <m:sub>
                        <m:r>
                          <a:rPr lang="en-US" altLang="zh-TW" sz="2400" i="1" dirty="0">
                            <a:solidFill>
                              <a:srgbClr val="00B050"/>
                            </a:solidFill>
                            <a:latin typeface="Cambria Math" panose="02040503050406030204" pitchFamily="18" charset="0"/>
                          </a:rPr>
                          <m:t>𝒊</m:t>
                        </m:r>
                      </m:sub>
                    </m:sSub>
                    <m:sSub>
                      <m:sSubPr>
                        <m:ctrlPr>
                          <a:rPr lang="en-US" altLang="zh-TW" sz="2400" b="1" i="1" dirty="0" smtClean="0">
                            <a:solidFill>
                              <a:srgbClr val="FF0000"/>
                            </a:solidFill>
                            <a:latin typeface="Cambria Math" panose="02040503050406030204" pitchFamily="18" charset="0"/>
                          </a:rPr>
                        </m:ctrlPr>
                      </m:sSubPr>
                      <m:e>
                        <m:r>
                          <a:rPr lang="en-US" altLang="zh-TW" sz="2400" b="1" i="1" dirty="0" smtClean="0">
                            <a:solidFill>
                              <a:srgbClr val="FF0000"/>
                            </a:solidFill>
                            <a:latin typeface="Cambria Math" panose="02040503050406030204" pitchFamily="18" charset="0"/>
                          </a:rPr>
                          <m:t>𝑪</m:t>
                        </m:r>
                      </m:e>
                      <m:sub>
                        <m:r>
                          <a:rPr lang="en-US" altLang="zh-TW" sz="2400" b="1" i="1" dirty="0" smtClean="0">
                            <a:solidFill>
                              <a:srgbClr val="FF0000"/>
                            </a:solidFill>
                            <a:latin typeface="Cambria Math" panose="02040503050406030204" pitchFamily="18" charset="0"/>
                          </a:rPr>
                          <m:t>𝒊</m:t>
                        </m:r>
                      </m:sub>
                    </m:sSub>
                    <m:r>
                      <a:rPr lang="en-US" altLang="zh-TW" sz="2400" i="1" dirty="0">
                        <a:latin typeface="Cambria Math" panose="02040503050406030204" pitchFamily="18" charset="0"/>
                      </a:rPr>
                      <m:t>…</m:t>
                    </m:r>
                  </m:oMath>
                </a14:m>
                <a:endParaRPr lang="en-US" altLang="zh-TW" dirty="0"/>
              </a:p>
              <a:p>
                <a:r>
                  <a:rPr lang="en-US" altLang="zh-TW" dirty="0"/>
                  <a:t>From left to right observing</a:t>
                </a:r>
              </a:p>
              <a:p>
                <a:pPr lvl="1"/>
                <a:r>
                  <a:rPr lang="en-US" altLang="zh-TW" dirty="0"/>
                  <a:t>X or Y: new KB</a:t>
                </a:r>
              </a:p>
              <a:p>
                <a:pPr lvl="1"/>
                <a:r>
                  <a:rPr lang="en-US" altLang="zh-TW" dirty="0"/>
                  <a:t>C: new OB</a:t>
                </a:r>
                <a:endParaRPr lang="zh-TW" altLang="en-US" dirty="0"/>
              </a:p>
            </p:txBody>
          </p:sp>
        </mc:Choice>
        <mc:Fallback xmlns="">
          <p:sp>
            <p:nvSpPr>
              <p:cNvPr id="6" name="內容版面配置區 5">
                <a:extLst>
                  <a:ext uri="{FF2B5EF4-FFF2-40B4-BE49-F238E27FC236}">
                    <a16:creationId xmlns:a16="http://schemas.microsoft.com/office/drawing/2014/main" id="{663FA9EC-5FAE-2C61-9FEA-31EC3FFE97ED}"/>
                  </a:ext>
                </a:extLst>
              </p:cNvPr>
              <p:cNvSpPr>
                <a:spLocks noGrp="1" noRot="1" noChangeAspect="1" noMove="1" noResize="1" noEditPoints="1" noAdjustHandles="1" noChangeArrowheads="1" noChangeShapeType="1" noTextEdit="1"/>
              </p:cNvSpPr>
              <p:nvPr>
                <p:ph idx="1"/>
              </p:nvPr>
            </p:nvSpPr>
            <p:spPr>
              <a:blipFill>
                <a:blip r:embed="rId3"/>
                <a:stretch>
                  <a:fillRect l="-1043" t="-1353"/>
                </a:stretch>
              </a:blipFill>
            </p:spPr>
            <p:txBody>
              <a:bodyPr/>
              <a:lstStyle/>
              <a:p>
                <a:r>
                  <a:rPr lang="zh-TW" altLang="en-US">
                    <a:noFill/>
                  </a:rPr>
                  <a:t> </a:t>
                </a:r>
              </a:p>
            </p:txBody>
          </p:sp>
        </mc:Fallback>
      </mc:AlternateContent>
      <p:cxnSp>
        <p:nvCxnSpPr>
          <p:cNvPr id="2" name="直線單箭頭接點 1">
            <a:extLst>
              <a:ext uri="{FF2B5EF4-FFF2-40B4-BE49-F238E27FC236}">
                <a16:creationId xmlns:a16="http://schemas.microsoft.com/office/drawing/2014/main" id="{68C037C3-CCE6-FD62-FF6F-E974502B6A5C}"/>
              </a:ext>
            </a:extLst>
          </p:cNvPr>
          <p:cNvCxnSpPr>
            <a:cxnSpLocks/>
          </p:cNvCxnSpPr>
          <p:nvPr/>
        </p:nvCxnSpPr>
        <p:spPr>
          <a:xfrm>
            <a:off x="1800808" y="2733869"/>
            <a:ext cx="3470988" cy="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9" name="文字方塊 8">
            <a:extLst>
              <a:ext uri="{FF2B5EF4-FFF2-40B4-BE49-F238E27FC236}">
                <a16:creationId xmlns:a16="http://schemas.microsoft.com/office/drawing/2014/main" id="{51A831A6-E807-83A6-735B-D2DEABAD31E4}"/>
              </a:ext>
            </a:extLst>
          </p:cNvPr>
          <p:cNvSpPr txBox="1"/>
          <p:nvPr/>
        </p:nvSpPr>
        <p:spPr>
          <a:xfrm>
            <a:off x="5639749" y="1490729"/>
            <a:ext cx="5941702" cy="646331"/>
          </a:xfrm>
          <a:prstGeom prst="rect">
            <a:avLst/>
          </a:prstGeom>
          <a:noFill/>
        </p:spPr>
        <p:txBody>
          <a:bodyPr wrap="square" rtlCol="0">
            <a:spAutoFit/>
          </a:bodyPr>
          <a:lstStyle/>
          <a:p>
            <a:r>
              <a:rPr lang="en-US" altLang="zh-TW" dirty="0"/>
              <a:t>Buffer </a:t>
            </a:r>
            <a:r>
              <a:rPr lang="en-US" altLang="zh-TW" dirty="0" err="1"/>
              <a:t>Refetch</a:t>
            </a:r>
            <a:r>
              <a:rPr lang="en-US" altLang="zh-TW" dirty="0"/>
              <a:t> Rate: the number of times a piece of data is fetched from a certain buffer after initially being loaded into that buffer</a:t>
            </a:r>
            <a:endParaRPr lang="zh-TW" altLang="en-US" dirty="0"/>
          </a:p>
        </p:txBody>
      </p:sp>
    </p:spTree>
    <p:extLst>
      <p:ext uri="{BB962C8B-B14F-4D97-AF65-F5344CB8AC3E}">
        <p14:creationId xmlns:p14="http://schemas.microsoft.com/office/powerpoint/2010/main" val="1192232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Increase </a:t>
            </a:r>
            <a:r>
              <a:rPr lang="en-US" altLang="zh-TW" dirty="0" smtClean="0"/>
              <a:t>Throughput</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fontScale="92500" lnSpcReduction="10000"/>
          </a:bodyPr>
          <a:lstStyle/>
          <a:p>
            <a:pPr marL="57150" indent="0">
              <a:buNone/>
            </a:pPr>
            <a:r>
              <a:rPr lang="en-US" altLang="zh-TW" dirty="0"/>
              <a:t>With the constraint of </a:t>
            </a:r>
            <a:r>
              <a:rPr lang="en-US" altLang="zh-TW" dirty="0" err="1"/>
              <a:t>NoC</a:t>
            </a:r>
            <a:endParaRPr lang="en-US" altLang="zh-TW" dirty="0"/>
          </a:p>
          <a:p>
            <a:pPr marL="514350" indent="-457200"/>
            <a:r>
              <a:rPr lang="en-US" altLang="zh-TW" dirty="0"/>
              <a:t>Number of active PEs </a:t>
            </a:r>
          </a:p>
          <a:p>
            <a:pPr marL="914400" lvl="1" indent="-457200"/>
            <a:r>
              <a:rPr lang="en-US" altLang="zh-TW" dirty="0"/>
              <a:t>Determined by the specific allocation of work to PEs by the mapping process</a:t>
            </a:r>
          </a:p>
          <a:p>
            <a:pPr marL="914400" lvl="1" indent="-457200"/>
            <a:r>
              <a:rPr lang="en-US" altLang="zh-TW" dirty="0"/>
              <a:t>Involves the placement and scheduling in space and time of every MAC operation onto the PEs</a:t>
            </a:r>
          </a:p>
          <a:p>
            <a:pPr marL="914400" lvl="1" indent="-457200"/>
            <a:r>
              <a:rPr lang="en-US" altLang="zh-TW" dirty="0"/>
              <a:t>Mapping a compiler for the DNN hardware</a:t>
            </a:r>
          </a:p>
          <a:p>
            <a:pPr marL="514350" indent="-457200"/>
            <a:r>
              <a:rPr lang="en-US" altLang="zh-TW" dirty="0"/>
              <a:t>Utilization of the active PEs</a:t>
            </a:r>
          </a:p>
          <a:p>
            <a:pPr marL="914400" lvl="1" indent="-457200"/>
            <a:r>
              <a:rPr lang="en-US" altLang="zh-TW" dirty="0"/>
              <a:t>Timely delivery of work to the PEs</a:t>
            </a:r>
          </a:p>
          <a:p>
            <a:pPr marL="914400" lvl="1" indent="-457200"/>
            <a:r>
              <a:rPr lang="en-US" altLang="zh-TW" dirty="0"/>
              <a:t>Affected by</a:t>
            </a:r>
          </a:p>
          <a:p>
            <a:pPr marL="1314450" lvl="2" indent="-457200"/>
            <a:r>
              <a:rPr lang="en-US" altLang="zh-TW" dirty="0"/>
              <a:t>Bandwidth and latency of the memory hierarchy and network</a:t>
            </a:r>
          </a:p>
          <a:p>
            <a:pPr marL="1314450" lvl="2" indent="-457200"/>
            <a:r>
              <a:rPr lang="en-US" altLang="zh-TW" dirty="0"/>
              <a:t>Imbalance of work allocated across Pes</a:t>
            </a:r>
          </a:p>
          <a:p>
            <a:pPr marL="1771650" lvl="3" indent="-457200"/>
            <a:r>
              <a:rPr lang="en-US" altLang="zh-TW" dirty="0"/>
              <a:t>Native sparsity often result in lower utilization</a:t>
            </a:r>
            <a:endParaRPr lang="zh-TW" altLang="en-US" dirty="0"/>
          </a:p>
        </p:txBody>
      </p:sp>
      <p:sp>
        <p:nvSpPr>
          <p:cNvPr id="3" name="投影片編號版面配置區 2">
            <a:extLst>
              <a:ext uri="{FF2B5EF4-FFF2-40B4-BE49-F238E27FC236}">
                <a16:creationId xmlns:a16="http://schemas.microsoft.com/office/drawing/2014/main" id="{7BB6118B-8704-CEFB-8009-B9477E906E2C}"/>
              </a:ext>
            </a:extLst>
          </p:cNvPr>
          <p:cNvSpPr>
            <a:spLocks noGrp="1"/>
          </p:cNvSpPr>
          <p:nvPr>
            <p:ph type="sldNum" sz="quarter" idx="12"/>
          </p:nvPr>
        </p:nvSpPr>
        <p:spPr/>
        <p:txBody>
          <a:bodyPr/>
          <a:lstStyle/>
          <a:p>
            <a:fld id="{782ABDDB-4DBE-438F-825E-A879036B780E}" type="slidenum">
              <a:rPr lang="zh-TW" altLang="en-US" smtClean="0"/>
              <a:t>11</a:t>
            </a:fld>
            <a:endParaRPr lang="zh-TW" altLang="en-US"/>
          </a:p>
        </p:txBody>
      </p:sp>
    </p:spTree>
    <p:extLst>
      <p:ext uri="{BB962C8B-B14F-4D97-AF65-F5344CB8AC3E}">
        <p14:creationId xmlns:p14="http://schemas.microsoft.com/office/powerpoint/2010/main" val="1763254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圖片 10">
            <a:extLst>
              <a:ext uri="{FF2B5EF4-FFF2-40B4-BE49-F238E27FC236}">
                <a16:creationId xmlns:a16="http://schemas.microsoft.com/office/drawing/2014/main" id="{49A54571-48E8-A5CC-E62A-045750C8D1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1085" y="2064481"/>
            <a:ext cx="6120000" cy="4656994"/>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Recursive Formulation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110</a:t>
            </a:fld>
            <a:endParaRPr lang="zh-TW" altLang="en-US"/>
          </a:p>
        </p:txBody>
      </p:sp>
      <mc:AlternateContent xmlns:mc="http://schemas.openxmlformats.org/markup-compatibility/2006" xmlns:a14="http://schemas.microsoft.com/office/drawing/2010/main">
        <mc:Choice Requires="a14">
          <p:sp>
            <p:nvSpPr>
              <p:cNvPr id="6" name="內容版面配置區 5">
                <a:extLst>
                  <a:ext uri="{FF2B5EF4-FFF2-40B4-BE49-F238E27FC236}">
                    <a16:creationId xmlns:a16="http://schemas.microsoft.com/office/drawing/2014/main" id="{663FA9EC-5FAE-2C61-9FEA-31EC3FFE97ED}"/>
                  </a:ext>
                </a:extLst>
              </p:cNvPr>
              <p:cNvSpPr>
                <a:spLocks noGrp="1"/>
              </p:cNvSpPr>
              <p:nvPr>
                <p:ph idx="1"/>
              </p:nvPr>
            </p:nvSpPr>
            <p:spPr/>
            <p:txBody>
              <a:bodyPr/>
              <a:lstStyle/>
              <a:p>
                <a:r>
                  <a:rPr lang="en-US" altLang="zh-TW" dirty="0"/>
                  <a:t>Fixed order as follows</a:t>
                </a:r>
              </a:p>
              <a:p>
                <a:r>
                  <a:rPr lang="en-US" altLang="zh-TW" dirty="0"/>
                  <a:t>___</a:t>
                </a:r>
                <a14:m>
                  <m:oMath xmlns:m="http://schemas.openxmlformats.org/officeDocument/2006/math">
                    <m:sSub>
                      <m:sSubPr>
                        <m:ctrlPr>
                          <a:rPr lang="en-US" altLang="zh-TW" sz="2400" b="1" i="1" dirty="0" smtClean="0">
                            <a:latin typeface="Cambria Math" panose="02040503050406030204" pitchFamily="18" charset="0"/>
                          </a:rPr>
                        </m:ctrlPr>
                      </m:sSubPr>
                      <m:e>
                        <m:r>
                          <a:rPr lang="en-US" altLang="zh-TW" sz="2400" i="1" dirty="0" smtClean="0">
                            <a:latin typeface="Cambria Math" panose="02040503050406030204" pitchFamily="18" charset="0"/>
                          </a:rPr>
                          <m:t>𝑌</m:t>
                        </m:r>
                      </m:e>
                      <m:sub>
                        <m:r>
                          <a:rPr lang="en-US" altLang="zh-TW" sz="2400" i="1" dirty="0" smtClean="0">
                            <a:latin typeface="Cambria Math" panose="02040503050406030204" pitchFamily="18" charset="0"/>
                          </a:rPr>
                          <m:t>𝑖</m:t>
                        </m:r>
                        <m:r>
                          <a:rPr lang="en-US" altLang="zh-TW" sz="2400" b="1" i="1" dirty="0" smtClean="0">
                            <a:latin typeface="Cambria Math" panose="02040503050406030204" pitchFamily="18" charset="0"/>
                          </a:rPr>
                          <m:t>−</m:t>
                        </m:r>
                        <m:r>
                          <a:rPr lang="en-US" altLang="zh-TW" sz="2400" b="1" i="1" dirty="0" smtClean="0">
                            <a:latin typeface="Cambria Math" panose="02040503050406030204" pitchFamily="18" charset="0"/>
                          </a:rPr>
                          <m:t>𝟏</m:t>
                        </m:r>
                      </m:sub>
                    </m:sSub>
                    <m:sSub>
                      <m:sSubPr>
                        <m:ctrlPr>
                          <a:rPr lang="en-US" altLang="zh-TW" sz="2400" b="1" i="1" dirty="0" smtClean="0">
                            <a:latin typeface="Cambria Math" panose="02040503050406030204" pitchFamily="18" charset="0"/>
                          </a:rPr>
                        </m:ctrlPr>
                      </m:sSubPr>
                      <m:e>
                        <m:r>
                          <a:rPr lang="en-US" altLang="zh-TW" sz="2400" i="1" dirty="0" smtClean="0">
                            <a:latin typeface="Cambria Math" panose="02040503050406030204" pitchFamily="18" charset="0"/>
                          </a:rPr>
                          <m:t>𝑋</m:t>
                        </m:r>
                      </m:e>
                      <m:sub>
                        <m:r>
                          <a:rPr lang="en-US" altLang="zh-TW" sz="2400" i="1" dirty="0" smtClean="0">
                            <a:latin typeface="Cambria Math" panose="02040503050406030204" pitchFamily="18" charset="0"/>
                          </a:rPr>
                          <m:t>𝑖</m:t>
                        </m:r>
                        <m:r>
                          <a:rPr lang="en-US" altLang="zh-TW" sz="2400" b="1" i="1" dirty="0" smtClean="0">
                            <a:latin typeface="Cambria Math" panose="02040503050406030204" pitchFamily="18" charset="0"/>
                          </a:rPr>
                          <m:t>−</m:t>
                        </m:r>
                        <m:r>
                          <a:rPr lang="en-US" altLang="zh-TW" sz="2400" b="1" i="1" dirty="0" smtClean="0">
                            <a:latin typeface="Cambria Math" panose="02040503050406030204" pitchFamily="18" charset="0"/>
                          </a:rPr>
                          <m:t>𝟏</m:t>
                        </m:r>
                      </m:sub>
                    </m:sSub>
                    <m:sSub>
                      <m:sSubPr>
                        <m:ctrlPr>
                          <a:rPr lang="en-US" altLang="zh-TW" sz="2400" b="1" i="1" dirty="0" smtClean="0">
                            <a:latin typeface="Cambria Math" panose="02040503050406030204" pitchFamily="18" charset="0"/>
                          </a:rPr>
                        </m:ctrlPr>
                      </m:sSubPr>
                      <m:e>
                        <m:r>
                          <a:rPr lang="en-US" altLang="zh-TW" sz="2400" i="1" dirty="0" smtClean="0">
                            <a:latin typeface="Cambria Math" panose="02040503050406030204" pitchFamily="18" charset="0"/>
                          </a:rPr>
                          <m:t>𝐶</m:t>
                        </m:r>
                      </m:e>
                      <m:sub>
                        <m:r>
                          <a:rPr lang="en-US" altLang="zh-TW" sz="2400" b="1" i="1" dirty="0" smtClean="0">
                            <a:latin typeface="Cambria Math" panose="02040503050406030204" pitchFamily="18" charset="0"/>
                          </a:rPr>
                          <m:t>𝒊</m:t>
                        </m:r>
                        <m:r>
                          <a:rPr lang="en-US" altLang="zh-TW" sz="2400" b="1" i="1" dirty="0" smtClean="0">
                            <a:latin typeface="Cambria Math" panose="02040503050406030204" pitchFamily="18" charset="0"/>
                          </a:rPr>
                          <m:t>−</m:t>
                        </m:r>
                        <m:r>
                          <a:rPr lang="en-US" altLang="zh-TW" sz="2400" b="1" i="1" dirty="0" smtClean="0">
                            <a:latin typeface="Cambria Math" panose="02040503050406030204" pitchFamily="18" charset="0"/>
                          </a:rPr>
                          <m:t>𝟏</m:t>
                        </m:r>
                      </m:sub>
                    </m:sSub>
                    <m:sSub>
                      <m:sSubPr>
                        <m:ctrlPr>
                          <a:rPr lang="en-US" altLang="zh-TW" sz="2400" b="1" i="1" dirty="0" smtClean="0">
                            <a:latin typeface="Cambria Math" panose="02040503050406030204" pitchFamily="18" charset="0"/>
                          </a:rPr>
                        </m:ctrlPr>
                      </m:sSubPr>
                      <m:e>
                        <m:r>
                          <a:rPr lang="en-US" altLang="zh-TW" sz="2400" i="1" dirty="0" smtClean="0">
                            <a:latin typeface="Cambria Math" panose="02040503050406030204" pitchFamily="18" charset="0"/>
                          </a:rPr>
                          <m:t>𝐾</m:t>
                        </m:r>
                      </m:e>
                      <m:sub>
                        <m:r>
                          <a:rPr lang="en-US" altLang="zh-TW" sz="2400" i="1" dirty="0" smtClean="0">
                            <a:latin typeface="Cambria Math" panose="02040503050406030204" pitchFamily="18" charset="0"/>
                          </a:rPr>
                          <m:t>𝑖</m:t>
                        </m:r>
                        <m:r>
                          <a:rPr lang="en-US" altLang="zh-TW" sz="2400" b="1" i="1" dirty="0" smtClean="0">
                            <a:latin typeface="Cambria Math" panose="02040503050406030204" pitchFamily="18" charset="0"/>
                          </a:rPr>
                          <m:t>−</m:t>
                        </m:r>
                        <m:r>
                          <a:rPr lang="en-US" altLang="zh-TW" sz="2400" b="1" i="1" dirty="0" smtClean="0">
                            <a:latin typeface="Cambria Math" panose="02040503050406030204" pitchFamily="18" charset="0"/>
                          </a:rPr>
                          <m:t>𝟏</m:t>
                        </m:r>
                      </m:sub>
                    </m:sSub>
                    <m:sSub>
                      <m:sSubPr>
                        <m:ctrlPr>
                          <a:rPr lang="en-US" altLang="zh-TW" sz="2400" b="1" i="1" dirty="0" smtClean="0">
                            <a:solidFill>
                              <a:srgbClr val="00B050"/>
                            </a:solidFill>
                            <a:latin typeface="Cambria Math" panose="02040503050406030204" pitchFamily="18" charset="0"/>
                          </a:rPr>
                        </m:ctrlPr>
                      </m:sSubPr>
                      <m:e>
                        <m:r>
                          <a:rPr lang="en-US" altLang="zh-TW" sz="2400" i="1" dirty="0">
                            <a:solidFill>
                              <a:srgbClr val="00B050"/>
                            </a:solidFill>
                            <a:latin typeface="Cambria Math" panose="02040503050406030204" pitchFamily="18" charset="0"/>
                          </a:rPr>
                          <m:t>𝒀</m:t>
                        </m:r>
                      </m:e>
                      <m:sub>
                        <m:r>
                          <a:rPr lang="en-US" altLang="zh-TW" sz="2400" i="1" dirty="0">
                            <a:solidFill>
                              <a:srgbClr val="00B050"/>
                            </a:solidFill>
                            <a:latin typeface="Cambria Math" panose="02040503050406030204" pitchFamily="18" charset="0"/>
                          </a:rPr>
                          <m:t>𝒊</m:t>
                        </m:r>
                      </m:sub>
                    </m:sSub>
                    <m:sSub>
                      <m:sSubPr>
                        <m:ctrlPr>
                          <a:rPr lang="en-US" altLang="zh-TW" sz="2400" b="1" i="1" dirty="0" smtClean="0">
                            <a:solidFill>
                              <a:srgbClr val="00B050"/>
                            </a:solidFill>
                            <a:latin typeface="Cambria Math" panose="02040503050406030204" pitchFamily="18" charset="0"/>
                          </a:rPr>
                        </m:ctrlPr>
                      </m:sSubPr>
                      <m:e>
                        <m:r>
                          <a:rPr lang="en-US" altLang="zh-TW" sz="2400" i="1" dirty="0">
                            <a:solidFill>
                              <a:srgbClr val="00B050"/>
                            </a:solidFill>
                            <a:latin typeface="Cambria Math" panose="02040503050406030204" pitchFamily="18" charset="0"/>
                          </a:rPr>
                          <m:t>𝑿</m:t>
                        </m:r>
                      </m:e>
                      <m:sub>
                        <m:r>
                          <a:rPr lang="en-US" altLang="zh-TW" sz="2400" i="1" dirty="0">
                            <a:solidFill>
                              <a:srgbClr val="00B050"/>
                            </a:solidFill>
                            <a:latin typeface="Cambria Math" panose="02040503050406030204" pitchFamily="18" charset="0"/>
                          </a:rPr>
                          <m:t>𝒊</m:t>
                        </m:r>
                      </m:sub>
                    </m:sSub>
                    <m:sSub>
                      <m:sSubPr>
                        <m:ctrlPr>
                          <a:rPr lang="en-US" altLang="zh-TW" sz="2400" b="1" i="1" dirty="0" smtClean="0">
                            <a:solidFill>
                              <a:srgbClr val="FF0000"/>
                            </a:solidFill>
                            <a:latin typeface="Cambria Math" panose="02040503050406030204" pitchFamily="18" charset="0"/>
                          </a:rPr>
                        </m:ctrlPr>
                      </m:sSubPr>
                      <m:e>
                        <m:r>
                          <a:rPr lang="en-US" altLang="zh-TW" sz="2400" b="1" i="1" dirty="0" smtClean="0">
                            <a:solidFill>
                              <a:srgbClr val="FF0000"/>
                            </a:solidFill>
                            <a:latin typeface="Cambria Math" panose="02040503050406030204" pitchFamily="18" charset="0"/>
                          </a:rPr>
                          <m:t>𝑪</m:t>
                        </m:r>
                      </m:e>
                      <m:sub>
                        <m:r>
                          <a:rPr lang="en-US" altLang="zh-TW" sz="2400" b="1" i="1" dirty="0" smtClean="0">
                            <a:solidFill>
                              <a:srgbClr val="FF0000"/>
                            </a:solidFill>
                            <a:latin typeface="Cambria Math" panose="02040503050406030204" pitchFamily="18" charset="0"/>
                          </a:rPr>
                          <m:t>𝒊</m:t>
                        </m:r>
                      </m:sub>
                    </m:sSub>
                    <m:sSub>
                      <m:sSubPr>
                        <m:ctrlPr>
                          <a:rPr lang="en-US" altLang="zh-TW" sz="2400" b="1" i="1" dirty="0" smtClean="0">
                            <a:solidFill>
                              <a:srgbClr val="00B0F0"/>
                            </a:solidFill>
                            <a:latin typeface="Cambria Math" panose="02040503050406030204" pitchFamily="18" charset="0"/>
                          </a:rPr>
                        </m:ctrlPr>
                      </m:sSubPr>
                      <m:e>
                        <m:r>
                          <a:rPr lang="en-US" altLang="zh-TW" sz="2400" b="1" i="1" dirty="0" smtClean="0">
                            <a:solidFill>
                              <a:srgbClr val="00B0F0"/>
                            </a:solidFill>
                            <a:latin typeface="Cambria Math" panose="02040503050406030204" pitchFamily="18" charset="0"/>
                          </a:rPr>
                          <m:t>𝑲</m:t>
                        </m:r>
                      </m:e>
                      <m:sub>
                        <m:r>
                          <a:rPr lang="en-US" altLang="zh-TW" sz="2400" b="1" i="1" dirty="0" smtClean="0">
                            <a:solidFill>
                              <a:srgbClr val="00B0F0"/>
                            </a:solidFill>
                            <a:latin typeface="Cambria Math" panose="02040503050406030204" pitchFamily="18" charset="0"/>
                          </a:rPr>
                          <m:t>𝒊</m:t>
                        </m:r>
                      </m:sub>
                    </m:sSub>
                    <m:r>
                      <a:rPr lang="en-US" altLang="zh-TW" sz="2400" i="1" dirty="0">
                        <a:latin typeface="Cambria Math" panose="02040503050406030204" pitchFamily="18" charset="0"/>
                      </a:rPr>
                      <m:t>…</m:t>
                    </m:r>
                  </m:oMath>
                </a14:m>
                <a:endParaRPr lang="en-US" altLang="zh-TW" dirty="0"/>
              </a:p>
              <a:p>
                <a:r>
                  <a:rPr lang="en-US" altLang="zh-TW" dirty="0"/>
                  <a:t>From left to right observing</a:t>
                </a:r>
              </a:p>
              <a:p>
                <a:pPr lvl="1"/>
                <a:r>
                  <a:rPr lang="en-US" altLang="zh-TW" dirty="0"/>
                  <a:t>X or Y: new KB</a:t>
                </a:r>
              </a:p>
              <a:p>
                <a:pPr lvl="1"/>
                <a:r>
                  <a:rPr lang="en-US" altLang="zh-TW" dirty="0"/>
                  <a:t>C: new OB</a:t>
                </a:r>
              </a:p>
              <a:p>
                <a:pPr lvl="1"/>
                <a:r>
                  <a:rPr lang="en-US" altLang="zh-TW" dirty="0"/>
                  <a:t>K: new IB</a:t>
                </a:r>
                <a:endParaRPr lang="zh-TW" altLang="en-US" dirty="0"/>
              </a:p>
            </p:txBody>
          </p:sp>
        </mc:Choice>
        <mc:Fallback xmlns="">
          <p:sp>
            <p:nvSpPr>
              <p:cNvPr id="6" name="內容版面配置區 5">
                <a:extLst>
                  <a:ext uri="{FF2B5EF4-FFF2-40B4-BE49-F238E27FC236}">
                    <a16:creationId xmlns:a16="http://schemas.microsoft.com/office/drawing/2014/main" id="{663FA9EC-5FAE-2C61-9FEA-31EC3FFE97ED}"/>
                  </a:ext>
                </a:extLst>
              </p:cNvPr>
              <p:cNvSpPr>
                <a:spLocks noGrp="1" noRot="1" noChangeAspect="1" noMove="1" noResize="1" noEditPoints="1" noAdjustHandles="1" noChangeArrowheads="1" noChangeShapeType="1" noTextEdit="1"/>
              </p:cNvSpPr>
              <p:nvPr>
                <p:ph idx="1"/>
              </p:nvPr>
            </p:nvSpPr>
            <p:spPr>
              <a:blipFill>
                <a:blip r:embed="rId3"/>
                <a:stretch>
                  <a:fillRect l="-1043" t="-1353"/>
                </a:stretch>
              </a:blipFill>
            </p:spPr>
            <p:txBody>
              <a:bodyPr/>
              <a:lstStyle/>
              <a:p>
                <a:r>
                  <a:rPr lang="zh-TW" altLang="en-US">
                    <a:noFill/>
                  </a:rPr>
                  <a:t> </a:t>
                </a:r>
              </a:p>
            </p:txBody>
          </p:sp>
        </mc:Fallback>
      </mc:AlternateContent>
      <p:cxnSp>
        <p:nvCxnSpPr>
          <p:cNvPr id="2" name="直線單箭頭接點 1">
            <a:extLst>
              <a:ext uri="{FF2B5EF4-FFF2-40B4-BE49-F238E27FC236}">
                <a16:creationId xmlns:a16="http://schemas.microsoft.com/office/drawing/2014/main" id="{68C037C3-CCE6-FD62-FF6F-E974502B6A5C}"/>
              </a:ext>
            </a:extLst>
          </p:cNvPr>
          <p:cNvCxnSpPr>
            <a:cxnSpLocks/>
          </p:cNvCxnSpPr>
          <p:nvPr/>
        </p:nvCxnSpPr>
        <p:spPr>
          <a:xfrm>
            <a:off x="1800808" y="2733869"/>
            <a:ext cx="3470988" cy="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9" name="文字方塊 8">
            <a:extLst>
              <a:ext uri="{FF2B5EF4-FFF2-40B4-BE49-F238E27FC236}">
                <a16:creationId xmlns:a16="http://schemas.microsoft.com/office/drawing/2014/main" id="{51A831A6-E807-83A6-735B-D2DEABAD31E4}"/>
              </a:ext>
            </a:extLst>
          </p:cNvPr>
          <p:cNvSpPr txBox="1"/>
          <p:nvPr/>
        </p:nvSpPr>
        <p:spPr>
          <a:xfrm>
            <a:off x="5639749" y="1490729"/>
            <a:ext cx="5941702" cy="646331"/>
          </a:xfrm>
          <a:prstGeom prst="rect">
            <a:avLst/>
          </a:prstGeom>
          <a:noFill/>
        </p:spPr>
        <p:txBody>
          <a:bodyPr wrap="square" rtlCol="0">
            <a:spAutoFit/>
          </a:bodyPr>
          <a:lstStyle/>
          <a:p>
            <a:r>
              <a:rPr lang="en-US" altLang="zh-TW" dirty="0"/>
              <a:t>Buffer </a:t>
            </a:r>
            <a:r>
              <a:rPr lang="en-US" altLang="zh-TW" dirty="0" err="1"/>
              <a:t>Refetch</a:t>
            </a:r>
            <a:r>
              <a:rPr lang="en-US" altLang="zh-TW" dirty="0"/>
              <a:t> Rate: the number of times a piece of data is fetched from a certain buffer after initially being loaded into that buffer</a:t>
            </a:r>
            <a:endParaRPr lang="zh-TW" altLang="en-US" dirty="0"/>
          </a:p>
        </p:txBody>
      </p:sp>
    </p:spTree>
    <p:extLst>
      <p:ext uri="{BB962C8B-B14F-4D97-AF65-F5344CB8AC3E}">
        <p14:creationId xmlns:p14="http://schemas.microsoft.com/office/powerpoint/2010/main" val="279359722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How Does Parallelism Work?</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111</a:t>
            </a:fld>
            <a:endParaRPr lang="zh-TW" altLang="en-US"/>
          </a:p>
        </p:txBody>
      </p:sp>
      <p:sp>
        <p:nvSpPr>
          <p:cNvPr id="6" name="內容版面配置區 5">
            <a:extLst>
              <a:ext uri="{FF2B5EF4-FFF2-40B4-BE49-F238E27FC236}">
                <a16:creationId xmlns:a16="http://schemas.microsoft.com/office/drawing/2014/main" id="{663FA9EC-5FAE-2C61-9FEA-31EC3FFE97ED}"/>
              </a:ext>
            </a:extLst>
          </p:cNvPr>
          <p:cNvSpPr>
            <a:spLocks noGrp="1"/>
          </p:cNvSpPr>
          <p:nvPr>
            <p:ph idx="1"/>
          </p:nvPr>
        </p:nvSpPr>
        <p:spPr/>
        <p:txBody>
          <a:bodyPr>
            <a:normAutofit/>
          </a:bodyPr>
          <a:lstStyle/>
          <a:p>
            <a:r>
              <a:rPr lang="en-US" altLang="zh-TW" dirty="0"/>
              <a:t>Unroll Loops in Space</a:t>
            </a:r>
          </a:p>
          <a:p>
            <a:r>
              <a:rPr lang="en-US" altLang="zh-TW" dirty="0"/>
              <a:t>Replicate Compute Units</a:t>
            </a:r>
          </a:p>
          <a:p>
            <a:r>
              <a:rPr lang="en-US" altLang="zh-TW" dirty="0"/>
              <a:t>Perform Loops in parallel</a:t>
            </a:r>
          </a:p>
          <a:p>
            <a:pPr lvl="1"/>
            <a:r>
              <a:rPr lang="en-US" altLang="zh-TW" dirty="0"/>
              <a:t>SIMD</a:t>
            </a:r>
          </a:p>
          <a:p>
            <a:pPr lvl="1"/>
            <a:r>
              <a:rPr lang="en-US" altLang="zh-TW" dirty="0"/>
              <a:t>Multiple Cores</a:t>
            </a:r>
          </a:p>
          <a:p>
            <a:pPr lvl="1"/>
            <a:r>
              <a:rPr lang="en-US" altLang="zh-TW" dirty="0"/>
              <a:t>Multiple CPU/GPUs</a:t>
            </a:r>
            <a:endParaRPr lang="zh-TW" altLang="en-US" dirty="0"/>
          </a:p>
        </p:txBody>
      </p:sp>
      <p:pic>
        <p:nvPicPr>
          <p:cNvPr id="5" name="圖片 4">
            <a:extLst>
              <a:ext uri="{FF2B5EF4-FFF2-40B4-BE49-F238E27FC236}">
                <a16:creationId xmlns:a16="http://schemas.microsoft.com/office/drawing/2014/main" id="{87936D0A-CB66-74DD-0E7A-1DBF65037F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1198" y="1449992"/>
            <a:ext cx="2837749" cy="5147361"/>
          </a:xfrm>
          <a:prstGeom prst="rect">
            <a:avLst/>
          </a:prstGeom>
        </p:spPr>
      </p:pic>
    </p:spTree>
    <p:extLst>
      <p:ext uri="{BB962C8B-B14F-4D97-AF65-F5344CB8AC3E}">
        <p14:creationId xmlns:p14="http://schemas.microsoft.com/office/powerpoint/2010/main" val="193458137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Multi-Core Parallelism and Partitioning</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112</a:t>
            </a:fld>
            <a:endParaRPr lang="zh-TW" altLang="en-US"/>
          </a:p>
        </p:txBody>
      </p:sp>
      <p:sp>
        <p:nvSpPr>
          <p:cNvPr id="6" name="內容版面配置區 5">
            <a:extLst>
              <a:ext uri="{FF2B5EF4-FFF2-40B4-BE49-F238E27FC236}">
                <a16:creationId xmlns:a16="http://schemas.microsoft.com/office/drawing/2014/main" id="{663FA9EC-5FAE-2C61-9FEA-31EC3FFE97ED}"/>
              </a:ext>
            </a:extLst>
          </p:cNvPr>
          <p:cNvSpPr>
            <a:spLocks noGrp="1"/>
          </p:cNvSpPr>
          <p:nvPr>
            <p:ph idx="1"/>
          </p:nvPr>
        </p:nvSpPr>
        <p:spPr/>
        <p:txBody>
          <a:bodyPr>
            <a:normAutofit fontScale="92500" lnSpcReduction="20000"/>
          </a:bodyPr>
          <a:lstStyle/>
          <a:p>
            <a:r>
              <a:rPr lang="en-US" altLang="zh-TW" dirty="0"/>
              <a:t>Across channels (C)</a:t>
            </a:r>
          </a:p>
          <a:p>
            <a:pPr lvl="1"/>
            <a:r>
              <a:rPr lang="en-US" altLang="zh-TW" dirty="0"/>
              <a:t>Reduction</a:t>
            </a:r>
          </a:p>
          <a:p>
            <a:pPr lvl="1"/>
            <a:r>
              <a:rPr lang="en-US" altLang="zh-TW" dirty="0"/>
              <a:t>Synchronization</a:t>
            </a:r>
          </a:p>
          <a:p>
            <a:r>
              <a:rPr lang="en-US" altLang="zh-TW" dirty="0"/>
              <a:t>Across kernels (K)</a:t>
            </a:r>
          </a:p>
          <a:p>
            <a:pPr lvl="1"/>
            <a:r>
              <a:rPr lang="en-US" altLang="zh-TW" dirty="0"/>
              <a:t>Synchronization</a:t>
            </a:r>
          </a:p>
          <a:p>
            <a:r>
              <a:rPr lang="en-US" altLang="zh-TW" dirty="0"/>
              <a:t>Across image (X or Y)</a:t>
            </a:r>
          </a:p>
          <a:p>
            <a:pPr lvl="1"/>
            <a:r>
              <a:rPr lang="en-US" altLang="zh-TW" dirty="0"/>
              <a:t>Independent</a:t>
            </a:r>
          </a:p>
          <a:p>
            <a:endParaRPr lang="en-US" altLang="zh-TW" dirty="0"/>
          </a:p>
          <a:p>
            <a:r>
              <a:rPr lang="en-US" altLang="zh-TW" dirty="0"/>
              <a:t>Broadcast operation</a:t>
            </a:r>
          </a:p>
          <a:p>
            <a:r>
              <a:rPr lang="en-US" altLang="zh-TW" dirty="0"/>
              <a:t>Partitioned memory</a:t>
            </a:r>
          </a:p>
          <a:p>
            <a:r>
              <a:rPr lang="en-US" altLang="zh-TW" dirty="0"/>
              <a:t>Nested parallelism</a:t>
            </a:r>
            <a:endParaRPr lang="zh-TW" altLang="en-US" dirty="0"/>
          </a:p>
        </p:txBody>
      </p:sp>
      <p:pic>
        <p:nvPicPr>
          <p:cNvPr id="2" name="圖片 1">
            <a:extLst>
              <a:ext uri="{FF2B5EF4-FFF2-40B4-BE49-F238E27FC236}">
                <a16:creationId xmlns:a16="http://schemas.microsoft.com/office/drawing/2014/main" id="{9C88EAD5-FB15-2A9B-B987-04537EAB32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503170"/>
            <a:ext cx="4500985" cy="5218305"/>
          </a:xfrm>
          <a:prstGeom prst="rect">
            <a:avLst/>
          </a:prstGeom>
        </p:spPr>
      </p:pic>
    </p:spTree>
    <p:extLst>
      <p:ext uri="{BB962C8B-B14F-4D97-AF65-F5344CB8AC3E}">
        <p14:creationId xmlns:p14="http://schemas.microsoft.com/office/powerpoint/2010/main" val="56107467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a:extLst>
              <a:ext uri="{FF2B5EF4-FFF2-40B4-BE49-F238E27FC236}">
                <a16:creationId xmlns:a16="http://schemas.microsoft.com/office/drawing/2014/main" id="{DF074F2B-B91B-C78E-F131-C1E876CA95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5935" y="2227613"/>
            <a:ext cx="10515600" cy="445653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High Performance Direct Convolution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113</a:t>
            </a:fld>
            <a:endParaRPr lang="zh-TW" altLang="en-US"/>
          </a:p>
        </p:txBody>
      </p:sp>
      <p:sp>
        <p:nvSpPr>
          <p:cNvPr id="6" name="內容版面配置區 5">
            <a:extLst>
              <a:ext uri="{FF2B5EF4-FFF2-40B4-BE49-F238E27FC236}">
                <a16:creationId xmlns:a16="http://schemas.microsoft.com/office/drawing/2014/main" id="{663FA9EC-5FAE-2C61-9FEA-31EC3FFE97ED}"/>
              </a:ext>
            </a:extLst>
          </p:cNvPr>
          <p:cNvSpPr>
            <a:spLocks noGrp="1"/>
          </p:cNvSpPr>
          <p:nvPr>
            <p:ph idx="1"/>
          </p:nvPr>
        </p:nvSpPr>
        <p:spPr/>
        <p:txBody>
          <a:bodyPr/>
          <a:lstStyle/>
          <a:p>
            <a:r>
              <a:rPr lang="en-US" altLang="zh-TW" dirty="0"/>
              <a:t>Map application to system architecture to fully exploit system capacity</a:t>
            </a:r>
            <a:endParaRPr lang="zh-TW" altLang="en-US" dirty="0"/>
          </a:p>
        </p:txBody>
      </p:sp>
    </p:spTree>
    <p:extLst>
      <p:ext uri="{BB962C8B-B14F-4D97-AF65-F5344CB8AC3E}">
        <p14:creationId xmlns:p14="http://schemas.microsoft.com/office/powerpoint/2010/main" val="338543715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2D948B48-BCD0-DEEF-B336-49EFC154F7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315" y="2280283"/>
            <a:ext cx="11195930" cy="3986374"/>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High Performance Direct Convolution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114</a:t>
            </a:fld>
            <a:endParaRPr lang="zh-TW" altLang="en-US"/>
          </a:p>
        </p:txBody>
      </p:sp>
      <p:sp>
        <p:nvSpPr>
          <p:cNvPr id="6" name="內容版面配置區 5">
            <a:extLst>
              <a:ext uri="{FF2B5EF4-FFF2-40B4-BE49-F238E27FC236}">
                <a16:creationId xmlns:a16="http://schemas.microsoft.com/office/drawing/2014/main" id="{663FA9EC-5FAE-2C61-9FEA-31EC3FFE97ED}"/>
              </a:ext>
            </a:extLst>
          </p:cNvPr>
          <p:cNvSpPr>
            <a:spLocks noGrp="1"/>
          </p:cNvSpPr>
          <p:nvPr>
            <p:ph idx="1"/>
          </p:nvPr>
        </p:nvSpPr>
        <p:spPr/>
        <p:txBody>
          <a:bodyPr/>
          <a:lstStyle/>
          <a:p>
            <a:r>
              <a:rPr lang="en-US" altLang="zh-TW" dirty="0"/>
              <a:t>Analytical model to achieve system theoretical peak performance</a:t>
            </a:r>
            <a:endParaRPr lang="zh-TW" altLang="en-US" dirty="0"/>
          </a:p>
        </p:txBody>
      </p:sp>
    </p:spTree>
    <p:extLst>
      <p:ext uri="{BB962C8B-B14F-4D97-AF65-F5344CB8AC3E}">
        <p14:creationId xmlns:p14="http://schemas.microsoft.com/office/powerpoint/2010/main" val="319054669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Better Performance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115</a:t>
            </a:fld>
            <a:endParaRPr lang="zh-TW" altLang="en-US"/>
          </a:p>
        </p:txBody>
      </p:sp>
      <p:pic>
        <p:nvPicPr>
          <p:cNvPr id="9" name="圖片 8">
            <a:extLst>
              <a:ext uri="{FF2B5EF4-FFF2-40B4-BE49-F238E27FC236}">
                <a16:creationId xmlns:a16="http://schemas.microsoft.com/office/drawing/2014/main" id="{BA12140B-7A7B-F028-247B-F0B3544132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257" y="2717729"/>
            <a:ext cx="11157953" cy="2519297"/>
          </a:xfrm>
          <a:prstGeom prst="rect">
            <a:avLst/>
          </a:prstGeom>
        </p:spPr>
      </p:pic>
    </p:spTree>
    <p:extLst>
      <p:ext uri="{BB962C8B-B14F-4D97-AF65-F5344CB8AC3E}">
        <p14:creationId xmlns:p14="http://schemas.microsoft.com/office/powerpoint/2010/main" val="279410610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Types of Data Reuse in DNN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116</a:t>
            </a:fld>
            <a:endParaRPr lang="zh-TW" altLang="en-US"/>
          </a:p>
        </p:txBody>
      </p:sp>
      <p:pic>
        <p:nvPicPr>
          <p:cNvPr id="9" name="圖片 8">
            <a:extLst>
              <a:ext uri="{FF2B5EF4-FFF2-40B4-BE49-F238E27FC236}">
                <a16:creationId xmlns:a16="http://schemas.microsoft.com/office/drawing/2014/main" id="{0F003490-FB7C-A551-2277-368DC6DBAB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4162" y="1412647"/>
            <a:ext cx="8043675" cy="4464740"/>
          </a:xfrm>
          <a:prstGeom prst="rect">
            <a:avLst/>
          </a:prstGeom>
        </p:spPr>
      </p:pic>
      <p:sp>
        <p:nvSpPr>
          <p:cNvPr id="10" name="文字方塊 9">
            <a:extLst>
              <a:ext uri="{FF2B5EF4-FFF2-40B4-BE49-F238E27FC236}">
                <a16:creationId xmlns:a16="http://schemas.microsoft.com/office/drawing/2014/main" id="{0464C55D-0B30-89A4-05BB-7C35BAF9CA11}"/>
              </a:ext>
            </a:extLst>
          </p:cNvPr>
          <p:cNvSpPr txBox="1"/>
          <p:nvPr/>
        </p:nvSpPr>
        <p:spPr>
          <a:xfrm>
            <a:off x="3224668" y="6029101"/>
            <a:ext cx="5742662" cy="707886"/>
          </a:xfrm>
          <a:prstGeom prst="rect">
            <a:avLst/>
          </a:prstGeom>
          <a:noFill/>
        </p:spPr>
        <p:txBody>
          <a:bodyPr wrap="none" rtlCol="0">
            <a:spAutoFit/>
          </a:bodyPr>
          <a:lstStyle/>
          <a:p>
            <a:pPr algn="ctr"/>
            <a:r>
              <a:rPr lang="en-US" altLang="zh-TW" sz="2000" b="1" dirty="0"/>
              <a:t>If all data reuse is exploited, DRAM accesses in </a:t>
            </a:r>
            <a:r>
              <a:rPr lang="en-US" altLang="zh-TW" sz="2000" b="1" dirty="0" err="1"/>
              <a:t>AlexNet</a:t>
            </a:r>
            <a:endParaRPr lang="en-US" altLang="zh-TW" sz="2000" b="1" dirty="0"/>
          </a:p>
          <a:p>
            <a:pPr algn="ctr"/>
            <a:r>
              <a:rPr lang="en-US" altLang="zh-TW" sz="2000" b="1" dirty="0"/>
              <a:t>can be reduced from </a:t>
            </a:r>
            <a:r>
              <a:rPr lang="en-US" altLang="zh-TW" sz="2000" b="1" dirty="0">
                <a:solidFill>
                  <a:srgbClr val="0070C0"/>
                </a:solidFill>
              </a:rPr>
              <a:t>2896M</a:t>
            </a:r>
            <a:r>
              <a:rPr lang="en-US" altLang="zh-TW" sz="2000" b="1" dirty="0"/>
              <a:t> to </a:t>
            </a:r>
            <a:r>
              <a:rPr lang="en-US" altLang="zh-TW" sz="2000" b="1" dirty="0">
                <a:solidFill>
                  <a:srgbClr val="0070C0"/>
                </a:solidFill>
              </a:rPr>
              <a:t>61M</a:t>
            </a:r>
            <a:r>
              <a:rPr lang="en-US" altLang="zh-TW" sz="2000" b="1" dirty="0"/>
              <a:t> (best case)</a:t>
            </a:r>
            <a:endParaRPr lang="zh-TW" altLang="en-US" sz="2000" b="1" dirty="0"/>
          </a:p>
        </p:txBody>
      </p:sp>
    </p:spTree>
    <p:extLst>
      <p:ext uri="{BB962C8B-B14F-4D97-AF65-F5344CB8AC3E}">
        <p14:creationId xmlns:p14="http://schemas.microsoft.com/office/powerpoint/2010/main" val="266912813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Parallelism: Parallel MAC Units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117</a:t>
            </a:fld>
            <a:endParaRPr lang="zh-TW" altLang="en-US"/>
          </a:p>
        </p:txBody>
      </p:sp>
      <p:pic>
        <p:nvPicPr>
          <p:cNvPr id="10" name="圖片 9">
            <a:extLst>
              <a:ext uri="{FF2B5EF4-FFF2-40B4-BE49-F238E27FC236}">
                <a16:creationId xmlns:a16="http://schemas.microsoft.com/office/drawing/2014/main" id="{B13110A4-729D-70EF-E833-EB303610FA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1034" y="1612264"/>
            <a:ext cx="7929932" cy="4926648"/>
          </a:xfrm>
          <a:prstGeom prst="rect">
            <a:avLst/>
          </a:prstGeom>
        </p:spPr>
      </p:pic>
    </p:spTree>
    <p:extLst>
      <p:ext uri="{BB962C8B-B14F-4D97-AF65-F5344CB8AC3E}">
        <p14:creationId xmlns:p14="http://schemas.microsoft.com/office/powerpoint/2010/main" val="178068150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Parallelism: Spatial Data Reuse</a:t>
            </a:r>
            <a:endParaRPr lang="zh-TW" altLang="en-US" dirty="0"/>
          </a:p>
        </p:txBody>
      </p:sp>
      <p:sp>
        <p:nvSpPr>
          <p:cNvPr id="8" name="內容版面配置區 7">
            <a:extLst>
              <a:ext uri="{FF2B5EF4-FFF2-40B4-BE49-F238E27FC236}">
                <a16:creationId xmlns:a16="http://schemas.microsoft.com/office/drawing/2014/main" id="{ED66C872-F308-CD1B-FE75-31968AC58EC1}"/>
              </a:ext>
            </a:extLst>
          </p:cNvPr>
          <p:cNvSpPr>
            <a:spLocks noGrp="1"/>
          </p:cNvSpPr>
          <p:nvPr>
            <p:ph idx="1"/>
          </p:nvPr>
        </p:nvSpPr>
        <p:spPr/>
        <p:txBody>
          <a:bodyPr/>
          <a:lstStyle/>
          <a:p>
            <a:r>
              <a:rPr lang="en-US" altLang="zh-TW" dirty="0">
                <a:solidFill>
                  <a:srgbClr val="0070C0"/>
                </a:solidFill>
              </a:rPr>
              <a:t>Spatial</a:t>
            </a:r>
            <a:r>
              <a:rPr lang="en-US" altLang="zh-TW" dirty="0"/>
              <a:t> reuse: the same data is used by </a:t>
            </a:r>
            <a:r>
              <a:rPr lang="en-US" altLang="zh-TW" dirty="0">
                <a:solidFill>
                  <a:srgbClr val="0070C0"/>
                </a:solidFill>
              </a:rPr>
              <a:t>more than one consumer </a:t>
            </a:r>
            <a:r>
              <a:rPr lang="en-US" altLang="zh-TW" dirty="0"/>
              <a:t>at </a:t>
            </a:r>
            <a:r>
              <a:rPr lang="en-US" altLang="zh-TW" dirty="0">
                <a:solidFill>
                  <a:srgbClr val="0070C0"/>
                </a:solidFill>
              </a:rPr>
              <a:t>different spatial locations </a:t>
            </a:r>
            <a:r>
              <a:rPr lang="en-US" altLang="zh-TW" dirty="0"/>
              <a:t>of the hardware.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118</a:t>
            </a:fld>
            <a:endParaRPr lang="zh-TW" altLang="en-US"/>
          </a:p>
        </p:txBody>
      </p:sp>
      <p:pic>
        <p:nvPicPr>
          <p:cNvPr id="5" name="圖片 4">
            <a:extLst>
              <a:ext uri="{FF2B5EF4-FFF2-40B4-BE49-F238E27FC236}">
                <a16:creationId xmlns:a16="http://schemas.microsoft.com/office/drawing/2014/main" id="{E3D7326D-A919-B5E1-F3AB-FDA5B1A676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5420" y="2805805"/>
            <a:ext cx="6101160" cy="3791548"/>
          </a:xfrm>
          <a:prstGeom prst="rect">
            <a:avLst/>
          </a:prstGeom>
        </p:spPr>
      </p:pic>
    </p:spTree>
    <p:extLst>
      <p:ext uri="{BB962C8B-B14F-4D97-AF65-F5344CB8AC3E}">
        <p14:creationId xmlns:p14="http://schemas.microsoft.com/office/powerpoint/2010/main" val="319889691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Spatial Architecture for DNN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119</a:t>
            </a:fld>
            <a:endParaRPr lang="zh-TW" altLang="en-US"/>
          </a:p>
        </p:txBody>
      </p:sp>
      <p:pic>
        <p:nvPicPr>
          <p:cNvPr id="7" name="圖片 6">
            <a:extLst>
              <a:ext uri="{FF2B5EF4-FFF2-40B4-BE49-F238E27FC236}">
                <a16:creationId xmlns:a16="http://schemas.microsoft.com/office/drawing/2014/main" id="{A61FDC44-2D9F-C2B1-D59B-5C143BE175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0685" y="1630826"/>
            <a:ext cx="7960933" cy="4966527"/>
          </a:xfrm>
          <a:prstGeom prst="rect">
            <a:avLst/>
          </a:prstGeom>
        </p:spPr>
      </p:pic>
    </p:spTree>
    <p:extLst>
      <p:ext uri="{BB962C8B-B14F-4D97-AF65-F5344CB8AC3E}">
        <p14:creationId xmlns:p14="http://schemas.microsoft.com/office/powerpoint/2010/main" val="3857808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Bandwidth Requirements</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t>Affected by the amount of data reuse available in DNN models</a:t>
            </a:r>
          </a:p>
          <a:p>
            <a:pPr marL="514350" indent="-457200"/>
            <a:r>
              <a:rPr lang="en-US" altLang="zh-TW" dirty="0"/>
              <a:t>Amount of data reuse can be exploited by the memory hierarchy and dataflow</a:t>
            </a:r>
          </a:p>
          <a:p>
            <a:pPr marL="514350" indent="-457200"/>
            <a:r>
              <a:rPr lang="en-US" altLang="zh-TW" dirty="0"/>
              <a:t>Dataflow determines the order of operations and where data is stored and reused</a:t>
            </a:r>
          </a:p>
          <a:p>
            <a:pPr marL="514350" indent="-457200"/>
            <a:r>
              <a:rPr lang="en-US" altLang="zh-TW" dirty="0"/>
              <a:t>E.g., Larger batch size → higher amount of data reuse </a:t>
            </a:r>
            <a:endParaRPr lang="zh-TW" altLang="en-US" dirty="0"/>
          </a:p>
        </p:txBody>
      </p:sp>
      <p:sp>
        <p:nvSpPr>
          <p:cNvPr id="6" name="投影片編號版面配置區 5">
            <a:extLst>
              <a:ext uri="{FF2B5EF4-FFF2-40B4-BE49-F238E27FC236}">
                <a16:creationId xmlns:a16="http://schemas.microsoft.com/office/drawing/2014/main" id="{A45C1FC1-46A5-6BA8-47FC-24640BA8B4A4}"/>
              </a:ext>
            </a:extLst>
          </p:cNvPr>
          <p:cNvSpPr>
            <a:spLocks noGrp="1"/>
          </p:cNvSpPr>
          <p:nvPr>
            <p:ph type="sldNum" sz="quarter" idx="12"/>
          </p:nvPr>
        </p:nvSpPr>
        <p:spPr/>
        <p:txBody>
          <a:bodyPr/>
          <a:lstStyle/>
          <a:p>
            <a:fld id="{782ABDDB-4DBE-438F-825E-A879036B780E}" type="slidenum">
              <a:rPr lang="zh-TW" altLang="en-US" smtClean="0"/>
              <a:t>12</a:t>
            </a:fld>
            <a:endParaRPr lang="zh-TW" altLang="en-US"/>
          </a:p>
        </p:txBody>
      </p:sp>
    </p:spTree>
    <p:extLst>
      <p:ext uri="{BB962C8B-B14F-4D97-AF65-F5344CB8AC3E}">
        <p14:creationId xmlns:p14="http://schemas.microsoft.com/office/powerpoint/2010/main" val="344813124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ADB0A6DD-B9D0-811C-012D-A4EB83CC96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838249"/>
            <a:ext cx="10765971" cy="3518101"/>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Multi-Level Low-Cost Data Access</a:t>
            </a:r>
            <a:endParaRPr lang="zh-TW" altLang="en-US" dirty="0"/>
          </a:p>
        </p:txBody>
      </p:sp>
      <p:sp>
        <p:nvSpPr>
          <p:cNvPr id="8" name="內容版面配置區 7">
            <a:extLst>
              <a:ext uri="{FF2B5EF4-FFF2-40B4-BE49-F238E27FC236}">
                <a16:creationId xmlns:a16="http://schemas.microsoft.com/office/drawing/2014/main" id="{ED66C872-F308-CD1B-FE75-31968AC58EC1}"/>
              </a:ext>
            </a:extLst>
          </p:cNvPr>
          <p:cNvSpPr>
            <a:spLocks noGrp="1"/>
          </p:cNvSpPr>
          <p:nvPr>
            <p:ph idx="1"/>
          </p:nvPr>
        </p:nvSpPr>
        <p:spPr/>
        <p:txBody>
          <a:bodyPr/>
          <a:lstStyle/>
          <a:p>
            <a:r>
              <a:rPr lang="en-US" altLang="zh-TW" dirty="0"/>
              <a:t>A Dataflow is required to maximally exploit </a:t>
            </a:r>
            <a:r>
              <a:rPr lang="en-US" altLang="zh-TW" dirty="0">
                <a:solidFill>
                  <a:srgbClr val="0070C0"/>
                </a:solidFill>
              </a:rPr>
              <a:t>data reuse </a:t>
            </a:r>
            <a:r>
              <a:rPr lang="en-US" altLang="zh-TW" dirty="0"/>
              <a:t>with the </a:t>
            </a:r>
            <a:r>
              <a:rPr lang="en-US" altLang="zh-TW" dirty="0">
                <a:solidFill>
                  <a:srgbClr val="0070C0"/>
                </a:solidFill>
              </a:rPr>
              <a:t>low-cost memory hierarchy </a:t>
            </a:r>
            <a:r>
              <a:rPr lang="en-US" altLang="zh-TW" dirty="0"/>
              <a:t>and </a:t>
            </a:r>
            <a:r>
              <a:rPr lang="en-US" altLang="zh-TW" dirty="0">
                <a:solidFill>
                  <a:srgbClr val="0070C0"/>
                </a:solidFill>
              </a:rPr>
              <a:t>parallelism</a:t>
            </a:r>
            <a:endParaRPr lang="zh-TW" altLang="en-US" dirty="0">
              <a:solidFill>
                <a:srgbClr val="0070C0"/>
              </a:solidFill>
            </a:endParaRPr>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120</a:t>
            </a:fld>
            <a:endParaRPr lang="zh-TW" altLang="en-US"/>
          </a:p>
        </p:txBody>
      </p:sp>
    </p:spTree>
    <p:extLst>
      <p:ext uri="{BB962C8B-B14F-4D97-AF65-F5344CB8AC3E}">
        <p14:creationId xmlns:p14="http://schemas.microsoft.com/office/powerpoint/2010/main" val="363564777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Recap CNN Decoder Ring</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121</a:t>
            </a:fld>
            <a:endParaRPr lang="zh-TW" altLang="en-US"/>
          </a:p>
        </p:txBody>
      </p:sp>
      <p:pic>
        <p:nvPicPr>
          <p:cNvPr id="7" name="圖片 6">
            <a:extLst>
              <a:ext uri="{FF2B5EF4-FFF2-40B4-BE49-F238E27FC236}">
                <a16:creationId xmlns:a16="http://schemas.microsoft.com/office/drawing/2014/main" id="{3E7A9336-AF0A-744A-E62A-DDAA7B76E5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490384"/>
            <a:ext cx="10790853" cy="4936560"/>
          </a:xfrm>
          <a:prstGeom prst="rect">
            <a:avLst/>
          </a:prstGeom>
        </p:spPr>
      </p:pic>
    </p:spTree>
    <p:extLst>
      <p:ext uri="{BB962C8B-B14F-4D97-AF65-F5344CB8AC3E}">
        <p14:creationId xmlns:p14="http://schemas.microsoft.com/office/powerpoint/2010/main" val="96988647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Dataflow and Loop Nest</a:t>
            </a:r>
            <a:endParaRPr lang="zh-TW" altLang="en-US" dirty="0"/>
          </a:p>
        </p:txBody>
      </p:sp>
      <mc:AlternateContent xmlns:mc="http://schemas.openxmlformats.org/markup-compatibility/2006" xmlns:a14="http://schemas.microsoft.com/office/drawing/2010/main">
        <mc:Choice Requires="a14">
          <p:sp>
            <p:nvSpPr>
              <p:cNvPr id="8" name="內容版面配置區 7">
                <a:extLst>
                  <a:ext uri="{FF2B5EF4-FFF2-40B4-BE49-F238E27FC236}">
                    <a16:creationId xmlns:a16="http://schemas.microsoft.com/office/drawing/2014/main" id="{ED66C872-F308-CD1B-FE75-31968AC58EC1}"/>
                  </a:ext>
                </a:extLst>
              </p:cNvPr>
              <p:cNvSpPr>
                <a:spLocks noGrp="1"/>
              </p:cNvSpPr>
              <p:nvPr>
                <p:ph idx="1"/>
              </p:nvPr>
            </p:nvSpPr>
            <p:spPr/>
            <p:txBody>
              <a:bodyPr>
                <a:normAutofit fontScale="77500" lnSpcReduction="20000"/>
              </a:bodyPr>
              <a:lstStyle/>
              <a:p>
                <a:pPr marL="0" indent="0" algn="ctr">
                  <a:buNone/>
                </a:pPr>
                <a14:m>
                  <m:oMathPara xmlns:m="http://schemas.openxmlformats.org/officeDocument/2006/math">
                    <m:oMathParaPr>
                      <m:jc m:val="centerGroup"/>
                    </m:oMathParaPr>
                    <m:oMath xmlns:m="http://schemas.openxmlformats.org/officeDocument/2006/math">
                      <m:sSub>
                        <m:sSubPr>
                          <m:ctrlPr>
                            <a:rPr lang="en-US" altLang="zh-TW" sz="2300" b="1" i="1" smtClean="0">
                              <a:latin typeface="Cambria Math" panose="02040503050406030204" pitchFamily="18" charset="0"/>
                            </a:rPr>
                          </m:ctrlPr>
                        </m:sSubPr>
                        <m:e>
                          <m:r>
                            <a:rPr lang="zh-TW" altLang="si-LK" sz="2300" i="1">
                              <a:latin typeface="Cambria Math" panose="02040503050406030204" pitchFamily="18" charset="0"/>
                            </a:rPr>
                            <m:t>𝑶</m:t>
                          </m:r>
                        </m:e>
                        <m:sub>
                          <m:r>
                            <a:rPr lang="zh-TW" altLang="si-LK" sz="2300" i="1">
                              <a:latin typeface="Cambria Math" panose="02040503050406030204" pitchFamily="18" charset="0"/>
                            </a:rPr>
                            <m:t>𝒏</m:t>
                          </m:r>
                          <m:r>
                            <a:rPr lang="en-US" altLang="zh-TW" sz="2300" b="1" i="1" smtClean="0">
                              <a:latin typeface="Cambria Math" panose="02040503050406030204" pitchFamily="18" charset="0"/>
                            </a:rPr>
                            <m:t>𝒎𝒆𝒇</m:t>
                          </m:r>
                        </m:sub>
                      </m:sSub>
                      <m:r>
                        <a:rPr lang="si-LK" altLang="zh-TW" sz="2300" i="1">
                          <a:latin typeface="Cambria Math" panose="02040503050406030204" pitchFamily="18" charset="0"/>
                        </a:rPr>
                        <m:t>=</m:t>
                      </m:r>
                      <m:d>
                        <m:dPr>
                          <m:ctrlPr>
                            <a:rPr lang="si-LK" altLang="zh-TW" sz="2300" i="1" smtClean="0">
                              <a:latin typeface="Cambria Math" panose="02040503050406030204" pitchFamily="18" charset="0"/>
                            </a:rPr>
                          </m:ctrlPr>
                        </m:dPr>
                        <m:e>
                          <m:nary>
                            <m:naryPr>
                              <m:chr m:val="∑"/>
                              <m:supHide m:val="on"/>
                              <m:ctrlPr>
                                <a:rPr lang="si-LK" altLang="zh-TW" sz="2300" i="1">
                                  <a:latin typeface="Cambria Math" panose="02040503050406030204" pitchFamily="18" charset="0"/>
                                </a:rPr>
                              </m:ctrlPr>
                            </m:naryPr>
                            <m:sub>
                              <m:r>
                                <m:rPr>
                                  <m:brk m:alnAt="7"/>
                                </m:rPr>
                                <a:rPr lang="en-US" altLang="zh-TW" sz="2300" i="1">
                                  <a:latin typeface="Cambria Math" panose="02040503050406030204" pitchFamily="18" charset="0"/>
                                </a:rPr>
                                <m:t>𝒄</m:t>
                              </m:r>
                              <m:r>
                                <a:rPr lang="en-US" altLang="zh-TW" sz="2300" i="1">
                                  <a:latin typeface="Cambria Math" panose="02040503050406030204" pitchFamily="18" charset="0"/>
                                </a:rPr>
                                <m:t>𝒓𝒔</m:t>
                              </m:r>
                            </m:sub>
                            <m:sup/>
                            <m:e>
                              <m:sSub>
                                <m:sSubPr>
                                  <m:ctrlPr>
                                    <a:rPr lang="en-US" altLang="zh-TW" sz="2300" b="1" i="1" smtClean="0">
                                      <a:latin typeface="Cambria Math" panose="02040503050406030204" pitchFamily="18" charset="0"/>
                                    </a:rPr>
                                  </m:ctrlPr>
                                </m:sSubPr>
                                <m:e>
                                  <m:r>
                                    <a:rPr lang="zh-TW" altLang="si-LK" sz="2300" i="1">
                                      <a:latin typeface="Cambria Math" panose="02040503050406030204" pitchFamily="18" charset="0"/>
                                    </a:rPr>
                                    <m:t>𝑰</m:t>
                                  </m:r>
                                </m:e>
                                <m:sub>
                                  <m:r>
                                    <a:rPr lang="zh-TW" altLang="si-LK" sz="2300" i="1">
                                      <a:latin typeface="Cambria Math" panose="02040503050406030204" pitchFamily="18" charset="0"/>
                                    </a:rPr>
                                    <m:t>𝒏</m:t>
                                  </m:r>
                                  <m:r>
                                    <a:rPr lang="en-US" altLang="zh-TW" sz="2300" b="1" i="1" smtClean="0">
                                      <a:latin typeface="Cambria Math" panose="02040503050406030204" pitchFamily="18" charset="0"/>
                                    </a:rPr>
                                    <m:t>𝒄</m:t>
                                  </m:r>
                                  <m:r>
                                    <a:rPr lang="en-US" altLang="zh-TW" sz="2300" b="1" i="1" smtClean="0">
                                      <a:latin typeface="Cambria Math" panose="02040503050406030204" pitchFamily="18" charset="0"/>
                                    </a:rPr>
                                    <m:t>(</m:t>
                                  </m:r>
                                  <m:r>
                                    <a:rPr lang="en-US" altLang="zh-TW" sz="2300" b="1" i="1" smtClean="0">
                                      <a:latin typeface="Cambria Math" panose="02040503050406030204" pitchFamily="18" charset="0"/>
                                    </a:rPr>
                                    <m:t>𝒆</m:t>
                                  </m:r>
                                  <m:r>
                                    <a:rPr lang="en-US" altLang="zh-TW" sz="2300" b="1" i="1" smtClean="0">
                                      <a:latin typeface="Cambria Math" panose="02040503050406030204" pitchFamily="18" charset="0"/>
                                    </a:rPr>
                                    <m:t>+</m:t>
                                  </m:r>
                                  <m:r>
                                    <a:rPr lang="en-US" altLang="zh-TW" sz="2300" b="1" i="1" smtClean="0">
                                      <a:latin typeface="Cambria Math" panose="02040503050406030204" pitchFamily="18" charset="0"/>
                                    </a:rPr>
                                    <m:t>𝒓</m:t>
                                  </m:r>
                                  <m:r>
                                    <a:rPr lang="en-US" altLang="zh-TW" sz="2300" b="1" i="1" smtClean="0">
                                      <a:latin typeface="Cambria Math" panose="02040503050406030204" pitchFamily="18" charset="0"/>
                                    </a:rPr>
                                    <m:t>)(</m:t>
                                  </m:r>
                                  <m:r>
                                    <a:rPr lang="en-US" altLang="zh-TW" sz="2300" b="1" i="1" smtClean="0">
                                      <a:latin typeface="Cambria Math" panose="02040503050406030204" pitchFamily="18" charset="0"/>
                                    </a:rPr>
                                    <m:t>𝒇</m:t>
                                  </m:r>
                                  <m:r>
                                    <a:rPr lang="en-US" altLang="zh-TW" sz="2300" b="1" i="1" smtClean="0">
                                      <a:latin typeface="Cambria Math" panose="02040503050406030204" pitchFamily="18" charset="0"/>
                                    </a:rPr>
                                    <m:t>+</m:t>
                                  </m:r>
                                  <m:r>
                                    <a:rPr lang="en-US" altLang="zh-TW" sz="2300" b="1" i="1" smtClean="0">
                                      <a:latin typeface="Cambria Math" panose="02040503050406030204" pitchFamily="18" charset="0"/>
                                    </a:rPr>
                                    <m:t>𝒔</m:t>
                                  </m:r>
                                  <m:r>
                                    <a:rPr lang="en-US" altLang="zh-TW" sz="2300" b="1" i="1" smtClean="0">
                                      <a:latin typeface="Cambria Math" panose="02040503050406030204" pitchFamily="18" charset="0"/>
                                    </a:rPr>
                                    <m:t>)</m:t>
                                  </m:r>
                                </m:sub>
                              </m:sSub>
                              <m:r>
                                <a:rPr lang="zh-TW" altLang="si-LK" sz="2300" i="1">
                                  <a:latin typeface="Cambria Math" panose="02040503050406030204" pitchFamily="18" charset="0"/>
                                </a:rPr>
                                <m:t> </m:t>
                              </m:r>
                              <m:sSub>
                                <m:sSubPr>
                                  <m:ctrlPr>
                                    <a:rPr lang="en-US" altLang="zh-TW" sz="2300" b="1" i="1" smtClean="0">
                                      <a:latin typeface="Cambria Math" panose="02040503050406030204" pitchFamily="18" charset="0"/>
                                    </a:rPr>
                                  </m:ctrlPr>
                                </m:sSubPr>
                                <m:e>
                                  <m:r>
                                    <a:rPr lang="zh-TW" altLang="si-LK" sz="2300" i="1">
                                      <a:latin typeface="Cambria Math" panose="02040503050406030204" pitchFamily="18" charset="0"/>
                                    </a:rPr>
                                    <m:t>𝑭</m:t>
                                  </m:r>
                                </m:e>
                                <m:sub>
                                  <m:r>
                                    <a:rPr lang="zh-TW" altLang="si-LK" sz="2300" i="1">
                                      <a:latin typeface="Cambria Math" panose="02040503050406030204" pitchFamily="18" charset="0"/>
                                    </a:rPr>
                                    <m:t>𝒎</m:t>
                                  </m:r>
                                  <m:r>
                                    <a:rPr lang="en-US" altLang="zh-TW" sz="2300" b="1" i="1" smtClean="0">
                                      <a:latin typeface="Cambria Math" panose="02040503050406030204" pitchFamily="18" charset="0"/>
                                    </a:rPr>
                                    <m:t>𝒄𝒓𝒔</m:t>
                                  </m:r>
                                </m:sub>
                              </m:sSub>
                            </m:e>
                          </m:nary>
                        </m:e>
                      </m:d>
                      <m:r>
                        <a:rPr lang="si-LK" altLang="zh-TW" sz="2300" i="1">
                          <a:latin typeface="Cambria Math" panose="02040503050406030204" pitchFamily="18" charset="0"/>
                        </a:rPr>
                        <m:t>+ </m:t>
                      </m:r>
                      <m:sSub>
                        <m:sSubPr>
                          <m:ctrlPr>
                            <a:rPr lang="en-US" altLang="zh-TW" sz="2300" b="1" i="1" smtClean="0">
                              <a:latin typeface="Cambria Math" panose="02040503050406030204" pitchFamily="18" charset="0"/>
                            </a:rPr>
                          </m:ctrlPr>
                        </m:sSubPr>
                        <m:e>
                          <m:r>
                            <a:rPr lang="zh-TW" altLang="si-LK" sz="2300" i="1">
                              <a:latin typeface="Cambria Math" panose="02040503050406030204" pitchFamily="18" charset="0"/>
                            </a:rPr>
                            <m:t>𝒃</m:t>
                          </m:r>
                        </m:e>
                        <m:sub>
                          <m:r>
                            <a:rPr lang="zh-TW" altLang="si-LK" sz="2300" i="1">
                              <a:latin typeface="Cambria Math" panose="02040503050406030204" pitchFamily="18" charset="0"/>
                            </a:rPr>
                            <m:t>𝒎</m:t>
                          </m:r>
                        </m:sub>
                      </m:sSub>
                    </m:oMath>
                  </m:oMathPara>
                </a14:m>
                <a:endParaRPr lang="en-US" altLang="zh-TW" dirty="0"/>
              </a:p>
              <a:p>
                <a:r>
                  <a:rPr lang="en-US" altLang="zh-TW" dirty="0"/>
                  <a:t>No ordering or notion of parallelism on the individual calculations</a:t>
                </a:r>
              </a:p>
              <a:p>
                <a:pPr lvl="1"/>
                <a:r>
                  <a:rPr lang="en-US" altLang="zh-TW" dirty="0"/>
                  <a:t>But are important for Hardware for performance and efficiency computation</a:t>
                </a:r>
              </a:p>
              <a:p>
                <a:r>
                  <a:rPr lang="en-US" altLang="zh-TW" dirty="0"/>
                  <a:t>Dataflow</a:t>
                </a:r>
              </a:p>
              <a:p>
                <a:pPr lvl="1"/>
                <a:r>
                  <a:rPr lang="en-US" altLang="zh-TW" dirty="0"/>
                  <a:t>Specifying an ordering and which calculation run in parallel</a:t>
                </a:r>
              </a:p>
              <a:p>
                <a:pPr lvl="1"/>
                <a:r>
                  <a:rPr lang="en-US" altLang="zh-TW" dirty="0"/>
                  <a:t>Computation order</a:t>
                </a:r>
              </a:p>
              <a:p>
                <a:pPr lvl="1"/>
                <a:r>
                  <a:rPr lang="en-US" altLang="zh-TW" dirty="0"/>
                  <a:t>Data movement order</a:t>
                </a:r>
              </a:p>
              <a:p>
                <a:r>
                  <a:rPr lang="en-US" altLang="zh-TW" dirty="0"/>
                  <a:t>Loop Nest</a:t>
                </a:r>
              </a:p>
              <a:p>
                <a:pPr lvl="1"/>
                <a:r>
                  <a:rPr lang="en-US" altLang="zh-TW" dirty="0"/>
                  <a:t>Describe Various properties of a given DNN accelerator design</a:t>
                </a:r>
              </a:p>
              <a:p>
                <a:pPr lvl="1"/>
                <a:r>
                  <a:rPr lang="en-US" altLang="zh-TW" dirty="0"/>
                  <a:t>Describe Dataflow</a:t>
                </a:r>
              </a:p>
              <a:p>
                <a:pPr lvl="1"/>
                <a:r>
                  <a:rPr lang="en-US" altLang="zh-TW" dirty="0"/>
                  <a:t>for: temporal for, describes the temporal execution order</a:t>
                </a:r>
              </a:p>
              <a:p>
                <a:pPr lvl="1"/>
                <a:r>
                  <a:rPr lang="en-US" altLang="zh-TW" dirty="0" err="1"/>
                  <a:t>spatial_for</a:t>
                </a:r>
                <a:r>
                  <a:rPr lang="en-US" altLang="zh-TW" dirty="0"/>
                  <a:t>: describes parallel execution</a:t>
                </a:r>
                <a:endParaRPr lang="zh-TW" altLang="en-US" dirty="0"/>
              </a:p>
            </p:txBody>
          </p:sp>
        </mc:Choice>
        <mc:Fallback xmlns="">
          <p:sp>
            <p:nvSpPr>
              <p:cNvPr id="8" name="內容版面配置區 7">
                <a:extLst>
                  <a:ext uri="{FF2B5EF4-FFF2-40B4-BE49-F238E27FC236}">
                    <a16:creationId xmlns:a16="http://schemas.microsoft.com/office/drawing/2014/main" id="{ED66C872-F308-CD1B-FE75-31968AC58EC1}"/>
                  </a:ext>
                </a:extLst>
              </p:cNvPr>
              <p:cNvSpPr>
                <a:spLocks noGrp="1" noRot="1" noChangeAspect="1" noMove="1" noResize="1" noEditPoints="1" noAdjustHandles="1" noChangeArrowheads="1" noChangeShapeType="1" noTextEdit="1"/>
              </p:cNvSpPr>
              <p:nvPr>
                <p:ph idx="1"/>
              </p:nvPr>
            </p:nvSpPr>
            <p:spPr>
              <a:blipFill>
                <a:blip r:embed="rId2"/>
                <a:stretch>
                  <a:fillRect l="-638"/>
                </a:stretch>
              </a:blipFill>
            </p:spPr>
            <p:txBody>
              <a:bodyPr/>
              <a:lstStyle/>
              <a:p>
                <a:r>
                  <a:rPr lang="zh-TW" altLang="en-US">
                    <a:noFill/>
                  </a:rPr>
                  <a:t> </a:t>
                </a:r>
              </a:p>
            </p:txBody>
          </p:sp>
        </mc:Fallback>
      </mc:AlternateContent>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122</a:t>
            </a:fld>
            <a:endParaRPr lang="zh-TW" altLang="en-US"/>
          </a:p>
        </p:txBody>
      </p:sp>
    </p:spTree>
    <p:extLst>
      <p:ext uri="{BB962C8B-B14F-4D97-AF65-F5344CB8AC3E}">
        <p14:creationId xmlns:p14="http://schemas.microsoft.com/office/powerpoint/2010/main" val="117665948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Data Reuse in DNN</a:t>
            </a:r>
            <a:endParaRPr lang="zh-TW" altLang="en-US" dirty="0"/>
          </a:p>
        </p:txBody>
      </p:sp>
      <p:sp>
        <p:nvSpPr>
          <p:cNvPr id="8" name="內容版面配置區 7">
            <a:extLst>
              <a:ext uri="{FF2B5EF4-FFF2-40B4-BE49-F238E27FC236}">
                <a16:creationId xmlns:a16="http://schemas.microsoft.com/office/drawing/2014/main" id="{ED66C872-F308-CD1B-FE75-31968AC58EC1}"/>
              </a:ext>
            </a:extLst>
          </p:cNvPr>
          <p:cNvSpPr>
            <a:spLocks noGrp="1"/>
          </p:cNvSpPr>
          <p:nvPr>
            <p:ph idx="1"/>
          </p:nvPr>
        </p:nvSpPr>
        <p:spPr/>
        <p:txBody>
          <a:bodyPr>
            <a:normAutofit fontScale="92500" lnSpcReduction="10000"/>
          </a:bodyPr>
          <a:lstStyle/>
          <a:p>
            <a:r>
              <a:rPr lang="en-US" altLang="zh-TW" dirty="0"/>
              <a:t>Total # of MACs: </a:t>
            </a:r>
          </a:p>
          <a:p>
            <a:pPr lvl="1"/>
            <a:r>
              <a:rPr lang="en-US" altLang="zh-TW" dirty="0"/>
              <a:t>RSCEFM</a:t>
            </a:r>
          </a:p>
          <a:p>
            <a:r>
              <a:rPr lang="en-US" altLang="zh-TW" dirty="0"/>
              <a:t>Input Activation</a:t>
            </a:r>
          </a:p>
          <a:p>
            <a:pPr lvl="1"/>
            <a:r>
              <a:rPr lang="en-US" altLang="zh-TW" dirty="0"/>
              <a:t>Size: HWC</a:t>
            </a:r>
          </a:p>
          <a:p>
            <a:pPr lvl="1"/>
            <a:r>
              <a:rPr lang="en-US" altLang="zh-TW" dirty="0"/>
              <a:t>Reuse:~RSM</a:t>
            </a:r>
          </a:p>
          <a:p>
            <a:r>
              <a:rPr lang="en-US" altLang="zh-TW" dirty="0"/>
              <a:t>Weight</a:t>
            </a:r>
          </a:p>
          <a:p>
            <a:pPr lvl="1"/>
            <a:r>
              <a:rPr lang="en-US" altLang="zh-TW" dirty="0"/>
              <a:t>Size: RSCM</a:t>
            </a:r>
          </a:p>
          <a:p>
            <a:pPr lvl="1"/>
            <a:r>
              <a:rPr lang="en-US" altLang="zh-TW" dirty="0"/>
              <a:t>Reuse: EF</a:t>
            </a:r>
          </a:p>
          <a:p>
            <a:r>
              <a:rPr lang="en-US" altLang="zh-TW" dirty="0"/>
              <a:t>Output Activation</a:t>
            </a:r>
          </a:p>
          <a:p>
            <a:pPr lvl="1"/>
            <a:r>
              <a:rPr lang="en-US" altLang="zh-TW" dirty="0"/>
              <a:t>Size: EFM</a:t>
            </a:r>
          </a:p>
          <a:p>
            <a:pPr lvl="1"/>
            <a:r>
              <a:rPr lang="en-US" altLang="zh-TW" dirty="0"/>
              <a:t>Reuse: RSC</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123</a:t>
            </a:fld>
            <a:endParaRPr lang="zh-TW" altLang="en-US"/>
          </a:p>
        </p:txBody>
      </p:sp>
      <p:pic>
        <p:nvPicPr>
          <p:cNvPr id="5" name="圖片 4">
            <a:extLst>
              <a:ext uri="{FF2B5EF4-FFF2-40B4-BE49-F238E27FC236}">
                <a16:creationId xmlns:a16="http://schemas.microsoft.com/office/drawing/2014/main" id="{202AD7E0-04F6-9F04-BD20-DDD4331727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3205" y="2408686"/>
            <a:ext cx="4768995" cy="2656448"/>
          </a:xfrm>
          <a:prstGeom prst="rect">
            <a:avLst/>
          </a:prstGeom>
        </p:spPr>
      </p:pic>
    </p:spTree>
    <p:extLst>
      <p:ext uri="{BB962C8B-B14F-4D97-AF65-F5344CB8AC3E}">
        <p14:creationId xmlns:p14="http://schemas.microsoft.com/office/powerpoint/2010/main" val="376956742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1D Convolution Example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124</a:t>
            </a:fld>
            <a:endParaRPr lang="zh-TW" altLang="en-US"/>
          </a:p>
        </p:txBody>
      </p:sp>
      <p:pic>
        <p:nvPicPr>
          <p:cNvPr id="7" name="圖片 6">
            <a:extLst>
              <a:ext uri="{FF2B5EF4-FFF2-40B4-BE49-F238E27FC236}">
                <a16:creationId xmlns:a16="http://schemas.microsoft.com/office/drawing/2014/main" id="{EFA948E3-CB9D-CEC5-07AD-023C379357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4380" y="1725068"/>
            <a:ext cx="10515600" cy="3765573"/>
          </a:xfrm>
          <a:prstGeom prst="rect">
            <a:avLst/>
          </a:prstGeom>
        </p:spPr>
      </p:pic>
      <p:sp>
        <p:nvSpPr>
          <p:cNvPr id="9" name="文字方塊 8">
            <a:extLst>
              <a:ext uri="{FF2B5EF4-FFF2-40B4-BE49-F238E27FC236}">
                <a16:creationId xmlns:a16="http://schemas.microsoft.com/office/drawing/2014/main" id="{34DCEE27-AFA7-4AD8-91EB-957668CE7F17}"/>
              </a:ext>
            </a:extLst>
          </p:cNvPr>
          <p:cNvSpPr txBox="1"/>
          <p:nvPr/>
        </p:nvSpPr>
        <p:spPr>
          <a:xfrm>
            <a:off x="1699954" y="5449119"/>
            <a:ext cx="1968360" cy="707886"/>
          </a:xfrm>
          <a:prstGeom prst="rect">
            <a:avLst/>
          </a:prstGeom>
          <a:noFill/>
        </p:spPr>
        <p:txBody>
          <a:bodyPr wrap="none" rtlCol="0">
            <a:spAutoFit/>
          </a:bodyPr>
          <a:lstStyle/>
          <a:p>
            <a:pPr algn="ctr"/>
            <a:r>
              <a:rPr lang="en-US" altLang="zh-TW" sz="2000" b="1" dirty="0"/>
              <a:t>Weight Stationary</a:t>
            </a:r>
          </a:p>
          <a:p>
            <a:pPr algn="ctr"/>
            <a:r>
              <a:rPr lang="en-US" altLang="zh-TW" sz="2000" b="1" dirty="0"/>
              <a:t>(WS) Dataflow</a:t>
            </a:r>
            <a:endParaRPr lang="zh-TW" altLang="en-US" sz="2000" b="1" dirty="0"/>
          </a:p>
        </p:txBody>
      </p:sp>
      <p:sp>
        <p:nvSpPr>
          <p:cNvPr id="10" name="文字方塊 9">
            <a:extLst>
              <a:ext uri="{FF2B5EF4-FFF2-40B4-BE49-F238E27FC236}">
                <a16:creationId xmlns:a16="http://schemas.microsoft.com/office/drawing/2014/main" id="{2FB001D2-263D-CE5B-06F0-B5390F46BE63}"/>
              </a:ext>
            </a:extLst>
          </p:cNvPr>
          <p:cNvSpPr txBox="1"/>
          <p:nvPr/>
        </p:nvSpPr>
        <p:spPr>
          <a:xfrm>
            <a:off x="5261783" y="5452119"/>
            <a:ext cx="1960793" cy="707886"/>
          </a:xfrm>
          <a:prstGeom prst="rect">
            <a:avLst/>
          </a:prstGeom>
          <a:noFill/>
        </p:spPr>
        <p:txBody>
          <a:bodyPr wrap="none" rtlCol="0">
            <a:spAutoFit/>
          </a:bodyPr>
          <a:lstStyle/>
          <a:p>
            <a:pPr algn="ctr"/>
            <a:r>
              <a:rPr lang="en-US" altLang="zh-TW" sz="2000" b="1" dirty="0"/>
              <a:t>Output Stationary</a:t>
            </a:r>
          </a:p>
          <a:p>
            <a:pPr algn="ctr"/>
            <a:r>
              <a:rPr lang="en-US" altLang="zh-TW" sz="2000" b="1" dirty="0"/>
              <a:t>(OS) Dataflow</a:t>
            </a:r>
            <a:endParaRPr lang="zh-TW" altLang="en-US" sz="2000" b="1" dirty="0"/>
          </a:p>
        </p:txBody>
      </p:sp>
      <p:sp>
        <p:nvSpPr>
          <p:cNvPr id="11" name="文字方塊 10">
            <a:extLst>
              <a:ext uri="{FF2B5EF4-FFF2-40B4-BE49-F238E27FC236}">
                <a16:creationId xmlns:a16="http://schemas.microsoft.com/office/drawing/2014/main" id="{214F1095-4DD8-90E2-6504-627AB514B368}"/>
              </a:ext>
            </a:extLst>
          </p:cNvPr>
          <p:cNvSpPr txBox="1"/>
          <p:nvPr/>
        </p:nvSpPr>
        <p:spPr>
          <a:xfrm>
            <a:off x="8825376" y="5449119"/>
            <a:ext cx="1842171" cy="707886"/>
          </a:xfrm>
          <a:prstGeom prst="rect">
            <a:avLst/>
          </a:prstGeom>
          <a:noFill/>
        </p:spPr>
        <p:txBody>
          <a:bodyPr wrap="none" rtlCol="0">
            <a:spAutoFit/>
          </a:bodyPr>
          <a:lstStyle/>
          <a:p>
            <a:pPr algn="ctr"/>
            <a:r>
              <a:rPr lang="en-US" altLang="zh-TW" sz="2000" b="1" dirty="0"/>
              <a:t>Input Stationary </a:t>
            </a:r>
          </a:p>
          <a:p>
            <a:pPr algn="ctr"/>
            <a:r>
              <a:rPr lang="en-US" altLang="zh-TW" sz="2000" b="1" dirty="0"/>
              <a:t>(IS) Dataflow</a:t>
            </a:r>
            <a:endParaRPr lang="zh-TW" altLang="en-US" sz="2000" b="1" dirty="0"/>
          </a:p>
        </p:txBody>
      </p:sp>
    </p:spTree>
    <p:extLst>
      <p:ext uri="{BB962C8B-B14F-4D97-AF65-F5344CB8AC3E}">
        <p14:creationId xmlns:p14="http://schemas.microsoft.com/office/powerpoint/2010/main" val="230245591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Single Processing Engine(PE) Setup</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125</a:t>
            </a:fld>
            <a:endParaRPr lang="zh-TW" altLang="en-US"/>
          </a:p>
        </p:txBody>
      </p:sp>
      <p:pic>
        <p:nvPicPr>
          <p:cNvPr id="5" name="圖片 4">
            <a:extLst>
              <a:ext uri="{FF2B5EF4-FFF2-40B4-BE49-F238E27FC236}">
                <a16:creationId xmlns:a16="http://schemas.microsoft.com/office/drawing/2014/main" id="{309BDB27-B442-1EE4-1300-3DF8F035D5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2287" y="1655981"/>
            <a:ext cx="5787425" cy="4700369"/>
          </a:xfrm>
          <a:prstGeom prst="rect">
            <a:avLst/>
          </a:prstGeom>
        </p:spPr>
      </p:pic>
    </p:spTree>
    <p:extLst>
      <p:ext uri="{BB962C8B-B14F-4D97-AF65-F5344CB8AC3E}">
        <p14:creationId xmlns:p14="http://schemas.microsoft.com/office/powerpoint/2010/main" val="73121534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Output Stationary – Reference Pattern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126</a:t>
            </a:fld>
            <a:endParaRPr lang="zh-TW" altLang="en-US"/>
          </a:p>
        </p:txBody>
      </p:sp>
      <p:pic>
        <p:nvPicPr>
          <p:cNvPr id="6" name="圖片 5">
            <a:extLst>
              <a:ext uri="{FF2B5EF4-FFF2-40B4-BE49-F238E27FC236}">
                <a16:creationId xmlns:a16="http://schemas.microsoft.com/office/drawing/2014/main" id="{DF71D311-959D-D338-ADB8-0E3040B09D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624" y="1552857"/>
            <a:ext cx="9441689" cy="5044496"/>
          </a:xfrm>
          <a:prstGeom prst="rect">
            <a:avLst/>
          </a:prstGeom>
        </p:spPr>
      </p:pic>
    </p:spTree>
    <p:extLst>
      <p:ext uri="{BB962C8B-B14F-4D97-AF65-F5344CB8AC3E}">
        <p14:creationId xmlns:p14="http://schemas.microsoft.com/office/powerpoint/2010/main" val="32670243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Output Stationary – Reference Pattern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127</a:t>
            </a:fld>
            <a:endParaRPr lang="zh-TW" altLang="en-US"/>
          </a:p>
        </p:txBody>
      </p:sp>
      <p:sp>
        <p:nvSpPr>
          <p:cNvPr id="10" name="內容版面配置區 1">
            <a:extLst>
              <a:ext uri="{FF2B5EF4-FFF2-40B4-BE49-F238E27FC236}">
                <a16:creationId xmlns:a16="http://schemas.microsoft.com/office/drawing/2014/main" id="{A25745EE-FE4C-9168-BC8D-8EB010C84A39}"/>
              </a:ext>
            </a:extLst>
          </p:cNvPr>
          <p:cNvSpPr>
            <a:spLocks noGrp="1"/>
          </p:cNvSpPr>
          <p:nvPr>
            <p:ph idx="1"/>
          </p:nvPr>
        </p:nvSpPr>
        <p:spPr>
          <a:xfrm>
            <a:off x="838200" y="1673291"/>
            <a:ext cx="10515600" cy="4924061"/>
          </a:xfrm>
        </p:spPr>
        <p:txBody>
          <a:bodyPr>
            <a:normAutofit/>
          </a:bodyPr>
          <a:lstStyle/>
          <a:p>
            <a:endParaRPr lang="en-US" altLang="zh-TW" sz="2400" dirty="0"/>
          </a:p>
          <a:p>
            <a:endParaRPr lang="en-US" altLang="zh-TW" sz="2400" dirty="0"/>
          </a:p>
          <a:p>
            <a:endParaRPr lang="en-US" altLang="zh-TW" sz="2400" dirty="0"/>
          </a:p>
          <a:p>
            <a:endParaRPr lang="en-US" altLang="zh-TW" sz="2400" dirty="0"/>
          </a:p>
          <a:p>
            <a:endParaRPr lang="en-US" altLang="zh-TW" sz="2400" dirty="0"/>
          </a:p>
          <a:p>
            <a:pPr marL="0" indent="0">
              <a:buNone/>
            </a:pPr>
            <a:endParaRPr lang="en-US" altLang="zh-TW" sz="2400" dirty="0"/>
          </a:p>
          <a:p>
            <a:pPr marL="0" indent="0">
              <a:buNone/>
            </a:pPr>
            <a:endParaRPr lang="en-US" altLang="zh-TW" sz="2400" dirty="0"/>
          </a:p>
          <a:p>
            <a:pPr marL="0" indent="0">
              <a:buNone/>
            </a:pPr>
            <a:endParaRPr lang="en-US" altLang="zh-TW" sz="2400" dirty="0"/>
          </a:p>
          <a:p>
            <a:r>
              <a:rPr lang="en-US" altLang="zh-TW" sz="2400" dirty="0"/>
              <a:t>Single output is reused many times (R)</a:t>
            </a:r>
          </a:p>
        </p:txBody>
      </p:sp>
      <p:pic>
        <p:nvPicPr>
          <p:cNvPr id="7" name="圖片 6">
            <a:extLst>
              <a:ext uri="{FF2B5EF4-FFF2-40B4-BE49-F238E27FC236}">
                <a16:creationId xmlns:a16="http://schemas.microsoft.com/office/drawing/2014/main" id="{DF37B18B-8996-8EBB-D611-1A92BC038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6000" y="1549168"/>
            <a:ext cx="7380000" cy="3640707"/>
          </a:xfrm>
          <a:prstGeom prst="rect">
            <a:avLst/>
          </a:prstGeom>
        </p:spPr>
      </p:pic>
    </p:spTree>
    <p:extLst>
      <p:ext uri="{BB962C8B-B14F-4D97-AF65-F5344CB8AC3E}">
        <p14:creationId xmlns:p14="http://schemas.microsoft.com/office/powerpoint/2010/main" val="100926505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內容版面配置區 1">
            <a:extLst>
              <a:ext uri="{FF2B5EF4-FFF2-40B4-BE49-F238E27FC236}">
                <a16:creationId xmlns:a16="http://schemas.microsoft.com/office/drawing/2014/main" id="{59B63B15-FF17-3DE6-BF94-56518CD82543}"/>
              </a:ext>
            </a:extLst>
          </p:cNvPr>
          <p:cNvSpPr>
            <a:spLocks noGrp="1"/>
          </p:cNvSpPr>
          <p:nvPr>
            <p:ph idx="1"/>
          </p:nvPr>
        </p:nvSpPr>
        <p:spPr>
          <a:xfrm>
            <a:off x="838200" y="1673291"/>
            <a:ext cx="10515600" cy="4924061"/>
          </a:xfrm>
        </p:spPr>
        <p:txBody>
          <a:bodyPr>
            <a:normAutofit/>
          </a:bodyPr>
          <a:lstStyle/>
          <a:p>
            <a:endParaRPr lang="en-US" altLang="zh-TW" sz="2400" dirty="0"/>
          </a:p>
          <a:p>
            <a:endParaRPr lang="en-US" altLang="zh-TW" sz="2400" dirty="0"/>
          </a:p>
          <a:p>
            <a:endParaRPr lang="en-US" altLang="zh-TW" sz="2400" dirty="0"/>
          </a:p>
          <a:p>
            <a:endParaRPr lang="en-US" altLang="zh-TW" sz="2400" dirty="0"/>
          </a:p>
          <a:p>
            <a:endParaRPr lang="en-US" altLang="zh-TW" sz="2400" dirty="0"/>
          </a:p>
          <a:p>
            <a:pPr marL="0" indent="0">
              <a:buNone/>
            </a:pPr>
            <a:endParaRPr lang="en-US" altLang="zh-TW" sz="2400" dirty="0"/>
          </a:p>
          <a:p>
            <a:pPr marL="0" indent="0">
              <a:buNone/>
            </a:pPr>
            <a:endParaRPr lang="en-US" altLang="zh-TW" sz="2400" dirty="0"/>
          </a:p>
          <a:p>
            <a:pPr marL="0" indent="0">
              <a:buNone/>
            </a:pPr>
            <a:endParaRPr lang="en-US" altLang="zh-TW" sz="2400" dirty="0"/>
          </a:p>
          <a:p>
            <a:r>
              <a:rPr lang="en-US" altLang="zh-TW" sz="2400" dirty="0"/>
              <a:t>Single output is reused many times (R)</a:t>
            </a:r>
          </a:p>
          <a:p>
            <a:r>
              <a:rPr lang="en-US" altLang="zh-TW" sz="2400" dirty="0"/>
              <a:t>All weights reused repeatedly</a:t>
            </a:r>
          </a:p>
        </p:txBody>
      </p:sp>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Output Stationary – Reference Pattern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128</a:t>
            </a:fld>
            <a:endParaRPr lang="zh-TW" altLang="en-US"/>
          </a:p>
        </p:txBody>
      </p:sp>
      <p:pic>
        <p:nvPicPr>
          <p:cNvPr id="6" name="圖片 5">
            <a:extLst>
              <a:ext uri="{FF2B5EF4-FFF2-40B4-BE49-F238E27FC236}">
                <a16:creationId xmlns:a16="http://schemas.microsoft.com/office/drawing/2014/main" id="{D5DDF973-CFD2-87B9-0E10-F0CDA3CD04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6000" y="1549168"/>
            <a:ext cx="7380000" cy="3640707"/>
          </a:xfrm>
          <a:prstGeom prst="rect">
            <a:avLst/>
          </a:prstGeom>
        </p:spPr>
      </p:pic>
    </p:spTree>
    <p:extLst>
      <p:ext uri="{BB962C8B-B14F-4D97-AF65-F5344CB8AC3E}">
        <p14:creationId xmlns:p14="http://schemas.microsoft.com/office/powerpoint/2010/main" val="355564123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Output Stationary – Reference Pattern</a:t>
            </a:r>
            <a:endParaRPr lang="zh-TW" altLang="en-US" dirty="0"/>
          </a:p>
        </p:txBody>
      </p:sp>
      <p:sp>
        <p:nvSpPr>
          <p:cNvPr id="2" name="內容版面配置區 1">
            <a:extLst>
              <a:ext uri="{FF2B5EF4-FFF2-40B4-BE49-F238E27FC236}">
                <a16:creationId xmlns:a16="http://schemas.microsoft.com/office/drawing/2014/main" id="{E4DD4B3C-2D98-48B8-3F15-BD5DB2795E0A}"/>
              </a:ext>
            </a:extLst>
          </p:cNvPr>
          <p:cNvSpPr>
            <a:spLocks noGrp="1"/>
          </p:cNvSpPr>
          <p:nvPr>
            <p:ph idx="1"/>
          </p:nvPr>
        </p:nvSpPr>
        <p:spPr>
          <a:xfrm>
            <a:off x="838200" y="1673291"/>
            <a:ext cx="10515600" cy="4924061"/>
          </a:xfrm>
        </p:spPr>
        <p:txBody>
          <a:bodyPr>
            <a:normAutofit/>
          </a:bodyPr>
          <a:lstStyle/>
          <a:p>
            <a:endParaRPr lang="en-US" altLang="zh-TW" sz="2400" dirty="0"/>
          </a:p>
          <a:p>
            <a:endParaRPr lang="en-US" altLang="zh-TW" sz="2400" dirty="0"/>
          </a:p>
          <a:p>
            <a:endParaRPr lang="en-US" altLang="zh-TW" sz="2400" dirty="0"/>
          </a:p>
          <a:p>
            <a:endParaRPr lang="en-US" altLang="zh-TW" sz="2400" dirty="0"/>
          </a:p>
          <a:p>
            <a:endParaRPr lang="en-US" altLang="zh-TW" sz="2400" dirty="0"/>
          </a:p>
          <a:p>
            <a:pPr marL="0" indent="0">
              <a:buNone/>
            </a:pPr>
            <a:endParaRPr lang="en-US" altLang="zh-TW" sz="2400" dirty="0"/>
          </a:p>
          <a:p>
            <a:pPr marL="0" indent="0">
              <a:buNone/>
            </a:pPr>
            <a:endParaRPr lang="en-US" altLang="zh-TW" sz="2400" dirty="0"/>
          </a:p>
          <a:p>
            <a:pPr marL="0" indent="0">
              <a:buNone/>
            </a:pPr>
            <a:endParaRPr lang="en-US" altLang="zh-TW" sz="2400" dirty="0"/>
          </a:p>
          <a:p>
            <a:r>
              <a:rPr lang="en-US" altLang="zh-TW" sz="2400" dirty="0"/>
              <a:t>Single output is reused many times (R)</a:t>
            </a:r>
          </a:p>
          <a:p>
            <a:r>
              <a:rPr lang="en-US" altLang="zh-TW" sz="2400" dirty="0"/>
              <a:t>All weights reused repeatedly</a:t>
            </a:r>
          </a:p>
          <a:p>
            <a:r>
              <a:rPr lang="en-US" altLang="zh-TW" sz="2400" dirty="0"/>
              <a:t>Sliding window of inputs (size = R)</a:t>
            </a:r>
            <a:endParaRPr lang="zh-TW" altLang="en-US" sz="2400"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129</a:t>
            </a:fld>
            <a:endParaRPr lang="zh-TW" altLang="en-US"/>
          </a:p>
        </p:txBody>
      </p:sp>
      <p:pic>
        <p:nvPicPr>
          <p:cNvPr id="7" name="圖片 6">
            <a:extLst>
              <a:ext uri="{FF2B5EF4-FFF2-40B4-BE49-F238E27FC236}">
                <a16:creationId xmlns:a16="http://schemas.microsoft.com/office/drawing/2014/main" id="{D0A03CB4-BB4E-387D-8AA3-122C573F04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6000" y="1544003"/>
            <a:ext cx="7380000" cy="3640706"/>
          </a:xfrm>
          <a:prstGeom prst="rect">
            <a:avLst/>
          </a:prstGeom>
        </p:spPr>
      </p:pic>
    </p:spTree>
    <p:extLst>
      <p:ext uri="{BB962C8B-B14F-4D97-AF65-F5344CB8AC3E}">
        <p14:creationId xmlns:p14="http://schemas.microsoft.com/office/powerpoint/2010/main" val="1492678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Interplay Between</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t>Reduce the likelihood that a PE needs to wait for data is to store some data locally near or within the PE</a:t>
            </a:r>
          </a:p>
          <a:p>
            <a:pPr marL="914400" lvl="1" indent="-457200"/>
            <a:r>
              <a:rPr lang="en-US" altLang="zh-TW" dirty="0"/>
              <a:t>Increasing the chip area of on-chip storage</a:t>
            </a:r>
          </a:p>
          <a:p>
            <a:pPr marL="914400" lvl="1" indent="-457200"/>
            <a:r>
              <a:rPr lang="en-US" altLang="zh-TW" dirty="0" smtClean="0"/>
              <a:t>Reducing </a:t>
            </a:r>
            <a:r>
              <a:rPr lang="en-US" altLang="zh-TW" dirty="0"/>
              <a:t>the number of </a:t>
            </a:r>
            <a:r>
              <a:rPr lang="en-US" altLang="zh-TW" dirty="0" smtClean="0"/>
              <a:t>PEs</a:t>
            </a:r>
            <a:endParaRPr lang="zh-TW" altLang="en-US" dirty="0"/>
          </a:p>
        </p:txBody>
      </p:sp>
      <p:sp>
        <p:nvSpPr>
          <p:cNvPr id="3" name="文字方塊 2">
            <a:extLst>
              <a:ext uri="{FF2B5EF4-FFF2-40B4-BE49-F238E27FC236}">
                <a16:creationId xmlns:a16="http://schemas.microsoft.com/office/drawing/2014/main" id="{4D1A8D06-4891-7F66-D635-38220C16814B}"/>
              </a:ext>
            </a:extLst>
          </p:cNvPr>
          <p:cNvSpPr txBox="1"/>
          <p:nvPr/>
        </p:nvSpPr>
        <p:spPr>
          <a:xfrm>
            <a:off x="2963571" y="4432040"/>
            <a:ext cx="6264857" cy="461665"/>
          </a:xfrm>
          <a:prstGeom prst="rect">
            <a:avLst/>
          </a:prstGeom>
          <a:noFill/>
        </p:spPr>
        <p:txBody>
          <a:bodyPr wrap="none" rtlCol="0">
            <a:spAutoFit/>
          </a:bodyPr>
          <a:lstStyle/>
          <a:p>
            <a:r>
              <a:rPr lang="en-US" altLang="zh-TW" sz="2400" b="1" dirty="0"/>
              <a:t>How to balance areas of PEs and on-chip storage?</a:t>
            </a:r>
            <a:endParaRPr lang="zh-TW" altLang="en-US" sz="2400" b="1"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13</a:t>
            </a:fld>
            <a:endParaRPr lang="zh-TW" altLang="en-US"/>
          </a:p>
        </p:txBody>
      </p:sp>
    </p:spTree>
    <p:extLst>
      <p:ext uri="{BB962C8B-B14F-4D97-AF65-F5344CB8AC3E}">
        <p14:creationId xmlns:p14="http://schemas.microsoft.com/office/powerpoint/2010/main" val="164005117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Buffer Access Pattern (OS)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130</a:t>
            </a:fld>
            <a:endParaRPr lang="zh-TW" altLang="en-US"/>
          </a:p>
        </p:txBody>
      </p:sp>
      <p:pic>
        <p:nvPicPr>
          <p:cNvPr id="9" name="圖片 8">
            <a:extLst>
              <a:ext uri="{FF2B5EF4-FFF2-40B4-BE49-F238E27FC236}">
                <a16:creationId xmlns:a16="http://schemas.microsoft.com/office/drawing/2014/main" id="{A12431CC-221D-7F79-62B0-E828B9CEC8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852" y="1866123"/>
            <a:ext cx="10960047" cy="4215403"/>
          </a:xfrm>
          <a:prstGeom prst="rect">
            <a:avLst/>
          </a:prstGeom>
        </p:spPr>
      </p:pic>
    </p:spTree>
    <p:extLst>
      <p:ext uri="{BB962C8B-B14F-4D97-AF65-F5344CB8AC3E}">
        <p14:creationId xmlns:p14="http://schemas.microsoft.com/office/powerpoint/2010/main" val="122498398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Buffer Data Accesses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131</a:t>
            </a:fld>
            <a:endParaRPr lang="zh-TW" altLang="en-US"/>
          </a:p>
        </p:txBody>
      </p:sp>
      <p:pic>
        <p:nvPicPr>
          <p:cNvPr id="5" name="圖片 4">
            <a:extLst>
              <a:ext uri="{FF2B5EF4-FFF2-40B4-BE49-F238E27FC236}">
                <a16:creationId xmlns:a16="http://schemas.microsoft.com/office/drawing/2014/main" id="{D1C74E14-8E39-0A13-69F7-B8ACE934B0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717" y="1604008"/>
            <a:ext cx="9401113" cy="5040000"/>
          </a:xfrm>
          <a:prstGeom prst="rect">
            <a:avLst/>
          </a:prstGeom>
        </p:spPr>
      </p:pic>
    </p:spTree>
    <p:extLst>
      <p:ext uri="{BB962C8B-B14F-4D97-AF65-F5344CB8AC3E}">
        <p14:creationId xmlns:p14="http://schemas.microsoft.com/office/powerpoint/2010/main" val="30488561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Buffer Data Accesses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132</a:t>
            </a:fld>
            <a:endParaRPr lang="zh-TW" altLang="en-US"/>
          </a:p>
        </p:txBody>
      </p:sp>
      <p:pic>
        <p:nvPicPr>
          <p:cNvPr id="8" name="圖片 7">
            <a:extLst>
              <a:ext uri="{FF2B5EF4-FFF2-40B4-BE49-F238E27FC236}">
                <a16:creationId xmlns:a16="http://schemas.microsoft.com/office/drawing/2014/main" id="{FE44E6DE-96FD-6BDD-F11C-9AF1CB1A39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0729" y="1477964"/>
            <a:ext cx="8859389" cy="5184000"/>
          </a:xfrm>
          <a:prstGeom prst="rect">
            <a:avLst/>
          </a:prstGeom>
        </p:spPr>
      </p:pic>
    </p:spTree>
    <p:extLst>
      <p:ext uri="{BB962C8B-B14F-4D97-AF65-F5344CB8AC3E}">
        <p14:creationId xmlns:p14="http://schemas.microsoft.com/office/powerpoint/2010/main" val="383618283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Buffer Data Accesses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133</a:t>
            </a:fld>
            <a:endParaRPr lang="zh-TW" altLang="en-US"/>
          </a:p>
        </p:txBody>
      </p:sp>
      <p:pic>
        <p:nvPicPr>
          <p:cNvPr id="5" name="圖片 4">
            <a:extLst>
              <a:ext uri="{FF2B5EF4-FFF2-40B4-BE49-F238E27FC236}">
                <a16:creationId xmlns:a16="http://schemas.microsoft.com/office/drawing/2014/main" id="{DEF8946A-8F91-B3FC-22EB-684D2DC516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8140" y="1717646"/>
            <a:ext cx="8882410" cy="4788000"/>
          </a:xfrm>
          <a:prstGeom prst="rect">
            <a:avLst/>
          </a:prstGeom>
        </p:spPr>
      </p:pic>
    </p:spTree>
    <p:extLst>
      <p:ext uri="{BB962C8B-B14F-4D97-AF65-F5344CB8AC3E}">
        <p14:creationId xmlns:p14="http://schemas.microsoft.com/office/powerpoint/2010/main" val="324121354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Weight Stationary – Reference Pattern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134</a:t>
            </a:fld>
            <a:endParaRPr lang="zh-TW" altLang="en-US"/>
          </a:p>
        </p:txBody>
      </p:sp>
      <p:pic>
        <p:nvPicPr>
          <p:cNvPr id="6" name="圖片 5">
            <a:extLst>
              <a:ext uri="{FF2B5EF4-FFF2-40B4-BE49-F238E27FC236}">
                <a16:creationId xmlns:a16="http://schemas.microsoft.com/office/drawing/2014/main" id="{8CB0124A-D923-280D-0FBA-12E621CE82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4404" y="1630630"/>
            <a:ext cx="9443192" cy="4908282"/>
          </a:xfrm>
          <a:prstGeom prst="rect">
            <a:avLst/>
          </a:prstGeom>
        </p:spPr>
      </p:pic>
    </p:spTree>
    <p:extLst>
      <p:ext uri="{BB962C8B-B14F-4D97-AF65-F5344CB8AC3E}">
        <p14:creationId xmlns:p14="http://schemas.microsoft.com/office/powerpoint/2010/main" val="171684850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Weight Stationary – Reference Pattern</a:t>
            </a:r>
            <a:endParaRPr lang="zh-TW" altLang="en-US" dirty="0"/>
          </a:p>
        </p:txBody>
      </p:sp>
      <p:sp>
        <p:nvSpPr>
          <p:cNvPr id="2" name="內容版面配置區 1">
            <a:extLst>
              <a:ext uri="{FF2B5EF4-FFF2-40B4-BE49-F238E27FC236}">
                <a16:creationId xmlns:a16="http://schemas.microsoft.com/office/drawing/2014/main" id="{9B376B17-B1A7-3E75-A1D9-F2F2A438C7F2}"/>
              </a:ext>
            </a:extLst>
          </p:cNvPr>
          <p:cNvSpPr>
            <a:spLocks noGrp="1"/>
          </p:cNvSpPr>
          <p:nvPr>
            <p:ph idx="1"/>
          </p:nvPr>
        </p:nvSpPr>
        <p:spPr>
          <a:xfrm>
            <a:off x="838200" y="1673292"/>
            <a:ext cx="10515600" cy="4924061"/>
          </a:xfrm>
        </p:spPr>
        <p:txBody>
          <a:bodyPr>
            <a:normAutofit/>
          </a:bodyPr>
          <a:lstStyle/>
          <a:p>
            <a:endParaRPr lang="en-US" altLang="zh-TW" dirty="0"/>
          </a:p>
          <a:p>
            <a:endParaRPr lang="en-US" altLang="zh-TW" dirty="0"/>
          </a:p>
          <a:p>
            <a:endParaRPr lang="en-US" altLang="zh-TW" dirty="0"/>
          </a:p>
          <a:p>
            <a:endParaRPr lang="en-US" altLang="zh-TW" dirty="0"/>
          </a:p>
          <a:p>
            <a:endParaRPr lang="en-US" altLang="zh-TW" dirty="0"/>
          </a:p>
          <a:p>
            <a:endParaRPr lang="en-US" altLang="zh-TW" dirty="0"/>
          </a:p>
          <a:p>
            <a:endParaRPr lang="en-US" altLang="zh-TW" dirty="0"/>
          </a:p>
          <a:p>
            <a:r>
              <a:rPr lang="en-US" altLang="zh-TW" sz="2400" dirty="0"/>
              <a:t>Single weight is reused many times (E)</a:t>
            </a:r>
          </a:p>
          <a:p>
            <a:r>
              <a:rPr lang="en-US" altLang="zh-TW" sz="2400" dirty="0"/>
              <a:t>Large sliding window of inputs (size = E)</a:t>
            </a:r>
          </a:p>
          <a:p>
            <a:r>
              <a:rPr lang="en-US" altLang="zh-TW" sz="2400" dirty="0"/>
              <a:t>Fixed window of outputs (size = E)</a:t>
            </a:r>
            <a:endParaRPr lang="zh-TW" altLang="en-US" sz="2400"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135</a:t>
            </a:fld>
            <a:endParaRPr lang="zh-TW" altLang="en-US"/>
          </a:p>
        </p:txBody>
      </p:sp>
      <p:pic>
        <p:nvPicPr>
          <p:cNvPr id="7" name="圖片 6">
            <a:extLst>
              <a:ext uri="{FF2B5EF4-FFF2-40B4-BE49-F238E27FC236}">
                <a16:creationId xmlns:a16="http://schemas.microsoft.com/office/drawing/2014/main" id="{2C6B68BC-E73F-30F0-BAEB-B00D7525B0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5399" y="1412647"/>
            <a:ext cx="7601202" cy="3746517"/>
          </a:xfrm>
          <a:prstGeom prst="rect">
            <a:avLst/>
          </a:prstGeom>
        </p:spPr>
      </p:pic>
    </p:spTree>
    <p:extLst>
      <p:ext uri="{BB962C8B-B14F-4D97-AF65-F5344CB8AC3E}">
        <p14:creationId xmlns:p14="http://schemas.microsoft.com/office/powerpoint/2010/main" val="159769886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Buffer Access Pattern (WS)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136</a:t>
            </a:fld>
            <a:endParaRPr lang="zh-TW" altLang="en-US"/>
          </a:p>
        </p:txBody>
      </p:sp>
      <p:pic>
        <p:nvPicPr>
          <p:cNvPr id="9" name="圖片 8">
            <a:extLst>
              <a:ext uri="{FF2B5EF4-FFF2-40B4-BE49-F238E27FC236}">
                <a16:creationId xmlns:a16="http://schemas.microsoft.com/office/drawing/2014/main" id="{179062AD-5E89-19F4-4F0D-9C87B64905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861" y="1553247"/>
            <a:ext cx="11548188" cy="4662503"/>
          </a:xfrm>
          <a:prstGeom prst="rect">
            <a:avLst/>
          </a:prstGeom>
        </p:spPr>
      </p:pic>
    </p:spTree>
    <p:extLst>
      <p:ext uri="{BB962C8B-B14F-4D97-AF65-F5344CB8AC3E}">
        <p14:creationId xmlns:p14="http://schemas.microsoft.com/office/powerpoint/2010/main" val="342489128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L1 Weight Stationary - Costs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137</a:t>
            </a:fld>
            <a:endParaRPr lang="zh-TW" altLang="en-US"/>
          </a:p>
        </p:txBody>
      </p:sp>
      <p:graphicFrame>
        <p:nvGraphicFramePr>
          <p:cNvPr id="2" name="表格 1">
            <a:extLst>
              <a:ext uri="{FF2B5EF4-FFF2-40B4-BE49-F238E27FC236}">
                <a16:creationId xmlns:a16="http://schemas.microsoft.com/office/drawing/2014/main" id="{1C7D1B5E-9C6C-04CE-C4AE-23A5070C50DA}"/>
              </a:ext>
            </a:extLst>
          </p:cNvPr>
          <p:cNvGraphicFramePr>
            <a:graphicFrameLocks noGrp="1"/>
          </p:cNvGraphicFramePr>
          <p:nvPr>
            <p:extLst>
              <p:ext uri="{D42A27DB-BD31-4B8C-83A1-F6EECF244321}">
                <p14:modId xmlns:p14="http://schemas.microsoft.com/office/powerpoint/2010/main" val="691123531"/>
              </p:ext>
            </p:extLst>
          </p:nvPr>
        </p:nvGraphicFramePr>
        <p:xfrm>
          <a:off x="1657997" y="2820067"/>
          <a:ext cx="8876005" cy="3385806"/>
        </p:xfrm>
        <a:graphic>
          <a:graphicData uri="http://schemas.openxmlformats.org/drawingml/2006/table">
            <a:tbl>
              <a:tblPr firstRow="1" bandRow="1">
                <a:tableStyleId>{00A15C55-8517-42AA-B614-E9B94910E393}</a:tableStyleId>
              </a:tblPr>
              <a:tblGrid>
                <a:gridCol w="1775201">
                  <a:extLst>
                    <a:ext uri="{9D8B030D-6E8A-4147-A177-3AD203B41FA5}">
                      <a16:colId xmlns:a16="http://schemas.microsoft.com/office/drawing/2014/main" val="1488409464"/>
                    </a:ext>
                  </a:extLst>
                </a:gridCol>
                <a:gridCol w="1775201">
                  <a:extLst>
                    <a:ext uri="{9D8B030D-6E8A-4147-A177-3AD203B41FA5}">
                      <a16:colId xmlns:a16="http://schemas.microsoft.com/office/drawing/2014/main" val="1432349763"/>
                    </a:ext>
                  </a:extLst>
                </a:gridCol>
                <a:gridCol w="1775201">
                  <a:extLst>
                    <a:ext uri="{9D8B030D-6E8A-4147-A177-3AD203B41FA5}">
                      <a16:colId xmlns:a16="http://schemas.microsoft.com/office/drawing/2014/main" val="1625601405"/>
                    </a:ext>
                  </a:extLst>
                </a:gridCol>
                <a:gridCol w="1775201">
                  <a:extLst>
                    <a:ext uri="{9D8B030D-6E8A-4147-A177-3AD203B41FA5}">
                      <a16:colId xmlns:a16="http://schemas.microsoft.com/office/drawing/2014/main" val="160647375"/>
                    </a:ext>
                  </a:extLst>
                </a:gridCol>
                <a:gridCol w="1775201">
                  <a:extLst>
                    <a:ext uri="{9D8B030D-6E8A-4147-A177-3AD203B41FA5}">
                      <a16:colId xmlns:a16="http://schemas.microsoft.com/office/drawing/2014/main" val="3878470040"/>
                    </a:ext>
                  </a:extLst>
                </a:gridCol>
              </a:tblGrid>
              <a:tr h="564301">
                <a:tc>
                  <a:txBody>
                    <a:bodyPr/>
                    <a:lstStyle/>
                    <a:p>
                      <a:pPr algn="ct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OS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 WS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IS</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Min</a:t>
                      </a: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36452394"/>
                  </a:ext>
                </a:extLst>
              </a:tr>
              <a:tr h="564301">
                <a:tc>
                  <a:txBody>
                    <a:bodyPr/>
                    <a:lstStyle/>
                    <a:p>
                      <a:pPr algn="ctr"/>
                      <a:r>
                        <a:rPr lang="en-US" altLang="zh-TW" dirty="0"/>
                        <a:t>MACs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E*R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 E*R</a:t>
                      </a:r>
                      <a:endParaRPr lang="zh-TW" altLang="en-US" dirty="0">
                        <a:latin typeface="Arial" panose="020B0604020202020204" pitchFamily="34" charset="0"/>
                        <a:cs typeface="Arial" panose="020B0604020202020204" pitchFamily="34" charset="0"/>
                      </a:endParaRPr>
                    </a:p>
                  </a:txBody>
                  <a:tcPr anchor="ctr"/>
                </a:tc>
                <a:tc>
                  <a:txBody>
                    <a:bodyPr/>
                    <a:lstStyle/>
                    <a:p>
                      <a:pPr algn="ctr"/>
                      <a:endParaRPr lang="zh-TW" altLang="en-US">
                        <a:latin typeface="Arial" panose="020B0604020202020204" pitchFamily="34" charset="0"/>
                        <a:cs typeface="Arial" panose="020B0604020202020204" pitchFamily="34" charset="0"/>
                      </a:endParaRPr>
                    </a:p>
                  </a:txBody>
                  <a:tcPr anchor="ctr"/>
                </a:tc>
                <a:tc>
                  <a:txBody>
                    <a:bodyPr/>
                    <a:lstStyle/>
                    <a:p>
                      <a:pPr algn="ct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82430181"/>
                  </a:ext>
                </a:extLst>
              </a:tr>
              <a:tr h="564301">
                <a:tc>
                  <a:txBody>
                    <a:bodyPr/>
                    <a:lstStyle/>
                    <a:p>
                      <a:pPr algn="ctr"/>
                      <a:r>
                        <a:rPr lang="en-US" altLang="zh-TW" dirty="0"/>
                        <a:t>Weight Reads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E*R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R</a:t>
                      </a:r>
                      <a:endParaRPr lang="zh-TW" altLang="en-US" dirty="0">
                        <a:latin typeface="Arial" panose="020B0604020202020204" pitchFamily="34" charset="0"/>
                        <a:cs typeface="Arial" panose="020B0604020202020204" pitchFamily="34" charset="0"/>
                      </a:endParaRPr>
                    </a:p>
                  </a:txBody>
                  <a:tcPr anchor="ctr"/>
                </a:tc>
                <a:tc>
                  <a:txBody>
                    <a:bodyPr/>
                    <a:lstStyle/>
                    <a:p>
                      <a:pPr algn="ctr"/>
                      <a:endParaRPr lang="zh-TW" altLang="en-US">
                        <a:latin typeface="Arial" panose="020B0604020202020204" pitchFamily="34" charset="0"/>
                        <a:cs typeface="Arial" panose="020B0604020202020204" pitchFamily="34" charset="0"/>
                      </a:endParaRPr>
                    </a:p>
                  </a:txBody>
                  <a:tcPr anchor="ctr"/>
                </a:tc>
                <a:tc>
                  <a:txBody>
                    <a:bodyPr/>
                    <a:lstStyle/>
                    <a:p>
                      <a:pPr algn="ct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991296437"/>
                  </a:ext>
                </a:extLst>
              </a:tr>
              <a:tr h="564301">
                <a:tc>
                  <a:txBody>
                    <a:bodyPr/>
                    <a:lstStyle/>
                    <a:p>
                      <a:pPr algn="ctr"/>
                      <a:r>
                        <a:rPr lang="en-US" altLang="zh-TW" dirty="0"/>
                        <a:t>Input Reads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E*R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 E*R</a:t>
                      </a:r>
                      <a:endParaRPr lang="zh-TW" altLang="en-US" dirty="0">
                        <a:latin typeface="Arial" panose="020B0604020202020204" pitchFamily="34" charset="0"/>
                        <a:cs typeface="Arial" panose="020B0604020202020204" pitchFamily="34" charset="0"/>
                      </a:endParaRPr>
                    </a:p>
                  </a:txBody>
                  <a:tcPr anchor="ctr"/>
                </a:tc>
                <a:tc>
                  <a:txBody>
                    <a:bodyPr/>
                    <a:lstStyle/>
                    <a:p>
                      <a:pPr algn="ctr"/>
                      <a:endParaRPr lang="zh-TW" altLang="en-US" dirty="0">
                        <a:latin typeface="Arial" panose="020B0604020202020204" pitchFamily="34" charset="0"/>
                        <a:cs typeface="Arial" panose="020B0604020202020204" pitchFamily="34" charset="0"/>
                      </a:endParaRPr>
                    </a:p>
                  </a:txBody>
                  <a:tcPr anchor="ctr"/>
                </a:tc>
                <a:tc>
                  <a:txBody>
                    <a:bodyPr/>
                    <a:lstStyle/>
                    <a:p>
                      <a:pPr algn="ct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82080193"/>
                  </a:ext>
                </a:extLst>
              </a:tr>
              <a:tr h="564301">
                <a:tc>
                  <a:txBody>
                    <a:bodyPr/>
                    <a:lstStyle/>
                    <a:p>
                      <a:pPr algn="ctr"/>
                      <a:r>
                        <a:rPr lang="en-US" altLang="zh-TW" dirty="0"/>
                        <a:t>Output Reads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0</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 E*R</a:t>
                      </a:r>
                      <a:endParaRPr lang="zh-TW" altLang="en-US" dirty="0">
                        <a:latin typeface="Arial" panose="020B0604020202020204" pitchFamily="34" charset="0"/>
                        <a:cs typeface="Arial" panose="020B0604020202020204" pitchFamily="34" charset="0"/>
                      </a:endParaRPr>
                    </a:p>
                  </a:txBody>
                  <a:tcPr anchor="ctr"/>
                </a:tc>
                <a:tc>
                  <a:txBody>
                    <a:bodyPr/>
                    <a:lstStyle/>
                    <a:p>
                      <a:pPr algn="ctr"/>
                      <a:endParaRPr lang="zh-TW" altLang="en-US" dirty="0">
                        <a:latin typeface="Arial" panose="020B0604020202020204" pitchFamily="34" charset="0"/>
                        <a:cs typeface="Arial" panose="020B0604020202020204" pitchFamily="34" charset="0"/>
                      </a:endParaRPr>
                    </a:p>
                  </a:txBody>
                  <a:tcPr anchor="ctr"/>
                </a:tc>
                <a:tc>
                  <a:txBody>
                    <a:bodyPr/>
                    <a:lstStyle/>
                    <a:p>
                      <a:pPr algn="ct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178553964"/>
                  </a:ext>
                </a:extLst>
              </a:tr>
              <a:tr h="564301">
                <a:tc>
                  <a:txBody>
                    <a:bodyPr/>
                    <a:lstStyle/>
                    <a:p>
                      <a:pPr algn="ctr"/>
                      <a:r>
                        <a:rPr lang="en-US" altLang="zh-TW" dirty="0"/>
                        <a:t>Output Writes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 E*R</a:t>
                      </a:r>
                      <a:endParaRPr lang="zh-TW" altLang="en-US" dirty="0">
                        <a:latin typeface="Arial" panose="020B0604020202020204" pitchFamily="34" charset="0"/>
                        <a:cs typeface="Arial" panose="020B0604020202020204" pitchFamily="34" charset="0"/>
                      </a:endParaRPr>
                    </a:p>
                  </a:txBody>
                  <a:tcPr anchor="ctr"/>
                </a:tc>
                <a:tc>
                  <a:txBody>
                    <a:bodyPr/>
                    <a:lstStyle/>
                    <a:p>
                      <a:pPr algn="ctr"/>
                      <a:endParaRPr lang="zh-TW" altLang="en-US" dirty="0">
                        <a:latin typeface="Arial" panose="020B0604020202020204" pitchFamily="34" charset="0"/>
                        <a:cs typeface="Arial" panose="020B0604020202020204" pitchFamily="34" charset="0"/>
                      </a:endParaRPr>
                    </a:p>
                  </a:txBody>
                  <a:tcPr anchor="ctr"/>
                </a:tc>
                <a:tc>
                  <a:txBody>
                    <a:bodyPr/>
                    <a:lstStyle/>
                    <a:p>
                      <a:pPr algn="ct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793984164"/>
                  </a:ext>
                </a:extLst>
              </a:tr>
            </a:tbl>
          </a:graphicData>
        </a:graphic>
      </p:graphicFrame>
      <p:pic>
        <p:nvPicPr>
          <p:cNvPr id="6" name="圖片 5">
            <a:extLst>
              <a:ext uri="{FF2B5EF4-FFF2-40B4-BE49-F238E27FC236}">
                <a16:creationId xmlns:a16="http://schemas.microsoft.com/office/drawing/2014/main" id="{BA54DB19-58CE-AD62-7F27-C25C88A20E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25550" y="1786710"/>
            <a:ext cx="4157835" cy="882880"/>
          </a:xfrm>
          <a:prstGeom prst="rect">
            <a:avLst/>
          </a:prstGeom>
        </p:spPr>
      </p:pic>
    </p:spTree>
    <p:extLst>
      <p:ext uri="{BB962C8B-B14F-4D97-AF65-F5344CB8AC3E}">
        <p14:creationId xmlns:p14="http://schemas.microsoft.com/office/powerpoint/2010/main" val="113106517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Tiled Loop Nest For Weight-stationary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138</a:t>
            </a:fld>
            <a:endParaRPr lang="zh-TW" altLang="en-US"/>
          </a:p>
        </p:txBody>
      </p:sp>
      <p:pic>
        <p:nvPicPr>
          <p:cNvPr id="7" name="圖片 6">
            <a:extLst>
              <a:ext uri="{FF2B5EF4-FFF2-40B4-BE49-F238E27FC236}">
                <a16:creationId xmlns:a16="http://schemas.microsoft.com/office/drawing/2014/main" id="{01C90219-1E28-18C2-DCEE-C2DB2A9C81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836" y="2394921"/>
            <a:ext cx="10800945" cy="3212094"/>
          </a:xfrm>
          <a:prstGeom prst="rect">
            <a:avLst/>
          </a:prstGeom>
        </p:spPr>
      </p:pic>
    </p:spTree>
    <p:extLst>
      <p:ext uri="{BB962C8B-B14F-4D97-AF65-F5344CB8AC3E}">
        <p14:creationId xmlns:p14="http://schemas.microsoft.com/office/powerpoint/2010/main" val="403434093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Parallel Processing for The A Tile Of Filter Weights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139</a:t>
            </a:fld>
            <a:endParaRPr lang="zh-TW" altLang="en-US"/>
          </a:p>
        </p:txBody>
      </p:sp>
      <p:pic>
        <p:nvPicPr>
          <p:cNvPr id="5" name="圖片 4">
            <a:extLst>
              <a:ext uri="{FF2B5EF4-FFF2-40B4-BE49-F238E27FC236}">
                <a16:creationId xmlns:a16="http://schemas.microsoft.com/office/drawing/2014/main" id="{A232FEB0-8E27-E2B5-EE9A-8ABFE4854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886" y="2683872"/>
            <a:ext cx="10778412" cy="2853544"/>
          </a:xfrm>
          <a:prstGeom prst="rect">
            <a:avLst/>
          </a:prstGeom>
        </p:spPr>
      </p:pic>
    </p:spTree>
    <p:extLst>
      <p:ext uri="{BB962C8B-B14F-4D97-AF65-F5344CB8AC3E}">
        <p14:creationId xmlns:p14="http://schemas.microsoft.com/office/powerpoint/2010/main" val="1739228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Roofline </a:t>
            </a:r>
            <a:r>
              <a:rPr lang="en-US" altLang="zh-TW" dirty="0" smtClean="0"/>
              <a:t>Model</a:t>
            </a:r>
            <a:endParaRPr lang="zh-TW" altLang="en-US" dirty="0"/>
          </a:p>
        </p:txBody>
      </p:sp>
      <p:sp>
        <p:nvSpPr>
          <p:cNvPr id="3" name="文字方塊 2">
            <a:extLst>
              <a:ext uri="{FF2B5EF4-FFF2-40B4-BE49-F238E27FC236}">
                <a16:creationId xmlns:a16="http://schemas.microsoft.com/office/drawing/2014/main" id="{4D1A8D06-4891-7F66-D635-38220C16814B}"/>
              </a:ext>
            </a:extLst>
          </p:cNvPr>
          <p:cNvSpPr txBox="1"/>
          <p:nvPr/>
        </p:nvSpPr>
        <p:spPr>
          <a:xfrm>
            <a:off x="2459717" y="5310108"/>
            <a:ext cx="8039380" cy="830997"/>
          </a:xfrm>
          <a:prstGeom prst="rect">
            <a:avLst/>
          </a:prstGeom>
          <a:noFill/>
        </p:spPr>
        <p:txBody>
          <a:bodyPr wrap="none" rtlCol="0">
            <a:spAutoFit/>
          </a:bodyPr>
          <a:lstStyle/>
          <a:p>
            <a:r>
              <a:rPr lang="en-US" altLang="zh-TW" sz="2400" b="1" dirty="0"/>
              <a:t>Design goal: operate as close as possible to the peak operations </a:t>
            </a:r>
          </a:p>
          <a:p>
            <a:pPr algn="ctr"/>
            <a:r>
              <a:rPr lang="en-US" altLang="zh-TW" sz="2400" b="1" dirty="0"/>
              <a:t>per second for the operation intensity of a given workload</a:t>
            </a:r>
            <a:endParaRPr lang="zh-TW" altLang="en-US" sz="2400" b="1" dirty="0"/>
          </a:p>
        </p:txBody>
      </p:sp>
      <p:pic>
        <p:nvPicPr>
          <p:cNvPr id="8" name="圖片 7">
            <a:extLst>
              <a:ext uri="{FF2B5EF4-FFF2-40B4-BE49-F238E27FC236}">
                <a16:creationId xmlns:a16="http://schemas.microsoft.com/office/drawing/2014/main" id="{7DB5FCBC-E057-29C7-B18C-DE07B287DF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6856" y="1557833"/>
            <a:ext cx="6902545" cy="3537060"/>
          </a:xfrm>
          <a:prstGeom prst="rect">
            <a:avLst/>
          </a:prstGeom>
        </p:spPr>
      </p:pic>
      <p:sp>
        <p:nvSpPr>
          <p:cNvPr id="10" name="投影片編號版面配置區 9">
            <a:extLst>
              <a:ext uri="{FF2B5EF4-FFF2-40B4-BE49-F238E27FC236}">
                <a16:creationId xmlns:a16="http://schemas.microsoft.com/office/drawing/2014/main" id="{28A97F85-698E-FBA2-E518-FB93F415EDEB}"/>
              </a:ext>
            </a:extLst>
          </p:cNvPr>
          <p:cNvSpPr>
            <a:spLocks noGrp="1"/>
          </p:cNvSpPr>
          <p:nvPr>
            <p:ph type="sldNum" sz="quarter" idx="12"/>
          </p:nvPr>
        </p:nvSpPr>
        <p:spPr/>
        <p:txBody>
          <a:bodyPr/>
          <a:lstStyle/>
          <a:p>
            <a:fld id="{782ABDDB-4DBE-438F-825E-A879036B780E}" type="slidenum">
              <a:rPr lang="zh-TW" altLang="en-US" smtClean="0"/>
              <a:t>14</a:t>
            </a:fld>
            <a:endParaRPr lang="zh-TW" altLang="en-US"/>
          </a:p>
        </p:txBody>
      </p:sp>
    </p:spTree>
    <p:extLst>
      <p:ext uri="{BB962C8B-B14F-4D97-AF65-F5344CB8AC3E}">
        <p14:creationId xmlns:p14="http://schemas.microsoft.com/office/powerpoint/2010/main" val="4216258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Reference Pattern for Parallel Processing </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140</a:t>
            </a:fld>
            <a:endParaRPr lang="zh-TW" altLang="en-US"/>
          </a:p>
        </p:txBody>
      </p:sp>
      <p:pic>
        <p:nvPicPr>
          <p:cNvPr id="6" name="圖片 5">
            <a:extLst>
              <a:ext uri="{FF2B5EF4-FFF2-40B4-BE49-F238E27FC236}">
                <a16:creationId xmlns:a16="http://schemas.microsoft.com/office/drawing/2014/main" id="{C59D438A-C90E-DED3-7C20-4C0C9B86D3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0446" y="2091922"/>
            <a:ext cx="8145294" cy="4000716"/>
          </a:xfrm>
          <a:prstGeom prst="rect">
            <a:avLst/>
          </a:prstGeom>
        </p:spPr>
      </p:pic>
      <p:sp>
        <p:nvSpPr>
          <p:cNvPr id="7" name="文字方塊 6">
            <a:extLst>
              <a:ext uri="{FF2B5EF4-FFF2-40B4-BE49-F238E27FC236}">
                <a16:creationId xmlns:a16="http://schemas.microsoft.com/office/drawing/2014/main" id="{E005FB6E-0249-30DB-A4BA-718316C06957}"/>
              </a:ext>
            </a:extLst>
          </p:cNvPr>
          <p:cNvSpPr txBox="1"/>
          <p:nvPr/>
        </p:nvSpPr>
        <p:spPr>
          <a:xfrm>
            <a:off x="2008067" y="2989725"/>
            <a:ext cx="994183" cy="2791790"/>
          </a:xfrm>
          <a:prstGeom prst="rect">
            <a:avLst/>
          </a:prstGeom>
          <a:noFill/>
        </p:spPr>
        <p:txBody>
          <a:bodyPr wrap="none" rtlCol="0">
            <a:spAutoFit/>
          </a:bodyPr>
          <a:lstStyle/>
          <a:p>
            <a:pPr>
              <a:lnSpc>
                <a:spcPct val="150000"/>
              </a:lnSpc>
            </a:pPr>
            <a:r>
              <a:rPr lang="pt-BR" altLang="zh-TW" sz="2400" b="1" dirty="0"/>
              <a:t>R = 4</a:t>
            </a:r>
          </a:p>
          <a:p>
            <a:pPr>
              <a:lnSpc>
                <a:spcPct val="150000"/>
              </a:lnSpc>
            </a:pPr>
            <a:r>
              <a:rPr lang="pt-BR" altLang="zh-TW" sz="2400" b="1" dirty="0"/>
              <a:t>E = 9</a:t>
            </a:r>
          </a:p>
          <a:p>
            <a:pPr>
              <a:lnSpc>
                <a:spcPct val="150000"/>
              </a:lnSpc>
            </a:pPr>
            <a:r>
              <a:rPr lang="pt-BR" altLang="zh-TW" sz="2400" b="1" dirty="0"/>
              <a:t>W = 12</a:t>
            </a:r>
          </a:p>
          <a:p>
            <a:pPr>
              <a:lnSpc>
                <a:spcPct val="150000"/>
              </a:lnSpc>
            </a:pPr>
            <a:r>
              <a:rPr lang="pt-BR" altLang="zh-TW" sz="2400" b="1" dirty="0"/>
              <a:t>R1 = 2</a:t>
            </a:r>
          </a:p>
          <a:p>
            <a:pPr>
              <a:lnSpc>
                <a:spcPct val="150000"/>
              </a:lnSpc>
            </a:pPr>
            <a:r>
              <a:rPr lang="pt-BR" altLang="zh-TW" sz="2400" b="1" dirty="0"/>
              <a:t>R0 = 2</a:t>
            </a:r>
            <a:endParaRPr lang="zh-TW" altLang="en-US" sz="2400" b="1" dirty="0"/>
          </a:p>
        </p:txBody>
      </p:sp>
      <p:pic>
        <p:nvPicPr>
          <p:cNvPr id="9" name="圖片 8">
            <a:extLst>
              <a:ext uri="{FF2B5EF4-FFF2-40B4-BE49-F238E27FC236}">
                <a16:creationId xmlns:a16="http://schemas.microsoft.com/office/drawing/2014/main" id="{A72EA561-82A9-2BFD-64B6-C9D014DC04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689" y="1511401"/>
            <a:ext cx="2884757" cy="1400932"/>
          </a:xfrm>
          <a:prstGeom prst="rect">
            <a:avLst/>
          </a:prstGeom>
        </p:spPr>
      </p:pic>
    </p:spTree>
    <p:extLst>
      <p:ext uri="{BB962C8B-B14F-4D97-AF65-F5344CB8AC3E}">
        <p14:creationId xmlns:p14="http://schemas.microsoft.com/office/powerpoint/2010/main" val="275550410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Weight Stationary Dataflow</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141</a:t>
            </a:fld>
            <a:endParaRPr lang="zh-TW" altLang="en-US"/>
          </a:p>
        </p:txBody>
      </p:sp>
      <p:sp>
        <p:nvSpPr>
          <p:cNvPr id="7" name="文字方塊 6">
            <a:extLst>
              <a:ext uri="{FF2B5EF4-FFF2-40B4-BE49-F238E27FC236}">
                <a16:creationId xmlns:a16="http://schemas.microsoft.com/office/drawing/2014/main" id="{E005FB6E-0249-30DB-A4BA-718316C06957}"/>
              </a:ext>
            </a:extLst>
          </p:cNvPr>
          <p:cNvSpPr txBox="1"/>
          <p:nvPr/>
        </p:nvSpPr>
        <p:spPr>
          <a:xfrm>
            <a:off x="5396205" y="1604744"/>
            <a:ext cx="5324239" cy="575799"/>
          </a:xfrm>
          <a:prstGeom prst="rect">
            <a:avLst/>
          </a:prstGeom>
          <a:noFill/>
        </p:spPr>
        <p:txBody>
          <a:bodyPr wrap="square" rtlCol="0">
            <a:spAutoFit/>
          </a:bodyPr>
          <a:lstStyle/>
          <a:p>
            <a:pPr>
              <a:lnSpc>
                <a:spcPct val="150000"/>
              </a:lnSpc>
            </a:pPr>
            <a:r>
              <a:rPr lang="pt-BR" altLang="zh-TW" sz="2400" b="1" dirty="0"/>
              <a:t>Original nested loop:</a:t>
            </a:r>
          </a:p>
        </p:txBody>
      </p:sp>
      <p:pic>
        <p:nvPicPr>
          <p:cNvPr id="5" name="圖片 4">
            <a:extLst>
              <a:ext uri="{FF2B5EF4-FFF2-40B4-BE49-F238E27FC236}">
                <a16:creationId xmlns:a16="http://schemas.microsoft.com/office/drawing/2014/main" id="{7AED07BE-9672-8245-EED1-C3CE42CBC2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372641"/>
            <a:ext cx="4280271" cy="2672214"/>
          </a:xfrm>
          <a:prstGeom prst="rect">
            <a:avLst/>
          </a:prstGeom>
        </p:spPr>
      </p:pic>
      <p:pic>
        <p:nvPicPr>
          <p:cNvPr id="10" name="圖片 9">
            <a:extLst>
              <a:ext uri="{FF2B5EF4-FFF2-40B4-BE49-F238E27FC236}">
                <a16:creationId xmlns:a16="http://schemas.microsoft.com/office/drawing/2014/main" id="{80C0C330-9019-FE1D-DE56-FA72B80D4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7779" y="2192927"/>
            <a:ext cx="5223587" cy="4163423"/>
          </a:xfrm>
          <a:prstGeom prst="rect">
            <a:avLst/>
          </a:prstGeom>
        </p:spPr>
      </p:pic>
    </p:spTree>
    <p:extLst>
      <p:ext uri="{BB962C8B-B14F-4D97-AF65-F5344CB8AC3E}">
        <p14:creationId xmlns:p14="http://schemas.microsoft.com/office/powerpoint/2010/main" val="11418917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Weight Stationary Dataflow</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142</a:t>
            </a:fld>
            <a:endParaRPr lang="zh-TW" altLang="en-US"/>
          </a:p>
        </p:txBody>
      </p:sp>
      <p:sp>
        <p:nvSpPr>
          <p:cNvPr id="7" name="文字方塊 6">
            <a:extLst>
              <a:ext uri="{FF2B5EF4-FFF2-40B4-BE49-F238E27FC236}">
                <a16:creationId xmlns:a16="http://schemas.microsoft.com/office/drawing/2014/main" id="{E005FB6E-0249-30DB-A4BA-718316C06957}"/>
              </a:ext>
            </a:extLst>
          </p:cNvPr>
          <p:cNvSpPr txBox="1"/>
          <p:nvPr/>
        </p:nvSpPr>
        <p:spPr>
          <a:xfrm>
            <a:off x="5396205" y="1604744"/>
            <a:ext cx="5324239" cy="575799"/>
          </a:xfrm>
          <a:prstGeom prst="rect">
            <a:avLst/>
          </a:prstGeom>
          <a:noFill/>
        </p:spPr>
        <p:txBody>
          <a:bodyPr wrap="square" rtlCol="0">
            <a:spAutoFit/>
          </a:bodyPr>
          <a:lstStyle/>
          <a:p>
            <a:pPr>
              <a:lnSpc>
                <a:spcPct val="150000"/>
              </a:lnSpc>
            </a:pPr>
            <a:r>
              <a:rPr lang="pt-BR" altLang="zh-TW" sz="2400" b="1" dirty="0"/>
              <a:t>Change temporal ordering</a:t>
            </a:r>
          </a:p>
        </p:txBody>
      </p:sp>
      <p:pic>
        <p:nvPicPr>
          <p:cNvPr id="5" name="圖片 4">
            <a:extLst>
              <a:ext uri="{FF2B5EF4-FFF2-40B4-BE49-F238E27FC236}">
                <a16:creationId xmlns:a16="http://schemas.microsoft.com/office/drawing/2014/main" id="{7AED07BE-9672-8245-EED1-C3CE42CBC2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372641"/>
            <a:ext cx="4280271" cy="2672214"/>
          </a:xfrm>
          <a:prstGeom prst="rect">
            <a:avLst/>
          </a:prstGeom>
        </p:spPr>
      </p:pic>
      <p:pic>
        <p:nvPicPr>
          <p:cNvPr id="6" name="圖片 5">
            <a:extLst>
              <a:ext uri="{FF2B5EF4-FFF2-40B4-BE49-F238E27FC236}">
                <a16:creationId xmlns:a16="http://schemas.microsoft.com/office/drawing/2014/main" id="{B4361041-DD2D-F2E1-C83F-33961F5989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506" y="2205716"/>
            <a:ext cx="5223600" cy="4134483"/>
          </a:xfrm>
          <a:prstGeom prst="rect">
            <a:avLst/>
          </a:prstGeom>
        </p:spPr>
      </p:pic>
    </p:spTree>
    <p:extLst>
      <p:ext uri="{BB962C8B-B14F-4D97-AF65-F5344CB8AC3E}">
        <p14:creationId xmlns:p14="http://schemas.microsoft.com/office/powerpoint/2010/main" val="105798197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Weight Stationary Dataflow</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143</a:t>
            </a:fld>
            <a:endParaRPr lang="zh-TW" altLang="en-US"/>
          </a:p>
        </p:txBody>
      </p:sp>
      <p:sp>
        <p:nvSpPr>
          <p:cNvPr id="7" name="文字方塊 6">
            <a:extLst>
              <a:ext uri="{FF2B5EF4-FFF2-40B4-BE49-F238E27FC236}">
                <a16:creationId xmlns:a16="http://schemas.microsoft.com/office/drawing/2014/main" id="{E005FB6E-0249-30DB-A4BA-718316C06957}"/>
              </a:ext>
            </a:extLst>
          </p:cNvPr>
          <p:cNvSpPr txBox="1"/>
          <p:nvPr/>
        </p:nvSpPr>
        <p:spPr>
          <a:xfrm>
            <a:off x="5396205" y="1604744"/>
            <a:ext cx="5324239" cy="575799"/>
          </a:xfrm>
          <a:prstGeom prst="rect">
            <a:avLst/>
          </a:prstGeom>
          <a:noFill/>
        </p:spPr>
        <p:txBody>
          <a:bodyPr wrap="square" rtlCol="0">
            <a:spAutoFit/>
          </a:bodyPr>
          <a:lstStyle/>
          <a:p>
            <a:pPr>
              <a:lnSpc>
                <a:spcPct val="150000"/>
              </a:lnSpc>
            </a:pPr>
            <a:r>
              <a:rPr lang="pt-BR" altLang="zh-TW" sz="2400" b="1" dirty="0"/>
              <a:t>Apply spatial parallelism</a:t>
            </a:r>
          </a:p>
        </p:txBody>
      </p:sp>
      <p:pic>
        <p:nvPicPr>
          <p:cNvPr id="5" name="圖片 4">
            <a:extLst>
              <a:ext uri="{FF2B5EF4-FFF2-40B4-BE49-F238E27FC236}">
                <a16:creationId xmlns:a16="http://schemas.microsoft.com/office/drawing/2014/main" id="{7AED07BE-9672-8245-EED1-C3CE42CBC2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372641"/>
            <a:ext cx="4280271" cy="2672214"/>
          </a:xfrm>
          <a:prstGeom prst="rect">
            <a:avLst/>
          </a:prstGeom>
        </p:spPr>
      </p:pic>
      <p:pic>
        <p:nvPicPr>
          <p:cNvPr id="6" name="圖片 5">
            <a:extLst>
              <a:ext uri="{FF2B5EF4-FFF2-40B4-BE49-F238E27FC236}">
                <a16:creationId xmlns:a16="http://schemas.microsoft.com/office/drawing/2014/main" id="{A7B3CFCA-C5A0-6F3F-7D09-7DBFB018DF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1521" y="2208536"/>
            <a:ext cx="5320433" cy="4064507"/>
          </a:xfrm>
          <a:prstGeom prst="rect">
            <a:avLst/>
          </a:prstGeom>
        </p:spPr>
      </p:pic>
    </p:spTree>
    <p:extLst>
      <p:ext uri="{BB962C8B-B14F-4D97-AF65-F5344CB8AC3E}">
        <p14:creationId xmlns:p14="http://schemas.microsoft.com/office/powerpoint/2010/main" val="73448496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a:extLst>
              <a:ext uri="{FF2B5EF4-FFF2-40B4-BE49-F238E27FC236}">
                <a16:creationId xmlns:a16="http://schemas.microsoft.com/office/drawing/2014/main" id="{5CC579A9-1C12-0531-DB81-6D7FAFA8DB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6205" y="2180543"/>
            <a:ext cx="6481664" cy="4648086"/>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Weight Stationary Dataflow</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144</a:t>
            </a:fld>
            <a:endParaRPr lang="zh-TW" altLang="en-US"/>
          </a:p>
        </p:txBody>
      </p:sp>
      <p:sp>
        <p:nvSpPr>
          <p:cNvPr id="7" name="文字方塊 6">
            <a:extLst>
              <a:ext uri="{FF2B5EF4-FFF2-40B4-BE49-F238E27FC236}">
                <a16:creationId xmlns:a16="http://schemas.microsoft.com/office/drawing/2014/main" id="{E005FB6E-0249-30DB-A4BA-718316C06957}"/>
              </a:ext>
            </a:extLst>
          </p:cNvPr>
          <p:cNvSpPr txBox="1"/>
          <p:nvPr/>
        </p:nvSpPr>
        <p:spPr>
          <a:xfrm>
            <a:off x="5396205" y="1604744"/>
            <a:ext cx="6481664" cy="575799"/>
          </a:xfrm>
          <a:prstGeom prst="rect">
            <a:avLst/>
          </a:prstGeom>
          <a:noFill/>
        </p:spPr>
        <p:txBody>
          <a:bodyPr wrap="square" rtlCol="0">
            <a:spAutoFit/>
          </a:bodyPr>
          <a:lstStyle/>
          <a:p>
            <a:pPr>
              <a:lnSpc>
                <a:spcPct val="150000"/>
              </a:lnSpc>
            </a:pPr>
            <a:r>
              <a:rPr lang="en-US" altLang="zh-TW" sz="2400" b="1" dirty="0"/>
              <a:t> Apply temporal tiling (NVDLA Dataflow (nvdla.org))</a:t>
            </a:r>
            <a:endParaRPr lang="pt-BR" altLang="zh-TW" sz="2400" b="1" dirty="0"/>
          </a:p>
        </p:txBody>
      </p:sp>
      <p:pic>
        <p:nvPicPr>
          <p:cNvPr id="5" name="圖片 4">
            <a:extLst>
              <a:ext uri="{FF2B5EF4-FFF2-40B4-BE49-F238E27FC236}">
                <a16:creationId xmlns:a16="http://schemas.microsoft.com/office/drawing/2014/main" id="{7AED07BE-9672-8245-EED1-C3CE42CBC2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372641"/>
            <a:ext cx="4280271" cy="2672214"/>
          </a:xfrm>
          <a:prstGeom prst="rect">
            <a:avLst/>
          </a:prstGeom>
        </p:spPr>
      </p:pic>
    </p:spTree>
    <p:extLst>
      <p:ext uri="{BB962C8B-B14F-4D97-AF65-F5344CB8AC3E}">
        <p14:creationId xmlns:p14="http://schemas.microsoft.com/office/powerpoint/2010/main" val="41780265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Input Stationary – Reference Pattern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145</a:t>
            </a:fld>
            <a:endParaRPr lang="zh-TW" altLang="en-US"/>
          </a:p>
        </p:txBody>
      </p:sp>
      <p:sp>
        <p:nvSpPr>
          <p:cNvPr id="7" name="文字方塊 6">
            <a:extLst>
              <a:ext uri="{FF2B5EF4-FFF2-40B4-BE49-F238E27FC236}">
                <a16:creationId xmlns:a16="http://schemas.microsoft.com/office/drawing/2014/main" id="{E005FB6E-0249-30DB-A4BA-718316C06957}"/>
              </a:ext>
            </a:extLst>
          </p:cNvPr>
          <p:cNvSpPr txBox="1"/>
          <p:nvPr/>
        </p:nvSpPr>
        <p:spPr>
          <a:xfrm>
            <a:off x="5442857" y="1634068"/>
            <a:ext cx="6481664" cy="707886"/>
          </a:xfrm>
          <a:prstGeom prst="rect">
            <a:avLst/>
          </a:prstGeom>
          <a:noFill/>
        </p:spPr>
        <p:txBody>
          <a:bodyPr wrap="square" rtlCol="0">
            <a:spAutoFit/>
          </a:bodyPr>
          <a:lstStyle/>
          <a:p>
            <a:pPr marL="342900" indent="-342900">
              <a:buFont typeface="Arial" panose="020B0604020202020204" pitchFamily="34" charset="0"/>
              <a:buChar char="•"/>
            </a:pPr>
            <a:r>
              <a:rPr lang="en-US" altLang="zh-TW" sz="2000" b="1" dirty="0"/>
              <a:t>Implement input stationary with no input index</a:t>
            </a:r>
          </a:p>
          <a:p>
            <a:pPr marL="342900" indent="-342900">
              <a:buFont typeface="Arial" panose="020B0604020202020204" pitchFamily="34" charset="0"/>
              <a:buChar char="•"/>
            </a:pPr>
            <a:r>
              <a:rPr lang="en-US" altLang="zh-TW" sz="2000" b="1" dirty="0"/>
              <a:t>Beware w - r must be &gt;= 0 and &lt;E</a:t>
            </a:r>
            <a:endParaRPr lang="pt-BR" altLang="zh-TW" sz="2000" b="1" dirty="0"/>
          </a:p>
        </p:txBody>
      </p:sp>
      <p:pic>
        <p:nvPicPr>
          <p:cNvPr id="6" name="圖片 5">
            <a:extLst>
              <a:ext uri="{FF2B5EF4-FFF2-40B4-BE49-F238E27FC236}">
                <a16:creationId xmlns:a16="http://schemas.microsoft.com/office/drawing/2014/main" id="{822E6314-E34D-768A-6AE6-E66E93D0F3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9931" y="1617527"/>
            <a:ext cx="3452595" cy="740968"/>
          </a:xfrm>
          <a:prstGeom prst="rect">
            <a:avLst/>
          </a:prstGeom>
        </p:spPr>
      </p:pic>
      <p:pic>
        <p:nvPicPr>
          <p:cNvPr id="10" name="圖片 9">
            <a:extLst>
              <a:ext uri="{FF2B5EF4-FFF2-40B4-BE49-F238E27FC236}">
                <a16:creationId xmlns:a16="http://schemas.microsoft.com/office/drawing/2014/main" id="{AC85EDB3-DF1E-F247-9349-70DF7FEF42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3611" y="2482617"/>
            <a:ext cx="8544778" cy="4114736"/>
          </a:xfrm>
          <a:prstGeom prst="rect">
            <a:avLst/>
          </a:prstGeom>
        </p:spPr>
      </p:pic>
    </p:spTree>
    <p:extLst>
      <p:ext uri="{BB962C8B-B14F-4D97-AF65-F5344CB8AC3E}">
        <p14:creationId xmlns:p14="http://schemas.microsoft.com/office/powerpoint/2010/main" val="151725363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Input Stationary – Reference Pattern</a:t>
            </a:r>
            <a:endParaRPr lang="zh-TW" altLang="en-US" dirty="0"/>
          </a:p>
        </p:txBody>
      </p:sp>
      <p:sp>
        <p:nvSpPr>
          <p:cNvPr id="2" name="內容版面配置區 1">
            <a:extLst>
              <a:ext uri="{FF2B5EF4-FFF2-40B4-BE49-F238E27FC236}">
                <a16:creationId xmlns:a16="http://schemas.microsoft.com/office/drawing/2014/main" id="{9B376B17-B1A7-3E75-A1D9-F2F2A438C7F2}"/>
              </a:ext>
            </a:extLst>
          </p:cNvPr>
          <p:cNvSpPr>
            <a:spLocks noGrp="1"/>
          </p:cNvSpPr>
          <p:nvPr>
            <p:ph idx="1"/>
          </p:nvPr>
        </p:nvSpPr>
        <p:spPr>
          <a:xfrm>
            <a:off x="838200" y="1673292"/>
            <a:ext cx="10515600" cy="4924061"/>
          </a:xfrm>
        </p:spPr>
        <p:txBody>
          <a:bodyPr>
            <a:normAutofit/>
          </a:bodyPr>
          <a:lstStyle/>
          <a:p>
            <a:endParaRPr lang="en-US" altLang="zh-TW" dirty="0"/>
          </a:p>
          <a:p>
            <a:endParaRPr lang="en-US" altLang="zh-TW" dirty="0"/>
          </a:p>
          <a:p>
            <a:endParaRPr lang="en-US" altLang="zh-TW" dirty="0"/>
          </a:p>
          <a:p>
            <a:endParaRPr lang="en-US" altLang="zh-TW" dirty="0"/>
          </a:p>
          <a:p>
            <a:endParaRPr lang="en-US" altLang="zh-TW" dirty="0"/>
          </a:p>
          <a:p>
            <a:endParaRPr lang="en-US" altLang="zh-TW" dirty="0"/>
          </a:p>
          <a:p>
            <a:endParaRPr lang="en-US" altLang="zh-TW" dirty="0"/>
          </a:p>
          <a:p>
            <a:r>
              <a:rPr lang="en-US" altLang="zh-TW" sz="2400" dirty="0"/>
              <a:t>Inputs used repeatedly (R times)</a:t>
            </a:r>
          </a:p>
          <a:p>
            <a:r>
              <a:rPr lang="en-US" altLang="zh-TW" sz="2400" dirty="0"/>
              <a:t>Weights reused in large window (size = R)</a:t>
            </a:r>
          </a:p>
          <a:p>
            <a:r>
              <a:rPr lang="en-US" altLang="zh-TW" sz="2400" dirty="0"/>
              <a:t>Sliding window of outputs (size = R)</a:t>
            </a:r>
            <a:endParaRPr lang="zh-TW" altLang="en-US" sz="2400"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146</a:t>
            </a:fld>
            <a:endParaRPr lang="zh-TW" altLang="en-US"/>
          </a:p>
        </p:txBody>
      </p:sp>
      <p:pic>
        <p:nvPicPr>
          <p:cNvPr id="7" name="圖片 6">
            <a:extLst>
              <a:ext uri="{FF2B5EF4-FFF2-40B4-BE49-F238E27FC236}">
                <a16:creationId xmlns:a16="http://schemas.microsoft.com/office/drawing/2014/main" id="{10E0C535-36BE-9156-28B3-C443580606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0200" y="1549170"/>
            <a:ext cx="7671600" cy="3694257"/>
          </a:xfrm>
          <a:prstGeom prst="rect">
            <a:avLst/>
          </a:prstGeom>
        </p:spPr>
      </p:pic>
    </p:spTree>
    <p:extLst>
      <p:ext uri="{BB962C8B-B14F-4D97-AF65-F5344CB8AC3E}">
        <p14:creationId xmlns:p14="http://schemas.microsoft.com/office/powerpoint/2010/main" val="243081818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Buffer Access Pattern (OS)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147</a:t>
            </a:fld>
            <a:endParaRPr lang="zh-TW" altLang="en-US"/>
          </a:p>
        </p:txBody>
      </p:sp>
      <p:pic>
        <p:nvPicPr>
          <p:cNvPr id="9" name="圖片 8">
            <a:extLst>
              <a:ext uri="{FF2B5EF4-FFF2-40B4-BE49-F238E27FC236}">
                <a16:creationId xmlns:a16="http://schemas.microsoft.com/office/drawing/2014/main" id="{F91CB8B1-B83C-FB2F-1544-E0A419D488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732" y="1672742"/>
            <a:ext cx="11353800" cy="4580958"/>
          </a:xfrm>
          <a:prstGeom prst="rect">
            <a:avLst/>
          </a:prstGeom>
        </p:spPr>
      </p:pic>
    </p:spTree>
    <p:extLst>
      <p:ext uri="{BB962C8B-B14F-4D97-AF65-F5344CB8AC3E}">
        <p14:creationId xmlns:p14="http://schemas.microsoft.com/office/powerpoint/2010/main" val="323685165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Minimum Costs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148</a:t>
            </a:fld>
            <a:endParaRPr lang="zh-TW" altLang="en-US"/>
          </a:p>
        </p:txBody>
      </p:sp>
      <p:graphicFrame>
        <p:nvGraphicFramePr>
          <p:cNvPr id="2" name="表格 1">
            <a:extLst>
              <a:ext uri="{FF2B5EF4-FFF2-40B4-BE49-F238E27FC236}">
                <a16:creationId xmlns:a16="http://schemas.microsoft.com/office/drawing/2014/main" id="{92EE76D0-A393-043E-67AA-7CF83E28ABF1}"/>
              </a:ext>
            </a:extLst>
          </p:cNvPr>
          <p:cNvGraphicFramePr>
            <a:graphicFrameLocks noGrp="1"/>
          </p:cNvGraphicFramePr>
          <p:nvPr>
            <p:extLst>
              <p:ext uri="{D42A27DB-BD31-4B8C-83A1-F6EECF244321}">
                <p14:modId xmlns:p14="http://schemas.microsoft.com/office/powerpoint/2010/main" val="3599807432"/>
              </p:ext>
            </p:extLst>
          </p:nvPr>
        </p:nvGraphicFramePr>
        <p:xfrm>
          <a:off x="1657997" y="2191595"/>
          <a:ext cx="8876005" cy="3385806"/>
        </p:xfrm>
        <a:graphic>
          <a:graphicData uri="http://schemas.openxmlformats.org/drawingml/2006/table">
            <a:tbl>
              <a:tblPr firstRow="1" bandRow="1">
                <a:tableStyleId>{00A15C55-8517-42AA-B614-E9B94910E393}</a:tableStyleId>
              </a:tblPr>
              <a:tblGrid>
                <a:gridCol w="1775201">
                  <a:extLst>
                    <a:ext uri="{9D8B030D-6E8A-4147-A177-3AD203B41FA5}">
                      <a16:colId xmlns:a16="http://schemas.microsoft.com/office/drawing/2014/main" val="1488409464"/>
                    </a:ext>
                  </a:extLst>
                </a:gridCol>
                <a:gridCol w="1775201">
                  <a:extLst>
                    <a:ext uri="{9D8B030D-6E8A-4147-A177-3AD203B41FA5}">
                      <a16:colId xmlns:a16="http://schemas.microsoft.com/office/drawing/2014/main" val="1432349763"/>
                    </a:ext>
                  </a:extLst>
                </a:gridCol>
                <a:gridCol w="1775201">
                  <a:extLst>
                    <a:ext uri="{9D8B030D-6E8A-4147-A177-3AD203B41FA5}">
                      <a16:colId xmlns:a16="http://schemas.microsoft.com/office/drawing/2014/main" val="1625601405"/>
                    </a:ext>
                  </a:extLst>
                </a:gridCol>
                <a:gridCol w="1775201">
                  <a:extLst>
                    <a:ext uri="{9D8B030D-6E8A-4147-A177-3AD203B41FA5}">
                      <a16:colId xmlns:a16="http://schemas.microsoft.com/office/drawing/2014/main" val="160647375"/>
                    </a:ext>
                  </a:extLst>
                </a:gridCol>
                <a:gridCol w="1775201">
                  <a:extLst>
                    <a:ext uri="{9D8B030D-6E8A-4147-A177-3AD203B41FA5}">
                      <a16:colId xmlns:a16="http://schemas.microsoft.com/office/drawing/2014/main" val="3878470040"/>
                    </a:ext>
                  </a:extLst>
                </a:gridCol>
              </a:tblGrid>
              <a:tr h="564301">
                <a:tc>
                  <a:txBody>
                    <a:bodyPr/>
                    <a:lstStyle/>
                    <a:p>
                      <a:pPr algn="ct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OS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 WS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IS</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Min</a:t>
                      </a: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36452394"/>
                  </a:ext>
                </a:extLst>
              </a:tr>
              <a:tr h="564301">
                <a:tc>
                  <a:txBody>
                    <a:bodyPr/>
                    <a:lstStyle/>
                    <a:p>
                      <a:pPr algn="ctr"/>
                      <a:r>
                        <a:rPr lang="en-US" altLang="zh-TW" dirty="0"/>
                        <a:t>MACs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E*R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 E*R</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E*R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E*R </a:t>
                      </a: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482430181"/>
                  </a:ext>
                </a:extLst>
              </a:tr>
              <a:tr h="564301">
                <a:tc>
                  <a:txBody>
                    <a:bodyPr/>
                    <a:lstStyle/>
                    <a:p>
                      <a:pPr algn="ctr"/>
                      <a:r>
                        <a:rPr lang="en-US" altLang="zh-TW" dirty="0"/>
                        <a:t>Weight Reads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E*R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R</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E*R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R</a:t>
                      </a: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991296437"/>
                  </a:ext>
                </a:extLst>
              </a:tr>
              <a:tr h="564301">
                <a:tc>
                  <a:txBody>
                    <a:bodyPr/>
                    <a:lstStyle/>
                    <a:p>
                      <a:pPr algn="ctr"/>
                      <a:r>
                        <a:rPr lang="en-US" altLang="zh-TW" dirty="0"/>
                        <a:t>Input Reads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E*R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 E*R</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a:t>
                      </a: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082080193"/>
                  </a:ext>
                </a:extLst>
              </a:tr>
              <a:tr h="564301">
                <a:tc>
                  <a:txBody>
                    <a:bodyPr/>
                    <a:lstStyle/>
                    <a:p>
                      <a:pPr algn="ctr"/>
                      <a:r>
                        <a:rPr lang="en-US" altLang="zh-TW" dirty="0"/>
                        <a:t>Output Reads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0</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 E*R</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E*R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0</a:t>
                      </a: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178553964"/>
                  </a:ext>
                </a:extLst>
              </a:tr>
              <a:tr h="564301">
                <a:tc>
                  <a:txBody>
                    <a:bodyPr/>
                    <a:lstStyle/>
                    <a:p>
                      <a:pPr algn="ctr"/>
                      <a:r>
                        <a:rPr lang="en-US" altLang="zh-TW" dirty="0"/>
                        <a:t>Output Writes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 E*R</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E*R </a:t>
                      </a:r>
                      <a:endParaRPr lang="zh-TW" altLang="en-US" dirty="0">
                        <a:latin typeface="Arial" panose="020B0604020202020204" pitchFamily="34" charset="0"/>
                        <a:cs typeface="Arial" panose="020B0604020202020204" pitchFamily="34" charset="0"/>
                      </a:endParaRPr>
                    </a:p>
                  </a:txBody>
                  <a:tcPr anchor="ctr"/>
                </a:tc>
                <a:tc>
                  <a:txBody>
                    <a:bodyPr/>
                    <a:lstStyle/>
                    <a:p>
                      <a:pPr algn="ctr"/>
                      <a:r>
                        <a:rPr lang="en-US" altLang="zh-TW" dirty="0"/>
                        <a:t>E</a:t>
                      </a:r>
                      <a:endParaRPr lang="zh-TW" alt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793984164"/>
                  </a:ext>
                </a:extLst>
              </a:tr>
            </a:tbl>
          </a:graphicData>
        </a:graphic>
      </p:graphicFrame>
      <p:sp>
        <p:nvSpPr>
          <p:cNvPr id="5" name="文字方塊 4">
            <a:extLst>
              <a:ext uri="{FF2B5EF4-FFF2-40B4-BE49-F238E27FC236}">
                <a16:creationId xmlns:a16="http://schemas.microsoft.com/office/drawing/2014/main" id="{D110FD15-390E-2A92-8240-8A07974BD293}"/>
              </a:ext>
            </a:extLst>
          </p:cNvPr>
          <p:cNvSpPr txBox="1"/>
          <p:nvPr/>
        </p:nvSpPr>
        <p:spPr>
          <a:xfrm>
            <a:off x="8927472" y="5577401"/>
            <a:ext cx="1606530" cy="369332"/>
          </a:xfrm>
          <a:prstGeom prst="rect">
            <a:avLst/>
          </a:prstGeom>
          <a:noFill/>
        </p:spPr>
        <p:txBody>
          <a:bodyPr wrap="none" rtlCol="0">
            <a:spAutoFit/>
          </a:bodyPr>
          <a:lstStyle/>
          <a:p>
            <a:r>
              <a:rPr lang="en-US" altLang="zh-TW" dirty="0"/>
              <a:t>Assume: W ~= E</a:t>
            </a:r>
            <a:endParaRPr lang="zh-TW" altLang="en-US" dirty="0"/>
          </a:p>
        </p:txBody>
      </p:sp>
    </p:spTree>
    <p:extLst>
      <p:ext uri="{BB962C8B-B14F-4D97-AF65-F5344CB8AC3E}">
        <p14:creationId xmlns:p14="http://schemas.microsoft.com/office/powerpoint/2010/main" val="88305035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Intermediate Buffering</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149</a:t>
            </a:fld>
            <a:endParaRPr lang="zh-TW" altLang="en-US"/>
          </a:p>
        </p:txBody>
      </p:sp>
      <p:pic>
        <p:nvPicPr>
          <p:cNvPr id="7" name="圖片 6">
            <a:extLst>
              <a:ext uri="{FF2B5EF4-FFF2-40B4-BE49-F238E27FC236}">
                <a16:creationId xmlns:a16="http://schemas.microsoft.com/office/drawing/2014/main" id="{9F7BD220-30D3-64E9-F5C2-D0AA3C8060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9670" y="1612264"/>
            <a:ext cx="8552660" cy="4926648"/>
          </a:xfrm>
          <a:prstGeom prst="rect">
            <a:avLst/>
          </a:prstGeom>
        </p:spPr>
      </p:pic>
    </p:spTree>
    <p:extLst>
      <p:ext uri="{BB962C8B-B14F-4D97-AF65-F5344CB8AC3E}">
        <p14:creationId xmlns:p14="http://schemas.microsoft.com/office/powerpoint/2010/main" val="10240964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How DNN Models </a:t>
            </a:r>
            <a:r>
              <a:rPr lang="en-US" altLang="zh-TW" dirty="0" smtClean="0"/>
              <a:t>Affect</a:t>
            </a:r>
            <a:endParaRPr lang="zh-TW" altLang="en-US" dirty="0"/>
          </a:p>
        </p:txBody>
      </p:sp>
      <mc:AlternateContent xmlns:mc="http://schemas.openxmlformats.org/markup-compatibility/2006" xmlns:a14="http://schemas.microsoft.com/office/drawing/2010/main">
        <mc:Choice Requires="a14">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fontScale="92500" lnSpcReduction="10000"/>
              </a:bodyPr>
              <a:lstStyle/>
              <a:p>
                <a:pPr marL="514350" indent="-457200"/>
                <a14:m>
                  <m:oMath xmlns:m="http://schemas.openxmlformats.org/officeDocument/2006/math">
                    <m:f>
                      <m:fPr>
                        <m:ctrlPr>
                          <a:rPr lang="en-US" altLang="zh-TW" i="1" dirty="0" smtClean="0">
                            <a:latin typeface="Cambria Math" panose="02040503050406030204" pitchFamily="18" charset="0"/>
                          </a:rPr>
                        </m:ctrlPr>
                      </m:fPr>
                      <m:num>
                        <m:r>
                          <a:rPr lang="zh-TW" altLang="en-US" i="1" dirty="0" smtClean="0">
                            <a:latin typeface="Cambria Math" panose="02040503050406030204" pitchFamily="18" charset="0"/>
                          </a:rPr>
                          <m:t>𝑜𝑝𝑒𝑟𝑎𝑡𝑖𝑜𝑛𝑠</m:t>
                        </m:r>
                      </m:num>
                      <m:den>
                        <m:r>
                          <a:rPr lang="zh-TW" altLang="en-US" i="1" dirty="0" smtClean="0">
                            <a:latin typeface="Cambria Math" panose="02040503050406030204" pitchFamily="18" charset="0"/>
                          </a:rPr>
                          <m:t>𝑖𝑛𝑓𝑒𝑟𝑒𝑛𝑐𝑒</m:t>
                        </m:r>
                      </m:den>
                    </m:f>
                  </m:oMath>
                </a14:m>
                <a:r>
                  <a:rPr lang="en-US" altLang="zh-TW" dirty="0"/>
                  <a:t> depends on the DNN model only </a:t>
                </a:r>
              </a:p>
              <a:p>
                <a:pPr marL="514350" indent="-457200"/>
                <a14:m>
                  <m:oMath xmlns:m="http://schemas.openxmlformats.org/officeDocument/2006/math">
                    <m:f>
                      <m:fPr>
                        <m:ctrlPr>
                          <a:rPr lang="en-US" altLang="zh-TW" i="1" dirty="0" smtClean="0">
                            <a:latin typeface="Cambria Math" panose="02040503050406030204" pitchFamily="18" charset="0"/>
                          </a:rPr>
                        </m:ctrlPr>
                      </m:fPr>
                      <m:num>
                        <m:r>
                          <a:rPr lang="zh-TW" altLang="en-US" i="1" dirty="0" smtClean="0">
                            <a:latin typeface="Cambria Math" panose="02040503050406030204" pitchFamily="18" charset="0"/>
                          </a:rPr>
                          <m:t>𝑜𝑝𝑒𝑟𝑎𝑡𝑖𝑜𝑛𝑠</m:t>
                        </m:r>
                      </m:num>
                      <m:den>
                        <m:r>
                          <a:rPr lang="zh-TW" altLang="en-US" i="1" dirty="0" smtClean="0">
                            <a:latin typeface="Cambria Math" panose="02040503050406030204" pitchFamily="18" charset="0"/>
                          </a:rPr>
                          <m:t>𝑠𝑒𝑐𝑜𝑛𝑑𝑠</m:t>
                        </m:r>
                      </m:den>
                    </m:f>
                  </m:oMath>
                </a14:m>
                <a:r>
                  <a:rPr lang="en-US" altLang="zh-TW" dirty="0"/>
                  <a:t> depends on both DNN model and hardware</a:t>
                </a:r>
              </a:p>
              <a:p>
                <a:pPr marL="914400" lvl="1" indent="-457200"/>
                <a:r>
                  <a:rPr lang="en-US" altLang="zh-TW" dirty="0"/>
                  <a:t>Efficient DNN models</a:t>
                </a:r>
              </a:p>
              <a:p>
                <a:pPr marL="1314450" lvl="2" indent="-457200"/>
                <a:r>
                  <a:rPr lang="en-US" altLang="zh-TW" dirty="0"/>
                  <a:t>Reduce the number of MAC operations</a:t>
                </a:r>
                <a:br>
                  <a:rPr lang="en-US" altLang="zh-TW" dirty="0"/>
                </a:br>
                <a:r>
                  <a:rPr lang="en-US" altLang="zh-TW" dirty="0"/>
                  <a:t>→ reduce number of operations per inference </a:t>
                </a:r>
              </a:p>
              <a:p>
                <a:pPr marL="1314450" lvl="2" indent="-457200"/>
                <a:r>
                  <a:rPr lang="en-US" altLang="zh-TW" dirty="0"/>
                  <a:t>Wide range of layer shapes</a:t>
                </a:r>
                <a:br>
                  <a:rPr lang="en-US" altLang="zh-TW" dirty="0"/>
                </a:br>
                <a:r>
                  <a:rPr lang="en-US" altLang="zh-TW" dirty="0"/>
                  <a:t>→ Poor utilization of </a:t>
                </a:r>
                <a:r>
                  <a:rPr lang="en-US" altLang="zh-TW" dirty="0" smtClean="0"/>
                  <a:t>PEs</a:t>
                </a:r>
                <a:r>
                  <a:rPr lang="en-US" altLang="zh-TW" dirty="0"/>
                  <a:t/>
                </a:r>
                <a:br>
                  <a:rPr lang="en-US" altLang="zh-TW" dirty="0"/>
                </a:br>
                <a:r>
                  <a:rPr lang="en-US" altLang="zh-TW" dirty="0"/>
                  <a:t>→ Reduce the overall operations per second</a:t>
                </a:r>
              </a:p>
              <a:p>
                <a:pPr marL="514350" indent="-457200"/>
                <a:r>
                  <a:rPr lang="en-US" altLang="zh-TW" dirty="0"/>
                  <a:t>Number of ineffectual operations is a function of both the DNN model and the input data</a:t>
                </a:r>
              </a:p>
              <a:p>
                <a:pPr marL="914400" lvl="1" indent="-457200"/>
                <a:r>
                  <a:rPr lang="en-US" altLang="zh-TW" dirty="0"/>
                  <a:t>E.g., MAC </a:t>
                </a:r>
                <a:r>
                  <a:rPr lang="en-US" altLang="zh-TW" dirty="0" smtClean="0"/>
                  <a:t>accumulates </a:t>
                </a:r>
                <a:r>
                  <a:rPr lang="en-US" altLang="zh-TW" dirty="0"/>
                  <a:t>anything multiplied by zero → </a:t>
                </a:r>
                <a:r>
                  <a:rPr lang="en-US" altLang="zh-TW" dirty="0" smtClean="0">
                    <a:solidFill>
                      <a:srgbClr val="C00000"/>
                    </a:solidFill>
                  </a:rPr>
                  <a:t>sparsity</a:t>
                </a:r>
                <a:r>
                  <a:rPr lang="en-US" altLang="zh-TW" dirty="0" smtClean="0"/>
                  <a:t> (ineffectual operation)</a:t>
                </a:r>
                <a:endParaRPr lang="zh-TW" altLang="en-US" dirty="0"/>
              </a:p>
            </p:txBody>
          </p:sp>
        </mc:Choice>
        <mc:Fallback xmlns="">
          <p:sp>
            <p:nvSpPr>
              <p:cNvPr id="5" name="內容版面配置區 4">
                <a:extLst>
                  <a:ext uri="{FF2B5EF4-FFF2-40B4-BE49-F238E27FC236}">
                    <a16:creationId xmlns:a16="http://schemas.microsoft.com/office/drawing/2014/main" id="{6506567B-9996-2AFD-EA73-346F00EEADCA}"/>
                  </a:ext>
                </a:extLst>
              </p:cNvPr>
              <p:cNvSpPr>
                <a:spLocks noGrp="1" noRot="1" noChangeAspect="1" noMove="1" noResize="1" noEditPoints="1" noAdjustHandles="1" noChangeArrowheads="1" noChangeShapeType="1" noTextEdit="1"/>
              </p:cNvSpPr>
              <p:nvPr>
                <p:ph idx="1"/>
              </p:nvPr>
            </p:nvSpPr>
            <p:spPr>
              <a:blipFill>
                <a:blip r:embed="rId2"/>
                <a:stretch>
                  <a:fillRect l="-406" t="-406"/>
                </a:stretch>
              </a:blipFill>
            </p:spPr>
            <p:txBody>
              <a:bodyPr/>
              <a:lstStyle/>
              <a:p>
                <a:r>
                  <a:rPr lang="zh-TW" altLang="en-US">
                    <a:noFill/>
                  </a:rPr>
                  <a:t> </a:t>
                </a:r>
              </a:p>
            </p:txBody>
          </p:sp>
        </mc:Fallback>
      </mc:AlternateContent>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15</a:t>
            </a:fld>
            <a:endParaRPr lang="zh-TW" altLang="en-US"/>
          </a:p>
        </p:txBody>
      </p:sp>
    </p:spTree>
    <p:extLst>
      <p:ext uri="{BB962C8B-B14F-4D97-AF65-F5344CB8AC3E}">
        <p14:creationId xmlns:p14="http://schemas.microsoft.com/office/powerpoint/2010/main" val="202620194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a:extLst>
              <a:ext uri="{FF2B5EF4-FFF2-40B4-BE49-F238E27FC236}">
                <a16:creationId xmlns:a16="http://schemas.microsoft.com/office/drawing/2014/main" id="{B8922A1A-3AFA-BFD8-C854-94246047BB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429" y="3300137"/>
            <a:ext cx="10318371" cy="289292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1-D Convolution – Buffered</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150</a:t>
            </a:fld>
            <a:endParaRPr lang="zh-TW" altLang="en-US"/>
          </a:p>
        </p:txBody>
      </p:sp>
      <p:sp>
        <p:nvSpPr>
          <p:cNvPr id="2" name="文字方塊 1">
            <a:extLst>
              <a:ext uri="{FF2B5EF4-FFF2-40B4-BE49-F238E27FC236}">
                <a16:creationId xmlns:a16="http://schemas.microsoft.com/office/drawing/2014/main" id="{826B6FB8-53FD-DA27-289B-A0785740FAA4}"/>
              </a:ext>
            </a:extLst>
          </p:cNvPr>
          <p:cNvSpPr txBox="1"/>
          <p:nvPr/>
        </p:nvSpPr>
        <p:spPr>
          <a:xfrm>
            <a:off x="7343192" y="4030825"/>
            <a:ext cx="2837636" cy="923330"/>
          </a:xfrm>
          <a:prstGeom prst="rect">
            <a:avLst/>
          </a:prstGeom>
          <a:noFill/>
        </p:spPr>
        <p:txBody>
          <a:bodyPr wrap="none" rtlCol="0">
            <a:spAutoFit/>
          </a:bodyPr>
          <a:lstStyle/>
          <a:p>
            <a:r>
              <a:rPr lang="pt-BR" altLang="zh-TW" b="1" dirty="0"/>
              <a:t>Note E and R are factored so:</a:t>
            </a:r>
          </a:p>
          <a:p>
            <a:pPr marL="285750" indent="-285750">
              <a:buFont typeface="Arial" panose="020B0604020202020204" pitchFamily="34" charset="0"/>
              <a:buChar char="•"/>
            </a:pPr>
            <a:r>
              <a:rPr lang="pt-BR" altLang="zh-TW" b="1" dirty="0"/>
              <a:t>E0*E1 = E</a:t>
            </a:r>
          </a:p>
          <a:p>
            <a:pPr marL="285750" indent="-285750">
              <a:buFont typeface="Arial" panose="020B0604020202020204" pitchFamily="34" charset="0"/>
              <a:buChar char="•"/>
            </a:pPr>
            <a:r>
              <a:rPr lang="pt-BR" altLang="zh-TW" b="1" dirty="0"/>
              <a:t>R0*R1 = R</a:t>
            </a:r>
            <a:endParaRPr lang="zh-TW" altLang="en-US" b="1" dirty="0"/>
          </a:p>
        </p:txBody>
      </p:sp>
      <p:pic>
        <p:nvPicPr>
          <p:cNvPr id="6" name="圖片 5">
            <a:extLst>
              <a:ext uri="{FF2B5EF4-FFF2-40B4-BE49-F238E27FC236}">
                <a16:creationId xmlns:a16="http://schemas.microsoft.com/office/drawing/2014/main" id="{6B45F8AA-C518-EC37-B5A6-37D888567B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7576" y="2023602"/>
            <a:ext cx="7196847" cy="922268"/>
          </a:xfrm>
          <a:prstGeom prst="rect">
            <a:avLst/>
          </a:prstGeom>
        </p:spPr>
      </p:pic>
    </p:spTree>
    <p:extLst>
      <p:ext uri="{BB962C8B-B14F-4D97-AF65-F5344CB8AC3E}">
        <p14:creationId xmlns:p14="http://schemas.microsoft.com/office/powerpoint/2010/main" val="194449627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Buffer Sizes</a:t>
            </a:r>
            <a:endParaRPr lang="zh-TW" altLang="en-US" dirty="0"/>
          </a:p>
        </p:txBody>
      </p:sp>
      <p:sp>
        <p:nvSpPr>
          <p:cNvPr id="2" name="內容版面配置區 1">
            <a:extLst>
              <a:ext uri="{FF2B5EF4-FFF2-40B4-BE49-F238E27FC236}">
                <a16:creationId xmlns:a16="http://schemas.microsoft.com/office/drawing/2014/main" id="{273FF266-FF0B-EDB3-5CF6-3FC894477B05}"/>
              </a:ext>
            </a:extLst>
          </p:cNvPr>
          <p:cNvSpPr>
            <a:spLocks noGrp="1"/>
          </p:cNvSpPr>
          <p:nvPr>
            <p:ph idx="1"/>
          </p:nvPr>
        </p:nvSpPr>
        <p:spPr>
          <a:xfrm>
            <a:off x="838200" y="1673292"/>
            <a:ext cx="10515600" cy="4924061"/>
          </a:xfrm>
        </p:spPr>
        <p:txBody>
          <a:bodyPr>
            <a:normAutofit fontScale="92500" lnSpcReduction="10000"/>
          </a:bodyPr>
          <a:lstStyle/>
          <a:p>
            <a:r>
              <a:rPr lang="en-US" altLang="zh-TW" dirty="0"/>
              <a:t>Level 0 buffer size is volume needed in each Level 1 iteration</a:t>
            </a:r>
          </a:p>
          <a:p>
            <a:r>
              <a:rPr lang="en-US" altLang="zh-TW" dirty="0"/>
              <a:t>Level 1 buffer size is volume needed to be preserved and redelivered in future (usually successive) Level 1 iterations</a:t>
            </a:r>
          </a:p>
          <a:p>
            <a:endParaRPr lang="en-US" altLang="zh-TW" dirty="0"/>
          </a:p>
          <a:p>
            <a:endParaRPr lang="en-US" altLang="zh-TW" dirty="0"/>
          </a:p>
          <a:p>
            <a:endParaRPr lang="en-US" altLang="zh-TW" dirty="0"/>
          </a:p>
          <a:p>
            <a:endParaRPr lang="en-US" altLang="zh-TW" dirty="0"/>
          </a:p>
          <a:p>
            <a:endParaRPr lang="en-US" altLang="zh-TW" dirty="0"/>
          </a:p>
          <a:p>
            <a:endParaRPr lang="en-US" altLang="zh-TW" dirty="0"/>
          </a:p>
          <a:p>
            <a:pPr marL="0" indent="0">
              <a:buNone/>
            </a:pPr>
            <a:endParaRPr lang="en-US" altLang="zh-TW" dirty="0"/>
          </a:p>
          <a:p>
            <a:r>
              <a:rPr lang="en-US" altLang="zh-TW" dirty="0"/>
              <a:t>A legal assignment of loop limits will fit into the hardware’s buffer sizes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151</a:t>
            </a:fld>
            <a:endParaRPr lang="zh-TW" altLang="en-US"/>
          </a:p>
        </p:txBody>
      </p:sp>
      <p:pic>
        <p:nvPicPr>
          <p:cNvPr id="6" name="圖片 5">
            <a:extLst>
              <a:ext uri="{FF2B5EF4-FFF2-40B4-BE49-F238E27FC236}">
                <a16:creationId xmlns:a16="http://schemas.microsoft.com/office/drawing/2014/main" id="{061A5508-9C50-D8BC-06EA-0E95DBDBE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385" y="2915598"/>
            <a:ext cx="10318371" cy="2892928"/>
          </a:xfrm>
          <a:prstGeom prst="rect">
            <a:avLst/>
          </a:prstGeom>
        </p:spPr>
      </p:pic>
    </p:spTree>
    <p:extLst>
      <p:ext uri="{BB962C8B-B14F-4D97-AF65-F5344CB8AC3E}">
        <p14:creationId xmlns:p14="http://schemas.microsoft.com/office/powerpoint/2010/main" val="295709485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Spatial PEs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152</a:t>
            </a:fld>
            <a:endParaRPr lang="zh-TW" altLang="en-US"/>
          </a:p>
        </p:txBody>
      </p:sp>
      <p:pic>
        <p:nvPicPr>
          <p:cNvPr id="5" name="圖片 4">
            <a:extLst>
              <a:ext uri="{FF2B5EF4-FFF2-40B4-BE49-F238E27FC236}">
                <a16:creationId xmlns:a16="http://schemas.microsoft.com/office/drawing/2014/main" id="{DCD13279-1185-8D34-102A-86A87E5F25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1811" y="1612264"/>
            <a:ext cx="7228377" cy="4926648"/>
          </a:xfrm>
          <a:prstGeom prst="rect">
            <a:avLst/>
          </a:prstGeom>
        </p:spPr>
      </p:pic>
    </p:spTree>
    <p:extLst>
      <p:ext uri="{BB962C8B-B14F-4D97-AF65-F5344CB8AC3E}">
        <p14:creationId xmlns:p14="http://schemas.microsoft.com/office/powerpoint/2010/main" val="174739173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a:extLst>
              <a:ext uri="{FF2B5EF4-FFF2-40B4-BE49-F238E27FC236}">
                <a16:creationId xmlns:a16="http://schemas.microsoft.com/office/drawing/2014/main" id="{739DC5A0-49A6-930E-3FB9-7203FE4AB2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931" y="3402133"/>
            <a:ext cx="10334136" cy="289292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1-D Convolution – Spatial</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153</a:t>
            </a:fld>
            <a:endParaRPr lang="zh-TW" altLang="en-US"/>
          </a:p>
        </p:txBody>
      </p:sp>
      <p:sp>
        <p:nvSpPr>
          <p:cNvPr id="2" name="文字方塊 1">
            <a:extLst>
              <a:ext uri="{FF2B5EF4-FFF2-40B4-BE49-F238E27FC236}">
                <a16:creationId xmlns:a16="http://schemas.microsoft.com/office/drawing/2014/main" id="{635F003D-E172-726F-7B22-7CD204D08100}"/>
              </a:ext>
            </a:extLst>
          </p:cNvPr>
          <p:cNvSpPr txBox="1"/>
          <p:nvPr/>
        </p:nvSpPr>
        <p:spPr>
          <a:xfrm>
            <a:off x="8610600" y="4139692"/>
            <a:ext cx="1813317" cy="1200329"/>
          </a:xfrm>
          <a:prstGeom prst="rect">
            <a:avLst/>
          </a:prstGeom>
          <a:noFill/>
        </p:spPr>
        <p:txBody>
          <a:bodyPr wrap="none" rtlCol="0">
            <a:spAutoFit/>
          </a:bodyPr>
          <a:lstStyle/>
          <a:p>
            <a:r>
              <a:rPr lang="pt-BR" altLang="zh-TW" b="1" dirty="0"/>
              <a:t>Note:</a:t>
            </a:r>
          </a:p>
          <a:p>
            <a:pPr marL="285750" indent="-285750">
              <a:buFont typeface="Arial" panose="020B0604020202020204" pitchFamily="34" charset="0"/>
              <a:buChar char="•"/>
            </a:pPr>
            <a:r>
              <a:rPr lang="pt-BR" altLang="zh-TW" b="1" dirty="0"/>
              <a:t>E0*E1 = E</a:t>
            </a:r>
          </a:p>
          <a:p>
            <a:pPr marL="285750" indent="-285750">
              <a:buFont typeface="Arial" panose="020B0604020202020204" pitchFamily="34" charset="0"/>
              <a:buChar char="•"/>
            </a:pPr>
            <a:r>
              <a:rPr lang="pt-BR" altLang="zh-TW" b="1" dirty="0"/>
              <a:t>R0*R1 = R</a:t>
            </a:r>
          </a:p>
          <a:p>
            <a:pPr marL="285750" indent="-285750">
              <a:buFont typeface="Arial" panose="020B0604020202020204" pitchFamily="34" charset="0"/>
              <a:buChar char="•"/>
            </a:pPr>
            <a:r>
              <a:rPr lang="pt-BR" altLang="zh-TW" b="1" dirty="0"/>
              <a:t>R0*E0 &lt;= #PEs</a:t>
            </a:r>
            <a:endParaRPr lang="zh-TW" altLang="en-US" b="1" dirty="0"/>
          </a:p>
        </p:txBody>
      </p:sp>
      <p:pic>
        <p:nvPicPr>
          <p:cNvPr id="7" name="圖片 6">
            <a:extLst>
              <a:ext uri="{FF2B5EF4-FFF2-40B4-BE49-F238E27FC236}">
                <a16:creationId xmlns:a16="http://schemas.microsoft.com/office/drawing/2014/main" id="{7EA4A092-FE4E-2721-9AA8-B8F362A6F6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097" y="1658039"/>
            <a:ext cx="10893803" cy="1434640"/>
          </a:xfrm>
          <a:prstGeom prst="rect">
            <a:avLst/>
          </a:prstGeom>
        </p:spPr>
      </p:pic>
    </p:spTree>
    <p:extLst>
      <p:ext uri="{BB962C8B-B14F-4D97-AF65-F5344CB8AC3E}">
        <p14:creationId xmlns:p14="http://schemas.microsoft.com/office/powerpoint/2010/main" val="348403886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Outline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solidFill>
                  <a:schemeClr val="bg1">
                    <a:lumMod val="85000"/>
                  </a:schemeClr>
                </a:solidFill>
                <a:latin typeface="+mj-lt"/>
                <a:ea typeface="標楷體" panose="03000509000000000000" pitchFamily="65" charset="-120"/>
              </a:rPr>
              <a:t>Benchmarking Metrics</a:t>
            </a:r>
          </a:p>
          <a:p>
            <a:pPr marL="514350" indent="-457200"/>
            <a:r>
              <a:rPr lang="en-US" altLang="zh-TW" dirty="0">
                <a:solidFill>
                  <a:schemeClr val="bg1">
                    <a:lumMod val="85000"/>
                  </a:schemeClr>
                </a:solidFill>
                <a:latin typeface="+mj-lt"/>
                <a:ea typeface="標楷體" panose="03000509000000000000" pitchFamily="65" charset="-120"/>
              </a:rPr>
              <a:t>GEMM Accelerator Design</a:t>
            </a:r>
          </a:p>
          <a:p>
            <a:pPr marL="514350" indent="-457200"/>
            <a:r>
              <a:rPr lang="en-US" altLang="zh-TW" dirty="0">
                <a:latin typeface="+mj-lt"/>
                <a:ea typeface="標楷體" panose="03000509000000000000" pitchFamily="65" charset="-120"/>
              </a:rPr>
              <a:t>DNN Accelerator Design</a:t>
            </a:r>
          </a:p>
          <a:p>
            <a:pPr marL="914400" lvl="1" indent="-457200"/>
            <a:r>
              <a:rPr lang="en-US" altLang="zh-TW" dirty="0">
                <a:solidFill>
                  <a:schemeClr val="bg1">
                    <a:lumMod val="85000"/>
                  </a:schemeClr>
                </a:solidFill>
                <a:latin typeface="+mj-lt"/>
                <a:ea typeface="標楷體" panose="03000509000000000000" pitchFamily="65" charset="-120"/>
              </a:rPr>
              <a:t>Locality and Data Reuse</a:t>
            </a:r>
          </a:p>
          <a:p>
            <a:pPr marL="914400" lvl="1" indent="-457200"/>
            <a:r>
              <a:rPr lang="en-US" altLang="zh-TW" dirty="0">
                <a:latin typeface="+mj-lt"/>
                <a:ea typeface="標楷體" panose="03000509000000000000" pitchFamily="65" charset="-120"/>
              </a:rPr>
              <a:t>Dataflow Taxonomy</a:t>
            </a:r>
          </a:p>
          <a:p>
            <a:pPr marL="914400" lvl="1" indent="-457200"/>
            <a:r>
              <a:rPr lang="en-US" altLang="zh-TW" dirty="0">
                <a:solidFill>
                  <a:schemeClr val="bg1">
                    <a:lumMod val="85000"/>
                  </a:schemeClr>
                </a:solidFill>
                <a:latin typeface="+mj-lt"/>
                <a:ea typeface="標楷體" panose="03000509000000000000" pitchFamily="65" charset="-120"/>
              </a:rPr>
              <a:t>Network-on-Chip</a:t>
            </a:r>
          </a:p>
          <a:p>
            <a:pPr marL="914400" lvl="1" indent="-457200"/>
            <a:r>
              <a:rPr lang="en-US" altLang="zh-TW" dirty="0">
                <a:solidFill>
                  <a:schemeClr val="bg1">
                    <a:lumMod val="85000"/>
                  </a:schemeClr>
                </a:solidFill>
                <a:latin typeface="+mj-lt"/>
                <a:ea typeface="標楷體" panose="03000509000000000000" pitchFamily="65" charset="-120"/>
              </a:rPr>
              <a:t>Optimization</a:t>
            </a:r>
          </a:p>
          <a:p>
            <a:pPr marL="514350" indent="-457200"/>
            <a:r>
              <a:rPr lang="en-US" altLang="zh-TW" dirty="0">
                <a:solidFill>
                  <a:schemeClr val="bg1">
                    <a:lumMod val="85000"/>
                  </a:schemeClr>
                </a:solidFill>
                <a:latin typeface="+mj-lt"/>
                <a:ea typeface="標楷體" panose="03000509000000000000" pitchFamily="65" charset="-120"/>
              </a:rPr>
              <a:t>Energy</a:t>
            </a:r>
            <a:endParaRPr lang="zh-TW" altLang="en-US" dirty="0">
              <a:solidFill>
                <a:schemeClr val="bg1">
                  <a:lumMod val="85000"/>
                </a:schemeClr>
              </a:solidFill>
            </a:endParaRPr>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154</a:t>
            </a:fld>
            <a:endParaRPr lang="zh-TW" altLang="en-US"/>
          </a:p>
        </p:txBody>
      </p:sp>
    </p:spTree>
    <p:extLst>
      <p:ext uri="{BB962C8B-B14F-4D97-AF65-F5344CB8AC3E}">
        <p14:creationId xmlns:p14="http://schemas.microsoft.com/office/powerpoint/2010/main" val="366749832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Dataflow Taxonomy</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Minimizing </a:t>
            </a:r>
            <a:r>
              <a:rPr lang="en-US" altLang="zh-TW" dirty="0">
                <a:solidFill>
                  <a:srgbClr val="0070C0"/>
                </a:solidFill>
                <a:latin typeface="+mj-lt"/>
                <a:ea typeface="標楷體" panose="03000509000000000000" pitchFamily="65" charset="-120"/>
              </a:rPr>
              <a:t>data movement </a:t>
            </a:r>
            <a:r>
              <a:rPr lang="en-US" altLang="zh-TW" dirty="0">
                <a:latin typeface="+mj-lt"/>
                <a:ea typeface="標楷體" panose="03000509000000000000" pitchFamily="65" charset="-120"/>
              </a:rPr>
              <a:t>is the key to achieving high </a:t>
            </a:r>
            <a:r>
              <a:rPr lang="en-US" altLang="zh-TW" dirty="0">
                <a:solidFill>
                  <a:srgbClr val="0070C0"/>
                </a:solidFill>
                <a:latin typeface="+mj-lt"/>
                <a:ea typeface="標楷體" panose="03000509000000000000" pitchFamily="65" charset="-120"/>
              </a:rPr>
              <a:t>energy efficiency </a:t>
            </a:r>
            <a:r>
              <a:rPr lang="en-US" altLang="zh-TW" dirty="0">
                <a:latin typeface="+mj-lt"/>
                <a:ea typeface="標楷體" panose="03000509000000000000" pitchFamily="65" charset="-120"/>
              </a:rPr>
              <a:t>for DNN accelerators</a:t>
            </a:r>
          </a:p>
          <a:p>
            <a:pPr marL="514350" indent="-457200"/>
            <a:r>
              <a:rPr lang="en-US" altLang="zh-TW" dirty="0">
                <a:latin typeface="+mj-lt"/>
                <a:ea typeface="標楷體" panose="03000509000000000000" pitchFamily="65" charset="-120"/>
              </a:rPr>
              <a:t>Dataflow taxonomy:</a:t>
            </a:r>
          </a:p>
          <a:p>
            <a:pPr marL="914400" lvl="1" indent="-457200"/>
            <a:r>
              <a:rPr lang="en-US" altLang="zh-TW" dirty="0">
                <a:solidFill>
                  <a:srgbClr val="0070C0"/>
                </a:solidFill>
                <a:latin typeface="+mj-lt"/>
                <a:ea typeface="標楷體" panose="03000509000000000000" pitchFamily="65" charset="-120"/>
              </a:rPr>
              <a:t>Output Stationary</a:t>
            </a:r>
            <a:r>
              <a:rPr lang="en-US" altLang="zh-TW" dirty="0">
                <a:latin typeface="+mj-lt"/>
                <a:ea typeface="標楷體" panose="03000509000000000000" pitchFamily="65" charset="-120"/>
              </a:rPr>
              <a:t>: minimize movement of </a:t>
            </a:r>
            <a:r>
              <a:rPr lang="en-US" altLang="zh-TW" dirty="0" err="1">
                <a:latin typeface="+mj-lt"/>
                <a:ea typeface="標楷體" panose="03000509000000000000" pitchFamily="65" charset="-120"/>
              </a:rPr>
              <a:t>psums</a:t>
            </a:r>
            <a:endParaRPr lang="en-US" altLang="zh-TW" dirty="0">
              <a:latin typeface="+mj-lt"/>
              <a:ea typeface="標楷體" panose="03000509000000000000" pitchFamily="65" charset="-120"/>
            </a:endParaRPr>
          </a:p>
          <a:p>
            <a:pPr marL="914400" lvl="1" indent="-457200"/>
            <a:r>
              <a:rPr lang="en-US" altLang="zh-TW" dirty="0">
                <a:solidFill>
                  <a:srgbClr val="0070C0"/>
                </a:solidFill>
                <a:latin typeface="+mj-lt"/>
                <a:ea typeface="標楷體" panose="03000509000000000000" pitchFamily="65" charset="-120"/>
              </a:rPr>
              <a:t>Weight Stationary</a:t>
            </a:r>
            <a:r>
              <a:rPr lang="en-US" altLang="zh-TW" dirty="0">
                <a:latin typeface="+mj-lt"/>
                <a:ea typeface="標楷體" panose="03000509000000000000" pitchFamily="65" charset="-120"/>
              </a:rPr>
              <a:t>: minimize movement of weights</a:t>
            </a:r>
          </a:p>
          <a:p>
            <a:pPr marL="914400" lvl="1" indent="-457200"/>
            <a:r>
              <a:rPr lang="en-US" altLang="zh-TW" dirty="0">
                <a:solidFill>
                  <a:srgbClr val="0070C0"/>
                </a:solidFill>
                <a:latin typeface="+mj-lt"/>
                <a:ea typeface="標楷體" panose="03000509000000000000" pitchFamily="65" charset="-120"/>
              </a:rPr>
              <a:t>Input Stationary</a:t>
            </a:r>
            <a:r>
              <a:rPr lang="en-US" altLang="zh-TW" dirty="0">
                <a:latin typeface="+mj-lt"/>
                <a:ea typeface="標楷體" panose="03000509000000000000" pitchFamily="65" charset="-120"/>
              </a:rPr>
              <a:t>: minimize movement of inputs</a:t>
            </a:r>
          </a:p>
          <a:p>
            <a:pPr marL="514350" indent="-457200"/>
            <a:r>
              <a:rPr lang="en-US" altLang="zh-TW" dirty="0">
                <a:latin typeface="+mj-lt"/>
                <a:ea typeface="標楷體" panose="03000509000000000000" pitchFamily="65" charset="-120"/>
              </a:rPr>
              <a:t>Loop nest provides a compact way to describe various properties of a dataflow, e.g., data tiling in multi-level storage and spatial processing.</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155</a:t>
            </a:fld>
            <a:endParaRPr lang="zh-TW" altLang="en-US"/>
          </a:p>
        </p:txBody>
      </p:sp>
    </p:spTree>
    <p:extLst>
      <p:ext uri="{BB962C8B-B14F-4D97-AF65-F5344CB8AC3E}">
        <p14:creationId xmlns:p14="http://schemas.microsoft.com/office/powerpoint/2010/main" val="380705198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Dataflow Taxonomy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156</a:t>
            </a:fld>
            <a:endParaRPr lang="zh-TW" altLang="en-US"/>
          </a:p>
        </p:txBody>
      </p:sp>
      <p:pic>
        <p:nvPicPr>
          <p:cNvPr id="8" name="圖片 7">
            <a:extLst>
              <a:ext uri="{FF2B5EF4-FFF2-40B4-BE49-F238E27FC236}">
                <a16:creationId xmlns:a16="http://schemas.microsoft.com/office/drawing/2014/main" id="{12FB8D11-A2F7-2188-EC26-CFC6059460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9706" y="1412647"/>
            <a:ext cx="6612587" cy="5388034"/>
          </a:xfrm>
          <a:prstGeom prst="rect">
            <a:avLst/>
          </a:prstGeom>
        </p:spPr>
      </p:pic>
    </p:spTree>
    <p:extLst>
      <p:ext uri="{BB962C8B-B14F-4D97-AF65-F5344CB8AC3E}">
        <p14:creationId xmlns:p14="http://schemas.microsoft.com/office/powerpoint/2010/main" val="178192321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Output Stationary (OS)</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Minimize partial sum R/W energy consumption</a:t>
            </a:r>
          </a:p>
          <a:p>
            <a:pPr marL="914400" lvl="1" indent="-457200"/>
            <a:r>
              <a:rPr lang="en-US" altLang="zh-TW" dirty="0">
                <a:latin typeface="+mj-lt"/>
                <a:ea typeface="標楷體" panose="03000509000000000000" pitchFamily="65" charset="-120"/>
              </a:rPr>
              <a:t>Maximize local accumulation</a:t>
            </a:r>
          </a:p>
          <a:p>
            <a:pPr marL="514350" indent="-457200"/>
            <a:r>
              <a:rPr lang="en-US" altLang="zh-TW" dirty="0">
                <a:latin typeface="+mj-lt"/>
                <a:ea typeface="標楷體" panose="03000509000000000000" pitchFamily="65" charset="-120"/>
              </a:rPr>
              <a:t>Broadcast/Multicast filter weights and reuse</a:t>
            </a:r>
          </a:p>
          <a:p>
            <a:pPr marL="914400" lvl="1" indent="-457200"/>
            <a:r>
              <a:rPr lang="en-US" altLang="zh-TW" dirty="0">
                <a:latin typeface="+mj-lt"/>
                <a:ea typeface="標楷體" panose="03000509000000000000" pitchFamily="65" charset="-120"/>
              </a:rPr>
              <a:t>Activations spatially across the PE array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157</a:t>
            </a:fld>
            <a:endParaRPr lang="zh-TW" altLang="en-US"/>
          </a:p>
        </p:txBody>
      </p:sp>
      <p:pic>
        <p:nvPicPr>
          <p:cNvPr id="6" name="圖片 5">
            <a:extLst>
              <a:ext uri="{FF2B5EF4-FFF2-40B4-BE49-F238E27FC236}">
                <a16:creationId xmlns:a16="http://schemas.microsoft.com/office/drawing/2014/main" id="{701AE4B2-18AA-6DD3-D936-D0587D380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4301" y="3841789"/>
            <a:ext cx="9443398" cy="2514561"/>
          </a:xfrm>
          <a:prstGeom prst="rect">
            <a:avLst/>
          </a:prstGeom>
        </p:spPr>
      </p:pic>
    </p:spTree>
    <p:extLst>
      <p:ext uri="{BB962C8B-B14F-4D97-AF65-F5344CB8AC3E}">
        <p14:creationId xmlns:p14="http://schemas.microsoft.com/office/powerpoint/2010/main" val="180787906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圖片 9">
            <a:extLst>
              <a:ext uri="{FF2B5EF4-FFF2-40B4-BE49-F238E27FC236}">
                <a16:creationId xmlns:a16="http://schemas.microsoft.com/office/drawing/2014/main" id="{79829E3F-220F-ADC0-B4EF-38D54DA2E1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99504" y="1563363"/>
            <a:ext cx="4721948" cy="4904145"/>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OS Example: </a:t>
            </a:r>
            <a:r>
              <a:rPr lang="en-US" altLang="zh-TW" dirty="0" err="1"/>
              <a:t>ShiDianNao</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158</a:t>
            </a:fld>
            <a:endParaRPr lang="zh-TW" altLang="en-US"/>
          </a:p>
        </p:txBody>
      </p:sp>
      <p:pic>
        <p:nvPicPr>
          <p:cNvPr id="8" name="圖片 7">
            <a:extLst>
              <a:ext uri="{FF2B5EF4-FFF2-40B4-BE49-F238E27FC236}">
                <a16:creationId xmlns:a16="http://schemas.microsoft.com/office/drawing/2014/main" id="{08855057-A009-7033-3BE1-026B5C972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48" y="1937792"/>
            <a:ext cx="6248996" cy="4418558"/>
          </a:xfrm>
          <a:prstGeom prst="rect">
            <a:avLst/>
          </a:prstGeom>
        </p:spPr>
      </p:pic>
    </p:spTree>
    <p:extLst>
      <p:ext uri="{BB962C8B-B14F-4D97-AF65-F5344CB8AC3E}">
        <p14:creationId xmlns:p14="http://schemas.microsoft.com/office/powerpoint/2010/main" val="410286823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OS Example: ENVISION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159</a:t>
            </a:fld>
            <a:endParaRPr lang="zh-TW" altLang="en-US"/>
          </a:p>
        </p:txBody>
      </p:sp>
      <p:pic>
        <p:nvPicPr>
          <p:cNvPr id="8" name="圖片 7">
            <a:extLst>
              <a:ext uri="{FF2B5EF4-FFF2-40B4-BE49-F238E27FC236}">
                <a16:creationId xmlns:a16="http://schemas.microsoft.com/office/drawing/2014/main" id="{957B2385-72CC-8BD7-783D-BA09AB3368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1914" y="1612264"/>
            <a:ext cx="8048172" cy="4926648"/>
          </a:xfrm>
          <a:prstGeom prst="rect">
            <a:avLst/>
          </a:prstGeom>
        </p:spPr>
      </p:pic>
    </p:spTree>
    <p:extLst>
      <p:ext uri="{BB962C8B-B14F-4D97-AF65-F5344CB8AC3E}">
        <p14:creationId xmlns:p14="http://schemas.microsoft.com/office/powerpoint/2010/main" val="4258429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Effectual and Ineffectual Operations</a:t>
            </a:r>
            <a:endParaRPr lang="zh-TW" altLang="en-US" dirty="0"/>
          </a:p>
        </p:txBody>
      </p:sp>
      <mc:AlternateContent xmlns:mc="http://schemas.openxmlformats.org/markup-compatibility/2006" xmlns:a14="http://schemas.microsoft.com/office/drawing/2010/main">
        <mc:Choice Requires="a14">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fontScale="85000" lnSpcReduction="20000"/>
              </a:bodyPr>
              <a:lstStyle/>
              <a:p>
                <a:pPr marL="514350" indent="-457200"/>
                <a:endParaRPr lang="en-US" altLang="zh-TW" dirty="0"/>
              </a:p>
              <a:p>
                <a:pPr marL="514350" indent="-457200"/>
                <a:endParaRPr lang="en-US" altLang="zh-TW" dirty="0"/>
              </a:p>
              <a:p>
                <a:pPr marL="514350" indent="-457200"/>
                <a:endParaRPr lang="en-US" altLang="zh-TW" dirty="0"/>
              </a:p>
              <a:p>
                <a:pPr marL="514350" indent="-457200"/>
                <a:endParaRPr lang="en-US" altLang="zh-TW" dirty="0"/>
              </a:p>
              <a:p>
                <a:pPr marL="514350" indent="-457200"/>
                <a:endParaRPr lang="en-US" altLang="zh-TW" dirty="0"/>
              </a:p>
              <a:p>
                <a:pPr marL="514350" indent="-457200"/>
                <a:endParaRPr lang="en-US" altLang="zh-TW" dirty="0"/>
              </a:p>
              <a:p>
                <a:pPr marL="514350" indent="-457200"/>
                <a:endParaRPr lang="en-US" altLang="zh-TW" dirty="0"/>
              </a:p>
              <a:p>
                <a:pPr marL="514350" indent="-457200"/>
                <a:r>
                  <a:rPr lang="en-US" altLang="zh-TW" dirty="0"/>
                  <a:t>Amount of sparsity increase → </a:t>
                </a:r>
                <a14:m>
                  <m:oMath xmlns:m="http://schemas.openxmlformats.org/officeDocument/2006/math">
                    <m:f>
                      <m:fPr>
                        <m:ctrlPr>
                          <a:rPr lang="en-US" altLang="zh-TW" i="1" dirty="0" smtClean="0">
                            <a:latin typeface="Cambria Math" panose="02040503050406030204" pitchFamily="18" charset="0"/>
                          </a:rPr>
                        </m:ctrlPr>
                      </m:fPr>
                      <m:num>
                        <m:r>
                          <a:rPr lang="zh-TW" altLang="en-US" i="1" dirty="0" smtClean="0">
                            <a:latin typeface="Cambria Math" panose="02040503050406030204" pitchFamily="18" charset="0"/>
                          </a:rPr>
                          <m:t>𝑜𝑝𝑒𝑟𝑎𝑡𝑖𝑜𝑛𝑠</m:t>
                        </m:r>
                      </m:num>
                      <m:den>
                        <m:r>
                          <a:rPr lang="zh-TW" altLang="en-US" i="1" dirty="0" smtClean="0">
                            <a:latin typeface="Cambria Math" panose="02040503050406030204" pitchFamily="18" charset="0"/>
                          </a:rPr>
                          <m:t>𝑐𝑦𝑐𝑙𝑒</m:t>
                        </m:r>
                      </m:den>
                    </m:f>
                  </m:oMath>
                </a14:m>
                <a:r>
                  <a:rPr lang="zh-TW" altLang="en-US" dirty="0"/>
                  <a:t> </a:t>
                </a:r>
                <a:r>
                  <a:rPr lang="en-US" altLang="zh-TW" dirty="0"/>
                  <a:t>increase</a:t>
                </a:r>
              </a:p>
              <a:p>
                <a:pPr marL="914400" lvl="1" indent="-457200"/>
                <a:r>
                  <a:rPr lang="en-US" altLang="zh-TW" dirty="0"/>
                  <a:t>Requires additional hardware → increase critical path, reduce area density of PE</a:t>
                </a:r>
                <a:br>
                  <a:rPr lang="en-US" altLang="zh-TW" dirty="0"/>
                </a:br>
                <a:r>
                  <a:rPr lang="en-US" altLang="zh-TW" dirty="0"/>
                  <a:t>→ reduce </a:t>
                </a:r>
                <a14:m>
                  <m:oMath xmlns:m="http://schemas.openxmlformats.org/officeDocument/2006/math">
                    <m:f>
                      <m:fPr>
                        <m:ctrlPr>
                          <a:rPr lang="en-US" altLang="zh-TW" i="1" dirty="0" smtClean="0">
                            <a:latin typeface="Cambria Math" panose="02040503050406030204" pitchFamily="18" charset="0"/>
                          </a:rPr>
                        </m:ctrlPr>
                      </m:fPr>
                      <m:num>
                        <m:r>
                          <a:rPr lang="zh-TW" altLang="en-US" i="1" dirty="0" smtClean="0">
                            <a:latin typeface="Cambria Math" panose="02040503050406030204" pitchFamily="18" charset="0"/>
                          </a:rPr>
                          <m:t>𝑜𝑝𝑒𝑟𝑎𝑡𝑖𝑜𝑛𝑠</m:t>
                        </m:r>
                      </m:num>
                      <m:den>
                        <m:r>
                          <a:rPr lang="zh-TW" altLang="en-US" i="1" dirty="0" smtClean="0">
                            <a:latin typeface="Cambria Math" panose="02040503050406030204" pitchFamily="18" charset="0"/>
                          </a:rPr>
                          <m:t>𝑠𝑒𝑐𝑜𝑛𝑑</m:t>
                        </m:r>
                      </m:den>
                    </m:f>
                  </m:oMath>
                </a14:m>
                <a:endParaRPr lang="zh-TW" altLang="en-US" dirty="0"/>
              </a:p>
              <a:p>
                <a:pPr marL="914400" lvl="1" indent="-457200"/>
                <a:r>
                  <a:rPr lang="en-US" altLang="zh-TW" dirty="0"/>
                  <a:t>Trade off</a:t>
                </a:r>
                <a:endParaRPr lang="zh-TW" altLang="en-US" dirty="0"/>
              </a:p>
            </p:txBody>
          </p:sp>
        </mc:Choice>
        <mc:Fallback xmlns="">
          <p:sp>
            <p:nvSpPr>
              <p:cNvPr id="5" name="內容版面配置區 4">
                <a:extLst>
                  <a:ext uri="{FF2B5EF4-FFF2-40B4-BE49-F238E27FC236}">
                    <a16:creationId xmlns:a16="http://schemas.microsoft.com/office/drawing/2014/main" id="{6506567B-9996-2AFD-EA73-346F00EEADCA}"/>
                  </a:ext>
                </a:extLst>
              </p:cNvPr>
              <p:cNvSpPr>
                <a:spLocks noGrp="1" noRot="1" noChangeAspect="1" noMove="1" noResize="1" noEditPoints="1" noAdjustHandles="1" noChangeArrowheads="1" noChangeShapeType="1" noTextEdit="1"/>
              </p:cNvSpPr>
              <p:nvPr>
                <p:ph idx="1"/>
              </p:nvPr>
            </p:nvSpPr>
            <p:spPr>
              <a:blipFill>
                <a:blip r:embed="rId2"/>
                <a:stretch>
                  <a:fillRect l="-290"/>
                </a:stretch>
              </a:blipFill>
            </p:spPr>
            <p:txBody>
              <a:bodyPr/>
              <a:lstStyle/>
              <a:p>
                <a:r>
                  <a:rPr lang="zh-TW" altLang="en-US">
                    <a:noFill/>
                  </a:rPr>
                  <a:t> </a:t>
                </a:r>
              </a:p>
            </p:txBody>
          </p:sp>
        </mc:Fallback>
      </mc:AlternateContent>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16</a:t>
            </a:fld>
            <a:endParaRPr lang="zh-TW" altLang="en-US"/>
          </a:p>
        </p:txBody>
      </p:sp>
      <p:pic>
        <p:nvPicPr>
          <p:cNvPr id="3" name="圖片 2">
            <a:extLst>
              <a:ext uri="{FF2B5EF4-FFF2-40B4-BE49-F238E27FC236}">
                <a16:creationId xmlns:a16="http://schemas.microsoft.com/office/drawing/2014/main" id="{89980B7C-7749-8A15-5192-F891028D84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0343" y="1592034"/>
            <a:ext cx="10655559" cy="2523685"/>
          </a:xfrm>
          <a:prstGeom prst="rect">
            <a:avLst/>
          </a:prstGeom>
        </p:spPr>
      </p:pic>
    </p:spTree>
    <p:extLst>
      <p:ext uri="{BB962C8B-B14F-4D97-AF65-F5344CB8AC3E}">
        <p14:creationId xmlns:p14="http://schemas.microsoft.com/office/powerpoint/2010/main" val="622963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id="{246A07B0-F7CC-49D0-CA79-5ECB34C9B9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9289" y="1612264"/>
            <a:ext cx="10113422" cy="492664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Variations of Output Stationary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160</a:t>
            </a:fld>
            <a:endParaRPr lang="zh-TW" altLang="en-US"/>
          </a:p>
        </p:txBody>
      </p:sp>
    </p:spTree>
    <p:extLst>
      <p:ext uri="{BB962C8B-B14F-4D97-AF65-F5344CB8AC3E}">
        <p14:creationId xmlns:p14="http://schemas.microsoft.com/office/powerpoint/2010/main" val="166628188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Output Stationary Dataflow</a:t>
            </a:r>
            <a:endParaRPr lang="zh-TW" altLang="en-US" dirty="0"/>
          </a:p>
        </p:txBody>
      </p:sp>
      <p:sp>
        <p:nvSpPr>
          <p:cNvPr id="2" name="內容版面配置區 1">
            <a:extLst>
              <a:ext uri="{FF2B5EF4-FFF2-40B4-BE49-F238E27FC236}">
                <a16:creationId xmlns:a16="http://schemas.microsoft.com/office/drawing/2014/main" id="{81B1BC42-A8AA-0E93-D8AD-A8936E800777}"/>
              </a:ext>
            </a:extLst>
          </p:cNvPr>
          <p:cNvSpPr>
            <a:spLocks noGrp="1"/>
          </p:cNvSpPr>
          <p:nvPr>
            <p:ph idx="1"/>
          </p:nvPr>
        </p:nvSpPr>
        <p:spPr/>
        <p:txBody>
          <a:bodyPr/>
          <a:lstStyle/>
          <a:p>
            <a:r>
              <a:rPr lang="en-US" altLang="zh-TW" dirty="0"/>
              <a:t>Cycle through input </a:t>
            </a:r>
            <a:r>
              <a:rPr lang="en-US" altLang="zh-TW" dirty="0" err="1"/>
              <a:t>fmap</a:t>
            </a:r>
            <a:r>
              <a:rPr lang="en-US" altLang="zh-TW" dirty="0"/>
              <a:t> and weights (hold </a:t>
            </a:r>
            <a:r>
              <a:rPr lang="en-US" altLang="zh-TW" dirty="0" err="1"/>
              <a:t>psum</a:t>
            </a:r>
            <a:r>
              <a:rPr lang="en-US" altLang="zh-TW" dirty="0"/>
              <a:t> of output </a:t>
            </a:r>
            <a:r>
              <a:rPr lang="en-US" altLang="zh-TW" dirty="0" err="1"/>
              <a:t>fmap</a:t>
            </a:r>
            <a:r>
              <a:rPr lang="en-US" altLang="zh-TW" dirty="0"/>
              <a:t>)</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161</a:t>
            </a:fld>
            <a:endParaRPr lang="zh-TW" altLang="en-US"/>
          </a:p>
        </p:txBody>
      </p:sp>
      <p:pic>
        <p:nvPicPr>
          <p:cNvPr id="15" name="圖片 14">
            <a:extLst>
              <a:ext uri="{FF2B5EF4-FFF2-40B4-BE49-F238E27FC236}">
                <a16:creationId xmlns:a16="http://schemas.microsoft.com/office/drawing/2014/main" id="{D020F9D5-AD6A-3723-8333-BD4BA06D14B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959429" y="2192695"/>
            <a:ext cx="7604450" cy="4599992"/>
          </a:xfrm>
          <a:prstGeom prst="rect">
            <a:avLst/>
          </a:prstGeom>
        </p:spPr>
      </p:pic>
    </p:spTree>
    <p:extLst>
      <p:ext uri="{BB962C8B-B14F-4D97-AF65-F5344CB8AC3E}">
        <p14:creationId xmlns:p14="http://schemas.microsoft.com/office/powerpoint/2010/main" val="2647088751"/>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Output Stationary Dataflow</a:t>
            </a:r>
            <a:endParaRPr lang="zh-TW" altLang="en-US" dirty="0"/>
          </a:p>
        </p:txBody>
      </p:sp>
      <p:sp>
        <p:nvSpPr>
          <p:cNvPr id="2" name="內容版面配置區 1">
            <a:extLst>
              <a:ext uri="{FF2B5EF4-FFF2-40B4-BE49-F238E27FC236}">
                <a16:creationId xmlns:a16="http://schemas.microsoft.com/office/drawing/2014/main" id="{81B1BC42-A8AA-0E93-D8AD-A8936E800777}"/>
              </a:ext>
            </a:extLst>
          </p:cNvPr>
          <p:cNvSpPr>
            <a:spLocks noGrp="1"/>
          </p:cNvSpPr>
          <p:nvPr>
            <p:ph idx="1"/>
          </p:nvPr>
        </p:nvSpPr>
        <p:spPr/>
        <p:txBody>
          <a:bodyPr/>
          <a:lstStyle/>
          <a:p>
            <a:r>
              <a:rPr lang="en-US" altLang="zh-TW" dirty="0"/>
              <a:t>Cycle through input </a:t>
            </a:r>
            <a:r>
              <a:rPr lang="en-US" altLang="zh-TW" dirty="0" err="1"/>
              <a:t>fmap</a:t>
            </a:r>
            <a:r>
              <a:rPr lang="en-US" altLang="zh-TW" dirty="0"/>
              <a:t> and weights (hold </a:t>
            </a:r>
            <a:r>
              <a:rPr lang="en-US" altLang="zh-TW" dirty="0" err="1"/>
              <a:t>psum</a:t>
            </a:r>
            <a:r>
              <a:rPr lang="en-US" altLang="zh-TW" dirty="0"/>
              <a:t> of output </a:t>
            </a:r>
            <a:r>
              <a:rPr lang="en-US" altLang="zh-TW" dirty="0" err="1"/>
              <a:t>fmap</a:t>
            </a:r>
            <a:r>
              <a:rPr lang="en-US" altLang="zh-TW" dirty="0"/>
              <a:t>)</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162</a:t>
            </a:fld>
            <a:endParaRPr lang="zh-TW" altLang="en-US"/>
          </a:p>
        </p:txBody>
      </p:sp>
      <p:pic>
        <p:nvPicPr>
          <p:cNvPr id="10" name="圖片 9">
            <a:extLst>
              <a:ext uri="{FF2B5EF4-FFF2-40B4-BE49-F238E27FC236}">
                <a16:creationId xmlns:a16="http://schemas.microsoft.com/office/drawing/2014/main" id="{60BBAD68-DEB6-0BE7-0D43-7A94B8C0374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987420" y="2174033"/>
            <a:ext cx="7632441" cy="4683968"/>
          </a:xfrm>
          <a:prstGeom prst="rect">
            <a:avLst/>
          </a:prstGeom>
        </p:spPr>
      </p:pic>
    </p:spTree>
    <p:extLst>
      <p:ext uri="{BB962C8B-B14F-4D97-AF65-F5344CB8AC3E}">
        <p14:creationId xmlns:p14="http://schemas.microsoft.com/office/powerpoint/2010/main" val="124934518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Output Stationary Dataflow</a:t>
            </a:r>
            <a:endParaRPr lang="zh-TW" altLang="en-US" dirty="0"/>
          </a:p>
        </p:txBody>
      </p:sp>
      <p:sp>
        <p:nvSpPr>
          <p:cNvPr id="2" name="內容版面配置區 1">
            <a:extLst>
              <a:ext uri="{FF2B5EF4-FFF2-40B4-BE49-F238E27FC236}">
                <a16:creationId xmlns:a16="http://schemas.microsoft.com/office/drawing/2014/main" id="{81B1BC42-A8AA-0E93-D8AD-A8936E800777}"/>
              </a:ext>
            </a:extLst>
          </p:cNvPr>
          <p:cNvSpPr>
            <a:spLocks noGrp="1"/>
          </p:cNvSpPr>
          <p:nvPr>
            <p:ph idx="1"/>
          </p:nvPr>
        </p:nvSpPr>
        <p:spPr/>
        <p:txBody>
          <a:bodyPr/>
          <a:lstStyle/>
          <a:p>
            <a:r>
              <a:rPr lang="en-US" altLang="zh-TW" dirty="0"/>
              <a:t>Cycle through input </a:t>
            </a:r>
            <a:r>
              <a:rPr lang="en-US" altLang="zh-TW" dirty="0" err="1"/>
              <a:t>fmap</a:t>
            </a:r>
            <a:r>
              <a:rPr lang="en-US" altLang="zh-TW" dirty="0"/>
              <a:t> and weights (hold </a:t>
            </a:r>
            <a:r>
              <a:rPr lang="en-US" altLang="zh-TW" dirty="0" err="1"/>
              <a:t>psum</a:t>
            </a:r>
            <a:r>
              <a:rPr lang="en-US" altLang="zh-TW" dirty="0"/>
              <a:t> of output </a:t>
            </a:r>
            <a:r>
              <a:rPr lang="en-US" altLang="zh-TW" dirty="0" err="1"/>
              <a:t>fmap</a:t>
            </a:r>
            <a:r>
              <a:rPr lang="en-US" altLang="zh-TW" dirty="0"/>
              <a:t>)</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163</a:t>
            </a:fld>
            <a:endParaRPr lang="zh-TW" altLang="en-US"/>
          </a:p>
        </p:txBody>
      </p:sp>
      <p:pic>
        <p:nvPicPr>
          <p:cNvPr id="8" name="圖片 7">
            <a:extLst>
              <a:ext uri="{FF2B5EF4-FFF2-40B4-BE49-F238E27FC236}">
                <a16:creationId xmlns:a16="http://schemas.microsoft.com/office/drawing/2014/main" id="{E205BF73-F643-F63F-B6FD-A34A8E79226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006082" y="2202025"/>
            <a:ext cx="7595118" cy="4655976"/>
          </a:xfrm>
          <a:prstGeom prst="rect">
            <a:avLst/>
          </a:prstGeom>
        </p:spPr>
      </p:pic>
    </p:spTree>
    <p:extLst>
      <p:ext uri="{BB962C8B-B14F-4D97-AF65-F5344CB8AC3E}">
        <p14:creationId xmlns:p14="http://schemas.microsoft.com/office/powerpoint/2010/main" val="206924937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Output Stationary Dataflow</a:t>
            </a:r>
            <a:endParaRPr lang="zh-TW" altLang="en-US" dirty="0"/>
          </a:p>
        </p:txBody>
      </p:sp>
      <p:sp>
        <p:nvSpPr>
          <p:cNvPr id="2" name="內容版面配置區 1">
            <a:extLst>
              <a:ext uri="{FF2B5EF4-FFF2-40B4-BE49-F238E27FC236}">
                <a16:creationId xmlns:a16="http://schemas.microsoft.com/office/drawing/2014/main" id="{81B1BC42-A8AA-0E93-D8AD-A8936E800777}"/>
              </a:ext>
            </a:extLst>
          </p:cNvPr>
          <p:cNvSpPr>
            <a:spLocks noGrp="1"/>
          </p:cNvSpPr>
          <p:nvPr>
            <p:ph idx="1"/>
          </p:nvPr>
        </p:nvSpPr>
        <p:spPr/>
        <p:txBody>
          <a:bodyPr/>
          <a:lstStyle/>
          <a:p>
            <a:r>
              <a:rPr lang="en-US" altLang="zh-TW" dirty="0"/>
              <a:t>Cycle through input </a:t>
            </a:r>
            <a:r>
              <a:rPr lang="en-US" altLang="zh-TW" dirty="0" err="1"/>
              <a:t>fmap</a:t>
            </a:r>
            <a:r>
              <a:rPr lang="en-US" altLang="zh-TW" dirty="0"/>
              <a:t> and weights (hold </a:t>
            </a:r>
            <a:r>
              <a:rPr lang="en-US" altLang="zh-TW" dirty="0" err="1"/>
              <a:t>psum</a:t>
            </a:r>
            <a:r>
              <a:rPr lang="en-US" altLang="zh-TW" dirty="0"/>
              <a:t> of output </a:t>
            </a:r>
            <a:r>
              <a:rPr lang="en-US" altLang="zh-TW" dirty="0" err="1"/>
              <a:t>fmap</a:t>
            </a:r>
            <a:r>
              <a:rPr lang="en-US" altLang="zh-TW" dirty="0"/>
              <a:t>)</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164</a:t>
            </a:fld>
            <a:endParaRPr lang="zh-TW" altLang="en-US"/>
          </a:p>
        </p:txBody>
      </p:sp>
      <p:pic>
        <p:nvPicPr>
          <p:cNvPr id="8" name="圖片 7">
            <a:extLst>
              <a:ext uri="{FF2B5EF4-FFF2-40B4-BE49-F238E27FC236}">
                <a16:creationId xmlns:a16="http://schemas.microsoft.com/office/drawing/2014/main" id="{DE4B4EA9-2317-D4A2-68F0-0B63174E2A2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006082" y="2220686"/>
            <a:ext cx="7539134" cy="4500789"/>
          </a:xfrm>
          <a:prstGeom prst="rect">
            <a:avLst/>
          </a:prstGeom>
        </p:spPr>
      </p:pic>
    </p:spTree>
    <p:extLst>
      <p:ext uri="{BB962C8B-B14F-4D97-AF65-F5344CB8AC3E}">
        <p14:creationId xmlns:p14="http://schemas.microsoft.com/office/powerpoint/2010/main" val="227575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Weight Stationary (WS)</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Minimize weight read energy consumption</a:t>
            </a:r>
          </a:p>
          <a:p>
            <a:pPr marL="914400" lvl="1" indent="-457200"/>
            <a:r>
              <a:rPr lang="en-US" altLang="zh-TW" dirty="0">
                <a:latin typeface="+mj-lt"/>
                <a:ea typeface="標楷體" panose="03000509000000000000" pitchFamily="65" charset="-120"/>
              </a:rPr>
              <a:t>Maximize convolutional and filter reuse of weights</a:t>
            </a:r>
          </a:p>
          <a:p>
            <a:pPr marL="514350" indent="-457200"/>
            <a:r>
              <a:rPr lang="en-US" altLang="zh-TW" dirty="0">
                <a:latin typeface="+mj-lt"/>
                <a:ea typeface="標楷體" panose="03000509000000000000" pitchFamily="65" charset="-120"/>
              </a:rPr>
              <a:t>Broadcast activations and accumulate </a:t>
            </a:r>
            <a:r>
              <a:rPr lang="en-US" altLang="zh-TW" dirty="0" err="1">
                <a:latin typeface="+mj-lt"/>
                <a:ea typeface="標楷體" panose="03000509000000000000" pitchFamily="65" charset="-120"/>
              </a:rPr>
              <a:t>psums</a:t>
            </a:r>
            <a:endParaRPr lang="en-US" altLang="zh-TW" dirty="0">
              <a:latin typeface="+mj-lt"/>
              <a:ea typeface="標楷體" panose="03000509000000000000" pitchFamily="65" charset="-120"/>
            </a:endParaRPr>
          </a:p>
          <a:p>
            <a:pPr marL="914400" lvl="1" indent="-457200"/>
            <a:r>
              <a:rPr lang="en-US" altLang="zh-TW" dirty="0">
                <a:latin typeface="+mj-lt"/>
                <a:ea typeface="標楷體" panose="03000509000000000000" pitchFamily="65" charset="-120"/>
              </a:rPr>
              <a:t>Spatially across the PE array.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165</a:t>
            </a:fld>
            <a:endParaRPr lang="zh-TW" altLang="en-US"/>
          </a:p>
        </p:txBody>
      </p:sp>
      <p:pic>
        <p:nvPicPr>
          <p:cNvPr id="6" name="圖片 5">
            <a:extLst>
              <a:ext uri="{FF2B5EF4-FFF2-40B4-BE49-F238E27FC236}">
                <a16:creationId xmlns:a16="http://schemas.microsoft.com/office/drawing/2014/main" id="{83D7510B-308D-1DE9-A8DB-5F5311CE07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8956" y="3780642"/>
            <a:ext cx="8994088" cy="2396321"/>
          </a:xfrm>
          <a:prstGeom prst="rect">
            <a:avLst/>
          </a:prstGeom>
        </p:spPr>
      </p:pic>
    </p:spTree>
    <p:extLst>
      <p:ext uri="{BB962C8B-B14F-4D97-AF65-F5344CB8AC3E}">
        <p14:creationId xmlns:p14="http://schemas.microsoft.com/office/powerpoint/2010/main" val="372884239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WS Example: </a:t>
            </a:r>
            <a:r>
              <a:rPr lang="en-US" altLang="zh-TW" dirty="0" err="1"/>
              <a:t>nn</a:t>
            </a:r>
            <a:r>
              <a:rPr lang="en-US" altLang="zh-TW" dirty="0"/>
              <a:t>-X (</a:t>
            </a:r>
            <a:r>
              <a:rPr lang="en-US" altLang="zh-TW" dirty="0" err="1"/>
              <a:t>NeuFlow</a:t>
            </a:r>
            <a:r>
              <a:rPr lang="en-US" altLang="zh-TW" dirty="0"/>
              <a:t>)</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166</a:t>
            </a:fld>
            <a:endParaRPr lang="zh-TW" altLang="en-US"/>
          </a:p>
        </p:txBody>
      </p:sp>
      <p:pic>
        <p:nvPicPr>
          <p:cNvPr id="8" name="圖片 7">
            <a:extLst>
              <a:ext uri="{FF2B5EF4-FFF2-40B4-BE49-F238E27FC236}">
                <a16:creationId xmlns:a16="http://schemas.microsoft.com/office/drawing/2014/main" id="{1A3DD2D5-3681-3367-8235-15C3BBBE53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5268" y="1612264"/>
            <a:ext cx="7961463" cy="4926648"/>
          </a:xfrm>
          <a:prstGeom prst="rect">
            <a:avLst/>
          </a:prstGeom>
        </p:spPr>
      </p:pic>
    </p:spTree>
    <p:extLst>
      <p:ext uri="{BB962C8B-B14F-4D97-AF65-F5344CB8AC3E}">
        <p14:creationId xmlns:p14="http://schemas.microsoft.com/office/powerpoint/2010/main" val="58007603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a:extLst>
              <a:ext uri="{FF2B5EF4-FFF2-40B4-BE49-F238E27FC236}">
                <a16:creationId xmlns:a16="http://schemas.microsoft.com/office/drawing/2014/main" id="{BDA94258-9708-BB9E-A782-579306D676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5288" y="1547379"/>
            <a:ext cx="9730875" cy="5174096"/>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WS Example: NVDLA (Simplified)</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167</a:t>
            </a:fld>
            <a:endParaRPr lang="zh-TW" altLang="en-US"/>
          </a:p>
        </p:txBody>
      </p:sp>
    </p:spTree>
    <p:extLst>
      <p:ext uri="{BB962C8B-B14F-4D97-AF65-F5344CB8AC3E}">
        <p14:creationId xmlns:p14="http://schemas.microsoft.com/office/powerpoint/2010/main" val="170850665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WS Example: NVDLA (Simplified)</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168</a:t>
            </a:fld>
            <a:endParaRPr lang="zh-TW" altLang="en-US"/>
          </a:p>
        </p:txBody>
      </p:sp>
      <p:pic>
        <p:nvPicPr>
          <p:cNvPr id="8" name="圖片 7">
            <a:extLst>
              <a:ext uri="{FF2B5EF4-FFF2-40B4-BE49-F238E27FC236}">
                <a16:creationId xmlns:a16="http://schemas.microsoft.com/office/drawing/2014/main" id="{94D5445E-E6EC-C8A2-B0E6-7DC7A6FA0E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4785" y="1612264"/>
            <a:ext cx="8702430" cy="4926648"/>
          </a:xfrm>
          <a:prstGeom prst="rect">
            <a:avLst/>
          </a:prstGeom>
        </p:spPr>
      </p:pic>
    </p:spTree>
    <p:extLst>
      <p:ext uri="{BB962C8B-B14F-4D97-AF65-F5344CB8AC3E}">
        <p14:creationId xmlns:p14="http://schemas.microsoft.com/office/powerpoint/2010/main" val="2415889622"/>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6860B799-F508-5185-D6ED-1C68C2DF9C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166" y="1612264"/>
            <a:ext cx="10365667" cy="492664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Loop Nest For Simplified NVDLA</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169</a:t>
            </a:fld>
            <a:endParaRPr lang="zh-TW" altLang="en-US"/>
          </a:p>
        </p:txBody>
      </p:sp>
    </p:spTree>
    <p:extLst>
      <p:ext uri="{BB962C8B-B14F-4D97-AF65-F5344CB8AC3E}">
        <p14:creationId xmlns:p14="http://schemas.microsoft.com/office/powerpoint/2010/main" val="227451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Reducing </a:t>
            </a:r>
            <a:r>
              <a:rPr lang="en-US" altLang="zh-TW" dirty="0" smtClean="0"/>
              <a:t>Precision (e.g., Quantization)</a:t>
            </a:r>
            <a:endParaRPr lang="zh-TW" altLang="en-US" dirty="0"/>
          </a:p>
        </p:txBody>
      </p:sp>
      <mc:AlternateContent xmlns:mc="http://schemas.openxmlformats.org/markup-compatibility/2006" xmlns:a14="http://schemas.microsoft.com/office/drawing/2010/main">
        <mc:Choice Requires="a14">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smtClean="0"/>
                  <a:t>Increase </a:t>
                </a:r>
                <a14:m>
                  <m:oMath xmlns:m="http://schemas.openxmlformats.org/officeDocument/2006/math">
                    <m:f>
                      <m:fPr>
                        <m:ctrlPr>
                          <a:rPr lang="en-US" altLang="zh-TW" i="1" dirty="0" smtClean="0">
                            <a:latin typeface="Cambria Math" panose="02040503050406030204" pitchFamily="18" charset="0"/>
                          </a:rPr>
                        </m:ctrlPr>
                      </m:fPr>
                      <m:num>
                        <m:r>
                          <a:rPr lang="zh-TW" altLang="en-US" i="1" dirty="0" smtClean="0">
                            <a:latin typeface="Cambria Math" panose="02040503050406030204" pitchFamily="18" charset="0"/>
                          </a:rPr>
                          <m:t>𝑜𝑝𝑒𝑟𝑎𝑡𝑖𝑜𝑛𝑠</m:t>
                        </m:r>
                      </m:num>
                      <m:den>
                        <m:r>
                          <a:rPr lang="zh-TW" altLang="en-US" i="1" dirty="0" smtClean="0">
                            <a:latin typeface="Cambria Math" panose="02040503050406030204" pitchFamily="18" charset="0"/>
                          </a:rPr>
                          <m:t>𝑠</m:t>
                        </m:r>
                        <m:r>
                          <a:rPr lang="zh-TW" altLang="en-US" i="1" dirty="0">
                            <a:latin typeface="Cambria Math" panose="02040503050406030204" pitchFamily="18" charset="0"/>
                          </a:rPr>
                          <m:t>𝑒𝑐𝑜𝑛𝑑</m:t>
                        </m:r>
                      </m:den>
                    </m:f>
                  </m:oMath>
                </a14:m>
                <a:endParaRPr lang="zh-TW" altLang="en-US" dirty="0"/>
              </a:p>
              <a:p>
                <a:pPr marL="514350" indent="-457200"/>
                <a:r>
                  <a:rPr lang="en-US" altLang="zh-TW" dirty="0"/>
                  <a:t>Lower </a:t>
                </a:r>
                <a:r>
                  <a:rPr lang="en-US" altLang="zh-TW" dirty="0" smtClean="0"/>
                  <a:t>precision (fewer bits)</a:t>
                </a:r>
                <a:r>
                  <a:rPr lang="en-US" altLang="zh-TW" dirty="0"/>
                  <a:t/>
                </a:r>
                <a:br>
                  <a:rPr lang="en-US" altLang="zh-TW" dirty="0"/>
                </a:br>
                <a:r>
                  <a:rPr lang="en-US" altLang="zh-TW" dirty="0"/>
                  <a:t>→ lower bandwidth requirement</a:t>
                </a:r>
                <a:br>
                  <a:rPr lang="en-US" altLang="zh-TW" dirty="0"/>
                </a:br>
                <a:r>
                  <a:rPr lang="en-US" altLang="zh-TW" dirty="0"/>
                  <a:t>→ increase utilization of </a:t>
                </a:r>
                <a:r>
                  <a:rPr lang="en-US" altLang="zh-TW" dirty="0" smtClean="0"/>
                  <a:t>PEs</a:t>
                </a:r>
                <a:endParaRPr lang="en-US" altLang="zh-TW" dirty="0"/>
              </a:p>
              <a:p>
                <a:pPr marL="514350" indent="-457200"/>
                <a:r>
                  <a:rPr lang="en-US" altLang="zh-TW" dirty="0"/>
                  <a:t>Multiple levels of precision requires addition hardware</a:t>
                </a:r>
                <a:br>
                  <a:rPr lang="en-US" altLang="zh-TW" dirty="0"/>
                </a:br>
                <a:r>
                  <a:rPr lang="en-US" altLang="zh-TW" dirty="0"/>
                  <a:t>→ increase critical path, reduce area density of PE</a:t>
                </a:r>
                <a:br>
                  <a:rPr lang="en-US" altLang="zh-TW" dirty="0"/>
                </a:br>
                <a:r>
                  <a:rPr lang="en-US" altLang="zh-TW" dirty="0"/>
                  <a:t>→ </a:t>
                </a:r>
                <a:r>
                  <a:rPr lang="en-US" altLang="zh-TW" dirty="0" smtClean="0"/>
                  <a:t>decrease </a:t>
                </a:r>
                <a14:m>
                  <m:oMath xmlns:m="http://schemas.openxmlformats.org/officeDocument/2006/math">
                    <m:f>
                      <m:fPr>
                        <m:ctrlPr>
                          <a:rPr lang="en-US" altLang="zh-TW" i="1" dirty="0" smtClean="0">
                            <a:latin typeface="Cambria Math" panose="02040503050406030204" pitchFamily="18" charset="0"/>
                          </a:rPr>
                        </m:ctrlPr>
                      </m:fPr>
                      <m:num>
                        <m:r>
                          <a:rPr lang="zh-TW" altLang="en-US" i="1" dirty="0" smtClean="0">
                            <a:latin typeface="Cambria Math" panose="02040503050406030204" pitchFamily="18" charset="0"/>
                          </a:rPr>
                          <m:t>𝑜𝑝𝑒𝑟𝑎𝑡𝑖𝑜𝑛𝑠</m:t>
                        </m:r>
                      </m:num>
                      <m:den>
                        <m:r>
                          <a:rPr lang="zh-TW" altLang="en-US" i="1" dirty="0" smtClean="0">
                            <a:latin typeface="Cambria Math" panose="02040503050406030204" pitchFamily="18" charset="0"/>
                          </a:rPr>
                          <m:t>𝑠</m:t>
                        </m:r>
                        <m:r>
                          <a:rPr lang="zh-TW" altLang="en-US" i="1" dirty="0">
                            <a:latin typeface="Cambria Math" panose="02040503050406030204" pitchFamily="18" charset="0"/>
                          </a:rPr>
                          <m:t>𝑒𝑐𝑜𝑛𝑑</m:t>
                        </m:r>
                      </m:den>
                    </m:f>
                  </m:oMath>
                </a14:m>
                <a:endParaRPr lang="zh-TW" altLang="en-US" dirty="0"/>
              </a:p>
            </p:txBody>
          </p:sp>
        </mc:Choice>
        <mc:Fallback xmlns="">
          <p:sp>
            <p:nvSpPr>
              <p:cNvPr id="5" name="內容版面配置區 4">
                <a:extLst>
                  <a:ext uri="{FF2B5EF4-FFF2-40B4-BE49-F238E27FC236}">
                    <a16:creationId xmlns:a16="http://schemas.microsoft.com/office/drawing/2014/main" id="{6506567B-9996-2AFD-EA73-346F00EEADCA}"/>
                  </a:ext>
                </a:extLst>
              </p:cNvPr>
              <p:cNvSpPr>
                <a:spLocks noGrp="1" noRot="1" noChangeAspect="1" noMove="1" noResize="1" noEditPoints="1" noAdjustHandles="1" noChangeArrowheads="1" noChangeShapeType="1" noTextEdit="1"/>
              </p:cNvSpPr>
              <p:nvPr>
                <p:ph idx="1"/>
              </p:nvPr>
            </p:nvSpPr>
            <p:spPr>
              <a:blipFill>
                <a:blip r:embed="rId2"/>
                <a:stretch>
                  <a:fillRect l="-522"/>
                </a:stretch>
              </a:blipFill>
            </p:spPr>
            <p:txBody>
              <a:bodyPr/>
              <a:lstStyle/>
              <a:p>
                <a:r>
                  <a:rPr lang="zh-TW" altLang="en-US">
                    <a:noFill/>
                  </a:rPr>
                  <a:t> </a:t>
                </a:r>
              </a:p>
            </p:txBody>
          </p:sp>
        </mc:Fallback>
      </mc:AlternateContent>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17</a:t>
            </a:fld>
            <a:endParaRPr lang="zh-TW" altLang="en-US"/>
          </a:p>
        </p:txBody>
      </p:sp>
    </p:spTree>
    <p:extLst>
      <p:ext uri="{BB962C8B-B14F-4D97-AF65-F5344CB8AC3E}">
        <p14:creationId xmlns:p14="http://schemas.microsoft.com/office/powerpoint/2010/main" val="266866929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Weight Stationary Dataflow</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Cycle through input and output </a:t>
            </a:r>
            <a:r>
              <a:rPr lang="en-US" altLang="zh-TW" dirty="0" err="1">
                <a:latin typeface="+mj-lt"/>
                <a:ea typeface="標楷體" panose="03000509000000000000" pitchFamily="65" charset="-120"/>
              </a:rPr>
              <a:t>fmap</a:t>
            </a:r>
            <a:r>
              <a:rPr lang="en-US" altLang="zh-TW" dirty="0">
                <a:latin typeface="+mj-lt"/>
                <a:ea typeface="標楷體" panose="03000509000000000000" pitchFamily="65" charset="-120"/>
              </a:rPr>
              <a:t> (hold weights)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170</a:t>
            </a:fld>
            <a:endParaRPr lang="zh-TW" altLang="en-US"/>
          </a:p>
        </p:txBody>
      </p:sp>
      <p:pic>
        <p:nvPicPr>
          <p:cNvPr id="8" name="圖片 7">
            <a:extLst>
              <a:ext uri="{FF2B5EF4-FFF2-40B4-BE49-F238E27FC236}">
                <a16:creationId xmlns:a16="http://schemas.microsoft.com/office/drawing/2014/main" id="{986CA7AB-3419-E92F-3F1F-B2F7B31A197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052734" y="2183363"/>
            <a:ext cx="7595119" cy="4609323"/>
          </a:xfrm>
          <a:prstGeom prst="rect">
            <a:avLst/>
          </a:prstGeom>
        </p:spPr>
      </p:pic>
    </p:spTree>
    <p:extLst>
      <p:ext uri="{BB962C8B-B14F-4D97-AF65-F5344CB8AC3E}">
        <p14:creationId xmlns:p14="http://schemas.microsoft.com/office/powerpoint/2010/main" val="3990821420"/>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Weight Stationary Dataflow</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Cycle through input and output </a:t>
            </a:r>
            <a:r>
              <a:rPr lang="en-US" altLang="zh-TW" dirty="0" err="1">
                <a:latin typeface="+mj-lt"/>
                <a:ea typeface="標楷體" panose="03000509000000000000" pitchFamily="65" charset="-120"/>
              </a:rPr>
              <a:t>fmap</a:t>
            </a:r>
            <a:r>
              <a:rPr lang="en-US" altLang="zh-TW" dirty="0">
                <a:latin typeface="+mj-lt"/>
                <a:ea typeface="標楷體" panose="03000509000000000000" pitchFamily="65" charset="-120"/>
              </a:rPr>
              <a:t> (hold weights)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171</a:t>
            </a:fld>
            <a:endParaRPr lang="zh-TW" altLang="en-US"/>
          </a:p>
        </p:txBody>
      </p:sp>
      <p:pic>
        <p:nvPicPr>
          <p:cNvPr id="6" name="圖片 5">
            <a:extLst>
              <a:ext uri="{FF2B5EF4-FFF2-40B4-BE49-F238E27FC236}">
                <a16:creationId xmlns:a16="http://schemas.microsoft.com/office/drawing/2014/main" id="{333F1490-5C57-E139-A0BA-4E48F50274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034073" y="2220687"/>
            <a:ext cx="7529806" cy="4637314"/>
          </a:xfrm>
          <a:prstGeom prst="rect">
            <a:avLst/>
          </a:prstGeom>
        </p:spPr>
      </p:pic>
    </p:spTree>
    <p:extLst>
      <p:ext uri="{BB962C8B-B14F-4D97-AF65-F5344CB8AC3E}">
        <p14:creationId xmlns:p14="http://schemas.microsoft.com/office/powerpoint/2010/main" val="1866114365"/>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Weight Stationary Dataflow</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Cycle through input and output </a:t>
            </a:r>
            <a:r>
              <a:rPr lang="en-US" altLang="zh-TW" dirty="0" err="1">
                <a:latin typeface="+mj-lt"/>
                <a:ea typeface="標楷體" panose="03000509000000000000" pitchFamily="65" charset="-120"/>
              </a:rPr>
              <a:t>fmap</a:t>
            </a:r>
            <a:r>
              <a:rPr lang="en-US" altLang="zh-TW" dirty="0">
                <a:latin typeface="+mj-lt"/>
                <a:ea typeface="標楷體" panose="03000509000000000000" pitchFamily="65" charset="-120"/>
              </a:rPr>
              <a:t> (hold weights)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172</a:t>
            </a:fld>
            <a:endParaRPr lang="zh-TW" altLang="en-US"/>
          </a:p>
        </p:txBody>
      </p:sp>
      <p:pic>
        <p:nvPicPr>
          <p:cNvPr id="6" name="圖片 5">
            <a:extLst>
              <a:ext uri="{FF2B5EF4-FFF2-40B4-BE49-F238E27FC236}">
                <a16:creationId xmlns:a16="http://schemas.microsoft.com/office/drawing/2014/main" id="{378E3E72-4171-3EEC-5CFE-AB0C82398C3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108718" y="2220687"/>
            <a:ext cx="7529804" cy="4637314"/>
          </a:xfrm>
          <a:prstGeom prst="rect">
            <a:avLst/>
          </a:prstGeom>
        </p:spPr>
      </p:pic>
    </p:spTree>
    <p:extLst>
      <p:ext uri="{BB962C8B-B14F-4D97-AF65-F5344CB8AC3E}">
        <p14:creationId xmlns:p14="http://schemas.microsoft.com/office/powerpoint/2010/main" val="45956837"/>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Weight Stationary Dataflow</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Load new weights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173</a:t>
            </a:fld>
            <a:endParaRPr lang="zh-TW" altLang="en-US"/>
          </a:p>
        </p:txBody>
      </p:sp>
      <p:pic>
        <p:nvPicPr>
          <p:cNvPr id="6" name="圖片 5">
            <a:extLst>
              <a:ext uri="{FF2B5EF4-FFF2-40B4-BE49-F238E27FC236}">
                <a16:creationId xmlns:a16="http://schemas.microsoft.com/office/drawing/2014/main" id="{BCC856EA-FC49-C0D1-08CA-C08507F3641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071396" y="2183363"/>
            <a:ext cx="7436498" cy="4674637"/>
          </a:xfrm>
          <a:prstGeom prst="rect">
            <a:avLst/>
          </a:prstGeom>
        </p:spPr>
      </p:pic>
    </p:spTree>
    <p:extLst>
      <p:ext uri="{BB962C8B-B14F-4D97-AF65-F5344CB8AC3E}">
        <p14:creationId xmlns:p14="http://schemas.microsoft.com/office/powerpoint/2010/main" val="1982579226"/>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Weight Stationary Dataflow</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Cycle through input and output </a:t>
            </a:r>
            <a:r>
              <a:rPr lang="en-US" altLang="zh-TW" dirty="0" err="1">
                <a:latin typeface="+mj-lt"/>
                <a:ea typeface="標楷體" panose="03000509000000000000" pitchFamily="65" charset="-120"/>
              </a:rPr>
              <a:t>fmap</a:t>
            </a:r>
            <a:r>
              <a:rPr lang="en-US" altLang="zh-TW" dirty="0">
                <a:latin typeface="+mj-lt"/>
                <a:ea typeface="標楷體" panose="03000509000000000000" pitchFamily="65" charset="-120"/>
              </a:rPr>
              <a:t> (hold weights)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174</a:t>
            </a:fld>
            <a:endParaRPr lang="zh-TW" altLang="en-US"/>
          </a:p>
        </p:txBody>
      </p:sp>
      <p:pic>
        <p:nvPicPr>
          <p:cNvPr id="6" name="圖片 5">
            <a:extLst>
              <a:ext uri="{FF2B5EF4-FFF2-40B4-BE49-F238E27FC236}">
                <a16:creationId xmlns:a16="http://schemas.microsoft.com/office/drawing/2014/main" id="{F8BF7525-4675-5A08-7E1C-AC12C4668F5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987420" y="2183363"/>
            <a:ext cx="7576458" cy="4674637"/>
          </a:xfrm>
          <a:prstGeom prst="rect">
            <a:avLst/>
          </a:prstGeom>
        </p:spPr>
      </p:pic>
    </p:spTree>
    <p:extLst>
      <p:ext uri="{BB962C8B-B14F-4D97-AF65-F5344CB8AC3E}">
        <p14:creationId xmlns:p14="http://schemas.microsoft.com/office/powerpoint/2010/main" val="163841754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Input Stationary (IS)</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Minimize activation read energy consumption</a:t>
            </a:r>
          </a:p>
          <a:p>
            <a:pPr marL="914400" lvl="1" indent="-457200"/>
            <a:r>
              <a:rPr lang="en-US" altLang="zh-TW" dirty="0">
                <a:latin typeface="+mj-lt"/>
                <a:ea typeface="標楷體" panose="03000509000000000000" pitchFamily="65" charset="-120"/>
              </a:rPr>
              <a:t>Maximize convolutional and </a:t>
            </a:r>
            <a:r>
              <a:rPr lang="en-US" altLang="zh-TW" dirty="0" err="1">
                <a:latin typeface="+mj-lt"/>
                <a:ea typeface="標楷體" panose="03000509000000000000" pitchFamily="65" charset="-120"/>
              </a:rPr>
              <a:t>fmap</a:t>
            </a:r>
            <a:r>
              <a:rPr lang="en-US" altLang="zh-TW" dirty="0">
                <a:latin typeface="+mj-lt"/>
                <a:ea typeface="標楷體" panose="03000509000000000000" pitchFamily="65" charset="-120"/>
              </a:rPr>
              <a:t> reuse of activations</a:t>
            </a:r>
          </a:p>
          <a:p>
            <a:pPr marL="514350" indent="-457200"/>
            <a:r>
              <a:rPr lang="en-US" altLang="zh-TW" dirty="0">
                <a:latin typeface="+mj-lt"/>
                <a:ea typeface="標楷體" panose="03000509000000000000" pitchFamily="65" charset="-120"/>
              </a:rPr>
              <a:t>Unicast weights and accumulate </a:t>
            </a:r>
            <a:r>
              <a:rPr lang="en-US" altLang="zh-TW" dirty="0" err="1">
                <a:latin typeface="+mj-lt"/>
                <a:ea typeface="標楷體" panose="03000509000000000000" pitchFamily="65" charset="-120"/>
              </a:rPr>
              <a:t>psums</a:t>
            </a:r>
            <a:r>
              <a:rPr lang="en-US" altLang="zh-TW" dirty="0">
                <a:latin typeface="+mj-lt"/>
                <a:ea typeface="標楷體" panose="03000509000000000000" pitchFamily="65" charset="-120"/>
              </a:rPr>
              <a:t> spatially</a:t>
            </a:r>
          </a:p>
          <a:p>
            <a:pPr marL="914400" lvl="1" indent="-457200"/>
            <a:r>
              <a:rPr lang="en-US" altLang="zh-TW" dirty="0">
                <a:latin typeface="+mj-lt"/>
                <a:ea typeface="標楷體" panose="03000509000000000000" pitchFamily="65" charset="-120"/>
              </a:rPr>
              <a:t>Across the PE array.</a:t>
            </a:r>
          </a:p>
          <a:p>
            <a:pPr marL="514350" indent="-457200"/>
            <a:r>
              <a:rPr lang="en-US" altLang="zh-TW" dirty="0">
                <a:latin typeface="+mj-lt"/>
                <a:ea typeface="標楷體" panose="03000509000000000000" pitchFamily="65" charset="-120"/>
              </a:rPr>
              <a:t>Usually for sparse CNNs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175</a:t>
            </a:fld>
            <a:endParaRPr lang="zh-TW" altLang="en-US"/>
          </a:p>
        </p:txBody>
      </p:sp>
      <p:pic>
        <p:nvPicPr>
          <p:cNvPr id="6" name="圖片 5">
            <a:extLst>
              <a:ext uri="{FF2B5EF4-FFF2-40B4-BE49-F238E27FC236}">
                <a16:creationId xmlns:a16="http://schemas.microsoft.com/office/drawing/2014/main" id="{0ED42234-A6A3-C487-509D-95C345ED16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8956" y="4222587"/>
            <a:ext cx="8994088" cy="2215021"/>
          </a:xfrm>
          <a:prstGeom prst="rect">
            <a:avLst/>
          </a:prstGeom>
        </p:spPr>
      </p:pic>
    </p:spTree>
    <p:extLst>
      <p:ext uri="{BB962C8B-B14F-4D97-AF65-F5344CB8AC3E}">
        <p14:creationId xmlns:p14="http://schemas.microsoft.com/office/powerpoint/2010/main" val="3782568095"/>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id="{497934A0-D63F-ED15-70E5-059096E523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7314" y="2474655"/>
            <a:ext cx="8677372" cy="412269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IS Example: SCNN</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Used for sparse CNNs</a:t>
            </a:r>
          </a:p>
          <a:p>
            <a:pPr marL="914400" lvl="1" indent="-457200"/>
            <a:r>
              <a:rPr lang="en-US" altLang="zh-TW" dirty="0">
                <a:latin typeface="+mj-lt"/>
                <a:ea typeface="標楷體" panose="03000509000000000000" pitchFamily="65" charset="-120"/>
              </a:rPr>
              <a:t>Sparse CNN is where many weights are zeros</a:t>
            </a:r>
          </a:p>
          <a:p>
            <a:pPr marL="914400" lvl="1" indent="-457200"/>
            <a:r>
              <a:rPr lang="en-US" altLang="zh-TW" dirty="0">
                <a:latin typeface="+mj-lt"/>
                <a:ea typeface="標楷體" panose="03000509000000000000" pitchFamily="65" charset="-120"/>
              </a:rPr>
              <a:t>Activations also have sparsity from </a:t>
            </a:r>
            <a:r>
              <a:rPr lang="en-US" altLang="zh-TW" dirty="0" err="1">
                <a:latin typeface="+mj-lt"/>
                <a:ea typeface="標楷體" panose="03000509000000000000" pitchFamily="65" charset="-120"/>
              </a:rPr>
              <a:t>ReLU</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176</a:t>
            </a:fld>
            <a:endParaRPr lang="zh-TW" altLang="en-US"/>
          </a:p>
        </p:txBody>
      </p:sp>
    </p:spTree>
    <p:extLst>
      <p:ext uri="{BB962C8B-B14F-4D97-AF65-F5344CB8AC3E}">
        <p14:creationId xmlns:p14="http://schemas.microsoft.com/office/powerpoint/2010/main" val="3800427576"/>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err="1"/>
              <a:t>Eyeriss</a:t>
            </a:r>
            <a:r>
              <a:rPr lang="en-US" altLang="zh-TW" dirty="0"/>
              <a:t> - Row Stationary (RW)</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a:xfrm>
            <a:off x="838199" y="1673292"/>
            <a:ext cx="10918371" cy="4503671"/>
          </a:xfrm>
        </p:spPr>
        <p:txBody>
          <a:bodyPr>
            <a:normAutofit/>
          </a:bodyPr>
          <a:lstStyle/>
          <a:p>
            <a:pPr marL="514350" indent="-457200"/>
            <a:r>
              <a:rPr lang="en-US" altLang="zh-TW" dirty="0">
                <a:latin typeface="+mj-lt"/>
                <a:ea typeface="標楷體" panose="03000509000000000000" pitchFamily="65" charset="-120"/>
              </a:rPr>
              <a:t>Maximize data reuse at Register File</a:t>
            </a:r>
          </a:p>
          <a:p>
            <a:pPr marL="914400" lvl="1" indent="-457200"/>
            <a:r>
              <a:rPr lang="en-US" altLang="zh-TW" dirty="0">
                <a:latin typeface="+mj-lt"/>
                <a:ea typeface="標楷體" panose="03000509000000000000" pitchFamily="65" charset="-120"/>
              </a:rPr>
              <a:t>Maximize row convolutional reuse in Register File</a:t>
            </a:r>
          </a:p>
          <a:p>
            <a:pPr marL="1314450" lvl="2" indent="-457200"/>
            <a:r>
              <a:rPr lang="en-US" altLang="zh-TW" dirty="0">
                <a:latin typeface="+mj-lt"/>
                <a:ea typeface="標楷體" panose="03000509000000000000" pitchFamily="65" charset="-120"/>
              </a:rPr>
              <a:t>Keep a filter row and </a:t>
            </a:r>
            <a:r>
              <a:rPr lang="en-US" altLang="zh-TW" dirty="0" err="1">
                <a:latin typeface="+mj-lt"/>
                <a:ea typeface="標楷體" panose="03000509000000000000" pitchFamily="65" charset="-120"/>
              </a:rPr>
              <a:t>fmap</a:t>
            </a:r>
            <a:r>
              <a:rPr lang="en-US" altLang="zh-TW" dirty="0">
                <a:latin typeface="+mj-lt"/>
                <a:ea typeface="標楷體" panose="03000509000000000000" pitchFamily="65" charset="-120"/>
              </a:rPr>
              <a:t> sliding window in Register File</a:t>
            </a:r>
          </a:p>
          <a:p>
            <a:pPr marL="914400" lvl="1" indent="-457200"/>
            <a:r>
              <a:rPr lang="en-US" altLang="zh-TW" dirty="0">
                <a:latin typeface="+mj-lt"/>
                <a:ea typeface="標楷體" panose="03000509000000000000" pitchFamily="65" charset="-120"/>
              </a:rPr>
              <a:t>Maximize row </a:t>
            </a:r>
            <a:r>
              <a:rPr lang="en-US" altLang="zh-TW" dirty="0" err="1">
                <a:latin typeface="+mj-lt"/>
                <a:ea typeface="標楷體" panose="03000509000000000000" pitchFamily="65" charset="-120"/>
              </a:rPr>
              <a:t>psum</a:t>
            </a:r>
            <a:r>
              <a:rPr lang="en-US" altLang="zh-TW" dirty="0">
                <a:latin typeface="+mj-lt"/>
                <a:ea typeface="標楷體" panose="03000509000000000000" pitchFamily="65" charset="-120"/>
              </a:rPr>
              <a:t> accumulation in Register File</a:t>
            </a:r>
          </a:p>
          <a:p>
            <a:pPr marL="514350" indent="-457200"/>
            <a:r>
              <a:rPr lang="en-US" altLang="zh-TW" dirty="0">
                <a:latin typeface="+mj-lt"/>
                <a:ea typeface="標楷體" panose="03000509000000000000" pitchFamily="65" charset="-120"/>
              </a:rPr>
              <a:t>Optimize for overall energy efficiency instead for only a certain data type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177</a:t>
            </a:fld>
            <a:endParaRPr lang="zh-TW" altLang="en-US"/>
          </a:p>
        </p:txBody>
      </p:sp>
    </p:spTree>
    <p:extLst>
      <p:ext uri="{BB962C8B-B14F-4D97-AF65-F5344CB8AC3E}">
        <p14:creationId xmlns:p14="http://schemas.microsoft.com/office/powerpoint/2010/main" val="758063956"/>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1D Row Convolution in PE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178</a:t>
            </a:fld>
            <a:endParaRPr lang="zh-TW" altLang="en-US"/>
          </a:p>
        </p:txBody>
      </p:sp>
      <p:pic>
        <p:nvPicPr>
          <p:cNvPr id="8" name="圖片 7">
            <a:extLst>
              <a:ext uri="{FF2B5EF4-FFF2-40B4-BE49-F238E27FC236}">
                <a16:creationId xmlns:a16="http://schemas.microsoft.com/office/drawing/2014/main" id="{CAFDE836-F666-0219-1C88-A90A38C0E6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0574" y="1612264"/>
            <a:ext cx="7330852" cy="4926648"/>
          </a:xfrm>
          <a:prstGeom prst="rect">
            <a:avLst/>
          </a:prstGeom>
        </p:spPr>
      </p:pic>
    </p:spTree>
    <p:extLst>
      <p:ext uri="{BB962C8B-B14F-4D97-AF65-F5344CB8AC3E}">
        <p14:creationId xmlns:p14="http://schemas.microsoft.com/office/powerpoint/2010/main" val="3395524795"/>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1D Row Convolution in PE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179</a:t>
            </a:fld>
            <a:endParaRPr lang="zh-TW" altLang="en-US"/>
          </a:p>
        </p:txBody>
      </p:sp>
      <p:pic>
        <p:nvPicPr>
          <p:cNvPr id="5" name="圖片 4">
            <a:extLst>
              <a:ext uri="{FF2B5EF4-FFF2-40B4-BE49-F238E27FC236}">
                <a16:creationId xmlns:a16="http://schemas.microsoft.com/office/drawing/2014/main" id="{0BB3CC6B-33DE-61C7-06DF-74AFBE26C5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2525" y="1612264"/>
            <a:ext cx="6786950" cy="4926648"/>
          </a:xfrm>
          <a:prstGeom prst="rect">
            <a:avLst/>
          </a:prstGeom>
        </p:spPr>
      </p:pic>
    </p:spTree>
    <p:extLst>
      <p:ext uri="{BB962C8B-B14F-4D97-AF65-F5344CB8AC3E}">
        <p14:creationId xmlns:p14="http://schemas.microsoft.com/office/powerpoint/2010/main" val="2274245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Factors that Affect Inferences per Second</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18</a:t>
            </a:fld>
            <a:endParaRPr lang="zh-TW" altLang="en-US"/>
          </a:p>
        </p:txBody>
      </p:sp>
      <p:pic>
        <p:nvPicPr>
          <p:cNvPr id="10" name="圖片 9">
            <a:extLst>
              <a:ext uri="{FF2B5EF4-FFF2-40B4-BE49-F238E27FC236}">
                <a16:creationId xmlns:a16="http://schemas.microsoft.com/office/drawing/2014/main" id="{AD20C087-29CF-4AC1-3E9F-50F959E100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813" y="1782730"/>
            <a:ext cx="11182739" cy="4193527"/>
          </a:xfrm>
          <a:prstGeom prst="rect">
            <a:avLst/>
          </a:prstGeom>
        </p:spPr>
      </p:pic>
    </p:spTree>
    <p:extLst>
      <p:ext uri="{BB962C8B-B14F-4D97-AF65-F5344CB8AC3E}">
        <p14:creationId xmlns:p14="http://schemas.microsoft.com/office/powerpoint/2010/main" val="2147640295"/>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1D Row Convolution in PE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180</a:t>
            </a:fld>
            <a:endParaRPr lang="zh-TW" altLang="en-US"/>
          </a:p>
        </p:txBody>
      </p:sp>
      <p:pic>
        <p:nvPicPr>
          <p:cNvPr id="5" name="圖片 4">
            <a:extLst>
              <a:ext uri="{FF2B5EF4-FFF2-40B4-BE49-F238E27FC236}">
                <a16:creationId xmlns:a16="http://schemas.microsoft.com/office/drawing/2014/main" id="{21E99DDD-C421-3A63-FEF2-852804BB44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4042" y="1649588"/>
            <a:ext cx="7188964" cy="4926648"/>
          </a:xfrm>
          <a:prstGeom prst="rect">
            <a:avLst/>
          </a:prstGeom>
        </p:spPr>
      </p:pic>
    </p:spTree>
    <p:extLst>
      <p:ext uri="{BB962C8B-B14F-4D97-AF65-F5344CB8AC3E}">
        <p14:creationId xmlns:p14="http://schemas.microsoft.com/office/powerpoint/2010/main" val="97266645"/>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1D Row Convolution in PE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181</a:t>
            </a:fld>
            <a:endParaRPr lang="zh-TW" altLang="en-US"/>
          </a:p>
        </p:txBody>
      </p:sp>
      <p:pic>
        <p:nvPicPr>
          <p:cNvPr id="5" name="圖片 4">
            <a:extLst>
              <a:ext uri="{FF2B5EF4-FFF2-40B4-BE49-F238E27FC236}">
                <a16:creationId xmlns:a16="http://schemas.microsoft.com/office/drawing/2014/main" id="{B195B0B5-5125-D80D-AEFA-530D2E2090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2184" y="1612264"/>
            <a:ext cx="7835340" cy="4926648"/>
          </a:xfrm>
          <a:prstGeom prst="rect">
            <a:avLst/>
          </a:prstGeom>
        </p:spPr>
      </p:pic>
    </p:spTree>
    <p:extLst>
      <p:ext uri="{BB962C8B-B14F-4D97-AF65-F5344CB8AC3E}">
        <p14:creationId xmlns:p14="http://schemas.microsoft.com/office/powerpoint/2010/main" val="240550338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2D Convolution in PE Array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182</a:t>
            </a:fld>
            <a:endParaRPr lang="zh-TW" altLang="en-US"/>
          </a:p>
        </p:txBody>
      </p:sp>
      <p:pic>
        <p:nvPicPr>
          <p:cNvPr id="5" name="圖片 4">
            <a:extLst>
              <a:ext uri="{FF2B5EF4-FFF2-40B4-BE49-F238E27FC236}">
                <a16:creationId xmlns:a16="http://schemas.microsoft.com/office/drawing/2014/main" id="{52BFBE01-88A7-A214-B196-BBB7F1C906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4325" y="1612264"/>
            <a:ext cx="8103350" cy="4926648"/>
          </a:xfrm>
          <a:prstGeom prst="rect">
            <a:avLst/>
          </a:prstGeom>
        </p:spPr>
      </p:pic>
    </p:spTree>
    <p:extLst>
      <p:ext uri="{BB962C8B-B14F-4D97-AF65-F5344CB8AC3E}">
        <p14:creationId xmlns:p14="http://schemas.microsoft.com/office/powerpoint/2010/main" val="421209769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2D Convolution in PE Array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183</a:t>
            </a:fld>
            <a:endParaRPr lang="zh-TW" altLang="en-US"/>
          </a:p>
        </p:txBody>
      </p:sp>
      <p:pic>
        <p:nvPicPr>
          <p:cNvPr id="5" name="圖片 4">
            <a:extLst>
              <a:ext uri="{FF2B5EF4-FFF2-40B4-BE49-F238E27FC236}">
                <a16:creationId xmlns:a16="http://schemas.microsoft.com/office/drawing/2014/main" id="{1900EC92-C949-E22F-8091-F4D476FA3D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5792" y="1612264"/>
            <a:ext cx="8300416" cy="4926648"/>
          </a:xfrm>
          <a:prstGeom prst="rect">
            <a:avLst/>
          </a:prstGeom>
        </p:spPr>
      </p:pic>
    </p:spTree>
    <p:extLst>
      <p:ext uri="{BB962C8B-B14F-4D97-AF65-F5344CB8AC3E}">
        <p14:creationId xmlns:p14="http://schemas.microsoft.com/office/powerpoint/2010/main" val="2176394218"/>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2D Convolution in PE Array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184</a:t>
            </a:fld>
            <a:endParaRPr lang="zh-TW" altLang="en-US"/>
          </a:p>
        </p:txBody>
      </p:sp>
      <p:pic>
        <p:nvPicPr>
          <p:cNvPr id="5" name="圖片 4">
            <a:extLst>
              <a:ext uri="{FF2B5EF4-FFF2-40B4-BE49-F238E27FC236}">
                <a16:creationId xmlns:a16="http://schemas.microsoft.com/office/drawing/2014/main" id="{CC17A018-52F1-DB77-5D93-92E68E7CAC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9146" y="1612264"/>
            <a:ext cx="8213707" cy="4926648"/>
          </a:xfrm>
          <a:prstGeom prst="rect">
            <a:avLst/>
          </a:prstGeom>
        </p:spPr>
      </p:pic>
    </p:spTree>
    <p:extLst>
      <p:ext uri="{BB962C8B-B14F-4D97-AF65-F5344CB8AC3E}">
        <p14:creationId xmlns:p14="http://schemas.microsoft.com/office/powerpoint/2010/main" val="94273896"/>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2D Convolution in PE Array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185</a:t>
            </a:fld>
            <a:endParaRPr lang="zh-TW" altLang="en-US"/>
          </a:p>
        </p:txBody>
      </p:sp>
      <p:pic>
        <p:nvPicPr>
          <p:cNvPr id="5" name="圖片 4">
            <a:extLst>
              <a:ext uri="{FF2B5EF4-FFF2-40B4-BE49-F238E27FC236}">
                <a16:creationId xmlns:a16="http://schemas.microsoft.com/office/drawing/2014/main" id="{E9E7EF3F-DC67-C001-078E-4B3EEEA929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0256" y="1612264"/>
            <a:ext cx="8631487" cy="4926648"/>
          </a:xfrm>
          <a:prstGeom prst="rect">
            <a:avLst/>
          </a:prstGeom>
        </p:spPr>
      </p:pic>
    </p:spTree>
    <p:extLst>
      <p:ext uri="{BB962C8B-B14F-4D97-AF65-F5344CB8AC3E}">
        <p14:creationId xmlns:p14="http://schemas.microsoft.com/office/powerpoint/2010/main" val="3268543555"/>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id="{34DD2A75-0732-A264-2C93-B787BBDC01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3944" y="1612264"/>
            <a:ext cx="9664112" cy="492664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Convolutional Reuse Maximized</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186</a:t>
            </a:fld>
            <a:endParaRPr lang="zh-TW" altLang="en-US"/>
          </a:p>
        </p:txBody>
      </p:sp>
      <p:sp>
        <p:nvSpPr>
          <p:cNvPr id="8" name="文字方塊 7">
            <a:extLst>
              <a:ext uri="{FF2B5EF4-FFF2-40B4-BE49-F238E27FC236}">
                <a16:creationId xmlns:a16="http://schemas.microsoft.com/office/drawing/2014/main" id="{7FB1B6D0-7406-184D-750E-476DD92F2E73}"/>
              </a:ext>
            </a:extLst>
          </p:cNvPr>
          <p:cNvSpPr txBox="1"/>
          <p:nvPr/>
        </p:nvSpPr>
        <p:spPr>
          <a:xfrm>
            <a:off x="3228869" y="6125517"/>
            <a:ext cx="5734262" cy="461665"/>
          </a:xfrm>
          <a:prstGeom prst="rect">
            <a:avLst/>
          </a:prstGeom>
          <a:noFill/>
        </p:spPr>
        <p:txBody>
          <a:bodyPr wrap="none" rtlCol="0">
            <a:spAutoFit/>
          </a:bodyPr>
          <a:lstStyle/>
          <a:p>
            <a:pPr algn="ctr"/>
            <a:r>
              <a:rPr lang="en-US" altLang="zh-TW" sz="2400" b="1" dirty="0">
                <a:solidFill>
                  <a:srgbClr val="00B050"/>
                </a:solidFill>
              </a:rPr>
              <a:t>Filter rows </a:t>
            </a:r>
            <a:r>
              <a:rPr lang="en-US" altLang="zh-TW" sz="2400" dirty="0"/>
              <a:t>are reused across PEs </a:t>
            </a:r>
            <a:r>
              <a:rPr lang="en-US" altLang="zh-TW" sz="2400" b="1" dirty="0"/>
              <a:t>horizontally</a:t>
            </a:r>
            <a:endParaRPr lang="zh-TW" altLang="en-US" sz="2400" b="1" dirty="0"/>
          </a:p>
        </p:txBody>
      </p:sp>
    </p:spTree>
    <p:extLst>
      <p:ext uri="{BB962C8B-B14F-4D97-AF65-F5344CB8AC3E}">
        <p14:creationId xmlns:p14="http://schemas.microsoft.com/office/powerpoint/2010/main" val="1286303792"/>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35E2744B-F436-45D1-2D26-6A8C15DDF9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2707" y="1612264"/>
            <a:ext cx="9766586" cy="492664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Convolutional Reuse Maximized</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187</a:t>
            </a:fld>
            <a:endParaRPr lang="zh-TW" altLang="en-US"/>
          </a:p>
        </p:txBody>
      </p:sp>
      <p:sp>
        <p:nvSpPr>
          <p:cNvPr id="6" name="文字方塊 5">
            <a:extLst>
              <a:ext uri="{FF2B5EF4-FFF2-40B4-BE49-F238E27FC236}">
                <a16:creationId xmlns:a16="http://schemas.microsoft.com/office/drawing/2014/main" id="{923307E3-2AD6-9F8A-2D93-F434EF149C76}"/>
              </a:ext>
            </a:extLst>
          </p:cNvPr>
          <p:cNvSpPr txBox="1"/>
          <p:nvPr/>
        </p:nvSpPr>
        <p:spPr>
          <a:xfrm>
            <a:off x="3361117" y="6125517"/>
            <a:ext cx="5469766" cy="461665"/>
          </a:xfrm>
          <a:prstGeom prst="rect">
            <a:avLst/>
          </a:prstGeom>
          <a:noFill/>
        </p:spPr>
        <p:txBody>
          <a:bodyPr wrap="none" rtlCol="0">
            <a:spAutoFit/>
          </a:bodyPr>
          <a:lstStyle/>
          <a:p>
            <a:pPr algn="ctr"/>
            <a:r>
              <a:rPr lang="en-US" altLang="zh-TW" sz="2400" b="1" dirty="0" err="1">
                <a:solidFill>
                  <a:srgbClr val="0070C0"/>
                </a:solidFill>
              </a:rPr>
              <a:t>Fmap</a:t>
            </a:r>
            <a:r>
              <a:rPr lang="en-US" altLang="zh-TW" sz="2400" b="1" dirty="0">
                <a:solidFill>
                  <a:srgbClr val="0070C0"/>
                </a:solidFill>
              </a:rPr>
              <a:t> rows </a:t>
            </a:r>
            <a:r>
              <a:rPr lang="en-US" altLang="zh-TW" sz="2400" dirty="0"/>
              <a:t>are reused across PEs </a:t>
            </a:r>
            <a:r>
              <a:rPr lang="en-US" altLang="zh-TW" sz="2400" b="1" dirty="0"/>
              <a:t>diagonally</a:t>
            </a:r>
            <a:endParaRPr lang="zh-TW" altLang="en-US" sz="2400" b="1" dirty="0"/>
          </a:p>
        </p:txBody>
      </p:sp>
    </p:spTree>
    <p:extLst>
      <p:ext uri="{BB962C8B-B14F-4D97-AF65-F5344CB8AC3E}">
        <p14:creationId xmlns:p14="http://schemas.microsoft.com/office/powerpoint/2010/main" val="1158231654"/>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Maximize 2D Accumulation in PE Array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188</a:t>
            </a:fld>
            <a:endParaRPr lang="zh-TW" altLang="en-US"/>
          </a:p>
        </p:txBody>
      </p:sp>
      <p:pic>
        <p:nvPicPr>
          <p:cNvPr id="5" name="圖片 4">
            <a:extLst>
              <a:ext uri="{FF2B5EF4-FFF2-40B4-BE49-F238E27FC236}">
                <a16:creationId xmlns:a16="http://schemas.microsoft.com/office/drawing/2014/main" id="{06CA8452-A45E-7D64-B644-2E2FD4EFA4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5181" y="1612264"/>
            <a:ext cx="9561638" cy="4926648"/>
          </a:xfrm>
          <a:prstGeom prst="rect">
            <a:avLst/>
          </a:prstGeom>
        </p:spPr>
      </p:pic>
      <p:sp>
        <p:nvSpPr>
          <p:cNvPr id="6" name="文字方塊 5">
            <a:extLst>
              <a:ext uri="{FF2B5EF4-FFF2-40B4-BE49-F238E27FC236}">
                <a16:creationId xmlns:a16="http://schemas.microsoft.com/office/drawing/2014/main" id="{31D5BB52-6D09-598C-1420-5665F52DCCB1}"/>
              </a:ext>
            </a:extLst>
          </p:cNvPr>
          <p:cNvSpPr txBox="1"/>
          <p:nvPr/>
        </p:nvSpPr>
        <p:spPr>
          <a:xfrm>
            <a:off x="3309821" y="6125517"/>
            <a:ext cx="5572359" cy="461665"/>
          </a:xfrm>
          <a:prstGeom prst="rect">
            <a:avLst/>
          </a:prstGeom>
          <a:noFill/>
        </p:spPr>
        <p:txBody>
          <a:bodyPr wrap="none" rtlCol="0">
            <a:spAutoFit/>
          </a:bodyPr>
          <a:lstStyle/>
          <a:p>
            <a:pPr algn="ctr"/>
            <a:r>
              <a:rPr lang="en-US" altLang="zh-TW" sz="2400" b="1" dirty="0">
                <a:solidFill>
                  <a:srgbClr val="FF0000"/>
                </a:solidFill>
              </a:rPr>
              <a:t>Partial sums </a:t>
            </a:r>
            <a:r>
              <a:rPr lang="en-US" altLang="zh-TW" sz="2400" dirty="0"/>
              <a:t>accumulate across PEs </a:t>
            </a:r>
            <a:r>
              <a:rPr lang="en-US" altLang="zh-TW" sz="2400" b="1" dirty="0"/>
              <a:t>vertically</a:t>
            </a:r>
            <a:endParaRPr lang="zh-TW" altLang="en-US" sz="2400" b="1" dirty="0"/>
          </a:p>
        </p:txBody>
      </p:sp>
    </p:spTree>
    <p:extLst>
      <p:ext uri="{BB962C8B-B14F-4D97-AF65-F5344CB8AC3E}">
        <p14:creationId xmlns:p14="http://schemas.microsoft.com/office/powerpoint/2010/main" val="1264720085"/>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Dimensions Beyond 2D Convolution</a:t>
            </a:r>
            <a:endParaRPr lang="zh-TW" altLang="en-US" dirty="0"/>
          </a:p>
        </p:txBody>
      </p:sp>
      <p:sp>
        <p:nvSpPr>
          <p:cNvPr id="2" name="內容版面配置區 1">
            <a:extLst>
              <a:ext uri="{FF2B5EF4-FFF2-40B4-BE49-F238E27FC236}">
                <a16:creationId xmlns:a16="http://schemas.microsoft.com/office/drawing/2014/main" id="{89EBC566-F3DB-AD89-F05A-904A01B5308A}"/>
              </a:ext>
            </a:extLst>
          </p:cNvPr>
          <p:cNvSpPr>
            <a:spLocks noGrp="1"/>
          </p:cNvSpPr>
          <p:nvPr>
            <p:ph idx="1"/>
          </p:nvPr>
        </p:nvSpPr>
        <p:spPr/>
        <p:txBody>
          <a:bodyPr/>
          <a:lstStyle/>
          <a:p>
            <a:r>
              <a:rPr lang="fr-FR" altLang="zh-TW" dirty="0"/>
              <a:t>Multiple Fmaps</a:t>
            </a:r>
          </a:p>
          <a:p>
            <a:r>
              <a:rPr lang="fr-FR" altLang="zh-TW" dirty="0"/>
              <a:t>Multiple Filters</a:t>
            </a:r>
          </a:p>
          <a:p>
            <a:r>
              <a:rPr lang="fr-FR" altLang="zh-TW" dirty="0"/>
              <a:t>Multiple Channels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189</a:t>
            </a:fld>
            <a:endParaRPr lang="zh-TW" altLang="en-US"/>
          </a:p>
        </p:txBody>
      </p:sp>
    </p:spTree>
    <p:extLst>
      <p:ext uri="{BB962C8B-B14F-4D97-AF65-F5344CB8AC3E}">
        <p14:creationId xmlns:p14="http://schemas.microsoft.com/office/powerpoint/2010/main" val="1944703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MAC </a:t>
            </a:r>
            <a:r>
              <a:rPr lang="en-US" altLang="zh-TW" dirty="0" smtClean="0"/>
              <a:t>Alone </a:t>
            </a:r>
            <a:r>
              <a:rPr lang="en-US" altLang="zh-TW" dirty="0"/>
              <a:t>as an Performance Estimation</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19</a:t>
            </a:fld>
            <a:endParaRPr lang="zh-TW" altLang="en-US"/>
          </a:p>
        </p:txBody>
      </p:sp>
      <p:sp>
        <p:nvSpPr>
          <p:cNvPr id="2" name="內容版面配置區 4">
            <a:extLst>
              <a:ext uri="{FF2B5EF4-FFF2-40B4-BE49-F238E27FC236}">
                <a16:creationId xmlns:a16="http://schemas.microsoft.com/office/drawing/2014/main" id="{EDFA67B2-C6FB-DFC8-F222-3BF55765CAAE}"/>
              </a:ext>
            </a:extLst>
          </p:cNvPr>
          <p:cNvSpPr>
            <a:spLocks noGrp="1"/>
          </p:cNvSpPr>
          <p:nvPr>
            <p:ph idx="1"/>
          </p:nvPr>
        </p:nvSpPr>
        <p:spPr>
          <a:xfrm>
            <a:off x="838200" y="1673292"/>
            <a:ext cx="10515600" cy="4503671"/>
          </a:xfrm>
        </p:spPr>
        <p:txBody>
          <a:bodyPr>
            <a:normAutofit/>
          </a:bodyPr>
          <a:lstStyle/>
          <a:p>
            <a:pPr marL="514350" indent="-457200"/>
            <a:r>
              <a:rPr lang="en-US" altLang="zh-TW" dirty="0"/>
              <a:t>Measured on Pixel phone</a:t>
            </a:r>
            <a:endParaRPr lang="zh-TW" altLang="en-US" dirty="0"/>
          </a:p>
        </p:txBody>
      </p:sp>
      <p:pic>
        <p:nvPicPr>
          <p:cNvPr id="9" name="圖片 8">
            <a:extLst>
              <a:ext uri="{FF2B5EF4-FFF2-40B4-BE49-F238E27FC236}">
                <a16:creationId xmlns:a16="http://schemas.microsoft.com/office/drawing/2014/main" id="{EF5CF400-2654-0EFA-44DF-D12DADFA63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0672" y="2348825"/>
            <a:ext cx="5140514" cy="3152604"/>
          </a:xfrm>
          <a:prstGeom prst="rect">
            <a:avLst/>
          </a:prstGeom>
        </p:spPr>
      </p:pic>
      <p:sp>
        <p:nvSpPr>
          <p:cNvPr id="10" name="文字方塊 9">
            <a:extLst>
              <a:ext uri="{FF2B5EF4-FFF2-40B4-BE49-F238E27FC236}">
                <a16:creationId xmlns:a16="http://schemas.microsoft.com/office/drawing/2014/main" id="{74EAD055-823D-938A-4B75-D05280C2917A}"/>
              </a:ext>
            </a:extLst>
          </p:cNvPr>
          <p:cNvSpPr txBox="1"/>
          <p:nvPr/>
        </p:nvSpPr>
        <p:spPr>
          <a:xfrm>
            <a:off x="2640566" y="5698944"/>
            <a:ext cx="6910867" cy="738664"/>
          </a:xfrm>
          <a:prstGeom prst="rect">
            <a:avLst/>
          </a:prstGeom>
          <a:noFill/>
        </p:spPr>
        <p:txBody>
          <a:bodyPr wrap="none" rtlCol="0">
            <a:spAutoFit/>
          </a:bodyPr>
          <a:lstStyle/>
          <a:p>
            <a:pPr algn="ctr"/>
            <a:r>
              <a:rPr lang="en-US" altLang="zh-TW" b="1" dirty="0" smtClean="0"/>
              <a:t>#MACs is </a:t>
            </a:r>
            <a:r>
              <a:rPr lang="en-US" altLang="zh-TW" b="1" dirty="0"/>
              <a:t>not a good predictor of </a:t>
            </a:r>
            <a:r>
              <a:rPr lang="en-US" altLang="zh-TW" b="1" dirty="0" smtClean="0"/>
              <a:t>latency …</a:t>
            </a:r>
            <a:endParaRPr lang="en-US" altLang="zh-TW" b="1" dirty="0"/>
          </a:p>
          <a:p>
            <a:pPr algn="ctr"/>
            <a:r>
              <a:rPr lang="en-US" altLang="zh-TW" sz="2400" b="1" dirty="0"/>
              <a:t>Design efficient DNN models with hardware in the </a:t>
            </a:r>
            <a:r>
              <a:rPr lang="en-US" altLang="zh-TW" sz="2400" b="1" dirty="0" smtClean="0"/>
              <a:t>loop!</a:t>
            </a:r>
            <a:endParaRPr lang="zh-TW" altLang="en-US" sz="2400" b="1" dirty="0"/>
          </a:p>
        </p:txBody>
      </p:sp>
    </p:spTree>
    <p:extLst>
      <p:ext uri="{BB962C8B-B14F-4D97-AF65-F5344CB8AC3E}">
        <p14:creationId xmlns:p14="http://schemas.microsoft.com/office/powerpoint/2010/main" val="89367763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Multiple Filters - </a:t>
            </a:r>
            <a:r>
              <a:rPr lang="en-US" altLang="zh-TW" dirty="0" err="1"/>
              <a:t>Fmap</a:t>
            </a:r>
            <a:r>
              <a:rPr lang="en-US" altLang="zh-TW" dirty="0"/>
              <a:t> Reuse in PE</a:t>
            </a:r>
            <a:endParaRPr lang="zh-TW" altLang="en-US" dirty="0"/>
          </a:p>
        </p:txBody>
      </p:sp>
      <p:sp>
        <p:nvSpPr>
          <p:cNvPr id="2" name="內容版面配置區 1">
            <a:extLst>
              <a:ext uri="{FF2B5EF4-FFF2-40B4-BE49-F238E27FC236}">
                <a16:creationId xmlns:a16="http://schemas.microsoft.com/office/drawing/2014/main" id="{5AEDA417-A661-168C-68A3-16F45A7F039B}"/>
              </a:ext>
            </a:extLst>
          </p:cNvPr>
          <p:cNvSpPr>
            <a:spLocks noGrp="1"/>
          </p:cNvSpPr>
          <p:nvPr>
            <p:ph idx="1"/>
          </p:nvPr>
        </p:nvSpPr>
        <p:spPr/>
        <p:txBody>
          <a:bodyPr/>
          <a:lstStyle/>
          <a:p>
            <a:pPr marL="0" indent="0">
              <a:buNone/>
            </a:pPr>
            <a:endParaRPr lang="en-US" altLang="zh-TW" dirty="0"/>
          </a:p>
          <a:p>
            <a:pPr marL="0" indent="0">
              <a:buNone/>
            </a:pPr>
            <a:endParaRPr lang="en-US" altLang="zh-TW" dirty="0"/>
          </a:p>
          <a:p>
            <a:pPr marL="0" indent="0">
              <a:buNone/>
            </a:pPr>
            <a:endParaRPr lang="en-US" altLang="zh-TW" dirty="0"/>
          </a:p>
          <a:p>
            <a:pPr marL="0" indent="0">
              <a:buNone/>
            </a:pPr>
            <a:endParaRPr lang="en-US" altLang="zh-TW" dirty="0"/>
          </a:p>
          <a:p>
            <a:pPr marL="0" indent="0">
              <a:buNone/>
            </a:pPr>
            <a:endParaRPr lang="en-US" altLang="zh-TW" dirty="0"/>
          </a:p>
          <a:p>
            <a:pPr marL="0" indent="0">
              <a:buNone/>
            </a:pPr>
            <a:endParaRPr lang="en-US" altLang="zh-TW" sz="2400" dirty="0"/>
          </a:p>
          <a:p>
            <a:pPr marL="0" indent="0">
              <a:buNone/>
            </a:pPr>
            <a:r>
              <a:rPr lang="en-US" altLang="zh-TW" dirty="0"/>
              <a:t>Processing in PE: interleave filter rows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190</a:t>
            </a:fld>
            <a:endParaRPr lang="zh-TW" altLang="en-US"/>
          </a:p>
        </p:txBody>
      </p:sp>
      <p:pic>
        <p:nvPicPr>
          <p:cNvPr id="18" name="圖片 17">
            <a:extLst>
              <a:ext uri="{FF2B5EF4-FFF2-40B4-BE49-F238E27FC236}">
                <a16:creationId xmlns:a16="http://schemas.microsoft.com/office/drawing/2014/main" id="{106FC9E7-0AB1-3C2D-2BFF-ECCA54037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3687" y="1591567"/>
            <a:ext cx="10426425" cy="3194072"/>
          </a:xfrm>
          <a:prstGeom prst="rect">
            <a:avLst/>
          </a:prstGeom>
        </p:spPr>
      </p:pic>
      <p:pic>
        <p:nvPicPr>
          <p:cNvPr id="20" name="圖片 19">
            <a:extLst>
              <a:ext uri="{FF2B5EF4-FFF2-40B4-BE49-F238E27FC236}">
                <a16:creationId xmlns:a16="http://schemas.microsoft.com/office/drawing/2014/main" id="{8FF231D8-57C5-2F84-EB95-675350DA55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0970" y="5247192"/>
            <a:ext cx="8783120" cy="1095529"/>
          </a:xfrm>
          <a:prstGeom prst="rect">
            <a:avLst/>
          </a:prstGeom>
        </p:spPr>
      </p:pic>
    </p:spTree>
    <p:extLst>
      <p:ext uri="{BB962C8B-B14F-4D97-AF65-F5344CB8AC3E}">
        <p14:creationId xmlns:p14="http://schemas.microsoft.com/office/powerpoint/2010/main" val="3882063695"/>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圖片 9">
            <a:extLst>
              <a:ext uri="{FF2B5EF4-FFF2-40B4-BE49-F238E27FC236}">
                <a16:creationId xmlns:a16="http://schemas.microsoft.com/office/drawing/2014/main" id="{F79D382F-11A8-34A7-9660-0846E1A640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4555" y="1592510"/>
            <a:ext cx="10515600" cy="305767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Multiple Filters - </a:t>
            </a:r>
            <a:r>
              <a:rPr lang="en-US" altLang="zh-TW" dirty="0" err="1"/>
              <a:t>Fmap</a:t>
            </a:r>
            <a:r>
              <a:rPr lang="en-US" altLang="zh-TW" dirty="0"/>
              <a:t> Reuse in PE</a:t>
            </a:r>
            <a:endParaRPr lang="zh-TW" altLang="en-US" dirty="0"/>
          </a:p>
        </p:txBody>
      </p:sp>
      <p:sp>
        <p:nvSpPr>
          <p:cNvPr id="2" name="內容版面配置區 1">
            <a:extLst>
              <a:ext uri="{FF2B5EF4-FFF2-40B4-BE49-F238E27FC236}">
                <a16:creationId xmlns:a16="http://schemas.microsoft.com/office/drawing/2014/main" id="{5AEDA417-A661-168C-68A3-16F45A7F039B}"/>
              </a:ext>
            </a:extLst>
          </p:cNvPr>
          <p:cNvSpPr>
            <a:spLocks noGrp="1"/>
          </p:cNvSpPr>
          <p:nvPr>
            <p:ph idx="1"/>
          </p:nvPr>
        </p:nvSpPr>
        <p:spPr/>
        <p:txBody>
          <a:bodyPr/>
          <a:lstStyle/>
          <a:p>
            <a:pPr marL="0" indent="0">
              <a:buNone/>
            </a:pPr>
            <a:endParaRPr lang="en-US" altLang="zh-TW" dirty="0"/>
          </a:p>
          <a:p>
            <a:pPr marL="0" indent="0">
              <a:buNone/>
            </a:pPr>
            <a:endParaRPr lang="en-US" altLang="zh-TW" dirty="0"/>
          </a:p>
          <a:p>
            <a:pPr marL="0" indent="0">
              <a:buNone/>
            </a:pPr>
            <a:endParaRPr lang="en-US" altLang="zh-TW" dirty="0"/>
          </a:p>
          <a:p>
            <a:pPr marL="0" indent="0">
              <a:buNone/>
            </a:pPr>
            <a:endParaRPr lang="en-US" altLang="zh-TW" dirty="0"/>
          </a:p>
          <a:p>
            <a:pPr marL="0" indent="0">
              <a:buNone/>
            </a:pPr>
            <a:endParaRPr lang="en-US" altLang="zh-TW" dirty="0"/>
          </a:p>
          <a:p>
            <a:pPr marL="0" indent="0">
              <a:buNone/>
            </a:pPr>
            <a:endParaRPr lang="en-US" altLang="zh-TW" sz="2400" dirty="0"/>
          </a:p>
          <a:p>
            <a:pPr marL="0" indent="0">
              <a:buNone/>
            </a:pPr>
            <a:r>
              <a:rPr lang="en-US" altLang="zh-TW" dirty="0"/>
              <a:t>Processing in PE: interleave filter rows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191</a:t>
            </a:fld>
            <a:endParaRPr lang="zh-TW" altLang="en-US"/>
          </a:p>
        </p:txBody>
      </p:sp>
      <p:pic>
        <p:nvPicPr>
          <p:cNvPr id="12" name="圖片 11">
            <a:extLst>
              <a:ext uri="{FF2B5EF4-FFF2-40B4-BE49-F238E27FC236}">
                <a16:creationId xmlns:a16="http://schemas.microsoft.com/office/drawing/2014/main" id="{ED4DAC3B-9E2D-8E77-8B24-3C7740BC6F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9818" y="5335217"/>
            <a:ext cx="8991847" cy="1021133"/>
          </a:xfrm>
          <a:prstGeom prst="rect">
            <a:avLst/>
          </a:prstGeom>
        </p:spPr>
      </p:pic>
    </p:spTree>
    <p:extLst>
      <p:ext uri="{BB962C8B-B14F-4D97-AF65-F5344CB8AC3E}">
        <p14:creationId xmlns:p14="http://schemas.microsoft.com/office/powerpoint/2010/main" val="2255207246"/>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圖片 13">
            <a:extLst>
              <a:ext uri="{FF2B5EF4-FFF2-40B4-BE49-F238E27FC236}">
                <a16:creationId xmlns:a16="http://schemas.microsoft.com/office/drawing/2014/main" id="{B06ECC7E-F66F-957A-3EAA-F733C3D4296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827"/>
          <a:stretch/>
        </p:blipFill>
        <p:spPr>
          <a:xfrm>
            <a:off x="1263944" y="1592034"/>
            <a:ext cx="9664112" cy="3584479"/>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fr-FR" altLang="zh-TW" dirty="0"/>
              <a:t>Multiple Channels - Channel Accumulation in PE</a:t>
            </a:r>
            <a:endParaRPr lang="zh-TW" altLang="en-US" dirty="0"/>
          </a:p>
        </p:txBody>
      </p:sp>
      <p:sp>
        <p:nvSpPr>
          <p:cNvPr id="2" name="內容版面配置區 1">
            <a:extLst>
              <a:ext uri="{FF2B5EF4-FFF2-40B4-BE49-F238E27FC236}">
                <a16:creationId xmlns:a16="http://schemas.microsoft.com/office/drawing/2014/main" id="{5AEDA417-A661-168C-68A3-16F45A7F039B}"/>
              </a:ext>
            </a:extLst>
          </p:cNvPr>
          <p:cNvSpPr>
            <a:spLocks noGrp="1"/>
          </p:cNvSpPr>
          <p:nvPr>
            <p:ph idx="1"/>
          </p:nvPr>
        </p:nvSpPr>
        <p:spPr/>
        <p:txBody>
          <a:bodyPr/>
          <a:lstStyle/>
          <a:p>
            <a:pPr marL="0" indent="0">
              <a:buNone/>
            </a:pPr>
            <a:endParaRPr lang="en-US" altLang="zh-TW" dirty="0"/>
          </a:p>
          <a:p>
            <a:pPr marL="0" indent="0">
              <a:buNone/>
            </a:pPr>
            <a:endParaRPr lang="en-US" altLang="zh-TW" dirty="0"/>
          </a:p>
          <a:p>
            <a:pPr marL="0" indent="0">
              <a:buNone/>
            </a:pPr>
            <a:endParaRPr lang="en-US" altLang="zh-TW" dirty="0"/>
          </a:p>
          <a:p>
            <a:pPr marL="0" indent="0">
              <a:buNone/>
            </a:pPr>
            <a:endParaRPr lang="en-US" altLang="zh-TW" dirty="0"/>
          </a:p>
          <a:p>
            <a:pPr marL="0" indent="0">
              <a:buNone/>
            </a:pPr>
            <a:endParaRPr lang="en-US" altLang="zh-TW" dirty="0"/>
          </a:p>
          <a:p>
            <a:pPr marL="0" indent="0">
              <a:buNone/>
            </a:pPr>
            <a:endParaRPr lang="en-US" altLang="zh-TW" sz="2400" dirty="0"/>
          </a:p>
          <a:p>
            <a:pPr marL="0" indent="0">
              <a:buNone/>
            </a:pPr>
            <a:r>
              <a:rPr lang="en-US" altLang="zh-TW" dirty="0"/>
              <a:t>Processing in PE: interleave filter rows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192</a:t>
            </a:fld>
            <a:endParaRPr lang="zh-TW" altLang="en-US"/>
          </a:p>
        </p:txBody>
      </p:sp>
      <p:pic>
        <p:nvPicPr>
          <p:cNvPr id="16" name="圖片 15">
            <a:extLst>
              <a:ext uri="{FF2B5EF4-FFF2-40B4-BE49-F238E27FC236}">
                <a16:creationId xmlns:a16="http://schemas.microsoft.com/office/drawing/2014/main" id="{D68FF02F-FD12-E42D-1574-9AB564B6A7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903" y="5355900"/>
            <a:ext cx="9099256" cy="935160"/>
          </a:xfrm>
          <a:prstGeom prst="rect">
            <a:avLst/>
          </a:prstGeom>
        </p:spPr>
      </p:pic>
    </p:spTree>
    <p:extLst>
      <p:ext uri="{BB962C8B-B14F-4D97-AF65-F5344CB8AC3E}">
        <p14:creationId xmlns:p14="http://schemas.microsoft.com/office/powerpoint/2010/main" val="3458624428"/>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The Full Picture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193</a:t>
            </a:fld>
            <a:endParaRPr lang="zh-TW" altLang="en-US"/>
          </a:p>
        </p:txBody>
      </p:sp>
      <p:sp>
        <p:nvSpPr>
          <p:cNvPr id="7" name="文字方塊 6">
            <a:extLst>
              <a:ext uri="{FF2B5EF4-FFF2-40B4-BE49-F238E27FC236}">
                <a16:creationId xmlns:a16="http://schemas.microsoft.com/office/drawing/2014/main" id="{B03D186D-32AB-9F90-94C0-D3DBD8099374}"/>
              </a:ext>
            </a:extLst>
          </p:cNvPr>
          <p:cNvSpPr txBox="1"/>
          <p:nvPr/>
        </p:nvSpPr>
        <p:spPr>
          <a:xfrm>
            <a:off x="1495219" y="5965123"/>
            <a:ext cx="9201558" cy="830997"/>
          </a:xfrm>
          <a:prstGeom prst="rect">
            <a:avLst/>
          </a:prstGeom>
          <a:noFill/>
        </p:spPr>
        <p:txBody>
          <a:bodyPr wrap="none" rtlCol="0">
            <a:spAutoFit/>
          </a:bodyPr>
          <a:lstStyle/>
          <a:p>
            <a:pPr algn="ctr"/>
            <a:r>
              <a:rPr lang="en-US" altLang="zh-TW" sz="2400" dirty="0"/>
              <a:t>Map rows from multiple </a:t>
            </a:r>
            <a:r>
              <a:rPr lang="en-US" altLang="zh-TW" sz="2400" b="1" dirty="0" err="1">
                <a:solidFill>
                  <a:srgbClr val="0070C0"/>
                </a:solidFill>
              </a:rPr>
              <a:t>fmaps</a:t>
            </a:r>
            <a:r>
              <a:rPr lang="en-US" altLang="zh-TW" sz="2400" dirty="0"/>
              <a:t>, </a:t>
            </a:r>
            <a:r>
              <a:rPr lang="en-US" altLang="zh-TW" sz="2400" b="1" dirty="0">
                <a:solidFill>
                  <a:srgbClr val="00B050"/>
                </a:solidFill>
              </a:rPr>
              <a:t>filters</a:t>
            </a:r>
            <a:r>
              <a:rPr lang="en-US" altLang="zh-TW" sz="2400" dirty="0"/>
              <a:t> and </a:t>
            </a:r>
            <a:r>
              <a:rPr lang="en-US" altLang="zh-TW" sz="2400" b="1" dirty="0"/>
              <a:t>channels</a:t>
            </a:r>
            <a:r>
              <a:rPr lang="en-US" altLang="zh-TW" sz="2400" dirty="0"/>
              <a:t> to same PE to exploit other </a:t>
            </a:r>
          </a:p>
          <a:p>
            <a:pPr algn="ctr"/>
            <a:r>
              <a:rPr lang="en-US" altLang="zh-TW" sz="2400" dirty="0"/>
              <a:t>forms of reuse and local accumulation</a:t>
            </a:r>
            <a:endParaRPr lang="zh-TW" altLang="en-US" sz="2400" dirty="0"/>
          </a:p>
        </p:txBody>
      </p:sp>
      <p:pic>
        <p:nvPicPr>
          <p:cNvPr id="9" name="圖片 8">
            <a:extLst>
              <a:ext uri="{FF2B5EF4-FFF2-40B4-BE49-F238E27FC236}">
                <a16:creationId xmlns:a16="http://schemas.microsoft.com/office/drawing/2014/main" id="{6AC8CE93-87B4-43F8-31D3-C17AA30197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6441" y="1412647"/>
            <a:ext cx="8119115" cy="4619225"/>
          </a:xfrm>
          <a:prstGeom prst="rect">
            <a:avLst/>
          </a:prstGeom>
        </p:spPr>
      </p:pic>
    </p:spTree>
    <p:extLst>
      <p:ext uri="{BB962C8B-B14F-4D97-AF65-F5344CB8AC3E}">
        <p14:creationId xmlns:p14="http://schemas.microsoft.com/office/powerpoint/2010/main" val="4105125542"/>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err="1"/>
              <a:t>Eyeriss</a:t>
            </a:r>
            <a:r>
              <a:rPr lang="en-US" altLang="zh-TW" dirty="0"/>
              <a:t> DNN accelerator</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194</a:t>
            </a:fld>
            <a:endParaRPr lang="zh-TW" altLang="en-US"/>
          </a:p>
        </p:txBody>
      </p:sp>
      <p:pic>
        <p:nvPicPr>
          <p:cNvPr id="5" name="圖片 4">
            <a:extLst>
              <a:ext uri="{FF2B5EF4-FFF2-40B4-BE49-F238E27FC236}">
                <a16:creationId xmlns:a16="http://schemas.microsoft.com/office/drawing/2014/main" id="{FCD9FD07-546F-2C07-460F-15D66F3272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820" y="1826851"/>
            <a:ext cx="11361671" cy="4280550"/>
          </a:xfrm>
          <a:prstGeom prst="rect">
            <a:avLst/>
          </a:prstGeom>
        </p:spPr>
      </p:pic>
    </p:spTree>
    <p:extLst>
      <p:ext uri="{BB962C8B-B14F-4D97-AF65-F5344CB8AC3E}">
        <p14:creationId xmlns:p14="http://schemas.microsoft.com/office/powerpoint/2010/main" val="3933148354"/>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Taxonomy: More Examples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195</a:t>
            </a:fld>
            <a:endParaRPr lang="zh-TW" altLang="en-US"/>
          </a:p>
        </p:txBody>
      </p:sp>
      <p:pic>
        <p:nvPicPr>
          <p:cNvPr id="6" name="圖片 5">
            <a:extLst>
              <a:ext uri="{FF2B5EF4-FFF2-40B4-BE49-F238E27FC236}">
                <a16:creationId xmlns:a16="http://schemas.microsoft.com/office/drawing/2014/main" id="{5D139118-D7F8-7FB9-C5B0-2A7E2AA3AE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167" y="1625149"/>
            <a:ext cx="11510865" cy="4370149"/>
          </a:xfrm>
          <a:prstGeom prst="rect">
            <a:avLst/>
          </a:prstGeom>
        </p:spPr>
      </p:pic>
    </p:spTree>
    <p:extLst>
      <p:ext uri="{BB962C8B-B14F-4D97-AF65-F5344CB8AC3E}">
        <p14:creationId xmlns:p14="http://schemas.microsoft.com/office/powerpoint/2010/main" val="120451176"/>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Outline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solidFill>
                  <a:schemeClr val="bg1">
                    <a:lumMod val="85000"/>
                  </a:schemeClr>
                </a:solidFill>
                <a:latin typeface="+mj-lt"/>
                <a:ea typeface="標楷體" panose="03000509000000000000" pitchFamily="65" charset="-120"/>
              </a:rPr>
              <a:t>Benchmarking Metrics</a:t>
            </a:r>
          </a:p>
          <a:p>
            <a:pPr marL="514350" indent="-457200"/>
            <a:r>
              <a:rPr lang="en-US" altLang="zh-TW" dirty="0">
                <a:solidFill>
                  <a:schemeClr val="bg1">
                    <a:lumMod val="85000"/>
                  </a:schemeClr>
                </a:solidFill>
                <a:latin typeface="+mj-lt"/>
                <a:ea typeface="標楷體" panose="03000509000000000000" pitchFamily="65" charset="-120"/>
              </a:rPr>
              <a:t>GEMM Accelerator Design</a:t>
            </a:r>
          </a:p>
          <a:p>
            <a:pPr marL="514350" indent="-457200"/>
            <a:r>
              <a:rPr lang="en-US" altLang="zh-TW" dirty="0">
                <a:latin typeface="+mj-lt"/>
                <a:ea typeface="標楷體" panose="03000509000000000000" pitchFamily="65" charset="-120"/>
              </a:rPr>
              <a:t>DNN Accelerator Design</a:t>
            </a:r>
          </a:p>
          <a:p>
            <a:pPr marL="914400" lvl="1" indent="-457200"/>
            <a:r>
              <a:rPr lang="en-US" altLang="zh-TW" dirty="0">
                <a:solidFill>
                  <a:schemeClr val="bg1">
                    <a:lumMod val="85000"/>
                  </a:schemeClr>
                </a:solidFill>
                <a:latin typeface="+mj-lt"/>
                <a:ea typeface="標楷體" panose="03000509000000000000" pitchFamily="65" charset="-120"/>
              </a:rPr>
              <a:t>Locality and Data Reuse</a:t>
            </a:r>
          </a:p>
          <a:p>
            <a:pPr marL="914400" lvl="1" indent="-457200"/>
            <a:r>
              <a:rPr lang="en-US" altLang="zh-TW" dirty="0">
                <a:solidFill>
                  <a:schemeClr val="bg1">
                    <a:lumMod val="85000"/>
                  </a:schemeClr>
                </a:solidFill>
                <a:latin typeface="+mj-lt"/>
                <a:ea typeface="標楷體" panose="03000509000000000000" pitchFamily="65" charset="-120"/>
              </a:rPr>
              <a:t>Dataflow Taxonomy</a:t>
            </a:r>
          </a:p>
          <a:p>
            <a:pPr marL="914400" lvl="1" indent="-457200"/>
            <a:r>
              <a:rPr lang="en-US" altLang="zh-TW" dirty="0">
                <a:latin typeface="+mj-lt"/>
                <a:ea typeface="標楷體" panose="03000509000000000000" pitchFamily="65" charset="-120"/>
              </a:rPr>
              <a:t>Network-on-Chip</a:t>
            </a:r>
          </a:p>
          <a:p>
            <a:pPr marL="914400" lvl="1" indent="-457200"/>
            <a:r>
              <a:rPr lang="en-US" altLang="zh-TW" dirty="0">
                <a:solidFill>
                  <a:schemeClr val="bg1">
                    <a:lumMod val="85000"/>
                  </a:schemeClr>
                </a:solidFill>
                <a:latin typeface="+mj-lt"/>
                <a:ea typeface="標楷體" panose="03000509000000000000" pitchFamily="65" charset="-120"/>
              </a:rPr>
              <a:t>Optimization</a:t>
            </a:r>
          </a:p>
          <a:p>
            <a:pPr marL="514350" indent="-457200"/>
            <a:r>
              <a:rPr lang="en-US" altLang="zh-TW" dirty="0">
                <a:solidFill>
                  <a:schemeClr val="bg1">
                    <a:lumMod val="85000"/>
                  </a:schemeClr>
                </a:solidFill>
                <a:latin typeface="+mj-lt"/>
                <a:ea typeface="標楷體" panose="03000509000000000000" pitchFamily="65" charset="-120"/>
              </a:rPr>
              <a:t>Energy</a:t>
            </a:r>
            <a:endParaRPr lang="zh-TW" altLang="en-US" dirty="0">
              <a:solidFill>
                <a:schemeClr val="bg1">
                  <a:lumMod val="85000"/>
                </a:schemeClr>
              </a:solidFill>
            </a:endParaRPr>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196</a:t>
            </a:fld>
            <a:endParaRPr lang="zh-TW" altLang="en-US"/>
          </a:p>
        </p:txBody>
      </p:sp>
    </p:spTree>
    <p:extLst>
      <p:ext uri="{BB962C8B-B14F-4D97-AF65-F5344CB8AC3E}">
        <p14:creationId xmlns:p14="http://schemas.microsoft.com/office/powerpoint/2010/main" val="12045672"/>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A Common Design Pattern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197</a:t>
            </a:fld>
            <a:endParaRPr lang="zh-TW" altLang="en-US"/>
          </a:p>
        </p:txBody>
      </p:sp>
      <p:pic>
        <p:nvPicPr>
          <p:cNvPr id="10" name="圖片 9">
            <a:extLst>
              <a:ext uri="{FF2B5EF4-FFF2-40B4-BE49-F238E27FC236}">
                <a16:creationId xmlns:a16="http://schemas.microsoft.com/office/drawing/2014/main" id="{4903B639-E661-2594-60A4-EB3AAB575D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8187" y="1612264"/>
            <a:ext cx="5935625" cy="4926648"/>
          </a:xfrm>
          <a:prstGeom prst="rect">
            <a:avLst/>
          </a:prstGeom>
        </p:spPr>
      </p:pic>
    </p:spTree>
    <p:extLst>
      <p:ext uri="{BB962C8B-B14F-4D97-AF65-F5344CB8AC3E}">
        <p14:creationId xmlns:p14="http://schemas.microsoft.com/office/powerpoint/2010/main" val="600426292"/>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EEEF6997-AD12-9B34-2E47-C787650E79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4571" y="1623410"/>
            <a:ext cx="4658638" cy="4973943"/>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A Common Design Pattern</a:t>
            </a:r>
            <a:endParaRPr lang="zh-TW" altLang="en-US" dirty="0"/>
          </a:p>
        </p:txBody>
      </p:sp>
      <p:sp>
        <p:nvSpPr>
          <p:cNvPr id="2" name="內容版面配置區 1">
            <a:extLst>
              <a:ext uri="{FF2B5EF4-FFF2-40B4-BE49-F238E27FC236}">
                <a16:creationId xmlns:a16="http://schemas.microsoft.com/office/drawing/2014/main" id="{FE42A345-9BD7-0840-A998-1B3F282E9DFB}"/>
              </a:ext>
            </a:extLst>
          </p:cNvPr>
          <p:cNvSpPr>
            <a:spLocks noGrp="1"/>
          </p:cNvSpPr>
          <p:nvPr>
            <p:ph idx="1"/>
          </p:nvPr>
        </p:nvSpPr>
        <p:spPr>
          <a:xfrm>
            <a:off x="838200" y="1673292"/>
            <a:ext cx="6187751" cy="4503671"/>
          </a:xfrm>
        </p:spPr>
        <p:txBody>
          <a:bodyPr/>
          <a:lstStyle/>
          <a:p>
            <a:r>
              <a:rPr lang="en-US" altLang="zh-TW" dirty="0"/>
              <a:t>PE array underutilized If there are fewer input and/or output channels than the array dimensions</a:t>
            </a:r>
          </a:p>
          <a:p>
            <a:r>
              <a:rPr lang="en-US" altLang="zh-TW" dirty="0"/>
              <a:t>Effective data delivery BW also becomes lower → further impact performance</a:t>
            </a:r>
          </a:p>
          <a:p>
            <a:r>
              <a:rPr lang="en-US" altLang="zh-TW" dirty="0"/>
              <a:t>Not scalable → utilization will be worse at larger scales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198</a:t>
            </a:fld>
            <a:endParaRPr lang="zh-TW" altLang="en-US"/>
          </a:p>
        </p:txBody>
      </p:sp>
    </p:spTree>
    <p:extLst>
      <p:ext uri="{BB962C8B-B14F-4D97-AF65-F5344CB8AC3E}">
        <p14:creationId xmlns:p14="http://schemas.microsoft.com/office/powerpoint/2010/main" val="3143595752"/>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A More Flexible Data Delivery Strategy</a:t>
            </a:r>
            <a:endParaRPr lang="zh-TW" altLang="en-US" dirty="0"/>
          </a:p>
        </p:txBody>
      </p:sp>
      <p:sp>
        <p:nvSpPr>
          <p:cNvPr id="2" name="內容版面配置區 1">
            <a:extLst>
              <a:ext uri="{FF2B5EF4-FFF2-40B4-BE49-F238E27FC236}">
                <a16:creationId xmlns:a16="http://schemas.microsoft.com/office/drawing/2014/main" id="{FE42A345-9BD7-0840-A998-1B3F282E9DFB}"/>
              </a:ext>
            </a:extLst>
          </p:cNvPr>
          <p:cNvSpPr>
            <a:spLocks noGrp="1"/>
          </p:cNvSpPr>
          <p:nvPr>
            <p:ph idx="1"/>
          </p:nvPr>
        </p:nvSpPr>
        <p:spPr/>
        <p:txBody>
          <a:bodyPr/>
          <a:lstStyle/>
          <a:p>
            <a:r>
              <a:rPr lang="en-US" altLang="zh-TW" dirty="0"/>
              <a:t>Adapt to the reuse and bandwidth requirements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199</a:t>
            </a:fld>
            <a:endParaRPr lang="zh-TW" altLang="en-US"/>
          </a:p>
        </p:txBody>
      </p:sp>
      <p:pic>
        <p:nvPicPr>
          <p:cNvPr id="6" name="圖片 5">
            <a:extLst>
              <a:ext uri="{FF2B5EF4-FFF2-40B4-BE49-F238E27FC236}">
                <a16:creationId xmlns:a16="http://schemas.microsoft.com/office/drawing/2014/main" id="{B9274989-592F-85E9-05C9-076886B7EA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061" y="2924233"/>
            <a:ext cx="10885714" cy="2928494"/>
          </a:xfrm>
          <a:prstGeom prst="rect">
            <a:avLst/>
          </a:prstGeom>
        </p:spPr>
      </p:pic>
    </p:spTree>
    <p:extLst>
      <p:ext uri="{BB962C8B-B14F-4D97-AF65-F5344CB8AC3E}">
        <p14:creationId xmlns:p14="http://schemas.microsoft.com/office/powerpoint/2010/main" val="868036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Outline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Benchmarking Metrics</a:t>
            </a:r>
          </a:p>
          <a:p>
            <a:pPr marL="514350" indent="-457200"/>
            <a:r>
              <a:rPr lang="en-US" altLang="zh-TW" dirty="0">
                <a:solidFill>
                  <a:schemeClr val="bg1">
                    <a:lumMod val="85000"/>
                  </a:schemeClr>
                </a:solidFill>
                <a:latin typeface="+mj-lt"/>
                <a:ea typeface="標楷體" panose="03000509000000000000" pitchFamily="65" charset="-120"/>
              </a:rPr>
              <a:t>GEMM Accelerator Design</a:t>
            </a:r>
          </a:p>
          <a:p>
            <a:pPr marL="514350" indent="-457200"/>
            <a:r>
              <a:rPr lang="en-US" altLang="zh-TW" dirty="0">
                <a:solidFill>
                  <a:schemeClr val="bg1">
                    <a:lumMod val="85000"/>
                  </a:schemeClr>
                </a:solidFill>
                <a:latin typeface="+mj-lt"/>
                <a:ea typeface="標楷體" panose="03000509000000000000" pitchFamily="65" charset="-120"/>
              </a:rPr>
              <a:t>DNN Accelerator Design</a:t>
            </a:r>
          </a:p>
          <a:p>
            <a:pPr marL="514350" indent="-457200"/>
            <a:r>
              <a:rPr lang="en-US" altLang="zh-TW" dirty="0">
                <a:solidFill>
                  <a:schemeClr val="bg1">
                    <a:lumMod val="85000"/>
                  </a:schemeClr>
                </a:solidFill>
                <a:latin typeface="+mj-lt"/>
                <a:ea typeface="標楷體" panose="03000509000000000000" pitchFamily="65" charset="-120"/>
              </a:rPr>
              <a:t>Energy</a:t>
            </a:r>
            <a:endParaRPr lang="zh-TW" altLang="en-US" dirty="0">
              <a:solidFill>
                <a:schemeClr val="bg1">
                  <a:lumMod val="85000"/>
                </a:schemeClr>
              </a:solidFill>
            </a:endParaRPr>
          </a:p>
        </p:txBody>
      </p:sp>
      <p:sp>
        <p:nvSpPr>
          <p:cNvPr id="3" name="投影片編號版面配置區 2">
            <a:extLst>
              <a:ext uri="{FF2B5EF4-FFF2-40B4-BE49-F238E27FC236}">
                <a16:creationId xmlns:a16="http://schemas.microsoft.com/office/drawing/2014/main" id="{3F40B294-ECF9-4DFF-00A1-E66FD30F695A}"/>
              </a:ext>
            </a:extLst>
          </p:cNvPr>
          <p:cNvSpPr>
            <a:spLocks noGrp="1"/>
          </p:cNvSpPr>
          <p:nvPr>
            <p:ph type="sldNum" sz="quarter" idx="12"/>
          </p:nvPr>
        </p:nvSpPr>
        <p:spPr/>
        <p:txBody>
          <a:bodyPr/>
          <a:lstStyle/>
          <a:p>
            <a:fld id="{782ABDDB-4DBE-438F-825E-A879036B780E}" type="slidenum">
              <a:rPr lang="zh-TW" altLang="en-US" smtClean="0"/>
              <a:t>2</a:t>
            </a:fld>
            <a:endParaRPr lang="zh-TW" altLang="en-US"/>
          </a:p>
        </p:txBody>
      </p:sp>
    </p:spTree>
    <p:extLst>
      <p:ext uri="{BB962C8B-B14F-4D97-AF65-F5344CB8AC3E}">
        <p14:creationId xmlns:p14="http://schemas.microsoft.com/office/powerpoint/2010/main" val="22099967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How Can We Compare Designs?</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Key metrics</a:t>
            </a:r>
          </a:p>
          <a:p>
            <a:pPr marL="914400" lvl="1" indent="-457200"/>
            <a:r>
              <a:rPr lang="en-US" altLang="zh-TW" dirty="0">
                <a:solidFill>
                  <a:schemeClr val="bg1">
                    <a:lumMod val="75000"/>
                  </a:schemeClr>
                </a:solidFill>
                <a:latin typeface="+mj-lt"/>
                <a:ea typeface="標楷體" panose="03000509000000000000" pitchFamily="65" charset="-120"/>
              </a:rPr>
              <a:t>Accuracy</a:t>
            </a:r>
          </a:p>
          <a:p>
            <a:pPr marL="914400" lvl="1" indent="-457200"/>
            <a:r>
              <a:rPr lang="en-US" altLang="zh-TW" dirty="0">
                <a:solidFill>
                  <a:schemeClr val="bg1">
                    <a:lumMod val="75000"/>
                  </a:schemeClr>
                </a:solidFill>
                <a:latin typeface="+mj-lt"/>
                <a:ea typeface="標楷體" panose="03000509000000000000" pitchFamily="65" charset="-120"/>
              </a:rPr>
              <a:t>Throughput</a:t>
            </a:r>
          </a:p>
          <a:p>
            <a:pPr marL="914400" lvl="1" indent="-457200"/>
            <a:r>
              <a:rPr lang="en-US" altLang="zh-TW" dirty="0">
                <a:solidFill>
                  <a:schemeClr val="bg1">
                    <a:lumMod val="75000"/>
                  </a:schemeClr>
                </a:solidFill>
                <a:latin typeface="+mj-lt"/>
                <a:ea typeface="標楷體" panose="03000509000000000000" pitchFamily="65" charset="-120"/>
              </a:rPr>
              <a:t>Latency</a:t>
            </a:r>
          </a:p>
          <a:p>
            <a:pPr marL="914400" lvl="1" indent="-457200"/>
            <a:r>
              <a:rPr lang="en-US" altLang="zh-TW" dirty="0">
                <a:latin typeface="+mj-lt"/>
                <a:ea typeface="標楷體" panose="03000509000000000000" pitchFamily="65" charset="-120"/>
              </a:rPr>
              <a:t>Energy consumption</a:t>
            </a:r>
          </a:p>
          <a:p>
            <a:pPr marL="914400" lvl="1" indent="-457200"/>
            <a:r>
              <a:rPr lang="en-US" altLang="zh-TW" dirty="0">
                <a:latin typeface="+mj-lt"/>
                <a:ea typeface="標楷體" panose="03000509000000000000" pitchFamily="65" charset="-120"/>
              </a:rPr>
              <a:t>Power consumption</a:t>
            </a:r>
          </a:p>
          <a:p>
            <a:pPr marL="914400" lvl="1" indent="-457200"/>
            <a:r>
              <a:rPr lang="en-US" altLang="zh-TW" dirty="0">
                <a:latin typeface="+mj-lt"/>
                <a:ea typeface="標楷體" panose="03000509000000000000" pitchFamily="65" charset="-120"/>
              </a:rPr>
              <a:t>Hardware cost</a:t>
            </a:r>
          </a:p>
          <a:p>
            <a:pPr marL="514350" indent="-457200"/>
            <a:r>
              <a:rPr lang="en-US" altLang="zh-TW" dirty="0">
                <a:latin typeface="+mj-lt"/>
                <a:ea typeface="標楷體" panose="03000509000000000000" pitchFamily="65" charset="-120"/>
              </a:rPr>
              <a:t>Importance of each of these metrics</a:t>
            </a:r>
          </a:p>
          <a:p>
            <a:pPr marL="514350" indent="-457200"/>
            <a:r>
              <a:rPr lang="en-US" altLang="zh-TW" dirty="0">
                <a:latin typeface="+mj-lt"/>
                <a:ea typeface="標楷體" panose="03000509000000000000" pitchFamily="65" charset="-120"/>
              </a:rPr>
              <a:t>Factors that affect each metric</a:t>
            </a:r>
            <a:endParaRPr lang="zh-TW" altLang="en-US" dirty="0">
              <a:solidFill>
                <a:schemeClr val="bg2">
                  <a:lumMod val="90000"/>
                </a:schemeClr>
              </a:solidFill>
            </a:endParaRPr>
          </a:p>
        </p:txBody>
      </p:sp>
      <p:sp>
        <p:nvSpPr>
          <p:cNvPr id="3" name="投影片編號版面配置區 2">
            <a:extLst>
              <a:ext uri="{FF2B5EF4-FFF2-40B4-BE49-F238E27FC236}">
                <a16:creationId xmlns:a16="http://schemas.microsoft.com/office/drawing/2014/main" id="{5F5A152A-7ADC-24FA-5DC9-9FFC6A9CCC33}"/>
              </a:ext>
            </a:extLst>
          </p:cNvPr>
          <p:cNvSpPr>
            <a:spLocks noGrp="1"/>
          </p:cNvSpPr>
          <p:nvPr>
            <p:ph type="sldNum" sz="quarter" idx="12"/>
          </p:nvPr>
        </p:nvSpPr>
        <p:spPr/>
        <p:txBody>
          <a:bodyPr/>
          <a:lstStyle/>
          <a:p>
            <a:fld id="{782ABDDB-4DBE-438F-825E-A879036B780E}" type="slidenum">
              <a:rPr lang="zh-TW" altLang="en-US" smtClean="0"/>
              <a:t>20</a:t>
            </a:fld>
            <a:endParaRPr lang="zh-TW" altLang="en-US"/>
          </a:p>
        </p:txBody>
      </p:sp>
    </p:spTree>
    <p:extLst>
      <p:ext uri="{BB962C8B-B14F-4D97-AF65-F5344CB8AC3E}">
        <p14:creationId xmlns:p14="http://schemas.microsoft.com/office/powerpoint/2010/main" val="3934373518"/>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Common </a:t>
            </a:r>
            <a:r>
              <a:rPr lang="en-US" altLang="zh-TW" dirty="0" err="1"/>
              <a:t>NoC</a:t>
            </a:r>
            <a:r>
              <a:rPr lang="en-US" altLang="zh-TW" dirty="0"/>
              <a:t> Design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200</a:t>
            </a:fld>
            <a:endParaRPr lang="zh-TW" altLang="en-US"/>
          </a:p>
        </p:txBody>
      </p:sp>
      <p:pic>
        <p:nvPicPr>
          <p:cNvPr id="6" name="圖片 5">
            <a:extLst>
              <a:ext uri="{FF2B5EF4-FFF2-40B4-BE49-F238E27FC236}">
                <a16:creationId xmlns:a16="http://schemas.microsoft.com/office/drawing/2014/main" id="{7C78ED7D-94F0-AD41-5DF1-E22AFF7320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9179" y="2052211"/>
            <a:ext cx="10064621" cy="4304139"/>
          </a:xfrm>
          <a:prstGeom prst="rect">
            <a:avLst/>
          </a:prstGeom>
        </p:spPr>
      </p:pic>
    </p:spTree>
    <p:extLst>
      <p:ext uri="{BB962C8B-B14F-4D97-AF65-F5344CB8AC3E}">
        <p14:creationId xmlns:p14="http://schemas.microsoft.com/office/powerpoint/2010/main" val="4229529716"/>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Common </a:t>
            </a:r>
            <a:r>
              <a:rPr lang="en-US" altLang="zh-TW" dirty="0" err="1"/>
              <a:t>NoC</a:t>
            </a:r>
            <a:r>
              <a:rPr lang="en-US" altLang="zh-TW" dirty="0"/>
              <a:t> Designs on DNNs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201</a:t>
            </a:fld>
            <a:endParaRPr lang="zh-TW" altLang="en-US"/>
          </a:p>
        </p:txBody>
      </p:sp>
      <p:pic>
        <p:nvPicPr>
          <p:cNvPr id="8" name="圖片 7">
            <a:extLst>
              <a:ext uri="{FF2B5EF4-FFF2-40B4-BE49-F238E27FC236}">
                <a16:creationId xmlns:a16="http://schemas.microsoft.com/office/drawing/2014/main" id="{B0A9A7FD-5D6C-581E-D25D-C96EB4A0C3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87" y="2293010"/>
            <a:ext cx="11154012" cy="3340239"/>
          </a:xfrm>
          <a:prstGeom prst="rect">
            <a:avLst/>
          </a:prstGeom>
        </p:spPr>
      </p:pic>
    </p:spTree>
    <p:extLst>
      <p:ext uri="{BB962C8B-B14F-4D97-AF65-F5344CB8AC3E}">
        <p14:creationId xmlns:p14="http://schemas.microsoft.com/office/powerpoint/2010/main" val="3402470717"/>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93B8693C-ED90-D022-7E86-0D23432223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1552" y="1730504"/>
            <a:ext cx="4981826" cy="480840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Spatial Accumulation DNN Accelerator Design</a:t>
            </a:r>
            <a:endParaRPr lang="zh-TW" altLang="en-US" dirty="0"/>
          </a:p>
        </p:txBody>
      </p:sp>
      <p:sp>
        <p:nvSpPr>
          <p:cNvPr id="2" name="內容版面配置區 1">
            <a:extLst>
              <a:ext uri="{FF2B5EF4-FFF2-40B4-BE49-F238E27FC236}">
                <a16:creationId xmlns:a16="http://schemas.microsoft.com/office/drawing/2014/main" id="{FE42A345-9BD7-0840-A998-1B3F282E9DFB}"/>
              </a:ext>
            </a:extLst>
          </p:cNvPr>
          <p:cNvSpPr>
            <a:spLocks noGrp="1"/>
          </p:cNvSpPr>
          <p:nvPr>
            <p:ph idx="1"/>
          </p:nvPr>
        </p:nvSpPr>
        <p:spPr>
          <a:xfrm>
            <a:off x="838201" y="1673292"/>
            <a:ext cx="5257800" cy="4503671"/>
          </a:xfrm>
        </p:spPr>
        <p:txBody>
          <a:bodyPr/>
          <a:lstStyle/>
          <a:p>
            <a:r>
              <a:rPr lang="en-US" altLang="zh-TW" dirty="0"/>
              <a:t>Input activations (</a:t>
            </a:r>
            <a:r>
              <a:rPr lang="en-US" altLang="zh-TW" dirty="0" err="1"/>
              <a:t>Iacts</a:t>
            </a:r>
            <a:r>
              <a:rPr lang="en-US" altLang="zh-TW" dirty="0"/>
              <a:t>) are reused vertically</a:t>
            </a:r>
          </a:p>
          <a:p>
            <a:r>
              <a:rPr lang="en-US" altLang="zh-TW" dirty="0"/>
              <a:t>Partial sums are accumulated horizontally</a:t>
            </a:r>
          </a:p>
          <a:p>
            <a:r>
              <a:rPr lang="en-US" altLang="zh-TW" dirty="0"/>
              <a:t>Often used for a weight-stationary dataflow</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202</a:t>
            </a:fld>
            <a:endParaRPr lang="zh-TW" altLang="en-US"/>
          </a:p>
        </p:txBody>
      </p:sp>
    </p:spTree>
    <p:extLst>
      <p:ext uri="{BB962C8B-B14F-4D97-AF65-F5344CB8AC3E}">
        <p14:creationId xmlns:p14="http://schemas.microsoft.com/office/powerpoint/2010/main" val="104636577"/>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Temporal Accumulation DNN Accelerator Design</a:t>
            </a:r>
            <a:endParaRPr lang="zh-TW" altLang="en-US" dirty="0"/>
          </a:p>
        </p:txBody>
      </p:sp>
      <p:sp>
        <p:nvSpPr>
          <p:cNvPr id="2" name="內容版面配置區 1">
            <a:extLst>
              <a:ext uri="{FF2B5EF4-FFF2-40B4-BE49-F238E27FC236}">
                <a16:creationId xmlns:a16="http://schemas.microsoft.com/office/drawing/2014/main" id="{FE42A345-9BD7-0840-A998-1B3F282E9DFB}"/>
              </a:ext>
            </a:extLst>
          </p:cNvPr>
          <p:cNvSpPr>
            <a:spLocks noGrp="1"/>
          </p:cNvSpPr>
          <p:nvPr>
            <p:ph idx="1"/>
          </p:nvPr>
        </p:nvSpPr>
        <p:spPr>
          <a:xfrm>
            <a:off x="838201" y="1673292"/>
            <a:ext cx="5413310" cy="4503671"/>
          </a:xfrm>
        </p:spPr>
        <p:txBody>
          <a:bodyPr/>
          <a:lstStyle/>
          <a:p>
            <a:r>
              <a:rPr lang="en-US" altLang="zh-TW" dirty="0"/>
              <a:t>Input activations (</a:t>
            </a:r>
            <a:r>
              <a:rPr lang="en-US" altLang="zh-TW" dirty="0" err="1"/>
              <a:t>Iacts</a:t>
            </a:r>
            <a:r>
              <a:rPr lang="en-US" altLang="zh-TW" dirty="0"/>
              <a:t>) are </a:t>
            </a:r>
            <a:br>
              <a:rPr lang="en-US" altLang="zh-TW" dirty="0"/>
            </a:br>
            <a:r>
              <a:rPr lang="en-US" altLang="zh-TW" dirty="0"/>
              <a:t>reused vertically</a:t>
            </a:r>
          </a:p>
          <a:p>
            <a:r>
              <a:rPr lang="en-US" altLang="zh-TW" dirty="0"/>
              <a:t>Weights are accumulated horizontally</a:t>
            </a:r>
          </a:p>
          <a:p>
            <a:r>
              <a:rPr lang="en-US" altLang="zh-TW" dirty="0"/>
              <a:t>Often used for an output-stationary dataflow</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203</a:t>
            </a:fld>
            <a:endParaRPr lang="zh-TW" altLang="en-US"/>
          </a:p>
        </p:txBody>
      </p:sp>
      <p:pic>
        <p:nvPicPr>
          <p:cNvPr id="8" name="圖片 7">
            <a:extLst>
              <a:ext uri="{FF2B5EF4-FFF2-40B4-BE49-F238E27FC236}">
                <a16:creationId xmlns:a16="http://schemas.microsoft.com/office/drawing/2014/main" id="{B6026782-AE0A-2439-00D8-D91ABFE868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2937" y="1669477"/>
            <a:ext cx="5257718" cy="4430042"/>
          </a:xfrm>
          <a:prstGeom prst="rect">
            <a:avLst/>
          </a:prstGeom>
        </p:spPr>
      </p:pic>
    </p:spTree>
    <p:extLst>
      <p:ext uri="{BB962C8B-B14F-4D97-AF65-F5344CB8AC3E}">
        <p14:creationId xmlns:p14="http://schemas.microsoft.com/office/powerpoint/2010/main" val="1492391568"/>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Mesh Network – Best of Both Worlds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204</a:t>
            </a:fld>
            <a:endParaRPr lang="zh-TW" altLang="en-US"/>
          </a:p>
        </p:txBody>
      </p:sp>
      <p:pic>
        <p:nvPicPr>
          <p:cNvPr id="8" name="圖片 7">
            <a:extLst>
              <a:ext uri="{FF2B5EF4-FFF2-40B4-BE49-F238E27FC236}">
                <a16:creationId xmlns:a16="http://schemas.microsoft.com/office/drawing/2014/main" id="{0A2165AE-2239-D0BB-8756-788F894440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7386" y="1612264"/>
            <a:ext cx="7977228" cy="4926648"/>
          </a:xfrm>
          <a:prstGeom prst="rect">
            <a:avLst/>
          </a:prstGeom>
        </p:spPr>
      </p:pic>
    </p:spTree>
    <p:extLst>
      <p:ext uri="{BB962C8B-B14F-4D97-AF65-F5344CB8AC3E}">
        <p14:creationId xmlns:p14="http://schemas.microsoft.com/office/powerpoint/2010/main" val="1098777974"/>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Mesh Network – More Complicated Cases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205</a:t>
            </a:fld>
            <a:endParaRPr lang="zh-TW" altLang="en-US"/>
          </a:p>
        </p:txBody>
      </p:sp>
      <p:pic>
        <p:nvPicPr>
          <p:cNvPr id="8" name="圖片 7">
            <a:extLst>
              <a:ext uri="{FF2B5EF4-FFF2-40B4-BE49-F238E27FC236}">
                <a16:creationId xmlns:a16="http://schemas.microsoft.com/office/drawing/2014/main" id="{B7AA7B6C-011D-A1F0-A95C-4BF4F28452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6061" y="1612264"/>
            <a:ext cx="9679877" cy="4926648"/>
          </a:xfrm>
          <a:prstGeom prst="rect">
            <a:avLst/>
          </a:prstGeom>
        </p:spPr>
      </p:pic>
    </p:spTree>
    <p:extLst>
      <p:ext uri="{BB962C8B-B14F-4D97-AF65-F5344CB8AC3E}">
        <p14:creationId xmlns:p14="http://schemas.microsoft.com/office/powerpoint/2010/main" val="32275669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E369A4B4-85FC-C410-2125-ABB17A5D9B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6931" y="2500713"/>
            <a:ext cx="7203232" cy="4220762"/>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Hierarchical Mesh Network</a:t>
            </a:r>
            <a:endParaRPr lang="zh-TW" altLang="en-US" dirty="0"/>
          </a:p>
        </p:txBody>
      </p:sp>
      <p:sp>
        <p:nvSpPr>
          <p:cNvPr id="2" name="內容版面配置區 1">
            <a:extLst>
              <a:ext uri="{FF2B5EF4-FFF2-40B4-BE49-F238E27FC236}">
                <a16:creationId xmlns:a16="http://schemas.microsoft.com/office/drawing/2014/main" id="{57283C72-CB69-8F7B-97DE-CD836CFAF9C2}"/>
              </a:ext>
            </a:extLst>
          </p:cNvPr>
          <p:cNvSpPr>
            <a:spLocks noGrp="1"/>
          </p:cNvSpPr>
          <p:nvPr>
            <p:ph idx="1"/>
          </p:nvPr>
        </p:nvSpPr>
        <p:spPr/>
        <p:txBody>
          <a:bodyPr/>
          <a:lstStyle/>
          <a:p>
            <a:r>
              <a:rPr lang="en-US" altLang="zh-TW" dirty="0"/>
              <a:t>Flexible to support patterns ranging from high reuse to high bandwidth scenarios</a:t>
            </a:r>
          </a:p>
          <a:p>
            <a:r>
              <a:rPr lang="en-US" altLang="zh-TW" dirty="0"/>
              <a:t>Can be easily scaled at a low cost</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206</a:t>
            </a:fld>
            <a:endParaRPr lang="zh-TW" altLang="en-US"/>
          </a:p>
        </p:txBody>
      </p:sp>
    </p:spTree>
    <p:extLst>
      <p:ext uri="{BB962C8B-B14F-4D97-AF65-F5344CB8AC3E}">
        <p14:creationId xmlns:p14="http://schemas.microsoft.com/office/powerpoint/2010/main" val="375482757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Different Operating Modes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207</a:t>
            </a:fld>
            <a:endParaRPr lang="zh-TW" altLang="en-US"/>
          </a:p>
        </p:txBody>
      </p:sp>
      <p:pic>
        <p:nvPicPr>
          <p:cNvPr id="5" name="圖片 4">
            <a:extLst>
              <a:ext uri="{FF2B5EF4-FFF2-40B4-BE49-F238E27FC236}">
                <a16:creationId xmlns:a16="http://schemas.microsoft.com/office/drawing/2014/main" id="{702F2413-ED01-6324-3FF4-F836F9E9D4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202" y="1720605"/>
            <a:ext cx="11510865" cy="2954867"/>
          </a:xfrm>
          <a:prstGeom prst="rect">
            <a:avLst/>
          </a:prstGeom>
        </p:spPr>
      </p:pic>
    </p:spTree>
    <p:extLst>
      <p:ext uri="{BB962C8B-B14F-4D97-AF65-F5344CB8AC3E}">
        <p14:creationId xmlns:p14="http://schemas.microsoft.com/office/powerpoint/2010/main" val="2654001014"/>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id="{118C01E2-6171-2862-E1AA-5D642D13D2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533" y="1707502"/>
            <a:ext cx="11729360" cy="4691744"/>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Different Operating Modes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208</a:t>
            </a:fld>
            <a:endParaRPr lang="zh-TW" altLang="en-US"/>
          </a:p>
        </p:txBody>
      </p:sp>
    </p:spTree>
    <p:extLst>
      <p:ext uri="{BB962C8B-B14F-4D97-AF65-F5344CB8AC3E}">
        <p14:creationId xmlns:p14="http://schemas.microsoft.com/office/powerpoint/2010/main" val="3082518002"/>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Scaling the Hierarchical Mesh Network</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209</a:t>
            </a:fld>
            <a:endParaRPr lang="zh-TW" altLang="en-US"/>
          </a:p>
        </p:txBody>
      </p:sp>
      <p:pic>
        <p:nvPicPr>
          <p:cNvPr id="8" name="圖片 7">
            <a:extLst>
              <a:ext uri="{FF2B5EF4-FFF2-40B4-BE49-F238E27FC236}">
                <a16:creationId xmlns:a16="http://schemas.microsoft.com/office/drawing/2014/main" id="{CF3FB8D4-053C-B4FF-F307-6EE80977A6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1073" y="1667292"/>
            <a:ext cx="10409853" cy="4769081"/>
          </a:xfrm>
          <a:prstGeom prst="rect">
            <a:avLst/>
          </a:prstGeom>
        </p:spPr>
      </p:pic>
    </p:spTree>
    <p:extLst>
      <p:ext uri="{BB962C8B-B14F-4D97-AF65-F5344CB8AC3E}">
        <p14:creationId xmlns:p14="http://schemas.microsoft.com/office/powerpoint/2010/main" val="3616969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Energy Efficiency and Power Consumption</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21</a:t>
            </a:fld>
            <a:endParaRPr lang="zh-TW" altLang="en-US"/>
          </a:p>
        </p:txBody>
      </p:sp>
      <mc:AlternateContent xmlns:mc="http://schemas.openxmlformats.org/markup-compatibility/2006" xmlns:a14="http://schemas.microsoft.com/office/drawing/2010/main">
        <mc:Choice Requires="a14">
          <p:sp>
            <p:nvSpPr>
              <p:cNvPr id="2" name="內容版面配置區 4">
                <a:extLst>
                  <a:ext uri="{FF2B5EF4-FFF2-40B4-BE49-F238E27FC236}">
                    <a16:creationId xmlns:a16="http://schemas.microsoft.com/office/drawing/2014/main" id="{EDFA67B2-C6FB-DFC8-F222-3BF55765CAAE}"/>
                  </a:ext>
                </a:extLst>
              </p:cNvPr>
              <p:cNvSpPr>
                <a:spLocks noGrp="1"/>
              </p:cNvSpPr>
              <p:nvPr>
                <p:ph idx="1"/>
              </p:nvPr>
            </p:nvSpPr>
            <p:spPr>
              <a:xfrm>
                <a:off x="838200" y="1673292"/>
                <a:ext cx="10515600" cy="4503671"/>
              </a:xfrm>
            </p:spPr>
            <p:txBody>
              <a:bodyPr>
                <a:normAutofit lnSpcReduction="10000"/>
              </a:bodyPr>
              <a:lstStyle/>
              <a:p>
                <a:pPr marL="514350" indent="-457200"/>
                <a:r>
                  <a:rPr lang="en-US" altLang="zh-TW" dirty="0" smtClean="0"/>
                  <a:t>Energy Efficiency</a:t>
                </a:r>
              </a:p>
              <a:p>
                <a:pPr marL="914400" lvl="1" indent="-457200"/>
                <a:r>
                  <a:rPr lang="en-US" altLang="zh-TW" dirty="0"/>
                  <a:t>Given unit of energy, </a:t>
                </a:r>
                <a:r>
                  <a:rPr lang="en-US" altLang="zh-TW" dirty="0" smtClean="0"/>
                  <a:t>how </a:t>
                </a:r>
                <a:r>
                  <a:rPr lang="en-US" altLang="zh-TW" dirty="0"/>
                  <a:t>much data that can be </a:t>
                </a:r>
                <a:r>
                  <a:rPr lang="en-US" altLang="zh-TW" dirty="0" smtClean="0"/>
                  <a:t>processed</a:t>
                </a:r>
                <a:endParaRPr lang="en-US" altLang="zh-TW" dirty="0"/>
              </a:p>
              <a:p>
                <a:pPr marL="914400" lvl="1" indent="-457200"/>
                <a:r>
                  <a:rPr lang="en-US" altLang="zh-TW" dirty="0"/>
                  <a:t>Edge processing </a:t>
                </a:r>
                <a:r>
                  <a:rPr lang="en-US" altLang="zh-TW" dirty="0" smtClean="0"/>
                  <a:t>requires </a:t>
                </a:r>
                <a:r>
                  <a:rPr lang="en-US" altLang="zh-TW" dirty="0"/>
                  <a:t>high energy efficiency</a:t>
                </a:r>
              </a:p>
              <a:p>
                <a:pPr marL="914400" lvl="1" indent="-457200"/>
                <a14:m>
                  <m:oMath xmlns:m="http://schemas.openxmlformats.org/officeDocument/2006/math">
                    <m:f>
                      <m:fPr>
                        <m:ctrlPr>
                          <a:rPr lang="en-US" altLang="zh-TW" i="1" dirty="0" smtClean="0">
                            <a:latin typeface="Cambria Math" panose="02040503050406030204" pitchFamily="18" charset="0"/>
                          </a:rPr>
                        </m:ctrlPr>
                      </m:fPr>
                      <m:num>
                        <m:r>
                          <a:rPr lang="zh-TW" altLang="en-US" i="1" dirty="0">
                            <a:latin typeface="Cambria Math" panose="02040503050406030204" pitchFamily="18" charset="0"/>
                          </a:rPr>
                          <m:t>𝑛𝑢𝑚𝑏𝑒𝑟</m:t>
                        </m:r>
                        <m:r>
                          <a:rPr lang="zh-TW" altLang="en-US" i="1" dirty="0">
                            <a:latin typeface="Cambria Math" panose="02040503050406030204" pitchFamily="18" charset="0"/>
                          </a:rPr>
                          <m:t> </m:t>
                        </m:r>
                        <m:r>
                          <a:rPr lang="zh-TW" altLang="en-US" i="1" dirty="0">
                            <a:latin typeface="Cambria Math" panose="02040503050406030204" pitchFamily="18" charset="0"/>
                          </a:rPr>
                          <m:t>𝑜𝑓</m:t>
                        </m:r>
                        <m:r>
                          <a:rPr lang="en-US" altLang="zh-TW" b="1" i="1" dirty="0" smtClean="0">
                            <a:latin typeface="Cambria Math" panose="02040503050406030204" pitchFamily="18" charset="0"/>
                          </a:rPr>
                          <m:t> </m:t>
                        </m:r>
                        <m:r>
                          <a:rPr lang="zh-TW" altLang="en-US" i="1" dirty="0" smtClean="0">
                            <a:latin typeface="Cambria Math" panose="02040503050406030204" pitchFamily="18" charset="0"/>
                          </a:rPr>
                          <m:t>𝑜𝑝𝑒𝑟𝑎𝑡𝑖𝑜𝑛𝑠</m:t>
                        </m:r>
                      </m:num>
                      <m:den>
                        <m:r>
                          <a:rPr lang="en-US" altLang="zh-TW" b="0" i="1" dirty="0" smtClean="0">
                            <a:latin typeface="Cambria Math" panose="02040503050406030204" pitchFamily="18" charset="0"/>
                          </a:rPr>
                          <m:t>𝑗</m:t>
                        </m:r>
                        <m:r>
                          <a:rPr lang="zh-TW" altLang="en-US" i="1" dirty="0" smtClean="0">
                            <a:latin typeface="Cambria Math" panose="02040503050406030204" pitchFamily="18" charset="0"/>
                          </a:rPr>
                          <m:t>𝑜𝑢𝑙𝑒</m:t>
                        </m:r>
                      </m:den>
                    </m:f>
                  </m:oMath>
                </a14:m>
                <a:endParaRPr lang="zh-TW" altLang="en-US" dirty="0"/>
              </a:p>
              <a:p>
                <a:pPr marL="514350" indent="-457200"/>
                <a:r>
                  <a:rPr lang="en-US" altLang="zh-TW" dirty="0"/>
                  <a:t>Power consumption</a:t>
                </a:r>
              </a:p>
              <a:p>
                <a:pPr marL="914400" lvl="1" indent="-457200"/>
                <a:r>
                  <a:rPr lang="en-US" altLang="zh-TW" dirty="0"/>
                  <a:t>Amount of energy consumed per unit time</a:t>
                </a:r>
              </a:p>
              <a:p>
                <a:pPr marL="914400" lvl="1" indent="-457200"/>
                <a:r>
                  <a:rPr lang="en-US" altLang="zh-TW" dirty="0"/>
                  <a:t>Increase power consumption → increase heat dissipation</a:t>
                </a:r>
              </a:p>
              <a:p>
                <a:pPr marL="914400" lvl="1" indent="-457200"/>
                <a:r>
                  <a:rPr lang="en-US" altLang="zh-TW" dirty="0"/>
                  <a:t>Thermal Design Power (TDP) </a:t>
                </a:r>
                <a:r>
                  <a:rPr lang="en-US" altLang="zh-TW" dirty="0" smtClean="0"/>
                  <a:t>limits </a:t>
                </a:r>
                <a:r>
                  <a:rPr lang="en-US" altLang="zh-TW" dirty="0"/>
                  <a:t>max power consumption</a:t>
                </a:r>
              </a:p>
              <a:p>
                <a:pPr marL="914400" lvl="1" indent="-457200"/>
                <a14:m>
                  <m:oMath xmlns:m="http://schemas.openxmlformats.org/officeDocument/2006/math">
                    <m:f>
                      <m:fPr>
                        <m:ctrlPr>
                          <a:rPr lang="en-US" altLang="zh-TW" b="1" i="1" dirty="0" smtClean="0">
                            <a:latin typeface="Cambria Math" panose="02040503050406030204" pitchFamily="18" charset="0"/>
                          </a:rPr>
                        </m:ctrlPr>
                      </m:fPr>
                      <m:num>
                        <m:r>
                          <a:rPr lang="en-US" altLang="zh-TW" b="0" i="1" dirty="0" smtClean="0">
                            <a:latin typeface="Cambria Math" panose="02040503050406030204" pitchFamily="18" charset="0"/>
                          </a:rPr>
                          <m:t>𝑗</m:t>
                        </m:r>
                        <m:r>
                          <a:rPr lang="zh-TW" altLang="en-US" i="1" dirty="0" smtClean="0">
                            <a:latin typeface="Cambria Math" panose="02040503050406030204" pitchFamily="18" charset="0"/>
                          </a:rPr>
                          <m:t>𝑜𝑢𝑙𝑒𝑠</m:t>
                        </m:r>
                      </m:num>
                      <m:den>
                        <m:r>
                          <a:rPr lang="zh-TW" altLang="en-US" i="1" dirty="0" smtClean="0">
                            <a:latin typeface="Cambria Math" panose="02040503050406030204" pitchFamily="18" charset="0"/>
                          </a:rPr>
                          <m:t>𝑠𝑒𝑐𝑜𝑛𝑑</m:t>
                        </m:r>
                      </m:den>
                    </m:f>
                    <m:r>
                      <a:rPr lang="en-US" altLang="zh-TW" b="0" i="1" dirty="0" smtClean="0">
                        <a:latin typeface="Cambria Math" panose="02040503050406030204" pitchFamily="18" charset="0"/>
                      </a:rPr>
                      <m:t> (</m:t>
                    </m:r>
                    <m:r>
                      <a:rPr lang="en-US" altLang="zh-TW" b="0" i="1" dirty="0" smtClean="0">
                        <a:latin typeface="Cambria Math" panose="02040503050406030204" pitchFamily="18" charset="0"/>
                      </a:rPr>
                      <m:t>𝑤𝑎𝑡𝑡</m:t>
                    </m:r>
                    <m:r>
                      <a:rPr lang="en-US" altLang="zh-TW" b="0" i="1" dirty="0" smtClean="0">
                        <a:latin typeface="Cambria Math" panose="02040503050406030204" pitchFamily="18" charset="0"/>
                      </a:rPr>
                      <m:t>)</m:t>
                    </m:r>
                  </m:oMath>
                </a14:m>
                <a:endParaRPr lang="zh-TW" altLang="en-US" b="0" dirty="0"/>
              </a:p>
            </p:txBody>
          </p:sp>
        </mc:Choice>
        <mc:Fallback xmlns="">
          <p:sp>
            <p:nvSpPr>
              <p:cNvPr id="2" name="內容版面配置區 4">
                <a:extLst>
                  <a:ext uri="{FF2B5EF4-FFF2-40B4-BE49-F238E27FC236}">
                    <a16:creationId xmlns:a16="http://schemas.microsoft.com/office/drawing/2014/main" id="{EDFA67B2-C6FB-DFC8-F222-3BF55765CAAE}"/>
                  </a:ext>
                </a:extLst>
              </p:cNvPr>
              <p:cNvSpPr>
                <a:spLocks noGrp="1" noRot="1" noChangeAspect="1" noMove="1" noResize="1" noEditPoints="1" noAdjustHandles="1" noChangeArrowheads="1" noChangeShapeType="1" noTextEdit="1"/>
              </p:cNvSpPr>
              <p:nvPr>
                <p:ph idx="1"/>
              </p:nvPr>
            </p:nvSpPr>
            <p:spPr>
              <a:xfrm>
                <a:off x="838200" y="1673292"/>
                <a:ext cx="10515600" cy="4503671"/>
              </a:xfrm>
              <a:blipFill>
                <a:blip r:embed="rId2"/>
                <a:stretch>
                  <a:fillRect l="-522" t="-2300"/>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2664227467"/>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FAAF62D1-43EF-37E4-1B48-27B64259AB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4756" y="1539254"/>
            <a:ext cx="2761051" cy="5030106"/>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Hierarchical Mesh Networks CONV Layer</a:t>
            </a:r>
            <a:endParaRPr lang="zh-TW" altLang="en-US" dirty="0"/>
          </a:p>
        </p:txBody>
      </p:sp>
      <p:sp>
        <p:nvSpPr>
          <p:cNvPr id="2" name="內容版面配置區 1">
            <a:extLst>
              <a:ext uri="{FF2B5EF4-FFF2-40B4-BE49-F238E27FC236}">
                <a16:creationId xmlns:a16="http://schemas.microsoft.com/office/drawing/2014/main" id="{6D0D42EB-2C6C-D1D9-CC95-004D163DCF26}"/>
              </a:ext>
            </a:extLst>
          </p:cNvPr>
          <p:cNvSpPr>
            <a:spLocks noGrp="1"/>
          </p:cNvSpPr>
          <p:nvPr>
            <p:ph idx="1"/>
          </p:nvPr>
        </p:nvSpPr>
        <p:spPr/>
        <p:txBody>
          <a:bodyPr/>
          <a:lstStyle/>
          <a:p>
            <a:r>
              <a:rPr lang="en-US" altLang="zh-TW" dirty="0"/>
              <a:t>Keep all four PE the lowest bandwidth requirement</a:t>
            </a:r>
          </a:p>
          <a:p>
            <a:pPr lvl="1"/>
            <a:r>
              <a:rPr lang="en-US" altLang="zh-TW" dirty="0"/>
              <a:t>2 input activations</a:t>
            </a:r>
          </a:p>
          <a:p>
            <a:pPr lvl="1"/>
            <a:r>
              <a:rPr lang="en-US" altLang="zh-TW" dirty="0"/>
              <a:t>2 weight</a:t>
            </a:r>
          </a:p>
          <a:p>
            <a:endParaRPr lang="en-US" altLang="zh-TW" dirty="0"/>
          </a:p>
          <a:p>
            <a:r>
              <a:rPr lang="en-US" altLang="zh-TW" dirty="0"/>
              <a:t>HM-</a:t>
            </a:r>
            <a:r>
              <a:rPr lang="en-US" altLang="zh-TW" dirty="0" err="1"/>
              <a:t>NoC</a:t>
            </a:r>
            <a:r>
              <a:rPr lang="en-US" altLang="zh-TW" dirty="0"/>
              <a:t> Configurations (2 options)</a:t>
            </a:r>
          </a:p>
          <a:p>
            <a:pPr marL="914400" lvl="1" indent="-457200">
              <a:buFont typeface="+mj-lt"/>
              <a:buAutoNum type="arabicPeriod"/>
            </a:pPr>
            <a:r>
              <a:rPr lang="en-US" altLang="zh-TW" dirty="0"/>
              <a:t>Grouped-multicast for input activations</a:t>
            </a:r>
            <a:br>
              <a:rPr lang="en-US" altLang="zh-TW" dirty="0"/>
            </a:br>
            <a:r>
              <a:rPr lang="en-US" altLang="zh-TW" dirty="0"/>
              <a:t>Interleaved-multicast for weights </a:t>
            </a:r>
          </a:p>
          <a:p>
            <a:pPr marL="914400" lvl="1" indent="-457200">
              <a:buFont typeface="+mj-lt"/>
              <a:buAutoNum type="arabicPeriod"/>
            </a:pPr>
            <a:r>
              <a:rPr lang="en-US" altLang="zh-TW" dirty="0"/>
              <a:t>Grouped-multicast for weights</a:t>
            </a:r>
            <a:br>
              <a:rPr lang="en-US" altLang="zh-TW" dirty="0"/>
            </a:br>
            <a:r>
              <a:rPr lang="en-US" altLang="zh-TW" dirty="0"/>
              <a:t>Interleaved-multicast for input activations </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210</a:t>
            </a:fld>
            <a:endParaRPr lang="zh-TW" altLang="en-US"/>
          </a:p>
        </p:txBody>
      </p:sp>
    </p:spTree>
    <p:extLst>
      <p:ext uri="{BB962C8B-B14F-4D97-AF65-F5344CB8AC3E}">
        <p14:creationId xmlns:p14="http://schemas.microsoft.com/office/powerpoint/2010/main" val="357737326"/>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9FB701A9-FDA0-5986-811E-5943778534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00188" y="1565066"/>
            <a:ext cx="2853612" cy="4986542"/>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fontScale="90000"/>
          </a:bodyPr>
          <a:lstStyle/>
          <a:p>
            <a:r>
              <a:rPr lang="en-US" altLang="zh-TW" dirty="0"/>
              <a:t>Hierarchical Mesh Networks Depth-wise CONV Layer</a:t>
            </a:r>
            <a:endParaRPr lang="zh-TW" altLang="en-US" dirty="0"/>
          </a:p>
        </p:txBody>
      </p:sp>
      <p:sp>
        <p:nvSpPr>
          <p:cNvPr id="2" name="內容版面配置區 1">
            <a:extLst>
              <a:ext uri="{FF2B5EF4-FFF2-40B4-BE49-F238E27FC236}">
                <a16:creationId xmlns:a16="http://schemas.microsoft.com/office/drawing/2014/main" id="{6D0D42EB-2C6C-D1D9-CC95-004D163DCF26}"/>
              </a:ext>
            </a:extLst>
          </p:cNvPr>
          <p:cNvSpPr>
            <a:spLocks noGrp="1"/>
          </p:cNvSpPr>
          <p:nvPr>
            <p:ph idx="1"/>
          </p:nvPr>
        </p:nvSpPr>
        <p:spPr/>
        <p:txBody>
          <a:bodyPr/>
          <a:lstStyle/>
          <a:p>
            <a:r>
              <a:rPr lang="en-US" altLang="zh-TW" dirty="0"/>
              <a:t>Nearly no reuse for input activation</a:t>
            </a:r>
          </a:p>
          <a:p>
            <a:r>
              <a:rPr lang="en-US" altLang="zh-TW" dirty="0"/>
              <a:t>Exploit the reuse of weights</a:t>
            </a:r>
          </a:p>
          <a:p>
            <a:endParaRPr lang="en-US" altLang="zh-TW" dirty="0"/>
          </a:p>
          <a:p>
            <a:r>
              <a:rPr lang="en-US" altLang="zh-TW" dirty="0"/>
              <a:t>HM-</a:t>
            </a:r>
            <a:r>
              <a:rPr lang="en-US" altLang="zh-TW" dirty="0" err="1"/>
              <a:t>NoC</a:t>
            </a:r>
            <a:r>
              <a:rPr lang="en-US" altLang="zh-TW" dirty="0"/>
              <a:t> Configurations</a:t>
            </a:r>
          </a:p>
          <a:p>
            <a:pPr lvl="1"/>
            <a:r>
              <a:rPr lang="en-US" altLang="zh-TW" dirty="0"/>
              <a:t>Broadcasting the weights to all Pes</a:t>
            </a:r>
          </a:p>
          <a:p>
            <a:pPr lvl="1"/>
            <a:r>
              <a:rPr lang="en-US" altLang="zh-TW" dirty="0"/>
              <a:t>Fetching unique input activation for each PE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211</a:t>
            </a:fld>
            <a:endParaRPr lang="zh-TW" altLang="en-US"/>
          </a:p>
        </p:txBody>
      </p:sp>
    </p:spTree>
    <p:extLst>
      <p:ext uri="{BB962C8B-B14F-4D97-AF65-F5344CB8AC3E}">
        <p14:creationId xmlns:p14="http://schemas.microsoft.com/office/powerpoint/2010/main" val="3511033225"/>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id="{54ADA78A-D573-47A3-1658-F9E85B001A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10600" y="1564354"/>
            <a:ext cx="2708774" cy="4974558"/>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fontScale="90000"/>
          </a:bodyPr>
          <a:lstStyle/>
          <a:p>
            <a:r>
              <a:rPr lang="en-US" altLang="zh-TW" dirty="0"/>
              <a:t>Hierarchical Mesh Networks Depth-wise CONV Layer</a:t>
            </a:r>
            <a:endParaRPr lang="zh-TW" altLang="en-US" dirty="0"/>
          </a:p>
        </p:txBody>
      </p:sp>
      <p:sp>
        <p:nvSpPr>
          <p:cNvPr id="2" name="內容版面配置區 1">
            <a:extLst>
              <a:ext uri="{FF2B5EF4-FFF2-40B4-BE49-F238E27FC236}">
                <a16:creationId xmlns:a16="http://schemas.microsoft.com/office/drawing/2014/main" id="{6D0D42EB-2C6C-D1D9-CC95-004D163DCF26}"/>
              </a:ext>
            </a:extLst>
          </p:cNvPr>
          <p:cNvSpPr>
            <a:spLocks noGrp="1"/>
          </p:cNvSpPr>
          <p:nvPr>
            <p:ph idx="1"/>
          </p:nvPr>
        </p:nvSpPr>
        <p:spPr/>
        <p:txBody>
          <a:bodyPr/>
          <a:lstStyle/>
          <a:p>
            <a:r>
              <a:rPr lang="en-US" altLang="zh-TW" dirty="0"/>
              <a:t>Little reuse for weights</a:t>
            </a:r>
          </a:p>
          <a:p>
            <a:pPr lvl="1"/>
            <a:r>
              <a:rPr lang="en-US" altLang="zh-TW" dirty="0"/>
              <a:t>Especially when the batch size is limited</a:t>
            </a:r>
          </a:p>
          <a:p>
            <a:endParaRPr lang="en-US" altLang="zh-TW" dirty="0"/>
          </a:p>
          <a:p>
            <a:r>
              <a:rPr lang="en-US" altLang="zh-TW" dirty="0"/>
              <a:t>HM-</a:t>
            </a:r>
            <a:r>
              <a:rPr lang="en-US" altLang="zh-TW" dirty="0" err="1"/>
              <a:t>NoC</a:t>
            </a:r>
            <a:r>
              <a:rPr lang="en-US" altLang="zh-TW" dirty="0"/>
              <a:t> Configurations</a:t>
            </a:r>
          </a:p>
          <a:p>
            <a:pPr lvl="1"/>
            <a:r>
              <a:rPr lang="en-US" altLang="zh-TW" dirty="0"/>
              <a:t>Weights are now unicast to the Pes</a:t>
            </a:r>
          </a:p>
          <a:p>
            <a:pPr lvl="1"/>
            <a:r>
              <a:rPr lang="en-US" altLang="zh-TW" dirty="0"/>
              <a:t>Input activations are broadcast to all Pes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212</a:t>
            </a:fld>
            <a:endParaRPr lang="zh-TW" altLang="en-US"/>
          </a:p>
        </p:txBody>
      </p:sp>
    </p:spTree>
    <p:extLst>
      <p:ext uri="{BB962C8B-B14F-4D97-AF65-F5344CB8AC3E}">
        <p14:creationId xmlns:p14="http://schemas.microsoft.com/office/powerpoint/2010/main" val="3937022690"/>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err="1"/>
              <a:t>Eyeriss</a:t>
            </a:r>
            <a:r>
              <a:rPr lang="en-US" altLang="zh-TW" dirty="0"/>
              <a:t> with Hierarchical Mesh Network</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213</a:t>
            </a:fld>
            <a:endParaRPr lang="zh-TW" altLang="en-US"/>
          </a:p>
        </p:txBody>
      </p:sp>
      <p:pic>
        <p:nvPicPr>
          <p:cNvPr id="9" name="圖片 8">
            <a:extLst>
              <a:ext uri="{FF2B5EF4-FFF2-40B4-BE49-F238E27FC236}">
                <a16:creationId xmlns:a16="http://schemas.microsoft.com/office/drawing/2014/main" id="{EDA76478-7097-9F57-1F8F-B582ED2630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826" y="1612263"/>
            <a:ext cx="5336545" cy="4926648"/>
          </a:xfrm>
          <a:prstGeom prst="rect">
            <a:avLst/>
          </a:prstGeom>
        </p:spPr>
      </p:pic>
      <p:pic>
        <p:nvPicPr>
          <p:cNvPr id="11" name="圖片 10">
            <a:extLst>
              <a:ext uri="{FF2B5EF4-FFF2-40B4-BE49-F238E27FC236}">
                <a16:creationId xmlns:a16="http://schemas.microsoft.com/office/drawing/2014/main" id="{ABD31E79-7909-F566-355B-9587C3BC08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6631" y="2022160"/>
            <a:ext cx="5777972" cy="4106853"/>
          </a:xfrm>
          <a:prstGeom prst="rect">
            <a:avLst/>
          </a:prstGeom>
        </p:spPr>
      </p:pic>
    </p:spTree>
    <p:extLst>
      <p:ext uri="{BB962C8B-B14F-4D97-AF65-F5344CB8AC3E}">
        <p14:creationId xmlns:p14="http://schemas.microsoft.com/office/powerpoint/2010/main" val="2814330567"/>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Outline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solidFill>
                  <a:schemeClr val="bg1">
                    <a:lumMod val="85000"/>
                  </a:schemeClr>
                </a:solidFill>
                <a:latin typeface="+mj-lt"/>
                <a:ea typeface="標楷體" panose="03000509000000000000" pitchFamily="65" charset="-120"/>
              </a:rPr>
              <a:t>Benchmarking Metrics</a:t>
            </a:r>
          </a:p>
          <a:p>
            <a:pPr marL="514350" indent="-457200"/>
            <a:r>
              <a:rPr lang="en-US" altLang="zh-TW" dirty="0">
                <a:solidFill>
                  <a:schemeClr val="bg1">
                    <a:lumMod val="85000"/>
                  </a:schemeClr>
                </a:solidFill>
                <a:latin typeface="+mj-lt"/>
                <a:ea typeface="標楷體" panose="03000509000000000000" pitchFamily="65" charset="-120"/>
              </a:rPr>
              <a:t>GEMM Accelerator Design</a:t>
            </a:r>
          </a:p>
          <a:p>
            <a:pPr marL="514350" indent="-457200"/>
            <a:r>
              <a:rPr lang="en-US" altLang="zh-TW" dirty="0">
                <a:latin typeface="+mj-lt"/>
                <a:ea typeface="標楷體" panose="03000509000000000000" pitchFamily="65" charset="-120"/>
              </a:rPr>
              <a:t>DNN Accelerator Design</a:t>
            </a:r>
          </a:p>
          <a:p>
            <a:pPr marL="914400" lvl="1" indent="-457200"/>
            <a:r>
              <a:rPr lang="en-US" altLang="zh-TW" dirty="0">
                <a:solidFill>
                  <a:schemeClr val="bg1">
                    <a:lumMod val="85000"/>
                  </a:schemeClr>
                </a:solidFill>
                <a:latin typeface="+mj-lt"/>
                <a:ea typeface="標楷體" panose="03000509000000000000" pitchFamily="65" charset="-120"/>
              </a:rPr>
              <a:t>Locality and Data Reuse</a:t>
            </a:r>
          </a:p>
          <a:p>
            <a:pPr marL="914400" lvl="1" indent="-457200"/>
            <a:r>
              <a:rPr lang="en-US" altLang="zh-TW" dirty="0">
                <a:solidFill>
                  <a:schemeClr val="bg1">
                    <a:lumMod val="85000"/>
                  </a:schemeClr>
                </a:solidFill>
                <a:latin typeface="+mj-lt"/>
                <a:ea typeface="標楷體" panose="03000509000000000000" pitchFamily="65" charset="-120"/>
              </a:rPr>
              <a:t>Dataflow Taxonomy</a:t>
            </a:r>
          </a:p>
          <a:p>
            <a:pPr marL="914400" lvl="1" indent="-457200"/>
            <a:r>
              <a:rPr lang="en-US" altLang="zh-TW" dirty="0">
                <a:solidFill>
                  <a:schemeClr val="bg1">
                    <a:lumMod val="85000"/>
                  </a:schemeClr>
                </a:solidFill>
                <a:latin typeface="+mj-lt"/>
                <a:ea typeface="標楷體" panose="03000509000000000000" pitchFamily="65" charset="-120"/>
              </a:rPr>
              <a:t>Network-on-Chip</a:t>
            </a:r>
          </a:p>
          <a:p>
            <a:pPr marL="914400" lvl="1" indent="-457200"/>
            <a:r>
              <a:rPr lang="en-US" altLang="zh-TW" dirty="0">
                <a:latin typeface="+mj-lt"/>
                <a:ea typeface="標楷體" panose="03000509000000000000" pitchFamily="65" charset="-120"/>
              </a:rPr>
              <a:t>Optimization</a:t>
            </a:r>
          </a:p>
          <a:p>
            <a:pPr marL="514350" indent="-457200"/>
            <a:r>
              <a:rPr lang="en-US" altLang="zh-TW" dirty="0">
                <a:solidFill>
                  <a:schemeClr val="bg1">
                    <a:lumMod val="85000"/>
                  </a:schemeClr>
                </a:solidFill>
                <a:latin typeface="+mj-lt"/>
                <a:ea typeface="標楷體" panose="03000509000000000000" pitchFamily="65" charset="-120"/>
              </a:rPr>
              <a:t>Energy</a:t>
            </a:r>
            <a:endParaRPr lang="zh-TW" altLang="en-US" dirty="0">
              <a:solidFill>
                <a:schemeClr val="bg1">
                  <a:lumMod val="85000"/>
                </a:schemeClr>
              </a:solidFill>
            </a:endParaRPr>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214</a:t>
            </a:fld>
            <a:endParaRPr lang="zh-TW" altLang="en-US"/>
          </a:p>
        </p:txBody>
      </p:sp>
    </p:spTree>
    <p:extLst>
      <p:ext uri="{BB962C8B-B14F-4D97-AF65-F5344CB8AC3E}">
        <p14:creationId xmlns:p14="http://schemas.microsoft.com/office/powerpoint/2010/main" val="2129287549"/>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Datapath Optimization</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err="1">
                <a:latin typeface="+mj-lt"/>
                <a:ea typeface="標楷體" panose="03000509000000000000" pitchFamily="65" charset="-120"/>
              </a:rPr>
              <a:t>spatial_for</a:t>
            </a:r>
            <a:r>
              <a:rPr lang="en-US" altLang="zh-TW" dirty="0">
                <a:latin typeface="+mj-lt"/>
                <a:ea typeface="標楷體" panose="03000509000000000000" pitchFamily="65" charset="-120"/>
              </a:rPr>
              <a:t> - to explore parallelism</a:t>
            </a:r>
          </a:p>
          <a:p>
            <a:pPr marL="914400" lvl="1" indent="-457200"/>
            <a:r>
              <a:rPr lang="en-US" altLang="zh-TW" dirty="0">
                <a:latin typeface="+mj-lt"/>
                <a:ea typeface="標楷體" panose="03000509000000000000" pitchFamily="65" charset="-120"/>
              </a:rPr>
              <a:t>Spatial-K: accumulation dimension</a:t>
            </a:r>
          </a:p>
          <a:p>
            <a:pPr marL="1314450" lvl="2" indent="-457200"/>
            <a:r>
              <a:rPr lang="en-US" altLang="zh-TW" dirty="0">
                <a:latin typeface="+mj-lt"/>
                <a:ea typeface="標楷體" panose="03000509000000000000" pitchFamily="65" charset="-120"/>
              </a:rPr>
              <a:t>Adder tree/dot product</a:t>
            </a:r>
          </a:p>
          <a:p>
            <a:pPr marL="1314450" lvl="2" indent="-457200"/>
            <a:r>
              <a:rPr lang="en-US" altLang="zh-TW" dirty="0">
                <a:latin typeface="+mj-lt"/>
                <a:ea typeface="標楷體" panose="03000509000000000000" pitchFamily="65" charset="-120"/>
              </a:rPr>
              <a:t>Systolic accumulation</a:t>
            </a:r>
          </a:p>
          <a:p>
            <a:pPr marL="914400" lvl="1" indent="-457200"/>
            <a:r>
              <a:rPr lang="en-US" altLang="zh-TW" dirty="0">
                <a:latin typeface="+mj-lt"/>
                <a:ea typeface="標楷體" panose="03000509000000000000" pitchFamily="65" charset="-120"/>
              </a:rPr>
              <a:t>Spatial-M/N: data reuse dimension</a:t>
            </a:r>
          </a:p>
          <a:p>
            <a:pPr marL="1314450" lvl="2" indent="-457200"/>
            <a:r>
              <a:rPr lang="en-US" altLang="zh-TW" dirty="0">
                <a:latin typeface="+mj-lt"/>
                <a:ea typeface="標楷體" panose="03000509000000000000" pitchFamily="65" charset="-120"/>
              </a:rPr>
              <a:t>Direct-wiring multicast</a:t>
            </a:r>
          </a:p>
          <a:p>
            <a:pPr marL="1314450" lvl="2" indent="-457200"/>
            <a:r>
              <a:rPr lang="en-US" altLang="zh-TW" dirty="0">
                <a:latin typeface="+mj-lt"/>
                <a:ea typeface="標楷體" panose="03000509000000000000" pitchFamily="65" charset="-120"/>
              </a:rPr>
              <a:t>Systolic multicast</a:t>
            </a:r>
          </a:p>
          <a:p>
            <a:pPr marL="514350" indent="-457200"/>
            <a:r>
              <a:rPr lang="en-US" altLang="zh-TW" dirty="0">
                <a:latin typeface="+mj-lt"/>
                <a:ea typeface="標楷體" panose="03000509000000000000" pitchFamily="65" charset="-120"/>
              </a:rPr>
              <a:t>State-of-the-art accelerators typically use a combination of both at different levels of the hierarchy.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215</a:t>
            </a:fld>
            <a:endParaRPr lang="zh-TW" altLang="en-US"/>
          </a:p>
        </p:txBody>
      </p:sp>
    </p:spTree>
    <p:extLst>
      <p:ext uri="{BB962C8B-B14F-4D97-AF65-F5344CB8AC3E}">
        <p14:creationId xmlns:p14="http://schemas.microsoft.com/office/powerpoint/2010/main" val="1902061444"/>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Matrix Multiply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216</a:t>
            </a:fld>
            <a:endParaRPr lang="zh-TW" altLang="en-US"/>
          </a:p>
        </p:txBody>
      </p:sp>
      <p:pic>
        <p:nvPicPr>
          <p:cNvPr id="8" name="圖片 7">
            <a:extLst>
              <a:ext uri="{FF2B5EF4-FFF2-40B4-BE49-F238E27FC236}">
                <a16:creationId xmlns:a16="http://schemas.microsoft.com/office/drawing/2014/main" id="{42EC1995-F005-5415-1021-E2D68772E0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458" y="2483463"/>
            <a:ext cx="11277600" cy="2852615"/>
          </a:xfrm>
          <a:prstGeom prst="rect">
            <a:avLst/>
          </a:prstGeom>
        </p:spPr>
      </p:pic>
    </p:spTree>
    <p:extLst>
      <p:ext uri="{BB962C8B-B14F-4D97-AF65-F5344CB8AC3E}">
        <p14:creationId xmlns:p14="http://schemas.microsoft.com/office/powerpoint/2010/main" val="3467664057"/>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a:extLst>
              <a:ext uri="{FF2B5EF4-FFF2-40B4-BE49-F238E27FC236}">
                <a16:creationId xmlns:a16="http://schemas.microsoft.com/office/drawing/2014/main" id="{1FBD78A6-530E-AB5F-523B-0E44F45A2E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765" y="1532138"/>
            <a:ext cx="10973751" cy="5006774"/>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Datapath Optimization - Spatial-K</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217</a:t>
            </a:fld>
            <a:endParaRPr lang="zh-TW" altLang="en-US"/>
          </a:p>
        </p:txBody>
      </p:sp>
      <p:sp>
        <p:nvSpPr>
          <p:cNvPr id="7" name="文字方塊 6">
            <a:extLst>
              <a:ext uri="{FF2B5EF4-FFF2-40B4-BE49-F238E27FC236}">
                <a16:creationId xmlns:a16="http://schemas.microsoft.com/office/drawing/2014/main" id="{97764A97-70E6-F77A-3A43-860C4F82DF6A}"/>
              </a:ext>
            </a:extLst>
          </p:cNvPr>
          <p:cNvSpPr txBox="1"/>
          <p:nvPr/>
        </p:nvSpPr>
        <p:spPr>
          <a:xfrm>
            <a:off x="5740263" y="4058816"/>
            <a:ext cx="5740674" cy="1938992"/>
          </a:xfrm>
          <a:prstGeom prst="rect">
            <a:avLst/>
          </a:prstGeom>
          <a:noFill/>
        </p:spPr>
        <p:txBody>
          <a:bodyPr wrap="none" rtlCol="0">
            <a:spAutoFit/>
          </a:bodyPr>
          <a:lstStyle/>
          <a:p>
            <a:pPr marL="285750" indent="-285750">
              <a:buFont typeface="Arial" panose="020B0604020202020204" pitchFamily="34" charset="0"/>
              <a:buChar char="•"/>
            </a:pPr>
            <a:r>
              <a:rPr lang="en-US" altLang="zh-TW" sz="2400" b="1" dirty="0"/>
              <a:t>Type 1: Adder Tree</a:t>
            </a:r>
          </a:p>
          <a:p>
            <a:pPr marL="285750" indent="-285750">
              <a:buFont typeface="Arial" panose="020B0604020202020204" pitchFamily="34" charset="0"/>
              <a:buChar char="•"/>
            </a:pPr>
            <a:r>
              <a:rPr lang="en-US" altLang="zh-TW" sz="2400" b="1" dirty="0"/>
              <a:t>Example: NVDLA, </a:t>
            </a:r>
            <a:r>
              <a:rPr lang="en-US" altLang="zh-TW" sz="2400" b="1" dirty="0" err="1"/>
              <a:t>DianNao</a:t>
            </a:r>
            <a:endParaRPr lang="en-US" altLang="zh-TW" sz="2400" b="1" dirty="0"/>
          </a:p>
          <a:p>
            <a:pPr marL="285750" indent="-285750">
              <a:buFont typeface="Arial" panose="020B0604020202020204" pitchFamily="34" charset="0"/>
              <a:buChar char="•"/>
            </a:pPr>
            <a:r>
              <a:rPr lang="en-US" altLang="zh-TW" sz="2400" b="1" dirty="0"/>
              <a:t>Typical width: 8-64</a:t>
            </a:r>
          </a:p>
          <a:p>
            <a:pPr marL="285750" indent="-285750">
              <a:buFont typeface="Arial" panose="020B0604020202020204" pitchFamily="34" charset="0"/>
              <a:buChar char="•"/>
            </a:pPr>
            <a:r>
              <a:rPr lang="en-US" altLang="zh-TW" sz="2400" b="1" dirty="0"/>
              <a:t>Applicable to any accumulation dimensions</a:t>
            </a:r>
          </a:p>
          <a:p>
            <a:pPr marL="742950" lvl="1" indent="-285750">
              <a:buFont typeface="Arial" panose="020B0604020202020204" pitchFamily="34" charset="0"/>
              <a:buChar char="•"/>
            </a:pPr>
            <a:r>
              <a:rPr lang="en-US" altLang="zh-TW" sz="2400" b="1" dirty="0"/>
              <a:t>E.g., R, S, C in convolution</a:t>
            </a:r>
            <a:endParaRPr lang="zh-TW" altLang="en-US" sz="2400" b="1" dirty="0"/>
          </a:p>
        </p:txBody>
      </p:sp>
    </p:spTree>
    <p:extLst>
      <p:ext uri="{BB962C8B-B14F-4D97-AF65-F5344CB8AC3E}">
        <p14:creationId xmlns:p14="http://schemas.microsoft.com/office/powerpoint/2010/main" val="1859820869"/>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4CA54F5B-4C41-D70F-CAED-D6D02A3C63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074" y="1412647"/>
            <a:ext cx="10652449" cy="5374679"/>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Datapath Optimization - Spatial-K</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218</a:t>
            </a:fld>
            <a:endParaRPr lang="zh-TW" altLang="en-US"/>
          </a:p>
        </p:txBody>
      </p:sp>
      <p:sp>
        <p:nvSpPr>
          <p:cNvPr id="7" name="文字方塊 6">
            <a:extLst>
              <a:ext uri="{FF2B5EF4-FFF2-40B4-BE49-F238E27FC236}">
                <a16:creationId xmlns:a16="http://schemas.microsoft.com/office/drawing/2014/main" id="{97764A97-70E6-F77A-3A43-860C4F82DF6A}"/>
              </a:ext>
            </a:extLst>
          </p:cNvPr>
          <p:cNvSpPr txBox="1"/>
          <p:nvPr/>
        </p:nvSpPr>
        <p:spPr>
          <a:xfrm>
            <a:off x="5740263" y="4058816"/>
            <a:ext cx="5740674" cy="1938992"/>
          </a:xfrm>
          <a:prstGeom prst="rect">
            <a:avLst/>
          </a:prstGeom>
          <a:noFill/>
        </p:spPr>
        <p:txBody>
          <a:bodyPr wrap="none" rtlCol="0">
            <a:spAutoFit/>
          </a:bodyPr>
          <a:lstStyle/>
          <a:p>
            <a:pPr marL="285750" indent="-285750">
              <a:buFont typeface="Arial" panose="020B0604020202020204" pitchFamily="34" charset="0"/>
              <a:buChar char="•"/>
            </a:pPr>
            <a:r>
              <a:rPr lang="en-US" altLang="zh-TW" sz="2400" b="1" dirty="0"/>
              <a:t>Type 2: Systolic Accumulation</a:t>
            </a:r>
          </a:p>
          <a:p>
            <a:pPr marL="285750" indent="-285750">
              <a:buFont typeface="Arial" panose="020B0604020202020204" pitchFamily="34" charset="0"/>
              <a:buChar char="•"/>
            </a:pPr>
            <a:r>
              <a:rPr lang="en-US" altLang="zh-TW" sz="2400" b="1" dirty="0"/>
              <a:t>Example: TPU, </a:t>
            </a:r>
            <a:r>
              <a:rPr lang="en-US" altLang="zh-TW" sz="2400" b="1" dirty="0" err="1"/>
              <a:t>Gemmini</a:t>
            </a:r>
            <a:endParaRPr lang="en-US" altLang="zh-TW" sz="2400" b="1" dirty="0"/>
          </a:p>
          <a:p>
            <a:pPr marL="285750" indent="-285750">
              <a:buFont typeface="Arial" panose="020B0604020202020204" pitchFamily="34" charset="0"/>
              <a:buChar char="•"/>
            </a:pPr>
            <a:r>
              <a:rPr lang="en-US" altLang="zh-TW" sz="2400" b="1" dirty="0"/>
              <a:t>Typical width: 8-256</a:t>
            </a:r>
          </a:p>
          <a:p>
            <a:pPr marL="285750" indent="-285750">
              <a:buFont typeface="Arial" panose="020B0604020202020204" pitchFamily="34" charset="0"/>
              <a:buChar char="•"/>
            </a:pPr>
            <a:r>
              <a:rPr lang="en-US" altLang="zh-TW" sz="2400" b="1" dirty="0"/>
              <a:t>Applicable to any accumulation dimensions</a:t>
            </a:r>
          </a:p>
          <a:p>
            <a:pPr marL="742950" lvl="1" indent="-285750">
              <a:buFont typeface="Arial" panose="020B0604020202020204" pitchFamily="34" charset="0"/>
              <a:buChar char="•"/>
            </a:pPr>
            <a:r>
              <a:rPr lang="en-US" altLang="zh-TW" sz="2400" b="1" dirty="0"/>
              <a:t>E.g., R, S, C in convolution</a:t>
            </a:r>
            <a:endParaRPr lang="zh-TW" altLang="en-US" sz="2400" b="1" dirty="0"/>
          </a:p>
        </p:txBody>
      </p:sp>
    </p:spTree>
    <p:extLst>
      <p:ext uri="{BB962C8B-B14F-4D97-AF65-F5344CB8AC3E}">
        <p14:creationId xmlns:p14="http://schemas.microsoft.com/office/powerpoint/2010/main" val="1060704556"/>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BD5C5327-901A-3BE5-2B3E-A98F3E4CEF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900" y="1774555"/>
            <a:ext cx="11105981" cy="4316866"/>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Datapath Optimization - Spatial-N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219</a:t>
            </a:fld>
            <a:endParaRPr lang="zh-TW" altLang="en-US"/>
          </a:p>
        </p:txBody>
      </p:sp>
      <p:sp>
        <p:nvSpPr>
          <p:cNvPr id="7" name="文字方塊 6">
            <a:extLst>
              <a:ext uri="{FF2B5EF4-FFF2-40B4-BE49-F238E27FC236}">
                <a16:creationId xmlns:a16="http://schemas.microsoft.com/office/drawing/2014/main" id="{97764A97-70E6-F77A-3A43-860C4F82DF6A}"/>
              </a:ext>
            </a:extLst>
          </p:cNvPr>
          <p:cNvSpPr txBox="1"/>
          <p:nvPr/>
        </p:nvSpPr>
        <p:spPr>
          <a:xfrm>
            <a:off x="5740263" y="4521761"/>
            <a:ext cx="6285695" cy="1569660"/>
          </a:xfrm>
          <a:prstGeom prst="rect">
            <a:avLst/>
          </a:prstGeom>
          <a:noFill/>
        </p:spPr>
        <p:txBody>
          <a:bodyPr wrap="none" rtlCol="0">
            <a:spAutoFit/>
          </a:bodyPr>
          <a:lstStyle/>
          <a:p>
            <a:pPr marL="285750" indent="-285750">
              <a:buFont typeface="Arial" panose="020B0604020202020204" pitchFamily="34" charset="0"/>
              <a:buChar char="•"/>
            </a:pPr>
            <a:r>
              <a:rPr lang="en-US" altLang="zh-TW" sz="2400" b="1" dirty="0"/>
              <a:t>Type 1: Direct-wiring multicast</a:t>
            </a:r>
          </a:p>
          <a:p>
            <a:pPr marL="285750" indent="-285750">
              <a:buFont typeface="Arial" panose="020B0604020202020204" pitchFamily="34" charset="0"/>
              <a:buChar char="•"/>
            </a:pPr>
            <a:r>
              <a:rPr lang="en-US" altLang="zh-TW" sz="2400" b="1" dirty="0"/>
              <a:t>Example: NVDLA, </a:t>
            </a:r>
            <a:r>
              <a:rPr lang="en-US" altLang="zh-TW" sz="2400" b="1" dirty="0" err="1"/>
              <a:t>DianNao</a:t>
            </a:r>
            <a:endParaRPr lang="en-US" altLang="zh-TW" sz="2400" b="1" dirty="0"/>
          </a:p>
          <a:p>
            <a:pPr marL="285750" indent="-285750">
              <a:buFont typeface="Arial" panose="020B0604020202020204" pitchFamily="34" charset="0"/>
              <a:buChar char="•"/>
            </a:pPr>
            <a:r>
              <a:rPr lang="en-US" altLang="zh-TW" sz="2400" b="1" dirty="0"/>
              <a:t>Typical width: 8-16</a:t>
            </a:r>
          </a:p>
          <a:p>
            <a:pPr marL="285750" indent="-285750">
              <a:buFont typeface="Arial" panose="020B0604020202020204" pitchFamily="34" charset="0"/>
              <a:buChar char="•"/>
            </a:pPr>
            <a:r>
              <a:rPr lang="en-US" altLang="zh-TW" sz="2400" b="1" dirty="0"/>
              <a:t>Applicable to any non-accumulation dimensions</a:t>
            </a:r>
            <a:endParaRPr lang="zh-TW" altLang="en-US" sz="2400" b="1" dirty="0"/>
          </a:p>
        </p:txBody>
      </p:sp>
    </p:spTree>
    <p:extLst>
      <p:ext uri="{BB962C8B-B14F-4D97-AF65-F5344CB8AC3E}">
        <p14:creationId xmlns:p14="http://schemas.microsoft.com/office/powerpoint/2010/main" val="35444901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Relation between Throughput</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22</a:t>
            </a:fld>
            <a:endParaRPr lang="zh-TW" altLang="en-US"/>
          </a:p>
        </p:txBody>
      </p:sp>
      <mc:AlternateContent xmlns:mc="http://schemas.openxmlformats.org/markup-compatibility/2006" xmlns:a14="http://schemas.microsoft.com/office/drawing/2010/main">
        <mc:Choice Requires="a14">
          <p:sp>
            <p:nvSpPr>
              <p:cNvPr id="2" name="內容版面配置區 4">
                <a:extLst>
                  <a:ext uri="{FF2B5EF4-FFF2-40B4-BE49-F238E27FC236}">
                    <a16:creationId xmlns:a16="http://schemas.microsoft.com/office/drawing/2014/main" id="{EDFA67B2-C6FB-DFC8-F222-3BF55765CAAE}"/>
                  </a:ext>
                </a:extLst>
              </p:cNvPr>
              <p:cNvSpPr>
                <a:spLocks noGrp="1"/>
              </p:cNvSpPr>
              <p:nvPr>
                <p:ph idx="1"/>
              </p:nvPr>
            </p:nvSpPr>
            <p:spPr>
              <a:xfrm>
                <a:off x="838200" y="1673292"/>
                <a:ext cx="10515600" cy="4503671"/>
              </a:xfrm>
            </p:spPr>
            <p:txBody>
              <a:bodyPr>
                <a:normAutofit/>
              </a:bodyPr>
              <a:lstStyle/>
              <a:p>
                <a:pPr marL="57150" indent="0">
                  <a:buNone/>
                </a:pPr>
                <a:endParaRPr lang="en-US" altLang="zh-TW" dirty="0"/>
              </a:p>
              <a:p>
                <a:pPr marL="514350" indent="-457200"/>
                <a:endParaRPr lang="en-US" altLang="zh-TW" dirty="0"/>
              </a:p>
              <a:p>
                <a:pPr marL="514350" indent="-457200"/>
                <a:endParaRPr lang="en-US" altLang="zh-TW" dirty="0"/>
              </a:p>
              <a:p>
                <a:pPr marL="514350" indent="-457200"/>
                <a:r>
                  <a:rPr lang="en-US" altLang="zh-TW" dirty="0"/>
                  <a:t>increasing the </a:t>
                </a:r>
                <a14:m>
                  <m:oMath xmlns:m="http://schemas.openxmlformats.org/officeDocument/2006/math">
                    <m:f>
                      <m:fPr>
                        <m:ctrlPr>
                          <a:rPr lang="en-US" altLang="zh-TW" i="1" dirty="0" smtClean="0">
                            <a:latin typeface="Cambria Math" panose="02040503050406030204" pitchFamily="18" charset="0"/>
                          </a:rPr>
                        </m:ctrlPr>
                      </m:fPr>
                      <m:num>
                        <m:r>
                          <a:rPr lang="zh-TW" altLang="en-US" i="1" dirty="0" smtClean="0">
                            <a:latin typeface="Cambria Math" panose="02040503050406030204" pitchFamily="18" charset="0"/>
                          </a:rPr>
                          <m:t>𝑖𝑛𝑓𝑒𝑟𝑒𝑛𝑐𝑒𝑠</m:t>
                        </m:r>
                      </m:num>
                      <m:den>
                        <m:r>
                          <a:rPr lang="zh-TW" altLang="en-US" i="1" dirty="0" smtClean="0">
                            <a:latin typeface="Cambria Math" panose="02040503050406030204" pitchFamily="18" charset="0"/>
                          </a:rPr>
                          <m:t>𝑗𝑜𝑢𝑙𝑒𝑠</m:t>
                        </m:r>
                      </m:den>
                    </m:f>
                  </m:oMath>
                </a14:m>
                <a:r>
                  <a:rPr lang="en-US" altLang="zh-TW" dirty="0"/>
                  <a:t/>
                </a:r>
                <a:br>
                  <a:rPr lang="en-US" altLang="zh-TW" dirty="0"/>
                </a:br>
                <a:r>
                  <a:rPr lang="zh-TW" altLang="en-US" dirty="0"/>
                  <a:t>→ </a:t>
                </a:r>
                <a:r>
                  <a:rPr lang="en-US" altLang="zh-TW" dirty="0"/>
                  <a:t>increase </a:t>
                </a:r>
                <a14:m>
                  <m:oMath xmlns:m="http://schemas.openxmlformats.org/officeDocument/2006/math">
                    <m:f>
                      <m:fPr>
                        <m:ctrlPr>
                          <a:rPr lang="en-US" altLang="zh-TW" i="1" dirty="0" smtClean="0">
                            <a:latin typeface="Cambria Math" panose="02040503050406030204" pitchFamily="18" charset="0"/>
                          </a:rPr>
                        </m:ctrlPr>
                      </m:fPr>
                      <m:num>
                        <m:r>
                          <a:rPr lang="zh-TW" altLang="en-US" i="1" dirty="0" smtClean="0">
                            <a:latin typeface="Cambria Math" panose="02040503050406030204" pitchFamily="18" charset="0"/>
                          </a:rPr>
                          <m:t>𝑖𝑛𝑓𝑒𝑟𝑒𝑛𝑐𝑒𝑠</m:t>
                        </m:r>
                      </m:num>
                      <m:den>
                        <m:r>
                          <a:rPr lang="zh-TW" altLang="en-US" i="1" dirty="0" smtClean="0">
                            <a:latin typeface="Cambria Math" panose="02040503050406030204" pitchFamily="18" charset="0"/>
                          </a:rPr>
                          <m:t>𝑠𝑒𝑐𝑜𝑛𝑑</m:t>
                        </m:r>
                      </m:den>
                    </m:f>
                  </m:oMath>
                </a14:m>
                <a:r>
                  <a:rPr lang="en-US" altLang="zh-TW" dirty="0"/>
                  <a:t/>
                </a:r>
                <a:br>
                  <a:rPr lang="en-US" altLang="zh-TW" dirty="0"/>
                </a:br>
                <a:r>
                  <a:rPr lang="zh-TW" altLang="en-US" dirty="0"/>
                  <a:t>→ </a:t>
                </a:r>
                <a:r>
                  <a:rPr lang="en-US" altLang="zh-TW" dirty="0"/>
                  <a:t>increase throughput</a:t>
                </a:r>
                <a:endParaRPr lang="zh-TW" altLang="en-US" dirty="0"/>
              </a:p>
            </p:txBody>
          </p:sp>
        </mc:Choice>
        <mc:Fallback xmlns="">
          <p:sp>
            <p:nvSpPr>
              <p:cNvPr id="2" name="內容版面配置區 4">
                <a:extLst>
                  <a:ext uri="{FF2B5EF4-FFF2-40B4-BE49-F238E27FC236}">
                    <a16:creationId xmlns:a16="http://schemas.microsoft.com/office/drawing/2014/main" id="{EDFA67B2-C6FB-DFC8-F222-3BF55765CAAE}"/>
                  </a:ext>
                </a:extLst>
              </p:cNvPr>
              <p:cNvSpPr>
                <a:spLocks noGrp="1" noRot="1" noChangeAspect="1" noMove="1" noResize="1" noEditPoints="1" noAdjustHandles="1" noChangeArrowheads="1" noChangeShapeType="1" noTextEdit="1"/>
              </p:cNvSpPr>
              <p:nvPr>
                <p:ph idx="1"/>
              </p:nvPr>
            </p:nvSpPr>
            <p:spPr>
              <a:xfrm>
                <a:off x="838200" y="1673292"/>
                <a:ext cx="10515600" cy="4503671"/>
              </a:xfrm>
              <a:blipFill>
                <a:blip r:embed="rId2"/>
                <a:stretch>
                  <a:fillRect l="-522"/>
                </a:stretch>
              </a:blipFill>
            </p:spPr>
            <p:txBody>
              <a:bodyPr/>
              <a:lstStyle/>
              <a:p>
                <a:r>
                  <a:rPr lang="zh-TW" altLang="en-US">
                    <a:noFill/>
                  </a:rPr>
                  <a:t> </a:t>
                </a:r>
              </a:p>
            </p:txBody>
          </p:sp>
        </mc:Fallback>
      </mc:AlternateContent>
      <p:pic>
        <p:nvPicPr>
          <p:cNvPr id="5" name="圖片 4">
            <a:extLst>
              <a:ext uri="{FF2B5EF4-FFF2-40B4-BE49-F238E27FC236}">
                <a16:creationId xmlns:a16="http://schemas.microsoft.com/office/drawing/2014/main" id="{21BC3D43-5CF6-6A7E-55A9-5E98ED698A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2612" y="1831913"/>
            <a:ext cx="6429540" cy="1056171"/>
          </a:xfrm>
          <a:prstGeom prst="rect">
            <a:avLst/>
          </a:prstGeom>
        </p:spPr>
      </p:pic>
    </p:spTree>
    <p:extLst>
      <p:ext uri="{BB962C8B-B14F-4D97-AF65-F5344CB8AC3E}">
        <p14:creationId xmlns:p14="http://schemas.microsoft.com/office/powerpoint/2010/main" val="14329255"/>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a:extLst>
              <a:ext uri="{FF2B5EF4-FFF2-40B4-BE49-F238E27FC236}">
                <a16:creationId xmlns:a16="http://schemas.microsoft.com/office/drawing/2014/main" id="{1AE765BF-9EE5-56DA-7816-9057ECAB0B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857328"/>
            <a:ext cx="10895045" cy="4234093"/>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Datapath Optimization - Spatial-N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220</a:t>
            </a:fld>
            <a:endParaRPr lang="zh-TW" altLang="en-US"/>
          </a:p>
        </p:txBody>
      </p:sp>
      <p:sp>
        <p:nvSpPr>
          <p:cNvPr id="7" name="文字方塊 6">
            <a:extLst>
              <a:ext uri="{FF2B5EF4-FFF2-40B4-BE49-F238E27FC236}">
                <a16:creationId xmlns:a16="http://schemas.microsoft.com/office/drawing/2014/main" id="{97764A97-70E6-F77A-3A43-860C4F82DF6A}"/>
              </a:ext>
            </a:extLst>
          </p:cNvPr>
          <p:cNvSpPr txBox="1"/>
          <p:nvPr/>
        </p:nvSpPr>
        <p:spPr>
          <a:xfrm>
            <a:off x="5740263" y="4521761"/>
            <a:ext cx="6285695" cy="1569660"/>
          </a:xfrm>
          <a:prstGeom prst="rect">
            <a:avLst/>
          </a:prstGeom>
          <a:noFill/>
        </p:spPr>
        <p:txBody>
          <a:bodyPr wrap="none" rtlCol="0">
            <a:spAutoFit/>
          </a:bodyPr>
          <a:lstStyle/>
          <a:p>
            <a:pPr marL="285750" indent="-285750">
              <a:buFont typeface="Arial" panose="020B0604020202020204" pitchFamily="34" charset="0"/>
              <a:buChar char="•"/>
            </a:pPr>
            <a:r>
              <a:rPr lang="en-US" altLang="zh-TW" sz="2400" b="1" dirty="0"/>
              <a:t>Type 2: Systolic multicast</a:t>
            </a:r>
          </a:p>
          <a:p>
            <a:pPr marL="285750" indent="-285750">
              <a:buFont typeface="Arial" panose="020B0604020202020204" pitchFamily="34" charset="0"/>
              <a:buChar char="•"/>
            </a:pPr>
            <a:r>
              <a:rPr lang="en-US" altLang="zh-TW" sz="2400" b="1" dirty="0"/>
              <a:t>Example: TPU, </a:t>
            </a:r>
            <a:r>
              <a:rPr lang="en-US" altLang="zh-TW" sz="2400" b="1" dirty="0" err="1"/>
              <a:t>Gemmini</a:t>
            </a:r>
            <a:endParaRPr lang="en-US" altLang="zh-TW" sz="2400" b="1" dirty="0"/>
          </a:p>
          <a:p>
            <a:pPr marL="285750" indent="-285750">
              <a:buFont typeface="Arial" panose="020B0604020202020204" pitchFamily="34" charset="0"/>
              <a:buChar char="•"/>
            </a:pPr>
            <a:r>
              <a:rPr lang="en-US" altLang="zh-TW" sz="2400" b="1" dirty="0"/>
              <a:t>Typical width: 8-256</a:t>
            </a:r>
          </a:p>
          <a:p>
            <a:pPr marL="285750" indent="-285750">
              <a:buFont typeface="Arial" panose="020B0604020202020204" pitchFamily="34" charset="0"/>
              <a:buChar char="•"/>
            </a:pPr>
            <a:r>
              <a:rPr lang="en-US" altLang="zh-TW" sz="2400" b="1" dirty="0"/>
              <a:t>Applicable to any non-accumulation dimensions</a:t>
            </a:r>
            <a:endParaRPr lang="zh-TW" altLang="en-US" sz="2400" b="1" dirty="0"/>
          </a:p>
        </p:txBody>
      </p:sp>
    </p:spTree>
    <p:extLst>
      <p:ext uri="{BB962C8B-B14F-4D97-AF65-F5344CB8AC3E}">
        <p14:creationId xmlns:p14="http://schemas.microsoft.com/office/powerpoint/2010/main" val="4075024750"/>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a:extLst>
              <a:ext uri="{FF2B5EF4-FFF2-40B4-BE49-F238E27FC236}">
                <a16:creationId xmlns:a16="http://schemas.microsoft.com/office/drawing/2014/main" id="{1DA2F585-9CE0-AE7A-A81B-6933248FDF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063" y="1771189"/>
            <a:ext cx="10813006" cy="4495544"/>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Datapath Optimization Combined: NVDLA</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221</a:t>
            </a:fld>
            <a:endParaRPr lang="zh-TW" altLang="en-US"/>
          </a:p>
        </p:txBody>
      </p:sp>
      <p:sp>
        <p:nvSpPr>
          <p:cNvPr id="7" name="文字方塊 6">
            <a:extLst>
              <a:ext uri="{FF2B5EF4-FFF2-40B4-BE49-F238E27FC236}">
                <a16:creationId xmlns:a16="http://schemas.microsoft.com/office/drawing/2014/main" id="{97764A97-70E6-F77A-3A43-860C4F82DF6A}"/>
              </a:ext>
            </a:extLst>
          </p:cNvPr>
          <p:cNvSpPr txBox="1"/>
          <p:nvPr/>
        </p:nvSpPr>
        <p:spPr>
          <a:xfrm>
            <a:off x="6430728" y="4627983"/>
            <a:ext cx="3448380" cy="830997"/>
          </a:xfrm>
          <a:prstGeom prst="rect">
            <a:avLst/>
          </a:prstGeom>
          <a:noFill/>
        </p:spPr>
        <p:txBody>
          <a:bodyPr wrap="none" rtlCol="0">
            <a:spAutoFit/>
          </a:bodyPr>
          <a:lstStyle/>
          <a:p>
            <a:pPr marL="285750" indent="-285750">
              <a:buFont typeface="Arial" panose="020B0604020202020204" pitchFamily="34" charset="0"/>
              <a:buChar char="•"/>
            </a:pPr>
            <a:r>
              <a:rPr lang="en-US" altLang="zh-TW" sz="2400" b="1" dirty="0"/>
              <a:t>Adder-tree accumulation</a:t>
            </a:r>
          </a:p>
          <a:p>
            <a:pPr marL="285750" indent="-285750">
              <a:buFont typeface="Arial" panose="020B0604020202020204" pitchFamily="34" charset="0"/>
              <a:buChar char="•"/>
            </a:pPr>
            <a:r>
              <a:rPr lang="en-US" altLang="zh-TW" sz="2400" b="1" dirty="0"/>
              <a:t>Direct-wiring multicast</a:t>
            </a:r>
            <a:endParaRPr lang="zh-TW" altLang="en-US" sz="2400" b="1" dirty="0"/>
          </a:p>
        </p:txBody>
      </p:sp>
    </p:spTree>
    <p:extLst>
      <p:ext uri="{BB962C8B-B14F-4D97-AF65-F5344CB8AC3E}">
        <p14:creationId xmlns:p14="http://schemas.microsoft.com/office/powerpoint/2010/main" val="4084686832"/>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a:extLst>
              <a:ext uri="{FF2B5EF4-FFF2-40B4-BE49-F238E27FC236}">
                <a16:creationId xmlns:a16="http://schemas.microsoft.com/office/drawing/2014/main" id="{C962BF8A-30E5-1F05-6E2D-E103F6C3A1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428" y="1632857"/>
            <a:ext cx="10528509" cy="4793645"/>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Datapath Optimization - Spatial-K</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222</a:t>
            </a:fld>
            <a:endParaRPr lang="zh-TW" altLang="en-US"/>
          </a:p>
        </p:txBody>
      </p:sp>
      <p:sp>
        <p:nvSpPr>
          <p:cNvPr id="7" name="文字方塊 6">
            <a:extLst>
              <a:ext uri="{FF2B5EF4-FFF2-40B4-BE49-F238E27FC236}">
                <a16:creationId xmlns:a16="http://schemas.microsoft.com/office/drawing/2014/main" id="{97764A97-70E6-F77A-3A43-860C4F82DF6A}"/>
              </a:ext>
            </a:extLst>
          </p:cNvPr>
          <p:cNvSpPr txBox="1"/>
          <p:nvPr/>
        </p:nvSpPr>
        <p:spPr>
          <a:xfrm>
            <a:off x="5740263" y="4394146"/>
            <a:ext cx="3142207" cy="830997"/>
          </a:xfrm>
          <a:prstGeom prst="rect">
            <a:avLst/>
          </a:prstGeom>
          <a:noFill/>
        </p:spPr>
        <p:txBody>
          <a:bodyPr wrap="none" rtlCol="0">
            <a:spAutoFit/>
          </a:bodyPr>
          <a:lstStyle/>
          <a:p>
            <a:pPr marL="285750" indent="-285750">
              <a:buFont typeface="Arial" panose="020B0604020202020204" pitchFamily="34" charset="0"/>
              <a:buChar char="•"/>
            </a:pPr>
            <a:r>
              <a:rPr lang="en-US" altLang="zh-TW" sz="2400" b="1" dirty="0"/>
              <a:t>Systolic accumulation</a:t>
            </a:r>
          </a:p>
          <a:p>
            <a:pPr marL="285750" indent="-285750">
              <a:buFont typeface="Arial" panose="020B0604020202020204" pitchFamily="34" charset="0"/>
              <a:buChar char="•"/>
            </a:pPr>
            <a:r>
              <a:rPr lang="en-US" altLang="zh-TW" sz="2400" b="1" dirty="0"/>
              <a:t>Systolic multicast</a:t>
            </a:r>
            <a:endParaRPr lang="zh-TW" altLang="en-US" sz="2400" b="1" dirty="0"/>
          </a:p>
        </p:txBody>
      </p:sp>
    </p:spTree>
    <p:extLst>
      <p:ext uri="{BB962C8B-B14F-4D97-AF65-F5344CB8AC3E}">
        <p14:creationId xmlns:p14="http://schemas.microsoft.com/office/powerpoint/2010/main" val="2186362927"/>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Memory Optimization</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7150" indent="0">
              <a:buNone/>
            </a:pPr>
            <a:r>
              <a:rPr lang="en-US" altLang="zh-TW" dirty="0">
                <a:latin typeface="+mj-lt"/>
                <a:ea typeface="標楷體" panose="03000509000000000000" pitchFamily="65" charset="-120"/>
              </a:rPr>
              <a:t>Short-lived intermediate results</a:t>
            </a:r>
          </a:p>
          <a:p>
            <a:pPr marL="514350" indent="-457200"/>
            <a:r>
              <a:rPr lang="en-US" altLang="zh-TW" dirty="0">
                <a:latin typeface="+mj-lt"/>
                <a:ea typeface="標楷體" panose="03000509000000000000" pitchFamily="65" charset="-120"/>
              </a:rPr>
              <a:t>Instead of accessing SRAM or a shared, large register file</a:t>
            </a:r>
          </a:p>
          <a:p>
            <a:pPr marL="914400" lvl="1" indent="-457200"/>
            <a:r>
              <a:rPr lang="en-US" altLang="zh-TW" dirty="0">
                <a:latin typeface="+mj-lt"/>
                <a:ea typeface="標楷體" panose="03000509000000000000" pitchFamily="65" charset="-120"/>
              </a:rPr>
              <a:t>Consume the intermediate results directly</a:t>
            </a:r>
          </a:p>
          <a:p>
            <a:pPr marL="514350" indent="-457200"/>
            <a:r>
              <a:rPr lang="en-US" altLang="zh-TW" dirty="0">
                <a:latin typeface="+mj-lt"/>
                <a:ea typeface="標楷體" panose="03000509000000000000" pitchFamily="65" charset="-120"/>
              </a:rPr>
              <a:t>Example: adder tree and systolic accumulation</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223</a:t>
            </a:fld>
            <a:endParaRPr lang="zh-TW" altLang="en-US"/>
          </a:p>
        </p:txBody>
      </p:sp>
      <p:pic>
        <p:nvPicPr>
          <p:cNvPr id="6" name="圖片 5">
            <a:extLst>
              <a:ext uri="{FF2B5EF4-FFF2-40B4-BE49-F238E27FC236}">
                <a16:creationId xmlns:a16="http://schemas.microsoft.com/office/drawing/2014/main" id="{981DAE6E-3F5C-A219-5CA2-78D11B9B18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1446" y="3679085"/>
            <a:ext cx="6606331" cy="3042390"/>
          </a:xfrm>
          <a:prstGeom prst="rect">
            <a:avLst/>
          </a:prstGeom>
        </p:spPr>
      </p:pic>
    </p:spTree>
    <p:extLst>
      <p:ext uri="{BB962C8B-B14F-4D97-AF65-F5344CB8AC3E}">
        <p14:creationId xmlns:p14="http://schemas.microsoft.com/office/powerpoint/2010/main" val="3257439926"/>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Memory Optimization</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7150" indent="0">
              <a:buNone/>
            </a:pPr>
            <a:r>
              <a:rPr lang="en-US" altLang="zh-TW" dirty="0">
                <a:latin typeface="+mj-lt"/>
                <a:ea typeface="標楷體" panose="03000509000000000000" pitchFamily="65" charset="-120"/>
              </a:rPr>
              <a:t>App-specific storage size/BW</a:t>
            </a:r>
          </a:p>
          <a:p>
            <a:pPr marL="514350" indent="-457200"/>
            <a:r>
              <a:rPr lang="en-US" altLang="zh-TW" dirty="0">
                <a:latin typeface="+mj-lt"/>
                <a:ea typeface="標楷體" panose="03000509000000000000" pitchFamily="65" charset="-120"/>
              </a:rPr>
              <a:t>Dedicated storage for each operand</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224</a:t>
            </a:fld>
            <a:endParaRPr lang="zh-TW" altLang="en-US"/>
          </a:p>
        </p:txBody>
      </p:sp>
      <p:pic>
        <p:nvPicPr>
          <p:cNvPr id="10" name="圖片 9">
            <a:extLst>
              <a:ext uri="{FF2B5EF4-FFF2-40B4-BE49-F238E27FC236}">
                <a16:creationId xmlns:a16="http://schemas.microsoft.com/office/drawing/2014/main" id="{71502CEF-35EB-7493-FC4D-A5E060B837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3613" y="2981074"/>
            <a:ext cx="4414276" cy="3097876"/>
          </a:xfrm>
          <a:prstGeom prst="rect">
            <a:avLst/>
          </a:prstGeom>
        </p:spPr>
      </p:pic>
      <p:pic>
        <p:nvPicPr>
          <p:cNvPr id="12" name="圖片 11">
            <a:extLst>
              <a:ext uri="{FF2B5EF4-FFF2-40B4-BE49-F238E27FC236}">
                <a16:creationId xmlns:a16="http://schemas.microsoft.com/office/drawing/2014/main" id="{70FAF2EA-D6AB-8DA9-F7D0-2F5FA62207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3863" y="2874334"/>
            <a:ext cx="4571929" cy="2900810"/>
          </a:xfrm>
          <a:prstGeom prst="rect">
            <a:avLst/>
          </a:prstGeom>
        </p:spPr>
      </p:pic>
      <p:sp>
        <p:nvSpPr>
          <p:cNvPr id="13" name="文字方塊 12">
            <a:extLst>
              <a:ext uri="{FF2B5EF4-FFF2-40B4-BE49-F238E27FC236}">
                <a16:creationId xmlns:a16="http://schemas.microsoft.com/office/drawing/2014/main" id="{14B22E77-FB55-46D2-9902-7035AEE039B1}"/>
              </a:ext>
            </a:extLst>
          </p:cNvPr>
          <p:cNvSpPr txBox="1"/>
          <p:nvPr/>
        </p:nvSpPr>
        <p:spPr>
          <a:xfrm>
            <a:off x="8434264" y="6037498"/>
            <a:ext cx="1071127" cy="400110"/>
          </a:xfrm>
          <a:prstGeom prst="rect">
            <a:avLst/>
          </a:prstGeom>
          <a:noFill/>
        </p:spPr>
        <p:txBody>
          <a:bodyPr wrap="none" rtlCol="0">
            <a:spAutoFit/>
          </a:bodyPr>
          <a:lstStyle/>
          <a:p>
            <a:pPr algn="ctr"/>
            <a:r>
              <a:rPr lang="en-US" altLang="zh-TW" sz="2000" dirty="0">
                <a:latin typeface="Arial" panose="020B0604020202020204" pitchFamily="34" charset="0"/>
                <a:cs typeface="Arial" panose="020B0604020202020204" pitchFamily="34" charset="0"/>
              </a:rPr>
              <a:t>NVDLA</a:t>
            </a:r>
            <a:endParaRPr lang="zh-TW" altLang="en-US" sz="2000" dirty="0">
              <a:latin typeface="Arial" panose="020B0604020202020204" pitchFamily="34" charset="0"/>
              <a:cs typeface="Arial" panose="020B0604020202020204" pitchFamily="34" charset="0"/>
            </a:endParaRPr>
          </a:p>
        </p:txBody>
      </p:sp>
      <p:sp>
        <p:nvSpPr>
          <p:cNvPr id="14" name="文字方塊 13">
            <a:extLst>
              <a:ext uri="{FF2B5EF4-FFF2-40B4-BE49-F238E27FC236}">
                <a16:creationId xmlns:a16="http://schemas.microsoft.com/office/drawing/2014/main" id="{04DF83EB-08FD-7340-81FB-58887A11B4E8}"/>
              </a:ext>
            </a:extLst>
          </p:cNvPr>
          <p:cNvSpPr txBox="1"/>
          <p:nvPr/>
        </p:nvSpPr>
        <p:spPr>
          <a:xfrm>
            <a:off x="3171136" y="6066602"/>
            <a:ext cx="699230" cy="400110"/>
          </a:xfrm>
          <a:prstGeom prst="rect">
            <a:avLst/>
          </a:prstGeom>
          <a:noFill/>
        </p:spPr>
        <p:txBody>
          <a:bodyPr wrap="none" rtlCol="0">
            <a:spAutoFit/>
          </a:bodyPr>
          <a:lstStyle/>
          <a:p>
            <a:pPr algn="ctr"/>
            <a:r>
              <a:rPr lang="en-US" altLang="zh-TW" sz="2000" dirty="0">
                <a:latin typeface="Arial" panose="020B0604020202020204" pitchFamily="34" charset="0"/>
                <a:cs typeface="Arial" panose="020B0604020202020204" pitchFamily="34" charset="0"/>
              </a:rPr>
              <a:t>TPU</a:t>
            </a:r>
            <a:endParaRPr lang="zh-TW"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6819715"/>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Memory Optimization</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7150" indent="0">
              <a:buNone/>
            </a:pPr>
            <a:r>
              <a:rPr lang="en-US" altLang="zh-TW" dirty="0">
                <a:latin typeface="+mj-lt"/>
                <a:ea typeface="標楷體" panose="03000509000000000000" pitchFamily="65" charset="-120"/>
              </a:rPr>
              <a:t>App-specific data delivery</a:t>
            </a:r>
          </a:p>
          <a:p>
            <a:pPr marL="514350" indent="-457200"/>
            <a:r>
              <a:rPr lang="en-US" altLang="zh-TW" dirty="0">
                <a:latin typeface="+mj-lt"/>
                <a:ea typeface="標楷體" panose="03000509000000000000" pitchFamily="65" charset="-120"/>
              </a:rPr>
              <a:t>Double-buffering</a:t>
            </a:r>
          </a:p>
          <a:p>
            <a:pPr marL="914400" lvl="1" indent="-457200"/>
            <a:r>
              <a:rPr lang="en-US" altLang="zh-TW" dirty="0">
                <a:latin typeface="+mj-lt"/>
                <a:ea typeface="標楷體" panose="03000509000000000000" pitchFamily="65" charset="-120"/>
              </a:rPr>
              <a:t>Goal: Overlap compute and communication by doubling the SRAM sizes.</a:t>
            </a:r>
          </a:p>
          <a:p>
            <a:pPr marL="914400" lvl="1" indent="-457200"/>
            <a:r>
              <a:rPr lang="en-US" altLang="zh-TW" dirty="0">
                <a:latin typeface="+mj-lt"/>
                <a:ea typeface="標楷體" panose="03000509000000000000" pitchFamily="65" charset="-120"/>
              </a:rPr>
              <a:t>Producer writes to a buffer while Consumer reads from the other buffer</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225</a:t>
            </a:fld>
            <a:endParaRPr lang="zh-TW" altLang="en-US"/>
          </a:p>
        </p:txBody>
      </p:sp>
      <p:pic>
        <p:nvPicPr>
          <p:cNvPr id="6" name="圖片 5">
            <a:extLst>
              <a:ext uri="{FF2B5EF4-FFF2-40B4-BE49-F238E27FC236}">
                <a16:creationId xmlns:a16="http://schemas.microsoft.com/office/drawing/2014/main" id="{76F0969B-FE02-2D29-1CFB-43D36719EE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8049" y="3925127"/>
            <a:ext cx="4835901" cy="2241027"/>
          </a:xfrm>
          <a:prstGeom prst="rect">
            <a:avLst/>
          </a:prstGeom>
        </p:spPr>
      </p:pic>
    </p:spTree>
    <p:extLst>
      <p:ext uri="{BB962C8B-B14F-4D97-AF65-F5344CB8AC3E}">
        <p14:creationId xmlns:p14="http://schemas.microsoft.com/office/powerpoint/2010/main" val="2480363035"/>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2CCC2713-8889-A419-F21D-5906370899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3277" y="3539974"/>
            <a:ext cx="9961984" cy="3181501"/>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Memory Optimization</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7150" indent="0">
              <a:buNone/>
            </a:pPr>
            <a:r>
              <a:rPr lang="en-US" altLang="zh-TW" dirty="0">
                <a:latin typeface="+mj-lt"/>
                <a:ea typeface="標楷體" panose="03000509000000000000" pitchFamily="65" charset="-120"/>
              </a:rPr>
              <a:t>App-specific data delivery</a:t>
            </a:r>
          </a:p>
          <a:p>
            <a:pPr marL="514350" indent="-457200"/>
            <a:r>
              <a:rPr lang="en-US" altLang="zh-TW" dirty="0">
                <a:latin typeface="+mj-lt"/>
                <a:ea typeface="標楷體" panose="03000509000000000000" pitchFamily="65" charset="-120"/>
              </a:rPr>
              <a:t>Double-buffering</a:t>
            </a:r>
          </a:p>
          <a:p>
            <a:pPr marL="914400" lvl="1" indent="-457200"/>
            <a:r>
              <a:rPr lang="en-US" altLang="zh-TW" dirty="0">
                <a:latin typeface="+mj-lt"/>
                <a:ea typeface="標楷體" panose="03000509000000000000" pitchFamily="65" charset="-120"/>
              </a:rPr>
              <a:t>Goal: Overlap compute and communication by doubling the SRAM sizes.</a:t>
            </a:r>
          </a:p>
          <a:p>
            <a:pPr marL="914400" lvl="1" indent="-457200"/>
            <a:r>
              <a:rPr lang="en-US" altLang="zh-TW" dirty="0">
                <a:latin typeface="+mj-lt"/>
                <a:ea typeface="標楷體" panose="03000509000000000000" pitchFamily="65" charset="-120"/>
              </a:rPr>
              <a:t>Producer writes to a buffer while Consumer reads from the other buffer</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226</a:t>
            </a:fld>
            <a:endParaRPr lang="zh-TW" altLang="en-US"/>
          </a:p>
        </p:txBody>
      </p:sp>
    </p:spTree>
    <p:extLst>
      <p:ext uri="{BB962C8B-B14F-4D97-AF65-F5344CB8AC3E}">
        <p14:creationId xmlns:p14="http://schemas.microsoft.com/office/powerpoint/2010/main" val="783279766"/>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Tensor Processing Unit</a:t>
            </a:r>
            <a:endParaRPr lang="zh-TW" altLang="en-US" dirty="0"/>
          </a:p>
        </p:txBody>
      </p:sp>
      <p:sp>
        <p:nvSpPr>
          <p:cNvPr id="2" name="內容版面配置區 1">
            <a:extLst>
              <a:ext uri="{FF2B5EF4-FFF2-40B4-BE49-F238E27FC236}">
                <a16:creationId xmlns:a16="http://schemas.microsoft.com/office/drawing/2014/main" id="{2A31D8B1-8C4D-798F-7B82-2A5E778F2C2F}"/>
              </a:ext>
            </a:extLst>
          </p:cNvPr>
          <p:cNvSpPr>
            <a:spLocks noGrp="1"/>
          </p:cNvSpPr>
          <p:nvPr>
            <p:ph idx="1"/>
          </p:nvPr>
        </p:nvSpPr>
        <p:spPr/>
        <p:txBody>
          <a:bodyPr>
            <a:normAutofit/>
          </a:bodyPr>
          <a:lstStyle/>
          <a:p>
            <a:r>
              <a:rPr lang="en-US" altLang="zh-TW" dirty="0"/>
              <a:t>Datapath:</a:t>
            </a:r>
          </a:p>
          <a:p>
            <a:pPr lvl="1"/>
            <a:r>
              <a:rPr lang="en-US" altLang="zh-TW" dirty="0"/>
              <a:t>Spatial-K: Systolic Accumulation</a:t>
            </a:r>
          </a:p>
          <a:p>
            <a:pPr lvl="2"/>
            <a:r>
              <a:rPr lang="en-US" altLang="zh-TW" dirty="0"/>
              <a:t>Multi-cycle with registers</a:t>
            </a:r>
          </a:p>
          <a:p>
            <a:pPr lvl="1"/>
            <a:r>
              <a:rPr lang="en-US" altLang="zh-TW" dirty="0"/>
              <a:t>Spatial-N: Systolic multicast</a:t>
            </a:r>
          </a:p>
          <a:p>
            <a:pPr lvl="2"/>
            <a:r>
              <a:rPr lang="en-US" altLang="zh-TW" dirty="0"/>
              <a:t>Multi-cycle with registers</a:t>
            </a:r>
          </a:p>
          <a:p>
            <a:pPr lvl="1"/>
            <a:r>
              <a:rPr lang="en-US" altLang="zh-TW" dirty="0"/>
              <a:t>Better scalability</a:t>
            </a:r>
          </a:p>
          <a:p>
            <a:r>
              <a:rPr lang="en-US" altLang="zh-TW" dirty="0"/>
              <a:t>Memory</a:t>
            </a:r>
          </a:p>
          <a:p>
            <a:pPr lvl="1"/>
            <a:r>
              <a:rPr lang="en-US" altLang="zh-TW" dirty="0"/>
              <a:t>Custom systolic registers</a:t>
            </a:r>
          </a:p>
          <a:p>
            <a:pPr lvl="1"/>
            <a:r>
              <a:rPr lang="en-US" altLang="zh-TW" dirty="0"/>
              <a:t>Dedicated accumulation and weight buffers</a:t>
            </a:r>
          </a:p>
          <a:p>
            <a:pPr lvl="1"/>
            <a:r>
              <a:rPr lang="en-US" altLang="zh-TW" dirty="0"/>
              <a:t>Double-buffered, weight-stationary dataflow</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227</a:t>
            </a:fld>
            <a:endParaRPr lang="zh-TW" altLang="en-US"/>
          </a:p>
        </p:txBody>
      </p:sp>
      <p:pic>
        <p:nvPicPr>
          <p:cNvPr id="8" name="圖片 7">
            <a:extLst>
              <a:ext uri="{FF2B5EF4-FFF2-40B4-BE49-F238E27FC236}">
                <a16:creationId xmlns:a16="http://schemas.microsoft.com/office/drawing/2014/main" id="{6345D27A-B4D0-755F-9A6D-7E65BA4B4E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7213" y="2281279"/>
            <a:ext cx="4414276" cy="3097876"/>
          </a:xfrm>
          <a:prstGeom prst="rect">
            <a:avLst/>
          </a:prstGeom>
        </p:spPr>
      </p:pic>
      <p:sp>
        <p:nvSpPr>
          <p:cNvPr id="9" name="文字方塊 8">
            <a:extLst>
              <a:ext uri="{FF2B5EF4-FFF2-40B4-BE49-F238E27FC236}">
                <a16:creationId xmlns:a16="http://schemas.microsoft.com/office/drawing/2014/main" id="{1276EDD0-7547-EEDD-9204-0B6EF86FB4DA}"/>
              </a:ext>
            </a:extLst>
          </p:cNvPr>
          <p:cNvSpPr txBox="1"/>
          <p:nvPr/>
        </p:nvSpPr>
        <p:spPr>
          <a:xfrm>
            <a:off x="9464351" y="5379155"/>
            <a:ext cx="699230" cy="400110"/>
          </a:xfrm>
          <a:prstGeom prst="rect">
            <a:avLst/>
          </a:prstGeom>
          <a:noFill/>
        </p:spPr>
        <p:txBody>
          <a:bodyPr wrap="none" rtlCol="0">
            <a:spAutoFit/>
          </a:bodyPr>
          <a:lstStyle/>
          <a:p>
            <a:pPr algn="ctr"/>
            <a:r>
              <a:rPr lang="en-US" altLang="zh-TW" sz="2000" dirty="0">
                <a:latin typeface="Arial" panose="020B0604020202020204" pitchFamily="34" charset="0"/>
                <a:cs typeface="Arial" panose="020B0604020202020204" pitchFamily="34" charset="0"/>
              </a:rPr>
              <a:t>TPU</a:t>
            </a:r>
            <a:endParaRPr lang="zh-TW"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50122604"/>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Outline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solidFill>
                  <a:schemeClr val="bg1">
                    <a:lumMod val="85000"/>
                  </a:schemeClr>
                </a:solidFill>
                <a:latin typeface="+mj-lt"/>
                <a:ea typeface="標楷體" panose="03000509000000000000" pitchFamily="65" charset="-120"/>
              </a:rPr>
              <a:t>Benchmarking Metrics</a:t>
            </a:r>
          </a:p>
          <a:p>
            <a:pPr marL="514350" indent="-457200"/>
            <a:r>
              <a:rPr lang="en-US" altLang="zh-TW" dirty="0">
                <a:solidFill>
                  <a:schemeClr val="bg1">
                    <a:lumMod val="85000"/>
                  </a:schemeClr>
                </a:solidFill>
                <a:latin typeface="+mj-lt"/>
                <a:ea typeface="標楷體" panose="03000509000000000000" pitchFamily="65" charset="-120"/>
              </a:rPr>
              <a:t>GEMM Accelerator Design</a:t>
            </a:r>
          </a:p>
          <a:p>
            <a:pPr marL="514350" indent="-457200"/>
            <a:r>
              <a:rPr lang="en-US" altLang="zh-TW" dirty="0">
                <a:solidFill>
                  <a:schemeClr val="bg1">
                    <a:lumMod val="85000"/>
                  </a:schemeClr>
                </a:solidFill>
                <a:latin typeface="+mj-lt"/>
                <a:ea typeface="標楷體" panose="03000509000000000000" pitchFamily="65" charset="-120"/>
              </a:rPr>
              <a:t>DNN Accelerator Design</a:t>
            </a:r>
          </a:p>
          <a:p>
            <a:pPr marL="514350" indent="-457200"/>
            <a:r>
              <a:rPr lang="en-US" altLang="zh-TW" dirty="0">
                <a:latin typeface="+mj-lt"/>
                <a:ea typeface="標楷體" panose="03000509000000000000" pitchFamily="65" charset="-120"/>
              </a:rPr>
              <a:t>Energy</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228</a:t>
            </a:fld>
            <a:endParaRPr lang="zh-TW" altLang="en-US"/>
          </a:p>
        </p:txBody>
      </p:sp>
    </p:spTree>
    <p:extLst>
      <p:ext uri="{BB962C8B-B14F-4D97-AF65-F5344CB8AC3E}">
        <p14:creationId xmlns:p14="http://schemas.microsoft.com/office/powerpoint/2010/main" val="2811018509"/>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Don’t Forge Memory System Energy</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229</a:t>
            </a:fld>
            <a:endParaRPr lang="zh-TW" altLang="en-US"/>
          </a:p>
        </p:txBody>
      </p:sp>
      <p:pic>
        <p:nvPicPr>
          <p:cNvPr id="6" name="圖片 5">
            <a:extLst>
              <a:ext uri="{FF2B5EF4-FFF2-40B4-BE49-F238E27FC236}">
                <a16:creationId xmlns:a16="http://schemas.microsoft.com/office/drawing/2014/main" id="{FF740F6B-BBBD-E0B7-7475-B513F2D000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170441"/>
            <a:ext cx="11012043" cy="3618130"/>
          </a:xfrm>
          <a:prstGeom prst="rect">
            <a:avLst/>
          </a:prstGeom>
        </p:spPr>
      </p:pic>
    </p:spTree>
    <p:extLst>
      <p:ext uri="{BB962C8B-B14F-4D97-AF65-F5344CB8AC3E}">
        <p14:creationId xmlns:p14="http://schemas.microsoft.com/office/powerpoint/2010/main" val="10715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Factors that Affect Energy Efficiency</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23</a:t>
            </a:fld>
            <a:endParaRPr lang="zh-TW" altLang="en-US"/>
          </a:p>
        </p:txBody>
      </p:sp>
      <mc:AlternateContent xmlns:mc="http://schemas.openxmlformats.org/markup-compatibility/2006" xmlns:a14="http://schemas.microsoft.com/office/drawing/2010/main">
        <mc:Choice Requires="a14">
          <p:sp>
            <p:nvSpPr>
              <p:cNvPr id="2" name="內容版面配置區 4">
                <a:extLst>
                  <a:ext uri="{FF2B5EF4-FFF2-40B4-BE49-F238E27FC236}">
                    <a16:creationId xmlns:a16="http://schemas.microsoft.com/office/drawing/2014/main" id="{EDFA67B2-C6FB-DFC8-F222-3BF55765CAAE}"/>
                  </a:ext>
                </a:extLst>
              </p:cNvPr>
              <p:cNvSpPr>
                <a:spLocks noGrp="1"/>
              </p:cNvSpPr>
              <p:nvPr>
                <p:ph idx="1"/>
              </p:nvPr>
            </p:nvSpPr>
            <p:spPr>
              <a:xfrm>
                <a:off x="838200" y="1673292"/>
                <a:ext cx="10515600" cy="4503671"/>
              </a:xfrm>
            </p:spPr>
            <p:txBody>
              <a:bodyPr>
                <a:normAutofit/>
              </a:bodyPr>
              <a:lstStyle/>
              <a:p>
                <a:pPr marL="57150" indent="0">
                  <a:buNone/>
                </a:pPr>
                <a:endParaRPr lang="en-US" altLang="zh-TW" dirty="0"/>
              </a:p>
              <a:p>
                <a:pPr marL="514350" indent="-457200"/>
                <a:endParaRPr lang="en-US" altLang="zh-TW" dirty="0"/>
              </a:p>
              <a:p>
                <a:pPr marL="514350" indent="-457200"/>
                <a:endParaRPr lang="en-US" altLang="zh-TW" dirty="0"/>
              </a:p>
              <a:p>
                <a:pPr marL="514350" indent="-457200"/>
                <a:endParaRPr lang="en-US" altLang="zh-TW" dirty="0"/>
              </a:p>
              <a:p>
                <a:pPr marL="57150" indent="0">
                  <a:buNone/>
                </a:pPr>
                <a:endParaRPr lang="en-US" altLang="zh-TW" dirty="0"/>
              </a:p>
              <a:p>
                <a:pPr marL="514350" indent="-457200"/>
                <a14:m>
                  <m:oMath xmlns:m="http://schemas.openxmlformats.org/officeDocument/2006/math">
                    <m:r>
                      <a:rPr lang="zh-TW" altLang="en-US" i="1" dirty="0" smtClean="0">
                        <a:latin typeface="Cambria Math" panose="02040503050406030204" pitchFamily="18" charset="0"/>
                      </a:rPr>
                      <m:t>𝐸</m:t>
                    </m:r>
                    <m:r>
                      <a:rPr lang="zh-TW" altLang="en-US" i="1" dirty="0">
                        <a:latin typeface="Cambria Math" panose="02040503050406030204" pitchFamily="18" charset="0"/>
                      </a:rPr>
                      <m:t>𝑛𝑒𝑟𝑔</m:t>
                    </m:r>
                    <m:sSub>
                      <m:sSubPr>
                        <m:ctrlPr>
                          <a:rPr lang="en-US" altLang="zh-TW" b="1" i="1" dirty="0" smtClean="0">
                            <a:latin typeface="Cambria Math" panose="02040503050406030204" pitchFamily="18" charset="0"/>
                          </a:rPr>
                        </m:ctrlPr>
                      </m:sSubPr>
                      <m:e>
                        <m:r>
                          <a:rPr lang="zh-TW" altLang="en-US" i="1" dirty="0">
                            <a:latin typeface="Cambria Math" panose="02040503050406030204" pitchFamily="18" charset="0"/>
                          </a:rPr>
                          <m:t>𝑦</m:t>
                        </m:r>
                      </m:e>
                      <m:sub>
                        <m:r>
                          <a:rPr lang="zh-TW" altLang="en-US" i="1" dirty="0">
                            <a:latin typeface="Cambria Math" panose="02040503050406030204" pitchFamily="18" charset="0"/>
                          </a:rPr>
                          <m:t>𝑡𝑜𝑡𝑎𝑙</m:t>
                        </m:r>
                      </m:sub>
                    </m:sSub>
                    <m:r>
                      <a:rPr lang="en-US" altLang="zh-TW" i="1" dirty="0">
                        <a:latin typeface="Cambria Math" panose="02040503050406030204" pitchFamily="18" charset="0"/>
                      </a:rPr>
                      <m:t>= </m:t>
                    </m:r>
                    <m:r>
                      <a:rPr lang="zh-TW" altLang="en-US" i="1" dirty="0">
                        <a:latin typeface="Cambria Math" panose="02040503050406030204" pitchFamily="18" charset="0"/>
                      </a:rPr>
                      <m:t>𝐸𝑛𝑒𝑟𝑔</m:t>
                    </m:r>
                    <m:sSub>
                      <m:sSubPr>
                        <m:ctrlPr>
                          <a:rPr lang="en-US" altLang="zh-TW" b="1" i="1" dirty="0" smtClean="0">
                            <a:latin typeface="Cambria Math" panose="02040503050406030204" pitchFamily="18" charset="0"/>
                          </a:rPr>
                        </m:ctrlPr>
                      </m:sSubPr>
                      <m:e>
                        <m:r>
                          <a:rPr lang="zh-TW" altLang="en-US" i="1" dirty="0">
                            <a:latin typeface="Cambria Math" panose="02040503050406030204" pitchFamily="18" charset="0"/>
                          </a:rPr>
                          <m:t>𝑦</m:t>
                        </m:r>
                      </m:e>
                      <m:sub>
                        <m:r>
                          <a:rPr lang="zh-TW" altLang="en-US" i="1" dirty="0">
                            <a:latin typeface="Cambria Math" panose="02040503050406030204" pitchFamily="18" charset="0"/>
                          </a:rPr>
                          <m:t>𝑑𝑎𝑡𝑎</m:t>
                        </m:r>
                      </m:sub>
                    </m:sSub>
                    <m:r>
                      <a:rPr lang="en-US" altLang="zh-TW" i="1" dirty="0">
                        <a:latin typeface="Cambria Math" panose="02040503050406030204" pitchFamily="18" charset="0"/>
                      </a:rPr>
                      <m:t>+</m:t>
                    </m:r>
                    <m:r>
                      <a:rPr lang="zh-TW" altLang="en-US" i="1" dirty="0">
                        <a:latin typeface="Cambria Math" panose="02040503050406030204" pitchFamily="18" charset="0"/>
                      </a:rPr>
                      <m:t>𝐸𝑛𝑒𝑟𝑔</m:t>
                    </m:r>
                    <m:sSub>
                      <m:sSubPr>
                        <m:ctrlPr>
                          <a:rPr lang="en-US" altLang="zh-TW" b="1" i="1" dirty="0" smtClean="0">
                            <a:latin typeface="Cambria Math" panose="02040503050406030204" pitchFamily="18" charset="0"/>
                          </a:rPr>
                        </m:ctrlPr>
                      </m:sSubPr>
                      <m:e>
                        <m:r>
                          <a:rPr lang="zh-TW" altLang="en-US" i="1" dirty="0">
                            <a:latin typeface="Cambria Math" panose="02040503050406030204" pitchFamily="18" charset="0"/>
                          </a:rPr>
                          <m:t>𝑦</m:t>
                        </m:r>
                      </m:e>
                      <m:sub>
                        <m:r>
                          <a:rPr lang="zh-TW" altLang="en-US" i="1" dirty="0">
                            <a:latin typeface="Cambria Math" panose="02040503050406030204" pitchFamily="18" charset="0"/>
                          </a:rPr>
                          <m:t>𝑀𝐴𝐶</m:t>
                        </m:r>
                      </m:sub>
                    </m:sSub>
                  </m:oMath>
                </a14:m>
                <a:endParaRPr lang="zh-TW" altLang="en-US" dirty="0"/>
              </a:p>
              <a:p>
                <a:pPr marL="514350" indent="-457200"/>
                <a14:m>
                  <m:oMath xmlns:m="http://schemas.openxmlformats.org/officeDocument/2006/math">
                    <m:f>
                      <m:fPr>
                        <m:ctrlPr>
                          <a:rPr lang="en-US" altLang="zh-TW" b="1" i="1" dirty="0" smtClean="0">
                            <a:latin typeface="Cambria Math" panose="02040503050406030204" pitchFamily="18" charset="0"/>
                          </a:rPr>
                        </m:ctrlPr>
                      </m:fPr>
                      <m:num>
                        <m:r>
                          <a:rPr lang="zh-TW" altLang="en-US" i="1" dirty="0" smtClean="0">
                            <a:latin typeface="Cambria Math" panose="02040503050406030204" pitchFamily="18" charset="0"/>
                          </a:rPr>
                          <m:t>𝑗</m:t>
                        </m:r>
                        <m:r>
                          <a:rPr lang="zh-TW" altLang="en-US" i="1" dirty="0">
                            <a:latin typeface="Cambria Math" panose="02040503050406030204" pitchFamily="18" charset="0"/>
                          </a:rPr>
                          <m:t>𝑜𝑢𝑙𝑒</m:t>
                        </m:r>
                        <m:r>
                          <a:rPr lang="zh-TW" altLang="en-US" i="1" dirty="0" smtClean="0">
                            <a:latin typeface="Cambria Math" panose="02040503050406030204" pitchFamily="18" charset="0"/>
                          </a:rPr>
                          <m:t>𝑠</m:t>
                        </m:r>
                      </m:num>
                      <m:den>
                        <m:r>
                          <a:rPr lang="zh-TW" altLang="en-US" i="1" dirty="0" smtClean="0">
                            <a:latin typeface="Cambria Math" panose="02040503050406030204" pitchFamily="18" charset="0"/>
                          </a:rPr>
                          <m:t>𝑜</m:t>
                        </m:r>
                        <m:r>
                          <a:rPr lang="zh-TW" altLang="en-US" i="1" dirty="0">
                            <a:latin typeface="Cambria Math" panose="02040503050406030204" pitchFamily="18" charset="0"/>
                          </a:rPr>
                          <m:t>𝑝𝑒𝑟𝑎𝑡𝑖𝑜</m:t>
                        </m:r>
                        <m:r>
                          <a:rPr lang="zh-TW" altLang="en-US" i="1" dirty="0" smtClean="0">
                            <a:latin typeface="Cambria Math" panose="02040503050406030204" pitchFamily="18" charset="0"/>
                          </a:rPr>
                          <m:t>𝑛</m:t>
                        </m:r>
                      </m:den>
                    </m:f>
                    <m:r>
                      <a:rPr lang="en-US" altLang="zh-TW" i="1" dirty="0" smtClean="0">
                        <a:latin typeface="Cambria Math" panose="02040503050406030204" pitchFamily="18" charset="0"/>
                      </a:rPr>
                      <m:t>= </m:t>
                    </m:r>
                    <m:r>
                      <a:rPr lang="zh-TW" altLang="en-US" i="1" dirty="0">
                        <a:latin typeface="Cambria Math" panose="02040503050406030204" pitchFamily="18" charset="0"/>
                      </a:rPr>
                      <m:t>𝛼</m:t>
                    </m:r>
                    <m:r>
                      <a:rPr lang="zh-TW" altLang="en-US" i="1" dirty="0">
                        <a:latin typeface="Cambria Math" panose="02040503050406030204" pitchFamily="18" charset="0"/>
                      </a:rPr>
                      <m:t> × </m:t>
                    </m:r>
                    <m:r>
                      <a:rPr lang="zh-TW" altLang="en-US" i="1" dirty="0">
                        <a:latin typeface="Cambria Math" panose="02040503050406030204" pitchFamily="18" charset="0"/>
                      </a:rPr>
                      <m:t>𝐶</m:t>
                    </m:r>
                    <m:r>
                      <a:rPr lang="zh-TW" altLang="en-US" i="1" dirty="0">
                        <a:latin typeface="Cambria Math" panose="02040503050406030204" pitchFamily="18" charset="0"/>
                      </a:rPr>
                      <m:t> × </m:t>
                    </m:r>
                    <m:sSubSup>
                      <m:sSubSupPr>
                        <m:ctrlPr>
                          <a:rPr lang="en-US" altLang="zh-TW" b="1" i="1" dirty="0" smtClean="0">
                            <a:latin typeface="Cambria Math" panose="02040503050406030204" pitchFamily="18" charset="0"/>
                          </a:rPr>
                        </m:ctrlPr>
                      </m:sSubSupPr>
                      <m:e>
                        <m:r>
                          <a:rPr lang="zh-TW" altLang="en-US" i="1" dirty="0">
                            <a:latin typeface="Cambria Math" panose="02040503050406030204" pitchFamily="18" charset="0"/>
                          </a:rPr>
                          <m:t>𝑉</m:t>
                        </m:r>
                      </m:e>
                      <m:sub>
                        <m:r>
                          <a:rPr lang="zh-TW" altLang="en-US" b="0" i="1" dirty="0">
                            <a:latin typeface="Cambria Math" panose="02040503050406030204" pitchFamily="18" charset="0"/>
                          </a:rPr>
                          <m:t>𝐷</m:t>
                        </m:r>
                        <m:r>
                          <a:rPr lang="en-US" altLang="zh-TW" b="0" i="1" dirty="0" smtClean="0">
                            <a:latin typeface="Cambria Math" panose="02040503050406030204" pitchFamily="18" charset="0"/>
                          </a:rPr>
                          <m:t>𝐷</m:t>
                        </m:r>
                      </m:sub>
                      <m:sup>
                        <m:r>
                          <a:rPr lang="en-US" altLang="zh-TW" i="1" dirty="0" smtClean="0">
                            <a:latin typeface="Cambria Math" panose="02040503050406030204" pitchFamily="18" charset="0"/>
                          </a:rPr>
                          <m:t>2</m:t>
                        </m:r>
                      </m:sup>
                    </m:sSubSup>
                  </m:oMath>
                </a14:m>
                <a:endParaRPr lang="zh-TW" altLang="en-US" dirty="0"/>
              </a:p>
            </p:txBody>
          </p:sp>
        </mc:Choice>
        <mc:Fallback xmlns="">
          <p:sp>
            <p:nvSpPr>
              <p:cNvPr id="2" name="內容版面配置區 4">
                <a:extLst>
                  <a:ext uri="{FF2B5EF4-FFF2-40B4-BE49-F238E27FC236}">
                    <a16:creationId xmlns:a16="http://schemas.microsoft.com/office/drawing/2014/main" id="{EDFA67B2-C6FB-DFC8-F222-3BF55765CAAE}"/>
                  </a:ext>
                </a:extLst>
              </p:cNvPr>
              <p:cNvSpPr>
                <a:spLocks noGrp="1" noRot="1" noChangeAspect="1" noMove="1" noResize="1" noEditPoints="1" noAdjustHandles="1" noChangeArrowheads="1" noChangeShapeType="1" noTextEdit="1"/>
              </p:cNvSpPr>
              <p:nvPr>
                <p:ph idx="1"/>
              </p:nvPr>
            </p:nvSpPr>
            <p:spPr>
              <a:xfrm>
                <a:off x="838200" y="1673292"/>
                <a:ext cx="10515600" cy="4503671"/>
              </a:xfrm>
              <a:blipFill>
                <a:blip r:embed="rId2"/>
                <a:stretch>
                  <a:fillRect/>
                </a:stretch>
              </a:blipFill>
            </p:spPr>
            <p:txBody>
              <a:bodyPr/>
              <a:lstStyle/>
              <a:p>
                <a:r>
                  <a:rPr lang="zh-TW" altLang="en-US">
                    <a:noFill/>
                  </a:rPr>
                  <a:t> </a:t>
                </a:r>
              </a:p>
            </p:txBody>
          </p:sp>
        </mc:Fallback>
      </mc:AlternateContent>
      <p:pic>
        <p:nvPicPr>
          <p:cNvPr id="6" name="圖片 5">
            <a:extLst>
              <a:ext uri="{FF2B5EF4-FFF2-40B4-BE49-F238E27FC236}">
                <a16:creationId xmlns:a16="http://schemas.microsoft.com/office/drawing/2014/main" id="{2760CBE7-361B-37C2-4A06-0BFD54FE93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4538" y="1592034"/>
            <a:ext cx="6597426" cy="2231592"/>
          </a:xfrm>
          <a:prstGeom prst="rect">
            <a:avLst/>
          </a:prstGeom>
        </p:spPr>
      </p:pic>
      <mc:AlternateContent xmlns:mc="http://schemas.openxmlformats.org/markup-compatibility/2006" xmlns:a14="http://schemas.microsoft.com/office/drawing/2010/main">
        <mc:Choice Requires="a14">
          <p:sp>
            <p:nvSpPr>
              <p:cNvPr id="8" name="文字方塊 7">
                <a:extLst>
                  <a:ext uri="{FF2B5EF4-FFF2-40B4-BE49-F238E27FC236}">
                    <a16:creationId xmlns:a16="http://schemas.microsoft.com/office/drawing/2014/main" id="{F8216F20-2D09-38E2-DDA2-D49B2AD7898C}"/>
                  </a:ext>
                </a:extLst>
              </p:cNvPr>
              <p:cNvSpPr txBox="1"/>
              <p:nvPr/>
            </p:nvSpPr>
            <p:spPr>
              <a:xfrm>
                <a:off x="5728996" y="4881662"/>
                <a:ext cx="2283510" cy="923330"/>
              </a:xfrm>
              <a:prstGeom prst="rect">
                <a:avLst/>
              </a:prstGeom>
              <a:noFill/>
            </p:spPr>
            <p:txBody>
              <a:bodyPr wrap="none" rtlCol="0">
                <a:spAutoFit/>
              </a:bodyPr>
              <a:lstStyle/>
              <a:p>
                <a14:m>
                  <m:oMath xmlns:m="http://schemas.openxmlformats.org/officeDocument/2006/math">
                    <m:r>
                      <a:rPr lang="zh-TW" altLang="en-US" i="1" dirty="0" smtClean="0">
                        <a:latin typeface="Cambria Math" panose="02040503050406030204" pitchFamily="18" charset="0"/>
                      </a:rPr>
                      <m:t>𝛼</m:t>
                    </m:r>
                  </m:oMath>
                </a14:m>
                <a:r>
                  <a:rPr lang="en-US" altLang="zh-TW" dirty="0"/>
                  <a:t>: switching activity</a:t>
                </a:r>
              </a:p>
              <a:p>
                <a14:m>
                  <m:oMath xmlns:m="http://schemas.openxmlformats.org/officeDocument/2006/math">
                    <m:r>
                      <a:rPr lang="en-US" altLang="zh-TW" i="1" dirty="0" smtClean="0">
                        <a:latin typeface="Cambria Math" panose="02040503050406030204" pitchFamily="18" charset="0"/>
                      </a:rPr>
                      <m:t>𝐶</m:t>
                    </m:r>
                  </m:oMath>
                </a14:m>
                <a:r>
                  <a:rPr lang="en-US" altLang="zh-TW" dirty="0"/>
                  <a:t>: switching capacitance</a:t>
                </a:r>
              </a:p>
              <a:p>
                <a14:m>
                  <m:oMath xmlns:m="http://schemas.openxmlformats.org/officeDocument/2006/math">
                    <m:sSub>
                      <m:sSubPr>
                        <m:ctrlPr>
                          <a:rPr lang="en-US" altLang="zh-TW" b="0" i="1" dirty="0" smtClean="0">
                            <a:latin typeface="Cambria Math" panose="02040503050406030204" pitchFamily="18" charset="0"/>
                          </a:rPr>
                        </m:ctrlPr>
                      </m:sSubPr>
                      <m:e>
                        <m:r>
                          <a:rPr lang="en-US" altLang="zh-TW" i="1" dirty="0" smtClean="0">
                            <a:latin typeface="Cambria Math" panose="02040503050406030204" pitchFamily="18" charset="0"/>
                          </a:rPr>
                          <m:t>𝑉</m:t>
                        </m:r>
                      </m:e>
                      <m:sub>
                        <m:r>
                          <a:rPr lang="en-US" altLang="zh-TW" b="0" i="1" dirty="0" smtClean="0">
                            <a:latin typeface="Cambria Math" panose="02040503050406030204" pitchFamily="18" charset="0"/>
                          </a:rPr>
                          <m:t>𝐷𝐷</m:t>
                        </m:r>
                      </m:sub>
                    </m:sSub>
                  </m:oMath>
                </a14:m>
                <a:r>
                  <a:rPr lang="en-US" altLang="zh-TW" dirty="0"/>
                  <a:t>: supply Voltage</a:t>
                </a:r>
                <a:endParaRPr lang="zh-TW" altLang="en-US" dirty="0"/>
              </a:p>
            </p:txBody>
          </p:sp>
        </mc:Choice>
        <mc:Fallback xmlns="">
          <p:sp>
            <p:nvSpPr>
              <p:cNvPr id="8" name="文字方塊 7">
                <a:extLst>
                  <a:ext uri="{FF2B5EF4-FFF2-40B4-BE49-F238E27FC236}">
                    <a16:creationId xmlns:a16="http://schemas.microsoft.com/office/drawing/2014/main" id="{F8216F20-2D09-38E2-DDA2-D49B2AD7898C}"/>
                  </a:ext>
                </a:extLst>
              </p:cNvPr>
              <p:cNvSpPr txBox="1">
                <a:spLocks noRot="1" noChangeAspect="1" noMove="1" noResize="1" noEditPoints="1" noAdjustHandles="1" noChangeArrowheads="1" noChangeShapeType="1" noTextEdit="1"/>
              </p:cNvSpPr>
              <p:nvPr/>
            </p:nvSpPr>
            <p:spPr>
              <a:xfrm>
                <a:off x="5728996" y="4881662"/>
                <a:ext cx="2283510" cy="923330"/>
              </a:xfrm>
              <a:prstGeom prst="rect">
                <a:avLst/>
              </a:prstGeom>
              <a:blipFill>
                <a:blip r:embed="rId4"/>
                <a:stretch>
                  <a:fillRect t="-3311" r="-1604" b="-10596"/>
                </a:stretch>
              </a:blipFill>
            </p:spPr>
            <p:txBody>
              <a:bodyPr/>
              <a:lstStyle/>
              <a:p>
                <a:r>
                  <a:rPr lang="zh-TW" altLang="en-US">
                    <a:noFill/>
                  </a:rPr>
                  <a:t> </a:t>
                </a:r>
              </a:p>
            </p:txBody>
          </p:sp>
        </mc:Fallback>
      </mc:AlternateContent>
    </p:spTree>
    <p:extLst>
      <p:ext uri="{BB962C8B-B14F-4D97-AF65-F5344CB8AC3E}">
        <p14:creationId xmlns:p14="http://schemas.microsoft.com/office/powerpoint/2010/main" val="3249123578"/>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Don’t Forget Cache Energy</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230</a:t>
            </a:fld>
            <a:endParaRPr lang="zh-TW" altLang="en-US"/>
          </a:p>
        </p:txBody>
      </p:sp>
      <p:pic>
        <p:nvPicPr>
          <p:cNvPr id="5" name="圖片 4">
            <a:extLst>
              <a:ext uri="{FF2B5EF4-FFF2-40B4-BE49-F238E27FC236}">
                <a16:creationId xmlns:a16="http://schemas.microsoft.com/office/drawing/2014/main" id="{2EB875B2-8372-082F-00FB-4D7B01B093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0796" y="2084498"/>
            <a:ext cx="4625280" cy="3600000"/>
          </a:xfrm>
          <a:prstGeom prst="rect">
            <a:avLst/>
          </a:prstGeom>
        </p:spPr>
      </p:pic>
      <p:pic>
        <p:nvPicPr>
          <p:cNvPr id="7" name="圖片 6">
            <a:extLst>
              <a:ext uri="{FF2B5EF4-FFF2-40B4-BE49-F238E27FC236}">
                <a16:creationId xmlns:a16="http://schemas.microsoft.com/office/drawing/2014/main" id="{75BE8766-FBBA-4E56-6D2E-FE2E665E21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4532" y="2084498"/>
            <a:ext cx="4619520" cy="3600000"/>
          </a:xfrm>
          <a:prstGeom prst="rect">
            <a:avLst/>
          </a:prstGeom>
        </p:spPr>
      </p:pic>
      <p:sp>
        <p:nvSpPr>
          <p:cNvPr id="8" name="文字方塊 7">
            <a:extLst>
              <a:ext uri="{FF2B5EF4-FFF2-40B4-BE49-F238E27FC236}">
                <a16:creationId xmlns:a16="http://schemas.microsoft.com/office/drawing/2014/main" id="{A9897BA7-11C6-F200-8970-7CCBA14EE7B1}"/>
              </a:ext>
            </a:extLst>
          </p:cNvPr>
          <p:cNvSpPr txBox="1"/>
          <p:nvPr/>
        </p:nvSpPr>
        <p:spPr>
          <a:xfrm>
            <a:off x="7371184" y="5761113"/>
            <a:ext cx="3260829" cy="369332"/>
          </a:xfrm>
          <a:prstGeom prst="rect">
            <a:avLst/>
          </a:prstGeom>
          <a:noFill/>
        </p:spPr>
        <p:txBody>
          <a:bodyPr wrap="none" rtlCol="0">
            <a:spAutoFit/>
          </a:bodyPr>
          <a:lstStyle/>
          <a:p>
            <a:r>
              <a:rPr lang="en-US" altLang="zh-TW" b="1" dirty="0">
                <a:solidFill>
                  <a:srgbClr val="FF0000"/>
                </a:solidFill>
              </a:rPr>
              <a:t>Energy with Corrected Cache Size</a:t>
            </a:r>
            <a:endParaRPr lang="zh-TW" altLang="en-US" b="1" dirty="0">
              <a:solidFill>
                <a:srgbClr val="FF0000"/>
              </a:solidFill>
            </a:endParaRPr>
          </a:p>
        </p:txBody>
      </p:sp>
    </p:spTree>
    <p:extLst>
      <p:ext uri="{BB962C8B-B14F-4D97-AF65-F5344CB8AC3E}">
        <p14:creationId xmlns:p14="http://schemas.microsoft.com/office/powerpoint/2010/main" val="4064564188"/>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Dark Silicon View</a:t>
            </a:r>
            <a:endParaRPr lang="zh-TW" altLang="en-US" dirty="0"/>
          </a:p>
        </p:txBody>
      </p:sp>
      <p:sp>
        <p:nvSpPr>
          <p:cNvPr id="7" name="內容版面配置區 6">
            <a:extLst>
              <a:ext uri="{FF2B5EF4-FFF2-40B4-BE49-F238E27FC236}">
                <a16:creationId xmlns:a16="http://schemas.microsoft.com/office/drawing/2014/main" id="{61FFA578-08E8-982D-088E-83FFDE8671DA}"/>
              </a:ext>
            </a:extLst>
          </p:cNvPr>
          <p:cNvSpPr>
            <a:spLocks noGrp="1"/>
          </p:cNvSpPr>
          <p:nvPr>
            <p:ph idx="1"/>
          </p:nvPr>
        </p:nvSpPr>
        <p:spPr/>
        <p:txBody>
          <a:bodyPr/>
          <a:lstStyle/>
          <a:p>
            <a:r>
              <a:rPr lang="en-US" altLang="zh-TW" dirty="0"/>
              <a:t>Efficient Accelerators</a:t>
            </a:r>
          </a:p>
          <a:p>
            <a:r>
              <a:rPr lang="en-US" altLang="zh-TW" dirty="0"/>
              <a:t>Increase Chip’s</a:t>
            </a:r>
          </a:p>
          <a:p>
            <a:pPr lvl="1"/>
            <a:r>
              <a:rPr lang="en-US" altLang="zh-TW" dirty="0"/>
              <a:t>Energy Efficiency</a:t>
            </a:r>
          </a:p>
          <a:p>
            <a:pPr lvl="1"/>
            <a:r>
              <a:rPr lang="en-US" altLang="zh-TW" dirty="0"/>
              <a:t>Area Efficiency</a:t>
            </a:r>
          </a:p>
          <a:p>
            <a:r>
              <a:rPr lang="en-US" altLang="zh-TW" dirty="0"/>
              <a:t>Report 10~1000x improvements</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231</a:t>
            </a:fld>
            <a:endParaRPr lang="zh-TW" altLang="en-US"/>
          </a:p>
        </p:txBody>
      </p:sp>
      <p:pic>
        <p:nvPicPr>
          <p:cNvPr id="9" name="圖片 8">
            <a:extLst>
              <a:ext uri="{FF2B5EF4-FFF2-40B4-BE49-F238E27FC236}">
                <a16:creationId xmlns:a16="http://schemas.microsoft.com/office/drawing/2014/main" id="{19B30CC2-E2EA-4E82-7864-33C82FA64A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7998" y="2834725"/>
            <a:ext cx="4296037" cy="3342238"/>
          </a:xfrm>
          <a:prstGeom prst="rect">
            <a:avLst/>
          </a:prstGeom>
        </p:spPr>
      </p:pic>
    </p:spTree>
    <p:extLst>
      <p:ext uri="{BB962C8B-B14F-4D97-AF65-F5344CB8AC3E}">
        <p14:creationId xmlns:p14="http://schemas.microsoft.com/office/powerpoint/2010/main" val="549002163"/>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Real Perspectives</a:t>
            </a:r>
            <a:endParaRPr lang="zh-TW" altLang="en-US" dirty="0"/>
          </a:p>
        </p:txBody>
      </p:sp>
      <p:sp>
        <p:nvSpPr>
          <p:cNvPr id="2" name="內容版面配置區 1">
            <a:extLst>
              <a:ext uri="{FF2B5EF4-FFF2-40B4-BE49-F238E27FC236}">
                <a16:creationId xmlns:a16="http://schemas.microsoft.com/office/drawing/2014/main" id="{23EE9C79-F605-BD4D-2185-8E47E970EE78}"/>
              </a:ext>
            </a:extLst>
          </p:cNvPr>
          <p:cNvSpPr>
            <a:spLocks noGrp="1"/>
          </p:cNvSpPr>
          <p:nvPr>
            <p:ph idx="1"/>
          </p:nvPr>
        </p:nvSpPr>
        <p:spPr/>
        <p:txBody>
          <a:bodyPr/>
          <a:lstStyle/>
          <a:p>
            <a:r>
              <a:rPr lang="en-US" altLang="zh-TW" dirty="0"/>
              <a:t>Efficient Accelerators</a:t>
            </a:r>
          </a:p>
          <a:p>
            <a:r>
              <a:rPr lang="en-US" altLang="zh-TW" dirty="0"/>
              <a:t>Increase </a:t>
            </a:r>
            <a:r>
              <a:rPr lang="en-US" altLang="zh-TW" strike="sngStrike" dirty="0"/>
              <a:t>Chip’s</a:t>
            </a:r>
          </a:p>
          <a:p>
            <a:pPr lvl="1"/>
            <a:r>
              <a:rPr lang="en-US" altLang="zh-TW" dirty="0"/>
              <a:t>Energy Efficiency</a:t>
            </a:r>
          </a:p>
          <a:p>
            <a:pPr lvl="1"/>
            <a:r>
              <a:rPr lang="en-US" altLang="zh-TW" dirty="0"/>
              <a:t>Area Efficiency</a:t>
            </a:r>
          </a:p>
          <a:p>
            <a:r>
              <a:rPr lang="en-US" altLang="zh-TW" dirty="0"/>
              <a:t>Report </a:t>
            </a:r>
            <a:r>
              <a:rPr lang="en-US" altLang="zh-TW" strike="sngStrike" dirty="0"/>
              <a:t>10~1000x</a:t>
            </a:r>
            <a:r>
              <a:rPr lang="en-US" altLang="zh-TW" dirty="0"/>
              <a:t> improvements</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232</a:t>
            </a:fld>
            <a:endParaRPr lang="zh-TW" altLang="en-US"/>
          </a:p>
        </p:txBody>
      </p:sp>
      <p:pic>
        <p:nvPicPr>
          <p:cNvPr id="11" name="圖片 10">
            <a:extLst>
              <a:ext uri="{FF2B5EF4-FFF2-40B4-BE49-F238E27FC236}">
                <a16:creationId xmlns:a16="http://schemas.microsoft.com/office/drawing/2014/main" id="{E13174F2-87D1-1E64-8003-64A60E43B3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7997" y="2834725"/>
            <a:ext cx="4296037" cy="3342238"/>
          </a:xfrm>
          <a:prstGeom prst="rect">
            <a:avLst/>
          </a:prstGeom>
        </p:spPr>
      </p:pic>
      <p:sp>
        <p:nvSpPr>
          <p:cNvPr id="5" name="文字方塊 4">
            <a:extLst>
              <a:ext uri="{FF2B5EF4-FFF2-40B4-BE49-F238E27FC236}">
                <a16:creationId xmlns:a16="http://schemas.microsoft.com/office/drawing/2014/main" id="{D9FF0E41-7E6F-FCB9-D103-524B970F7389}"/>
              </a:ext>
            </a:extLst>
          </p:cNvPr>
          <p:cNvSpPr txBox="1"/>
          <p:nvPr/>
        </p:nvSpPr>
        <p:spPr>
          <a:xfrm>
            <a:off x="7707147" y="2188394"/>
            <a:ext cx="1806906" cy="646331"/>
          </a:xfrm>
          <a:prstGeom prst="rect">
            <a:avLst/>
          </a:prstGeom>
          <a:noFill/>
        </p:spPr>
        <p:txBody>
          <a:bodyPr wrap="none" rtlCol="0">
            <a:spAutoFit/>
          </a:bodyPr>
          <a:lstStyle/>
          <a:p>
            <a:pPr algn="ctr"/>
            <a:r>
              <a:rPr lang="en-US" altLang="zh-TW" b="1" dirty="0">
                <a:solidFill>
                  <a:srgbClr val="FF0000"/>
                </a:solidFill>
              </a:rPr>
              <a:t>Inefficient System</a:t>
            </a:r>
          </a:p>
          <a:p>
            <a:pPr algn="ctr"/>
            <a:r>
              <a:rPr lang="en-US" altLang="zh-TW" b="1" dirty="0"/>
              <a:t>Efficient Chip</a:t>
            </a:r>
            <a:endParaRPr lang="zh-TW" altLang="en-US" b="1" dirty="0"/>
          </a:p>
        </p:txBody>
      </p:sp>
    </p:spTree>
    <p:extLst>
      <p:ext uri="{BB962C8B-B14F-4D97-AF65-F5344CB8AC3E}">
        <p14:creationId xmlns:p14="http://schemas.microsoft.com/office/powerpoint/2010/main" val="1647007868"/>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Dark Memory Perspectives</a:t>
            </a:r>
            <a:endParaRPr lang="zh-TW" altLang="en-US" dirty="0"/>
          </a:p>
        </p:txBody>
      </p:sp>
      <p:sp>
        <p:nvSpPr>
          <p:cNvPr id="2" name="內容版面配置區 1">
            <a:extLst>
              <a:ext uri="{FF2B5EF4-FFF2-40B4-BE49-F238E27FC236}">
                <a16:creationId xmlns:a16="http://schemas.microsoft.com/office/drawing/2014/main" id="{23EE9C79-F605-BD4D-2185-8E47E970EE78}"/>
              </a:ext>
            </a:extLst>
          </p:cNvPr>
          <p:cNvSpPr>
            <a:spLocks noGrp="1"/>
          </p:cNvSpPr>
          <p:nvPr>
            <p:ph idx="1"/>
          </p:nvPr>
        </p:nvSpPr>
        <p:spPr/>
        <p:txBody>
          <a:bodyPr/>
          <a:lstStyle/>
          <a:p>
            <a:r>
              <a:rPr lang="en-US" altLang="zh-TW" dirty="0"/>
              <a:t>Efficient System</a:t>
            </a:r>
          </a:p>
          <a:p>
            <a:r>
              <a:rPr lang="en-US" altLang="zh-TW" dirty="0"/>
              <a:t>On-chip buffers</a:t>
            </a:r>
          </a:p>
          <a:p>
            <a:pPr lvl="1"/>
            <a:r>
              <a:rPr lang="en-US" altLang="zh-TW" dirty="0"/>
              <a:t>Less efficient chip</a:t>
            </a:r>
          </a:p>
          <a:p>
            <a:r>
              <a:rPr lang="en-US" altLang="zh-TW" dirty="0"/>
              <a:t>Lower Off-chip Memory Bandwidth</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233</a:t>
            </a:fld>
            <a:endParaRPr lang="zh-TW" altLang="en-US"/>
          </a:p>
        </p:txBody>
      </p:sp>
      <p:sp>
        <p:nvSpPr>
          <p:cNvPr id="5" name="文字方塊 4">
            <a:extLst>
              <a:ext uri="{FF2B5EF4-FFF2-40B4-BE49-F238E27FC236}">
                <a16:creationId xmlns:a16="http://schemas.microsoft.com/office/drawing/2014/main" id="{D9FF0E41-7E6F-FCB9-D103-524B970F7389}"/>
              </a:ext>
            </a:extLst>
          </p:cNvPr>
          <p:cNvSpPr txBox="1"/>
          <p:nvPr/>
        </p:nvSpPr>
        <p:spPr>
          <a:xfrm>
            <a:off x="7780885" y="2188394"/>
            <a:ext cx="1659429" cy="646331"/>
          </a:xfrm>
          <a:prstGeom prst="rect">
            <a:avLst/>
          </a:prstGeom>
          <a:noFill/>
        </p:spPr>
        <p:txBody>
          <a:bodyPr wrap="none" rtlCol="0">
            <a:spAutoFit/>
          </a:bodyPr>
          <a:lstStyle/>
          <a:p>
            <a:pPr algn="ctr"/>
            <a:r>
              <a:rPr lang="en-US" altLang="zh-TW" b="1" dirty="0">
                <a:solidFill>
                  <a:srgbClr val="FF0000"/>
                </a:solidFill>
              </a:rPr>
              <a:t>Efficient System</a:t>
            </a:r>
          </a:p>
          <a:p>
            <a:pPr algn="ctr"/>
            <a:r>
              <a:rPr lang="en-US" altLang="zh-TW" b="1" dirty="0"/>
              <a:t>Locality</a:t>
            </a:r>
            <a:endParaRPr lang="zh-TW" altLang="en-US" b="1" dirty="0"/>
          </a:p>
        </p:txBody>
      </p:sp>
      <p:pic>
        <p:nvPicPr>
          <p:cNvPr id="7" name="圖片 6">
            <a:extLst>
              <a:ext uri="{FF2B5EF4-FFF2-40B4-BE49-F238E27FC236}">
                <a16:creationId xmlns:a16="http://schemas.microsoft.com/office/drawing/2014/main" id="{840DDA73-3D0F-268A-746F-9F76271C67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0296" y="2834725"/>
            <a:ext cx="3957083" cy="3192468"/>
          </a:xfrm>
          <a:prstGeom prst="rect">
            <a:avLst/>
          </a:prstGeom>
        </p:spPr>
      </p:pic>
    </p:spTree>
    <p:extLst>
      <p:ext uri="{BB962C8B-B14F-4D97-AF65-F5344CB8AC3E}">
        <p14:creationId xmlns:p14="http://schemas.microsoft.com/office/powerpoint/2010/main" val="3751697201"/>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Dark Memory</a:t>
            </a:r>
            <a:endParaRPr lang="zh-TW" altLang="en-US" dirty="0"/>
          </a:p>
        </p:txBody>
      </p:sp>
      <p:sp>
        <p:nvSpPr>
          <p:cNvPr id="2" name="內容版面配置區 1">
            <a:extLst>
              <a:ext uri="{FF2B5EF4-FFF2-40B4-BE49-F238E27FC236}">
                <a16:creationId xmlns:a16="http://schemas.microsoft.com/office/drawing/2014/main" id="{23EE9C79-F605-BD4D-2185-8E47E970EE78}"/>
              </a:ext>
            </a:extLst>
          </p:cNvPr>
          <p:cNvSpPr>
            <a:spLocks noGrp="1"/>
          </p:cNvSpPr>
          <p:nvPr>
            <p:ph idx="1"/>
          </p:nvPr>
        </p:nvSpPr>
        <p:spPr>
          <a:xfrm>
            <a:off x="838200" y="1673292"/>
            <a:ext cx="6990184" cy="4503671"/>
          </a:xfrm>
        </p:spPr>
        <p:txBody>
          <a:bodyPr>
            <a:normAutofit/>
          </a:bodyPr>
          <a:lstStyle/>
          <a:p>
            <a:r>
              <a:rPr lang="en-US" altLang="zh-TW" sz="2400" dirty="0"/>
              <a:t>Keep DRAM and Memory Hierarchy Dark</a:t>
            </a:r>
          </a:p>
          <a:p>
            <a:r>
              <a:rPr lang="en-US" altLang="zh-TW" sz="2400" dirty="0"/>
              <a:t>First Focus on Memory Hierarchy</a:t>
            </a:r>
          </a:p>
          <a:p>
            <a:r>
              <a:rPr lang="en-US" altLang="zh-TW" sz="2400" dirty="0"/>
              <a:t>Algorithm: minimize DRAM access</a:t>
            </a:r>
          </a:p>
          <a:p>
            <a:r>
              <a:rPr lang="en-US" altLang="zh-TW" sz="2400" dirty="0"/>
              <a:t>High chip level locality when parallelized</a:t>
            </a:r>
            <a:endParaRPr lang="zh-TW" altLang="en-US" sz="2400"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234</a:t>
            </a:fld>
            <a:endParaRPr lang="zh-TW" altLang="en-US"/>
          </a:p>
        </p:txBody>
      </p:sp>
      <p:pic>
        <p:nvPicPr>
          <p:cNvPr id="8" name="圖片 7">
            <a:extLst>
              <a:ext uri="{FF2B5EF4-FFF2-40B4-BE49-F238E27FC236}">
                <a16:creationId xmlns:a16="http://schemas.microsoft.com/office/drawing/2014/main" id="{6D498763-F600-CE2A-9090-1B58097B71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1973" y="1457862"/>
            <a:ext cx="5163127" cy="4934530"/>
          </a:xfrm>
          <a:prstGeom prst="rect">
            <a:avLst/>
          </a:prstGeom>
        </p:spPr>
      </p:pic>
    </p:spTree>
    <p:extLst>
      <p:ext uri="{BB962C8B-B14F-4D97-AF65-F5344CB8AC3E}">
        <p14:creationId xmlns:p14="http://schemas.microsoft.com/office/powerpoint/2010/main" val="118487198"/>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Metrics for Resource Constrained Computing</a:t>
            </a:r>
            <a:endParaRPr lang="zh-TW" altLang="en-US" dirty="0"/>
          </a:p>
        </p:txBody>
      </p:sp>
      <p:sp>
        <p:nvSpPr>
          <p:cNvPr id="7" name="內容版面配置區 6">
            <a:extLst>
              <a:ext uri="{FF2B5EF4-FFF2-40B4-BE49-F238E27FC236}">
                <a16:creationId xmlns:a16="http://schemas.microsoft.com/office/drawing/2014/main" id="{61FFA578-08E8-982D-088E-83FFDE8671DA}"/>
              </a:ext>
            </a:extLst>
          </p:cNvPr>
          <p:cNvSpPr>
            <a:spLocks noGrp="1"/>
          </p:cNvSpPr>
          <p:nvPr>
            <p:ph idx="1"/>
          </p:nvPr>
        </p:nvSpPr>
        <p:spPr/>
        <p:txBody>
          <a:bodyPr/>
          <a:lstStyle/>
          <a:p>
            <a:r>
              <a:rPr lang="en-US" altLang="zh-TW" dirty="0"/>
              <a:t>Data Parallel Space</a:t>
            </a:r>
          </a:p>
          <a:p>
            <a:r>
              <a:rPr lang="en-US" altLang="zh-TW" dirty="0"/>
              <a:t>More Performance</a:t>
            </a:r>
          </a:p>
          <a:p>
            <a:r>
              <a:rPr lang="en-US" altLang="zh-TW" dirty="0"/>
              <a:t>More Hardware</a:t>
            </a:r>
          </a:p>
          <a:p>
            <a:r>
              <a:rPr lang="en-US" altLang="zh-TW" dirty="0"/>
              <a:t>More Power</a:t>
            </a:r>
          </a:p>
          <a:p>
            <a:r>
              <a:rPr lang="en-US" altLang="zh-TW" dirty="0"/>
              <a:t>More Area</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235</a:t>
            </a:fld>
            <a:endParaRPr lang="zh-TW" altLang="en-US"/>
          </a:p>
        </p:txBody>
      </p:sp>
      <p:pic>
        <p:nvPicPr>
          <p:cNvPr id="18" name="圖片 17">
            <a:extLst>
              <a:ext uri="{FF2B5EF4-FFF2-40B4-BE49-F238E27FC236}">
                <a16:creationId xmlns:a16="http://schemas.microsoft.com/office/drawing/2014/main" id="{142F25A5-FC50-E024-40EC-6F901894BD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2833" y="2372953"/>
            <a:ext cx="7546910" cy="3538743"/>
          </a:xfrm>
          <a:prstGeom prst="rect">
            <a:avLst/>
          </a:prstGeom>
        </p:spPr>
      </p:pic>
    </p:spTree>
    <p:extLst>
      <p:ext uri="{BB962C8B-B14F-4D97-AF65-F5344CB8AC3E}">
        <p14:creationId xmlns:p14="http://schemas.microsoft.com/office/powerpoint/2010/main" val="227669017"/>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Scale by Performance</a:t>
            </a:r>
            <a:endParaRPr lang="zh-TW" altLang="en-US" dirty="0"/>
          </a:p>
        </p:txBody>
      </p:sp>
      <p:sp>
        <p:nvSpPr>
          <p:cNvPr id="7" name="內容版面配置區 6">
            <a:extLst>
              <a:ext uri="{FF2B5EF4-FFF2-40B4-BE49-F238E27FC236}">
                <a16:creationId xmlns:a16="http://schemas.microsoft.com/office/drawing/2014/main" id="{61FFA578-08E8-982D-088E-83FFDE8671DA}"/>
              </a:ext>
            </a:extLst>
          </p:cNvPr>
          <p:cNvSpPr>
            <a:spLocks noGrp="1"/>
          </p:cNvSpPr>
          <p:nvPr>
            <p:ph idx="1"/>
          </p:nvPr>
        </p:nvSpPr>
        <p:spPr/>
        <p:txBody>
          <a:bodyPr/>
          <a:lstStyle/>
          <a:p>
            <a:r>
              <a:rPr lang="en-US" altLang="zh-TW" dirty="0"/>
              <a:t>Energy/OP</a:t>
            </a:r>
          </a:p>
          <a:p>
            <a:r>
              <a:rPr lang="en-US" altLang="zh-TW" dirty="0"/>
              <a:t>Area/OP</a:t>
            </a:r>
          </a:p>
          <a:p>
            <a:r>
              <a:rPr lang="en-US" altLang="zh-TW" dirty="0"/>
              <a:t>One Pareto Optimal</a:t>
            </a:r>
          </a:p>
          <a:p>
            <a:r>
              <a:rPr lang="en-US" altLang="zh-TW" dirty="0"/>
              <a:t>Diming the chip</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236</a:t>
            </a:fld>
            <a:endParaRPr lang="zh-TW" altLang="en-US"/>
          </a:p>
        </p:txBody>
      </p:sp>
      <p:pic>
        <p:nvPicPr>
          <p:cNvPr id="15" name="圖片 14">
            <a:extLst>
              <a:ext uri="{FF2B5EF4-FFF2-40B4-BE49-F238E27FC236}">
                <a16:creationId xmlns:a16="http://schemas.microsoft.com/office/drawing/2014/main" id="{995844C1-B316-1906-8CF5-CB19D67A2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7425" y="2157299"/>
            <a:ext cx="6794832" cy="3870374"/>
          </a:xfrm>
          <a:prstGeom prst="rect">
            <a:avLst/>
          </a:prstGeom>
        </p:spPr>
      </p:pic>
    </p:spTree>
    <p:extLst>
      <p:ext uri="{BB962C8B-B14F-4D97-AF65-F5344CB8AC3E}">
        <p14:creationId xmlns:p14="http://schemas.microsoft.com/office/powerpoint/2010/main" val="800548676"/>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Always (FL)OPs?</a:t>
            </a:r>
            <a:endParaRPr lang="zh-TW" altLang="en-US" dirty="0"/>
          </a:p>
        </p:txBody>
      </p:sp>
      <p:sp>
        <p:nvSpPr>
          <p:cNvPr id="7" name="內容版面配置區 6">
            <a:extLst>
              <a:ext uri="{FF2B5EF4-FFF2-40B4-BE49-F238E27FC236}">
                <a16:creationId xmlns:a16="http://schemas.microsoft.com/office/drawing/2014/main" id="{61FFA578-08E8-982D-088E-83FFDE8671DA}"/>
              </a:ext>
            </a:extLst>
          </p:cNvPr>
          <p:cNvSpPr>
            <a:spLocks noGrp="1"/>
          </p:cNvSpPr>
          <p:nvPr>
            <p:ph idx="1"/>
          </p:nvPr>
        </p:nvSpPr>
        <p:spPr/>
        <p:txBody>
          <a:bodyPr>
            <a:normAutofit/>
          </a:bodyPr>
          <a:lstStyle/>
          <a:p>
            <a:r>
              <a:rPr lang="en-US" altLang="zh-TW" dirty="0"/>
              <a:t>Define op</a:t>
            </a:r>
          </a:p>
          <a:p>
            <a:pPr lvl="1"/>
            <a:r>
              <a:rPr lang="en-US" altLang="zh-TW" dirty="0">
                <a:solidFill>
                  <a:srgbClr val="0070C0"/>
                </a:solidFill>
              </a:rPr>
              <a:t>Invariant</a:t>
            </a:r>
            <a:r>
              <a:rPr lang="en-US" altLang="zh-TW" dirty="0"/>
              <a:t> across the different implementations</a:t>
            </a:r>
          </a:p>
          <a:p>
            <a:endParaRPr lang="en-US" altLang="zh-TW" dirty="0"/>
          </a:p>
          <a:p>
            <a:r>
              <a:rPr lang="en-US" altLang="zh-TW" dirty="0"/>
              <a:t>DFT and FFT</a:t>
            </a:r>
          </a:p>
          <a:p>
            <a:pPr lvl="1"/>
            <a:r>
              <a:rPr lang="en-US" altLang="zh-TW" dirty="0"/>
              <a:t>Op is one Transform</a:t>
            </a:r>
          </a:p>
          <a:p>
            <a:r>
              <a:rPr lang="en-US" altLang="zh-TW" dirty="0"/>
              <a:t>(Convolutional) Neural Networks</a:t>
            </a:r>
          </a:p>
          <a:p>
            <a:pPr lvl="1"/>
            <a:r>
              <a:rPr lang="en-US" altLang="zh-TW" dirty="0"/>
              <a:t>Op is one Inference</a:t>
            </a:r>
          </a:p>
          <a:p>
            <a:r>
              <a:rPr lang="en-US" altLang="zh-TW" dirty="0"/>
              <a:t>Dense and Sparse Solvers</a:t>
            </a:r>
          </a:p>
          <a:p>
            <a:pPr lvl="1"/>
            <a:r>
              <a:rPr lang="en-US" altLang="zh-TW" dirty="0"/>
              <a:t>Op is a number of solutions</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237</a:t>
            </a:fld>
            <a:endParaRPr lang="zh-TW" altLang="en-US"/>
          </a:p>
        </p:txBody>
      </p:sp>
    </p:spTree>
    <p:extLst>
      <p:ext uri="{BB962C8B-B14F-4D97-AF65-F5344CB8AC3E}">
        <p14:creationId xmlns:p14="http://schemas.microsoft.com/office/powerpoint/2010/main" val="3271146531"/>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System Design Optimization</a:t>
            </a:r>
            <a:endParaRPr lang="zh-TW" altLang="en-US" dirty="0"/>
          </a:p>
        </p:txBody>
      </p:sp>
      <p:sp>
        <p:nvSpPr>
          <p:cNvPr id="7" name="內容版面配置區 6">
            <a:extLst>
              <a:ext uri="{FF2B5EF4-FFF2-40B4-BE49-F238E27FC236}">
                <a16:creationId xmlns:a16="http://schemas.microsoft.com/office/drawing/2014/main" id="{61FFA578-08E8-982D-088E-83FFDE8671DA}"/>
              </a:ext>
            </a:extLst>
          </p:cNvPr>
          <p:cNvSpPr>
            <a:spLocks noGrp="1"/>
          </p:cNvSpPr>
          <p:nvPr>
            <p:ph idx="1"/>
          </p:nvPr>
        </p:nvSpPr>
        <p:spPr/>
        <p:txBody>
          <a:bodyPr>
            <a:normAutofit/>
          </a:bodyPr>
          <a:lstStyle/>
          <a:p>
            <a:r>
              <a:rPr lang="en-US" altLang="zh-TW" dirty="0"/>
              <a:t>Sensitivity study along the Pareto Curves (Puzzle)</a:t>
            </a:r>
          </a:p>
          <a:p>
            <a:r>
              <a:rPr lang="en-US" altLang="zh-TW" dirty="0"/>
              <a:t>Trade Area/Performance of one IP with another</a:t>
            </a:r>
          </a:p>
          <a:p>
            <a:r>
              <a:rPr lang="en-US" altLang="zh-TW" dirty="0"/>
              <a:t>Both Scalable and Non-scalable</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238</a:t>
            </a:fld>
            <a:endParaRPr lang="zh-TW" altLang="en-US"/>
          </a:p>
        </p:txBody>
      </p:sp>
      <p:pic>
        <p:nvPicPr>
          <p:cNvPr id="5" name="圖片 4">
            <a:extLst>
              <a:ext uri="{FF2B5EF4-FFF2-40B4-BE49-F238E27FC236}">
                <a16:creationId xmlns:a16="http://schemas.microsoft.com/office/drawing/2014/main" id="{992A74EC-EF59-2534-219F-D6670FA480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7421" y="3307617"/>
            <a:ext cx="5797157" cy="3289736"/>
          </a:xfrm>
          <a:prstGeom prst="rect">
            <a:avLst/>
          </a:prstGeom>
        </p:spPr>
      </p:pic>
    </p:spTree>
    <p:extLst>
      <p:ext uri="{BB962C8B-B14F-4D97-AF65-F5344CB8AC3E}">
        <p14:creationId xmlns:p14="http://schemas.microsoft.com/office/powerpoint/2010/main" val="3448075011"/>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Example: Blocked GEMM</a:t>
            </a:r>
            <a:endParaRPr lang="zh-TW" altLang="en-US" dirty="0"/>
          </a:p>
        </p:txBody>
      </p:sp>
      <p:sp>
        <p:nvSpPr>
          <p:cNvPr id="7" name="內容版面配置區 6">
            <a:extLst>
              <a:ext uri="{FF2B5EF4-FFF2-40B4-BE49-F238E27FC236}">
                <a16:creationId xmlns:a16="http://schemas.microsoft.com/office/drawing/2014/main" id="{61FFA578-08E8-982D-088E-83FFDE8671DA}"/>
              </a:ext>
            </a:extLst>
          </p:cNvPr>
          <p:cNvSpPr>
            <a:spLocks noGrp="1"/>
          </p:cNvSpPr>
          <p:nvPr>
            <p:ph idx="1"/>
          </p:nvPr>
        </p:nvSpPr>
        <p:spPr>
          <a:xfrm>
            <a:off x="838200" y="1673292"/>
            <a:ext cx="5257800" cy="4503671"/>
          </a:xfrm>
        </p:spPr>
        <p:txBody>
          <a:bodyPr>
            <a:normAutofit/>
          </a:bodyPr>
          <a:lstStyle/>
          <a:p>
            <a:r>
              <a:rPr lang="en-US" altLang="zh-TW" dirty="0"/>
              <a:t>A or B</a:t>
            </a:r>
          </a:p>
          <a:p>
            <a:pPr lvl="1"/>
            <a:r>
              <a:rPr lang="en-US" altLang="zh-TW" dirty="0"/>
              <a:t>From a x a buffer</a:t>
            </a:r>
          </a:p>
          <a:p>
            <a:pPr lvl="1"/>
            <a:r>
              <a:rPr lang="en-US" altLang="zh-TW" kern="100" dirty="0">
                <a:ea typeface="新細明體" panose="02020500000000000000" pitchFamily="18" charset="-120"/>
                <a:cs typeface="Times New Roman" panose="02020603050405020304" pitchFamily="18" charset="0"/>
              </a:rPr>
              <a:t>N</a:t>
            </a:r>
            <a:r>
              <a:rPr lang="en-US" altLang="zh-TW" kern="100" baseline="30000" dirty="0">
                <a:ea typeface="新細明體" panose="02020500000000000000" pitchFamily="18" charset="-120"/>
                <a:cs typeface="Times New Roman" panose="02020603050405020304" pitchFamily="18" charset="0"/>
              </a:rPr>
              <a:t>3</a:t>
            </a:r>
            <a:r>
              <a:rPr lang="en-US" altLang="zh-TW" dirty="0"/>
              <a:t> / a</a:t>
            </a:r>
          </a:p>
          <a:p>
            <a:r>
              <a:rPr lang="en-US" altLang="zh-TW" dirty="0"/>
              <a:t>C</a:t>
            </a:r>
          </a:p>
          <a:p>
            <a:pPr lvl="1"/>
            <a:r>
              <a:rPr lang="en-US" altLang="zh-TW" dirty="0"/>
              <a:t>Access for last level cache is 2</a:t>
            </a:r>
            <a:r>
              <a:rPr lang="en-US" altLang="zh-TW" kern="100" dirty="0">
                <a:effectLst/>
                <a:latin typeface="Aptos" panose="020B0004020202020204" pitchFamily="34" charset="0"/>
                <a:ea typeface="新細明體" panose="02020500000000000000" pitchFamily="18" charset="-120"/>
                <a:cs typeface="Times New Roman" panose="02020603050405020304" pitchFamily="18" charset="0"/>
              </a:rPr>
              <a:t>N</a:t>
            </a:r>
            <a:r>
              <a:rPr lang="en-US" altLang="zh-TW" kern="100" baseline="30000" dirty="0">
                <a:effectLst/>
                <a:latin typeface="Aptos" panose="020B0004020202020204" pitchFamily="34" charset="0"/>
                <a:ea typeface="新細明體" panose="02020500000000000000" pitchFamily="18" charset="-120"/>
                <a:cs typeface="Times New Roman" panose="02020603050405020304" pitchFamily="18" charset="0"/>
              </a:rPr>
              <a:t>2 </a:t>
            </a:r>
          </a:p>
          <a:p>
            <a:r>
              <a:rPr lang="en-US" altLang="zh-TW" dirty="0"/>
              <a:t>Highest level always suffers from constant </a:t>
            </a:r>
            <a:r>
              <a:rPr lang="en-US" altLang="zh-TW" kern="100" dirty="0">
                <a:ea typeface="新細明體" panose="02020500000000000000" pitchFamily="18" charset="-120"/>
                <a:cs typeface="Times New Roman" panose="02020603050405020304" pitchFamily="18" charset="0"/>
              </a:rPr>
              <a:t>N</a:t>
            </a:r>
            <a:r>
              <a:rPr lang="en-US" altLang="zh-TW" kern="100" baseline="30000" dirty="0">
                <a:ea typeface="新細明體" panose="02020500000000000000" pitchFamily="18" charset="-120"/>
                <a:cs typeface="Times New Roman" panose="02020603050405020304" pitchFamily="18" charset="0"/>
              </a:rPr>
              <a:t>3</a:t>
            </a:r>
            <a:r>
              <a:rPr lang="en-US" altLang="zh-TW" dirty="0"/>
              <a:t> accesses to A and B</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239</a:t>
            </a:fld>
            <a:endParaRPr lang="zh-TW" altLang="en-US"/>
          </a:p>
        </p:txBody>
      </p:sp>
      <p:pic>
        <p:nvPicPr>
          <p:cNvPr id="6" name="圖片 5">
            <a:extLst>
              <a:ext uri="{FF2B5EF4-FFF2-40B4-BE49-F238E27FC236}">
                <a16:creationId xmlns:a16="http://schemas.microsoft.com/office/drawing/2014/main" id="{C4D11268-4198-6800-46C1-82CD6BD5F8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0720" y="2083316"/>
            <a:ext cx="4855704" cy="3602365"/>
          </a:xfrm>
          <a:prstGeom prst="rect">
            <a:avLst/>
          </a:prstGeom>
        </p:spPr>
      </p:pic>
    </p:spTree>
    <p:extLst>
      <p:ext uri="{BB962C8B-B14F-4D97-AF65-F5344CB8AC3E}">
        <p14:creationId xmlns:p14="http://schemas.microsoft.com/office/powerpoint/2010/main" val="28305955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Energy </a:t>
            </a:r>
            <a:r>
              <a:rPr lang="en-US" altLang="zh-TW" dirty="0" smtClean="0"/>
              <a:t>Consumption</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24</a:t>
            </a:fld>
            <a:endParaRPr lang="zh-TW" altLang="en-US"/>
          </a:p>
        </p:txBody>
      </p:sp>
      <p:sp>
        <p:nvSpPr>
          <p:cNvPr id="2" name="內容版面配置區 4">
            <a:extLst>
              <a:ext uri="{FF2B5EF4-FFF2-40B4-BE49-F238E27FC236}">
                <a16:creationId xmlns:a16="http://schemas.microsoft.com/office/drawing/2014/main" id="{EDFA67B2-C6FB-DFC8-F222-3BF55765CAAE}"/>
              </a:ext>
            </a:extLst>
          </p:cNvPr>
          <p:cNvSpPr>
            <a:spLocks noGrp="1"/>
          </p:cNvSpPr>
          <p:nvPr>
            <p:ph idx="1"/>
          </p:nvPr>
        </p:nvSpPr>
        <p:spPr>
          <a:xfrm>
            <a:off x="838201" y="1673292"/>
            <a:ext cx="4732175" cy="4503671"/>
          </a:xfrm>
        </p:spPr>
        <p:txBody>
          <a:bodyPr>
            <a:normAutofit fontScale="92500" lnSpcReduction="20000"/>
          </a:bodyPr>
          <a:lstStyle/>
          <a:p>
            <a:pPr marL="514350" indent="-457200"/>
            <a:r>
              <a:rPr lang="en-US" altLang="zh-TW" i="0" dirty="0">
                <a:latin typeface="+mj-lt"/>
              </a:rPr>
              <a:t>45nm process</a:t>
            </a:r>
          </a:p>
          <a:p>
            <a:pPr marL="514350" indent="-457200"/>
            <a:r>
              <a:rPr lang="en-US" altLang="zh-TW" i="0" dirty="0">
                <a:latin typeface="+mj-lt"/>
              </a:rPr>
              <a:t>Energy consumption is dominated by the data movement</a:t>
            </a:r>
          </a:p>
          <a:p>
            <a:pPr marL="914400" lvl="1" indent="-457200"/>
            <a:r>
              <a:rPr lang="en-US" altLang="zh-TW" i="0" dirty="0">
                <a:latin typeface="+mj-lt"/>
              </a:rPr>
              <a:t>Capacitance of data movement tends to be much higher </a:t>
            </a:r>
            <a:r>
              <a:rPr lang="en-US" altLang="zh-TW" i="0" dirty="0" smtClean="0">
                <a:latin typeface="+mj-lt"/>
              </a:rPr>
              <a:t>than </a:t>
            </a:r>
            <a:r>
              <a:rPr lang="en-US" altLang="zh-TW" i="0" dirty="0">
                <a:latin typeface="+mj-lt"/>
              </a:rPr>
              <a:t>the capacitance for arithmetic </a:t>
            </a:r>
            <a:r>
              <a:rPr lang="en-US" altLang="zh-TW" i="0" dirty="0" smtClean="0">
                <a:latin typeface="+mj-lt"/>
              </a:rPr>
              <a:t>operations (</a:t>
            </a:r>
            <a:r>
              <a:rPr lang="en-US" altLang="zh-TW" i="0" dirty="0">
                <a:latin typeface="+mj-lt"/>
              </a:rPr>
              <a:t>PEs)</a:t>
            </a:r>
          </a:p>
          <a:p>
            <a:pPr marL="514350" indent="-457200"/>
            <a:r>
              <a:rPr lang="en-US" altLang="zh-TW" i="0" dirty="0">
                <a:latin typeface="+mj-lt"/>
              </a:rPr>
              <a:t>Larger memories and longer interconnects</a:t>
            </a:r>
          </a:p>
          <a:p>
            <a:pPr marL="914400" lvl="1" indent="-457200"/>
            <a:r>
              <a:rPr lang="en-US" altLang="zh-TW" i="0" dirty="0">
                <a:latin typeface="+mj-lt"/>
              </a:rPr>
              <a:t>Consume more energy</a:t>
            </a:r>
          </a:p>
          <a:p>
            <a:pPr marL="514350" indent="-457200"/>
            <a:r>
              <a:rPr lang="en-US" altLang="zh-TW" sz="3000" i="0" dirty="0">
                <a:latin typeface="+mj-lt"/>
              </a:rPr>
              <a:t>Optimizing data movement is the </a:t>
            </a:r>
            <a:r>
              <a:rPr lang="en-US" altLang="zh-TW" sz="3000" i="0" dirty="0" smtClean="0">
                <a:latin typeface="+mj-lt"/>
              </a:rPr>
              <a:t>key!</a:t>
            </a:r>
            <a:endParaRPr lang="zh-TW" altLang="en-US" sz="3000" dirty="0"/>
          </a:p>
        </p:txBody>
      </p:sp>
      <p:pic>
        <p:nvPicPr>
          <p:cNvPr id="5" name="圖片 4">
            <a:extLst>
              <a:ext uri="{FF2B5EF4-FFF2-40B4-BE49-F238E27FC236}">
                <a16:creationId xmlns:a16="http://schemas.microsoft.com/office/drawing/2014/main" id="{72C11E0C-E64C-85DA-E26B-BF3D9BCD28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4073" y="1673292"/>
            <a:ext cx="5806417" cy="4667183"/>
          </a:xfrm>
          <a:prstGeom prst="rect">
            <a:avLst/>
          </a:prstGeom>
        </p:spPr>
      </p:pic>
    </p:spTree>
    <p:extLst>
      <p:ext uri="{BB962C8B-B14F-4D97-AF65-F5344CB8AC3E}">
        <p14:creationId xmlns:p14="http://schemas.microsoft.com/office/powerpoint/2010/main" val="3882864748"/>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One Level Caching DP-FP</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240</a:t>
            </a:fld>
            <a:endParaRPr lang="zh-TW" altLang="en-US"/>
          </a:p>
        </p:txBody>
      </p:sp>
      <p:pic>
        <p:nvPicPr>
          <p:cNvPr id="9" name="圖片 8">
            <a:extLst>
              <a:ext uri="{FF2B5EF4-FFF2-40B4-BE49-F238E27FC236}">
                <a16:creationId xmlns:a16="http://schemas.microsoft.com/office/drawing/2014/main" id="{5709E159-BC58-339D-1CFA-F3475CC9DD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1038" y="1612264"/>
            <a:ext cx="6487410" cy="4926648"/>
          </a:xfrm>
          <a:prstGeom prst="rect">
            <a:avLst/>
          </a:prstGeom>
        </p:spPr>
      </p:pic>
    </p:spTree>
    <p:extLst>
      <p:ext uri="{BB962C8B-B14F-4D97-AF65-F5344CB8AC3E}">
        <p14:creationId xmlns:p14="http://schemas.microsoft.com/office/powerpoint/2010/main" val="3236149000"/>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The Energy vs. Size of Top Level</a:t>
            </a:r>
            <a:endParaRPr lang="zh-TW" altLang="en-US" dirty="0"/>
          </a:p>
        </p:txBody>
      </p:sp>
      <p:sp>
        <p:nvSpPr>
          <p:cNvPr id="2" name="內容版面配置區 1">
            <a:extLst>
              <a:ext uri="{FF2B5EF4-FFF2-40B4-BE49-F238E27FC236}">
                <a16:creationId xmlns:a16="http://schemas.microsoft.com/office/drawing/2014/main" id="{FCD8FA84-15F5-86B8-4CF6-750D796D4823}"/>
              </a:ext>
            </a:extLst>
          </p:cNvPr>
          <p:cNvSpPr>
            <a:spLocks noGrp="1"/>
          </p:cNvSpPr>
          <p:nvPr>
            <p:ph idx="1"/>
          </p:nvPr>
        </p:nvSpPr>
        <p:spPr/>
        <p:txBody>
          <a:bodyPr/>
          <a:lstStyle/>
          <a:p>
            <a:r>
              <a:rPr lang="en-US" altLang="zh-TW" dirty="0"/>
              <a:t>Energy Consumption</a:t>
            </a:r>
          </a:p>
          <a:p>
            <a:pPr lvl="1"/>
            <a:r>
              <a:rPr lang="en-US" altLang="zh-TW" dirty="0"/>
              <a:t>Boosts significantly as size grows</a:t>
            </a:r>
          </a:p>
          <a:p>
            <a:endParaRPr lang="en-US" altLang="zh-TW" dirty="0"/>
          </a:p>
          <a:p>
            <a:r>
              <a:rPr lang="en-US" altLang="zh-TW" dirty="0"/>
              <a:t>Memory Size:</a:t>
            </a:r>
          </a:p>
          <a:p>
            <a:pPr lvl="1"/>
            <a:r>
              <a:rPr lang="en-US" altLang="zh-TW" dirty="0"/>
              <a:t>Does not compensate for the access savings</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241</a:t>
            </a:fld>
            <a:endParaRPr lang="zh-TW" altLang="en-US"/>
          </a:p>
        </p:txBody>
      </p:sp>
    </p:spTree>
    <p:extLst>
      <p:ext uri="{BB962C8B-B14F-4D97-AF65-F5344CB8AC3E}">
        <p14:creationId xmlns:p14="http://schemas.microsoft.com/office/powerpoint/2010/main" val="1628885671"/>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Let’s Add Another Layer</a:t>
            </a:r>
            <a:endParaRPr lang="zh-TW" altLang="en-US" dirty="0"/>
          </a:p>
        </p:txBody>
      </p:sp>
      <p:sp>
        <p:nvSpPr>
          <p:cNvPr id="2" name="內容版面配置區 1">
            <a:extLst>
              <a:ext uri="{FF2B5EF4-FFF2-40B4-BE49-F238E27FC236}">
                <a16:creationId xmlns:a16="http://schemas.microsoft.com/office/drawing/2014/main" id="{FCD8FA84-15F5-86B8-4CF6-750D796D4823}"/>
              </a:ext>
            </a:extLst>
          </p:cNvPr>
          <p:cNvSpPr>
            <a:spLocks noGrp="1"/>
          </p:cNvSpPr>
          <p:nvPr>
            <p:ph idx="1"/>
          </p:nvPr>
        </p:nvSpPr>
        <p:spPr/>
        <p:txBody>
          <a:bodyPr/>
          <a:lstStyle/>
          <a:p>
            <a:r>
              <a:rPr lang="en-US" altLang="zh-TW" dirty="0"/>
              <a:t>A or B</a:t>
            </a:r>
          </a:p>
          <a:p>
            <a:pPr lvl="1"/>
            <a:r>
              <a:rPr lang="en-US" altLang="zh-TW" dirty="0"/>
              <a:t>From b x b buffer</a:t>
            </a:r>
          </a:p>
          <a:p>
            <a:pPr lvl="1"/>
            <a:r>
              <a:rPr lang="en-US" altLang="zh-TW" kern="100" dirty="0">
                <a:effectLst/>
                <a:latin typeface="+mj-lt"/>
                <a:ea typeface="新細明體" panose="02020500000000000000" pitchFamily="18" charset="-120"/>
                <a:cs typeface="Times New Roman" panose="02020603050405020304" pitchFamily="18" charset="0"/>
              </a:rPr>
              <a:t>N</a:t>
            </a:r>
            <a:r>
              <a:rPr lang="en-US" altLang="zh-TW" kern="100" baseline="30000" dirty="0">
                <a:effectLst/>
                <a:latin typeface="+mj-lt"/>
                <a:ea typeface="新細明體" panose="02020500000000000000" pitchFamily="18" charset="-120"/>
                <a:cs typeface="Times New Roman" panose="02020603050405020304" pitchFamily="18" charset="0"/>
              </a:rPr>
              <a:t>3</a:t>
            </a:r>
            <a:r>
              <a:rPr lang="en-US" altLang="zh-TW" dirty="0"/>
              <a:t> / b</a:t>
            </a:r>
          </a:p>
          <a:p>
            <a:r>
              <a:rPr lang="en-US" altLang="zh-TW" dirty="0"/>
              <a:t>C</a:t>
            </a:r>
          </a:p>
          <a:p>
            <a:pPr lvl="1"/>
            <a:r>
              <a:rPr lang="en-US" altLang="zh-TW" dirty="0"/>
              <a:t>Access for last level cache is 2</a:t>
            </a:r>
            <a:r>
              <a:rPr lang="en-US" altLang="zh-TW" kern="100" dirty="0">
                <a:effectLst/>
                <a:latin typeface="Aptos" panose="020B0004020202020204" pitchFamily="34" charset="0"/>
                <a:ea typeface="新細明體" panose="02020500000000000000" pitchFamily="18" charset="-120"/>
                <a:cs typeface="Times New Roman" panose="02020603050405020304" pitchFamily="18" charset="0"/>
              </a:rPr>
              <a:t>N</a:t>
            </a:r>
            <a:r>
              <a:rPr lang="en-US" altLang="zh-TW" kern="100" baseline="30000" dirty="0">
                <a:effectLst/>
                <a:latin typeface="Aptos" panose="020B0004020202020204" pitchFamily="34" charset="0"/>
                <a:ea typeface="新細明體" panose="02020500000000000000" pitchFamily="18" charset="-120"/>
                <a:cs typeface="Times New Roman" panose="02020603050405020304" pitchFamily="18" charset="0"/>
              </a:rPr>
              <a:t>2</a:t>
            </a:r>
            <a:endParaRPr lang="zh-TW" altLang="zh-TW" kern="100" dirty="0">
              <a:effectLst/>
              <a:latin typeface="Aptos" panose="020B0004020202020204" pitchFamily="34" charset="0"/>
              <a:ea typeface="新細明體" panose="02020500000000000000" pitchFamily="18" charset="-120"/>
              <a:cs typeface="Times New Roman" panose="02020603050405020304" pitchFamily="18" charset="0"/>
            </a:endParaRPr>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242</a:t>
            </a:fld>
            <a:endParaRPr lang="zh-TW" altLang="en-US"/>
          </a:p>
        </p:txBody>
      </p:sp>
      <p:pic>
        <p:nvPicPr>
          <p:cNvPr id="6" name="圖片 5">
            <a:extLst>
              <a:ext uri="{FF2B5EF4-FFF2-40B4-BE49-F238E27FC236}">
                <a16:creationId xmlns:a16="http://schemas.microsoft.com/office/drawing/2014/main" id="{B55CF5D1-1E18-D532-8141-6A799E4C33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8892" y="1461803"/>
            <a:ext cx="5241953" cy="4926648"/>
          </a:xfrm>
          <a:prstGeom prst="rect">
            <a:avLst/>
          </a:prstGeom>
        </p:spPr>
      </p:pic>
    </p:spTree>
    <p:extLst>
      <p:ext uri="{BB962C8B-B14F-4D97-AF65-F5344CB8AC3E}">
        <p14:creationId xmlns:p14="http://schemas.microsoft.com/office/powerpoint/2010/main" val="1990701175"/>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Second-level Caching</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243</a:t>
            </a:fld>
            <a:endParaRPr lang="zh-TW" altLang="en-US"/>
          </a:p>
        </p:txBody>
      </p:sp>
      <p:pic>
        <p:nvPicPr>
          <p:cNvPr id="9" name="圖片 8">
            <a:extLst>
              <a:ext uri="{FF2B5EF4-FFF2-40B4-BE49-F238E27FC236}">
                <a16:creationId xmlns:a16="http://schemas.microsoft.com/office/drawing/2014/main" id="{7E475641-EE44-D5EB-3A95-31A59B2592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3532" y="1612264"/>
            <a:ext cx="6384935" cy="4926648"/>
          </a:xfrm>
          <a:prstGeom prst="rect">
            <a:avLst/>
          </a:prstGeom>
        </p:spPr>
      </p:pic>
    </p:spTree>
    <p:extLst>
      <p:ext uri="{BB962C8B-B14F-4D97-AF65-F5344CB8AC3E}">
        <p14:creationId xmlns:p14="http://schemas.microsoft.com/office/powerpoint/2010/main" val="713178653"/>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Three Levels</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244</a:t>
            </a:fld>
            <a:endParaRPr lang="zh-TW" altLang="en-US"/>
          </a:p>
        </p:txBody>
      </p:sp>
      <p:pic>
        <p:nvPicPr>
          <p:cNvPr id="9" name="圖片 8">
            <a:extLst>
              <a:ext uri="{FF2B5EF4-FFF2-40B4-BE49-F238E27FC236}">
                <a16:creationId xmlns:a16="http://schemas.microsoft.com/office/drawing/2014/main" id="{271D4F79-0CCB-4C57-4C06-2DB3679288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3239" y="1612264"/>
            <a:ext cx="6345522" cy="4926648"/>
          </a:xfrm>
          <a:prstGeom prst="rect">
            <a:avLst/>
          </a:prstGeom>
        </p:spPr>
      </p:pic>
    </p:spTree>
    <p:extLst>
      <p:ext uri="{BB962C8B-B14F-4D97-AF65-F5344CB8AC3E}">
        <p14:creationId xmlns:p14="http://schemas.microsoft.com/office/powerpoint/2010/main" val="4051845691"/>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Memory Subsystem = Half Energy</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245</a:t>
            </a:fld>
            <a:endParaRPr lang="zh-TW" altLang="en-US"/>
          </a:p>
        </p:txBody>
      </p:sp>
      <p:pic>
        <p:nvPicPr>
          <p:cNvPr id="9" name="圖片 8">
            <a:extLst>
              <a:ext uri="{FF2B5EF4-FFF2-40B4-BE49-F238E27FC236}">
                <a16:creationId xmlns:a16="http://schemas.microsoft.com/office/drawing/2014/main" id="{989C7B1C-8BBE-1F09-7173-FED66AEA66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5063" y="1612264"/>
            <a:ext cx="6321874" cy="4926648"/>
          </a:xfrm>
          <a:prstGeom prst="rect">
            <a:avLst/>
          </a:prstGeom>
        </p:spPr>
      </p:pic>
    </p:spTree>
    <p:extLst>
      <p:ext uri="{BB962C8B-B14F-4D97-AF65-F5344CB8AC3E}">
        <p14:creationId xmlns:p14="http://schemas.microsoft.com/office/powerpoint/2010/main" val="3515279517"/>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Putting It All Together</a:t>
            </a:r>
            <a:endParaRPr lang="zh-TW" altLang="en-US" dirty="0"/>
          </a:p>
        </p:txBody>
      </p:sp>
      <p:sp>
        <p:nvSpPr>
          <p:cNvPr id="2" name="內容版面配置區 1">
            <a:extLst>
              <a:ext uri="{FF2B5EF4-FFF2-40B4-BE49-F238E27FC236}">
                <a16:creationId xmlns:a16="http://schemas.microsoft.com/office/drawing/2014/main" id="{FCD8FA84-15F5-86B8-4CF6-750D796D4823}"/>
              </a:ext>
            </a:extLst>
          </p:cNvPr>
          <p:cNvSpPr>
            <a:spLocks noGrp="1"/>
          </p:cNvSpPr>
          <p:nvPr>
            <p:ph idx="1"/>
          </p:nvPr>
        </p:nvSpPr>
        <p:spPr/>
        <p:txBody>
          <a:bodyPr/>
          <a:lstStyle/>
          <a:p>
            <a:r>
              <a:rPr lang="en-US" altLang="zh-TW" kern="100" dirty="0">
                <a:effectLst/>
                <a:latin typeface="+mj-lt"/>
                <a:ea typeface="新細明體" panose="02020500000000000000" pitchFamily="18" charset="-120"/>
                <a:cs typeface="Times New Roman" panose="02020603050405020304" pitchFamily="18" charset="0"/>
              </a:rPr>
              <a:t>Merging FPU Pareto with Memory Pareto</a:t>
            </a:r>
            <a:endParaRPr lang="zh-TW" altLang="zh-TW" kern="100" dirty="0">
              <a:effectLst/>
              <a:latin typeface="+mj-lt"/>
              <a:ea typeface="新細明體" panose="02020500000000000000" pitchFamily="18" charset="-120"/>
              <a:cs typeface="Times New Roman" panose="02020603050405020304" pitchFamily="18" charset="0"/>
            </a:endParaRPr>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246</a:t>
            </a:fld>
            <a:endParaRPr lang="zh-TW" altLang="en-US"/>
          </a:p>
        </p:txBody>
      </p:sp>
      <p:pic>
        <p:nvPicPr>
          <p:cNvPr id="7" name="圖片 6">
            <a:extLst>
              <a:ext uri="{FF2B5EF4-FFF2-40B4-BE49-F238E27FC236}">
                <a16:creationId xmlns:a16="http://schemas.microsoft.com/office/drawing/2014/main" id="{CB5B6D5B-0FC2-7BF6-B218-318AC0CE4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3694" y="2298489"/>
            <a:ext cx="7044612" cy="4057861"/>
          </a:xfrm>
          <a:prstGeom prst="rect">
            <a:avLst/>
          </a:prstGeom>
        </p:spPr>
      </p:pic>
    </p:spTree>
    <p:extLst>
      <p:ext uri="{BB962C8B-B14F-4D97-AF65-F5344CB8AC3E}">
        <p14:creationId xmlns:p14="http://schemas.microsoft.com/office/powerpoint/2010/main" val="2305915492"/>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Algorithm/Architecture Co-design Methodology</a:t>
            </a:r>
            <a:endParaRPr lang="zh-TW" altLang="en-US" dirty="0"/>
          </a:p>
        </p:txBody>
      </p:sp>
      <p:sp>
        <p:nvSpPr>
          <p:cNvPr id="3" name="投影片編號版面配置區 2">
            <a:extLst>
              <a:ext uri="{FF2B5EF4-FFF2-40B4-BE49-F238E27FC236}">
                <a16:creationId xmlns:a16="http://schemas.microsoft.com/office/drawing/2014/main" id="{5C9EA206-61E5-BF36-5F7A-F20C9181046E}"/>
              </a:ext>
            </a:extLst>
          </p:cNvPr>
          <p:cNvSpPr>
            <a:spLocks noGrp="1"/>
          </p:cNvSpPr>
          <p:nvPr>
            <p:ph type="sldNum" sz="quarter" idx="12"/>
          </p:nvPr>
        </p:nvSpPr>
        <p:spPr/>
        <p:txBody>
          <a:bodyPr/>
          <a:lstStyle/>
          <a:p>
            <a:fld id="{782ABDDB-4DBE-438F-825E-A879036B780E}" type="slidenum">
              <a:rPr lang="zh-TW" altLang="en-US" smtClean="0"/>
              <a:t>247</a:t>
            </a:fld>
            <a:endParaRPr lang="zh-TW" altLang="en-US"/>
          </a:p>
        </p:txBody>
      </p:sp>
      <p:pic>
        <p:nvPicPr>
          <p:cNvPr id="9" name="圖片 8">
            <a:extLst>
              <a:ext uri="{FF2B5EF4-FFF2-40B4-BE49-F238E27FC236}">
                <a16:creationId xmlns:a16="http://schemas.microsoft.com/office/drawing/2014/main" id="{2C34D0FB-0B24-E418-9D67-4ADF02F67D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1835" y="1612264"/>
            <a:ext cx="5888329" cy="4926648"/>
          </a:xfrm>
          <a:prstGeom prst="rect">
            <a:avLst/>
          </a:prstGeom>
        </p:spPr>
      </p:pic>
    </p:spTree>
    <p:extLst>
      <p:ext uri="{BB962C8B-B14F-4D97-AF65-F5344CB8AC3E}">
        <p14:creationId xmlns:p14="http://schemas.microsoft.com/office/powerpoint/2010/main" val="8004653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Operations per </a:t>
            </a:r>
            <a:r>
              <a:rPr lang="en-US" altLang="zh-TW" dirty="0" smtClean="0"/>
              <a:t>Joule</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25</a:t>
            </a:fld>
            <a:endParaRPr lang="zh-TW" altLang="en-US"/>
          </a:p>
        </p:txBody>
      </p:sp>
      <p:sp>
        <p:nvSpPr>
          <p:cNvPr id="6" name="內容版面配置區 5">
            <a:extLst>
              <a:ext uri="{FF2B5EF4-FFF2-40B4-BE49-F238E27FC236}">
                <a16:creationId xmlns:a16="http://schemas.microsoft.com/office/drawing/2014/main" id="{7D495FF0-6381-8F77-5C7E-CD3DEA066982}"/>
              </a:ext>
            </a:extLst>
          </p:cNvPr>
          <p:cNvSpPr>
            <a:spLocks noGrp="1"/>
          </p:cNvSpPr>
          <p:nvPr>
            <p:ph idx="1"/>
          </p:nvPr>
        </p:nvSpPr>
        <p:spPr/>
        <p:txBody>
          <a:bodyPr/>
          <a:lstStyle/>
          <a:p>
            <a:endParaRPr lang="en-US" altLang="zh-TW" dirty="0"/>
          </a:p>
          <a:p>
            <a:endParaRPr lang="en-US" altLang="zh-TW" dirty="0"/>
          </a:p>
          <a:p>
            <a:endParaRPr lang="en-US" altLang="zh-TW" dirty="0"/>
          </a:p>
          <a:p>
            <a:endParaRPr lang="en-US" altLang="zh-TW" dirty="0"/>
          </a:p>
          <a:p>
            <a:pPr marL="0" indent="0">
              <a:buNone/>
            </a:pPr>
            <a:endParaRPr lang="en-US" altLang="zh-TW" dirty="0"/>
          </a:p>
          <a:p>
            <a:r>
              <a:rPr lang="en-US" altLang="zh-TW" dirty="0"/>
              <a:t>A function of the ability of the hardware to exploit sparsity to avoid performing ineffectual MAC operations</a:t>
            </a:r>
            <a:endParaRPr lang="zh-TW" altLang="en-US" dirty="0"/>
          </a:p>
        </p:txBody>
      </p:sp>
      <p:pic>
        <p:nvPicPr>
          <p:cNvPr id="9" name="圖片 8">
            <a:extLst>
              <a:ext uri="{FF2B5EF4-FFF2-40B4-BE49-F238E27FC236}">
                <a16:creationId xmlns:a16="http://schemas.microsoft.com/office/drawing/2014/main" id="{A60C5065-8121-DAE1-1274-8CE834DA0B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4494" y="1700644"/>
            <a:ext cx="9999306" cy="2224483"/>
          </a:xfrm>
          <a:prstGeom prst="rect">
            <a:avLst/>
          </a:prstGeom>
        </p:spPr>
      </p:pic>
    </p:spTree>
    <p:extLst>
      <p:ext uri="{BB962C8B-B14F-4D97-AF65-F5344CB8AC3E}">
        <p14:creationId xmlns:p14="http://schemas.microsoft.com/office/powerpoint/2010/main" val="24693894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Hardware Cost</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26</a:t>
            </a:fld>
            <a:endParaRPr lang="zh-TW" altLang="en-US"/>
          </a:p>
        </p:txBody>
      </p:sp>
      <p:sp>
        <p:nvSpPr>
          <p:cNvPr id="6" name="內容版面配置區 5">
            <a:extLst>
              <a:ext uri="{FF2B5EF4-FFF2-40B4-BE49-F238E27FC236}">
                <a16:creationId xmlns:a16="http://schemas.microsoft.com/office/drawing/2014/main" id="{7D495FF0-6381-8F77-5C7E-CD3DEA066982}"/>
              </a:ext>
            </a:extLst>
          </p:cNvPr>
          <p:cNvSpPr>
            <a:spLocks noGrp="1"/>
          </p:cNvSpPr>
          <p:nvPr>
            <p:ph idx="1"/>
          </p:nvPr>
        </p:nvSpPr>
        <p:spPr/>
        <p:txBody>
          <a:bodyPr>
            <a:normAutofit/>
          </a:bodyPr>
          <a:lstStyle/>
          <a:p>
            <a:r>
              <a:rPr lang="en-US" altLang="zh-TW" dirty="0"/>
              <a:t>Process technology</a:t>
            </a:r>
          </a:p>
          <a:p>
            <a:r>
              <a:rPr lang="en-US" altLang="zh-TW" dirty="0"/>
              <a:t>Amount of on-chip storage and compute → Area</a:t>
            </a:r>
          </a:p>
          <a:p>
            <a:pPr lvl="1"/>
            <a:r>
              <a:rPr lang="en-US" altLang="zh-TW" dirty="0"/>
              <a:t>PEs in DNN accelerator</a:t>
            </a:r>
          </a:p>
          <a:p>
            <a:pPr lvl="1"/>
            <a:r>
              <a:rPr lang="en-US" altLang="zh-TW" dirty="0"/>
              <a:t>Cores in </a:t>
            </a:r>
            <a:r>
              <a:rPr lang="en-US" altLang="zh-TW" dirty="0" smtClean="0"/>
              <a:t>CPU </a:t>
            </a:r>
            <a:r>
              <a:rPr lang="en-US" altLang="zh-TW" dirty="0"/>
              <a:t>and </a:t>
            </a:r>
            <a:r>
              <a:rPr lang="en-US" altLang="zh-TW" dirty="0" smtClean="0"/>
              <a:t>GPU</a:t>
            </a:r>
            <a:endParaRPr lang="en-US" altLang="zh-TW" dirty="0"/>
          </a:p>
          <a:p>
            <a:pPr lvl="1"/>
            <a:r>
              <a:rPr lang="en-US" altLang="zh-TW" dirty="0"/>
              <a:t>Digital Signal </a:t>
            </a:r>
            <a:r>
              <a:rPr lang="en-US" altLang="zh-TW" dirty="0" smtClean="0"/>
              <a:t>Processing (</a:t>
            </a:r>
            <a:r>
              <a:rPr lang="en-US" altLang="zh-TW" dirty="0"/>
              <a:t>DSP) Engines in </a:t>
            </a:r>
            <a:r>
              <a:rPr lang="en-US" altLang="zh-TW" dirty="0" smtClean="0"/>
              <a:t>FPGA</a:t>
            </a:r>
            <a:endParaRPr lang="en-US" altLang="zh-TW" dirty="0"/>
          </a:p>
          <a:p>
            <a:r>
              <a:rPr lang="en-US" altLang="zh-TW" dirty="0"/>
              <a:t>Off-chip bandwidth</a:t>
            </a:r>
          </a:p>
          <a:p>
            <a:pPr lvl="1"/>
            <a:r>
              <a:rPr lang="en-US" altLang="zh-TW" dirty="0"/>
              <a:t>Complexity of the packaging</a:t>
            </a:r>
          </a:p>
          <a:p>
            <a:pPr lvl="1"/>
            <a:r>
              <a:rPr lang="en-US" altLang="zh-TW" dirty="0"/>
              <a:t>PCB design</a:t>
            </a:r>
          </a:p>
          <a:p>
            <a:pPr lvl="1"/>
            <a:r>
              <a:rPr lang="en-US" altLang="zh-TW" dirty="0"/>
              <a:t>Off-</a:t>
            </a:r>
            <a:r>
              <a:rPr lang="en-US" altLang="zh-TW" dirty="0" err="1"/>
              <a:t>cihp</a:t>
            </a:r>
            <a:r>
              <a:rPr lang="en-US" altLang="zh-TW" dirty="0"/>
              <a:t> DRAM, </a:t>
            </a:r>
            <a:r>
              <a:rPr lang="en-US" altLang="zh-TW" dirty="0" err="1"/>
              <a:t>NVLink</a:t>
            </a:r>
            <a:r>
              <a:rPr lang="en-US" altLang="zh-TW" dirty="0"/>
              <a:t>, </a:t>
            </a:r>
            <a:r>
              <a:rPr lang="en-US" altLang="zh-TW" dirty="0" smtClean="0"/>
              <a:t>etc.</a:t>
            </a:r>
            <a:endParaRPr lang="zh-TW" altLang="en-US" dirty="0"/>
          </a:p>
        </p:txBody>
      </p:sp>
    </p:spTree>
    <p:extLst>
      <p:ext uri="{BB962C8B-B14F-4D97-AF65-F5344CB8AC3E}">
        <p14:creationId xmlns:p14="http://schemas.microsoft.com/office/powerpoint/2010/main" val="14741820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Flexibility</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27</a:t>
            </a:fld>
            <a:endParaRPr lang="zh-TW" altLang="en-US"/>
          </a:p>
        </p:txBody>
      </p:sp>
      <p:sp>
        <p:nvSpPr>
          <p:cNvPr id="6" name="內容版面配置區 5">
            <a:extLst>
              <a:ext uri="{FF2B5EF4-FFF2-40B4-BE49-F238E27FC236}">
                <a16:creationId xmlns:a16="http://schemas.microsoft.com/office/drawing/2014/main" id="{7D495FF0-6381-8F77-5C7E-CD3DEA066982}"/>
              </a:ext>
            </a:extLst>
          </p:cNvPr>
          <p:cNvSpPr>
            <a:spLocks noGrp="1"/>
          </p:cNvSpPr>
          <p:nvPr>
            <p:ph idx="1"/>
          </p:nvPr>
        </p:nvSpPr>
        <p:spPr/>
        <p:txBody>
          <a:bodyPr>
            <a:normAutofit fontScale="92500" lnSpcReduction="20000"/>
          </a:bodyPr>
          <a:lstStyle/>
          <a:p>
            <a:r>
              <a:rPr lang="en-US" altLang="zh-TW" dirty="0"/>
              <a:t>Range of DNN models and tasks that can be supported on the DNN processor</a:t>
            </a:r>
          </a:p>
          <a:p>
            <a:r>
              <a:rPr lang="en-US" altLang="zh-TW" dirty="0"/>
              <a:t>Ability of the software environment to maximally exploit the capabilities of the hardware</a:t>
            </a:r>
          </a:p>
          <a:p>
            <a:r>
              <a:rPr lang="en-US" altLang="zh-TW" dirty="0"/>
              <a:t>Two aspect of support for different DNN models</a:t>
            </a:r>
          </a:p>
          <a:p>
            <a:pPr lvl="1"/>
            <a:r>
              <a:rPr lang="en-US" altLang="zh-TW" dirty="0"/>
              <a:t>Functionally support</a:t>
            </a:r>
          </a:p>
          <a:p>
            <a:pPr lvl="1"/>
            <a:r>
              <a:rPr lang="en-US" altLang="zh-TW" dirty="0"/>
              <a:t>Maintain efficiency</a:t>
            </a:r>
          </a:p>
          <a:p>
            <a:r>
              <a:rPr lang="en-US" altLang="zh-TW" dirty="0"/>
              <a:t>Different network architectures</a:t>
            </a:r>
          </a:p>
          <a:p>
            <a:r>
              <a:rPr lang="en-US" altLang="zh-TW" dirty="0"/>
              <a:t>Different levels of precision</a:t>
            </a:r>
          </a:p>
          <a:p>
            <a:r>
              <a:rPr lang="en-US" altLang="zh-TW" dirty="0"/>
              <a:t>Different degrees of sparsity</a:t>
            </a:r>
          </a:p>
          <a:p>
            <a:r>
              <a:rPr lang="en-US" altLang="zh-TW" dirty="0"/>
              <a:t>Different types of DNN layers and computation beyond MAC operations</a:t>
            </a:r>
            <a:endParaRPr lang="zh-TW" altLang="en-US" dirty="0"/>
          </a:p>
        </p:txBody>
      </p:sp>
    </p:spTree>
    <p:extLst>
      <p:ext uri="{BB962C8B-B14F-4D97-AF65-F5344CB8AC3E}">
        <p14:creationId xmlns:p14="http://schemas.microsoft.com/office/powerpoint/2010/main" val="2517005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Scalability</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28</a:t>
            </a:fld>
            <a:endParaRPr lang="zh-TW" altLang="en-US"/>
          </a:p>
        </p:txBody>
      </p:sp>
      <p:sp>
        <p:nvSpPr>
          <p:cNvPr id="6" name="內容版面配置區 5">
            <a:extLst>
              <a:ext uri="{FF2B5EF4-FFF2-40B4-BE49-F238E27FC236}">
                <a16:creationId xmlns:a16="http://schemas.microsoft.com/office/drawing/2014/main" id="{7D495FF0-6381-8F77-5C7E-CD3DEA066982}"/>
              </a:ext>
            </a:extLst>
          </p:cNvPr>
          <p:cNvSpPr>
            <a:spLocks noGrp="1"/>
          </p:cNvSpPr>
          <p:nvPr>
            <p:ph idx="1"/>
          </p:nvPr>
        </p:nvSpPr>
        <p:spPr/>
        <p:txBody>
          <a:bodyPr>
            <a:normAutofit/>
          </a:bodyPr>
          <a:lstStyle/>
          <a:p>
            <a:r>
              <a:rPr lang="en-US" altLang="zh-TW" dirty="0"/>
              <a:t>How well a design can be scaled up to achieve higher throughput and energy efficiency</a:t>
            </a:r>
          </a:p>
          <a:p>
            <a:pPr lvl="1"/>
            <a:r>
              <a:rPr lang="en-US" altLang="zh-TW" dirty="0"/>
              <a:t>Size of the Chip</a:t>
            </a:r>
          </a:p>
          <a:p>
            <a:pPr lvl="1"/>
            <a:r>
              <a:rPr lang="en-US" altLang="zh-TW" dirty="0"/>
              <a:t>Multiple chips</a:t>
            </a:r>
          </a:p>
          <a:p>
            <a:pPr lvl="1"/>
            <a:r>
              <a:rPr lang="en-US" altLang="zh-TW" dirty="0"/>
              <a:t>PE, on-chip storage</a:t>
            </a:r>
          </a:p>
          <a:p>
            <a:r>
              <a:rPr lang="en-US" altLang="zh-TW" dirty="0"/>
              <a:t>Usually non-linear when scaling up</a:t>
            </a:r>
          </a:p>
          <a:p>
            <a:pPr lvl="1"/>
            <a:r>
              <a:rPr lang="en-US" altLang="zh-TW" dirty="0"/>
              <a:t>Reduced utilization of PEs</a:t>
            </a:r>
          </a:p>
          <a:p>
            <a:pPr lvl="1"/>
            <a:r>
              <a:rPr lang="en-US" altLang="zh-TW" dirty="0"/>
              <a:t>Increase cost of data movement</a:t>
            </a:r>
            <a:endParaRPr lang="zh-TW" altLang="en-US" dirty="0"/>
          </a:p>
        </p:txBody>
      </p:sp>
    </p:spTree>
    <p:extLst>
      <p:ext uri="{BB962C8B-B14F-4D97-AF65-F5344CB8AC3E}">
        <p14:creationId xmlns:p14="http://schemas.microsoft.com/office/powerpoint/2010/main" val="3031254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Metrics for DNN Hardware</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29</a:t>
            </a:fld>
            <a:endParaRPr lang="zh-TW" altLang="en-US"/>
          </a:p>
        </p:txBody>
      </p:sp>
      <p:sp>
        <p:nvSpPr>
          <p:cNvPr id="6" name="內容版面配置區 5">
            <a:extLst>
              <a:ext uri="{FF2B5EF4-FFF2-40B4-BE49-F238E27FC236}">
                <a16:creationId xmlns:a16="http://schemas.microsoft.com/office/drawing/2014/main" id="{7D495FF0-6381-8F77-5C7E-CD3DEA066982}"/>
              </a:ext>
            </a:extLst>
          </p:cNvPr>
          <p:cNvSpPr>
            <a:spLocks noGrp="1"/>
          </p:cNvSpPr>
          <p:nvPr>
            <p:ph idx="1"/>
          </p:nvPr>
        </p:nvSpPr>
        <p:spPr/>
        <p:txBody>
          <a:bodyPr>
            <a:normAutofit fontScale="92500" lnSpcReduction="20000"/>
          </a:bodyPr>
          <a:lstStyle/>
          <a:p>
            <a:r>
              <a:rPr lang="en-US" altLang="zh-TW" dirty="0"/>
              <a:t>Accuracy</a:t>
            </a:r>
          </a:p>
          <a:p>
            <a:pPr lvl="1"/>
            <a:r>
              <a:rPr lang="en-US" altLang="zh-TW" dirty="0"/>
              <a:t>Quality of result for a given task</a:t>
            </a:r>
          </a:p>
          <a:p>
            <a:r>
              <a:rPr lang="en-US" altLang="zh-TW" dirty="0"/>
              <a:t>Throughput</a:t>
            </a:r>
          </a:p>
          <a:p>
            <a:pPr lvl="1"/>
            <a:r>
              <a:rPr lang="en-US" altLang="zh-TW" dirty="0"/>
              <a:t>Analytics on high volume data</a:t>
            </a:r>
          </a:p>
          <a:p>
            <a:pPr lvl="1"/>
            <a:r>
              <a:rPr lang="en-US" altLang="zh-TW" dirty="0"/>
              <a:t>Real-time performance (e.g., video at 30 fps)</a:t>
            </a:r>
          </a:p>
          <a:p>
            <a:r>
              <a:rPr lang="en-US" altLang="zh-TW" dirty="0"/>
              <a:t>Latency</a:t>
            </a:r>
          </a:p>
          <a:p>
            <a:pPr lvl="1"/>
            <a:r>
              <a:rPr lang="en-US" altLang="zh-TW" dirty="0"/>
              <a:t>For interactive applications (e.g., autonomous navigation)</a:t>
            </a:r>
          </a:p>
          <a:p>
            <a:r>
              <a:rPr lang="en-US" altLang="zh-TW" dirty="0"/>
              <a:t>Energy and Power</a:t>
            </a:r>
          </a:p>
          <a:p>
            <a:pPr lvl="1"/>
            <a:r>
              <a:rPr lang="en-US" altLang="zh-TW" dirty="0"/>
              <a:t>Edge and embedded devices have limited battery capacity</a:t>
            </a:r>
          </a:p>
          <a:p>
            <a:pPr lvl="1"/>
            <a:r>
              <a:rPr lang="en-US" altLang="zh-TW" dirty="0"/>
              <a:t>Data centers have stringent power ceilings due to cooling costs</a:t>
            </a:r>
          </a:p>
          <a:p>
            <a:r>
              <a:rPr lang="en-US" altLang="zh-TW" dirty="0"/>
              <a:t>Hardware Cost</a:t>
            </a:r>
          </a:p>
          <a:p>
            <a:pPr lvl="1"/>
            <a:r>
              <a:rPr lang="en-US" altLang="zh-TW" dirty="0"/>
              <a:t>Money</a:t>
            </a:r>
            <a:endParaRPr lang="zh-TW" altLang="en-US" dirty="0"/>
          </a:p>
        </p:txBody>
      </p:sp>
    </p:spTree>
    <p:extLst>
      <p:ext uri="{BB962C8B-B14F-4D97-AF65-F5344CB8AC3E}">
        <p14:creationId xmlns:p14="http://schemas.microsoft.com/office/powerpoint/2010/main" val="1686648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How Can We Compare Designs?</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Key metrics</a:t>
            </a:r>
          </a:p>
          <a:p>
            <a:pPr marL="914400" lvl="1" indent="-457200"/>
            <a:r>
              <a:rPr lang="en-US" altLang="zh-TW" dirty="0">
                <a:latin typeface="+mj-lt"/>
                <a:ea typeface="標楷體" panose="03000509000000000000" pitchFamily="65" charset="-120"/>
              </a:rPr>
              <a:t>Accuracy</a:t>
            </a:r>
          </a:p>
          <a:p>
            <a:pPr marL="914400" lvl="1" indent="-457200"/>
            <a:r>
              <a:rPr lang="en-US" altLang="zh-TW" dirty="0">
                <a:latin typeface="+mj-lt"/>
                <a:ea typeface="標楷體" panose="03000509000000000000" pitchFamily="65" charset="-120"/>
              </a:rPr>
              <a:t>Throughput</a:t>
            </a:r>
          </a:p>
          <a:p>
            <a:pPr marL="914400" lvl="1" indent="-457200"/>
            <a:r>
              <a:rPr lang="en-US" altLang="zh-TW" dirty="0">
                <a:latin typeface="+mj-lt"/>
                <a:ea typeface="標楷體" panose="03000509000000000000" pitchFamily="65" charset="-120"/>
              </a:rPr>
              <a:t>Latency</a:t>
            </a:r>
          </a:p>
          <a:p>
            <a:pPr marL="914400" lvl="1" indent="-457200"/>
            <a:r>
              <a:rPr lang="en-US" altLang="zh-TW" dirty="0">
                <a:latin typeface="+mj-lt"/>
                <a:ea typeface="標楷體" panose="03000509000000000000" pitchFamily="65" charset="-120"/>
              </a:rPr>
              <a:t>Energy consumption</a:t>
            </a:r>
          </a:p>
          <a:p>
            <a:pPr marL="914400" lvl="1" indent="-457200"/>
            <a:r>
              <a:rPr lang="en-US" altLang="zh-TW" dirty="0">
                <a:latin typeface="+mj-lt"/>
                <a:ea typeface="標楷體" panose="03000509000000000000" pitchFamily="65" charset="-120"/>
              </a:rPr>
              <a:t>Power consumption</a:t>
            </a:r>
          </a:p>
          <a:p>
            <a:pPr marL="914400" lvl="1" indent="-457200"/>
            <a:r>
              <a:rPr lang="en-US" altLang="zh-TW" dirty="0">
                <a:latin typeface="+mj-lt"/>
                <a:ea typeface="標楷體" panose="03000509000000000000" pitchFamily="65" charset="-120"/>
              </a:rPr>
              <a:t>Hardware cost</a:t>
            </a:r>
          </a:p>
          <a:p>
            <a:pPr marL="514350" indent="-457200"/>
            <a:r>
              <a:rPr lang="en-US" altLang="zh-TW" dirty="0">
                <a:latin typeface="+mj-lt"/>
                <a:ea typeface="標楷體" panose="03000509000000000000" pitchFamily="65" charset="-120"/>
              </a:rPr>
              <a:t>Importance of each of these metrics</a:t>
            </a:r>
          </a:p>
          <a:p>
            <a:pPr marL="514350" indent="-457200"/>
            <a:r>
              <a:rPr lang="en-US" altLang="zh-TW" dirty="0">
                <a:latin typeface="+mj-lt"/>
                <a:ea typeface="標楷體" panose="03000509000000000000" pitchFamily="65" charset="-120"/>
              </a:rPr>
              <a:t>Factors that affect each metric</a:t>
            </a:r>
            <a:endParaRPr lang="zh-TW" altLang="en-US" dirty="0">
              <a:solidFill>
                <a:schemeClr val="bg2">
                  <a:lumMod val="90000"/>
                </a:schemeClr>
              </a:solidFill>
            </a:endParaRPr>
          </a:p>
        </p:txBody>
      </p:sp>
      <p:sp>
        <p:nvSpPr>
          <p:cNvPr id="3" name="投影片編號版面配置區 2">
            <a:extLst>
              <a:ext uri="{FF2B5EF4-FFF2-40B4-BE49-F238E27FC236}">
                <a16:creationId xmlns:a16="http://schemas.microsoft.com/office/drawing/2014/main" id="{5F5A152A-7ADC-24FA-5DC9-9FFC6A9CCC33}"/>
              </a:ext>
            </a:extLst>
          </p:cNvPr>
          <p:cNvSpPr>
            <a:spLocks noGrp="1"/>
          </p:cNvSpPr>
          <p:nvPr>
            <p:ph type="sldNum" sz="quarter" idx="12"/>
          </p:nvPr>
        </p:nvSpPr>
        <p:spPr/>
        <p:txBody>
          <a:bodyPr/>
          <a:lstStyle/>
          <a:p>
            <a:fld id="{782ABDDB-4DBE-438F-825E-A879036B780E}" type="slidenum">
              <a:rPr lang="zh-TW" altLang="en-US" smtClean="0"/>
              <a:t>3</a:t>
            </a:fld>
            <a:endParaRPr lang="zh-TW" altLang="en-US"/>
          </a:p>
        </p:txBody>
      </p:sp>
    </p:spTree>
    <p:extLst>
      <p:ext uri="{BB962C8B-B14F-4D97-AF65-F5344CB8AC3E}">
        <p14:creationId xmlns:p14="http://schemas.microsoft.com/office/powerpoint/2010/main" val="8672986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Specifications to Evaluate Metrics</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30</a:t>
            </a:fld>
            <a:endParaRPr lang="zh-TW" altLang="en-US"/>
          </a:p>
        </p:txBody>
      </p:sp>
      <p:sp>
        <p:nvSpPr>
          <p:cNvPr id="6" name="內容版面配置區 5">
            <a:extLst>
              <a:ext uri="{FF2B5EF4-FFF2-40B4-BE49-F238E27FC236}">
                <a16:creationId xmlns:a16="http://schemas.microsoft.com/office/drawing/2014/main" id="{7D495FF0-6381-8F77-5C7E-CD3DEA066982}"/>
              </a:ext>
            </a:extLst>
          </p:cNvPr>
          <p:cNvSpPr>
            <a:spLocks noGrp="1"/>
          </p:cNvSpPr>
          <p:nvPr>
            <p:ph idx="1"/>
          </p:nvPr>
        </p:nvSpPr>
        <p:spPr/>
        <p:txBody>
          <a:bodyPr>
            <a:normAutofit fontScale="92500" lnSpcReduction="20000"/>
          </a:bodyPr>
          <a:lstStyle/>
          <a:p>
            <a:r>
              <a:rPr lang="en-US" altLang="zh-TW" dirty="0"/>
              <a:t>Accuracy</a:t>
            </a:r>
          </a:p>
          <a:p>
            <a:pPr lvl="1"/>
            <a:r>
              <a:rPr lang="en-US" altLang="zh-TW" dirty="0"/>
              <a:t>Difficulty of dataset and/or task should be considered</a:t>
            </a:r>
          </a:p>
          <a:p>
            <a:r>
              <a:rPr lang="en-US" altLang="zh-TW" dirty="0"/>
              <a:t>Throughput</a:t>
            </a:r>
          </a:p>
          <a:p>
            <a:pPr lvl="1"/>
            <a:r>
              <a:rPr lang="en-US" altLang="zh-TW" dirty="0"/>
              <a:t>Number of cores (include utilization along with peak performance)</a:t>
            </a:r>
          </a:p>
          <a:p>
            <a:pPr lvl="1"/>
            <a:r>
              <a:rPr lang="en-US" altLang="zh-TW" dirty="0"/>
              <a:t>Runtime for running specific DNN models</a:t>
            </a:r>
          </a:p>
          <a:p>
            <a:r>
              <a:rPr lang="en-US" altLang="zh-TW" dirty="0"/>
              <a:t>Latency</a:t>
            </a:r>
          </a:p>
          <a:p>
            <a:pPr lvl="1"/>
            <a:r>
              <a:rPr lang="en-US" altLang="zh-TW" dirty="0"/>
              <a:t>Include batch size used in evaluation</a:t>
            </a:r>
          </a:p>
          <a:p>
            <a:r>
              <a:rPr lang="en-US" altLang="zh-TW" dirty="0"/>
              <a:t>Energy and Power</a:t>
            </a:r>
          </a:p>
          <a:p>
            <a:pPr lvl="1"/>
            <a:r>
              <a:rPr lang="en-US" altLang="zh-TW" dirty="0"/>
              <a:t>Power consumption for running specific DNN models</a:t>
            </a:r>
          </a:p>
          <a:p>
            <a:pPr lvl="1"/>
            <a:r>
              <a:rPr lang="en-US" altLang="zh-TW" dirty="0"/>
              <a:t>Include external memory access</a:t>
            </a:r>
          </a:p>
          <a:p>
            <a:r>
              <a:rPr lang="en-US" altLang="zh-TW" dirty="0"/>
              <a:t>Hardware Cost</a:t>
            </a:r>
          </a:p>
          <a:p>
            <a:pPr lvl="1"/>
            <a:r>
              <a:rPr lang="en-US" altLang="zh-TW" dirty="0"/>
              <a:t>On-chip storage, number of cores, chip area + process technology</a:t>
            </a:r>
            <a:endParaRPr lang="zh-TW" altLang="en-US" dirty="0"/>
          </a:p>
        </p:txBody>
      </p:sp>
    </p:spTree>
    <p:extLst>
      <p:ext uri="{BB962C8B-B14F-4D97-AF65-F5344CB8AC3E}">
        <p14:creationId xmlns:p14="http://schemas.microsoft.com/office/powerpoint/2010/main" val="27970131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Example: Metrics of </a:t>
            </a:r>
            <a:r>
              <a:rPr lang="en-US" altLang="zh-TW" dirty="0" err="1"/>
              <a:t>Eyeriss</a:t>
            </a:r>
            <a:r>
              <a:rPr lang="en-US" altLang="zh-TW" dirty="0"/>
              <a:t> Chip</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31</a:t>
            </a:fld>
            <a:endParaRPr lang="zh-TW" altLang="en-US"/>
          </a:p>
        </p:txBody>
      </p:sp>
      <p:pic>
        <p:nvPicPr>
          <p:cNvPr id="8" name="圖片 7">
            <a:extLst>
              <a:ext uri="{FF2B5EF4-FFF2-40B4-BE49-F238E27FC236}">
                <a16:creationId xmlns:a16="http://schemas.microsoft.com/office/drawing/2014/main" id="{F7FFC9CC-AEE2-A780-4E73-AB7624F7B6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3150" y="1544176"/>
            <a:ext cx="3972849" cy="4926648"/>
          </a:xfrm>
          <a:prstGeom prst="rect">
            <a:avLst/>
          </a:prstGeom>
        </p:spPr>
      </p:pic>
      <p:pic>
        <p:nvPicPr>
          <p:cNvPr id="10" name="圖片 9">
            <a:extLst>
              <a:ext uri="{FF2B5EF4-FFF2-40B4-BE49-F238E27FC236}">
                <a16:creationId xmlns:a16="http://schemas.microsoft.com/office/drawing/2014/main" id="{35F69573-0242-637B-ED09-771D70141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9379" y="1544176"/>
            <a:ext cx="5494197" cy="4926648"/>
          </a:xfrm>
          <a:prstGeom prst="rect">
            <a:avLst/>
          </a:prstGeom>
        </p:spPr>
      </p:pic>
    </p:spTree>
    <p:extLst>
      <p:ext uri="{BB962C8B-B14F-4D97-AF65-F5344CB8AC3E}">
        <p14:creationId xmlns:p14="http://schemas.microsoft.com/office/powerpoint/2010/main" val="3609337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Comprehensive Coverage</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32</a:t>
            </a:fld>
            <a:endParaRPr lang="zh-TW" altLang="en-US"/>
          </a:p>
        </p:txBody>
      </p:sp>
      <p:sp>
        <p:nvSpPr>
          <p:cNvPr id="2" name="內容版面配置區 5">
            <a:extLst>
              <a:ext uri="{FF2B5EF4-FFF2-40B4-BE49-F238E27FC236}">
                <a16:creationId xmlns:a16="http://schemas.microsoft.com/office/drawing/2014/main" id="{7F9375B6-DA4C-FF4E-5666-BBFD9715E57F}"/>
              </a:ext>
            </a:extLst>
          </p:cNvPr>
          <p:cNvSpPr>
            <a:spLocks noGrp="1"/>
          </p:cNvSpPr>
          <p:nvPr>
            <p:ph idx="1"/>
          </p:nvPr>
        </p:nvSpPr>
        <p:spPr>
          <a:xfrm>
            <a:off x="838200" y="1673292"/>
            <a:ext cx="10515600" cy="4503671"/>
          </a:xfrm>
        </p:spPr>
        <p:txBody>
          <a:bodyPr>
            <a:normAutofit/>
          </a:bodyPr>
          <a:lstStyle/>
          <a:p>
            <a:r>
              <a:rPr lang="en-US" altLang="zh-TW" dirty="0"/>
              <a:t>All metrics should be reported for fair evaluation of design tradeoffs</a:t>
            </a:r>
          </a:p>
          <a:p>
            <a:r>
              <a:rPr lang="en-US" altLang="zh-TW" dirty="0"/>
              <a:t>Examples of what can happen if certain metric is omitted:</a:t>
            </a:r>
          </a:p>
          <a:p>
            <a:pPr lvl="1"/>
            <a:r>
              <a:rPr lang="en-US" altLang="zh-TW" dirty="0"/>
              <a:t>Without the accuracy given for a specific dataset and task, one could run a simple DNN and claim low power, high throughput, and low cost – however, the processor might not be usable for a meaningful task</a:t>
            </a:r>
          </a:p>
          <a:p>
            <a:pPr lvl="1"/>
            <a:r>
              <a:rPr lang="en-US" altLang="zh-TW" dirty="0"/>
              <a:t>Without reporting the off-chip bandwidth, one could build a processor with only multipliers and claim low cost, high throughput, high accuracy, and low chip power – however, when evaluating system power, the off-chip memory access would be substantial</a:t>
            </a:r>
          </a:p>
          <a:p>
            <a:r>
              <a:rPr lang="en-US" altLang="zh-TW" dirty="0"/>
              <a:t>Are results measured or simulated? On what test data?</a:t>
            </a:r>
            <a:endParaRPr lang="zh-TW" altLang="en-US" dirty="0"/>
          </a:p>
        </p:txBody>
      </p:sp>
    </p:spTree>
    <p:extLst>
      <p:ext uri="{BB962C8B-B14F-4D97-AF65-F5344CB8AC3E}">
        <p14:creationId xmlns:p14="http://schemas.microsoft.com/office/powerpoint/2010/main" val="18033015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Evaluation Process</a:t>
            </a:r>
            <a:endParaRPr lang="zh-TW" altLang="en-US" dirty="0"/>
          </a:p>
        </p:txBody>
      </p:sp>
      <p:sp>
        <p:nvSpPr>
          <p:cNvPr id="7" name="投影片編號版面配置區 6">
            <a:extLst>
              <a:ext uri="{FF2B5EF4-FFF2-40B4-BE49-F238E27FC236}">
                <a16:creationId xmlns:a16="http://schemas.microsoft.com/office/drawing/2014/main" id="{3568EB42-E0F3-311F-CA51-BA3FCD9D6E08}"/>
              </a:ext>
            </a:extLst>
          </p:cNvPr>
          <p:cNvSpPr>
            <a:spLocks noGrp="1"/>
          </p:cNvSpPr>
          <p:nvPr>
            <p:ph type="sldNum" sz="quarter" idx="12"/>
          </p:nvPr>
        </p:nvSpPr>
        <p:spPr/>
        <p:txBody>
          <a:bodyPr/>
          <a:lstStyle/>
          <a:p>
            <a:fld id="{782ABDDB-4DBE-438F-825E-A879036B780E}" type="slidenum">
              <a:rPr lang="zh-TW" altLang="en-US" smtClean="0"/>
              <a:t>33</a:t>
            </a:fld>
            <a:endParaRPr lang="zh-TW" altLang="en-US"/>
          </a:p>
        </p:txBody>
      </p:sp>
      <p:sp>
        <p:nvSpPr>
          <p:cNvPr id="2" name="內容版面配置區 5">
            <a:extLst>
              <a:ext uri="{FF2B5EF4-FFF2-40B4-BE49-F238E27FC236}">
                <a16:creationId xmlns:a16="http://schemas.microsoft.com/office/drawing/2014/main" id="{7F9375B6-DA4C-FF4E-5666-BBFD9715E57F}"/>
              </a:ext>
            </a:extLst>
          </p:cNvPr>
          <p:cNvSpPr>
            <a:spLocks noGrp="1"/>
          </p:cNvSpPr>
          <p:nvPr>
            <p:ph idx="1"/>
          </p:nvPr>
        </p:nvSpPr>
        <p:spPr>
          <a:xfrm>
            <a:off x="838200" y="1673292"/>
            <a:ext cx="10515600" cy="4503671"/>
          </a:xfrm>
        </p:spPr>
        <p:txBody>
          <a:bodyPr>
            <a:normAutofit/>
          </a:bodyPr>
          <a:lstStyle/>
          <a:p>
            <a:r>
              <a:rPr lang="en-US" altLang="zh-TW" dirty="0"/>
              <a:t>The evaluation process for whether a DNN system is a viable solution for a given application might go as follows:</a:t>
            </a:r>
          </a:p>
          <a:p>
            <a:pPr marL="514350" indent="-514350">
              <a:buFont typeface="+mj-lt"/>
              <a:buAutoNum type="arabicPeriod"/>
            </a:pPr>
            <a:r>
              <a:rPr lang="en-US" altLang="zh-TW" dirty="0"/>
              <a:t>Accuracy determines if it can perform the given task</a:t>
            </a:r>
          </a:p>
          <a:p>
            <a:pPr marL="514350" indent="-514350">
              <a:buFont typeface="+mj-lt"/>
              <a:buAutoNum type="arabicPeriod"/>
            </a:pPr>
            <a:r>
              <a:rPr lang="en-US" altLang="zh-TW" dirty="0"/>
              <a:t>Latency and throughput determine if it can run fast enough and in real-time</a:t>
            </a:r>
          </a:p>
          <a:p>
            <a:pPr marL="514350" indent="-514350">
              <a:buFont typeface="+mj-lt"/>
              <a:buAutoNum type="arabicPeriod"/>
            </a:pPr>
            <a:r>
              <a:rPr lang="en-US" altLang="zh-TW" dirty="0"/>
              <a:t>Energy and power consumption will primarily dictate the form factor of the device where the processing can operate</a:t>
            </a:r>
          </a:p>
          <a:p>
            <a:pPr marL="514350" indent="-514350">
              <a:buFont typeface="+mj-lt"/>
              <a:buAutoNum type="arabicPeriod"/>
            </a:pPr>
            <a:r>
              <a:rPr lang="en-US" altLang="zh-TW" dirty="0"/>
              <a:t>Cost, which is primarily dictated by the chip area, determines how much one would pay for this solution</a:t>
            </a:r>
            <a:endParaRPr lang="zh-TW" altLang="en-US" dirty="0"/>
          </a:p>
        </p:txBody>
      </p:sp>
    </p:spTree>
    <p:extLst>
      <p:ext uri="{BB962C8B-B14F-4D97-AF65-F5344CB8AC3E}">
        <p14:creationId xmlns:p14="http://schemas.microsoft.com/office/powerpoint/2010/main" val="30206337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Outline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solidFill>
                  <a:schemeClr val="bg1">
                    <a:lumMod val="85000"/>
                  </a:schemeClr>
                </a:solidFill>
                <a:latin typeface="+mj-lt"/>
                <a:ea typeface="標楷體" panose="03000509000000000000" pitchFamily="65" charset="-120"/>
              </a:rPr>
              <a:t>Benchmarking Metrics</a:t>
            </a:r>
          </a:p>
          <a:p>
            <a:pPr marL="514350" indent="-457200"/>
            <a:r>
              <a:rPr lang="en-US" altLang="zh-TW" dirty="0">
                <a:latin typeface="+mj-lt"/>
                <a:ea typeface="標楷體" panose="03000509000000000000" pitchFamily="65" charset="-120"/>
              </a:rPr>
              <a:t>GEMM Accelerator Design</a:t>
            </a:r>
          </a:p>
          <a:p>
            <a:pPr marL="914400" lvl="1" indent="-457200"/>
            <a:r>
              <a:rPr lang="en-US" altLang="zh-TW" dirty="0">
                <a:latin typeface="+mj-lt"/>
                <a:ea typeface="標楷體" panose="03000509000000000000" pitchFamily="65" charset="-120"/>
              </a:rPr>
              <a:t>GEMM</a:t>
            </a:r>
          </a:p>
          <a:p>
            <a:pPr marL="914400" lvl="1" indent="-457200"/>
            <a:r>
              <a:rPr lang="en-US" altLang="zh-TW" dirty="0">
                <a:solidFill>
                  <a:schemeClr val="bg1">
                    <a:lumMod val="85000"/>
                  </a:schemeClr>
                </a:solidFill>
                <a:latin typeface="+mj-lt"/>
                <a:ea typeface="標楷體" panose="03000509000000000000" pitchFamily="65" charset="-120"/>
              </a:rPr>
              <a:t>Systolic and Other Variation</a:t>
            </a:r>
          </a:p>
          <a:p>
            <a:pPr marL="514350" indent="-457200"/>
            <a:r>
              <a:rPr lang="en-US" altLang="zh-TW" dirty="0">
                <a:solidFill>
                  <a:schemeClr val="bg1">
                    <a:lumMod val="85000"/>
                  </a:schemeClr>
                </a:solidFill>
                <a:latin typeface="+mj-lt"/>
                <a:ea typeface="標楷體" panose="03000509000000000000" pitchFamily="65" charset="-120"/>
              </a:rPr>
              <a:t>DNN Accelerator Design</a:t>
            </a:r>
          </a:p>
          <a:p>
            <a:pPr marL="514350" indent="-457200"/>
            <a:r>
              <a:rPr lang="en-US" altLang="zh-TW" dirty="0">
                <a:solidFill>
                  <a:schemeClr val="bg1">
                    <a:lumMod val="85000"/>
                  </a:schemeClr>
                </a:solidFill>
                <a:latin typeface="+mj-lt"/>
                <a:ea typeface="標楷體" panose="03000509000000000000" pitchFamily="65" charset="-120"/>
              </a:rPr>
              <a:t>Energy</a:t>
            </a:r>
            <a:endParaRPr lang="zh-TW" altLang="en-US" dirty="0">
              <a:solidFill>
                <a:schemeClr val="bg1">
                  <a:lumMod val="85000"/>
                </a:schemeClr>
              </a:solidFill>
            </a:endParaRPr>
          </a:p>
        </p:txBody>
      </p:sp>
      <p:sp>
        <p:nvSpPr>
          <p:cNvPr id="3" name="投影片編號版面配置區 2">
            <a:extLst>
              <a:ext uri="{FF2B5EF4-FFF2-40B4-BE49-F238E27FC236}">
                <a16:creationId xmlns:a16="http://schemas.microsoft.com/office/drawing/2014/main" id="{E3BE7590-D347-740E-C93B-C2CDE2D1C7F6}"/>
              </a:ext>
            </a:extLst>
          </p:cNvPr>
          <p:cNvSpPr>
            <a:spLocks noGrp="1"/>
          </p:cNvSpPr>
          <p:nvPr>
            <p:ph type="sldNum" sz="quarter" idx="12"/>
          </p:nvPr>
        </p:nvSpPr>
        <p:spPr/>
        <p:txBody>
          <a:bodyPr/>
          <a:lstStyle/>
          <a:p>
            <a:fld id="{782ABDDB-4DBE-438F-825E-A879036B780E}" type="slidenum">
              <a:rPr lang="zh-TW" altLang="en-US" smtClean="0"/>
              <a:t>34</a:t>
            </a:fld>
            <a:endParaRPr lang="zh-TW" altLang="en-US"/>
          </a:p>
        </p:txBody>
      </p:sp>
    </p:spTree>
    <p:extLst>
      <p:ext uri="{BB962C8B-B14F-4D97-AF65-F5344CB8AC3E}">
        <p14:creationId xmlns:p14="http://schemas.microsoft.com/office/powerpoint/2010/main" val="9572158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Basic Linear Algebra Subprograms (BLAS)</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fontScale="92500"/>
          </a:bodyPr>
          <a:lstStyle/>
          <a:p>
            <a:pPr marL="514350" indent="-457200"/>
            <a:r>
              <a:rPr lang="en-US" altLang="zh-TW" dirty="0">
                <a:latin typeface="+mj-lt"/>
                <a:ea typeface="標楷體" panose="03000509000000000000" pitchFamily="65" charset="-120"/>
              </a:rPr>
              <a:t>The building blocks of most of scientific computing</a:t>
            </a:r>
          </a:p>
          <a:p>
            <a:pPr marL="514350" indent="-457200"/>
            <a:r>
              <a:rPr lang="en-US" altLang="zh-TW" dirty="0">
                <a:latin typeface="+mj-lt"/>
                <a:ea typeface="標楷體" panose="03000509000000000000" pitchFamily="65" charset="-120"/>
              </a:rPr>
              <a:t>Application codes either call these routines directly, indirectly through other libraries that themselves call the BLAS, or via environments like </a:t>
            </a:r>
            <a:r>
              <a:rPr lang="en-US" altLang="zh-TW" dirty="0" err="1">
                <a:latin typeface="+mj-lt"/>
                <a:ea typeface="標楷體" panose="03000509000000000000" pitchFamily="65" charset="-120"/>
              </a:rPr>
              <a:t>Matlab</a:t>
            </a:r>
            <a:endParaRPr lang="en-US" altLang="zh-TW" dirty="0">
              <a:latin typeface="+mj-lt"/>
              <a:ea typeface="標楷體" panose="03000509000000000000" pitchFamily="65" charset="-120"/>
            </a:endParaRPr>
          </a:p>
          <a:p>
            <a:pPr marL="514350" indent="-457200"/>
            <a:r>
              <a:rPr lang="en-US" altLang="zh-TW" dirty="0">
                <a:latin typeface="+mj-lt"/>
                <a:ea typeface="標楷體" panose="03000509000000000000" pitchFamily="65" charset="-120"/>
              </a:rPr>
              <a:t>Three Levels:</a:t>
            </a:r>
          </a:p>
          <a:p>
            <a:pPr marL="914400" lvl="1" indent="-457200"/>
            <a:r>
              <a:rPr lang="en-US" altLang="zh-TW" dirty="0">
                <a:latin typeface="+mj-lt"/>
                <a:ea typeface="標楷體" panose="03000509000000000000" pitchFamily="65" charset="-120"/>
              </a:rPr>
              <a:t>Level 1: vector-vector operations</a:t>
            </a:r>
          </a:p>
          <a:p>
            <a:pPr marL="914400" lvl="1" indent="-457200"/>
            <a:r>
              <a:rPr lang="en-US" altLang="zh-TW" dirty="0">
                <a:latin typeface="+mj-lt"/>
                <a:ea typeface="標楷體" panose="03000509000000000000" pitchFamily="65" charset="-120"/>
              </a:rPr>
              <a:t>Level 2: matrix-vector operations</a:t>
            </a:r>
          </a:p>
          <a:p>
            <a:pPr marL="914400" lvl="1" indent="-457200"/>
            <a:r>
              <a:rPr lang="en-US" altLang="zh-TW" dirty="0">
                <a:latin typeface="+mj-lt"/>
                <a:ea typeface="標楷體" panose="03000509000000000000" pitchFamily="65" charset="-120"/>
              </a:rPr>
              <a:t>Level 3: matrix-matrix operations</a:t>
            </a:r>
          </a:p>
          <a:p>
            <a:pPr marL="514350" indent="-457200"/>
            <a:r>
              <a:rPr lang="en-US" altLang="zh-TW" dirty="0">
                <a:latin typeface="+mj-lt"/>
                <a:ea typeface="標楷體" panose="03000509000000000000" pitchFamily="65" charset="-120"/>
              </a:rPr>
              <a:t>Implementing level-3 BLAS in terms of </a:t>
            </a:r>
            <a:r>
              <a:rPr lang="en-US" altLang="zh-TW" dirty="0" err="1">
                <a:latin typeface="+mj-lt"/>
                <a:ea typeface="標楷體" panose="03000509000000000000" pitchFamily="65" charset="-120"/>
              </a:rPr>
              <a:t>GEneral</a:t>
            </a:r>
            <a:r>
              <a:rPr lang="en-US" altLang="zh-TW" dirty="0">
                <a:latin typeface="+mj-lt"/>
                <a:ea typeface="標楷體" panose="03000509000000000000" pitchFamily="65" charset="-120"/>
              </a:rPr>
              <a:t> Matrix-Matrix multiplication (GEMM) kernels</a:t>
            </a:r>
          </a:p>
          <a:p>
            <a:pPr marL="914400" lvl="1" indent="-457200"/>
            <a:r>
              <a:rPr lang="en-US" altLang="zh-TW" dirty="0">
                <a:latin typeface="+mj-lt"/>
                <a:ea typeface="標楷體" panose="03000509000000000000" pitchFamily="65" charset="-120"/>
              </a:rPr>
              <a:t>Only a small set of kernels needed to be highly optimized</a:t>
            </a:r>
            <a:endParaRPr lang="zh-TW" altLang="en-US" dirty="0"/>
          </a:p>
        </p:txBody>
      </p:sp>
      <p:sp>
        <p:nvSpPr>
          <p:cNvPr id="3" name="投影片編號版面配置區 2">
            <a:extLst>
              <a:ext uri="{FF2B5EF4-FFF2-40B4-BE49-F238E27FC236}">
                <a16:creationId xmlns:a16="http://schemas.microsoft.com/office/drawing/2014/main" id="{E3BE7590-D347-740E-C93B-C2CDE2D1C7F6}"/>
              </a:ext>
            </a:extLst>
          </p:cNvPr>
          <p:cNvSpPr>
            <a:spLocks noGrp="1"/>
          </p:cNvSpPr>
          <p:nvPr>
            <p:ph type="sldNum" sz="quarter" idx="12"/>
          </p:nvPr>
        </p:nvSpPr>
        <p:spPr/>
        <p:txBody>
          <a:bodyPr/>
          <a:lstStyle/>
          <a:p>
            <a:fld id="{782ABDDB-4DBE-438F-825E-A879036B780E}" type="slidenum">
              <a:rPr lang="zh-TW" altLang="en-US" smtClean="0"/>
              <a:t>35</a:t>
            </a:fld>
            <a:endParaRPr lang="zh-TW" altLang="en-US"/>
          </a:p>
        </p:txBody>
      </p:sp>
    </p:spTree>
    <p:extLst>
      <p:ext uri="{BB962C8B-B14F-4D97-AF65-F5344CB8AC3E}">
        <p14:creationId xmlns:p14="http://schemas.microsoft.com/office/powerpoint/2010/main" val="30198560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Basic Linear Algebra Subprograms (BLAS)</a:t>
            </a:r>
            <a:endParaRPr lang="zh-TW" altLang="en-US" dirty="0"/>
          </a:p>
        </p:txBody>
      </p:sp>
      <p:sp>
        <p:nvSpPr>
          <p:cNvPr id="3" name="投影片編號版面配置區 2">
            <a:extLst>
              <a:ext uri="{FF2B5EF4-FFF2-40B4-BE49-F238E27FC236}">
                <a16:creationId xmlns:a16="http://schemas.microsoft.com/office/drawing/2014/main" id="{E3BE7590-D347-740E-C93B-C2CDE2D1C7F6}"/>
              </a:ext>
            </a:extLst>
          </p:cNvPr>
          <p:cNvSpPr>
            <a:spLocks noGrp="1"/>
          </p:cNvSpPr>
          <p:nvPr>
            <p:ph type="sldNum" sz="quarter" idx="12"/>
          </p:nvPr>
        </p:nvSpPr>
        <p:spPr/>
        <p:txBody>
          <a:bodyPr/>
          <a:lstStyle/>
          <a:p>
            <a:fld id="{782ABDDB-4DBE-438F-825E-A879036B780E}" type="slidenum">
              <a:rPr lang="zh-TW" altLang="en-US" smtClean="0"/>
              <a:t>36</a:t>
            </a:fld>
            <a:endParaRPr lang="zh-TW" altLang="en-US"/>
          </a:p>
        </p:txBody>
      </p:sp>
      <p:pic>
        <p:nvPicPr>
          <p:cNvPr id="8" name="圖片 7">
            <a:extLst>
              <a:ext uri="{FF2B5EF4-FFF2-40B4-BE49-F238E27FC236}">
                <a16:creationId xmlns:a16="http://schemas.microsoft.com/office/drawing/2014/main" id="{34DAB171-6E0E-5712-36C7-77BE52F351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734373"/>
            <a:ext cx="10839855" cy="4621977"/>
          </a:xfrm>
          <a:prstGeom prst="rect">
            <a:avLst/>
          </a:prstGeom>
        </p:spPr>
      </p:pic>
    </p:spTree>
    <p:extLst>
      <p:ext uri="{BB962C8B-B14F-4D97-AF65-F5344CB8AC3E}">
        <p14:creationId xmlns:p14="http://schemas.microsoft.com/office/powerpoint/2010/main" val="36101389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Why GEMM?</a:t>
            </a:r>
            <a:endParaRPr lang="zh-TW" altLang="en-US" dirty="0"/>
          </a:p>
        </p:txBody>
      </p:sp>
      <p:sp>
        <p:nvSpPr>
          <p:cNvPr id="3" name="投影片編號版面配置區 2">
            <a:extLst>
              <a:ext uri="{FF2B5EF4-FFF2-40B4-BE49-F238E27FC236}">
                <a16:creationId xmlns:a16="http://schemas.microsoft.com/office/drawing/2014/main" id="{E3BE7590-D347-740E-C93B-C2CDE2D1C7F6}"/>
              </a:ext>
            </a:extLst>
          </p:cNvPr>
          <p:cNvSpPr>
            <a:spLocks noGrp="1"/>
          </p:cNvSpPr>
          <p:nvPr>
            <p:ph type="sldNum" sz="quarter" idx="12"/>
          </p:nvPr>
        </p:nvSpPr>
        <p:spPr/>
        <p:txBody>
          <a:bodyPr/>
          <a:lstStyle/>
          <a:p>
            <a:fld id="{782ABDDB-4DBE-438F-825E-A879036B780E}" type="slidenum">
              <a:rPr lang="zh-TW" altLang="en-US" smtClean="0"/>
              <a:t>37</a:t>
            </a:fld>
            <a:endParaRPr lang="zh-TW" altLang="en-US"/>
          </a:p>
        </p:txBody>
      </p:sp>
      <p:sp>
        <p:nvSpPr>
          <p:cNvPr id="2" name="內容版面配置區 4">
            <a:extLst>
              <a:ext uri="{FF2B5EF4-FFF2-40B4-BE49-F238E27FC236}">
                <a16:creationId xmlns:a16="http://schemas.microsoft.com/office/drawing/2014/main" id="{3A43AFE6-75B0-D654-2754-8397178FFCAD}"/>
              </a:ext>
            </a:extLst>
          </p:cNvPr>
          <p:cNvSpPr>
            <a:spLocks noGrp="1"/>
          </p:cNvSpPr>
          <p:nvPr>
            <p:ph idx="1"/>
          </p:nvPr>
        </p:nvSpPr>
        <p:spPr>
          <a:xfrm>
            <a:off x="838200" y="1673292"/>
            <a:ext cx="6365033" cy="4503671"/>
          </a:xfrm>
        </p:spPr>
        <p:txBody>
          <a:bodyPr>
            <a:normAutofit fontScale="92500" lnSpcReduction="10000"/>
          </a:bodyPr>
          <a:lstStyle/>
          <a:p>
            <a:pPr marL="514350" indent="-457200"/>
            <a:r>
              <a:rPr lang="en-US" altLang="zh-TW" dirty="0">
                <a:latin typeface="+mj-lt"/>
                <a:ea typeface="標楷體" panose="03000509000000000000" pitchFamily="65" charset="-120"/>
              </a:rPr>
              <a:t>Linear Algebra Package (LAPACK) level</a:t>
            </a:r>
          </a:p>
          <a:p>
            <a:pPr marL="914400" lvl="1" indent="-457200"/>
            <a:r>
              <a:rPr lang="en-US" altLang="zh-TW" dirty="0">
                <a:latin typeface="+mj-lt"/>
                <a:ea typeface="標楷體" panose="03000509000000000000" pitchFamily="65" charset="-120"/>
              </a:rPr>
              <a:t>Matrix factorizations</a:t>
            </a:r>
          </a:p>
          <a:p>
            <a:pPr marL="514350" indent="-457200"/>
            <a:r>
              <a:rPr lang="en-US" altLang="zh-TW" dirty="0">
                <a:latin typeface="+mj-lt"/>
                <a:ea typeface="標楷體" panose="03000509000000000000" pitchFamily="65" charset="-120"/>
              </a:rPr>
              <a:t>Basic Linear Algebra Subroutines (BLAS)</a:t>
            </a:r>
          </a:p>
          <a:p>
            <a:pPr marL="914400" lvl="1" indent="-457200"/>
            <a:r>
              <a:rPr lang="en-US" altLang="zh-TW" dirty="0">
                <a:latin typeface="+mj-lt"/>
                <a:ea typeface="標楷體" panose="03000509000000000000" pitchFamily="65" charset="-120"/>
              </a:rPr>
              <a:t>Matrix-matrix and matrix-vector operations</a:t>
            </a:r>
          </a:p>
          <a:p>
            <a:pPr marL="514350" indent="-457200"/>
            <a:r>
              <a:rPr lang="en-US" altLang="zh-TW" dirty="0">
                <a:latin typeface="+mj-lt"/>
                <a:ea typeface="標楷體" panose="03000509000000000000" pitchFamily="65" charset="-120"/>
              </a:rPr>
              <a:t>Inner kernels</a:t>
            </a:r>
          </a:p>
          <a:p>
            <a:pPr marL="914400" lvl="1" indent="-457200"/>
            <a:r>
              <a:rPr lang="en-US" altLang="zh-TW" dirty="0">
                <a:latin typeface="+mj-lt"/>
                <a:ea typeface="標楷體" panose="03000509000000000000" pitchFamily="65" charset="-120"/>
              </a:rPr>
              <a:t>Hand-optimized</a:t>
            </a:r>
          </a:p>
          <a:p>
            <a:pPr marL="514350" indent="-457200"/>
            <a:r>
              <a:rPr lang="en-US" altLang="zh-TW" dirty="0">
                <a:latin typeface="+mj-lt"/>
                <a:ea typeface="標楷體" panose="03000509000000000000" pitchFamily="65" charset="-120"/>
              </a:rPr>
              <a:t>Accelerators</a:t>
            </a:r>
          </a:p>
          <a:p>
            <a:pPr marL="914400" lvl="1" indent="-457200"/>
            <a:r>
              <a:rPr lang="en-US" altLang="zh-TW" dirty="0">
                <a:latin typeface="+mj-lt"/>
                <a:ea typeface="標楷體" panose="03000509000000000000" pitchFamily="65" charset="-120"/>
              </a:rPr>
              <a:t>optimize GEMM</a:t>
            </a:r>
          </a:p>
          <a:p>
            <a:pPr marL="514350" indent="-457200"/>
            <a:r>
              <a:rPr lang="en-US" altLang="zh-TW" dirty="0">
                <a:latin typeface="+mj-lt"/>
                <a:ea typeface="標楷體" panose="03000509000000000000" pitchFamily="65" charset="-120"/>
              </a:rPr>
              <a:t>GEMM is crucial for many critical applications</a:t>
            </a:r>
          </a:p>
          <a:p>
            <a:pPr marL="914400" lvl="1" indent="-457200"/>
            <a:r>
              <a:rPr lang="en-US" altLang="zh-TW" dirty="0">
                <a:latin typeface="+mj-lt"/>
                <a:ea typeface="標楷體" panose="03000509000000000000" pitchFamily="65" charset="-120"/>
              </a:rPr>
              <a:t>Especial for DNNs</a:t>
            </a:r>
            <a:endParaRPr lang="zh-TW" altLang="en-US" dirty="0"/>
          </a:p>
        </p:txBody>
      </p:sp>
      <p:pic>
        <p:nvPicPr>
          <p:cNvPr id="6" name="圖片 5">
            <a:extLst>
              <a:ext uri="{FF2B5EF4-FFF2-40B4-BE49-F238E27FC236}">
                <a16:creationId xmlns:a16="http://schemas.microsoft.com/office/drawing/2014/main" id="{55F04405-75BB-AA03-8F47-CD1EC22F01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0143" y="1492317"/>
            <a:ext cx="4290269" cy="4865620"/>
          </a:xfrm>
          <a:prstGeom prst="rect">
            <a:avLst/>
          </a:prstGeom>
        </p:spPr>
      </p:pic>
    </p:spTree>
    <p:extLst>
      <p:ext uri="{BB962C8B-B14F-4D97-AF65-F5344CB8AC3E}">
        <p14:creationId xmlns:p14="http://schemas.microsoft.com/office/powerpoint/2010/main" val="1949043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內容版面配置區 4">
                <a:extLst>
                  <a:ext uri="{FF2B5EF4-FFF2-40B4-BE49-F238E27FC236}">
                    <a16:creationId xmlns:a16="http://schemas.microsoft.com/office/drawing/2014/main" id="{1A8750F6-3202-A2D7-E781-79808E7A1EE5}"/>
                  </a:ext>
                </a:extLst>
              </p:cNvPr>
              <p:cNvSpPr txBox="1">
                <a:spLocks/>
              </p:cNvSpPr>
              <p:nvPr/>
            </p:nvSpPr>
            <p:spPr>
              <a:xfrm>
                <a:off x="838200" y="1673292"/>
                <a:ext cx="10515600" cy="4503671"/>
              </a:xfrm>
              <a:prstGeom prst="rect">
                <a:avLst/>
              </a:prstGeom>
            </p:spPr>
            <p:txBody>
              <a:bodyPr vert="horz" lIns="91440" tIns="45720" rIns="91440" bIns="45720" rtlCol="0">
                <a:normAutofit lnSpcReduction="10000"/>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457200"/>
                <a:endParaRPr lang="en-US" altLang="zh-TW" dirty="0">
                  <a:latin typeface="+mj-lt"/>
                  <a:ea typeface="標楷體" panose="03000509000000000000" pitchFamily="65" charset="-120"/>
                </a:endParaRPr>
              </a:p>
              <a:p>
                <a:pPr marL="514350" indent="-457200"/>
                <a:endParaRPr lang="en-US" altLang="zh-TW" dirty="0">
                  <a:latin typeface="+mj-lt"/>
                  <a:ea typeface="標楷體" panose="03000509000000000000" pitchFamily="65" charset="-120"/>
                </a:endParaRPr>
              </a:p>
              <a:p>
                <a:pPr marL="57150" indent="0">
                  <a:buNone/>
                </a:pPr>
                <a:endParaRPr lang="en-US" altLang="zh-TW" dirty="0">
                  <a:latin typeface="+mj-lt"/>
                  <a:ea typeface="標楷體" panose="03000509000000000000" pitchFamily="65" charset="-120"/>
                </a:endParaRPr>
              </a:p>
              <a:p>
                <a:pPr marL="514350" indent="-457200"/>
                <a:r>
                  <a:rPr lang="en-US" altLang="zh-TW" dirty="0">
                    <a:latin typeface="+mj-lt"/>
                    <a:ea typeface="標楷體" panose="03000509000000000000" pitchFamily="65" charset="-120"/>
                  </a:rPr>
                  <a:t>Flops = </a:t>
                </a:r>
                <a14:m>
                  <m:oMath xmlns:m="http://schemas.openxmlformats.org/officeDocument/2006/math">
                    <m:r>
                      <a:rPr lang="en-US" altLang="zh-TW" i="1" dirty="0" smtClean="0">
                        <a:latin typeface="Cambria Math" panose="02040503050406030204" pitchFamily="18" charset="0"/>
                        <a:ea typeface="標楷體" panose="03000509000000000000" pitchFamily="65" charset="-120"/>
                      </a:rPr>
                      <m:t>2×</m:t>
                    </m:r>
                    <m:sSup>
                      <m:sSupPr>
                        <m:ctrlPr>
                          <a:rPr lang="en-US" altLang="zh-TW" b="1" i="1" dirty="0" smtClean="0">
                            <a:latin typeface="Cambria Math" panose="02040503050406030204" pitchFamily="18" charset="0"/>
                            <a:ea typeface="標楷體" panose="03000509000000000000" pitchFamily="65" charset="-120"/>
                          </a:rPr>
                        </m:ctrlPr>
                      </m:sSupPr>
                      <m:e>
                        <m:r>
                          <a:rPr lang="zh-TW" altLang="en-US" i="1" dirty="0" smtClean="0">
                            <a:latin typeface="Cambria Math" panose="02040503050406030204" pitchFamily="18" charset="0"/>
                            <a:ea typeface="標楷體" panose="03000509000000000000" pitchFamily="65" charset="-120"/>
                          </a:rPr>
                          <m:t>𝑛</m:t>
                        </m:r>
                      </m:e>
                      <m:sup>
                        <m:r>
                          <a:rPr lang="en-US" altLang="zh-TW" i="1" dirty="0" smtClean="0">
                            <a:latin typeface="Cambria Math" panose="02040503050406030204" pitchFamily="18" charset="0"/>
                            <a:ea typeface="標楷體" panose="03000509000000000000" pitchFamily="65" charset="-120"/>
                          </a:rPr>
                          <m:t>3</m:t>
                        </m:r>
                      </m:sup>
                    </m:sSup>
                    <m:r>
                      <a:rPr lang="en-US" altLang="zh-TW" i="1" dirty="0" smtClean="0">
                        <a:latin typeface="Cambria Math" panose="02040503050406030204" pitchFamily="18" charset="0"/>
                        <a:ea typeface="標楷體" panose="03000509000000000000" pitchFamily="65" charset="-120"/>
                      </a:rPr>
                      <m:t> </m:t>
                    </m:r>
                  </m:oMath>
                </a14:m>
                <a:r>
                  <a:rPr lang="en-US" altLang="zh-TW" dirty="0">
                    <a:latin typeface="+mj-lt"/>
                    <a:ea typeface="標楷體" panose="03000509000000000000" pitchFamily="65" charset="-120"/>
                  </a:rPr>
                  <a:t>→ </a:t>
                </a:r>
                <a14:m>
                  <m:oMath xmlns:m="http://schemas.openxmlformats.org/officeDocument/2006/math">
                    <m:r>
                      <a:rPr lang="zh-TW" altLang="en-US" i="1" dirty="0" smtClean="0">
                        <a:latin typeface="Cambria Math" panose="02040503050406030204" pitchFamily="18" charset="0"/>
                        <a:ea typeface="標楷體" panose="03000509000000000000" pitchFamily="65" charset="-120"/>
                      </a:rPr>
                      <m:t>𝑂</m:t>
                    </m:r>
                    <m:r>
                      <a:rPr lang="en-US" altLang="zh-TW" i="1" dirty="0" smtClean="0">
                        <a:latin typeface="Cambria Math" panose="02040503050406030204" pitchFamily="18" charset="0"/>
                        <a:ea typeface="標楷體" panose="03000509000000000000" pitchFamily="65" charset="-120"/>
                      </a:rPr>
                      <m:t>(</m:t>
                    </m:r>
                    <m:sSup>
                      <m:sSupPr>
                        <m:ctrlPr>
                          <a:rPr lang="en-US" altLang="zh-TW" b="1" i="1" dirty="0" smtClean="0">
                            <a:latin typeface="Cambria Math" panose="02040503050406030204" pitchFamily="18" charset="0"/>
                            <a:ea typeface="標楷體" panose="03000509000000000000" pitchFamily="65" charset="-120"/>
                          </a:rPr>
                        </m:ctrlPr>
                      </m:sSupPr>
                      <m:e>
                        <m:r>
                          <a:rPr lang="zh-TW" altLang="en-US" i="1" dirty="0" smtClean="0">
                            <a:latin typeface="Cambria Math" panose="02040503050406030204" pitchFamily="18" charset="0"/>
                            <a:ea typeface="標楷體" panose="03000509000000000000" pitchFamily="65" charset="-120"/>
                          </a:rPr>
                          <m:t>𝑛</m:t>
                        </m:r>
                      </m:e>
                      <m:sup>
                        <m:r>
                          <a:rPr lang="en-US" altLang="zh-TW" i="1" dirty="0" smtClean="0">
                            <a:latin typeface="Cambria Math" panose="02040503050406030204" pitchFamily="18" charset="0"/>
                            <a:ea typeface="標楷體" panose="03000509000000000000" pitchFamily="65" charset="-120"/>
                          </a:rPr>
                          <m:t>3</m:t>
                        </m:r>
                      </m:sup>
                    </m:sSup>
                    <m:r>
                      <a:rPr lang="en-US" altLang="zh-TW" i="1" dirty="0" smtClean="0">
                        <a:latin typeface="Cambria Math" panose="02040503050406030204" pitchFamily="18" charset="0"/>
                        <a:ea typeface="標楷體" panose="03000509000000000000" pitchFamily="65" charset="-120"/>
                      </a:rPr>
                      <m:t>)</m:t>
                    </m:r>
                  </m:oMath>
                </a14:m>
                <a:endParaRPr lang="en-US" altLang="zh-TW" dirty="0">
                  <a:latin typeface="+mj-lt"/>
                  <a:ea typeface="標楷體" panose="03000509000000000000" pitchFamily="65" charset="-120"/>
                </a:endParaRPr>
              </a:p>
              <a:p>
                <a:pPr marL="514350" indent="-457200"/>
                <a:r>
                  <a:rPr lang="en-US" altLang="zh-TW" dirty="0">
                    <a:latin typeface="+mj-lt"/>
                    <a:ea typeface="標楷體" panose="03000509000000000000" pitchFamily="65" charset="-120"/>
                  </a:rPr>
                  <a:t>Operate on </a:t>
                </a:r>
                <a14:m>
                  <m:oMath xmlns:m="http://schemas.openxmlformats.org/officeDocument/2006/math">
                    <m:r>
                      <a:rPr lang="en-US" altLang="zh-TW" i="1" dirty="0" smtClean="0">
                        <a:latin typeface="Cambria Math" panose="02040503050406030204" pitchFamily="18" charset="0"/>
                        <a:ea typeface="標楷體" panose="03000509000000000000" pitchFamily="65" charset="-120"/>
                      </a:rPr>
                      <m:t>3×</m:t>
                    </m:r>
                    <m:sSup>
                      <m:sSupPr>
                        <m:ctrlPr>
                          <a:rPr lang="en-US" altLang="zh-TW" b="1" i="1" dirty="0" smtClean="0">
                            <a:latin typeface="Cambria Math" panose="02040503050406030204" pitchFamily="18" charset="0"/>
                            <a:ea typeface="標楷體" panose="03000509000000000000" pitchFamily="65" charset="-120"/>
                          </a:rPr>
                        </m:ctrlPr>
                      </m:sSupPr>
                      <m:e>
                        <m:r>
                          <a:rPr lang="zh-TW" altLang="en-US" i="1" dirty="0" smtClean="0">
                            <a:latin typeface="Cambria Math" panose="02040503050406030204" pitchFamily="18" charset="0"/>
                            <a:ea typeface="標楷體" panose="03000509000000000000" pitchFamily="65" charset="-120"/>
                          </a:rPr>
                          <m:t>𝑛</m:t>
                        </m:r>
                      </m:e>
                      <m:sup>
                        <m:r>
                          <a:rPr lang="en-US" altLang="zh-TW" i="1" dirty="0" smtClean="0">
                            <a:latin typeface="Cambria Math" panose="02040503050406030204" pitchFamily="18" charset="0"/>
                            <a:ea typeface="標楷體" panose="03000509000000000000" pitchFamily="65" charset="-120"/>
                          </a:rPr>
                          <m:t>2</m:t>
                        </m:r>
                      </m:sup>
                    </m:sSup>
                    <m:r>
                      <a:rPr lang="en-US" altLang="zh-TW" i="1" dirty="0" smtClean="0">
                        <a:latin typeface="Cambria Math" panose="02040503050406030204" pitchFamily="18" charset="0"/>
                        <a:ea typeface="標楷體" panose="03000509000000000000" pitchFamily="65" charset="-120"/>
                      </a:rPr>
                      <m:t> </m:t>
                    </m:r>
                  </m:oMath>
                </a14:m>
                <a:r>
                  <a:rPr lang="en-US" altLang="zh-TW" dirty="0">
                    <a:latin typeface="+mj-lt"/>
                    <a:ea typeface="標楷體" panose="03000509000000000000" pitchFamily="65" charset="-120"/>
                  </a:rPr>
                  <a:t>words of memory</a:t>
                </a:r>
              </a:p>
              <a:p>
                <a:pPr marL="514350" indent="-457200"/>
                <a:r>
                  <a:rPr lang="en-US" altLang="zh-TW" dirty="0">
                    <a:latin typeface="+mj-lt"/>
                    <a:ea typeface="標楷體" panose="03000509000000000000" pitchFamily="65" charset="-120"/>
                  </a:rPr>
                  <a:t>Questions</a:t>
                </a:r>
              </a:p>
              <a:p>
                <a:pPr marL="914400" lvl="1" indent="-457200"/>
                <a:r>
                  <a:rPr lang="en-US" altLang="zh-TW" dirty="0">
                    <a:latin typeface="+mj-lt"/>
                    <a:ea typeface="標楷體" panose="03000509000000000000" pitchFamily="65" charset="-120"/>
                  </a:rPr>
                  <a:t>What is the performance of this code?</a:t>
                </a:r>
              </a:p>
              <a:p>
                <a:pPr marL="914400" lvl="1" indent="-457200"/>
                <a:r>
                  <a:rPr lang="en-US" altLang="zh-TW" dirty="0">
                    <a:latin typeface="+mj-lt"/>
                    <a:ea typeface="標楷體" panose="03000509000000000000" pitchFamily="65" charset="-120"/>
                  </a:rPr>
                  <a:t>Where is the cause of problem with this code?</a:t>
                </a:r>
              </a:p>
              <a:p>
                <a:pPr marL="914400" lvl="1" indent="-457200"/>
                <a:r>
                  <a:rPr lang="en-US" altLang="zh-TW" dirty="0">
                    <a:latin typeface="+mj-lt"/>
                    <a:ea typeface="標楷體" panose="03000509000000000000" pitchFamily="65" charset="-120"/>
                  </a:rPr>
                  <a:t>How can we improve it ?</a:t>
                </a:r>
              </a:p>
              <a:p>
                <a:pPr marL="914400" lvl="1" indent="-457200"/>
                <a:r>
                  <a:rPr lang="en-US" altLang="zh-TW" dirty="0">
                    <a:latin typeface="+mj-lt"/>
                    <a:ea typeface="標楷體" panose="03000509000000000000" pitchFamily="65" charset="-120"/>
                  </a:rPr>
                  <a:t>What is an easy way to increase the performance with minimum code change?</a:t>
                </a:r>
                <a:endParaRPr lang="zh-TW" altLang="en-US" dirty="0"/>
              </a:p>
            </p:txBody>
          </p:sp>
        </mc:Choice>
        <mc:Fallback xmlns="">
          <p:sp>
            <p:nvSpPr>
              <p:cNvPr id="5" name="內容版面配置區 4">
                <a:extLst>
                  <a:ext uri="{FF2B5EF4-FFF2-40B4-BE49-F238E27FC236}">
                    <a16:creationId xmlns:a16="http://schemas.microsoft.com/office/drawing/2014/main" id="{1A8750F6-3202-A2D7-E781-79808E7A1EE5}"/>
                  </a:ext>
                </a:extLst>
              </p:cNvPr>
              <p:cNvSpPr txBox="1">
                <a:spLocks noRot="1" noChangeAspect="1" noMove="1" noResize="1" noEditPoints="1" noAdjustHandles="1" noChangeArrowheads="1" noChangeShapeType="1" noTextEdit="1"/>
              </p:cNvSpPr>
              <p:nvPr/>
            </p:nvSpPr>
            <p:spPr>
              <a:xfrm>
                <a:off x="838200" y="1673292"/>
                <a:ext cx="10515600" cy="4503671"/>
              </a:xfrm>
              <a:prstGeom prst="rect">
                <a:avLst/>
              </a:prstGeom>
              <a:blipFill>
                <a:blip r:embed="rId2"/>
                <a:stretch>
                  <a:fillRect l="-522" r="-232" b="-1488"/>
                </a:stretch>
              </a:blipFill>
            </p:spPr>
            <p:txBody>
              <a:bodyPr/>
              <a:lstStyle/>
              <a:p>
                <a:r>
                  <a:rPr lang="zh-TW" altLang="en-US">
                    <a:noFill/>
                  </a:rPr>
                  <a:t> </a:t>
                </a:r>
              </a:p>
            </p:txBody>
          </p:sp>
        </mc:Fallback>
      </mc:AlternateContent>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Native GEMM Implementation</a:t>
            </a:r>
            <a:endParaRPr lang="zh-TW" altLang="en-US" dirty="0"/>
          </a:p>
        </p:txBody>
      </p:sp>
      <p:sp>
        <p:nvSpPr>
          <p:cNvPr id="3" name="投影片編號版面配置區 2">
            <a:extLst>
              <a:ext uri="{FF2B5EF4-FFF2-40B4-BE49-F238E27FC236}">
                <a16:creationId xmlns:a16="http://schemas.microsoft.com/office/drawing/2014/main" id="{E3BE7590-D347-740E-C93B-C2CDE2D1C7F6}"/>
              </a:ext>
            </a:extLst>
          </p:cNvPr>
          <p:cNvSpPr>
            <a:spLocks noGrp="1"/>
          </p:cNvSpPr>
          <p:nvPr>
            <p:ph type="sldNum" sz="quarter" idx="12"/>
          </p:nvPr>
        </p:nvSpPr>
        <p:spPr/>
        <p:txBody>
          <a:bodyPr/>
          <a:lstStyle/>
          <a:p>
            <a:fld id="{782ABDDB-4DBE-438F-825E-A879036B780E}" type="slidenum">
              <a:rPr lang="zh-TW" altLang="en-US" smtClean="0"/>
              <a:t>38</a:t>
            </a:fld>
            <a:endParaRPr lang="zh-TW" altLang="en-US"/>
          </a:p>
        </p:txBody>
      </p:sp>
      <p:pic>
        <p:nvPicPr>
          <p:cNvPr id="8" name="圖片 7">
            <a:extLst>
              <a:ext uri="{FF2B5EF4-FFF2-40B4-BE49-F238E27FC236}">
                <a16:creationId xmlns:a16="http://schemas.microsoft.com/office/drawing/2014/main" id="{1A995B6B-0C44-D347-EE3F-0CD5025CB1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543" y="1589316"/>
            <a:ext cx="6131714" cy="1303870"/>
          </a:xfrm>
          <a:prstGeom prst="rect">
            <a:avLst/>
          </a:prstGeom>
        </p:spPr>
      </p:pic>
    </p:spTree>
    <p:extLst>
      <p:ext uri="{BB962C8B-B14F-4D97-AF65-F5344CB8AC3E}">
        <p14:creationId xmlns:p14="http://schemas.microsoft.com/office/powerpoint/2010/main" val="9986922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內容版面配置區 4">
            <a:extLst>
              <a:ext uri="{FF2B5EF4-FFF2-40B4-BE49-F238E27FC236}">
                <a16:creationId xmlns:a16="http://schemas.microsoft.com/office/drawing/2014/main" id="{1A8750F6-3202-A2D7-E781-79808E7A1EE5}"/>
              </a:ext>
            </a:extLst>
          </p:cNvPr>
          <p:cNvSpPr txBox="1">
            <a:spLocks/>
          </p:cNvSpPr>
          <p:nvPr/>
        </p:nvSpPr>
        <p:spPr>
          <a:xfrm>
            <a:off x="838200" y="1673292"/>
            <a:ext cx="10515600" cy="4503671"/>
          </a:xfrm>
          <a:prstGeom prst="rect">
            <a:avLst/>
          </a:prstGeom>
        </p:spPr>
        <p:txBody>
          <a:bodyPr vert="horz" lIns="91440" tIns="45720" rIns="91440" bIns="45720" rtlCol="0">
            <a:normAutofit/>
          </a:bodyPr>
          <a:lstStyle>
            <a:lvl1pPr marL="342900" marR="0" indent="-3429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n"/>
              <a:tabLst/>
              <a:defRPr sz="2800" b="1" kern="1200">
                <a:solidFill>
                  <a:schemeClr val="tx1"/>
                </a:solidFill>
                <a:latin typeface="+mn-lt"/>
                <a:ea typeface="+mn-ea"/>
                <a:cs typeface="+mn-cs"/>
              </a:defRPr>
            </a:lvl1pPr>
            <a:lvl2pPr marL="742950" marR="0" indent="-28575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Ø"/>
              <a:tabLst/>
              <a:defRPr sz="2400" b="1" kern="1200">
                <a:solidFill>
                  <a:schemeClr val="tx1"/>
                </a:solidFill>
                <a:latin typeface="+mn-lt"/>
                <a:ea typeface="+mn-ea"/>
                <a:cs typeface="+mn-cs"/>
              </a:defRPr>
            </a:lvl2pPr>
            <a:lvl3pPr marL="11430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l"/>
              <a:tabLst/>
              <a:defRPr sz="2000" kern="1200">
                <a:solidFill>
                  <a:schemeClr val="tx1"/>
                </a:solidFill>
                <a:latin typeface="+mn-lt"/>
                <a:ea typeface="+mn-ea"/>
                <a:cs typeface="+mn-cs"/>
              </a:defRPr>
            </a:lvl3pPr>
            <a:lvl4pPr marL="1600200" marR="0" indent="-228600" algn="l" defTabSz="914400" rtl="0" eaLnBrk="1" fontAlgn="base" latinLnBrk="0" hangingPunct="1">
              <a:lnSpc>
                <a:spcPct val="100000"/>
              </a:lnSpc>
              <a:spcBef>
                <a:spcPct val="20000"/>
              </a:spcBef>
              <a:spcAft>
                <a:spcPct val="0"/>
              </a:spcAft>
              <a:buClr>
                <a:srgbClr val="003399"/>
              </a:buClr>
              <a:buSzTx/>
              <a:buFont typeface="Arial" panose="020B0604020202020204" pitchFamily="34" charset="0"/>
              <a:buChar char="»"/>
              <a:tabLst/>
              <a:defRPr sz="1800" b="1" kern="1200">
                <a:solidFill>
                  <a:schemeClr val="tx1"/>
                </a:solidFill>
                <a:latin typeface="+mn-lt"/>
                <a:ea typeface="+mn-ea"/>
                <a:cs typeface="+mn-cs"/>
              </a:defRPr>
            </a:lvl4pPr>
            <a:lvl5pPr marL="2057400" marR="0" indent="-228600" algn="l" defTabSz="914400" rtl="0" eaLnBrk="1" fontAlgn="base" latinLnBrk="0" hangingPunct="1">
              <a:lnSpc>
                <a:spcPct val="100000"/>
              </a:lnSpc>
              <a:spcBef>
                <a:spcPct val="20000"/>
              </a:spcBef>
              <a:spcAft>
                <a:spcPct val="0"/>
              </a:spcAft>
              <a:buClr>
                <a:srgbClr val="003399"/>
              </a:buClr>
              <a:buSzTx/>
              <a:buFont typeface="Wingdings" panose="05000000000000000000" pitchFamily="2" charset="2"/>
              <a:buChar char="u"/>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457200"/>
            <a:r>
              <a:rPr lang="en-US" altLang="zh-TW" dirty="0">
                <a:latin typeface="+mj-lt"/>
                <a:ea typeface="標楷體" panose="03000509000000000000" pitchFamily="65" charset="-120"/>
              </a:rPr>
              <a:t>Divide &amp; conquer</a:t>
            </a:r>
          </a:p>
          <a:p>
            <a:pPr marL="514350" indent="-457200"/>
            <a:r>
              <a:rPr lang="en-US" altLang="zh-TW" dirty="0">
                <a:latin typeface="+mj-lt"/>
                <a:ea typeface="標楷體" panose="03000509000000000000" pitchFamily="65" charset="-120"/>
              </a:rPr>
              <a:t>How does it work with non-squared matrices?</a:t>
            </a:r>
          </a:p>
          <a:p>
            <a:pPr marL="514350" indent="-457200"/>
            <a:r>
              <a:rPr lang="en-US" altLang="zh-TW" dirty="0">
                <a:latin typeface="+mj-lt"/>
                <a:ea typeface="標楷體" panose="03000509000000000000" pitchFamily="65" charset="-120"/>
              </a:rPr>
              <a:t>Why does it improve performance?</a:t>
            </a:r>
            <a:endParaRPr lang="zh-TW" altLang="en-US" dirty="0"/>
          </a:p>
        </p:txBody>
      </p:sp>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Recursive GEMM</a:t>
            </a:r>
            <a:endParaRPr lang="zh-TW" altLang="en-US" dirty="0"/>
          </a:p>
        </p:txBody>
      </p:sp>
      <p:sp>
        <p:nvSpPr>
          <p:cNvPr id="3" name="投影片編號版面配置區 2">
            <a:extLst>
              <a:ext uri="{FF2B5EF4-FFF2-40B4-BE49-F238E27FC236}">
                <a16:creationId xmlns:a16="http://schemas.microsoft.com/office/drawing/2014/main" id="{E3BE7590-D347-740E-C93B-C2CDE2D1C7F6}"/>
              </a:ext>
            </a:extLst>
          </p:cNvPr>
          <p:cNvSpPr>
            <a:spLocks noGrp="1"/>
          </p:cNvSpPr>
          <p:nvPr>
            <p:ph type="sldNum" sz="quarter" idx="12"/>
          </p:nvPr>
        </p:nvSpPr>
        <p:spPr/>
        <p:txBody>
          <a:bodyPr/>
          <a:lstStyle/>
          <a:p>
            <a:fld id="{782ABDDB-4DBE-438F-825E-A879036B780E}" type="slidenum">
              <a:rPr lang="zh-TW" altLang="en-US" smtClean="0"/>
              <a:t>39</a:t>
            </a:fld>
            <a:endParaRPr lang="zh-TW" altLang="en-US"/>
          </a:p>
        </p:txBody>
      </p:sp>
      <p:pic>
        <p:nvPicPr>
          <p:cNvPr id="6" name="圖片 5">
            <a:extLst>
              <a:ext uri="{FF2B5EF4-FFF2-40B4-BE49-F238E27FC236}">
                <a16:creationId xmlns:a16="http://schemas.microsoft.com/office/drawing/2014/main" id="{0412FB16-5D5A-A3BC-0630-BC1C3F72DF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7976" y="3592286"/>
            <a:ext cx="10648133" cy="2027155"/>
          </a:xfrm>
          <a:prstGeom prst="rect">
            <a:avLst/>
          </a:prstGeom>
        </p:spPr>
      </p:pic>
    </p:spTree>
    <p:extLst>
      <p:ext uri="{BB962C8B-B14F-4D97-AF65-F5344CB8AC3E}">
        <p14:creationId xmlns:p14="http://schemas.microsoft.com/office/powerpoint/2010/main" val="22684722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Accuracy</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lnSpcReduction="10000"/>
          </a:bodyPr>
          <a:lstStyle/>
          <a:p>
            <a:pPr marL="514350" indent="-457200"/>
            <a:r>
              <a:rPr lang="en-US" altLang="zh-TW" dirty="0">
                <a:latin typeface="+mj-lt"/>
                <a:ea typeface="標楷體" panose="03000509000000000000" pitchFamily="65" charset="-120"/>
              </a:rPr>
              <a:t>Indicate the quality of the result for a given task</a:t>
            </a:r>
          </a:p>
          <a:p>
            <a:pPr marL="914400" lvl="1" indent="-457200"/>
            <a:r>
              <a:rPr lang="en-US" altLang="zh-TW" dirty="0">
                <a:latin typeface="+mj-lt"/>
                <a:ea typeface="標楷體" panose="03000509000000000000" pitchFamily="65" charset="-120"/>
              </a:rPr>
              <a:t>The units used to measure accuracy depend on the task</a:t>
            </a:r>
          </a:p>
          <a:p>
            <a:pPr marL="914400" lvl="1" indent="-457200"/>
            <a:r>
              <a:rPr lang="en-US" altLang="zh-TW" dirty="0">
                <a:latin typeface="+mj-lt"/>
                <a:ea typeface="標楷體" panose="03000509000000000000" pitchFamily="65" charset="-120"/>
              </a:rPr>
              <a:t>Image classification</a:t>
            </a:r>
          </a:p>
          <a:p>
            <a:pPr marL="1314450" lvl="2" indent="-457200"/>
            <a:r>
              <a:rPr lang="en-US" altLang="zh-TW" dirty="0">
                <a:latin typeface="+mj-lt"/>
                <a:ea typeface="標楷體" panose="03000509000000000000" pitchFamily="65" charset="-120"/>
              </a:rPr>
              <a:t>Top-1, Top-5 accuracy</a:t>
            </a:r>
          </a:p>
          <a:p>
            <a:pPr marL="914400" lvl="1" indent="-457200"/>
            <a:r>
              <a:rPr lang="en-US" altLang="zh-TW" dirty="0" smtClean="0">
                <a:latin typeface="+mj-lt"/>
                <a:ea typeface="標楷體" panose="03000509000000000000" pitchFamily="65" charset="-120"/>
              </a:rPr>
              <a:t>Object </a:t>
            </a:r>
            <a:r>
              <a:rPr lang="en-US" altLang="zh-TW" dirty="0">
                <a:latin typeface="+mj-lt"/>
                <a:ea typeface="標楷體" panose="03000509000000000000" pitchFamily="65" charset="-120"/>
              </a:rPr>
              <a:t>detection</a:t>
            </a:r>
          </a:p>
          <a:p>
            <a:pPr marL="1314450" lvl="2" indent="-457200"/>
            <a:r>
              <a:rPr lang="en-US" altLang="zh-TW" dirty="0">
                <a:latin typeface="+mj-lt"/>
                <a:ea typeface="標楷體" panose="03000509000000000000" pitchFamily="65" charset="-120"/>
              </a:rPr>
              <a:t>Mean Average Precision (mAP)</a:t>
            </a:r>
          </a:p>
          <a:p>
            <a:pPr marL="514350" indent="-457200"/>
            <a:r>
              <a:rPr lang="en-US" altLang="zh-TW" dirty="0">
                <a:latin typeface="+mj-lt"/>
                <a:ea typeface="標楷體" panose="03000509000000000000" pitchFamily="65" charset="-120"/>
              </a:rPr>
              <a:t>Factors that affect accuracy</a:t>
            </a:r>
          </a:p>
          <a:p>
            <a:pPr marL="914400" lvl="1" indent="-457200"/>
            <a:r>
              <a:rPr lang="en-US" altLang="zh-TW" dirty="0">
                <a:latin typeface="+mj-lt"/>
                <a:ea typeface="標楷體" panose="03000509000000000000" pitchFamily="65" charset="-120"/>
              </a:rPr>
              <a:t>Difficulty of the task and dataset</a:t>
            </a:r>
          </a:p>
          <a:p>
            <a:pPr marL="1314450" lvl="2" indent="-457200"/>
            <a:r>
              <a:rPr lang="en-US" altLang="zh-TW" dirty="0">
                <a:latin typeface="+mj-lt"/>
                <a:ea typeface="標楷體" panose="03000509000000000000" pitchFamily="65" charset="-120"/>
              </a:rPr>
              <a:t>Object detection or semantic segmentation is more difficult than classification</a:t>
            </a:r>
          </a:p>
          <a:p>
            <a:pPr marL="914400" lvl="1" indent="-457200"/>
            <a:r>
              <a:rPr lang="en-US" altLang="zh-TW" dirty="0">
                <a:latin typeface="+mj-lt"/>
                <a:ea typeface="標楷體" panose="03000509000000000000" pitchFamily="65" charset="-120"/>
              </a:rPr>
              <a:t>Evaluating hardware </a:t>
            </a:r>
            <a:r>
              <a:rPr lang="en-US" altLang="zh-TW" dirty="0" smtClean="0">
                <a:latin typeface="+mj-lt"/>
                <a:ea typeface="標楷體" panose="03000509000000000000" pitchFamily="65" charset="-120"/>
              </a:rPr>
              <a:t>performance using </a:t>
            </a:r>
            <a:r>
              <a:rPr lang="en-US" altLang="zh-TW" dirty="0">
                <a:latin typeface="+mj-lt"/>
                <a:ea typeface="標楷體" panose="03000509000000000000" pitchFamily="65" charset="-120"/>
              </a:rPr>
              <a:t>well-studied, widely used DNN models, tasks, and datasets</a:t>
            </a:r>
            <a:endParaRPr lang="zh-TW" altLang="en-US" dirty="0">
              <a:solidFill>
                <a:schemeClr val="bg2">
                  <a:lumMod val="90000"/>
                </a:schemeClr>
              </a:solidFill>
            </a:endParaRPr>
          </a:p>
        </p:txBody>
      </p:sp>
      <p:sp>
        <p:nvSpPr>
          <p:cNvPr id="3" name="投影片編號版面配置區 2">
            <a:extLst>
              <a:ext uri="{FF2B5EF4-FFF2-40B4-BE49-F238E27FC236}">
                <a16:creationId xmlns:a16="http://schemas.microsoft.com/office/drawing/2014/main" id="{76589CBD-D431-0CD8-EDDB-A1F6C11D50E2}"/>
              </a:ext>
            </a:extLst>
          </p:cNvPr>
          <p:cNvSpPr>
            <a:spLocks noGrp="1"/>
          </p:cNvSpPr>
          <p:nvPr>
            <p:ph type="sldNum" sz="quarter" idx="12"/>
          </p:nvPr>
        </p:nvSpPr>
        <p:spPr/>
        <p:txBody>
          <a:bodyPr/>
          <a:lstStyle/>
          <a:p>
            <a:fld id="{782ABDDB-4DBE-438F-825E-A879036B780E}" type="slidenum">
              <a:rPr lang="zh-TW" altLang="en-US" smtClean="0"/>
              <a:t>4</a:t>
            </a:fld>
            <a:endParaRPr lang="zh-TW" altLang="en-US"/>
          </a:p>
        </p:txBody>
      </p:sp>
    </p:spTree>
    <p:extLst>
      <p:ext uri="{BB962C8B-B14F-4D97-AF65-F5344CB8AC3E}">
        <p14:creationId xmlns:p14="http://schemas.microsoft.com/office/powerpoint/2010/main" val="6926617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normAutofit/>
          </a:bodyPr>
          <a:lstStyle/>
          <a:p>
            <a:r>
              <a:rPr lang="en-US" altLang="zh-TW" dirty="0"/>
              <a:t>Blocked GEMM</a:t>
            </a:r>
            <a:endParaRPr lang="zh-TW" altLang="en-US" dirty="0"/>
          </a:p>
        </p:txBody>
      </p:sp>
      <p:sp>
        <p:nvSpPr>
          <p:cNvPr id="3" name="投影片編號版面配置區 2">
            <a:extLst>
              <a:ext uri="{FF2B5EF4-FFF2-40B4-BE49-F238E27FC236}">
                <a16:creationId xmlns:a16="http://schemas.microsoft.com/office/drawing/2014/main" id="{E3BE7590-D347-740E-C93B-C2CDE2D1C7F6}"/>
              </a:ext>
            </a:extLst>
          </p:cNvPr>
          <p:cNvSpPr>
            <a:spLocks noGrp="1"/>
          </p:cNvSpPr>
          <p:nvPr>
            <p:ph type="sldNum" sz="quarter" idx="12"/>
          </p:nvPr>
        </p:nvSpPr>
        <p:spPr/>
        <p:txBody>
          <a:bodyPr/>
          <a:lstStyle/>
          <a:p>
            <a:fld id="{782ABDDB-4DBE-438F-825E-A879036B780E}" type="slidenum">
              <a:rPr lang="zh-TW" altLang="en-US" smtClean="0"/>
              <a:t>40</a:t>
            </a:fld>
            <a:endParaRPr lang="zh-TW" altLang="en-US"/>
          </a:p>
        </p:txBody>
      </p:sp>
      <p:pic>
        <p:nvPicPr>
          <p:cNvPr id="7" name="圖片 6">
            <a:extLst>
              <a:ext uri="{FF2B5EF4-FFF2-40B4-BE49-F238E27FC236}">
                <a16:creationId xmlns:a16="http://schemas.microsoft.com/office/drawing/2014/main" id="{94C90729-3A92-4D35-6C8B-B672145049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27" y="1615642"/>
            <a:ext cx="7817498" cy="2499093"/>
          </a:xfrm>
          <a:prstGeom prst="rect">
            <a:avLst/>
          </a:prstGeom>
        </p:spPr>
      </p:pic>
      <p:pic>
        <p:nvPicPr>
          <p:cNvPr id="9" name="圖片 8">
            <a:extLst>
              <a:ext uri="{FF2B5EF4-FFF2-40B4-BE49-F238E27FC236}">
                <a16:creationId xmlns:a16="http://schemas.microsoft.com/office/drawing/2014/main" id="{47CD6FB8-22C1-0B56-41BE-728AFA0DB6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27" y="4608160"/>
            <a:ext cx="8351041" cy="1535329"/>
          </a:xfrm>
          <a:prstGeom prst="rect">
            <a:avLst/>
          </a:prstGeom>
        </p:spPr>
      </p:pic>
    </p:spTree>
    <p:extLst>
      <p:ext uri="{BB962C8B-B14F-4D97-AF65-F5344CB8AC3E}">
        <p14:creationId xmlns:p14="http://schemas.microsoft.com/office/powerpoint/2010/main" val="16735559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GEMM Kernel</a:t>
            </a:r>
            <a:endParaRPr lang="zh-TW" altLang="en-US"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a:xfrm>
                <a:off x="838200" y="1673292"/>
                <a:ext cx="10515600" cy="4683058"/>
              </a:xfrm>
              <a:ln>
                <a:noFill/>
              </a:ln>
            </p:spPr>
            <p:txBody>
              <a:bodyPr vert="horz" lIns="91440" tIns="45720" rIns="91440" bIns="45720" rtlCol="0">
                <a:normAutofit fontScale="92500" lnSpcReduction="20000"/>
              </a:bodyPr>
              <a:lstStyle/>
              <a:p>
                <a:pPr marL="514350" indent="-457200"/>
                <a:r>
                  <a:rPr lang="en-US" altLang="zh-TW" dirty="0">
                    <a:latin typeface="+mj-lt"/>
                    <a:ea typeface="標楷體" panose="03000509000000000000" pitchFamily="65" charset="-120"/>
                  </a:rPr>
                  <a:t>Rank-1 update</a:t>
                </a:r>
              </a:p>
              <a:p>
                <a:pPr marL="914400" lvl="1" indent="-457200"/>
                <a:r>
                  <a:rPr lang="en-US" altLang="zh-TW" dirty="0">
                    <a:latin typeface="+mj-lt"/>
                    <a:ea typeface="標楷體" panose="03000509000000000000" pitchFamily="65" charset="-120"/>
                  </a:rPr>
                  <a:t>Update matrix by adding outer product of two vectors to it</a:t>
                </a:r>
              </a:p>
              <a:p>
                <a:pPr marL="914400" lvl="1" indent="-457200"/>
                <a14:m>
                  <m:oMath xmlns:m="http://schemas.openxmlformats.org/officeDocument/2006/math">
                    <m:d>
                      <m:dPr>
                        <m:begChr m:val="["/>
                        <m:endChr m:val="]"/>
                        <m:ctrlPr>
                          <a:rPr lang="en-US" altLang="zh-TW" i="1" smtClean="0">
                            <a:latin typeface="Cambria Math" panose="02040503050406030204" pitchFamily="18" charset="0"/>
                            <a:ea typeface="標楷體" panose="03000509000000000000" pitchFamily="65" charset="-120"/>
                          </a:rPr>
                        </m:ctrlPr>
                      </m:dPr>
                      <m:e>
                        <m:m>
                          <m:mPr>
                            <m:mcs>
                              <m:mc>
                                <m:mcPr>
                                  <m:count m:val="3"/>
                                  <m:mcJc m:val="center"/>
                                </m:mcPr>
                              </m:mc>
                            </m:mcs>
                            <m:ctrlPr>
                              <a:rPr lang="en-US" altLang="zh-TW" i="1">
                                <a:latin typeface="Cambria Math" panose="02040503050406030204" pitchFamily="18" charset="0"/>
                                <a:ea typeface="標楷體" panose="03000509000000000000" pitchFamily="65" charset="-120"/>
                              </a:rPr>
                            </m:ctrlPr>
                          </m:mPr>
                          <m:mr>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𝜸</m:t>
                                  </m:r>
                                </m:e>
                                <m:sub>
                                  <m:r>
                                    <m:rPr>
                                      <m:brk m:alnAt="7"/>
                                    </m:rPr>
                                    <a:rPr lang="en-US" altLang="zh-TW" i="1">
                                      <a:latin typeface="Cambria Math" panose="02040503050406030204" pitchFamily="18" charset="0"/>
                                      <a:ea typeface="標楷體" panose="03000509000000000000" pitchFamily="65" charset="-120"/>
                                    </a:rPr>
                                    <m:t>𝟎</m:t>
                                  </m:r>
                                  <m:r>
                                    <a:rPr lang="en-US" altLang="zh-TW" i="1">
                                      <a:latin typeface="Cambria Math" panose="02040503050406030204" pitchFamily="18" charset="0"/>
                                      <a:ea typeface="標楷體" panose="03000509000000000000" pitchFamily="65" charset="-120"/>
                                    </a:rPr>
                                    <m:t>,</m:t>
                                  </m:r>
                                  <m:r>
                                    <a:rPr lang="en-US" altLang="zh-TW" i="1">
                                      <a:latin typeface="Cambria Math" panose="02040503050406030204" pitchFamily="18" charset="0"/>
                                      <a:ea typeface="標楷體" panose="03000509000000000000" pitchFamily="65" charset="-120"/>
                                    </a:rPr>
                                    <m:t>𝟎</m:t>
                                  </m:r>
                                </m:sub>
                              </m:sSub>
                            </m:e>
                            <m:e>
                              <m:r>
                                <a:rPr lang="en-US" altLang="zh-TW" i="1">
                                  <a:latin typeface="Cambria Math" panose="02040503050406030204" pitchFamily="18" charset="0"/>
                                  <a:ea typeface="標楷體" panose="03000509000000000000" pitchFamily="65" charset="-120"/>
                                </a:rPr>
                                <m:t>…</m:t>
                              </m:r>
                            </m:e>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𝜸</m:t>
                                  </m:r>
                                </m:e>
                                <m:sub>
                                  <m:r>
                                    <m:rPr>
                                      <m:brk m:alnAt="7"/>
                                    </m:rPr>
                                    <a:rPr lang="en-US" altLang="zh-TW" i="1">
                                      <a:latin typeface="Cambria Math" panose="02040503050406030204" pitchFamily="18" charset="0"/>
                                      <a:ea typeface="標楷體" panose="03000509000000000000" pitchFamily="65" charset="-120"/>
                                    </a:rPr>
                                    <m:t>𝟎</m:t>
                                  </m:r>
                                  <m:r>
                                    <a:rPr lang="en-US" altLang="zh-TW" i="1">
                                      <a:latin typeface="Cambria Math" panose="02040503050406030204" pitchFamily="18" charset="0"/>
                                      <a:ea typeface="標楷體" panose="03000509000000000000" pitchFamily="65" charset="-120"/>
                                    </a:rPr>
                                    <m:t>,</m:t>
                                  </m:r>
                                  <m:r>
                                    <a:rPr lang="en-US" altLang="zh-TW" i="1">
                                      <a:latin typeface="Cambria Math" panose="02040503050406030204" pitchFamily="18" charset="0"/>
                                      <a:ea typeface="標楷體" panose="03000509000000000000" pitchFamily="65" charset="-120"/>
                                    </a:rPr>
                                    <m:t>𝟑</m:t>
                                  </m:r>
                                </m:sub>
                              </m:sSub>
                            </m:e>
                          </m:mr>
                          <m:mr>
                            <m:e>
                              <m:r>
                                <a:rPr lang="en-US" altLang="zh-TW" i="1">
                                  <a:latin typeface="Cambria Math" panose="02040503050406030204" pitchFamily="18" charset="0"/>
                                  <a:ea typeface="標楷體" panose="03000509000000000000" pitchFamily="65" charset="-120"/>
                                </a:rPr>
                                <m:t>⋮</m:t>
                              </m:r>
                            </m:e>
                            <m:e>
                              <m:r>
                                <a:rPr lang="en-US" altLang="zh-TW" i="1">
                                  <a:latin typeface="Cambria Math" panose="02040503050406030204" pitchFamily="18" charset="0"/>
                                  <a:ea typeface="標楷體" panose="03000509000000000000" pitchFamily="65" charset="-120"/>
                                </a:rPr>
                                <m:t>⋱</m:t>
                              </m:r>
                            </m:e>
                            <m:e>
                              <m:r>
                                <a:rPr lang="en-US" altLang="zh-TW" i="1">
                                  <a:latin typeface="Cambria Math" panose="02040503050406030204" pitchFamily="18" charset="0"/>
                                  <a:ea typeface="標楷體" panose="03000509000000000000" pitchFamily="65" charset="-120"/>
                                </a:rPr>
                                <m:t>⋮</m:t>
                              </m:r>
                            </m:e>
                          </m:mr>
                          <m:mr>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𝜸</m:t>
                                  </m:r>
                                </m:e>
                                <m:sub>
                                  <m:r>
                                    <a:rPr lang="en-US" altLang="zh-TW" i="1">
                                      <a:latin typeface="Cambria Math" panose="02040503050406030204" pitchFamily="18" charset="0"/>
                                      <a:ea typeface="標楷體" panose="03000509000000000000" pitchFamily="65" charset="-120"/>
                                    </a:rPr>
                                    <m:t>𝟑</m:t>
                                  </m:r>
                                  <m:r>
                                    <a:rPr lang="en-US" altLang="zh-TW" i="1">
                                      <a:latin typeface="Cambria Math" panose="02040503050406030204" pitchFamily="18" charset="0"/>
                                      <a:ea typeface="標楷體" panose="03000509000000000000" pitchFamily="65" charset="-120"/>
                                    </a:rPr>
                                    <m:t>,</m:t>
                                  </m:r>
                                  <m:r>
                                    <a:rPr lang="en-US" altLang="zh-TW" i="1">
                                      <a:latin typeface="Cambria Math" panose="02040503050406030204" pitchFamily="18" charset="0"/>
                                      <a:ea typeface="標楷體" panose="03000509000000000000" pitchFamily="65" charset="-120"/>
                                    </a:rPr>
                                    <m:t>𝟎</m:t>
                                  </m:r>
                                </m:sub>
                              </m:sSub>
                            </m:e>
                            <m:e>
                              <m:r>
                                <a:rPr lang="en-US" altLang="zh-TW" i="1">
                                  <a:latin typeface="Cambria Math" panose="02040503050406030204" pitchFamily="18" charset="0"/>
                                  <a:ea typeface="標楷體" panose="03000509000000000000" pitchFamily="65" charset="-120"/>
                                </a:rPr>
                                <m:t>…</m:t>
                              </m:r>
                            </m:e>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𝜸</m:t>
                                  </m:r>
                                </m:e>
                                <m:sub>
                                  <m:r>
                                    <a:rPr lang="en-US" altLang="zh-TW" i="1">
                                      <a:latin typeface="Cambria Math" panose="02040503050406030204" pitchFamily="18" charset="0"/>
                                      <a:ea typeface="標楷體" panose="03000509000000000000" pitchFamily="65" charset="-120"/>
                                    </a:rPr>
                                    <m:t>𝟑</m:t>
                                  </m:r>
                                  <m:r>
                                    <a:rPr lang="en-US" altLang="zh-TW" i="1">
                                      <a:latin typeface="Cambria Math" panose="02040503050406030204" pitchFamily="18" charset="0"/>
                                      <a:ea typeface="標楷體" panose="03000509000000000000" pitchFamily="65" charset="-120"/>
                                    </a:rPr>
                                    <m:t>,</m:t>
                                  </m:r>
                                  <m:r>
                                    <a:rPr lang="en-US" altLang="zh-TW" i="1">
                                      <a:latin typeface="Cambria Math" panose="02040503050406030204" pitchFamily="18" charset="0"/>
                                      <a:ea typeface="標楷體" panose="03000509000000000000" pitchFamily="65" charset="-120"/>
                                    </a:rPr>
                                    <m:t>𝟑</m:t>
                                  </m:r>
                                </m:sub>
                              </m:sSub>
                            </m:e>
                          </m:mr>
                        </m:m>
                      </m:e>
                    </m:d>
                    <m:r>
                      <a:rPr lang="en-US" altLang="zh-TW" b="1" i="1" smtClean="0">
                        <a:latin typeface="Cambria Math" panose="02040503050406030204" pitchFamily="18" charset="0"/>
                        <a:ea typeface="標楷體" panose="03000509000000000000" pitchFamily="65" charset="-120"/>
                      </a:rPr>
                      <m:t>+=</m:t>
                    </m:r>
                    <m:d>
                      <m:dPr>
                        <m:begChr m:val="["/>
                        <m:endChr m:val="]"/>
                        <m:ctrlPr>
                          <a:rPr lang="en-US" altLang="zh-TW" b="1" i="1" smtClean="0">
                            <a:latin typeface="Cambria Math" panose="02040503050406030204" pitchFamily="18" charset="0"/>
                            <a:ea typeface="標楷體" panose="03000509000000000000" pitchFamily="65" charset="-120"/>
                          </a:rPr>
                        </m:ctrlPr>
                      </m:dPr>
                      <m:e>
                        <m:m>
                          <m:mPr>
                            <m:mcs>
                              <m:mc>
                                <m:mcPr>
                                  <m:count m:val="1"/>
                                  <m:mcJc m:val="center"/>
                                </m:mcPr>
                              </m:mc>
                            </m:mcs>
                            <m:ctrlPr>
                              <a:rPr lang="en-US" altLang="zh-TW" b="1" i="1" smtClean="0">
                                <a:latin typeface="Cambria Math" panose="02040503050406030204" pitchFamily="18" charset="0"/>
                                <a:ea typeface="標楷體" panose="03000509000000000000" pitchFamily="65" charset="-120"/>
                              </a:rPr>
                            </m:ctrlPr>
                          </m:mPr>
                          <m:mr>
                            <m:e>
                              <m:sSub>
                                <m:sSubPr>
                                  <m:ctrlPr>
                                    <a:rPr lang="en-US" altLang="zh-TW" b="1" i="1" smtClean="0">
                                      <a:latin typeface="Cambria Math" panose="02040503050406030204" pitchFamily="18" charset="0"/>
                                      <a:ea typeface="標楷體" panose="03000509000000000000" pitchFamily="65" charset="-120"/>
                                    </a:rPr>
                                  </m:ctrlPr>
                                </m:sSubPr>
                                <m:e>
                                  <m:r>
                                    <m:rPr>
                                      <m:brk m:alnAt="7"/>
                                    </m:rPr>
                                    <a:rPr lang="zh-TW" altLang="en-US" b="1" i="1" smtClean="0">
                                      <a:latin typeface="Cambria Math" panose="02040503050406030204" pitchFamily="18" charset="0"/>
                                      <a:ea typeface="標楷體" panose="03000509000000000000" pitchFamily="65" charset="-120"/>
                                    </a:rPr>
                                    <m:t>𝜶</m:t>
                                  </m:r>
                                </m:e>
                                <m:sub>
                                  <m:r>
                                    <m:rPr>
                                      <m:brk m:alnAt="7"/>
                                    </m:rPr>
                                    <a:rPr lang="en-US" altLang="zh-TW" b="1" i="1" smtClean="0">
                                      <a:latin typeface="Cambria Math" panose="02040503050406030204" pitchFamily="18" charset="0"/>
                                      <a:ea typeface="標楷體" panose="03000509000000000000" pitchFamily="65" charset="-120"/>
                                    </a:rPr>
                                    <m:t>𝟎</m:t>
                                  </m:r>
                                  <m:r>
                                    <a:rPr lang="en-US" altLang="zh-TW" b="1" i="1" smtClean="0">
                                      <a:latin typeface="Cambria Math" panose="02040503050406030204" pitchFamily="18" charset="0"/>
                                      <a:ea typeface="標楷體" panose="03000509000000000000" pitchFamily="65" charset="-120"/>
                                    </a:rPr>
                                    <m:t>,</m:t>
                                  </m:r>
                                  <m:r>
                                    <a:rPr lang="en-US" altLang="zh-TW" b="1" i="1" smtClean="0">
                                      <a:latin typeface="Cambria Math" panose="02040503050406030204" pitchFamily="18" charset="0"/>
                                      <a:ea typeface="標楷體" panose="03000509000000000000" pitchFamily="65" charset="-120"/>
                                    </a:rPr>
                                    <m:t>𝟎</m:t>
                                  </m:r>
                                </m:sub>
                              </m:sSub>
                            </m:e>
                          </m:mr>
                          <m:mr>
                            <m:e>
                              <m:r>
                                <a:rPr lang="en-US" altLang="zh-TW" b="1" i="1" smtClean="0">
                                  <a:latin typeface="Cambria Math" panose="02040503050406030204" pitchFamily="18" charset="0"/>
                                  <a:ea typeface="標楷體" panose="03000509000000000000" pitchFamily="65" charset="-120"/>
                                </a:rPr>
                                <m:t>⋮</m:t>
                              </m:r>
                            </m:e>
                          </m:mr>
                          <m:mr>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𝜶</m:t>
                                  </m:r>
                                </m:e>
                                <m:sub>
                                  <m:r>
                                    <a:rPr lang="en-US" altLang="zh-TW" b="1" i="1" smtClean="0">
                                      <a:latin typeface="Cambria Math" panose="02040503050406030204" pitchFamily="18" charset="0"/>
                                      <a:ea typeface="標楷體" panose="03000509000000000000" pitchFamily="65" charset="-120"/>
                                    </a:rPr>
                                    <m:t>𝟑</m:t>
                                  </m:r>
                                  <m:r>
                                    <a:rPr lang="en-US" altLang="zh-TW" i="1">
                                      <a:latin typeface="Cambria Math" panose="02040503050406030204" pitchFamily="18" charset="0"/>
                                      <a:ea typeface="標楷體" panose="03000509000000000000" pitchFamily="65" charset="-120"/>
                                    </a:rPr>
                                    <m:t>,</m:t>
                                  </m:r>
                                  <m:r>
                                    <a:rPr lang="en-US" altLang="zh-TW" i="1">
                                      <a:latin typeface="Cambria Math" panose="02040503050406030204" pitchFamily="18" charset="0"/>
                                      <a:ea typeface="標楷體" panose="03000509000000000000" pitchFamily="65" charset="-120"/>
                                    </a:rPr>
                                    <m:t>𝟎</m:t>
                                  </m:r>
                                </m:sub>
                              </m:sSub>
                            </m:e>
                          </m:mr>
                        </m:m>
                      </m:e>
                    </m:d>
                    <m:d>
                      <m:dPr>
                        <m:begChr m:val="["/>
                        <m:endChr m:val="]"/>
                        <m:ctrlPr>
                          <a:rPr lang="en-US" altLang="zh-TW" b="1" i="1" smtClean="0">
                            <a:latin typeface="Cambria Math" panose="02040503050406030204" pitchFamily="18" charset="0"/>
                            <a:ea typeface="標楷體" panose="03000509000000000000" pitchFamily="65" charset="-120"/>
                          </a:rPr>
                        </m:ctrlPr>
                      </m:dPr>
                      <m:e>
                        <m:m>
                          <m:mPr>
                            <m:mcs>
                              <m:mc>
                                <m:mcPr>
                                  <m:count m:val="3"/>
                                  <m:mcJc m:val="center"/>
                                </m:mcPr>
                              </m:mc>
                            </m:mcs>
                            <m:ctrlPr>
                              <a:rPr lang="en-US" altLang="zh-TW" b="1" i="1" smtClean="0">
                                <a:latin typeface="Cambria Math" panose="02040503050406030204" pitchFamily="18" charset="0"/>
                                <a:ea typeface="標楷體" panose="03000509000000000000" pitchFamily="65" charset="-120"/>
                              </a:rPr>
                            </m:ctrlPr>
                          </m:mPr>
                          <m:mr>
                            <m:e>
                              <m:sSub>
                                <m:sSubPr>
                                  <m:ctrlPr>
                                    <a:rPr lang="en-US" altLang="zh-TW" b="1" i="1" smtClean="0">
                                      <a:latin typeface="Cambria Math" panose="02040503050406030204" pitchFamily="18" charset="0"/>
                                      <a:ea typeface="標楷體" panose="03000509000000000000" pitchFamily="65" charset="-120"/>
                                    </a:rPr>
                                  </m:ctrlPr>
                                </m:sSubPr>
                                <m:e>
                                  <m:r>
                                    <m:rPr>
                                      <m:brk m:alnAt="7"/>
                                    </m:rPr>
                                    <a:rPr lang="zh-TW" altLang="en-US" b="1" i="1" smtClean="0">
                                      <a:latin typeface="Cambria Math" panose="02040503050406030204" pitchFamily="18" charset="0"/>
                                      <a:ea typeface="標楷體" panose="03000509000000000000" pitchFamily="65" charset="-120"/>
                                    </a:rPr>
                                    <m:t>𝜷</m:t>
                                  </m:r>
                                </m:e>
                                <m:sub>
                                  <m:r>
                                    <m:rPr>
                                      <m:brk m:alnAt="7"/>
                                    </m:rPr>
                                    <a:rPr lang="en-US" altLang="zh-TW" b="1" i="1" smtClean="0">
                                      <a:latin typeface="Cambria Math" panose="02040503050406030204" pitchFamily="18" charset="0"/>
                                      <a:ea typeface="標楷體" panose="03000509000000000000" pitchFamily="65" charset="-120"/>
                                    </a:rPr>
                                    <m:t>𝟎</m:t>
                                  </m:r>
                                  <m:r>
                                    <a:rPr lang="en-US" altLang="zh-TW" b="1" i="1" smtClean="0">
                                      <a:latin typeface="Cambria Math" panose="02040503050406030204" pitchFamily="18" charset="0"/>
                                      <a:ea typeface="標楷體" panose="03000509000000000000" pitchFamily="65" charset="-120"/>
                                    </a:rPr>
                                    <m:t>,</m:t>
                                  </m:r>
                                  <m:r>
                                    <a:rPr lang="en-US" altLang="zh-TW" b="1" i="1" smtClean="0">
                                      <a:latin typeface="Cambria Math" panose="02040503050406030204" pitchFamily="18" charset="0"/>
                                      <a:ea typeface="標楷體" panose="03000509000000000000" pitchFamily="65" charset="-120"/>
                                    </a:rPr>
                                    <m:t>𝟎</m:t>
                                  </m:r>
                                </m:sub>
                              </m:sSub>
                            </m:e>
                            <m:e>
                              <m:r>
                                <a:rPr lang="en-US" altLang="zh-TW" b="1" i="1" smtClean="0">
                                  <a:latin typeface="Cambria Math" panose="02040503050406030204" pitchFamily="18" charset="0"/>
                                  <a:ea typeface="標楷體" panose="03000509000000000000" pitchFamily="65" charset="-120"/>
                                </a:rPr>
                                <m:t>…</m:t>
                              </m:r>
                            </m:e>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𝜷</m:t>
                                  </m:r>
                                </m:e>
                                <m:sub>
                                  <m:r>
                                    <m:rPr>
                                      <m:brk m:alnAt="7"/>
                                    </m:rPr>
                                    <a:rPr lang="en-US" altLang="zh-TW" i="1">
                                      <a:latin typeface="Cambria Math" panose="02040503050406030204" pitchFamily="18" charset="0"/>
                                      <a:ea typeface="標楷體" panose="03000509000000000000" pitchFamily="65" charset="-120"/>
                                    </a:rPr>
                                    <m:t>𝟎</m:t>
                                  </m:r>
                                  <m:r>
                                    <a:rPr lang="en-US" altLang="zh-TW" i="1">
                                      <a:latin typeface="Cambria Math" panose="02040503050406030204" pitchFamily="18" charset="0"/>
                                      <a:ea typeface="標楷體" panose="03000509000000000000" pitchFamily="65" charset="-120"/>
                                    </a:rPr>
                                    <m:t>,</m:t>
                                  </m:r>
                                  <m:r>
                                    <a:rPr lang="en-US" altLang="zh-TW" b="1" i="1" smtClean="0">
                                      <a:latin typeface="Cambria Math" panose="02040503050406030204" pitchFamily="18" charset="0"/>
                                      <a:ea typeface="標楷體" panose="03000509000000000000" pitchFamily="65" charset="-120"/>
                                    </a:rPr>
                                    <m:t>𝟑</m:t>
                                  </m:r>
                                </m:sub>
                              </m:sSub>
                            </m:e>
                          </m:mr>
                        </m:m>
                      </m:e>
                    </m:d>
                  </m:oMath>
                </a14:m>
                <a:endParaRPr lang="en-US" altLang="zh-TW" dirty="0">
                  <a:solidFill>
                    <a:srgbClr val="FF0000"/>
                  </a:solidFill>
                  <a:latin typeface="+mj-lt"/>
                  <a:ea typeface="標楷體" panose="03000509000000000000" pitchFamily="65" charset="-120"/>
                </a:endParaRPr>
              </a:p>
              <a:p>
                <a:pPr marL="514350" indent="-457200"/>
                <a:r>
                  <a:rPr lang="en-US" altLang="zh-TW" dirty="0">
                    <a:latin typeface="+mj-lt"/>
                    <a:ea typeface="標楷體" panose="03000509000000000000" pitchFamily="65" charset="-120"/>
                  </a:rPr>
                  <a:t>Matrix multiplication as a series of rank-1 updates</a:t>
                </a:r>
              </a:p>
              <a:p>
                <a:pPr marL="914400" lvl="1" indent="-457200"/>
                <a:r>
                  <a:rPr lang="en-US" altLang="zh-TW" dirty="0">
                    <a:latin typeface="+mj-lt"/>
                    <a:ea typeface="標楷體" panose="03000509000000000000" pitchFamily="65" charset="-120"/>
                  </a:rPr>
                  <a:t>Let C, A, and B be 4 x 4, 4 x </a:t>
                </a:r>
                <a:r>
                  <a:rPr lang="en-US" altLang="zh-TW" dirty="0"/>
                  <a:t>k</a:t>
                </a:r>
                <a:r>
                  <a:rPr lang="en-US" altLang="zh-TW" baseline="-25000" dirty="0"/>
                  <a:t>c </a:t>
                </a:r>
                <a:r>
                  <a:rPr lang="en-US" altLang="zh-TW" dirty="0">
                    <a:latin typeface="+mj-lt"/>
                    <a:ea typeface="標楷體" panose="03000509000000000000" pitchFamily="65" charset="-120"/>
                  </a:rPr>
                  <a:t>and </a:t>
                </a:r>
                <a:r>
                  <a:rPr lang="en-US" altLang="zh-TW" dirty="0"/>
                  <a:t>k</a:t>
                </a:r>
                <a:r>
                  <a:rPr lang="en-US" altLang="zh-TW" baseline="-25000" dirty="0"/>
                  <a:t>c</a:t>
                </a:r>
                <a:r>
                  <a:rPr lang="en-US" altLang="zh-TW" dirty="0">
                    <a:latin typeface="+mj-lt"/>
                    <a:ea typeface="標楷體" panose="03000509000000000000" pitchFamily="65" charset="-120"/>
                  </a:rPr>
                  <a:t> x 4 matrices</a:t>
                </a:r>
              </a:p>
              <a:p>
                <a:pPr marL="914400" lvl="1" indent="-457200"/>
                <a:r>
                  <a:rPr lang="en-US" altLang="zh-TW" dirty="0">
                    <a:latin typeface="+mj-lt"/>
                    <a:ea typeface="標楷體" panose="03000509000000000000" pitchFamily="65" charset="-120"/>
                  </a:rPr>
                  <a:t>C+=AB can be computed as:</a:t>
                </a:r>
                <a:br>
                  <a:rPr lang="en-US" altLang="zh-TW" dirty="0">
                    <a:latin typeface="+mj-lt"/>
                    <a:ea typeface="標楷體" panose="03000509000000000000" pitchFamily="65" charset="-120"/>
                  </a:rPr>
                </a:br>
                <a:r>
                  <a:rPr lang="en-US" altLang="zh-TW" dirty="0">
                    <a:latin typeface="+mj-lt"/>
                    <a:ea typeface="標楷體" panose="03000509000000000000" pitchFamily="65" charset="-120"/>
                  </a:rPr>
                  <a:t>for </a:t>
                </a:r>
                <a:r>
                  <a:rPr lang="en-US" altLang="zh-TW" dirty="0" err="1">
                    <a:latin typeface="+mj-lt"/>
                    <a:ea typeface="標楷體" panose="03000509000000000000" pitchFamily="65" charset="-120"/>
                  </a:rPr>
                  <a:t>i</a:t>
                </a:r>
                <a:r>
                  <a:rPr lang="en-US" altLang="zh-TW" dirty="0">
                    <a:latin typeface="+mj-lt"/>
                    <a:ea typeface="標楷體" panose="03000509000000000000" pitchFamily="65" charset="-120"/>
                  </a:rPr>
                  <a:t> = 0 ~</a:t>
                </a:r>
                <a:r>
                  <a:rPr lang="en-US" altLang="zh-TW" dirty="0"/>
                  <a:t> k</a:t>
                </a:r>
                <a:r>
                  <a:rPr lang="en-US" altLang="zh-TW" baseline="-25000" dirty="0"/>
                  <a:t>c </a:t>
                </a:r>
                <a:r>
                  <a:rPr lang="en-US" altLang="zh-TW" dirty="0">
                    <a:latin typeface="+mj-lt"/>
                    <a:ea typeface="標楷體" panose="03000509000000000000" pitchFamily="65" charset="-120"/>
                  </a:rPr>
                  <a:t>-1</a:t>
                </a:r>
                <a:br>
                  <a:rPr lang="en-US" altLang="zh-TW" dirty="0">
                    <a:latin typeface="+mj-lt"/>
                    <a:ea typeface="標楷體" panose="03000509000000000000" pitchFamily="65" charset="-120"/>
                  </a:rPr>
                </a:br>
                <a:r>
                  <a:rPr lang="en-US" altLang="zh-TW" dirty="0">
                    <a:latin typeface="+mj-lt"/>
                    <a:ea typeface="標楷體" panose="03000509000000000000" pitchFamily="65" charset="-120"/>
                  </a:rPr>
                  <a:t/>
                </a:r>
                <a:br>
                  <a:rPr lang="en-US" altLang="zh-TW" dirty="0">
                    <a:latin typeface="+mj-lt"/>
                    <a:ea typeface="標楷體" panose="03000509000000000000" pitchFamily="65" charset="-120"/>
                  </a:rPr>
                </a:br>
                <a14:m>
                  <m:oMath xmlns:m="http://schemas.openxmlformats.org/officeDocument/2006/math">
                    <m:d>
                      <m:dPr>
                        <m:begChr m:val="["/>
                        <m:endChr m:val="]"/>
                        <m:ctrlPr>
                          <a:rPr lang="en-US" altLang="zh-TW" i="1" smtClean="0">
                            <a:latin typeface="Cambria Math" panose="02040503050406030204" pitchFamily="18" charset="0"/>
                            <a:ea typeface="標楷體" panose="03000509000000000000" pitchFamily="65" charset="-120"/>
                          </a:rPr>
                        </m:ctrlPr>
                      </m:dPr>
                      <m:e>
                        <m:m>
                          <m:mPr>
                            <m:mcs>
                              <m:mc>
                                <m:mcPr>
                                  <m:count m:val="3"/>
                                  <m:mcJc m:val="center"/>
                                </m:mcPr>
                              </m:mc>
                            </m:mcs>
                            <m:ctrlPr>
                              <a:rPr lang="en-US" altLang="zh-TW" i="1">
                                <a:latin typeface="Cambria Math" panose="02040503050406030204" pitchFamily="18" charset="0"/>
                                <a:ea typeface="標楷體" panose="03000509000000000000" pitchFamily="65" charset="-120"/>
                              </a:rPr>
                            </m:ctrlPr>
                          </m:mPr>
                          <m:mr>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𝜸</m:t>
                                  </m:r>
                                </m:e>
                                <m:sub>
                                  <m:r>
                                    <m:rPr>
                                      <m:brk m:alnAt="7"/>
                                    </m:rPr>
                                    <a:rPr lang="en-US" altLang="zh-TW" i="1">
                                      <a:latin typeface="Cambria Math" panose="02040503050406030204" pitchFamily="18" charset="0"/>
                                      <a:ea typeface="標楷體" panose="03000509000000000000" pitchFamily="65" charset="-120"/>
                                    </a:rPr>
                                    <m:t>𝟎</m:t>
                                  </m:r>
                                  <m:r>
                                    <a:rPr lang="en-US" altLang="zh-TW" i="1">
                                      <a:latin typeface="Cambria Math" panose="02040503050406030204" pitchFamily="18" charset="0"/>
                                      <a:ea typeface="標楷體" panose="03000509000000000000" pitchFamily="65" charset="-120"/>
                                    </a:rPr>
                                    <m:t>,</m:t>
                                  </m:r>
                                  <m:r>
                                    <a:rPr lang="en-US" altLang="zh-TW" i="1">
                                      <a:latin typeface="Cambria Math" panose="02040503050406030204" pitchFamily="18" charset="0"/>
                                      <a:ea typeface="標楷體" panose="03000509000000000000" pitchFamily="65" charset="-120"/>
                                    </a:rPr>
                                    <m:t>𝟎</m:t>
                                  </m:r>
                                </m:sub>
                              </m:sSub>
                            </m:e>
                            <m:e>
                              <m:r>
                                <a:rPr lang="en-US" altLang="zh-TW" i="1">
                                  <a:latin typeface="Cambria Math" panose="02040503050406030204" pitchFamily="18" charset="0"/>
                                  <a:ea typeface="標楷體" panose="03000509000000000000" pitchFamily="65" charset="-120"/>
                                </a:rPr>
                                <m:t>…</m:t>
                              </m:r>
                            </m:e>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𝜸</m:t>
                                  </m:r>
                                </m:e>
                                <m:sub>
                                  <m:r>
                                    <m:rPr>
                                      <m:brk m:alnAt="7"/>
                                    </m:rPr>
                                    <a:rPr lang="en-US" altLang="zh-TW" i="1">
                                      <a:latin typeface="Cambria Math" panose="02040503050406030204" pitchFamily="18" charset="0"/>
                                      <a:ea typeface="標楷體" panose="03000509000000000000" pitchFamily="65" charset="-120"/>
                                    </a:rPr>
                                    <m:t>𝟎</m:t>
                                  </m:r>
                                  <m:r>
                                    <a:rPr lang="en-US" altLang="zh-TW" i="1">
                                      <a:latin typeface="Cambria Math" panose="02040503050406030204" pitchFamily="18" charset="0"/>
                                      <a:ea typeface="標楷體" panose="03000509000000000000" pitchFamily="65" charset="-120"/>
                                    </a:rPr>
                                    <m:t>,</m:t>
                                  </m:r>
                                  <m:r>
                                    <a:rPr lang="en-US" altLang="zh-TW" i="1">
                                      <a:latin typeface="Cambria Math" panose="02040503050406030204" pitchFamily="18" charset="0"/>
                                      <a:ea typeface="標楷體" panose="03000509000000000000" pitchFamily="65" charset="-120"/>
                                    </a:rPr>
                                    <m:t>𝟑</m:t>
                                  </m:r>
                                </m:sub>
                              </m:sSub>
                            </m:e>
                          </m:mr>
                          <m:mr>
                            <m:e>
                              <m:r>
                                <a:rPr lang="en-US" altLang="zh-TW" i="1">
                                  <a:latin typeface="Cambria Math" panose="02040503050406030204" pitchFamily="18" charset="0"/>
                                  <a:ea typeface="標楷體" panose="03000509000000000000" pitchFamily="65" charset="-120"/>
                                </a:rPr>
                                <m:t>⋮</m:t>
                              </m:r>
                            </m:e>
                            <m:e>
                              <m:r>
                                <a:rPr lang="en-US" altLang="zh-TW" i="1">
                                  <a:latin typeface="Cambria Math" panose="02040503050406030204" pitchFamily="18" charset="0"/>
                                  <a:ea typeface="標楷體" panose="03000509000000000000" pitchFamily="65" charset="-120"/>
                                </a:rPr>
                                <m:t>⋱</m:t>
                              </m:r>
                            </m:e>
                            <m:e>
                              <m:r>
                                <a:rPr lang="en-US" altLang="zh-TW" i="1">
                                  <a:latin typeface="Cambria Math" panose="02040503050406030204" pitchFamily="18" charset="0"/>
                                  <a:ea typeface="標楷體" panose="03000509000000000000" pitchFamily="65" charset="-120"/>
                                </a:rPr>
                                <m:t>⋮</m:t>
                              </m:r>
                            </m:e>
                          </m:mr>
                          <m:mr>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𝜸</m:t>
                                  </m:r>
                                </m:e>
                                <m:sub>
                                  <m:r>
                                    <a:rPr lang="en-US" altLang="zh-TW" i="1">
                                      <a:latin typeface="Cambria Math" panose="02040503050406030204" pitchFamily="18" charset="0"/>
                                      <a:ea typeface="標楷體" panose="03000509000000000000" pitchFamily="65" charset="-120"/>
                                    </a:rPr>
                                    <m:t>𝟑</m:t>
                                  </m:r>
                                  <m:r>
                                    <a:rPr lang="en-US" altLang="zh-TW" i="1">
                                      <a:latin typeface="Cambria Math" panose="02040503050406030204" pitchFamily="18" charset="0"/>
                                      <a:ea typeface="標楷體" panose="03000509000000000000" pitchFamily="65" charset="-120"/>
                                    </a:rPr>
                                    <m:t>,</m:t>
                                  </m:r>
                                  <m:r>
                                    <a:rPr lang="en-US" altLang="zh-TW" i="1">
                                      <a:latin typeface="Cambria Math" panose="02040503050406030204" pitchFamily="18" charset="0"/>
                                      <a:ea typeface="標楷體" panose="03000509000000000000" pitchFamily="65" charset="-120"/>
                                    </a:rPr>
                                    <m:t>𝟎</m:t>
                                  </m:r>
                                </m:sub>
                              </m:sSub>
                            </m:e>
                            <m:e>
                              <m:r>
                                <a:rPr lang="en-US" altLang="zh-TW" i="1">
                                  <a:latin typeface="Cambria Math" panose="02040503050406030204" pitchFamily="18" charset="0"/>
                                  <a:ea typeface="標楷體" panose="03000509000000000000" pitchFamily="65" charset="-120"/>
                                </a:rPr>
                                <m:t>…</m:t>
                              </m:r>
                            </m:e>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𝜸</m:t>
                                  </m:r>
                                </m:e>
                                <m:sub>
                                  <m:r>
                                    <a:rPr lang="en-US" altLang="zh-TW" i="1">
                                      <a:latin typeface="Cambria Math" panose="02040503050406030204" pitchFamily="18" charset="0"/>
                                      <a:ea typeface="標楷體" panose="03000509000000000000" pitchFamily="65" charset="-120"/>
                                    </a:rPr>
                                    <m:t>𝟑</m:t>
                                  </m:r>
                                  <m:r>
                                    <a:rPr lang="en-US" altLang="zh-TW" i="1">
                                      <a:latin typeface="Cambria Math" panose="02040503050406030204" pitchFamily="18" charset="0"/>
                                      <a:ea typeface="標楷體" panose="03000509000000000000" pitchFamily="65" charset="-120"/>
                                    </a:rPr>
                                    <m:t>,</m:t>
                                  </m:r>
                                  <m:r>
                                    <a:rPr lang="en-US" altLang="zh-TW" i="1">
                                      <a:latin typeface="Cambria Math" panose="02040503050406030204" pitchFamily="18" charset="0"/>
                                      <a:ea typeface="標楷體" panose="03000509000000000000" pitchFamily="65" charset="-120"/>
                                    </a:rPr>
                                    <m:t>𝟑</m:t>
                                  </m:r>
                                </m:sub>
                              </m:sSub>
                            </m:e>
                          </m:mr>
                        </m:m>
                      </m:e>
                    </m:d>
                    <m:r>
                      <a:rPr lang="en-US" altLang="zh-TW" b="1" i="1" smtClean="0">
                        <a:latin typeface="Cambria Math" panose="02040503050406030204" pitchFamily="18" charset="0"/>
                        <a:ea typeface="標楷體" panose="03000509000000000000" pitchFamily="65" charset="-120"/>
                      </a:rPr>
                      <m:t>+=</m:t>
                    </m:r>
                    <m:d>
                      <m:dPr>
                        <m:begChr m:val="["/>
                        <m:endChr m:val="]"/>
                        <m:ctrlPr>
                          <a:rPr lang="en-US" altLang="zh-TW" b="1" i="1" smtClean="0">
                            <a:latin typeface="Cambria Math" panose="02040503050406030204" pitchFamily="18" charset="0"/>
                            <a:ea typeface="標楷體" panose="03000509000000000000" pitchFamily="65" charset="-120"/>
                          </a:rPr>
                        </m:ctrlPr>
                      </m:dPr>
                      <m:e>
                        <m:m>
                          <m:mPr>
                            <m:mcs>
                              <m:mc>
                                <m:mcPr>
                                  <m:count m:val="1"/>
                                  <m:mcJc m:val="center"/>
                                </m:mcPr>
                              </m:mc>
                            </m:mcs>
                            <m:ctrlPr>
                              <a:rPr lang="en-US" altLang="zh-TW" b="1" i="1" smtClean="0">
                                <a:latin typeface="Cambria Math" panose="02040503050406030204" pitchFamily="18" charset="0"/>
                                <a:ea typeface="標楷體" panose="03000509000000000000" pitchFamily="65" charset="-120"/>
                              </a:rPr>
                            </m:ctrlPr>
                          </m:mPr>
                          <m:mr>
                            <m:e>
                              <m:sSub>
                                <m:sSubPr>
                                  <m:ctrlPr>
                                    <a:rPr lang="en-US" altLang="zh-TW" b="1" i="1" smtClean="0">
                                      <a:latin typeface="Cambria Math" panose="02040503050406030204" pitchFamily="18" charset="0"/>
                                      <a:ea typeface="標楷體" panose="03000509000000000000" pitchFamily="65" charset="-120"/>
                                    </a:rPr>
                                  </m:ctrlPr>
                                </m:sSubPr>
                                <m:e>
                                  <m:r>
                                    <m:rPr>
                                      <m:brk m:alnAt="7"/>
                                    </m:rPr>
                                    <a:rPr lang="zh-TW" altLang="en-US" b="1" i="1" smtClean="0">
                                      <a:latin typeface="Cambria Math" panose="02040503050406030204" pitchFamily="18" charset="0"/>
                                      <a:ea typeface="標楷體" panose="03000509000000000000" pitchFamily="65" charset="-120"/>
                                    </a:rPr>
                                    <m:t>𝜶</m:t>
                                  </m:r>
                                </m:e>
                                <m:sub>
                                  <m:r>
                                    <m:rPr>
                                      <m:brk m:alnAt="7"/>
                                    </m:rPr>
                                    <a:rPr lang="en-US" altLang="zh-TW" b="1" i="1" smtClean="0">
                                      <a:latin typeface="Cambria Math" panose="02040503050406030204" pitchFamily="18" charset="0"/>
                                      <a:ea typeface="標楷體" panose="03000509000000000000" pitchFamily="65" charset="-120"/>
                                    </a:rPr>
                                    <m:t>𝟎</m:t>
                                  </m:r>
                                  <m:r>
                                    <a:rPr lang="en-US" altLang="zh-TW" b="1" i="1" smtClean="0">
                                      <a:latin typeface="Cambria Math" panose="02040503050406030204" pitchFamily="18" charset="0"/>
                                      <a:ea typeface="標楷體" panose="03000509000000000000" pitchFamily="65" charset="-120"/>
                                    </a:rPr>
                                    <m:t>,</m:t>
                                  </m:r>
                                  <m:r>
                                    <a:rPr lang="en-US" altLang="zh-TW" b="1" i="1" smtClean="0">
                                      <a:latin typeface="Cambria Math" panose="02040503050406030204" pitchFamily="18" charset="0"/>
                                      <a:ea typeface="標楷體" panose="03000509000000000000" pitchFamily="65" charset="-120"/>
                                    </a:rPr>
                                    <m:t>𝟎</m:t>
                                  </m:r>
                                </m:sub>
                              </m:sSub>
                            </m:e>
                          </m:mr>
                          <m:mr>
                            <m:e>
                              <m:r>
                                <a:rPr lang="en-US" altLang="zh-TW" b="1" i="1" smtClean="0">
                                  <a:latin typeface="Cambria Math" panose="02040503050406030204" pitchFamily="18" charset="0"/>
                                  <a:ea typeface="標楷體" panose="03000509000000000000" pitchFamily="65" charset="-120"/>
                                </a:rPr>
                                <m:t>⋮</m:t>
                              </m:r>
                            </m:e>
                          </m:mr>
                          <m:mr>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𝜶</m:t>
                                  </m:r>
                                </m:e>
                                <m:sub>
                                  <m:r>
                                    <a:rPr lang="en-US" altLang="zh-TW" b="1" i="1" smtClean="0">
                                      <a:latin typeface="Cambria Math" panose="02040503050406030204" pitchFamily="18" charset="0"/>
                                      <a:ea typeface="標楷體" panose="03000509000000000000" pitchFamily="65" charset="-120"/>
                                    </a:rPr>
                                    <m:t>𝟑</m:t>
                                  </m:r>
                                  <m:r>
                                    <a:rPr lang="en-US" altLang="zh-TW" i="1">
                                      <a:latin typeface="Cambria Math" panose="02040503050406030204" pitchFamily="18" charset="0"/>
                                      <a:ea typeface="標楷體" panose="03000509000000000000" pitchFamily="65" charset="-120"/>
                                    </a:rPr>
                                    <m:t>,</m:t>
                                  </m:r>
                                  <m:r>
                                    <a:rPr lang="en-US" altLang="zh-TW" i="1">
                                      <a:latin typeface="Cambria Math" panose="02040503050406030204" pitchFamily="18" charset="0"/>
                                      <a:ea typeface="標楷體" panose="03000509000000000000" pitchFamily="65" charset="-120"/>
                                    </a:rPr>
                                    <m:t>𝟎</m:t>
                                  </m:r>
                                </m:sub>
                              </m:sSub>
                            </m:e>
                          </m:mr>
                        </m:m>
                      </m:e>
                    </m:d>
                    <m:d>
                      <m:dPr>
                        <m:begChr m:val="["/>
                        <m:endChr m:val="]"/>
                        <m:ctrlPr>
                          <a:rPr lang="en-US" altLang="zh-TW" b="1" i="1" smtClean="0">
                            <a:latin typeface="Cambria Math" panose="02040503050406030204" pitchFamily="18" charset="0"/>
                            <a:ea typeface="標楷體" panose="03000509000000000000" pitchFamily="65" charset="-120"/>
                          </a:rPr>
                        </m:ctrlPr>
                      </m:dPr>
                      <m:e>
                        <m:m>
                          <m:mPr>
                            <m:mcs>
                              <m:mc>
                                <m:mcPr>
                                  <m:count m:val="3"/>
                                  <m:mcJc m:val="center"/>
                                </m:mcPr>
                              </m:mc>
                            </m:mcs>
                            <m:ctrlPr>
                              <a:rPr lang="en-US" altLang="zh-TW" b="1" i="1" smtClean="0">
                                <a:latin typeface="Cambria Math" panose="02040503050406030204" pitchFamily="18" charset="0"/>
                                <a:ea typeface="標楷體" panose="03000509000000000000" pitchFamily="65" charset="-120"/>
                              </a:rPr>
                            </m:ctrlPr>
                          </m:mPr>
                          <m:mr>
                            <m:e>
                              <m:sSub>
                                <m:sSubPr>
                                  <m:ctrlPr>
                                    <a:rPr lang="en-US" altLang="zh-TW" b="1" i="1" smtClean="0">
                                      <a:latin typeface="Cambria Math" panose="02040503050406030204" pitchFamily="18" charset="0"/>
                                      <a:ea typeface="標楷體" panose="03000509000000000000" pitchFamily="65" charset="-120"/>
                                    </a:rPr>
                                  </m:ctrlPr>
                                </m:sSubPr>
                                <m:e>
                                  <m:r>
                                    <m:rPr>
                                      <m:brk m:alnAt="7"/>
                                    </m:rPr>
                                    <a:rPr lang="zh-TW" altLang="en-US" b="1" i="1" smtClean="0">
                                      <a:latin typeface="Cambria Math" panose="02040503050406030204" pitchFamily="18" charset="0"/>
                                      <a:ea typeface="標楷體" panose="03000509000000000000" pitchFamily="65" charset="-120"/>
                                    </a:rPr>
                                    <m:t>𝜷</m:t>
                                  </m:r>
                                </m:e>
                                <m:sub>
                                  <m:r>
                                    <m:rPr>
                                      <m:brk m:alnAt="7"/>
                                    </m:rPr>
                                    <a:rPr lang="en-US" altLang="zh-TW" b="1" i="1" smtClean="0">
                                      <a:latin typeface="Cambria Math" panose="02040503050406030204" pitchFamily="18" charset="0"/>
                                      <a:ea typeface="標楷體" panose="03000509000000000000" pitchFamily="65" charset="-120"/>
                                    </a:rPr>
                                    <m:t>𝟎</m:t>
                                  </m:r>
                                  <m:r>
                                    <a:rPr lang="en-US" altLang="zh-TW" b="1" i="1" smtClean="0">
                                      <a:latin typeface="Cambria Math" panose="02040503050406030204" pitchFamily="18" charset="0"/>
                                      <a:ea typeface="標楷體" panose="03000509000000000000" pitchFamily="65" charset="-120"/>
                                    </a:rPr>
                                    <m:t>,</m:t>
                                  </m:r>
                                  <m:r>
                                    <a:rPr lang="en-US" altLang="zh-TW" b="1" i="1" smtClean="0">
                                      <a:latin typeface="Cambria Math" panose="02040503050406030204" pitchFamily="18" charset="0"/>
                                      <a:ea typeface="標楷體" panose="03000509000000000000" pitchFamily="65" charset="-120"/>
                                    </a:rPr>
                                    <m:t>𝟎</m:t>
                                  </m:r>
                                </m:sub>
                              </m:sSub>
                            </m:e>
                            <m:e>
                              <m:r>
                                <a:rPr lang="en-US" altLang="zh-TW" b="1" i="1" smtClean="0">
                                  <a:latin typeface="Cambria Math" panose="02040503050406030204" pitchFamily="18" charset="0"/>
                                  <a:ea typeface="標楷體" panose="03000509000000000000" pitchFamily="65" charset="-120"/>
                                </a:rPr>
                                <m:t>…</m:t>
                              </m:r>
                            </m:e>
                            <m:e>
                              <m:sSub>
                                <m:sSubPr>
                                  <m:ctrlPr>
                                    <a:rPr lang="en-US" altLang="zh-TW" i="1">
                                      <a:latin typeface="Cambria Math" panose="02040503050406030204" pitchFamily="18" charset="0"/>
                                      <a:ea typeface="標楷體" panose="03000509000000000000" pitchFamily="65" charset="-120"/>
                                    </a:rPr>
                                  </m:ctrlPr>
                                </m:sSubPr>
                                <m:e>
                                  <m:r>
                                    <m:rPr>
                                      <m:brk m:alnAt="7"/>
                                    </m:rPr>
                                    <a:rPr lang="zh-TW" altLang="en-US" i="1">
                                      <a:latin typeface="Cambria Math" panose="02040503050406030204" pitchFamily="18" charset="0"/>
                                      <a:ea typeface="標楷體" panose="03000509000000000000" pitchFamily="65" charset="-120"/>
                                    </a:rPr>
                                    <m:t>𝜷</m:t>
                                  </m:r>
                                </m:e>
                                <m:sub>
                                  <m:r>
                                    <m:rPr>
                                      <m:brk m:alnAt="7"/>
                                    </m:rPr>
                                    <a:rPr lang="en-US" altLang="zh-TW" i="1">
                                      <a:latin typeface="Cambria Math" panose="02040503050406030204" pitchFamily="18" charset="0"/>
                                      <a:ea typeface="標楷體" panose="03000509000000000000" pitchFamily="65" charset="-120"/>
                                    </a:rPr>
                                    <m:t>𝟎</m:t>
                                  </m:r>
                                  <m:r>
                                    <a:rPr lang="en-US" altLang="zh-TW" i="1">
                                      <a:latin typeface="Cambria Math" panose="02040503050406030204" pitchFamily="18" charset="0"/>
                                      <a:ea typeface="標楷體" panose="03000509000000000000" pitchFamily="65" charset="-120"/>
                                    </a:rPr>
                                    <m:t>,</m:t>
                                  </m:r>
                                  <m:r>
                                    <a:rPr lang="en-US" altLang="zh-TW" b="1" i="1" smtClean="0">
                                      <a:latin typeface="Cambria Math" panose="02040503050406030204" pitchFamily="18" charset="0"/>
                                      <a:ea typeface="標楷體" panose="03000509000000000000" pitchFamily="65" charset="-120"/>
                                    </a:rPr>
                                    <m:t>𝟑</m:t>
                                  </m:r>
                                </m:sub>
                              </m:sSub>
                            </m:e>
                          </m:mr>
                        </m:m>
                      </m:e>
                    </m:d>
                  </m:oMath>
                </a14:m>
                <a:endParaRPr lang="zh-TW" altLang="en-US" dirty="0">
                  <a:latin typeface="+mj-lt"/>
                  <a:ea typeface="標楷體" panose="03000509000000000000" pitchFamily="65" charset="-120"/>
                </a:endParaRPr>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xfrm>
                <a:off x="838200" y="1673292"/>
                <a:ext cx="10515600" cy="4683058"/>
              </a:xfrm>
              <a:blipFill>
                <a:blip r:embed="rId3"/>
                <a:stretch>
                  <a:fillRect l="-406" t="-2861"/>
                </a:stretch>
              </a:blipFill>
              <a:ln>
                <a:noFill/>
              </a:ln>
            </p:spPr>
            <p:txBody>
              <a:bodyPr/>
              <a:lstStyle/>
              <a:p>
                <a:r>
                  <a:rPr lang="zh-TW" altLang="en-US">
                    <a:noFill/>
                  </a:rPr>
                  <a:t> </a:t>
                </a:r>
              </a:p>
            </p:txBody>
          </p:sp>
        </mc:Fallback>
      </mc:AlternateContent>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41</a:t>
            </a:fld>
            <a:endParaRPr lang="zh-TW" altLang="en-US"/>
          </a:p>
        </p:txBody>
      </p:sp>
      <p:pic>
        <p:nvPicPr>
          <p:cNvPr id="5" name="圖片 4">
            <a:extLst>
              <a:ext uri="{FF2B5EF4-FFF2-40B4-BE49-F238E27FC236}">
                <a16:creationId xmlns:a16="http://schemas.microsoft.com/office/drawing/2014/main" id="{98979924-9CFE-80E8-4029-E2C40FA34D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16426" y="4324252"/>
            <a:ext cx="3196976" cy="1720911"/>
          </a:xfrm>
          <a:prstGeom prst="rect">
            <a:avLst/>
          </a:prstGeom>
        </p:spPr>
      </p:pic>
    </p:spTree>
    <p:custDataLst>
      <p:tags r:id="rId1"/>
    </p:custDataLst>
    <p:extLst>
      <p:ext uri="{BB962C8B-B14F-4D97-AF65-F5344CB8AC3E}">
        <p14:creationId xmlns:p14="http://schemas.microsoft.com/office/powerpoint/2010/main" val="30026990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The GEMM Micro-kernel</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42</a:t>
            </a:fld>
            <a:endParaRPr lang="zh-TW" altLang="en-US"/>
          </a:p>
        </p:txBody>
      </p:sp>
      <p:pic>
        <p:nvPicPr>
          <p:cNvPr id="4" name="圖片 3">
            <a:extLst>
              <a:ext uri="{FF2B5EF4-FFF2-40B4-BE49-F238E27FC236}">
                <a16:creationId xmlns:a16="http://schemas.microsoft.com/office/drawing/2014/main" id="{578102C1-C10D-A2AC-FB37-6A7F72E0EA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382" y="2433556"/>
            <a:ext cx="5300277" cy="3017828"/>
          </a:xfrm>
          <a:prstGeom prst="rect">
            <a:avLst/>
          </a:prstGeom>
        </p:spPr>
      </p:pic>
      <p:pic>
        <p:nvPicPr>
          <p:cNvPr id="6" name="圖片 5">
            <a:extLst>
              <a:ext uri="{FF2B5EF4-FFF2-40B4-BE49-F238E27FC236}">
                <a16:creationId xmlns:a16="http://schemas.microsoft.com/office/drawing/2014/main" id="{72E6AD1D-7093-4474-90B9-8A64620D1B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0593" y="3202434"/>
            <a:ext cx="4423207" cy="955631"/>
          </a:xfrm>
          <a:prstGeom prst="rect">
            <a:avLst/>
          </a:prstGeom>
        </p:spPr>
      </p:pic>
    </p:spTree>
    <p:custDataLst>
      <p:tags r:id="rId1"/>
    </p:custDataLst>
    <p:extLst>
      <p:ext uri="{BB962C8B-B14F-4D97-AF65-F5344CB8AC3E}">
        <p14:creationId xmlns:p14="http://schemas.microsoft.com/office/powerpoint/2010/main" val="138009582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The GEMM Micro-kernel</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43</a:t>
            </a:fld>
            <a:endParaRPr lang="zh-TW" altLang="en-US"/>
          </a:p>
        </p:txBody>
      </p:sp>
      <p:pic>
        <p:nvPicPr>
          <p:cNvPr id="5" name="圖片 4">
            <a:extLst>
              <a:ext uri="{FF2B5EF4-FFF2-40B4-BE49-F238E27FC236}">
                <a16:creationId xmlns:a16="http://schemas.microsoft.com/office/drawing/2014/main" id="{77942C1D-5734-149F-B7FE-60F24CCD1D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7063" y="1920306"/>
            <a:ext cx="4654709" cy="4240807"/>
          </a:xfrm>
          <a:prstGeom prst="rect">
            <a:avLst/>
          </a:prstGeom>
        </p:spPr>
      </p:pic>
      <p:pic>
        <p:nvPicPr>
          <p:cNvPr id="9" name="圖片 8">
            <a:extLst>
              <a:ext uri="{FF2B5EF4-FFF2-40B4-BE49-F238E27FC236}">
                <a16:creationId xmlns:a16="http://schemas.microsoft.com/office/drawing/2014/main" id="{5CC14D9F-1043-924E-A936-ED1B4CA2A9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3370" y="2674217"/>
            <a:ext cx="4531567" cy="968108"/>
          </a:xfrm>
          <a:prstGeom prst="rect">
            <a:avLst/>
          </a:prstGeom>
        </p:spPr>
      </p:pic>
      <p:sp>
        <p:nvSpPr>
          <p:cNvPr id="10" name="文字方塊 9">
            <a:extLst>
              <a:ext uri="{FF2B5EF4-FFF2-40B4-BE49-F238E27FC236}">
                <a16:creationId xmlns:a16="http://schemas.microsoft.com/office/drawing/2014/main" id="{0E12F001-7820-378C-CAE1-F3A200508691}"/>
              </a:ext>
            </a:extLst>
          </p:cNvPr>
          <p:cNvSpPr txBox="1"/>
          <p:nvPr/>
        </p:nvSpPr>
        <p:spPr>
          <a:xfrm>
            <a:off x="6320230" y="4040709"/>
            <a:ext cx="4325999" cy="2308324"/>
          </a:xfrm>
          <a:prstGeom prst="rect">
            <a:avLst/>
          </a:prstGeom>
          <a:noFill/>
        </p:spPr>
        <p:txBody>
          <a:bodyPr wrap="square" rtlCol="0">
            <a:spAutoFit/>
          </a:bodyPr>
          <a:lstStyle/>
          <a:p>
            <a:r>
              <a:rPr lang="en-US" altLang="zh-TW" sz="2400" b="1" dirty="0"/>
              <a:t>Typical micro-kernel loop iteration </a:t>
            </a:r>
          </a:p>
          <a:p>
            <a:r>
              <a:rPr lang="en-US" altLang="zh-TW" sz="2400" b="1" dirty="0"/>
              <a:t>(“block-dot product”)</a:t>
            </a:r>
          </a:p>
          <a:p>
            <a:pPr marL="342900" indent="-342900">
              <a:buFont typeface="Arial" panose="020B0604020202020204" pitchFamily="34" charset="0"/>
              <a:buChar char="•"/>
            </a:pPr>
            <a:r>
              <a:rPr lang="en-US" altLang="zh-TW" sz="2400" b="1" dirty="0"/>
              <a:t>Load column of packed A</a:t>
            </a:r>
          </a:p>
          <a:p>
            <a:pPr marL="342900" indent="-342900">
              <a:buFont typeface="Arial" panose="020B0604020202020204" pitchFamily="34" charset="0"/>
              <a:buChar char="•"/>
            </a:pPr>
            <a:r>
              <a:rPr lang="en-US" altLang="zh-TW" sz="2400" b="1" dirty="0"/>
              <a:t>Load row of packed B</a:t>
            </a:r>
          </a:p>
          <a:p>
            <a:pPr marL="342900" indent="-342900">
              <a:buFont typeface="Arial" panose="020B0604020202020204" pitchFamily="34" charset="0"/>
              <a:buChar char="•"/>
            </a:pPr>
            <a:r>
              <a:rPr lang="en-US" altLang="zh-TW" sz="2400" b="1" dirty="0"/>
              <a:t>Compute outer product</a:t>
            </a:r>
          </a:p>
          <a:p>
            <a:pPr marL="342900" indent="-342900">
              <a:buFont typeface="Arial" panose="020B0604020202020204" pitchFamily="34" charset="0"/>
              <a:buChar char="•"/>
            </a:pPr>
            <a:r>
              <a:rPr lang="en-US" altLang="zh-TW" sz="2400" b="1" dirty="0"/>
              <a:t>Update C (kept in registers)</a:t>
            </a:r>
            <a:endParaRPr lang="zh-TW" altLang="en-US" sz="2400" b="1" dirty="0"/>
          </a:p>
        </p:txBody>
      </p:sp>
    </p:spTree>
    <p:custDataLst>
      <p:tags r:id="rId1"/>
    </p:custDataLst>
    <p:extLst>
      <p:ext uri="{BB962C8B-B14F-4D97-AF65-F5344CB8AC3E}">
        <p14:creationId xmlns:p14="http://schemas.microsoft.com/office/powerpoint/2010/main" val="17943910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The GEMM Micro-kernel</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44</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latin typeface="+mj-lt"/>
                <a:ea typeface="標楷體" panose="03000509000000000000" pitchFamily="65" charset="-120"/>
              </a:rPr>
              <a:t>Why MR x NR block-dot product?</a:t>
            </a:r>
          </a:p>
          <a:p>
            <a:pPr marL="914400" lvl="1" indent="-457200"/>
            <a:r>
              <a:rPr lang="en-US" altLang="zh-TW" dirty="0">
                <a:latin typeface="+mj-lt"/>
                <a:ea typeface="標楷體" panose="03000509000000000000" pitchFamily="65" charset="-120"/>
              </a:rPr>
              <a:t>Why not a simple scalar dot product?</a:t>
            </a:r>
          </a:p>
          <a:p>
            <a:pPr marL="914400" lvl="1" indent="-457200"/>
            <a:r>
              <a:rPr lang="en-US" altLang="zh-TW" dirty="0">
                <a:latin typeface="+mj-lt"/>
                <a:ea typeface="標楷體" panose="03000509000000000000" pitchFamily="65" charset="-120"/>
              </a:rPr>
              <a:t>Ratio of floating-point operations to memory operations</a:t>
            </a:r>
            <a:endParaRPr lang="zh-TW" altLang="en-US" dirty="0">
              <a:latin typeface="+mj-lt"/>
              <a:ea typeface="標楷體" panose="03000509000000000000" pitchFamily="65" charset="-120"/>
            </a:endParaRPr>
          </a:p>
        </p:txBody>
      </p:sp>
      <p:pic>
        <p:nvPicPr>
          <p:cNvPr id="6" name="圖片 5">
            <a:extLst>
              <a:ext uri="{FF2B5EF4-FFF2-40B4-BE49-F238E27FC236}">
                <a16:creationId xmlns:a16="http://schemas.microsoft.com/office/drawing/2014/main" id="{95A2550A-E611-A380-FACB-82F1302213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107" y="3179119"/>
            <a:ext cx="4977893" cy="3177231"/>
          </a:xfrm>
          <a:prstGeom prst="rect">
            <a:avLst/>
          </a:prstGeom>
        </p:spPr>
      </p:pic>
      <p:pic>
        <p:nvPicPr>
          <p:cNvPr id="11" name="圖片 10">
            <a:extLst>
              <a:ext uri="{FF2B5EF4-FFF2-40B4-BE49-F238E27FC236}">
                <a16:creationId xmlns:a16="http://schemas.microsoft.com/office/drawing/2014/main" id="{A506E8D5-36FC-8C61-25C1-042ADBEA56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8076" y="3563364"/>
            <a:ext cx="4855724" cy="2427861"/>
          </a:xfrm>
          <a:prstGeom prst="rect">
            <a:avLst/>
          </a:prstGeom>
        </p:spPr>
      </p:pic>
    </p:spTree>
    <p:custDataLst>
      <p:tags r:id="rId1"/>
    </p:custDataLst>
    <p:extLst>
      <p:ext uri="{BB962C8B-B14F-4D97-AF65-F5344CB8AC3E}">
        <p14:creationId xmlns:p14="http://schemas.microsoft.com/office/powerpoint/2010/main" val="24064448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The GEMM Micro-kernel</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45</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latin typeface="+mj-lt"/>
                <a:ea typeface="標楷體" panose="03000509000000000000" pitchFamily="65" charset="-120"/>
              </a:rPr>
              <a:t>BLIS exposes outer two loops of the inner kernel</a:t>
            </a:r>
          </a:p>
          <a:p>
            <a:pPr marL="914400" lvl="1" indent="-457200"/>
            <a:r>
              <a:rPr lang="en-US" altLang="zh-TW" dirty="0">
                <a:latin typeface="+mj-lt"/>
                <a:ea typeface="標楷體" panose="03000509000000000000" pitchFamily="65" charset="-120"/>
              </a:rPr>
              <a:t>Key observation: Virtually all of the differences between level-3 inner kernels reside in the outer two loops (e.g. loop bounds)</a:t>
            </a:r>
          </a:p>
          <a:p>
            <a:pPr marL="914400" lvl="1" indent="-457200"/>
            <a:r>
              <a:rPr lang="en-US" altLang="zh-TW" dirty="0">
                <a:latin typeface="+mj-lt"/>
                <a:ea typeface="標楷體" panose="03000509000000000000" pitchFamily="65" charset="-120"/>
              </a:rPr>
              <a:t>All inner kernels (which we call “macro-kernels”) are provided as part of the BLIS framework (C99)</a:t>
            </a:r>
          </a:p>
          <a:p>
            <a:pPr marL="914400" lvl="1" indent="-457200"/>
            <a:r>
              <a:rPr lang="en-US" altLang="zh-TW" dirty="0">
                <a:latin typeface="+mj-lt"/>
                <a:ea typeface="標楷體" panose="03000509000000000000" pitchFamily="65" charset="-120"/>
              </a:rPr>
              <a:t>Inner-most exposed loop simply calls micro-kernel</a:t>
            </a:r>
            <a:endParaRPr lang="zh-TW" altLang="en-US" dirty="0">
              <a:latin typeface="+mj-lt"/>
              <a:ea typeface="標楷體" panose="03000509000000000000" pitchFamily="65" charset="-120"/>
            </a:endParaRPr>
          </a:p>
        </p:txBody>
      </p:sp>
      <p:pic>
        <p:nvPicPr>
          <p:cNvPr id="5" name="圖片 4">
            <a:extLst>
              <a:ext uri="{FF2B5EF4-FFF2-40B4-BE49-F238E27FC236}">
                <a16:creationId xmlns:a16="http://schemas.microsoft.com/office/drawing/2014/main" id="{4BB84757-2015-9429-DEF0-05BEDB8C79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1581" y="4414384"/>
            <a:ext cx="6588837" cy="2070392"/>
          </a:xfrm>
          <a:prstGeom prst="rect">
            <a:avLst/>
          </a:prstGeom>
        </p:spPr>
      </p:pic>
    </p:spTree>
    <p:custDataLst>
      <p:tags r:id="rId1"/>
    </p:custDataLst>
    <p:extLst>
      <p:ext uri="{BB962C8B-B14F-4D97-AF65-F5344CB8AC3E}">
        <p14:creationId xmlns:p14="http://schemas.microsoft.com/office/powerpoint/2010/main" val="41610824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GEMM Loops</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46</a:t>
            </a:fld>
            <a:endParaRPr lang="zh-TW" altLang="en-US"/>
          </a:p>
        </p:txBody>
      </p:sp>
      <mc:AlternateContent xmlns:mc="http://schemas.openxmlformats.org/markup-compatibility/2006" xmlns:a14="http://schemas.microsoft.com/office/drawing/2010/main">
        <mc:Choice Requires="a14">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latin typeface="+mj-lt"/>
                    <a:ea typeface="標楷體" panose="03000509000000000000" pitchFamily="65" charset="-120"/>
                  </a:rPr>
                  <a:t>Rules for each new character</a:t>
                </a:r>
              </a:p>
              <a:p>
                <a:pPr marL="914400" lvl="1" indent="-457200"/>
                <a:r>
                  <a:rPr lang="en-US" altLang="zh-TW" dirty="0">
                    <a:latin typeface="+mj-lt"/>
                    <a:ea typeface="標楷體" panose="03000509000000000000" pitchFamily="65" charset="-120"/>
                  </a:rPr>
                  <a:t>Buffers</a:t>
                </a:r>
              </a:p>
              <a:p>
                <a:pPr marL="914400" lvl="1" indent="-457200"/>
                <a:r>
                  <a:rPr lang="en-US" altLang="zh-TW" dirty="0">
                    <a:latin typeface="+mj-lt"/>
                    <a:ea typeface="標楷體" panose="03000509000000000000" pitchFamily="65" charset="-120"/>
                  </a:rPr>
                  <a:t>Re-fetch rate</a:t>
                </a:r>
              </a:p>
              <a:p>
                <a:pPr marL="514350" indent="-457200"/>
                <a14:m>
                  <m:oMath xmlns:m="http://schemas.openxmlformats.org/officeDocument/2006/math">
                    <m:sSub>
                      <m:sSubPr>
                        <m:ctrlPr>
                          <a:rPr lang="en-US" altLang="zh-TW" b="1" i="1" dirty="0" smtClean="0">
                            <a:latin typeface="Cambria Math" panose="02040503050406030204" pitchFamily="18" charset="0"/>
                            <a:ea typeface="標楷體" panose="03000509000000000000" pitchFamily="65" charset="-120"/>
                          </a:rPr>
                        </m:ctrlPr>
                      </m:sSubPr>
                      <m:e>
                        <m:r>
                          <a:rPr lang="en-US" altLang="zh-TW" i="1" dirty="0" smtClean="0">
                            <a:latin typeface="Cambria Math" panose="02040503050406030204" pitchFamily="18" charset="0"/>
                            <a:ea typeface="標楷體" panose="03000509000000000000" pitchFamily="65" charset="-120"/>
                          </a:rPr>
                          <m:t>𝑚</m:t>
                        </m:r>
                      </m:e>
                      <m:sub>
                        <m:r>
                          <a:rPr lang="en-US" altLang="zh-TW" i="1" dirty="0" smtClean="0">
                            <a:latin typeface="Cambria Math" panose="02040503050406030204" pitchFamily="18" charset="0"/>
                            <a:ea typeface="標楷體" panose="03000509000000000000" pitchFamily="65" charset="-120"/>
                          </a:rPr>
                          <m:t>𝑟</m:t>
                        </m:r>
                      </m:sub>
                    </m:sSub>
                    <m:r>
                      <a:rPr lang="en-US" altLang="zh-TW" b="1" i="1" dirty="0" smtClean="0">
                        <a:latin typeface="Cambria Math" panose="02040503050406030204" pitchFamily="18" charset="0"/>
                        <a:ea typeface="標楷體" panose="03000509000000000000" pitchFamily="65" charset="-120"/>
                      </a:rPr>
                      <m:t> </m:t>
                    </m:r>
                    <m:sSub>
                      <m:sSubPr>
                        <m:ctrlPr>
                          <a:rPr lang="en-US" altLang="zh-TW" b="1" i="1" dirty="0" smtClean="0">
                            <a:latin typeface="Cambria Math" panose="02040503050406030204" pitchFamily="18" charset="0"/>
                            <a:ea typeface="標楷體" panose="03000509000000000000" pitchFamily="65" charset="-120"/>
                          </a:rPr>
                        </m:ctrlPr>
                      </m:sSubPr>
                      <m:e>
                        <m:r>
                          <a:rPr lang="en-US" altLang="zh-TW" i="1" dirty="0" smtClean="0">
                            <a:latin typeface="Cambria Math" panose="02040503050406030204" pitchFamily="18" charset="0"/>
                            <a:ea typeface="標楷體" panose="03000509000000000000" pitchFamily="65" charset="-120"/>
                          </a:rPr>
                          <m:t>𝑛</m:t>
                        </m:r>
                      </m:e>
                      <m:sub>
                        <m:r>
                          <a:rPr lang="en-US" altLang="zh-TW" i="1" dirty="0" smtClean="0">
                            <a:latin typeface="Cambria Math" panose="02040503050406030204" pitchFamily="18" charset="0"/>
                            <a:ea typeface="標楷體" panose="03000509000000000000" pitchFamily="65" charset="-120"/>
                          </a:rPr>
                          <m:t>𝑟</m:t>
                        </m:r>
                      </m:sub>
                    </m:sSub>
                    <m:r>
                      <a:rPr lang="en-US" altLang="zh-TW" i="1" dirty="0" smtClean="0">
                        <a:latin typeface="Cambria Math" panose="02040503050406030204" pitchFamily="18" charset="0"/>
                        <a:ea typeface="標楷體" panose="03000509000000000000" pitchFamily="65" charset="-120"/>
                      </a:rPr>
                      <m:t> </m:t>
                    </m:r>
                    <m:sSub>
                      <m:sSubPr>
                        <m:ctrlPr>
                          <a:rPr lang="en-US" altLang="zh-TW" b="1" i="1" dirty="0" smtClean="0">
                            <a:solidFill>
                              <a:srgbClr val="00B0F0"/>
                            </a:solidFill>
                            <a:latin typeface="Cambria Math" panose="02040503050406030204" pitchFamily="18" charset="0"/>
                            <a:ea typeface="標楷體" panose="03000509000000000000" pitchFamily="65" charset="-120"/>
                          </a:rPr>
                        </m:ctrlPr>
                      </m:sSubPr>
                      <m:e>
                        <m:r>
                          <a:rPr lang="en-US" altLang="zh-TW" i="1" dirty="0" smtClean="0">
                            <a:solidFill>
                              <a:srgbClr val="00B0F0"/>
                            </a:solidFill>
                            <a:latin typeface="Cambria Math" panose="02040503050406030204" pitchFamily="18" charset="0"/>
                            <a:ea typeface="標楷體" panose="03000509000000000000" pitchFamily="65" charset="-120"/>
                          </a:rPr>
                          <m:t>𝑘</m:t>
                        </m:r>
                      </m:e>
                      <m:sub>
                        <m:r>
                          <a:rPr lang="en-US" altLang="zh-TW" i="1" dirty="0" smtClean="0">
                            <a:solidFill>
                              <a:srgbClr val="00B0F0"/>
                            </a:solidFill>
                            <a:latin typeface="Cambria Math" panose="02040503050406030204" pitchFamily="18" charset="0"/>
                            <a:ea typeface="標楷體" panose="03000509000000000000" pitchFamily="65" charset="-120"/>
                          </a:rPr>
                          <m:t>𝑐</m:t>
                        </m:r>
                      </m:sub>
                    </m:sSub>
                    <m:r>
                      <a:rPr lang="en-US" altLang="zh-TW" i="1" dirty="0" smtClean="0">
                        <a:solidFill>
                          <a:srgbClr val="00B0F0"/>
                        </a:solidFill>
                        <a:latin typeface="Cambria Math" panose="02040503050406030204" pitchFamily="18" charset="0"/>
                        <a:ea typeface="標楷體" panose="03000509000000000000" pitchFamily="65" charset="-120"/>
                      </a:rPr>
                      <m:t> </m:t>
                    </m:r>
                    <m:sSub>
                      <m:sSubPr>
                        <m:ctrlPr>
                          <a:rPr lang="en-US" altLang="zh-TW" b="1" i="1" dirty="0" smtClean="0">
                            <a:solidFill>
                              <a:srgbClr val="00B050"/>
                            </a:solidFill>
                            <a:latin typeface="Cambria Math" panose="02040503050406030204" pitchFamily="18" charset="0"/>
                            <a:ea typeface="標楷體" panose="03000509000000000000" pitchFamily="65" charset="-120"/>
                          </a:rPr>
                        </m:ctrlPr>
                      </m:sSubPr>
                      <m:e>
                        <m:r>
                          <a:rPr lang="en-US" altLang="zh-TW" i="1" dirty="0" smtClean="0">
                            <a:solidFill>
                              <a:srgbClr val="00B050"/>
                            </a:solidFill>
                            <a:latin typeface="Cambria Math" panose="02040503050406030204" pitchFamily="18" charset="0"/>
                            <a:ea typeface="標楷體" panose="03000509000000000000" pitchFamily="65" charset="-120"/>
                          </a:rPr>
                          <m:t>𝑚</m:t>
                        </m:r>
                      </m:e>
                      <m:sub>
                        <m:r>
                          <a:rPr lang="en-US" altLang="zh-TW" i="1" dirty="0" smtClean="0">
                            <a:solidFill>
                              <a:srgbClr val="00B050"/>
                            </a:solidFill>
                            <a:latin typeface="Cambria Math" panose="02040503050406030204" pitchFamily="18" charset="0"/>
                            <a:ea typeface="標楷體" panose="03000509000000000000" pitchFamily="65" charset="-120"/>
                          </a:rPr>
                          <m:t>𝑐</m:t>
                        </m:r>
                      </m:sub>
                    </m:sSub>
                    <m:r>
                      <a:rPr lang="en-US" altLang="zh-TW" i="1" dirty="0" smtClean="0">
                        <a:solidFill>
                          <a:srgbClr val="00B050"/>
                        </a:solidFill>
                        <a:latin typeface="Cambria Math" panose="02040503050406030204" pitchFamily="18" charset="0"/>
                        <a:ea typeface="標楷體" panose="03000509000000000000" pitchFamily="65" charset="-120"/>
                      </a:rPr>
                      <m:t> </m:t>
                    </m:r>
                    <m:sSub>
                      <m:sSubPr>
                        <m:ctrlPr>
                          <a:rPr lang="en-US" altLang="zh-TW" b="1" i="1" dirty="0" smtClean="0">
                            <a:solidFill>
                              <a:schemeClr val="accent4"/>
                            </a:solidFill>
                            <a:latin typeface="Cambria Math" panose="02040503050406030204" pitchFamily="18" charset="0"/>
                            <a:ea typeface="標楷體" panose="03000509000000000000" pitchFamily="65" charset="-120"/>
                          </a:rPr>
                        </m:ctrlPr>
                      </m:sSubPr>
                      <m:e>
                        <m:r>
                          <a:rPr lang="en-US" altLang="zh-TW" i="1" dirty="0" err="1" smtClean="0">
                            <a:solidFill>
                              <a:schemeClr val="accent4"/>
                            </a:solidFill>
                            <a:latin typeface="Cambria Math" panose="02040503050406030204" pitchFamily="18" charset="0"/>
                            <a:ea typeface="標楷體" panose="03000509000000000000" pitchFamily="65" charset="-120"/>
                          </a:rPr>
                          <m:t>𝑛</m:t>
                        </m:r>
                      </m:e>
                      <m:sub>
                        <m:r>
                          <a:rPr lang="en-US" altLang="zh-TW" i="1" dirty="0" err="1" smtClean="0">
                            <a:solidFill>
                              <a:schemeClr val="accent4"/>
                            </a:solidFill>
                            <a:latin typeface="Cambria Math" panose="02040503050406030204" pitchFamily="18" charset="0"/>
                            <a:ea typeface="標楷體" panose="03000509000000000000" pitchFamily="65" charset="-120"/>
                          </a:rPr>
                          <m:t>𝑐</m:t>
                        </m:r>
                      </m:sub>
                    </m:sSub>
                    <m:r>
                      <a:rPr lang="en-US" altLang="zh-TW" i="1" dirty="0" smtClean="0">
                        <a:solidFill>
                          <a:schemeClr val="accent4"/>
                        </a:solidFill>
                        <a:latin typeface="Cambria Math" panose="02040503050406030204" pitchFamily="18" charset="0"/>
                        <a:ea typeface="標楷體" panose="03000509000000000000" pitchFamily="65" charset="-120"/>
                      </a:rPr>
                      <m:t> </m:t>
                    </m:r>
                    <m:r>
                      <a:rPr lang="en-US" altLang="zh-TW" i="1" dirty="0" smtClean="0">
                        <a:solidFill>
                          <a:srgbClr val="00B050"/>
                        </a:solidFill>
                        <a:latin typeface="Cambria Math" panose="02040503050406030204" pitchFamily="18" charset="0"/>
                        <a:ea typeface="標楷體" panose="03000509000000000000" pitchFamily="65" charset="-120"/>
                      </a:rPr>
                      <m:t>𝑚</m:t>
                    </m:r>
                    <m:r>
                      <a:rPr lang="en-US" altLang="zh-TW" i="1" dirty="0" smtClean="0">
                        <a:latin typeface="Cambria Math" panose="02040503050406030204" pitchFamily="18" charset="0"/>
                        <a:ea typeface="標楷體" panose="03000509000000000000" pitchFamily="65" charset="-120"/>
                      </a:rPr>
                      <m:t> </m:t>
                    </m:r>
                    <m:r>
                      <a:rPr lang="en-US" altLang="zh-TW" i="1" dirty="0" smtClean="0">
                        <a:solidFill>
                          <a:srgbClr val="00B0F0"/>
                        </a:solidFill>
                        <a:latin typeface="Cambria Math" panose="02040503050406030204" pitchFamily="18" charset="0"/>
                        <a:ea typeface="標楷體" panose="03000509000000000000" pitchFamily="65" charset="-120"/>
                      </a:rPr>
                      <m:t>𝑘</m:t>
                    </m:r>
                    <m:r>
                      <a:rPr lang="en-US" altLang="zh-TW" i="1" dirty="0" smtClean="0">
                        <a:latin typeface="Cambria Math" panose="02040503050406030204" pitchFamily="18" charset="0"/>
                        <a:ea typeface="標楷體" panose="03000509000000000000" pitchFamily="65" charset="-120"/>
                      </a:rPr>
                      <m:t> </m:t>
                    </m:r>
                    <m:r>
                      <a:rPr lang="en-US" altLang="zh-TW" i="1" dirty="0" smtClean="0">
                        <a:solidFill>
                          <a:schemeClr val="accent2"/>
                        </a:solidFill>
                        <a:latin typeface="Cambria Math" panose="02040503050406030204" pitchFamily="18" charset="0"/>
                        <a:ea typeface="標楷體" panose="03000509000000000000" pitchFamily="65" charset="-120"/>
                      </a:rPr>
                      <m:t>𝑛</m:t>
                    </m:r>
                  </m:oMath>
                </a14:m>
                <a:endParaRPr lang="en-US" altLang="zh-TW" dirty="0">
                  <a:latin typeface="+mj-lt"/>
                  <a:ea typeface="標楷體" panose="03000509000000000000" pitchFamily="65" charset="-120"/>
                </a:endParaRPr>
              </a:p>
              <a:p>
                <a:pPr marL="514350" indent="-457200"/>
                <a14:m>
                  <m:oMath xmlns:m="http://schemas.openxmlformats.org/officeDocument/2006/math">
                    <m:sSub>
                      <m:sSubPr>
                        <m:ctrlPr>
                          <a:rPr lang="en-US" altLang="zh-TW" b="1" i="1" dirty="0" smtClean="0">
                            <a:latin typeface="Cambria Math" panose="02040503050406030204" pitchFamily="18" charset="0"/>
                            <a:ea typeface="標楷體" panose="03000509000000000000" pitchFamily="65" charset="-120"/>
                          </a:rPr>
                        </m:ctrlPr>
                      </m:sSubPr>
                      <m:e>
                        <m:r>
                          <a:rPr lang="en-US" altLang="zh-TW" i="1" dirty="0" smtClean="0">
                            <a:latin typeface="Cambria Math" panose="02040503050406030204" pitchFamily="18" charset="0"/>
                            <a:ea typeface="標楷體" panose="03000509000000000000" pitchFamily="65" charset="-120"/>
                          </a:rPr>
                          <m:t>𝑚</m:t>
                        </m:r>
                      </m:e>
                      <m:sub>
                        <m:r>
                          <a:rPr lang="en-US" altLang="zh-TW" i="1" dirty="0" smtClean="0">
                            <a:latin typeface="Cambria Math" panose="02040503050406030204" pitchFamily="18" charset="0"/>
                            <a:ea typeface="標楷體" panose="03000509000000000000" pitchFamily="65" charset="-120"/>
                          </a:rPr>
                          <m:t>0</m:t>
                        </m:r>
                      </m:sub>
                    </m:sSub>
                    <m:r>
                      <a:rPr lang="en-US" altLang="zh-TW" i="1" dirty="0" smtClean="0">
                        <a:latin typeface="Cambria Math" panose="02040503050406030204" pitchFamily="18" charset="0"/>
                        <a:ea typeface="標楷體" panose="03000509000000000000" pitchFamily="65" charset="-120"/>
                      </a:rPr>
                      <m:t> </m:t>
                    </m:r>
                    <m:sSub>
                      <m:sSubPr>
                        <m:ctrlPr>
                          <a:rPr lang="en-US" altLang="zh-TW" b="1" i="1" dirty="0" smtClean="0">
                            <a:latin typeface="Cambria Math" panose="02040503050406030204" pitchFamily="18" charset="0"/>
                            <a:ea typeface="標楷體" panose="03000509000000000000" pitchFamily="65" charset="-120"/>
                          </a:rPr>
                        </m:ctrlPr>
                      </m:sSubPr>
                      <m:e>
                        <m:r>
                          <a:rPr lang="en-US" altLang="zh-TW" i="1" dirty="0" smtClean="0">
                            <a:latin typeface="Cambria Math" panose="02040503050406030204" pitchFamily="18" charset="0"/>
                            <a:ea typeface="標楷體" panose="03000509000000000000" pitchFamily="65" charset="-120"/>
                          </a:rPr>
                          <m:t>𝑛</m:t>
                        </m:r>
                      </m:e>
                      <m:sub>
                        <m:r>
                          <a:rPr lang="en-US" altLang="zh-TW" i="1" dirty="0" smtClean="0">
                            <a:latin typeface="Cambria Math" panose="02040503050406030204" pitchFamily="18" charset="0"/>
                            <a:ea typeface="標楷體" panose="03000509000000000000" pitchFamily="65" charset="-120"/>
                          </a:rPr>
                          <m:t>0</m:t>
                        </m:r>
                      </m:sub>
                    </m:sSub>
                    <m:r>
                      <a:rPr lang="en-US" altLang="zh-TW" i="1" dirty="0" smtClean="0">
                        <a:latin typeface="Cambria Math" panose="02040503050406030204" pitchFamily="18" charset="0"/>
                        <a:ea typeface="標楷體" panose="03000509000000000000" pitchFamily="65" charset="-120"/>
                      </a:rPr>
                      <m:t> </m:t>
                    </m:r>
                    <m:sSub>
                      <m:sSubPr>
                        <m:ctrlPr>
                          <a:rPr lang="en-US" altLang="zh-TW" b="1" i="1" dirty="0" smtClean="0">
                            <a:solidFill>
                              <a:srgbClr val="00B0F0"/>
                            </a:solidFill>
                            <a:latin typeface="Cambria Math" panose="02040503050406030204" pitchFamily="18" charset="0"/>
                            <a:ea typeface="標楷體" panose="03000509000000000000" pitchFamily="65" charset="-120"/>
                          </a:rPr>
                        </m:ctrlPr>
                      </m:sSubPr>
                      <m:e>
                        <m:r>
                          <a:rPr lang="en-US" altLang="zh-TW" i="1" dirty="0" smtClean="0">
                            <a:solidFill>
                              <a:srgbClr val="00B0F0"/>
                            </a:solidFill>
                            <a:latin typeface="Cambria Math" panose="02040503050406030204" pitchFamily="18" charset="0"/>
                            <a:ea typeface="標楷體" panose="03000509000000000000" pitchFamily="65" charset="-120"/>
                          </a:rPr>
                          <m:t>𝑘</m:t>
                        </m:r>
                      </m:e>
                      <m:sub>
                        <m:r>
                          <a:rPr lang="en-US" altLang="zh-TW" i="1" dirty="0" smtClean="0">
                            <a:solidFill>
                              <a:srgbClr val="00B0F0"/>
                            </a:solidFill>
                            <a:latin typeface="Cambria Math" panose="02040503050406030204" pitchFamily="18" charset="0"/>
                            <a:ea typeface="標楷體" panose="03000509000000000000" pitchFamily="65" charset="-120"/>
                          </a:rPr>
                          <m:t>0</m:t>
                        </m:r>
                      </m:sub>
                    </m:sSub>
                    <m:r>
                      <a:rPr lang="en-US" altLang="zh-TW" i="1" dirty="0" smtClean="0">
                        <a:solidFill>
                          <a:srgbClr val="00B0F0"/>
                        </a:solidFill>
                        <a:latin typeface="Cambria Math" panose="02040503050406030204" pitchFamily="18" charset="0"/>
                        <a:ea typeface="標楷體" panose="03000509000000000000" pitchFamily="65" charset="-120"/>
                      </a:rPr>
                      <m:t> </m:t>
                    </m:r>
                    <m:sSub>
                      <m:sSubPr>
                        <m:ctrlPr>
                          <a:rPr lang="en-US" altLang="zh-TW" b="1" i="1" dirty="0" smtClean="0">
                            <a:solidFill>
                              <a:srgbClr val="00B050"/>
                            </a:solidFill>
                            <a:latin typeface="Cambria Math" panose="02040503050406030204" pitchFamily="18" charset="0"/>
                            <a:ea typeface="標楷體" panose="03000509000000000000" pitchFamily="65" charset="-120"/>
                          </a:rPr>
                        </m:ctrlPr>
                      </m:sSubPr>
                      <m:e>
                        <m:r>
                          <a:rPr lang="en-US" altLang="zh-TW" i="1" dirty="0" smtClean="0">
                            <a:solidFill>
                              <a:srgbClr val="00B050"/>
                            </a:solidFill>
                            <a:latin typeface="Cambria Math" panose="02040503050406030204" pitchFamily="18" charset="0"/>
                            <a:ea typeface="標楷體" panose="03000509000000000000" pitchFamily="65" charset="-120"/>
                          </a:rPr>
                          <m:t>𝑚</m:t>
                        </m:r>
                      </m:e>
                      <m:sub>
                        <m:r>
                          <a:rPr lang="en-US" altLang="zh-TW" i="1" dirty="0" smtClean="0">
                            <a:solidFill>
                              <a:srgbClr val="00B050"/>
                            </a:solidFill>
                            <a:latin typeface="Cambria Math" panose="02040503050406030204" pitchFamily="18" charset="0"/>
                            <a:ea typeface="標楷體" panose="03000509000000000000" pitchFamily="65" charset="-120"/>
                          </a:rPr>
                          <m:t>1</m:t>
                        </m:r>
                      </m:sub>
                    </m:sSub>
                    <m:r>
                      <a:rPr lang="en-US" altLang="zh-TW" i="1" dirty="0" smtClean="0">
                        <a:solidFill>
                          <a:srgbClr val="00B050"/>
                        </a:solidFill>
                        <a:latin typeface="Cambria Math" panose="02040503050406030204" pitchFamily="18" charset="0"/>
                        <a:ea typeface="標楷體" panose="03000509000000000000" pitchFamily="65" charset="-120"/>
                      </a:rPr>
                      <m:t> </m:t>
                    </m:r>
                    <m:sSub>
                      <m:sSubPr>
                        <m:ctrlPr>
                          <a:rPr lang="en-US" altLang="zh-TW" b="1" i="1" dirty="0" smtClean="0">
                            <a:solidFill>
                              <a:schemeClr val="accent4"/>
                            </a:solidFill>
                            <a:latin typeface="Cambria Math" panose="02040503050406030204" pitchFamily="18" charset="0"/>
                            <a:ea typeface="標楷體" panose="03000509000000000000" pitchFamily="65" charset="-120"/>
                          </a:rPr>
                        </m:ctrlPr>
                      </m:sSubPr>
                      <m:e>
                        <m:r>
                          <a:rPr lang="en-US" altLang="zh-TW" i="1" dirty="0" smtClean="0">
                            <a:solidFill>
                              <a:schemeClr val="accent4"/>
                            </a:solidFill>
                            <a:latin typeface="Cambria Math" panose="02040503050406030204" pitchFamily="18" charset="0"/>
                            <a:ea typeface="標楷體" panose="03000509000000000000" pitchFamily="65" charset="-120"/>
                          </a:rPr>
                          <m:t>𝑛</m:t>
                        </m:r>
                      </m:e>
                      <m:sub>
                        <m:r>
                          <a:rPr lang="en-US" altLang="zh-TW" i="1" dirty="0" smtClean="0">
                            <a:solidFill>
                              <a:schemeClr val="accent4"/>
                            </a:solidFill>
                            <a:latin typeface="Cambria Math" panose="02040503050406030204" pitchFamily="18" charset="0"/>
                            <a:ea typeface="標楷體" panose="03000509000000000000" pitchFamily="65" charset="-120"/>
                          </a:rPr>
                          <m:t>1</m:t>
                        </m:r>
                      </m:sub>
                    </m:sSub>
                    <m:r>
                      <a:rPr lang="en-US" altLang="zh-TW" i="1" dirty="0" smtClean="0">
                        <a:solidFill>
                          <a:schemeClr val="accent4"/>
                        </a:solidFill>
                        <a:latin typeface="Cambria Math" panose="02040503050406030204" pitchFamily="18" charset="0"/>
                        <a:ea typeface="標楷體" panose="03000509000000000000" pitchFamily="65" charset="-120"/>
                      </a:rPr>
                      <m:t> </m:t>
                    </m:r>
                    <m:sSub>
                      <m:sSubPr>
                        <m:ctrlPr>
                          <a:rPr lang="en-US" altLang="zh-TW" b="1" i="1" dirty="0" smtClean="0">
                            <a:solidFill>
                              <a:srgbClr val="00B050"/>
                            </a:solidFill>
                            <a:latin typeface="Cambria Math" panose="02040503050406030204" pitchFamily="18" charset="0"/>
                            <a:ea typeface="標楷體" panose="03000509000000000000" pitchFamily="65" charset="-120"/>
                          </a:rPr>
                        </m:ctrlPr>
                      </m:sSubPr>
                      <m:e>
                        <m:r>
                          <a:rPr lang="en-US" altLang="zh-TW" i="1" dirty="0" smtClean="0">
                            <a:solidFill>
                              <a:srgbClr val="00B050"/>
                            </a:solidFill>
                            <a:latin typeface="Cambria Math" panose="02040503050406030204" pitchFamily="18" charset="0"/>
                            <a:ea typeface="標楷體" panose="03000509000000000000" pitchFamily="65" charset="-120"/>
                          </a:rPr>
                          <m:t>𝑚</m:t>
                        </m:r>
                      </m:e>
                      <m:sub>
                        <m:r>
                          <a:rPr lang="en-US" altLang="zh-TW" i="1" dirty="0" smtClean="0">
                            <a:solidFill>
                              <a:srgbClr val="00B050"/>
                            </a:solidFill>
                            <a:latin typeface="Cambria Math" panose="02040503050406030204" pitchFamily="18" charset="0"/>
                            <a:ea typeface="標楷體" panose="03000509000000000000" pitchFamily="65" charset="-120"/>
                          </a:rPr>
                          <m:t>2</m:t>
                        </m:r>
                      </m:sub>
                    </m:sSub>
                    <m:r>
                      <a:rPr lang="en-US" altLang="zh-TW" i="1" dirty="0" smtClean="0">
                        <a:solidFill>
                          <a:srgbClr val="00B050"/>
                        </a:solidFill>
                        <a:latin typeface="Cambria Math" panose="02040503050406030204" pitchFamily="18" charset="0"/>
                        <a:ea typeface="標楷體" panose="03000509000000000000" pitchFamily="65" charset="-120"/>
                      </a:rPr>
                      <m:t> </m:t>
                    </m:r>
                    <m:sSub>
                      <m:sSubPr>
                        <m:ctrlPr>
                          <a:rPr lang="en-US" altLang="zh-TW" b="1" i="1" dirty="0" smtClean="0">
                            <a:solidFill>
                              <a:srgbClr val="00B0F0"/>
                            </a:solidFill>
                            <a:latin typeface="Cambria Math" panose="02040503050406030204" pitchFamily="18" charset="0"/>
                            <a:ea typeface="標楷體" panose="03000509000000000000" pitchFamily="65" charset="-120"/>
                          </a:rPr>
                        </m:ctrlPr>
                      </m:sSubPr>
                      <m:e>
                        <m:r>
                          <a:rPr lang="en-US" altLang="zh-TW" i="1" dirty="0" smtClean="0">
                            <a:solidFill>
                              <a:srgbClr val="00B0F0"/>
                            </a:solidFill>
                            <a:latin typeface="Cambria Math" panose="02040503050406030204" pitchFamily="18" charset="0"/>
                            <a:ea typeface="標楷體" panose="03000509000000000000" pitchFamily="65" charset="-120"/>
                          </a:rPr>
                          <m:t>𝑘</m:t>
                        </m:r>
                      </m:e>
                      <m:sub>
                        <m:r>
                          <a:rPr lang="en-US" altLang="zh-TW" i="1" dirty="0" smtClean="0">
                            <a:solidFill>
                              <a:srgbClr val="00B0F0"/>
                            </a:solidFill>
                            <a:latin typeface="Cambria Math" panose="02040503050406030204" pitchFamily="18" charset="0"/>
                            <a:ea typeface="標楷體" panose="03000509000000000000" pitchFamily="65" charset="-120"/>
                          </a:rPr>
                          <m:t>1</m:t>
                        </m:r>
                      </m:sub>
                    </m:sSub>
                    <m:r>
                      <a:rPr lang="en-US" altLang="zh-TW" i="1" dirty="0" smtClean="0">
                        <a:solidFill>
                          <a:srgbClr val="00B0F0"/>
                        </a:solidFill>
                        <a:latin typeface="Cambria Math" panose="02040503050406030204" pitchFamily="18" charset="0"/>
                        <a:ea typeface="標楷體" panose="03000509000000000000" pitchFamily="65" charset="-120"/>
                      </a:rPr>
                      <m:t> </m:t>
                    </m:r>
                    <m:sSub>
                      <m:sSubPr>
                        <m:ctrlPr>
                          <a:rPr lang="en-US" altLang="zh-TW" b="1" i="1" dirty="0" smtClean="0">
                            <a:solidFill>
                              <a:schemeClr val="accent2"/>
                            </a:solidFill>
                            <a:latin typeface="Cambria Math" panose="02040503050406030204" pitchFamily="18" charset="0"/>
                            <a:ea typeface="標楷體" panose="03000509000000000000" pitchFamily="65" charset="-120"/>
                          </a:rPr>
                        </m:ctrlPr>
                      </m:sSubPr>
                      <m:e>
                        <m:r>
                          <a:rPr lang="en-US" altLang="zh-TW" i="1" dirty="0" smtClean="0">
                            <a:solidFill>
                              <a:schemeClr val="accent2"/>
                            </a:solidFill>
                            <a:latin typeface="Cambria Math" panose="02040503050406030204" pitchFamily="18" charset="0"/>
                            <a:ea typeface="標楷體" panose="03000509000000000000" pitchFamily="65" charset="-120"/>
                          </a:rPr>
                          <m:t>𝑛</m:t>
                        </m:r>
                      </m:e>
                      <m:sub>
                        <m:r>
                          <a:rPr lang="en-US" altLang="zh-TW" i="1" dirty="0" smtClean="0">
                            <a:solidFill>
                              <a:schemeClr val="accent2"/>
                            </a:solidFill>
                            <a:latin typeface="Cambria Math" panose="02040503050406030204" pitchFamily="18" charset="0"/>
                            <a:ea typeface="標楷體" panose="03000509000000000000" pitchFamily="65" charset="-120"/>
                          </a:rPr>
                          <m:t>2</m:t>
                        </m:r>
                      </m:sub>
                    </m:sSub>
                  </m:oMath>
                </a14:m>
                <a:endParaRPr lang="zh-TW" altLang="en-US" dirty="0">
                  <a:latin typeface="+mj-lt"/>
                  <a:ea typeface="標楷體" panose="03000509000000000000" pitchFamily="65" charset="-120"/>
                </a:endParaRPr>
              </a:p>
            </p:txBody>
          </p:sp>
        </mc:Choice>
        <mc:Fallback xmlns="">
          <p:sp>
            <p:nvSpPr>
              <p:cNvPr id="3" name="內容版面配置區 2">
                <a:extLst>
                  <a:ext uri="{FF2B5EF4-FFF2-40B4-BE49-F238E27FC236}">
                    <a16:creationId xmlns:a16="http://schemas.microsoft.com/office/drawing/2014/main" id="{25EBDD60-7243-12BB-4272-1D3BC667716A}"/>
                  </a:ext>
                </a:extLst>
              </p:cNvPr>
              <p:cNvSpPr>
                <a:spLocks noGrp="1" noRot="1" noChangeAspect="1" noMove="1" noResize="1" noEditPoints="1" noAdjustHandles="1" noChangeArrowheads="1" noChangeShapeType="1" noTextEdit="1"/>
              </p:cNvSpPr>
              <p:nvPr>
                <p:ph idx="1"/>
              </p:nvPr>
            </p:nvSpPr>
            <p:spPr>
              <a:xfrm>
                <a:off x="838200" y="1673292"/>
                <a:ext cx="10515600" cy="4683058"/>
              </a:xfrm>
              <a:blipFill>
                <a:blip r:embed="rId3"/>
                <a:stretch>
                  <a:fillRect l="-522" t="-1300"/>
                </a:stretch>
              </a:blipFill>
              <a:ln>
                <a:noFill/>
              </a:ln>
            </p:spPr>
            <p:txBody>
              <a:bodyPr/>
              <a:lstStyle/>
              <a:p>
                <a:r>
                  <a:rPr lang="zh-TW" altLang="en-US">
                    <a:noFill/>
                  </a:rPr>
                  <a:t> </a:t>
                </a:r>
              </a:p>
            </p:txBody>
          </p:sp>
        </mc:Fallback>
      </mc:AlternateContent>
      <p:pic>
        <p:nvPicPr>
          <p:cNvPr id="6" name="圖片 5">
            <a:extLst>
              <a:ext uri="{FF2B5EF4-FFF2-40B4-BE49-F238E27FC236}">
                <a16:creationId xmlns:a16="http://schemas.microsoft.com/office/drawing/2014/main" id="{A2D5EC62-B780-53FC-4D5C-BD57A39BDB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88632" y="563874"/>
            <a:ext cx="4414276" cy="5975038"/>
          </a:xfrm>
          <a:prstGeom prst="rect">
            <a:avLst/>
          </a:prstGeom>
        </p:spPr>
      </p:pic>
      <p:pic>
        <p:nvPicPr>
          <p:cNvPr id="9" name="圖片 8">
            <a:extLst>
              <a:ext uri="{FF2B5EF4-FFF2-40B4-BE49-F238E27FC236}">
                <a16:creationId xmlns:a16="http://schemas.microsoft.com/office/drawing/2014/main" id="{2B130794-BB73-F04D-7854-FB5D119450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0296" y="4104440"/>
            <a:ext cx="4855704" cy="2617035"/>
          </a:xfrm>
          <a:prstGeom prst="rect">
            <a:avLst/>
          </a:prstGeom>
        </p:spPr>
      </p:pic>
    </p:spTree>
    <p:custDataLst>
      <p:tags r:id="rId1"/>
    </p:custDataLst>
    <p:extLst>
      <p:ext uri="{BB962C8B-B14F-4D97-AF65-F5344CB8AC3E}">
        <p14:creationId xmlns:p14="http://schemas.microsoft.com/office/powerpoint/2010/main" val="150674983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Memory Hierarchy</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47</a:t>
            </a:fld>
            <a:endParaRPr lang="zh-TW" altLang="en-US"/>
          </a:p>
        </p:txBody>
      </p:sp>
      <p:pic>
        <p:nvPicPr>
          <p:cNvPr id="9" name="圖片 8">
            <a:extLst>
              <a:ext uri="{FF2B5EF4-FFF2-40B4-BE49-F238E27FC236}">
                <a16:creationId xmlns:a16="http://schemas.microsoft.com/office/drawing/2014/main" id="{3ED110DD-6AC7-E013-FEA5-6276359FD4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7616" y="1506851"/>
            <a:ext cx="8276768" cy="4926648"/>
          </a:xfrm>
          <a:prstGeom prst="rect">
            <a:avLst/>
          </a:prstGeom>
        </p:spPr>
      </p:pic>
    </p:spTree>
    <p:custDataLst>
      <p:tags r:id="rId1"/>
    </p:custDataLst>
    <p:extLst>
      <p:ext uri="{BB962C8B-B14F-4D97-AF65-F5344CB8AC3E}">
        <p14:creationId xmlns:p14="http://schemas.microsoft.com/office/powerpoint/2010/main" val="100041750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Design Hardware for GEMM</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48</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latin typeface="+mj-lt"/>
                <a:ea typeface="標楷體" panose="03000509000000000000" pitchFamily="65" charset="-120"/>
              </a:rPr>
              <a:t>Systolic Arrays</a:t>
            </a:r>
          </a:p>
          <a:p>
            <a:pPr marL="914400" lvl="1" indent="-457200"/>
            <a:r>
              <a:rPr lang="en-US" altLang="zh-TW" dirty="0">
                <a:latin typeface="+mj-lt"/>
                <a:ea typeface="標楷體" panose="03000509000000000000" pitchFamily="65" charset="-120"/>
              </a:rPr>
              <a:t>Systolic Arrays</a:t>
            </a:r>
          </a:p>
          <a:p>
            <a:pPr marL="914400" lvl="1" indent="-457200"/>
            <a:r>
              <a:rPr lang="en-US" altLang="zh-TW" dirty="0">
                <a:latin typeface="+mj-lt"/>
                <a:ea typeface="標楷體" panose="03000509000000000000" pitchFamily="65" charset="-120"/>
              </a:rPr>
              <a:t>GEMM Systolic solution</a:t>
            </a:r>
          </a:p>
          <a:p>
            <a:pPr marL="514350" indent="-457200"/>
            <a:r>
              <a:rPr lang="en-US" altLang="zh-TW" dirty="0">
                <a:latin typeface="+mj-lt"/>
                <a:ea typeface="標楷體" panose="03000509000000000000" pitchFamily="65" charset="-120"/>
              </a:rPr>
              <a:t>Other</a:t>
            </a:r>
          </a:p>
          <a:p>
            <a:pPr marL="914400" lvl="1" indent="-457200"/>
            <a:r>
              <a:rPr lang="en-US" altLang="zh-TW" dirty="0">
                <a:latin typeface="+mj-lt"/>
                <a:ea typeface="標楷體" panose="03000509000000000000" pitchFamily="65" charset="-120"/>
              </a:rPr>
              <a:t>Other parallel GEMM algorithm</a:t>
            </a:r>
          </a:p>
        </p:txBody>
      </p:sp>
    </p:spTree>
    <p:custDataLst>
      <p:tags r:id="rId1"/>
    </p:custDataLst>
    <p:extLst>
      <p:ext uri="{BB962C8B-B14F-4D97-AF65-F5344CB8AC3E}">
        <p14:creationId xmlns:p14="http://schemas.microsoft.com/office/powerpoint/2010/main" val="26299465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Outline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solidFill>
                  <a:schemeClr val="bg1">
                    <a:lumMod val="85000"/>
                  </a:schemeClr>
                </a:solidFill>
                <a:latin typeface="+mj-lt"/>
                <a:ea typeface="標楷體" panose="03000509000000000000" pitchFamily="65" charset="-120"/>
              </a:rPr>
              <a:t>Benchmarking Metrics</a:t>
            </a:r>
          </a:p>
          <a:p>
            <a:pPr marL="514350" indent="-457200"/>
            <a:r>
              <a:rPr lang="en-US" altLang="zh-TW" dirty="0">
                <a:latin typeface="+mj-lt"/>
                <a:ea typeface="標楷體" panose="03000509000000000000" pitchFamily="65" charset="-120"/>
              </a:rPr>
              <a:t>GEMM Accelerator Design</a:t>
            </a:r>
          </a:p>
          <a:p>
            <a:pPr marL="914400" lvl="1" indent="-457200"/>
            <a:r>
              <a:rPr lang="en-US" altLang="zh-TW" dirty="0">
                <a:solidFill>
                  <a:schemeClr val="bg1">
                    <a:lumMod val="85000"/>
                  </a:schemeClr>
                </a:solidFill>
                <a:latin typeface="+mj-lt"/>
                <a:ea typeface="標楷體" panose="03000509000000000000" pitchFamily="65" charset="-120"/>
              </a:rPr>
              <a:t>GEMM</a:t>
            </a:r>
          </a:p>
          <a:p>
            <a:pPr marL="914400" lvl="1" indent="-457200"/>
            <a:r>
              <a:rPr lang="en-US" altLang="zh-TW" dirty="0">
                <a:latin typeface="+mj-lt"/>
                <a:ea typeface="標楷體" panose="03000509000000000000" pitchFamily="65" charset="-120"/>
              </a:rPr>
              <a:t>Systolic and Other Variation</a:t>
            </a:r>
          </a:p>
          <a:p>
            <a:pPr marL="514350" indent="-457200"/>
            <a:r>
              <a:rPr lang="en-US" altLang="zh-TW" dirty="0">
                <a:solidFill>
                  <a:schemeClr val="bg1">
                    <a:lumMod val="85000"/>
                  </a:schemeClr>
                </a:solidFill>
                <a:latin typeface="+mj-lt"/>
                <a:ea typeface="標楷體" panose="03000509000000000000" pitchFamily="65" charset="-120"/>
              </a:rPr>
              <a:t>DNN Accelerator Design</a:t>
            </a:r>
          </a:p>
          <a:p>
            <a:pPr marL="514350" indent="-457200"/>
            <a:r>
              <a:rPr lang="en-US" altLang="zh-TW" dirty="0">
                <a:solidFill>
                  <a:schemeClr val="bg1">
                    <a:lumMod val="85000"/>
                  </a:schemeClr>
                </a:solidFill>
                <a:latin typeface="+mj-lt"/>
                <a:ea typeface="標楷體" panose="03000509000000000000" pitchFamily="65" charset="-120"/>
              </a:rPr>
              <a:t>Energy</a:t>
            </a:r>
            <a:endParaRPr lang="zh-TW" altLang="en-US" dirty="0">
              <a:solidFill>
                <a:schemeClr val="bg1">
                  <a:lumMod val="85000"/>
                </a:schemeClr>
              </a:solidFill>
            </a:endParaRPr>
          </a:p>
        </p:txBody>
      </p:sp>
      <p:sp>
        <p:nvSpPr>
          <p:cNvPr id="3" name="投影片編號版面配置區 2">
            <a:extLst>
              <a:ext uri="{FF2B5EF4-FFF2-40B4-BE49-F238E27FC236}">
                <a16:creationId xmlns:a16="http://schemas.microsoft.com/office/drawing/2014/main" id="{E3BE7590-D347-740E-C93B-C2CDE2D1C7F6}"/>
              </a:ext>
            </a:extLst>
          </p:cNvPr>
          <p:cNvSpPr>
            <a:spLocks noGrp="1"/>
          </p:cNvSpPr>
          <p:nvPr>
            <p:ph type="sldNum" sz="quarter" idx="12"/>
          </p:nvPr>
        </p:nvSpPr>
        <p:spPr/>
        <p:txBody>
          <a:bodyPr/>
          <a:lstStyle/>
          <a:p>
            <a:fld id="{782ABDDB-4DBE-438F-825E-A879036B780E}" type="slidenum">
              <a:rPr lang="zh-TW" altLang="en-US" smtClean="0"/>
              <a:t>49</a:t>
            </a:fld>
            <a:endParaRPr lang="zh-TW" altLang="en-US"/>
          </a:p>
        </p:txBody>
      </p:sp>
    </p:spTree>
    <p:extLst>
      <p:ext uri="{BB962C8B-B14F-4D97-AF65-F5344CB8AC3E}">
        <p14:creationId xmlns:p14="http://schemas.microsoft.com/office/powerpoint/2010/main" val="2510910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Accuracy</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lnSpcReduction="10000"/>
          </a:bodyPr>
          <a:lstStyle/>
          <a:p>
            <a:pPr marL="514350" indent="-457200"/>
            <a:r>
              <a:rPr lang="en-US" altLang="zh-TW" dirty="0">
                <a:latin typeface="+mj-lt"/>
                <a:ea typeface="標楷體" panose="03000509000000000000" pitchFamily="65" charset="-120"/>
              </a:rPr>
              <a:t>Motivated by the impact of the SPEC benchmarks for </a:t>
            </a:r>
            <a:r>
              <a:rPr lang="en-US" altLang="zh-TW" dirty="0" smtClean="0">
                <a:latin typeface="+mj-lt"/>
                <a:ea typeface="標楷體" panose="03000509000000000000" pitchFamily="65" charset="-120"/>
              </a:rPr>
              <a:t>general-purpose </a:t>
            </a:r>
            <a:r>
              <a:rPr lang="en-US" altLang="zh-TW" dirty="0">
                <a:latin typeface="+mj-lt"/>
                <a:ea typeface="標楷體" panose="03000509000000000000" pitchFamily="65" charset="-120"/>
              </a:rPr>
              <a:t>computing</a:t>
            </a:r>
          </a:p>
          <a:p>
            <a:pPr marL="514350" indent="-457200"/>
            <a:r>
              <a:rPr lang="en-US" altLang="zh-TW" dirty="0">
                <a:latin typeface="+mj-lt"/>
                <a:ea typeface="標楷體" panose="03000509000000000000" pitchFamily="65" charset="-120"/>
              </a:rPr>
              <a:t>ML</a:t>
            </a:r>
            <a:r>
              <a:rPr lang="en-US" altLang="zh-TW" dirty="0">
                <a:solidFill>
                  <a:srgbClr val="C00000"/>
                </a:solidFill>
                <a:latin typeface="+mj-lt"/>
                <a:ea typeface="標楷體" panose="03000509000000000000" pitchFamily="65" charset="-120"/>
              </a:rPr>
              <a:t>Perf</a:t>
            </a:r>
          </a:p>
          <a:p>
            <a:pPr marL="914400" lvl="1" indent="-457200"/>
            <a:r>
              <a:rPr lang="en-US" altLang="zh-TW" dirty="0">
                <a:latin typeface="+mj-lt"/>
                <a:ea typeface="標楷體" panose="03000509000000000000" pitchFamily="65" charset="-120"/>
              </a:rPr>
              <a:t>Serve as a common set of well-studied DNN models to evaluate </a:t>
            </a:r>
            <a:r>
              <a:rPr lang="en-US" altLang="zh-TW" dirty="0" smtClean="0">
                <a:latin typeface="+mj-lt"/>
                <a:ea typeface="標楷體" panose="03000509000000000000" pitchFamily="65" charset="-120"/>
              </a:rPr>
              <a:t>hardware </a:t>
            </a:r>
            <a:r>
              <a:rPr lang="en-US" altLang="zh-TW" dirty="0">
                <a:latin typeface="+mj-lt"/>
                <a:ea typeface="標楷體" panose="03000509000000000000" pitchFamily="65" charset="-120"/>
              </a:rPr>
              <a:t>performance</a:t>
            </a:r>
          </a:p>
          <a:p>
            <a:pPr marL="914400" lvl="1" indent="-457200"/>
            <a:r>
              <a:rPr lang="en-US" altLang="zh-TW" dirty="0">
                <a:latin typeface="+mj-lt"/>
                <a:ea typeface="標楷體" panose="03000509000000000000" pitchFamily="65" charset="-120"/>
              </a:rPr>
              <a:t>Put together a broad suite of DNN models</a:t>
            </a:r>
          </a:p>
          <a:p>
            <a:pPr marL="1314450" lvl="2" indent="-457200"/>
            <a:r>
              <a:rPr lang="en-US" altLang="zh-TW" dirty="0">
                <a:latin typeface="+mj-lt"/>
                <a:ea typeface="標楷體" panose="03000509000000000000" pitchFamily="65" charset="-120"/>
              </a:rPr>
              <a:t>Various types of DNNs</a:t>
            </a:r>
          </a:p>
          <a:p>
            <a:pPr marL="1314450" lvl="2" indent="-457200"/>
            <a:r>
              <a:rPr lang="en-US" altLang="zh-TW" dirty="0">
                <a:latin typeface="+mj-lt"/>
                <a:ea typeface="標楷體" panose="03000509000000000000" pitchFamily="65" charset="-120"/>
              </a:rPr>
              <a:t>Various tasks</a:t>
            </a:r>
          </a:p>
          <a:p>
            <a:pPr marL="1314450" lvl="2" indent="-457200"/>
            <a:r>
              <a:rPr lang="en-US" altLang="zh-TW" dirty="0">
                <a:latin typeface="+mj-lt"/>
                <a:ea typeface="標楷體" panose="03000509000000000000" pitchFamily="65" charset="-120"/>
              </a:rPr>
              <a:t>Image classification, object </a:t>
            </a:r>
            <a:r>
              <a:rPr lang="en-US" altLang="zh-TW" dirty="0" smtClean="0">
                <a:latin typeface="+mj-lt"/>
                <a:ea typeface="標楷體" panose="03000509000000000000" pitchFamily="65" charset="-120"/>
              </a:rPr>
              <a:t>detection, semantic segmentation, </a:t>
            </a:r>
            <a:r>
              <a:rPr lang="en-US" altLang="zh-TW" dirty="0">
                <a:latin typeface="+mj-lt"/>
                <a:ea typeface="標楷體" panose="03000509000000000000" pitchFamily="65" charset="-120"/>
              </a:rPr>
              <a:t>translation, speech-to-text, recommendation, sentiment analysis, and reinforcement learning</a:t>
            </a:r>
          </a:p>
          <a:p>
            <a:pPr marL="914400" lvl="1" indent="-457200"/>
            <a:r>
              <a:rPr lang="en-US" altLang="zh-TW" dirty="0">
                <a:latin typeface="+mj-lt"/>
                <a:ea typeface="標楷體" panose="03000509000000000000" pitchFamily="65" charset="-120"/>
              </a:rPr>
              <a:t>Enable fair comparison of various software frameworks, </a:t>
            </a:r>
            <a:r>
              <a:rPr lang="en-US" altLang="zh-TW" dirty="0" smtClean="0">
                <a:latin typeface="+mj-lt"/>
                <a:ea typeface="標楷體" panose="03000509000000000000" pitchFamily="65" charset="-120"/>
              </a:rPr>
              <a:t>hardware </a:t>
            </a:r>
            <a:r>
              <a:rPr lang="en-US" altLang="zh-TW" dirty="0">
                <a:latin typeface="+mj-lt"/>
                <a:ea typeface="標楷體" panose="03000509000000000000" pitchFamily="65" charset="-120"/>
              </a:rPr>
              <a:t>accelerators</a:t>
            </a:r>
            <a:endParaRPr lang="zh-TW" altLang="en-US" dirty="0">
              <a:solidFill>
                <a:schemeClr val="bg2">
                  <a:lumMod val="90000"/>
                </a:schemeClr>
              </a:solidFill>
            </a:endParaRPr>
          </a:p>
        </p:txBody>
      </p:sp>
      <p:sp>
        <p:nvSpPr>
          <p:cNvPr id="3" name="投影片編號版面配置區 2">
            <a:extLst>
              <a:ext uri="{FF2B5EF4-FFF2-40B4-BE49-F238E27FC236}">
                <a16:creationId xmlns:a16="http://schemas.microsoft.com/office/drawing/2014/main" id="{C741A6A5-03CC-AD3C-E7FA-EBF672A3EE3E}"/>
              </a:ext>
            </a:extLst>
          </p:cNvPr>
          <p:cNvSpPr>
            <a:spLocks noGrp="1"/>
          </p:cNvSpPr>
          <p:nvPr>
            <p:ph type="sldNum" sz="quarter" idx="12"/>
          </p:nvPr>
        </p:nvSpPr>
        <p:spPr/>
        <p:txBody>
          <a:bodyPr/>
          <a:lstStyle/>
          <a:p>
            <a:fld id="{782ABDDB-4DBE-438F-825E-A879036B780E}" type="slidenum">
              <a:rPr lang="zh-TW" altLang="en-US" smtClean="0"/>
              <a:t>5</a:t>
            </a:fld>
            <a:endParaRPr lang="zh-TW" altLang="en-US"/>
          </a:p>
        </p:txBody>
      </p:sp>
    </p:spTree>
    <p:extLst>
      <p:ext uri="{BB962C8B-B14F-4D97-AF65-F5344CB8AC3E}">
        <p14:creationId xmlns:p14="http://schemas.microsoft.com/office/powerpoint/2010/main" val="171753695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Systolic Arrays</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a:xfrm>
            <a:off x="838199" y="1673292"/>
            <a:ext cx="6906209" cy="4503671"/>
          </a:xfrm>
        </p:spPr>
        <p:txBody>
          <a:bodyPr>
            <a:normAutofit/>
          </a:bodyPr>
          <a:lstStyle/>
          <a:p>
            <a:pPr marL="514350" indent="-457200"/>
            <a:r>
              <a:rPr lang="en-US" altLang="zh-TW" dirty="0"/>
              <a:t>Systolic arrays are </a:t>
            </a:r>
            <a:r>
              <a:rPr lang="en-US" altLang="zh-TW" dirty="0">
                <a:solidFill>
                  <a:srgbClr val="0070C0"/>
                </a:solidFill>
              </a:rPr>
              <a:t>hardware structures built for fast and efficient operation of regular algorithms that perform the same task with different data at different time instants</a:t>
            </a:r>
            <a:r>
              <a:rPr lang="en-US" altLang="zh-TW" dirty="0"/>
              <a:t>. Systolic arrays replace a pipeline structure with an array of processing elements that can be programmed to perform a common operation.</a:t>
            </a:r>
            <a:endParaRPr lang="zh-TW" altLang="en-US" dirty="0"/>
          </a:p>
        </p:txBody>
      </p:sp>
      <p:sp>
        <p:nvSpPr>
          <p:cNvPr id="3" name="投影片編號版面配置區 2">
            <a:extLst>
              <a:ext uri="{FF2B5EF4-FFF2-40B4-BE49-F238E27FC236}">
                <a16:creationId xmlns:a16="http://schemas.microsoft.com/office/drawing/2014/main" id="{E3BE7590-D347-740E-C93B-C2CDE2D1C7F6}"/>
              </a:ext>
            </a:extLst>
          </p:cNvPr>
          <p:cNvSpPr>
            <a:spLocks noGrp="1"/>
          </p:cNvSpPr>
          <p:nvPr>
            <p:ph type="sldNum" sz="quarter" idx="12"/>
          </p:nvPr>
        </p:nvSpPr>
        <p:spPr/>
        <p:txBody>
          <a:bodyPr/>
          <a:lstStyle/>
          <a:p>
            <a:fld id="{782ABDDB-4DBE-438F-825E-A879036B780E}" type="slidenum">
              <a:rPr lang="zh-TW" altLang="en-US" smtClean="0"/>
              <a:t>50</a:t>
            </a:fld>
            <a:endParaRPr lang="zh-TW" altLang="en-US"/>
          </a:p>
        </p:txBody>
      </p:sp>
      <p:pic>
        <p:nvPicPr>
          <p:cNvPr id="6" name="圖片 5">
            <a:extLst>
              <a:ext uri="{FF2B5EF4-FFF2-40B4-BE49-F238E27FC236}">
                <a16:creationId xmlns:a16="http://schemas.microsoft.com/office/drawing/2014/main" id="{CC8C5A83-E4DC-F9F0-7DF0-D0C2BB7206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5665" y="1485365"/>
            <a:ext cx="3198845" cy="4798266"/>
          </a:xfrm>
          <a:prstGeom prst="rect">
            <a:avLst/>
          </a:prstGeom>
        </p:spPr>
      </p:pic>
    </p:spTree>
    <p:extLst>
      <p:ext uri="{BB962C8B-B14F-4D97-AF65-F5344CB8AC3E}">
        <p14:creationId xmlns:p14="http://schemas.microsoft.com/office/powerpoint/2010/main" val="280248904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Definitions of Systolic Array</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a:xfrm>
            <a:off x="838199" y="1673292"/>
            <a:ext cx="10694438" cy="4503671"/>
          </a:xfrm>
        </p:spPr>
        <p:txBody>
          <a:bodyPr>
            <a:normAutofit/>
          </a:bodyPr>
          <a:lstStyle/>
          <a:p>
            <a:pPr marL="514350" indent="-457200"/>
            <a:r>
              <a:rPr lang="en-US" altLang="zh-TW" dirty="0"/>
              <a:t>“Imagine n simple processors arranged in a row or an array and connected in such a manner that each processor may </a:t>
            </a:r>
            <a:r>
              <a:rPr lang="en-US" altLang="zh-TW" dirty="0" smtClean="0"/>
              <a:t>exchange information </a:t>
            </a:r>
            <a:r>
              <a:rPr lang="en-US" altLang="zh-TW" dirty="0"/>
              <a:t>with </a:t>
            </a:r>
            <a:r>
              <a:rPr lang="en-US" altLang="zh-TW" dirty="0">
                <a:solidFill>
                  <a:srgbClr val="0070C0"/>
                </a:solidFill>
              </a:rPr>
              <a:t>only its neighbors </a:t>
            </a:r>
            <a:r>
              <a:rPr lang="en-US" altLang="zh-TW" dirty="0"/>
              <a:t>to the right and left. The processors at either end of the row are used for input and output. Such a machine constitutes the simplest example of a systolic array.”</a:t>
            </a:r>
            <a:endParaRPr lang="zh-TW" altLang="en-US" dirty="0"/>
          </a:p>
        </p:txBody>
      </p:sp>
      <p:sp>
        <p:nvSpPr>
          <p:cNvPr id="3" name="投影片編號版面配置區 2">
            <a:extLst>
              <a:ext uri="{FF2B5EF4-FFF2-40B4-BE49-F238E27FC236}">
                <a16:creationId xmlns:a16="http://schemas.microsoft.com/office/drawing/2014/main" id="{E3BE7590-D347-740E-C93B-C2CDE2D1C7F6}"/>
              </a:ext>
            </a:extLst>
          </p:cNvPr>
          <p:cNvSpPr>
            <a:spLocks noGrp="1"/>
          </p:cNvSpPr>
          <p:nvPr>
            <p:ph type="sldNum" sz="quarter" idx="12"/>
          </p:nvPr>
        </p:nvSpPr>
        <p:spPr/>
        <p:txBody>
          <a:bodyPr/>
          <a:lstStyle/>
          <a:p>
            <a:fld id="{782ABDDB-4DBE-438F-825E-A879036B780E}" type="slidenum">
              <a:rPr lang="zh-TW" altLang="en-US" smtClean="0"/>
              <a:t>51</a:t>
            </a:fld>
            <a:endParaRPr lang="zh-TW" altLang="en-US"/>
          </a:p>
        </p:txBody>
      </p:sp>
      <p:sp>
        <p:nvSpPr>
          <p:cNvPr id="2" name="文字方塊 1">
            <a:extLst>
              <a:ext uri="{FF2B5EF4-FFF2-40B4-BE49-F238E27FC236}">
                <a16:creationId xmlns:a16="http://schemas.microsoft.com/office/drawing/2014/main" id="{2AE18C05-A6CC-1846-BF0C-680AFA72F9F9}"/>
              </a:ext>
            </a:extLst>
          </p:cNvPr>
          <p:cNvSpPr txBox="1"/>
          <p:nvPr/>
        </p:nvSpPr>
        <p:spPr>
          <a:xfrm>
            <a:off x="2677886" y="6484242"/>
            <a:ext cx="7527125" cy="338554"/>
          </a:xfrm>
          <a:prstGeom prst="rect">
            <a:avLst/>
          </a:prstGeom>
          <a:noFill/>
        </p:spPr>
        <p:txBody>
          <a:bodyPr wrap="none" rtlCol="0">
            <a:spAutoFit/>
          </a:bodyPr>
          <a:lstStyle/>
          <a:p>
            <a:r>
              <a:rPr lang="en-US" altLang="zh-TW" sz="1600" dirty="0" err="1"/>
              <a:t>Bayoumi</a:t>
            </a:r>
            <a:r>
              <a:rPr lang="en-US" altLang="zh-TW" sz="1600" dirty="0"/>
              <a:t>, M. A., &amp; Ling, N. (1999). Specification and verification of systolic arrays. World Scientific. </a:t>
            </a:r>
            <a:endParaRPr lang="zh-TW" altLang="en-US" sz="1600" dirty="0"/>
          </a:p>
        </p:txBody>
      </p:sp>
    </p:spTree>
    <p:extLst>
      <p:ext uri="{BB962C8B-B14F-4D97-AF65-F5344CB8AC3E}">
        <p14:creationId xmlns:p14="http://schemas.microsoft.com/office/powerpoint/2010/main" val="10987372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Definitions of Systolic Array</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52</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“Systolic Arrays are </a:t>
            </a:r>
            <a:r>
              <a:rPr lang="en-US" altLang="zh-TW" dirty="0">
                <a:solidFill>
                  <a:srgbClr val="0070C0"/>
                </a:solidFill>
              </a:rPr>
              <a:t>regular arrays </a:t>
            </a:r>
            <a:r>
              <a:rPr lang="en-US" altLang="zh-TW" dirty="0"/>
              <a:t>of simple finite state machines, where each finite state machine in the array is identical...A systolic algorithm relies on data from different directions arriving at cells in the array at regular intervals and being combined.”</a:t>
            </a:r>
            <a:endParaRPr lang="zh-TW" altLang="en-US" dirty="0"/>
          </a:p>
        </p:txBody>
      </p:sp>
      <p:sp>
        <p:nvSpPr>
          <p:cNvPr id="4" name="文字方塊 3">
            <a:extLst>
              <a:ext uri="{FF2B5EF4-FFF2-40B4-BE49-F238E27FC236}">
                <a16:creationId xmlns:a16="http://schemas.microsoft.com/office/drawing/2014/main" id="{6B14694F-AA90-33DB-5254-7512C860947A}"/>
              </a:ext>
            </a:extLst>
          </p:cNvPr>
          <p:cNvSpPr txBox="1"/>
          <p:nvPr/>
        </p:nvSpPr>
        <p:spPr>
          <a:xfrm>
            <a:off x="2677886" y="6484242"/>
            <a:ext cx="6794745" cy="338554"/>
          </a:xfrm>
          <a:prstGeom prst="rect">
            <a:avLst/>
          </a:prstGeom>
          <a:noFill/>
        </p:spPr>
        <p:txBody>
          <a:bodyPr wrap="none" rtlCol="0">
            <a:spAutoFit/>
          </a:bodyPr>
          <a:lstStyle/>
          <a:p>
            <a:r>
              <a:rPr lang="en-US" altLang="zh-TW" sz="1600" dirty="0"/>
              <a:t>Brown, Andrew (1991). VLSI Circuits and Systems in Silicon. McGraw-Hill Boo Company.</a:t>
            </a:r>
            <a:endParaRPr lang="zh-TW" altLang="en-US" sz="1600" dirty="0"/>
          </a:p>
        </p:txBody>
      </p:sp>
    </p:spTree>
    <p:custDataLst>
      <p:tags r:id="rId1"/>
    </p:custDataLst>
    <p:extLst>
      <p:ext uri="{BB962C8B-B14F-4D97-AF65-F5344CB8AC3E}">
        <p14:creationId xmlns:p14="http://schemas.microsoft.com/office/powerpoint/2010/main" val="359141535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Definitions of Systolic Array</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53</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“By </a:t>
            </a:r>
            <a:r>
              <a:rPr lang="en-US" altLang="zh-TW" dirty="0">
                <a:solidFill>
                  <a:srgbClr val="0070C0"/>
                </a:solidFill>
              </a:rPr>
              <a:t>pipelining, processing may proceed concurrently </a:t>
            </a:r>
            <a:r>
              <a:rPr lang="en-US" altLang="zh-TW" dirty="0"/>
              <a:t>with input and output, and consequently overall execution time is minimized. Pipelining plus multiprocessing at each stage of a pipeline should lead to the best-possible performance.”</a:t>
            </a:r>
            <a:endParaRPr lang="zh-TW" altLang="en-US" dirty="0"/>
          </a:p>
        </p:txBody>
      </p:sp>
      <p:sp>
        <p:nvSpPr>
          <p:cNvPr id="4" name="文字方塊 3">
            <a:extLst>
              <a:ext uri="{FF2B5EF4-FFF2-40B4-BE49-F238E27FC236}">
                <a16:creationId xmlns:a16="http://schemas.microsoft.com/office/drawing/2014/main" id="{6B14694F-AA90-33DB-5254-7512C860947A}"/>
              </a:ext>
            </a:extLst>
          </p:cNvPr>
          <p:cNvSpPr txBox="1"/>
          <p:nvPr/>
        </p:nvSpPr>
        <p:spPr>
          <a:xfrm>
            <a:off x="2677886" y="6484242"/>
            <a:ext cx="5919377" cy="338554"/>
          </a:xfrm>
          <a:prstGeom prst="rect">
            <a:avLst/>
          </a:prstGeom>
          <a:noFill/>
        </p:spPr>
        <p:txBody>
          <a:bodyPr wrap="none" rtlCol="0">
            <a:spAutoFit/>
          </a:bodyPr>
          <a:lstStyle/>
          <a:p>
            <a:r>
              <a:rPr lang="en-US" altLang="zh-TW" sz="1600" dirty="0"/>
              <a:t>Dewdney, A.K. (1993) The (New) Turing Omnibus. Henry Holt and Company. </a:t>
            </a:r>
            <a:endParaRPr lang="zh-TW" altLang="en-US" sz="1600" dirty="0"/>
          </a:p>
        </p:txBody>
      </p:sp>
    </p:spTree>
    <p:custDataLst>
      <p:tags r:id="rId1"/>
    </p:custDataLst>
    <p:extLst>
      <p:ext uri="{BB962C8B-B14F-4D97-AF65-F5344CB8AC3E}">
        <p14:creationId xmlns:p14="http://schemas.microsoft.com/office/powerpoint/2010/main" val="27505858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Systolic Arrays</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54</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This is a form of pipelining, sometimes in more than one dimension</a:t>
            </a:r>
          </a:p>
          <a:p>
            <a:pPr marL="514350" indent="-457200"/>
            <a:r>
              <a:rPr lang="en-US" altLang="zh-TW" dirty="0"/>
              <a:t>The term </a:t>
            </a:r>
            <a:r>
              <a:rPr lang="en-US" altLang="zh-TW" dirty="0">
                <a:solidFill>
                  <a:srgbClr val="0070C0"/>
                </a:solidFill>
              </a:rPr>
              <a:t>systolic</a:t>
            </a:r>
            <a:r>
              <a:rPr lang="en-US" altLang="zh-TW" dirty="0"/>
              <a:t> was first used in this context by H.T. Kung, then at CMU; it refers to the “pumping” action of a heart</a:t>
            </a:r>
          </a:p>
          <a:p>
            <a:pPr marL="514350" indent="-457200"/>
            <a:r>
              <a:rPr lang="en-US" altLang="zh-TW" dirty="0"/>
              <a:t>Machines have been constructed based on this principle, notable the </a:t>
            </a:r>
            <a:r>
              <a:rPr lang="en-US" altLang="zh-TW" dirty="0" err="1"/>
              <a:t>iWARP</a:t>
            </a:r>
            <a:r>
              <a:rPr lang="en-US" altLang="zh-TW" dirty="0"/>
              <a:t>, fabricated by Intel</a:t>
            </a:r>
            <a:endParaRPr lang="zh-TW" altLang="en-US" dirty="0"/>
          </a:p>
        </p:txBody>
      </p:sp>
    </p:spTree>
    <p:custDataLst>
      <p:tags r:id="rId1"/>
    </p:custDataLst>
    <p:extLst>
      <p:ext uri="{BB962C8B-B14F-4D97-AF65-F5344CB8AC3E}">
        <p14:creationId xmlns:p14="http://schemas.microsoft.com/office/powerpoint/2010/main" val="76367002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Systolic Arrays</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55</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Balancing computation with I/O</a:t>
            </a:r>
            <a:endParaRPr lang="zh-TW" altLang="en-US" dirty="0"/>
          </a:p>
        </p:txBody>
      </p:sp>
      <p:pic>
        <p:nvPicPr>
          <p:cNvPr id="6" name="圖片 5">
            <a:extLst>
              <a:ext uri="{FF2B5EF4-FFF2-40B4-BE49-F238E27FC236}">
                <a16:creationId xmlns:a16="http://schemas.microsoft.com/office/drawing/2014/main" id="{1E0B817B-07BB-C449-45D4-53A90BE82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5903" y="2267786"/>
            <a:ext cx="5360193" cy="4453689"/>
          </a:xfrm>
          <a:prstGeom prst="rect">
            <a:avLst/>
          </a:prstGeom>
        </p:spPr>
      </p:pic>
    </p:spTree>
    <p:custDataLst>
      <p:tags r:id="rId1"/>
    </p:custDataLst>
    <p:extLst>
      <p:ext uri="{BB962C8B-B14F-4D97-AF65-F5344CB8AC3E}">
        <p14:creationId xmlns:p14="http://schemas.microsoft.com/office/powerpoint/2010/main" val="164503554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Systolic Architectures</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56</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Replace single processor with an array of regular processing elements</a:t>
            </a:r>
          </a:p>
          <a:p>
            <a:pPr marL="514350" indent="-457200"/>
            <a:r>
              <a:rPr lang="en-US" altLang="zh-TW" dirty="0"/>
              <a:t>Orchestrate data flow for high throughput with less memory access</a:t>
            </a:r>
          </a:p>
          <a:p>
            <a:pPr marL="514350" indent="-457200"/>
            <a:r>
              <a:rPr lang="en-US" altLang="zh-TW" dirty="0"/>
              <a:t>Different from linear pipelining</a:t>
            </a:r>
          </a:p>
          <a:p>
            <a:pPr marL="914400" lvl="1" indent="-457200"/>
            <a:r>
              <a:rPr lang="en-US" altLang="zh-TW" dirty="0"/>
              <a:t>Nonlinear array structure, multidirectional data flow, each PE may have (small) local instruction and data memory</a:t>
            </a:r>
          </a:p>
          <a:p>
            <a:pPr marL="514350" indent="-457200"/>
            <a:r>
              <a:rPr lang="en-US" altLang="zh-TW" dirty="0"/>
              <a:t>Different from SIMD: each PE may do something different</a:t>
            </a:r>
          </a:p>
          <a:p>
            <a:pPr marL="514350" indent="-457200"/>
            <a:r>
              <a:rPr lang="en-US" altLang="zh-TW" dirty="0"/>
              <a:t>Initial motivation: VLSI Application-Specific Integrated Circuits (ASICs)</a:t>
            </a:r>
          </a:p>
          <a:p>
            <a:pPr marL="514350" indent="-457200"/>
            <a:r>
              <a:rPr lang="en-US" altLang="zh-TW" dirty="0"/>
              <a:t>Represent algorithms directly by chips connected in regular pattern</a:t>
            </a:r>
            <a:endParaRPr lang="zh-TW" altLang="en-US" dirty="0"/>
          </a:p>
        </p:txBody>
      </p:sp>
    </p:spTree>
    <p:custDataLst>
      <p:tags r:id="rId1"/>
    </p:custDataLst>
    <p:extLst>
      <p:ext uri="{BB962C8B-B14F-4D97-AF65-F5344CB8AC3E}">
        <p14:creationId xmlns:p14="http://schemas.microsoft.com/office/powerpoint/2010/main" val="154816613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Systolic Matrix Multiplication</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57</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 Processors are arranged in a 2-D grid</a:t>
            </a:r>
          </a:p>
          <a:p>
            <a:pPr marL="514350" indent="-457200"/>
            <a:r>
              <a:rPr lang="en-US" altLang="zh-TW" dirty="0"/>
              <a:t>Each processor accumulates one element of the product</a:t>
            </a:r>
          </a:p>
          <a:p>
            <a:pPr marL="514350" indent="-457200"/>
            <a:r>
              <a:rPr lang="en-US" altLang="zh-TW" dirty="0"/>
              <a:t>The elements of the matrices to be multiplied are </a:t>
            </a:r>
            <a:r>
              <a:rPr lang="en-US" altLang="zh-TW" dirty="0">
                <a:solidFill>
                  <a:srgbClr val="0070C0"/>
                </a:solidFill>
              </a:rPr>
              <a:t>pumped through </a:t>
            </a:r>
            <a:r>
              <a:rPr lang="en-US" altLang="zh-TW" dirty="0"/>
              <a:t>the array</a:t>
            </a:r>
            <a:endParaRPr lang="zh-TW" altLang="en-US" dirty="0"/>
          </a:p>
        </p:txBody>
      </p:sp>
    </p:spTree>
    <p:custDataLst>
      <p:tags r:id="rId1"/>
    </p:custDataLst>
    <p:extLst>
      <p:ext uri="{BB962C8B-B14F-4D97-AF65-F5344CB8AC3E}">
        <p14:creationId xmlns:p14="http://schemas.microsoft.com/office/powerpoint/2010/main" val="373161384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Data Preparation for Systolic</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58</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We need to modify the input data, like so:</a:t>
            </a:r>
            <a:endParaRPr lang="zh-TW" altLang="en-US" dirty="0"/>
          </a:p>
        </p:txBody>
      </p:sp>
      <p:pic>
        <p:nvPicPr>
          <p:cNvPr id="5" name="圖片 4">
            <a:extLst>
              <a:ext uri="{FF2B5EF4-FFF2-40B4-BE49-F238E27FC236}">
                <a16:creationId xmlns:a16="http://schemas.microsoft.com/office/drawing/2014/main" id="{91F79B8C-025D-8C9A-AAEE-AB8CDF7614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1475" y="2279137"/>
            <a:ext cx="5670505" cy="4301763"/>
          </a:xfrm>
          <a:prstGeom prst="rect">
            <a:avLst/>
          </a:prstGeom>
        </p:spPr>
      </p:pic>
    </p:spTree>
    <p:custDataLst>
      <p:tags r:id="rId1"/>
    </p:custDataLst>
    <p:extLst>
      <p:ext uri="{BB962C8B-B14F-4D97-AF65-F5344CB8AC3E}">
        <p14:creationId xmlns:p14="http://schemas.microsoft.com/office/powerpoint/2010/main" val="236551241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a:extLst>
              <a:ext uri="{FF2B5EF4-FFF2-40B4-BE49-F238E27FC236}">
                <a16:creationId xmlns:a16="http://schemas.microsoft.com/office/drawing/2014/main" id="{4AF035A3-4871-0778-3E20-C31C70CED0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1166" y="2396541"/>
            <a:ext cx="6699817" cy="4220454"/>
          </a:xfrm>
          <a:prstGeom prst="rect">
            <a:avLst/>
          </a:prstGeom>
        </p:spPr>
      </p:pic>
      <p:sp>
        <p:nvSpPr>
          <p:cNvPr id="2" name="標題 1"/>
          <p:cNvSpPr>
            <a:spLocks noGrp="1"/>
          </p:cNvSpPr>
          <p:nvPr>
            <p:ph type="title"/>
          </p:nvPr>
        </p:nvSpPr>
        <p:spPr/>
        <p:txBody>
          <a:bodyPr/>
          <a:lstStyle/>
          <a:p>
            <a:r>
              <a:rPr lang="en-US" altLang="zh-TW" dirty="0"/>
              <a:t>Systolic Matrix Multiplication</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59</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5422641" cy="4683058"/>
          </a:xfrm>
          <a:ln>
            <a:noFill/>
          </a:ln>
        </p:spPr>
        <p:txBody>
          <a:bodyPr vert="horz" lIns="91440" tIns="45720" rIns="91440" bIns="45720" rtlCol="0">
            <a:normAutofit/>
          </a:bodyPr>
          <a:lstStyle/>
          <a:p>
            <a:pPr marL="514350" indent="-457200"/>
            <a:r>
              <a:rPr lang="en-US" altLang="zh-TW" dirty="0"/>
              <a:t>3x3 matrices multiplications</a:t>
            </a:r>
          </a:p>
          <a:p>
            <a:pPr marL="514350" indent="-457200"/>
            <a:r>
              <a:rPr lang="en-US" altLang="zh-TW" dirty="0"/>
              <a:t>Processors arranged in a 2-D grid</a:t>
            </a:r>
          </a:p>
          <a:p>
            <a:pPr marL="514350" indent="-457200"/>
            <a:r>
              <a:rPr lang="en-US" altLang="zh-TW" dirty="0"/>
              <a:t>Each processor accumulates one element of the product</a:t>
            </a:r>
            <a:endParaRPr lang="zh-TW" altLang="en-US" dirty="0"/>
          </a:p>
        </p:txBody>
      </p:sp>
    </p:spTree>
    <p:custDataLst>
      <p:tags r:id="rId1"/>
    </p:custDataLst>
    <p:extLst>
      <p:ext uri="{BB962C8B-B14F-4D97-AF65-F5344CB8AC3E}">
        <p14:creationId xmlns:p14="http://schemas.microsoft.com/office/powerpoint/2010/main" val="38950664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Throughput and Latency</a:t>
            </a:r>
            <a:endParaRPr lang="zh-TW" altLang="en-US" dirty="0"/>
          </a:p>
        </p:txBody>
      </p:sp>
      <mc:AlternateContent xmlns:mc="http://schemas.openxmlformats.org/markup-compatibility/2006" xmlns:a14="http://schemas.microsoft.com/office/drawing/2010/main">
        <mc:Choice Requires="a14">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lnSpcReduction="10000"/>
              </a:bodyPr>
              <a:lstStyle/>
              <a:p>
                <a:pPr marL="514350" indent="-457200"/>
                <a:r>
                  <a:rPr lang="en-US" altLang="zh-TW" dirty="0" smtClean="0">
                    <a:latin typeface="+mj-lt"/>
                    <a:ea typeface="標楷體" panose="03000509000000000000" pitchFamily="65" charset="-120"/>
                  </a:rPr>
                  <a:t>Throughput</a:t>
                </a:r>
              </a:p>
              <a:p>
                <a:pPr marL="914400" lvl="1" indent="-457200"/>
                <a:r>
                  <a:rPr lang="en-US" altLang="zh-TW" dirty="0">
                    <a:latin typeface="+mj-lt"/>
                    <a:ea typeface="標楷體" panose="03000509000000000000" pitchFamily="65" charset="-120"/>
                  </a:rPr>
                  <a:t>Amount of data that can be </a:t>
                </a:r>
                <a:r>
                  <a:rPr lang="en-US" altLang="zh-TW" dirty="0" smtClean="0">
                    <a:latin typeface="+mj-lt"/>
                    <a:ea typeface="標楷體" panose="03000509000000000000" pitchFamily="65" charset="-120"/>
                  </a:rPr>
                  <a:t>processed/completed </a:t>
                </a:r>
                <a:r>
                  <a:rPr lang="en-US" altLang="zh-TW" dirty="0">
                    <a:latin typeface="+mj-lt"/>
                    <a:ea typeface="標楷體" panose="03000509000000000000" pitchFamily="65" charset="-120"/>
                  </a:rPr>
                  <a:t>in a given time period</a:t>
                </a:r>
              </a:p>
              <a:p>
                <a:pPr marL="914400" lvl="1" indent="-457200"/>
                <a:r>
                  <a:rPr lang="en-US" altLang="zh-TW" dirty="0">
                    <a:latin typeface="+mj-lt"/>
                    <a:ea typeface="標楷體" panose="03000509000000000000" pitchFamily="65" charset="-120"/>
                  </a:rPr>
                  <a:t>Reported as </a:t>
                </a:r>
                <a14:m>
                  <m:oMath xmlns:m="http://schemas.openxmlformats.org/officeDocument/2006/math">
                    <m:f>
                      <m:fPr>
                        <m:ctrlPr>
                          <a:rPr lang="en-US" altLang="zh-TW" b="1" i="1" dirty="0" smtClean="0">
                            <a:latin typeface="Cambria Math" panose="02040503050406030204" pitchFamily="18" charset="0"/>
                            <a:ea typeface="標楷體" panose="03000509000000000000" pitchFamily="65" charset="-120"/>
                          </a:rPr>
                        </m:ctrlPr>
                      </m:fPr>
                      <m:num>
                        <m:r>
                          <a:rPr lang="zh-TW" altLang="en-US" i="1" dirty="0">
                            <a:latin typeface="Cambria Math" panose="02040503050406030204" pitchFamily="18" charset="0"/>
                            <a:ea typeface="標楷體" panose="03000509000000000000" pitchFamily="65" charset="-120"/>
                          </a:rPr>
                          <m:t>𝑁𝑢𝑚𝑏𝑒𝑟</m:t>
                        </m:r>
                        <m:r>
                          <a:rPr lang="zh-TW" altLang="en-US" i="1" dirty="0">
                            <a:latin typeface="Cambria Math" panose="02040503050406030204" pitchFamily="18" charset="0"/>
                            <a:ea typeface="標楷體" panose="03000509000000000000" pitchFamily="65" charset="-120"/>
                          </a:rPr>
                          <m:t> </m:t>
                        </m:r>
                        <m:r>
                          <a:rPr lang="zh-TW" altLang="en-US" i="1" dirty="0">
                            <a:latin typeface="Cambria Math" panose="02040503050406030204" pitchFamily="18" charset="0"/>
                            <a:ea typeface="標楷體" panose="03000509000000000000" pitchFamily="65" charset="-120"/>
                          </a:rPr>
                          <m:t>𝑜𝑓</m:t>
                        </m:r>
                        <m:r>
                          <a:rPr lang="en-US" altLang="zh-TW" b="1" i="1" dirty="0" smtClean="0">
                            <a:latin typeface="Cambria Math" panose="02040503050406030204" pitchFamily="18" charset="0"/>
                            <a:ea typeface="標楷體" panose="03000509000000000000" pitchFamily="65" charset="-120"/>
                          </a:rPr>
                          <m:t> </m:t>
                        </m:r>
                        <m:r>
                          <a:rPr lang="zh-TW" altLang="en-US" i="1" dirty="0" smtClean="0">
                            <a:latin typeface="Cambria Math" panose="02040503050406030204" pitchFamily="18" charset="0"/>
                            <a:ea typeface="標楷體" panose="03000509000000000000" pitchFamily="65" charset="-120"/>
                          </a:rPr>
                          <m:t>𝑜𝑝𝑒𝑟𝑎𝑡𝑖𝑜𝑛𝑠</m:t>
                        </m:r>
                      </m:num>
                      <m:den>
                        <m:r>
                          <a:rPr lang="zh-TW" altLang="en-US" i="1" dirty="0" smtClean="0">
                            <a:latin typeface="Cambria Math" panose="02040503050406030204" pitchFamily="18" charset="0"/>
                            <a:ea typeface="標楷體" panose="03000509000000000000" pitchFamily="65" charset="-120"/>
                          </a:rPr>
                          <m:t>𝑠𝑒𝑐𝑜𝑛𝑑𝑠</m:t>
                        </m:r>
                      </m:den>
                    </m:f>
                  </m:oMath>
                </a14:m>
                <a:endParaRPr lang="zh-TW" altLang="en-US" dirty="0">
                  <a:latin typeface="+mj-lt"/>
                  <a:ea typeface="標楷體" panose="03000509000000000000" pitchFamily="65" charset="-120"/>
                </a:endParaRPr>
              </a:p>
              <a:p>
                <a:pPr marL="914400" lvl="1" indent="-457200"/>
                <a:r>
                  <a:rPr lang="en-US" altLang="zh-TW" dirty="0">
                    <a:latin typeface="+mj-lt"/>
                    <a:ea typeface="標楷體" panose="03000509000000000000" pitchFamily="65" charset="-120"/>
                  </a:rPr>
                  <a:t>Applications that action needs to be </a:t>
                </a:r>
                <a:r>
                  <a:rPr lang="en-US" altLang="zh-TW" dirty="0" smtClean="0">
                    <a:latin typeface="+mj-lt"/>
                    <a:ea typeface="標楷體" panose="03000509000000000000" pitchFamily="65" charset="-120"/>
                  </a:rPr>
                  <a:t>promptly taken based </a:t>
                </a:r>
                <a:r>
                  <a:rPr lang="en-US" altLang="zh-TW" dirty="0">
                    <a:latin typeface="+mj-lt"/>
                    <a:ea typeface="標楷體" panose="03000509000000000000" pitchFamily="65" charset="-120"/>
                  </a:rPr>
                  <a:t>on the analysis </a:t>
                </a:r>
                <a:r>
                  <a:rPr lang="en-US" altLang="zh-TW" dirty="0" smtClean="0">
                    <a:latin typeface="+mj-lt"/>
                    <a:ea typeface="標楷體" panose="03000509000000000000" pitchFamily="65" charset="-120"/>
                  </a:rPr>
                  <a:t>require high throughput</a:t>
                </a:r>
                <a:endParaRPr lang="en-US" altLang="zh-TW" dirty="0">
                  <a:latin typeface="+mj-lt"/>
                  <a:ea typeface="標楷體" panose="03000509000000000000" pitchFamily="65" charset="-120"/>
                </a:endParaRPr>
              </a:p>
              <a:p>
                <a:pPr marL="1314450" lvl="2" indent="-457200"/>
                <a:r>
                  <a:rPr lang="en-US" altLang="zh-TW" dirty="0">
                    <a:latin typeface="+mj-lt"/>
                    <a:ea typeface="標楷體" panose="03000509000000000000" pitchFamily="65" charset="-120"/>
                  </a:rPr>
                  <a:t>E.g., Real-time video processing, security, terrorist </a:t>
                </a:r>
                <a:r>
                  <a:rPr lang="en-US" altLang="zh-TW" dirty="0" smtClean="0">
                    <a:latin typeface="+mj-lt"/>
                    <a:ea typeface="標楷體" panose="03000509000000000000" pitchFamily="65" charset="-120"/>
                  </a:rPr>
                  <a:t>prevention, </a:t>
                </a:r>
                <a:r>
                  <a:rPr lang="en-US" altLang="zh-TW" dirty="0">
                    <a:latin typeface="+mj-lt"/>
                    <a:ea typeface="標楷體" panose="03000509000000000000" pitchFamily="65" charset="-120"/>
                  </a:rPr>
                  <a:t>medical diagnosis, drug discovery</a:t>
                </a:r>
              </a:p>
              <a:p>
                <a:pPr marL="514350" indent="-457200"/>
                <a:r>
                  <a:rPr lang="en-US" altLang="zh-TW" dirty="0" smtClean="0">
                    <a:latin typeface="+mj-lt"/>
                    <a:ea typeface="標楷體" panose="03000509000000000000" pitchFamily="65" charset="-120"/>
                  </a:rPr>
                  <a:t>Latency (response time)</a:t>
                </a:r>
                <a:endParaRPr lang="en-US" altLang="zh-TW" dirty="0">
                  <a:latin typeface="+mj-lt"/>
                  <a:ea typeface="標楷體" panose="03000509000000000000" pitchFamily="65" charset="-120"/>
                </a:endParaRPr>
              </a:p>
              <a:p>
                <a:pPr marL="914400" lvl="1" indent="-457200"/>
                <a14:m>
                  <m:oMath xmlns:m="http://schemas.openxmlformats.org/officeDocument/2006/math">
                    <m:r>
                      <a:rPr lang="zh-TW" altLang="en-US" i="1" dirty="0" smtClean="0">
                        <a:latin typeface="Cambria Math" panose="02040503050406030204" pitchFamily="18" charset="0"/>
                        <a:ea typeface="標楷體" panose="03000509000000000000" pitchFamily="65" charset="-120"/>
                      </a:rPr>
                      <m:t>𝑡𝑖𝑚</m:t>
                    </m:r>
                    <m:sSub>
                      <m:sSubPr>
                        <m:ctrlPr>
                          <a:rPr lang="en-US" altLang="zh-TW" b="1" i="1" dirty="0" smtClean="0">
                            <a:latin typeface="Cambria Math" panose="02040503050406030204" pitchFamily="18" charset="0"/>
                            <a:ea typeface="標楷體" panose="03000509000000000000" pitchFamily="65" charset="-120"/>
                          </a:rPr>
                        </m:ctrlPr>
                      </m:sSubPr>
                      <m:e>
                        <m:r>
                          <a:rPr lang="zh-TW" altLang="en-US" i="1" dirty="0" smtClean="0">
                            <a:latin typeface="Cambria Math" panose="02040503050406030204" pitchFamily="18" charset="0"/>
                            <a:ea typeface="標楷體" panose="03000509000000000000" pitchFamily="65" charset="-120"/>
                          </a:rPr>
                          <m:t>𝑒</m:t>
                        </m:r>
                      </m:e>
                      <m:sub>
                        <m:r>
                          <a:rPr lang="en-US" altLang="zh-TW" b="0" i="1" dirty="0" smtClean="0">
                            <a:latin typeface="Cambria Math" panose="02040503050406030204" pitchFamily="18" charset="0"/>
                            <a:ea typeface="標楷體" panose="03000509000000000000" pitchFamily="65" charset="-120"/>
                          </a:rPr>
                          <m:t>𝑜𝑢𝑡𝑝𝑢𝑡</m:t>
                        </m:r>
                        <m:r>
                          <a:rPr lang="zh-TW" altLang="en-US" i="1" dirty="0">
                            <a:latin typeface="Cambria Math" panose="02040503050406030204" pitchFamily="18" charset="0"/>
                            <a:ea typeface="標楷體" panose="03000509000000000000" pitchFamily="65" charset="-120"/>
                          </a:rPr>
                          <m:t> </m:t>
                        </m:r>
                        <m:r>
                          <a:rPr lang="zh-TW" altLang="en-US" i="1" dirty="0">
                            <a:latin typeface="Cambria Math" panose="02040503050406030204" pitchFamily="18" charset="0"/>
                            <a:ea typeface="標楷體" panose="03000509000000000000" pitchFamily="65" charset="-120"/>
                          </a:rPr>
                          <m:t>𝑔𝑒𝑛𝑒𝑟𝑎𝑡𝑒𝑑</m:t>
                        </m:r>
                      </m:sub>
                    </m:sSub>
                    <m:r>
                      <a:rPr lang="zh-TW" altLang="en-US" i="1" dirty="0" smtClean="0">
                        <a:latin typeface="Cambria Math" panose="02040503050406030204" pitchFamily="18" charset="0"/>
                        <a:ea typeface="標楷體" panose="03000509000000000000" pitchFamily="65" charset="-120"/>
                      </a:rPr>
                      <m:t> − </m:t>
                    </m:r>
                    <m:r>
                      <a:rPr lang="zh-TW" altLang="en-US" i="1" dirty="0" smtClean="0">
                        <a:latin typeface="Cambria Math" panose="02040503050406030204" pitchFamily="18" charset="0"/>
                        <a:ea typeface="標楷體" panose="03000509000000000000" pitchFamily="65" charset="-120"/>
                      </a:rPr>
                      <m:t>𝑡𝑖𝑚</m:t>
                    </m:r>
                    <m:sSub>
                      <m:sSubPr>
                        <m:ctrlPr>
                          <a:rPr lang="en-US" altLang="zh-TW" b="1" i="1" dirty="0" smtClean="0">
                            <a:latin typeface="Cambria Math" panose="02040503050406030204" pitchFamily="18" charset="0"/>
                            <a:ea typeface="標楷體" panose="03000509000000000000" pitchFamily="65" charset="-120"/>
                          </a:rPr>
                        </m:ctrlPr>
                      </m:sSubPr>
                      <m:e>
                        <m:r>
                          <a:rPr lang="zh-TW" altLang="en-US" i="1" dirty="0" smtClean="0">
                            <a:latin typeface="Cambria Math" panose="02040503050406030204" pitchFamily="18" charset="0"/>
                            <a:ea typeface="標楷體" panose="03000509000000000000" pitchFamily="65" charset="-120"/>
                          </a:rPr>
                          <m:t>𝑒</m:t>
                        </m:r>
                      </m:e>
                      <m:sub>
                        <m:r>
                          <a:rPr lang="zh-TW" altLang="en-US" i="1" dirty="0">
                            <a:latin typeface="Cambria Math" panose="02040503050406030204" pitchFamily="18" charset="0"/>
                            <a:ea typeface="標楷體" panose="03000509000000000000" pitchFamily="65" charset="-120"/>
                          </a:rPr>
                          <m:t>𝑖𝑛𝑝𝑢𝑡</m:t>
                        </m:r>
                        <m:r>
                          <a:rPr lang="en-US" altLang="zh-TW" b="1" i="1" dirty="0" smtClean="0">
                            <a:latin typeface="Cambria Math" panose="02040503050406030204" pitchFamily="18" charset="0"/>
                            <a:ea typeface="標楷體" panose="03000509000000000000" pitchFamily="65" charset="-120"/>
                          </a:rPr>
                          <m:t> </m:t>
                        </m:r>
                        <m:r>
                          <a:rPr lang="zh-TW" altLang="en-US" i="1" dirty="0">
                            <a:latin typeface="Cambria Math" panose="02040503050406030204" pitchFamily="18" charset="0"/>
                            <a:ea typeface="標楷體" panose="03000509000000000000" pitchFamily="65" charset="-120"/>
                          </a:rPr>
                          <m:t>𝑎𝑟𝑟𝑖𝑣𝑒𝑠</m:t>
                        </m:r>
                        <m:r>
                          <a:rPr lang="zh-TW" altLang="en-US" i="1" dirty="0">
                            <a:latin typeface="Cambria Math" panose="02040503050406030204" pitchFamily="18" charset="0"/>
                            <a:ea typeface="標楷體" panose="03000509000000000000" pitchFamily="65" charset="-120"/>
                          </a:rPr>
                          <m:t> </m:t>
                        </m:r>
                        <m:r>
                          <a:rPr lang="zh-TW" altLang="en-US" i="1" dirty="0">
                            <a:latin typeface="Cambria Math" panose="02040503050406030204" pitchFamily="18" charset="0"/>
                            <a:ea typeface="標楷體" panose="03000509000000000000" pitchFamily="65" charset="-120"/>
                          </a:rPr>
                          <m:t>𝑡𝑜</m:t>
                        </m:r>
                        <m:r>
                          <a:rPr lang="zh-TW" altLang="en-US" i="1" dirty="0">
                            <a:latin typeface="Cambria Math" panose="02040503050406030204" pitchFamily="18" charset="0"/>
                            <a:ea typeface="標楷體" panose="03000509000000000000" pitchFamily="65" charset="-120"/>
                          </a:rPr>
                          <m:t> </m:t>
                        </m:r>
                        <m:r>
                          <a:rPr lang="zh-TW" altLang="en-US" i="1" dirty="0">
                            <a:latin typeface="Cambria Math" panose="02040503050406030204" pitchFamily="18" charset="0"/>
                            <a:ea typeface="標楷體" panose="03000509000000000000" pitchFamily="65" charset="-120"/>
                          </a:rPr>
                          <m:t>𝑎</m:t>
                        </m:r>
                        <m:r>
                          <a:rPr lang="zh-TW" altLang="en-US" i="1" dirty="0">
                            <a:latin typeface="Cambria Math" panose="02040503050406030204" pitchFamily="18" charset="0"/>
                            <a:ea typeface="標楷體" panose="03000509000000000000" pitchFamily="65" charset="-120"/>
                          </a:rPr>
                          <m:t> </m:t>
                        </m:r>
                        <m:r>
                          <a:rPr lang="zh-TW" altLang="en-US" i="1" dirty="0">
                            <a:latin typeface="Cambria Math" panose="02040503050406030204" pitchFamily="18" charset="0"/>
                            <a:ea typeface="標楷體" panose="03000509000000000000" pitchFamily="65" charset="-120"/>
                          </a:rPr>
                          <m:t>𝑠𝑦𝑠𝑡𝑒𝑚</m:t>
                        </m:r>
                      </m:sub>
                    </m:sSub>
                  </m:oMath>
                </a14:m>
                <a:endParaRPr lang="en-US" altLang="zh-TW" dirty="0">
                  <a:latin typeface="+mj-lt"/>
                  <a:ea typeface="標楷體" panose="03000509000000000000" pitchFamily="65" charset="-120"/>
                </a:endParaRPr>
              </a:p>
              <a:p>
                <a:pPr marL="914400" lvl="1" indent="-457200"/>
                <a:r>
                  <a:rPr lang="en-US" altLang="zh-TW" dirty="0">
                    <a:latin typeface="+mj-lt"/>
                    <a:ea typeface="標楷體" panose="03000509000000000000" pitchFamily="65" charset="-120"/>
                  </a:rPr>
                  <a:t>Real-time interactive applications require low latency</a:t>
                </a:r>
              </a:p>
              <a:p>
                <a:pPr marL="1314450" lvl="2" indent="-457200"/>
                <a:r>
                  <a:rPr lang="en-US" altLang="zh-TW" dirty="0">
                    <a:latin typeface="+mj-lt"/>
                    <a:ea typeface="標楷體" panose="03000509000000000000" pitchFamily="65" charset="-120"/>
                  </a:rPr>
                  <a:t>E.g., AR, </a:t>
                </a:r>
                <a:r>
                  <a:rPr lang="en-US" altLang="zh-TW" dirty="0" smtClean="0">
                    <a:latin typeface="+mj-lt"/>
                    <a:ea typeface="標楷體" panose="03000509000000000000" pitchFamily="65" charset="-120"/>
                  </a:rPr>
                  <a:t>autonomous </a:t>
                </a:r>
                <a:r>
                  <a:rPr lang="en-US" altLang="zh-TW" dirty="0">
                    <a:latin typeface="+mj-lt"/>
                    <a:ea typeface="標楷體" panose="03000509000000000000" pitchFamily="65" charset="-120"/>
                  </a:rPr>
                  <a:t>navigation, robotics</a:t>
                </a:r>
                <a:endParaRPr lang="zh-TW" altLang="en-US" dirty="0">
                  <a:solidFill>
                    <a:schemeClr val="bg2">
                      <a:lumMod val="90000"/>
                    </a:schemeClr>
                  </a:solidFill>
                </a:endParaRPr>
              </a:p>
            </p:txBody>
          </p:sp>
        </mc:Choice>
        <mc:Fallback xmlns="">
          <p:sp>
            <p:nvSpPr>
              <p:cNvPr id="5" name="內容版面配置區 4">
                <a:extLst>
                  <a:ext uri="{FF2B5EF4-FFF2-40B4-BE49-F238E27FC236}">
                    <a16:creationId xmlns:a16="http://schemas.microsoft.com/office/drawing/2014/main" id="{6506567B-9996-2AFD-EA73-346F00EEADCA}"/>
                  </a:ext>
                </a:extLst>
              </p:cNvPr>
              <p:cNvSpPr>
                <a:spLocks noGrp="1" noRot="1" noChangeAspect="1" noMove="1" noResize="1" noEditPoints="1" noAdjustHandles="1" noChangeArrowheads="1" noChangeShapeType="1" noTextEdit="1"/>
              </p:cNvSpPr>
              <p:nvPr>
                <p:ph idx="1"/>
              </p:nvPr>
            </p:nvSpPr>
            <p:spPr>
              <a:blipFill>
                <a:blip r:embed="rId2"/>
                <a:stretch>
                  <a:fillRect l="-522" t="-2300"/>
                </a:stretch>
              </a:blipFill>
            </p:spPr>
            <p:txBody>
              <a:bodyPr/>
              <a:lstStyle/>
              <a:p>
                <a:r>
                  <a:rPr lang="zh-TW" altLang="en-US">
                    <a:noFill/>
                  </a:rPr>
                  <a:t> </a:t>
                </a:r>
              </a:p>
            </p:txBody>
          </p:sp>
        </mc:Fallback>
      </mc:AlternateContent>
      <p:sp>
        <p:nvSpPr>
          <p:cNvPr id="3" name="投影片編號版面配置區 2">
            <a:extLst>
              <a:ext uri="{FF2B5EF4-FFF2-40B4-BE49-F238E27FC236}">
                <a16:creationId xmlns:a16="http://schemas.microsoft.com/office/drawing/2014/main" id="{0ECFB735-EE95-1657-9F07-9E4126610B30}"/>
              </a:ext>
            </a:extLst>
          </p:cNvPr>
          <p:cNvSpPr>
            <a:spLocks noGrp="1"/>
          </p:cNvSpPr>
          <p:nvPr>
            <p:ph type="sldNum" sz="quarter" idx="12"/>
          </p:nvPr>
        </p:nvSpPr>
        <p:spPr/>
        <p:txBody>
          <a:bodyPr/>
          <a:lstStyle/>
          <a:p>
            <a:fld id="{782ABDDB-4DBE-438F-825E-A879036B780E}" type="slidenum">
              <a:rPr lang="zh-TW" altLang="en-US" smtClean="0"/>
              <a:t>6</a:t>
            </a:fld>
            <a:endParaRPr lang="zh-TW" altLang="en-US"/>
          </a:p>
        </p:txBody>
      </p:sp>
    </p:spTree>
    <p:extLst>
      <p:ext uri="{BB962C8B-B14F-4D97-AF65-F5344CB8AC3E}">
        <p14:creationId xmlns:p14="http://schemas.microsoft.com/office/powerpoint/2010/main" val="41075413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252000"/>
            <a:ext cx="10515600" cy="1816319"/>
          </a:xfrm>
          <a:noFill/>
        </p:spPr>
        <p:txBody>
          <a:bodyPr>
            <a:normAutofit/>
          </a:bodyPr>
          <a:lstStyle/>
          <a:p>
            <a:r>
              <a:rPr lang="en-US" altLang="zh-TW" dirty="0"/>
              <a:t>Systolic </a:t>
            </a:r>
            <a:r>
              <a:rPr lang="en-US" altLang="zh-TW" dirty="0" smtClean="0"/>
              <a:t/>
            </a:r>
            <a:br>
              <a:rPr lang="en-US" altLang="zh-TW" dirty="0" smtClean="0"/>
            </a:br>
            <a:r>
              <a:rPr lang="en-US" altLang="zh-TW" dirty="0" smtClean="0"/>
              <a:t>Matrix </a:t>
            </a:r>
            <a:br>
              <a:rPr lang="en-US" altLang="zh-TW" dirty="0" smtClean="0"/>
            </a:br>
            <a:r>
              <a:rPr lang="en-US" altLang="zh-TW" dirty="0" smtClean="0">
                <a:solidFill>
                  <a:srgbClr val="000066"/>
                </a:solidFill>
              </a:rPr>
              <a:t>Multiplication</a:t>
            </a:r>
            <a:endParaRPr lang="zh-TW" altLang="en-US" dirty="0">
              <a:solidFill>
                <a:srgbClr val="000066"/>
              </a:solidFill>
            </a:endParaRPr>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60</a:t>
            </a:fld>
            <a:endParaRPr lang="zh-TW" altLang="en-US"/>
          </a:p>
        </p:txBody>
      </p:sp>
      <p:pic>
        <p:nvPicPr>
          <p:cNvPr id="6" name="圖片 5"/>
          <p:cNvPicPr>
            <a:picLocks noChangeAspect="1"/>
          </p:cNvPicPr>
          <p:nvPr/>
        </p:nvPicPr>
        <p:blipFill>
          <a:blip r:embed="rId3"/>
          <a:stretch>
            <a:fillRect/>
          </a:stretch>
        </p:blipFill>
        <p:spPr>
          <a:xfrm>
            <a:off x="460800" y="-147966"/>
            <a:ext cx="8085600" cy="6890443"/>
          </a:xfrm>
          <a:prstGeom prst="rect">
            <a:avLst/>
          </a:prstGeom>
        </p:spPr>
      </p:pic>
    </p:spTree>
    <p:custDataLst>
      <p:tags r:id="rId1"/>
    </p:custDataLst>
    <p:extLst>
      <p:ext uri="{BB962C8B-B14F-4D97-AF65-F5344CB8AC3E}">
        <p14:creationId xmlns:p14="http://schemas.microsoft.com/office/powerpoint/2010/main" val="378583060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61</a:t>
            </a:fld>
            <a:endParaRPr lang="zh-TW" altLang="en-US"/>
          </a:p>
        </p:txBody>
      </p:sp>
      <p:sp>
        <p:nvSpPr>
          <p:cNvPr id="58" name="標題 1"/>
          <p:cNvSpPr>
            <a:spLocks noGrp="1"/>
          </p:cNvSpPr>
          <p:nvPr>
            <p:ph type="title"/>
          </p:nvPr>
        </p:nvSpPr>
        <p:spPr>
          <a:xfrm>
            <a:off x="838200" y="252000"/>
            <a:ext cx="10515600" cy="1818000"/>
          </a:xfrm>
          <a:noFill/>
        </p:spPr>
        <p:txBody>
          <a:bodyPr>
            <a:normAutofit/>
          </a:bodyPr>
          <a:lstStyle/>
          <a:p>
            <a:r>
              <a:rPr lang="en-US" altLang="zh-TW" dirty="0"/>
              <a:t>Systolic </a:t>
            </a:r>
            <a:r>
              <a:rPr lang="en-US" altLang="zh-TW" dirty="0" smtClean="0"/>
              <a:t/>
            </a:r>
            <a:br>
              <a:rPr lang="en-US" altLang="zh-TW" dirty="0" smtClean="0"/>
            </a:br>
            <a:r>
              <a:rPr lang="en-US" altLang="zh-TW" dirty="0" smtClean="0"/>
              <a:t>Matrix </a:t>
            </a:r>
            <a:br>
              <a:rPr lang="en-US" altLang="zh-TW" dirty="0" smtClean="0"/>
            </a:br>
            <a:r>
              <a:rPr lang="en-US" altLang="zh-TW" dirty="0" smtClean="0">
                <a:solidFill>
                  <a:srgbClr val="000066"/>
                </a:solidFill>
              </a:rPr>
              <a:t>Multiplication</a:t>
            </a:r>
            <a:endParaRPr lang="zh-TW" altLang="en-US" dirty="0">
              <a:solidFill>
                <a:srgbClr val="000066"/>
              </a:solidFill>
            </a:endParaRPr>
          </a:p>
        </p:txBody>
      </p:sp>
      <p:pic>
        <p:nvPicPr>
          <p:cNvPr id="13" name="圖片 12"/>
          <p:cNvPicPr>
            <a:picLocks/>
          </p:cNvPicPr>
          <p:nvPr/>
        </p:nvPicPr>
        <p:blipFill>
          <a:blip r:embed="rId3"/>
          <a:stretch>
            <a:fillRect/>
          </a:stretch>
        </p:blipFill>
        <p:spPr>
          <a:xfrm>
            <a:off x="459041" y="154643"/>
            <a:ext cx="8083997" cy="6590347"/>
          </a:xfrm>
          <a:prstGeom prst="rect">
            <a:avLst/>
          </a:prstGeom>
        </p:spPr>
      </p:pic>
    </p:spTree>
    <p:custDataLst>
      <p:tags r:id="rId1"/>
    </p:custDataLst>
    <p:extLst>
      <p:ext uri="{BB962C8B-B14F-4D97-AF65-F5344CB8AC3E}">
        <p14:creationId xmlns:p14="http://schemas.microsoft.com/office/powerpoint/2010/main" val="246634194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Systolic Matrix Multiplication</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62</a:t>
            </a:fld>
            <a:endParaRPr lang="zh-TW" altLang="en-US"/>
          </a:p>
        </p:txBody>
      </p:sp>
      <p:pic>
        <p:nvPicPr>
          <p:cNvPr id="34" name="圖片 33"/>
          <p:cNvPicPr>
            <a:picLocks/>
          </p:cNvPicPr>
          <p:nvPr/>
        </p:nvPicPr>
        <p:blipFill>
          <a:blip r:embed="rId3"/>
          <a:stretch>
            <a:fillRect/>
          </a:stretch>
        </p:blipFill>
        <p:spPr>
          <a:xfrm>
            <a:off x="2251485" y="584775"/>
            <a:ext cx="6389162" cy="6163590"/>
          </a:xfrm>
          <a:prstGeom prst="rect">
            <a:avLst/>
          </a:prstGeom>
        </p:spPr>
      </p:pic>
    </p:spTree>
    <p:custDataLst>
      <p:tags r:id="rId1"/>
    </p:custDataLst>
    <p:extLst>
      <p:ext uri="{BB962C8B-B14F-4D97-AF65-F5344CB8AC3E}">
        <p14:creationId xmlns:p14="http://schemas.microsoft.com/office/powerpoint/2010/main" val="66236823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Systolic Matrix Multiplication</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63</a:t>
            </a:fld>
            <a:endParaRPr lang="zh-TW" altLang="en-US"/>
          </a:p>
        </p:txBody>
      </p:sp>
      <p:pic>
        <p:nvPicPr>
          <p:cNvPr id="34" name="圖片 33"/>
          <p:cNvPicPr>
            <a:picLocks/>
          </p:cNvPicPr>
          <p:nvPr/>
        </p:nvPicPr>
        <p:blipFill>
          <a:blip r:embed="rId3"/>
          <a:stretch>
            <a:fillRect/>
          </a:stretch>
        </p:blipFill>
        <p:spPr>
          <a:xfrm>
            <a:off x="2876907" y="936627"/>
            <a:ext cx="5755123" cy="5803895"/>
          </a:xfrm>
          <a:prstGeom prst="rect">
            <a:avLst/>
          </a:prstGeom>
        </p:spPr>
      </p:pic>
    </p:spTree>
    <p:custDataLst>
      <p:tags r:id="rId1"/>
    </p:custDataLst>
    <p:extLst>
      <p:ext uri="{BB962C8B-B14F-4D97-AF65-F5344CB8AC3E}">
        <p14:creationId xmlns:p14="http://schemas.microsoft.com/office/powerpoint/2010/main" val="123818785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Systolic Matrix Multiplication</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64</a:t>
            </a:fld>
            <a:endParaRPr lang="zh-TW" altLang="en-US"/>
          </a:p>
        </p:txBody>
      </p:sp>
      <p:pic>
        <p:nvPicPr>
          <p:cNvPr id="4" name="圖片 3"/>
          <p:cNvPicPr>
            <a:picLocks/>
          </p:cNvPicPr>
          <p:nvPr/>
        </p:nvPicPr>
        <p:blipFill>
          <a:blip r:embed="rId3"/>
          <a:stretch>
            <a:fillRect/>
          </a:stretch>
        </p:blipFill>
        <p:spPr>
          <a:xfrm>
            <a:off x="3584096" y="1503207"/>
            <a:ext cx="5054022" cy="5261304"/>
          </a:xfrm>
          <a:prstGeom prst="rect">
            <a:avLst/>
          </a:prstGeom>
        </p:spPr>
      </p:pic>
    </p:spTree>
    <p:custDataLst>
      <p:tags r:id="rId1"/>
    </p:custDataLst>
    <p:extLst>
      <p:ext uri="{BB962C8B-B14F-4D97-AF65-F5344CB8AC3E}">
        <p14:creationId xmlns:p14="http://schemas.microsoft.com/office/powerpoint/2010/main" val="22909080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Systolic Matrix Multiplication</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65</a:t>
            </a:fld>
            <a:endParaRPr lang="zh-TW" altLang="en-US"/>
          </a:p>
        </p:txBody>
      </p:sp>
      <p:pic>
        <p:nvPicPr>
          <p:cNvPr id="5" name="圖片 4"/>
          <p:cNvPicPr>
            <a:picLocks/>
          </p:cNvPicPr>
          <p:nvPr/>
        </p:nvPicPr>
        <p:blipFill>
          <a:blip r:embed="rId3"/>
          <a:stretch>
            <a:fillRect/>
          </a:stretch>
        </p:blipFill>
        <p:spPr>
          <a:xfrm>
            <a:off x="3584096" y="1503207"/>
            <a:ext cx="5054022" cy="5261304"/>
          </a:xfrm>
          <a:prstGeom prst="rect">
            <a:avLst/>
          </a:prstGeom>
        </p:spPr>
      </p:pic>
    </p:spTree>
    <p:custDataLst>
      <p:tags r:id="rId1"/>
    </p:custDataLst>
    <p:extLst>
      <p:ext uri="{BB962C8B-B14F-4D97-AF65-F5344CB8AC3E}">
        <p14:creationId xmlns:p14="http://schemas.microsoft.com/office/powerpoint/2010/main" val="18605310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Systolic Matrix Multiplication</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66</a:t>
            </a:fld>
            <a:endParaRPr lang="zh-TW" altLang="en-US"/>
          </a:p>
        </p:txBody>
      </p:sp>
      <p:pic>
        <p:nvPicPr>
          <p:cNvPr id="4" name="圖片 3"/>
          <p:cNvPicPr>
            <a:picLocks/>
          </p:cNvPicPr>
          <p:nvPr/>
        </p:nvPicPr>
        <p:blipFill>
          <a:blip r:embed="rId3"/>
          <a:stretch>
            <a:fillRect/>
          </a:stretch>
        </p:blipFill>
        <p:spPr>
          <a:xfrm>
            <a:off x="3582296" y="1498271"/>
            <a:ext cx="5054022" cy="5261304"/>
          </a:xfrm>
          <a:prstGeom prst="rect">
            <a:avLst/>
          </a:prstGeom>
        </p:spPr>
      </p:pic>
    </p:spTree>
    <p:custDataLst>
      <p:tags r:id="rId1"/>
    </p:custDataLst>
    <p:extLst>
      <p:ext uri="{BB962C8B-B14F-4D97-AF65-F5344CB8AC3E}">
        <p14:creationId xmlns:p14="http://schemas.microsoft.com/office/powerpoint/2010/main" val="14697104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Strips View of Systolic Array</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67</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Let’s take another view of systolic multiplication</a:t>
            </a:r>
          </a:p>
          <a:p>
            <a:pPr marL="914400" lvl="1" indent="-457200"/>
            <a:r>
              <a:rPr lang="en-US" altLang="zh-TW" dirty="0"/>
              <a:t>Consider the rows and columns of the matrices to be multiplied as strips that are slide past each other.</a:t>
            </a:r>
          </a:p>
          <a:p>
            <a:pPr marL="514350" indent="-457200"/>
            <a:r>
              <a:rPr lang="en-US" altLang="zh-TW" dirty="0"/>
              <a:t>The strips are staggered so that the correct elements are multiplied at each time step.</a:t>
            </a:r>
            <a:endParaRPr lang="zh-TW" altLang="en-US" dirty="0"/>
          </a:p>
        </p:txBody>
      </p:sp>
    </p:spTree>
    <p:custDataLst>
      <p:tags r:id="rId1"/>
    </p:custDataLst>
    <p:extLst>
      <p:ext uri="{BB962C8B-B14F-4D97-AF65-F5344CB8AC3E}">
        <p14:creationId xmlns:p14="http://schemas.microsoft.com/office/powerpoint/2010/main" val="163791635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Strips View of Systolic Array</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68</a:t>
            </a:fld>
            <a:endParaRPr lang="zh-TW" altLang="en-US"/>
          </a:p>
        </p:txBody>
      </p:sp>
      <p:pic>
        <p:nvPicPr>
          <p:cNvPr id="8" name="圖片 7">
            <a:extLst>
              <a:ext uri="{FF2B5EF4-FFF2-40B4-BE49-F238E27FC236}">
                <a16:creationId xmlns:a16="http://schemas.microsoft.com/office/drawing/2014/main" id="{ADD74AD8-D4E2-3F2E-A273-4B921936D0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5293" y="1670705"/>
            <a:ext cx="6621414" cy="4926648"/>
          </a:xfrm>
          <a:prstGeom prst="rect">
            <a:avLst/>
          </a:prstGeom>
        </p:spPr>
      </p:pic>
    </p:spTree>
    <p:custDataLst>
      <p:tags r:id="rId1"/>
    </p:custDataLst>
    <p:extLst>
      <p:ext uri="{BB962C8B-B14F-4D97-AF65-F5344CB8AC3E}">
        <p14:creationId xmlns:p14="http://schemas.microsoft.com/office/powerpoint/2010/main" val="269362966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Strips View of Systolic Array</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69</a:t>
            </a:fld>
            <a:endParaRPr lang="zh-TW" altLang="en-US"/>
          </a:p>
        </p:txBody>
      </p:sp>
      <p:pic>
        <p:nvPicPr>
          <p:cNvPr id="4" name="圖片 3">
            <a:extLst>
              <a:ext uri="{FF2B5EF4-FFF2-40B4-BE49-F238E27FC236}">
                <a16:creationId xmlns:a16="http://schemas.microsoft.com/office/drawing/2014/main" id="{F8597ED5-7EA0-5F60-BEA2-4EE8FEC301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4412" y="1612264"/>
            <a:ext cx="6503175" cy="4926648"/>
          </a:xfrm>
          <a:prstGeom prst="rect">
            <a:avLst/>
          </a:prstGeom>
        </p:spPr>
      </p:pic>
    </p:spTree>
    <p:custDataLst>
      <p:tags r:id="rId1"/>
    </p:custDataLst>
    <p:extLst>
      <p:ext uri="{BB962C8B-B14F-4D97-AF65-F5344CB8AC3E}">
        <p14:creationId xmlns:p14="http://schemas.microsoft.com/office/powerpoint/2010/main" val="2490979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Throughput vs. Latency</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Pitfall</a:t>
            </a:r>
          </a:p>
          <a:p>
            <a:pPr marL="914400" lvl="1" indent="-457200"/>
            <a:r>
              <a:rPr lang="en-US" altLang="zh-TW" dirty="0">
                <a:latin typeface="+mj-lt"/>
                <a:ea typeface="標楷體" panose="03000509000000000000" pitchFamily="65" charset="-120"/>
              </a:rPr>
              <a:t>Throughput and latency can be directly derivable from one </a:t>
            </a:r>
            <a:r>
              <a:rPr lang="en-US" altLang="zh-TW" dirty="0" smtClean="0">
                <a:latin typeface="+mj-lt"/>
                <a:ea typeface="標楷體" panose="03000509000000000000" pitchFamily="65" charset="-120"/>
              </a:rPr>
              <a:t>another</a:t>
            </a:r>
            <a:endParaRPr lang="en-US" altLang="zh-TW" dirty="0">
              <a:latin typeface="+mj-lt"/>
              <a:ea typeface="標楷體" panose="03000509000000000000" pitchFamily="65" charset="-120"/>
            </a:endParaRPr>
          </a:p>
          <a:p>
            <a:pPr marL="514350" indent="-457200"/>
            <a:r>
              <a:rPr lang="en-US" altLang="zh-TW" dirty="0">
                <a:latin typeface="+mj-lt"/>
                <a:ea typeface="標楷體" panose="03000509000000000000" pitchFamily="65" charset="-120"/>
              </a:rPr>
              <a:t>Batching input data</a:t>
            </a:r>
          </a:p>
          <a:p>
            <a:pPr marL="914400" lvl="1" indent="-457200"/>
            <a:r>
              <a:rPr lang="en-US" altLang="zh-TW" dirty="0">
                <a:latin typeface="+mj-lt"/>
                <a:ea typeface="標楷體" panose="03000509000000000000" pitchFamily="65" charset="-120"/>
              </a:rPr>
              <a:t>Increase throughput but increase latency in real-time video </a:t>
            </a:r>
            <a:r>
              <a:rPr lang="en-US" altLang="zh-TW" dirty="0" smtClean="0">
                <a:latin typeface="+mj-lt"/>
                <a:ea typeface="標楷體" panose="03000509000000000000" pitchFamily="65" charset="-120"/>
              </a:rPr>
              <a:t>processing</a:t>
            </a:r>
            <a:endParaRPr lang="en-US" altLang="zh-TW" dirty="0">
              <a:latin typeface="+mj-lt"/>
              <a:ea typeface="標楷體" panose="03000509000000000000" pitchFamily="65" charset="-120"/>
            </a:endParaRPr>
          </a:p>
          <a:p>
            <a:pPr marL="914400" lvl="1" indent="-457200"/>
            <a:r>
              <a:rPr lang="en-US" altLang="zh-TW" dirty="0">
                <a:latin typeface="+mj-lt"/>
                <a:ea typeface="標楷體" panose="03000509000000000000" pitchFamily="65" charset="-120"/>
              </a:rPr>
              <a:t>E.g., at 30 frames per second and a batch of 100 frames, some frames will experience at least 3.3 second delay</a:t>
            </a:r>
          </a:p>
          <a:p>
            <a:pPr marL="514350" indent="-457200"/>
            <a:r>
              <a:rPr lang="en-US" altLang="zh-TW" dirty="0">
                <a:latin typeface="+mj-lt"/>
                <a:ea typeface="標楷體" panose="03000509000000000000" pitchFamily="65" charset="-120"/>
              </a:rPr>
              <a:t>Real-time navigation </a:t>
            </a:r>
            <a:r>
              <a:rPr lang="en-US" altLang="zh-TW" dirty="0" smtClean="0">
                <a:latin typeface="+mj-lt"/>
                <a:ea typeface="標楷體" panose="03000509000000000000" pitchFamily="65" charset="-120"/>
              </a:rPr>
              <a:t>requires </a:t>
            </a:r>
            <a:r>
              <a:rPr lang="en-US" altLang="zh-TW" dirty="0">
                <a:latin typeface="+mj-lt"/>
                <a:ea typeface="標楷體" panose="03000509000000000000" pitchFamily="65" charset="-120"/>
              </a:rPr>
              <a:t>low latency but can bear low throughput</a:t>
            </a:r>
            <a:endParaRPr lang="zh-TW" altLang="en-US" dirty="0">
              <a:solidFill>
                <a:schemeClr val="bg2">
                  <a:lumMod val="90000"/>
                </a:schemeClr>
              </a:solidFill>
            </a:endParaRPr>
          </a:p>
        </p:txBody>
      </p:sp>
      <p:sp>
        <p:nvSpPr>
          <p:cNvPr id="3" name="投影片編號版面配置區 2">
            <a:extLst>
              <a:ext uri="{FF2B5EF4-FFF2-40B4-BE49-F238E27FC236}">
                <a16:creationId xmlns:a16="http://schemas.microsoft.com/office/drawing/2014/main" id="{1B17394F-9842-173E-6B00-A9968EBD2D06}"/>
              </a:ext>
            </a:extLst>
          </p:cNvPr>
          <p:cNvSpPr>
            <a:spLocks noGrp="1"/>
          </p:cNvSpPr>
          <p:nvPr>
            <p:ph type="sldNum" sz="quarter" idx="12"/>
          </p:nvPr>
        </p:nvSpPr>
        <p:spPr/>
        <p:txBody>
          <a:bodyPr/>
          <a:lstStyle/>
          <a:p>
            <a:fld id="{782ABDDB-4DBE-438F-825E-A879036B780E}" type="slidenum">
              <a:rPr lang="zh-TW" altLang="en-US" smtClean="0"/>
              <a:t>7</a:t>
            </a:fld>
            <a:endParaRPr lang="zh-TW" altLang="en-US"/>
          </a:p>
        </p:txBody>
      </p:sp>
    </p:spTree>
    <p:extLst>
      <p:ext uri="{BB962C8B-B14F-4D97-AF65-F5344CB8AC3E}">
        <p14:creationId xmlns:p14="http://schemas.microsoft.com/office/powerpoint/2010/main" val="36298449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Strips View of Systolic Array</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70</a:t>
            </a:fld>
            <a:endParaRPr lang="zh-TW" altLang="en-US"/>
          </a:p>
        </p:txBody>
      </p:sp>
      <p:pic>
        <p:nvPicPr>
          <p:cNvPr id="4" name="圖片 3">
            <a:extLst>
              <a:ext uri="{FF2B5EF4-FFF2-40B4-BE49-F238E27FC236}">
                <a16:creationId xmlns:a16="http://schemas.microsoft.com/office/drawing/2014/main" id="{8D37A782-5AA8-5D3D-F914-45E3633CB6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9234" y="1612264"/>
            <a:ext cx="6613532" cy="4926648"/>
          </a:xfrm>
          <a:prstGeom prst="rect">
            <a:avLst/>
          </a:prstGeom>
        </p:spPr>
      </p:pic>
    </p:spTree>
    <p:custDataLst>
      <p:tags r:id="rId1"/>
    </p:custDataLst>
    <p:extLst>
      <p:ext uri="{BB962C8B-B14F-4D97-AF65-F5344CB8AC3E}">
        <p14:creationId xmlns:p14="http://schemas.microsoft.com/office/powerpoint/2010/main" val="275740590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Strips View of Systolic Array</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71</a:t>
            </a:fld>
            <a:endParaRPr lang="zh-TW" altLang="en-US"/>
          </a:p>
        </p:txBody>
      </p:sp>
      <p:pic>
        <p:nvPicPr>
          <p:cNvPr id="4" name="圖片 3">
            <a:extLst>
              <a:ext uri="{FF2B5EF4-FFF2-40B4-BE49-F238E27FC236}">
                <a16:creationId xmlns:a16="http://schemas.microsoft.com/office/drawing/2014/main" id="{9DF313ED-AD2A-E33E-1D68-C90800979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6530" y="1612264"/>
            <a:ext cx="6518940" cy="4926648"/>
          </a:xfrm>
          <a:prstGeom prst="rect">
            <a:avLst/>
          </a:prstGeom>
        </p:spPr>
      </p:pic>
    </p:spTree>
    <p:custDataLst>
      <p:tags r:id="rId1"/>
    </p:custDataLst>
    <p:extLst>
      <p:ext uri="{BB962C8B-B14F-4D97-AF65-F5344CB8AC3E}">
        <p14:creationId xmlns:p14="http://schemas.microsoft.com/office/powerpoint/2010/main" val="390834152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Strips View of Systolic Array</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72</a:t>
            </a:fld>
            <a:endParaRPr lang="zh-TW" altLang="en-US"/>
          </a:p>
        </p:txBody>
      </p:sp>
      <p:pic>
        <p:nvPicPr>
          <p:cNvPr id="5" name="圖片 4">
            <a:extLst>
              <a:ext uri="{FF2B5EF4-FFF2-40B4-BE49-F238E27FC236}">
                <a16:creationId xmlns:a16="http://schemas.microsoft.com/office/drawing/2014/main" id="{2EDA1986-EF71-80A1-7868-54E756CDD4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2882" y="1612264"/>
            <a:ext cx="6566236" cy="4926648"/>
          </a:xfrm>
          <a:prstGeom prst="rect">
            <a:avLst/>
          </a:prstGeom>
        </p:spPr>
      </p:pic>
    </p:spTree>
    <p:custDataLst>
      <p:tags r:id="rId1"/>
    </p:custDataLst>
    <p:extLst>
      <p:ext uri="{BB962C8B-B14F-4D97-AF65-F5344CB8AC3E}">
        <p14:creationId xmlns:p14="http://schemas.microsoft.com/office/powerpoint/2010/main" val="276974665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Cannon’s Method</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73</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Rather than have some processors idle</a:t>
            </a:r>
          </a:p>
          <a:p>
            <a:pPr marL="914400" lvl="1" indent="-457200"/>
            <a:r>
              <a:rPr lang="en-US" altLang="zh-TW" dirty="0"/>
              <a:t>wrap the array rows and columns so that </a:t>
            </a:r>
            <a:r>
              <a:rPr lang="en-US" altLang="zh-TW" dirty="0">
                <a:solidFill>
                  <a:srgbClr val="0070C0"/>
                </a:solidFill>
              </a:rPr>
              <a:t>every processor is doing something on each step.</a:t>
            </a:r>
          </a:p>
          <a:p>
            <a:pPr marL="514350" indent="-457200"/>
            <a:r>
              <a:rPr lang="en-US" altLang="zh-TW" dirty="0"/>
              <a:t>In other words, rather than feeding in the elements, they are rotated around</a:t>
            </a:r>
          </a:p>
          <a:p>
            <a:pPr marL="514350" indent="-457200"/>
            <a:r>
              <a:rPr lang="en-US" altLang="zh-TW" dirty="0"/>
              <a:t>Starting in an initially staggered position as in the systolic model.</a:t>
            </a:r>
          </a:p>
          <a:p>
            <a:pPr marL="514350" indent="-457200"/>
            <a:r>
              <a:rPr lang="en-US" altLang="zh-TW" dirty="0"/>
              <a:t>We also change the order of products slightly, to make it correspond to more natural storage by rows and columns</a:t>
            </a:r>
          </a:p>
          <a:p>
            <a:pPr marL="514350" indent="-457200"/>
            <a:r>
              <a:rPr lang="en-US" altLang="zh-TW" dirty="0"/>
              <a:t>Not including the loading which can be done in parallel for a time of 1, this technique is effectively N.</a:t>
            </a:r>
            <a:endParaRPr lang="zh-TW" altLang="en-US" dirty="0"/>
          </a:p>
        </p:txBody>
      </p:sp>
    </p:spTree>
    <p:custDataLst>
      <p:tags r:id="rId1"/>
    </p:custDataLst>
    <p:extLst>
      <p:ext uri="{BB962C8B-B14F-4D97-AF65-F5344CB8AC3E}">
        <p14:creationId xmlns:p14="http://schemas.microsoft.com/office/powerpoint/2010/main" val="2794667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Cannon Variation</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74</a:t>
            </a:fld>
            <a:endParaRPr lang="zh-TW" altLang="en-US"/>
          </a:p>
        </p:txBody>
      </p:sp>
      <p:pic>
        <p:nvPicPr>
          <p:cNvPr id="8" name="圖片 7">
            <a:extLst>
              <a:ext uri="{FF2B5EF4-FFF2-40B4-BE49-F238E27FC236}">
                <a16:creationId xmlns:a16="http://schemas.microsoft.com/office/drawing/2014/main" id="{BCC884C7-AAC3-1B81-58E9-F0806D087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3928" y="1612264"/>
            <a:ext cx="7244143" cy="4926648"/>
          </a:xfrm>
          <a:prstGeom prst="rect">
            <a:avLst/>
          </a:prstGeom>
        </p:spPr>
      </p:pic>
    </p:spTree>
    <p:custDataLst>
      <p:tags r:id="rId1"/>
    </p:custDataLst>
    <p:extLst>
      <p:ext uri="{BB962C8B-B14F-4D97-AF65-F5344CB8AC3E}">
        <p14:creationId xmlns:p14="http://schemas.microsoft.com/office/powerpoint/2010/main" val="18440717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Application of Cannon’s Technique</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75</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Consider matrix multiplication of 2 n x n matrices on a distributed memory machine, on say, </a:t>
            </a:r>
            <a:r>
              <a:rPr lang="en-US" altLang="zh-TW" kern="100" dirty="0">
                <a:effectLst/>
                <a:latin typeface="Aptos" panose="020B0004020202020204" pitchFamily="34" charset="0"/>
                <a:ea typeface="新細明體" panose="02020500000000000000" pitchFamily="18" charset="-120"/>
                <a:cs typeface="Times New Roman" panose="02020603050405020304" pitchFamily="18" charset="0"/>
              </a:rPr>
              <a:t>n</a:t>
            </a:r>
            <a:r>
              <a:rPr lang="en-US" altLang="zh-TW" kern="100" baseline="30000" dirty="0">
                <a:effectLst/>
                <a:latin typeface="Aptos" panose="020B0004020202020204" pitchFamily="34" charset="0"/>
                <a:ea typeface="新細明體" panose="02020500000000000000" pitchFamily="18" charset="-120"/>
                <a:cs typeface="Times New Roman" panose="02020603050405020304" pitchFamily="18" charset="0"/>
              </a:rPr>
              <a:t>2</a:t>
            </a:r>
            <a:r>
              <a:rPr lang="en-US" altLang="zh-TW" dirty="0"/>
              <a:t> processing elements.</a:t>
            </a:r>
          </a:p>
          <a:p>
            <a:pPr marL="514350" indent="-457200"/>
            <a:r>
              <a:rPr lang="en-US" altLang="zh-TW" dirty="0"/>
              <a:t>An obvious way to compute is to think of the PE’s as a matrix, with each computing one element of the product.</a:t>
            </a:r>
          </a:p>
          <a:p>
            <a:pPr marL="514350" indent="-457200"/>
            <a:r>
              <a:rPr lang="en-US" altLang="zh-TW" dirty="0"/>
              <a:t>We would send each row of the matrix to n processors and each column to n processors.</a:t>
            </a:r>
          </a:p>
          <a:p>
            <a:pPr marL="514350" indent="-457200"/>
            <a:r>
              <a:rPr lang="en-US" altLang="zh-TW" dirty="0"/>
              <a:t>In effect, in the obvious way, each matrix is stored a total of n times.</a:t>
            </a:r>
            <a:endParaRPr lang="zh-TW" altLang="en-US" dirty="0"/>
          </a:p>
        </p:txBody>
      </p:sp>
    </p:spTree>
    <p:custDataLst>
      <p:tags r:id="rId1"/>
    </p:custDataLst>
    <p:extLst>
      <p:ext uri="{BB962C8B-B14F-4D97-AF65-F5344CB8AC3E}">
        <p14:creationId xmlns:p14="http://schemas.microsoft.com/office/powerpoint/2010/main" val="2404615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Obvious Matrix Multiply</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76</a:t>
            </a:fld>
            <a:endParaRPr lang="zh-TW" altLang="en-US"/>
          </a:p>
        </p:txBody>
      </p:sp>
      <p:pic>
        <p:nvPicPr>
          <p:cNvPr id="10" name="圖片 9">
            <a:extLst>
              <a:ext uri="{FF2B5EF4-FFF2-40B4-BE49-F238E27FC236}">
                <a16:creationId xmlns:a16="http://schemas.microsoft.com/office/drawing/2014/main" id="{1D9114BC-201B-CBB2-A4BC-3057CE668E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2179" y="1825077"/>
            <a:ext cx="4658421" cy="4294482"/>
          </a:xfrm>
          <a:prstGeom prst="rect">
            <a:avLst/>
          </a:prstGeom>
        </p:spPr>
      </p:pic>
      <p:sp>
        <p:nvSpPr>
          <p:cNvPr id="11" name="文字方塊 10">
            <a:extLst>
              <a:ext uri="{FF2B5EF4-FFF2-40B4-BE49-F238E27FC236}">
                <a16:creationId xmlns:a16="http://schemas.microsoft.com/office/drawing/2014/main" id="{58426135-4702-BFBB-2312-BFBF9A5EDFD4}"/>
              </a:ext>
            </a:extLst>
          </p:cNvPr>
          <p:cNvSpPr txBox="1"/>
          <p:nvPr/>
        </p:nvSpPr>
        <p:spPr>
          <a:xfrm>
            <a:off x="1642189" y="4450703"/>
            <a:ext cx="1996059" cy="707886"/>
          </a:xfrm>
          <a:prstGeom prst="rect">
            <a:avLst/>
          </a:prstGeom>
          <a:noFill/>
        </p:spPr>
        <p:txBody>
          <a:bodyPr wrap="none" rtlCol="0">
            <a:spAutoFit/>
          </a:bodyPr>
          <a:lstStyle/>
          <a:p>
            <a:r>
              <a:rPr lang="en-US" altLang="zh-TW" sz="2000" b="1" dirty="0"/>
              <a:t>Row x Column</a:t>
            </a:r>
          </a:p>
          <a:p>
            <a:r>
              <a:rPr lang="en-US" altLang="zh-TW" sz="2000" b="1" dirty="0"/>
              <a:t>on respective PEs</a:t>
            </a:r>
            <a:endParaRPr lang="zh-TW" altLang="en-US" sz="2000" b="1" dirty="0"/>
          </a:p>
        </p:txBody>
      </p:sp>
      <p:sp>
        <p:nvSpPr>
          <p:cNvPr id="12" name="文字方塊 11">
            <a:extLst>
              <a:ext uri="{FF2B5EF4-FFF2-40B4-BE49-F238E27FC236}">
                <a16:creationId xmlns:a16="http://schemas.microsoft.com/office/drawing/2014/main" id="{302311D4-79DB-11D4-CF85-0A10F4AD987A}"/>
              </a:ext>
            </a:extLst>
          </p:cNvPr>
          <p:cNvSpPr txBox="1"/>
          <p:nvPr/>
        </p:nvSpPr>
        <p:spPr>
          <a:xfrm>
            <a:off x="6450564" y="2305281"/>
            <a:ext cx="2727029" cy="707886"/>
          </a:xfrm>
          <a:prstGeom prst="rect">
            <a:avLst/>
          </a:prstGeom>
          <a:noFill/>
        </p:spPr>
        <p:txBody>
          <a:bodyPr wrap="none" rtlCol="0">
            <a:spAutoFit/>
          </a:bodyPr>
          <a:lstStyle/>
          <a:p>
            <a:r>
              <a:rPr lang="en-US" altLang="zh-TW" sz="2000" b="1" dirty="0"/>
              <a:t>Columns of b distributed </a:t>
            </a:r>
          </a:p>
          <a:p>
            <a:r>
              <a:rPr lang="en-US" altLang="zh-TW" sz="2000" b="1" dirty="0"/>
              <a:t>to each PE in column</a:t>
            </a:r>
            <a:endParaRPr lang="zh-TW" altLang="en-US" sz="2000" b="1" dirty="0"/>
          </a:p>
        </p:txBody>
      </p:sp>
      <p:sp>
        <p:nvSpPr>
          <p:cNvPr id="13" name="文字方塊 12">
            <a:extLst>
              <a:ext uri="{FF2B5EF4-FFF2-40B4-BE49-F238E27FC236}">
                <a16:creationId xmlns:a16="http://schemas.microsoft.com/office/drawing/2014/main" id="{0D2606CC-3F13-DC2C-5218-B8C4D1DA764F}"/>
              </a:ext>
            </a:extLst>
          </p:cNvPr>
          <p:cNvSpPr txBox="1"/>
          <p:nvPr/>
        </p:nvSpPr>
        <p:spPr>
          <a:xfrm>
            <a:off x="8610600" y="4552719"/>
            <a:ext cx="2377574" cy="707886"/>
          </a:xfrm>
          <a:prstGeom prst="rect">
            <a:avLst/>
          </a:prstGeom>
          <a:noFill/>
        </p:spPr>
        <p:txBody>
          <a:bodyPr wrap="none" rtlCol="0">
            <a:spAutoFit/>
          </a:bodyPr>
          <a:lstStyle/>
          <a:p>
            <a:r>
              <a:rPr lang="en-US" altLang="zh-TW" sz="2000" b="1" dirty="0"/>
              <a:t>Rows of a distributed </a:t>
            </a:r>
          </a:p>
          <a:p>
            <a:r>
              <a:rPr lang="en-US" altLang="zh-TW" sz="2000" b="1" dirty="0"/>
              <a:t>to each PE in row</a:t>
            </a:r>
            <a:endParaRPr lang="zh-TW" altLang="en-US" sz="2000" b="1" dirty="0"/>
          </a:p>
        </p:txBody>
      </p:sp>
    </p:spTree>
    <p:custDataLst>
      <p:tags r:id="rId1"/>
    </p:custDataLst>
    <p:extLst>
      <p:ext uri="{BB962C8B-B14F-4D97-AF65-F5344CB8AC3E}">
        <p14:creationId xmlns:p14="http://schemas.microsoft.com/office/powerpoint/2010/main" val="23824494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Cannon’s Method</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77</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Cannon’s method avoids storing each matrix n times, instead cycling (“piping”) the elements through the PE array.</a:t>
            </a:r>
          </a:p>
          <a:p>
            <a:pPr marL="914400" lvl="1" indent="-457200"/>
            <a:r>
              <a:rPr lang="en-US" altLang="zh-TW" dirty="0"/>
              <a:t>It is sometimes called the “pipe-roll” method.</a:t>
            </a:r>
          </a:p>
          <a:p>
            <a:pPr marL="514350" indent="-457200"/>
            <a:endParaRPr lang="en-US" altLang="zh-TW" dirty="0"/>
          </a:p>
          <a:p>
            <a:pPr marL="514350" indent="-457200"/>
            <a:r>
              <a:rPr lang="en-US" altLang="zh-TW" dirty="0"/>
              <a:t>The problem is that this cycling is typically too fine-grain to be useful for element-by-element multiply.</a:t>
            </a:r>
            <a:endParaRPr lang="zh-TW" altLang="en-US" dirty="0"/>
          </a:p>
        </p:txBody>
      </p:sp>
    </p:spTree>
    <p:custDataLst>
      <p:tags r:id="rId1"/>
    </p:custDataLst>
    <p:extLst>
      <p:ext uri="{BB962C8B-B14F-4D97-AF65-F5344CB8AC3E}">
        <p14:creationId xmlns:p14="http://schemas.microsoft.com/office/powerpoint/2010/main" val="2674799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Block Multiplication</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78</a:t>
            </a:fld>
            <a:endParaRPr lang="zh-TW" altLang="en-US"/>
          </a:p>
        </p:txBody>
      </p:sp>
      <p:pic>
        <p:nvPicPr>
          <p:cNvPr id="8" name="圖片 7">
            <a:extLst>
              <a:ext uri="{FF2B5EF4-FFF2-40B4-BE49-F238E27FC236}">
                <a16:creationId xmlns:a16="http://schemas.microsoft.com/office/drawing/2014/main" id="{9C39FD0A-43E8-3BA3-2C43-F23FB97D66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5586" y="1612264"/>
            <a:ext cx="6660828" cy="4926648"/>
          </a:xfrm>
          <a:prstGeom prst="rect">
            <a:avLst/>
          </a:prstGeom>
        </p:spPr>
      </p:pic>
    </p:spTree>
    <p:custDataLst>
      <p:tags r:id="rId1"/>
    </p:custDataLst>
    <p:extLst>
      <p:ext uri="{BB962C8B-B14F-4D97-AF65-F5344CB8AC3E}">
        <p14:creationId xmlns:p14="http://schemas.microsoft.com/office/powerpoint/2010/main" val="2161735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Cannon’s Method is Fine for Block Multiplication</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79</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The blocks are aligned initially as the elements were in our description</a:t>
            </a:r>
          </a:p>
          <a:p>
            <a:pPr marL="514350" indent="-457200"/>
            <a:r>
              <a:rPr lang="en-US" altLang="zh-TW" dirty="0"/>
              <a:t>At each step, entire blocks are transmitted down and to the left of neighboring PE’s</a:t>
            </a:r>
          </a:p>
          <a:p>
            <a:pPr marL="514350" indent="-457200"/>
            <a:r>
              <a:rPr lang="en-US" altLang="zh-TW" dirty="0"/>
              <a:t>Memory space is conserved</a:t>
            </a:r>
            <a:endParaRPr lang="zh-TW" altLang="en-US" dirty="0"/>
          </a:p>
        </p:txBody>
      </p:sp>
    </p:spTree>
    <p:custDataLst>
      <p:tags r:id="rId1"/>
    </p:custDataLst>
    <p:extLst>
      <p:ext uri="{BB962C8B-B14F-4D97-AF65-F5344CB8AC3E}">
        <p14:creationId xmlns:p14="http://schemas.microsoft.com/office/powerpoint/2010/main" val="2095699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Factors that Affect Throughput</a:t>
            </a:r>
            <a:endParaRPr lang="zh-TW" altLang="en-US" dirty="0"/>
          </a:p>
        </p:txBody>
      </p:sp>
      <p:sp>
        <p:nvSpPr>
          <p:cNvPr id="3" name="投影片編號版面配置區 2">
            <a:extLst>
              <a:ext uri="{FF2B5EF4-FFF2-40B4-BE49-F238E27FC236}">
                <a16:creationId xmlns:a16="http://schemas.microsoft.com/office/drawing/2014/main" id="{B3081A14-7422-8C0F-F623-90419C9B0F05}"/>
              </a:ext>
            </a:extLst>
          </p:cNvPr>
          <p:cNvSpPr>
            <a:spLocks noGrp="1"/>
          </p:cNvSpPr>
          <p:nvPr>
            <p:ph type="sldNum" sz="quarter" idx="12"/>
          </p:nvPr>
        </p:nvSpPr>
        <p:spPr/>
        <p:txBody>
          <a:bodyPr/>
          <a:lstStyle/>
          <a:p>
            <a:fld id="{782ABDDB-4DBE-438F-825E-A879036B780E}" type="slidenum">
              <a:rPr lang="zh-TW" altLang="en-US" smtClean="0"/>
              <a:t>8</a:t>
            </a:fld>
            <a:endParaRPr lang="zh-TW" altLang="en-US"/>
          </a:p>
        </p:txBody>
      </p:sp>
      <p:sp>
        <p:nvSpPr>
          <p:cNvPr id="8" name="文字方塊 7">
            <a:extLst>
              <a:ext uri="{FF2B5EF4-FFF2-40B4-BE49-F238E27FC236}">
                <a16:creationId xmlns:a16="http://schemas.microsoft.com/office/drawing/2014/main" id="{8175E365-233A-BCF3-8D11-8AEDB2E1E8CD}"/>
              </a:ext>
            </a:extLst>
          </p:cNvPr>
          <p:cNvSpPr txBox="1"/>
          <p:nvPr/>
        </p:nvSpPr>
        <p:spPr>
          <a:xfrm>
            <a:off x="1087524" y="3607226"/>
            <a:ext cx="10016951" cy="830997"/>
          </a:xfrm>
          <a:prstGeom prst="rect">
            <a:avLst/>
          </a:prstGeom>
          <a:noFill/>
        </p:spPr>
        <p:txBody>
          <a:bodyPr wrap="square" rtlCol="0">
            <a:spAutoFit/>
          </a:bodyPr>
          <a:lstStyle/>
          <a:p>
            <a:pPr marL="57150" indent="0" algn="ctr">
              <a:buNone/>
            </a:pPr>
            <a:r>
              <a:rPr lang="en-US" altLang="zh-TW" sz="2400" b="1" dirty="0"/>
              <a:t>Consider a system comprised of multiple processing elements (PEs)</a:t>
            </a:r>
          </a:p>
          <a:p>
            <a:pPr marL="57150" indent="0" algn="ctr">
              <a:buNone/>
            </a:pPr>
            <a:r>
              <a:rPr lang="en-US" altLang="zh-TW" sz="2400" b="1" dirty="0"/>
              <a:t>PE </a:t>
            </a:r>
            <a:r>
              <a:rPr lang="en-US" altLang="zh-TW" sz="2400" b="1" dirty="0" smtClean="0"/>
              <a:t>– a </a:t>
            </a:r>
            <a:r>
              <a:rPr lang="en-US" altLang="zh-TW" sz="2400" b="1" dirty="0"/>
              <a:t>simple or primitive core that performs a single MAC operation</a:t>
            </a:r>
            <a:endParaRPr lang="zh-TW" altLang="en-US" sz="2400" b="1" dirty="0"/>
          </a:p>
        </p:txBody>
      </p:sp>
      <p:pic>
        <p:nvPicPr>
          <p:cNvPr id="10" name="圖片 9">
            <a:extLst>
              <a:ext uri="{FF2B5EF4-FFF2-40B4-BE49-F238E27FC236}">
                <a16:creationId xmlns:a16="http://schemas.microsoft.com/office/drawing/2014/main" id="{31EF0A54-9708-2C93-2DB3-E5DB833978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6359" y="4454308"/>
            <a:ext cx="9779280" cy="1964097"/>
          </a:xfrm>
          <a:prstGeom prst="rect">
            <a:avLst/>
          </a:prstGeom>
        </p:spPr>
      </p:pic>
      <p:pic>
        <p:nvPicPr>
          <p:cNvPr id="12" name="圖片 11">
            <a:extLst>
              <a:ext uri="{FF2B5EF4-FFF2-40B4-BE49-F238E27FC236}">
                <a16:creationId xmlns:a16="http://schemas.microsoft.com/office/drawing/2014/main" id="{841E2771-2479-9706-88FF-968E4AD4FD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0927" y="1428732"/>
            <a:ext cx="10013548" cy="2209992"/>
          </a:xfrm>
          <a:prstGeom prst="rect">
            <a:avLst/>
          </a:prstGeom>
        </p:spPr>
      </p:pic>
    </p:spTree>
    <p:extLst>
      <p:ext uri="{BB962C8B-B14F-4D97-AF65-F5344CB8AC3E}">
        <p14:creationId xmlns:p14="http://schemas.microsoft.com/office/powerpoint/2010/main" val="68739109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Fox’s Algorithm</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80</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For block matrix multiplication, it has a resemblance to Cannon’s algorithm.</a:t>
            </a:r>
          </a:p>
          <a:p>
            <a:pPr marL="514350" indent="-457200"/>
            <a:r>
              <a:rPr lang="en-US" altLang="zh-TW" dirty="0"/>
              <a:t>The difference is that on each cycle:</a:t>
            </a:r>
          </a:p>
          <a:p>
            <a:pPr marL="914400" lvl="1" indent="-457200"/>
            <a:r>
              <a:rPr lang="en-US" altLang="zh-TW" dirty="0"/>
              <a:t>A row block is </a:t>
            </a:r>
            <a:r>
              <a:rPr lang="en-US" altLang="zh-TW" dirty="0">
                <a:solidFill>
                  <a:srgbClr val="0070C0"/>
                </a:solidFill>
              </a:rPr>
              <a:t>broadcast</a:t>
            </a:r>
            <a:r>
              <a:rPr lang="en-US" altLang="zh-TW" dirty="0"/>
              <a:t> to every other processor in the row.</a:t>
            </a:r>
          </a:p>
          <a:p>
            <a:pPr marL="914400" lvl="1" indent="-457200"/>
            <a:r>
              <a:rPr lang="en-US" altLang="zh-TW" dirty="0"/>
              <a:t>The column blocks are rolled cyclically</a:t>
            </a:r>
            <a:endParaRPr lang="zh-TW" altLang="en-US" dirty="0"/>
          </a:p>
        </p:txBody>
      </p:sp>
    </p:spTree>
    <p:custDataLst>
      <p:tags r:id="rId1"/>
    </p:custDataLst>
    <p:extLst>
      <p:ext uri="{BB962C8B-B14F-4D97-AF65-F5344CB8AC3E}">
        <p14:creationId xmlns:p14="http://schemas.microsoft.com/office/powerpoint/2010/main" val="2222097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Fox’s Algorithm</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81</a:t>
            </a:fld>
            <a:endParaRPr lang="zh-TW" altLang="en-US"/>
          </a:p>
        </p:txBody>
      </p:sp>
      <p:pic>
        <p:nvPicPr>
          <p:cNvPr id="10" name="圖片 9">
            <a:extLst>
              <a:ext uri="{FF2B5EF4-FFF2-40B4-BE49-F238E27FC236}">
                <a16:creationId xmlns:a16="http://schemas.microsoft.com/office/drawing/2014/main" id="{666D9AE0-AE0D-10C3-797C-E9315A021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963" y="1612264"/>
            <a:ext cx="8592074" cy="4926648"/>
          </a:xfrm>
          <a:prstGeom prst="rect">
            <a:avLst/>
          </a:prstGeom>
        </p:spPr>
      </p:pic>
    </p:spTree>
    <p:custDataLst>
      <p:tags r:id="rId1"/>
    </p:custDataLst>
    <p:extLst>
      <p:ext uri="{BB962C8B-B14F-4D97-AF65-F5344CB8AC3E}">
        <p14:creationId xmlns:p14="http://schemas.microsoft.com/office/powerpoint/2010/main" val="3002812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SUMMA Algorithm</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82</a:t>
            </a:fld>
            <a:endParaRPr lang="zh-TW" altLang="en-US"/>
          </a:p>
        </p:txBody>
      </p:sp>
      <p:pic>
        <p:nvPicPr>
          <p:cNvPr id="8" name="圖片 7">
            <a:extLst>
              <a:ext uri="{FF2B5EF4-FFF2-40B4-BE49-F238E27FC236}">
                <a16:creationId xmlns:a16="http://schemas.microsoft.com/office/drawing/2014/main" id="{D6886614-C17B-B20F-6D24-46C48141CB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3254" y="1576949"/>
            <a:ext cx="8765492" cy="2467265"/>
          </a:xfrm>
          <a:prstGeom prst="rect">
            <a:avLst/>
          </a:prstGeom>
        </p:spPr>
      </p:pic>
      <p:pic>
        <p:nvPicPr>
          <p:cNvPr id="10" name="圖片 9">
            <a:extLst>
              <a:ext uri="{FF2B5EF4-FFF2-40B4-BE49-F238E27FC236}">
                <a16:creationId xmlns:a16="http://schemas.microsoft.com/office/drawing/2014/main" id="{8BAF37BC-4775-E46A-AFC2-2F4B577FB3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487" y="4409339"/>
            <a:ext cx="11445588" cy="1947011"/>
          </a:xfrm>
          <a:prstGeom prst="rect">
            <a:avLst/>
          </a:prstGeom>
        </p:spPr>
      </p:pic>
    </p:spTree>
    <p:custDataLst>
      <p:tags r:id="rId1"/>
    </p:custDataLst>
    <p:extLst>
      <p:ext uri="{BB962C8B-B14F-4D97-AF65-F5344CB8AC3E}">
        <p14:creationId xmlns:p14="http://schemas.microsoft.com/office/powerpoint/2010/main" val="4245303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Remarks</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83</a:t>
            </a:fld>
            <a:endParaRPr lang="zh-TW" altLang="en-US"/>
          </a:p>
        </p:txBody>
      </p:sp>
      <p:sp>
        <p:nvSpPr>
          <p:cNvPr id="3" name="內容版面配置區 2">
            <a:extLst>
              <a:ext uri="{FF2B5EF4-FFF2-40B4-BE49-F238E27FC236}">
                <a16:creationId xmlns:a16="http://schemas.microsoft.com/office/drawing/2014/main" id="{25EBDD60-7243-12BB-4272-1D3BC667716A}"/>
              </a:ext>
            </a:extLst>
          </p:cNvPr>
          <p:cNvSpPr>
            <a:spLocks noGrp="1"/>
          </p:cNvSpPr>
          <p:nvPr>
            <p:ph idx="1"/>
          </p:nvPr>
        </p:nvSpPr>
        <p:spPr>
          <a:xfrm>
            <a:off x="838200" y="1673292"/>
            <a:ext cx="10515600" cy="4683058"/>
          </a:xfrm>
          <a:ln>
            <a:noFill/>
          </a:ln>
        </p:spPr>
        <p:txBody>
          <a:bodyPr vert="horz" lIns="91440" tIns="45720" rIns="91440" bIns="45720" rtlCol="0">
            <a:normAutofit/>
          </a:bodyPr>
          <a:lstStyle/>
          <a:p>
            <a:pPr marL="514350" indent="-457200"/>
            <a:r>
              <a:rPr lang="en-US" altLang="zh-TW" dirty="0"/>
              <a:t>Cannon’s algorithms</a:t>
            </a:r>
          </a:p>
          <a:p>
            <a:pPr marL="914400" lvl="1" indent="-457200"/>
            <a:r>
              <a:rPr lang="en-US" altLang="zh-TW" dirty="0"/>
              <a:t>Roll-roll-multiply</a:t>
            </a:r>
          </a:p>
          <a:p>
            <a:pPr marL="514350" indent="-457200"/>
            <a:r>
              <a:rPr lang="en-US" altLang="zh-TW" dirty="0"/>
              <a:t>Fox’s algorithm</a:t>
            </a:r>
          </a:p>
          <a:p>
            <a:pPr marL="914400" lvl="1" indent="-457200"/>
            <a:r>
              <a:rPr lang="en-US" altLang="zh-TW" dirty="0"/>
              <a:t>Broadcast-roll-multiply</a:t>
            </a:r>
          </a:p>
          <a:p>
            <a:pPr marL="514350" indent="-457200"/>
            <a:r>
              <a:rPr lang="en-US" altLang="zh-TW" dirty="0"/>
              <a:t>SUMMA</a:t>
            </a:r>
          </a:p>
          <a:p>
            <a:pPr marL="914400" lvl="1" indent="-457200"/>
            <a:r>
              <a:rPr lang="en-US" altLang="zh-TW" dirty="0"/>
              <a:t>Broadcast-broadcast-multiply</a:t>
            </a:r>
            <a:endParaRPr lang="zh-TW" altLang="en-US" dirty="0"/>
          </a:p>
        </p:txBody>
      </p:sp>
    </p:spTree>
    <p:custDataLst>
      <p:tags r:id="rId1"/>
    </p:custDataLst>
    <p:extLst>
      <p:ext uri="{BB962C8B-B14F-4D97-AF65-F5344CB8AC3E}">
        <p14:creationId xmlns:p14="http://schemas.microsoft.com/office/powerpoint/2010/main" val="17048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圖片 7">
            <a:extLst>
              <a:ext uri="{FF2B5EF4-FFF2-40B4-BE49-F238E27FC236}">
                <a16:creationId xmlns:a16="http://schemas.microsoft.com/office/drawing/2014/main" id="{EF4D59CE-FBBA-D9D9-6F83-8FACE642F4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382" y="1622587"/>
            <a:ext cx="11161813" cy="4808408"/>
          </a:xfrm>
          <a:prstGeom prst="rect">
            <a:avLst/>
          </a:prstGeom>
        </p:spPr>
      </p:pic>
      <p:sp>
        <p:nvSpPr>
          <p:cNvPr id="2" name="標題 1"/>
          <p:cNvSpPr>
            <a:spLocks noGrp="1"/>
          </p:cNvSpPr>
          <p:nvPr>
            <p:ph type="title"/>
          </p:nvPr>
        </p:nvSpPr>
        <p:spPr/>
        <p:txBody>
          <a:bodyPr>
            <a:normAutofit/>
          </a:bodyPr>
          <a:lstStyle/>
          <a:p>
            <a:r>
              <a:rPr lang="en-US" altLang="zh-TW" dirty="0"/>
              <a:t>Systolic Array Architectures</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84</a:t>
            </a:fld>
            <a:endParaRPr lang="zh-TW" altLang="en-US"/>
          </a:p>
        </p:txBody>
      </p:sp>
    </p:spTree>
    <p:custDataLst>
      <p:tags r:id="rId1"/>
    </p:custDataLst>
    <p:extLst>
      <p:ext uri="{BB962C8B-B14F-4D97-AF65-F5344CB8AC3E}">
        <p14:creationId xmlns:p14="http://schemas.microsoft.com/office/powerpoint/2010/main" val="29214680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a:t>[C] = [A]x[B] Variation</a:t>
            </a:r>
            <a:endParaRPr lang="zh-TW" altLang="en-US" dirty="0"/>
          </a:p>
        </p:txBody>
      </p:sp>
      <p:sp>
        <p:nvSpPr>
          <p:cNvPr id="7" name="投影片編號版面配置區 6">
            <a:extLst>
              <a:ext uri="{FF2B5EF4-FFF2-40B4-BE49-F238E27FC236}">
                <a16:creationId xmlns:a16="http://schemas.microsoft.com/office/drawing/2014/main" id="{CE1100FB-5164-8DF6-840D-750B697A1A79}"/>
              </a:ext>
            </a:extLst>
          </p:cNvPr>
          <p:cNvSpPr>
            <a:spLocks noGrp="1"/>
          </p:cNvSpPr>
          <p:nvPr>
            <p:ph type="sldNum" sz="quarter" idx="12"/>
          </p:nvPr>
        </p:nvSpPr>
        <p:spPr/>
        <p:txBody>
          <a:bodyPr/>
          <a:lstStyle/>
          <a:p>
            <a:fld id="{782ABDDB-4DBE-438F-825E-A879036B780E}" type="slidenum">
              <a:rPr lang="zh-TW" altLang="en-US" smtClean="0"/>
              <a:t>85</a:t>
            </a:fld>
            <a:endParaRPr lang="zh-TW" altLang="en-US"/>
          </a:p>
        </p:txBody>
      </p:sp>
      <p:pic>
        <p:nvPicPr>
          <p:cNvPr id="8" name="圖片 7">
            <a:extLst>
              <a:ext uri="{FF2B5EF4-FFF2-40B4-BE49-F238E27FC236}">
                <a16:creationId xmlns:a16="http://schemas.microsoft.com/office/drawing/2014/main" id="{8DD9AB55-BB10-B0FD-EEE0-5DEEB35725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845" y="1759610"/>
            <a:ext cx="11333680" cy="3338780"/>
          </a:xfrm>
          <a:prstGeom prst="rect">
            <a:avLst/>
          </a:prstGeom>
        </p:spPr>
      </p:pic>
      <p:sp>
        <p:nvSpPr>
          <p:cNvPr id="9" name="文字方塊 8">
            <a:extLst>
              <a:ext uri="{FF2B5EF4-FFF2-40B4-BE49-F238E27FC236}">
                <a16:creationId xmlns:a16="http://schemas.microsoft.com/office/drawing/2014/main" id="{FF2699EC-E9B3-7540-78C7-BC52599C7BAF}"/>
              </a:ext>
            </a:extLst>
          </p:cNvPr>
          <p:cNvSpPr txBox="1"/>
          <p:nvPr/>
        </p:nvSpPr>
        <p:spPr>
          <a:xfrm>
            <a:off x="838200" y="5104677"/>
            <a:ext cx="2398413" cy="830997"/>
          </a:xfrm>
          <a:prstGeom prst="rect">
            <a:avLst/>
          </a:prstGeom>
          <a:noFill/>
        </p:spPr>
        <p:txBody>
          <a:bodyPr wrap="none" rtlCol="0">
            <a:spAutoFit/>
          </a:bodyPr>
          <a:lstStyle/>
          <a:p>
            <a:pPr marL="285750" indent="-285750">
              <a:buFont typeface="Arial" panose="020B0604020202020204" pitchFamily="34" charset="0"/>
              <a:buChar char="•"/>
            </a:pPr>
            <a:r>
              <a:rPr lang="en-US" altLang="zh-TW" sz="2400" b="1" dirty="0"/>
              <a:t>Keep C resident</a:t>
            </a:r>
          </a:p>
          <a:p>
            <a:pPr marL="285750" indent="-285750">
              <a:buFont typeface="Arial" panose="020B0604020202020204" pitchFamily="34" charset="0"/>
              <a:buChar char="•"/>
            </a:pPr>
            <a:r>
              <a:rPr lang="en-US" altLang="zh-TW" sz="2400" b="1" dirty="0"/>
              <a:t>Stream A,B</a:t>
            </a:r>
          </a:p>
        </p:txBody>
      </p:sp>
      <p:sp>
        <p:nvSpPr>
          <p:cNvPr id="10" name="文字方塊 9">
            <a:extLst>
              <a:ext uri="{FF2B5EF4-FFF2-40B4-BE49-F238E27FC236}">
                <a16:creationId xmlns:a16="http://schemas.microsoft.com/office/drawing/2014/main" id="{1AC7842D-2504-ED37-940F-3DF4EEC9C01F}"/>
              </a:ext>
            </a:extLst>
          </p:cNvPr>
          <p:cNvSpPr txBox="1"/>
          <p:nvPr/>
        </p:nvSpPr>
        <p:spPr>
          <a:xfrm>
            <a:off x="4589883" y="5062293"/>
            <a:ext cx="2380075" cy="830997"/>
          </a:xfrm>
          <a:prstGeom prst="rect">
            <a:avLst/>
          </a:prstGeom>
          <a:noFill/>
        </p:spPr>
        <p:txBody>
          <a:bodyPr wrap="none" rtlCol="0">
            <a:spAutoFit/>
          </a:bodyPr>
          <a:lstStyle/>
          <a:p>
            <a:pPr marL="285750" indent="-285750">
              <a:buFont typeface="Arial" panose="020B0604020202020204" pitchFamily="34" charset="0"/>
              <a:buChar char="•"/>
            </a:pPr>
            <a:r>
              <a:rPr lang="en-US" altLang="zh-TW" sz="2400" b="1" dirty="0"/>
              <a:t>Keep A resident</a:t>
            </a:r>
          </a:p>
          <a:p>
            <a:pPr marL="285750" indent="-285750">
              <a:buFont typeface="Arial" panose="020B0604020202020204" pitchFamily="34" charset="0"/>
              <a:buChar char="•"/>
            </a:pPr>
            <a:r>
              <a:rPr lang="en-US" altLang="zh-TW" sz="2400" b="1" dirty="0"/>
              <a:t>Stream B,C</a:t>
            </a:r>
          </a:p>
        </p:txBody>
      </p:sp>
      <p:sp>
        <p:nvSpPr>
          <p:cNvPr id="11" name="文字方塊 10">
            <a:extLst>
              <a:ext uri="{FF2B5EF4-FFF2-40B4-BE49-F238E27FC236}">
                <a16:creationId xmlns:a16="http://schemas.microsoft.com/office/drawing/2014/main" id="{89DF2ABD-73EF-B520-3D18-ED50F3B4CD04}"/>
              </a:ext>
            </a:extLst>
          </p:cNvPr>
          <p:cNvSpPr txBox="1"/>
          <p:nvPr/>
        </p:nvSpPr>
        <p:spPr>
          <a:xfrm>
            <a:off x="8610600" y="5098390"/>
            <a:ext cx="2398413" cy="830997"/>
          </a:xfrm>
          <a:prstGeom prst="rect">
            <a:avLst/>
          </a:prstGeom>
          <a:noFill/>
        </p:spPr>
        <p:txBody>
          <a:bodyPr wrap="none" rtlCol="0">
            <a:spAutoFit/>
          </a:bodyPr>
          <a:lstStyle/>
          <a:p>
            <a:pPr marL="285750" indent="-285750">
              <a:buFont typeface="Arial" panose="020B0604020202020204" pitchFamily="34" charset="0"/>
              <a:buChar char="•"/>
            </a:pPr>
            <a:r>
              <a:rPr lang="en-US" altLang="zh-TW" sz="2400" b="1" dirty="0"/>
              <a:t>Keep B resident</a:t>
            </a:r>
          </a:p>
          <a:p>
            <a:pPr marL="285750" indent="-285750">
              <a:buFont typeface="Arial" panose="020B0604020202020204" pitchFamily="34" charset="0"/>
              <a:buChar char="•"/>
            </a:pPr>
            <a:r>
              <a:rPr lang="en-US" altLang="zh-TW" sz="2400" b="1" dirty="0"/>
              <a:t>Stream A,C</a:t>
            </a:r>
            <a:endParaRPr lang="zh-TW" altLang="en-US" sz="2400" b="1" dirty="0"/>
          </a:p>
        </p:txBody>
      </p:sp>
    </p:spTree>
    <p:custDataLst>
      <p:tags r:id="rId1"/>
    </p:custDataLst>
    <p:extLst>
      <p:ext uri="{BB962C8B-B14F-4D97-AF65-F5344CB8AC3E}">
        <p14:creationId xmlns:p14="http://schemas.microsoft.com/office/powerpoint/2010/main" val="83873320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Systolic Array – Example</a:t>
            </a:r>
            <a:endParaRPr lang="zh-TW" altLang="en-US" dirty="0"/>
          </a:p>
        </p:txBody>
      </p:sp>
      <p:pic>
        <p:nvPicPr>
          <p:cNvPr id="98" name="圖片 97"/>
          <p:cNvPicPr>
            <a:picLocks noChangeAspect="1"/>
          </p:cNvPicPr>
          <p:nvPr/>
        </p:nvPicPr>
        <p:blipFill>
          <a:blip r:embed="rId3"/>
          <a:stretch>
            <a:fillRect/>
          </a:stretch>
        </p:blipFill>
        <p:spPr>
          <a:xfrm>
            <a:off x="1524001" y="1314450"/>
            <a:ext cx="9144000" cy="5143500"/>
          </a:xfrm>
          <a:prstGeom prst="rect">
            <a:avLst/>
          </a:prstGeom>
          <a:ln>
            <a:noFill/>
          </a:ln>
        </p:spPr>
      </p:pic>
      <p:pic>
        <p:nvPicPr>
          <p:cNvPr id="99" name="圖片 98"/>
          <p:cNvPicPr>
            <a:picLocks noChangeAspect="1"/>
          </p:cNvPicPr>
          <p:nvPr/>
        </p:nvPicPr>
        <p:blipFill>
          <a:blip r:embed="rId4"/>
          <a:stretch>
            <a:fillRect/>
          </a:stretch>
        </p:blipFill>
        <p:spPr>
          <a:xfrm>
            <a:off x="1524001" y="1314450"/>
            <a:ext cx="9144000" cy="5143500"/>
          </a:xfrm>
          <a:prstGeom prst="rect">
            <a:avLst/>
          </a:prstGeom>
          <a:ln>
            <a:noFill/>
          </a:ln>
        </p:spPr>
      </p:pic>
      <p:pic>
        <p:nvPicPr>
          <p:cNvPr id="100" name="圖片 99"/>
          <p:cNvPicPr>
            <a:picLocks noChangeAspect="1"/>
          </p:cNvPicPr>
          <p:nvPr/>
        </p:nvPicPr>
        <p:blipFill>
          <a:blip r:embed="rId5"/>
          <a:stretch>
            <a:fillRect/>
          </a:stretch>
        </p:blipFill>
        <p:spPr>
          <a:xfrm>
            <a:off x="1524001" y="1314450"/>
            <a:ext cx="9144000" cy="5143500"/>
          </a:xfrm>
          <a:prstGeom prst="rect">
            <a:avLst/>
          </a:prstGeom>
          <a:ln>
            <a:noFill/>
          </a:ln>
        </p:spPr>
      </p:pic>
      <p:pic>
        <p:nvPicPr>
          <p:cNvPr id="101" name="圖片 100"/>
          <p:cNvPicPr>
            <a:picLocks noChangeAspect="1"/>
          </p:cNvPicPr>
          <p:nvPr/>
        </p:nvPicPr>
        <p:blipFill>
          <a:blip r:embed="rId6"/>
          <a:stretch>
            <a:fillRect/>
          </a:stretch>
        </p:blipFill>
        <p:spPr>
          <a:xfrm>
            <a:off x="1524001" y="1314450"/>
            <a:ext cx="9144000" cy="5143500"/>
          </a:xfrm>
          <a:prstGeom prst="rect">
            <a:avLst/>
          </a:prstGeom>
          <a:ln>
            <a:noFill/>
          </a:ln>
        </p:spPr>
      </p:pic>
      <p:pic>
        <p:nvPicPr>
          <p:cNvPr id="102" name="圖片 101"/>
          <p:cNvPicPr>
            <a:picLocks noChangeAspect="1"/>
          </p:cNvPicPr>
          <p:nvPr/>
        </p:nvPicPr>
        <p:blipFill>
          <a:blip r:embed="rId7"/>
          <a:stretch>
            <a:fillRect/>
          </a:stretch>
        </p:blipFill>
        <p:spPr>
          <a:xfrm>
            <a:off x="1524001" y="1314450"/>
            <a:ext cx="9144000" cy="5143500"/>
          </a:xfrm>
          <a:prstGeom prst="rect">
            <a:avLst/>
          </a:prstGeom>
          <a:ln>
            <a:noFill/>
          </a:ln>
        </p:spPr>
      </p:pic>
      <p:pic>
        <p:nvPicPr>
          <p:cNvPr id="103" name="圖片 102"/>
          <p:cNvPicPr>
            <a:picLocks noChangeAspect="1"/>
          </p:cNvPicPr>
          <p:nvPr/>
        </p:nvPicPr>
        <p:blipFill>
          <a:blip r:embed="rId8"/>
          <a:stretch>
            <a:fillRect/>
          </a:stretch>
        </p:blipFill>
        <p:spPr>
          <a:xfrm>
            <a:off x="1524001" y="1314450"/>
            <a:ext cx="9144000" cy="5143500"/>
          </a:xfrm>
          <a:prstGeom prst="rect">
            <a:avLst/>
          </a:prstGeom>
          <a:ln>
            <a:noFill/>
          </a:ln>
        </p:spPr>
      </p:pic>
      <p:pic>
        <p:nvPicPr>
          <p:cNvPr id="104" name="圖片 103"/>
          <p:cNvPicPr>
            <a:picLocks noChangeAspect="1"/>
          </p:cNvPicPr>
          <p:nvPr/>
        </p:nvPicPr>
        <p:blipFill>
          <a:blip r:embed="rId9"/>
          <a:stretch>
            <a:fillRect/>
          </a:stretch>
        </p:blipFill>
        <p:spPr>
          <a:xfrm>
            <a:off x="1524001" y="1314450"/>
            <a:ext cx="9144000" cy="5143500"/>
          </a:xfrm>
          <a:prstGeom prst="rect">
            <a:avLst/>
          </a:prstGeom>
          <a:ln>
            <a:noFill/>
          </a:ln>
        </p:spPr>
      </p:pic>
      <p:sp>
        <p:nvSpPr>
          <p:cNvPr id="4" name="投影片編號版面配置區 3"/>
          <p:cNvSpPr>
            <a:spLocks noGrp="1"/>
          </p:cNvSpPr>
          <p:nvPr>
            <p:ph type="sldNum" sz="quarter" idx="4294967295"/>
          </p:nvPr>
        </p:nvSpPr>
        <p:spPr/>
        <p:txBody>
          <a:bodyPr/>
          <a:lstStyle/>
          <a:p>
            <a:fld id="{73A60891-697E-4A01-B9E9-68682D6ECA43}" type="slidenum">
              <a:rPr lang="en-US" altLang="zh-TW" smtClean="0"/>
              <a:pPr/>
              <a:t>86</a:t>
            </a:fld>
            <a:endParaRPr lang="en-US" altLang="zh-TW"/>
          </a:p>
        </p:txBody>
      </p:sp>
    </p:spTree>
    <p:extLst>
      <p:ext uri="{BB962C8B-B14F-4D97-AF65-F5344CB8AC3E}">
        <p14:creationId xmlns:p14="http://schemas.microsoft.com/office/powerpoint/2010/main" val="1227154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nodeType="clickEffect">
                                  <p:stCondLst>
                                    <p:cond delay="0"/>
                                  </p:stCondLst>
                                  <p:childTnLst>
                                    <p:animEffect transition="out" filter="wipe(left)">
                                      <p:cBhvr>
                                        <p:cTn id="6" dur="500"/>
                                        <p:tgtEl>
                                          <p:spTgt spid="98"/>
                                        </p:tgtEl>
                                      </p:cBhvr>
                                    </p:animEffect>
                                    <p:set>
                                      <p:cBhvr>
                                        <p:cTn id="7" dur="1" fill="hold">
                                          <p:stCondLst>
                                            <p:cond delay="499"/>
                                          </p:stCondLst>
                                        </p:cTn>
                                        <p:tgtEl>
                                          <p:spTgt spid="98"/>
                                        </p:tgtEl>
                                        <p:attrNameLst>
                                          <p:attrName>style.visibility</p:attrName>
                                        </p:attrNameLst>
                                      </p:cBhvr>
                                      <p:to>
                                        <p:strVal val="hidden"/>
                                      </p:to>
                                    </p:set>
                                  </p:childTnLst>
                                </p:cTn>
                              </p:par>
                              <p:par>
                                <p:cTn id="8" presetID="22" presetClass="entr" presetSubtype="8" fill="hold" nodeType="withEffect">
                                  <p:stCondLst>
                                    <p:cond delay="0"/>
                                  </p:stCondLst>
                                  <p:childTnLst>
                                    <p:set>
                                      <p:cBhvr>
                                        <p:cTn id="9" dur="1" fill="hold">
                                          <p:stCondLst>
                                            <p:cond delay="0"/>
                                          </p:stCondLst>
                                        </p:cTn>
                                        <p:tgtEl>
                                          <p:spTgt spid="99"/>
                                        </p:tgtEl>
                                        <p:attrNameLst>
                                          <p:attrName>style.visibility</p:attrName>
                                        </p:attrNameLst>
                                      </p:cBhvr>
                                      <p:to>
                                        <p:strVal val="visible"/>
                                      </p:to>
                                    </p:set>
                                    <p:animEffect transition="in" filter="wipe(left)">
                                      <p:cBhvr>
                                        <p:cTn id="10" dur="500"/>
                                        <p:tgtEl>
                                          <p:spTgt spid="9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xit" presetSubtype="8" fill="hold" nodeType="clickEffect">
                                  <p:stCondLst>
                                    <p:cond delay="0"/>
                                  </p:stCondLst>
                                  <p:childTnLst>
                                    <p:animEffect transition="out" filter="wipe(left)">
                                      <p:cBhvr>
                                        <p:cTn id="14" dur="500"/>
                                        <p:tgtEl>
                                          <p:spTgt spid="99"/>
                                        </p:tgtEl>
                                      </p:cBhvr>
                                    </p:animEffect>
                                    <p:set>
                                      <p:cBhvr>
                                        <p:cTn id="15" dur="1" fill="hold">
                                          <p:stCondLst>
                                            <p:cond delay="499"/>
                                          </p:stCondLst>
                                        </p:cTn>
                                        <p:tgtEl>
                                          <p:spTgt spid="99"/>
                                        </p:tgtEl>
                                        <p:attrNameLst>
                                          <p:attrName>style.visibility</p:attrName>
                                        </p:attrNameLst>
                                      </p:cBhvr>
                                      <p:to>
                                        <p:strVal val="hidden"/>
                                      </p:to>
                                    </p:set>
                                  </p:childTnLst>
                                </p:cTn>
                              </p:par>
                              <p:par>
                                <p:cTn id="16" presetID="22" presetClass="entr" presetSubtype="8" fill="hold" nodeType="with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wipe(left)">
                                      <p:cBhvr>
                                        <p:cTn id="18" dur="500"/>
                                        <p:tgtEl>
                                          <p:spTgt spid="10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xit" presetSubtype="8" fill="hold" nodeType="clickEffect">
                                  <p:stCondLst>
                                    <p:cond delay="0"/>
                                  </p:stCondLst>
                                  <p:childTnLst>
                                    <p:animEffect transition="out" filter="wipe(left)">
                                      <p:cBhvr>
                                        <p:cTn id="22" dur="500"/>
                                        <p:tgtEl>
                                          <p:spTgt spid="100"/>
                                        </p:tgtEl>
                                      </p:cBhvr>
                                    </p:animEffect>
                                    <p:set>
                                      <p:cBhvr>
                                        <p:cTn id="23" dur="1" fill="hold">
                                          <p:stCondLst>
                                            <p:cond delay="499"/>
                                          </p:stCondLst>
                                        </p:cTn>
                                        <p:tgtEl>
                                          <p:spTgt spid="100"/>
                                        </p:tgtEl>
                                        <p:attrNameLst>
                                          <p:attrName>style.visibility</p:attrName>
                                        </p:attrNameLst>
                                      </p:cBhvr>
                                      <p:to>
                                        <p:strVal val="hidden"/>
                                      </p:to>
                                    </p:set>
                                  </p:childTnLst>
                                </p:cTn>
                              </p:par>
                              <p:par>
                                <p:cTn id="24" presetID="22" presetClass="entr" presetSubtype="8" fill="hold" nodeType="with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wipe(left)">
                                      <p:cBhvr>
                                        <p:cTn id="26" dur="500"/>
                                        <p:tgtEl>
                                          <p:spTgt spid="10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xit" presetSubtype="8" fill="hold" nodeType="clickEffect">
                                  <p:stCondLst>
                                    <p:cond delay="0"/>
                                  </p:stCondLst>
                                  <p:childTnLst>
                                    <p:animEffect transition="out" filter="wipe(left)">
                                      <p:cBhvr>
                                        <p:cTn id="30" dur="500"/>
                                        <p:tgtEl>
                                          <p:spTgt spid="101"/>
                                        </p:tgtEl>
                                      </p:cBhvr>
                                    </p:animEffect>
                                    <p:set>
                                      <p:cBhvr>
                                        <p:cTn id="31" dur="1" fill="hold">
                                          <p:stCondLst>
                                            <p:cond delay="499"/>
                                          </p:stCondLst>
                                        </p:cTn>
                                        <p:tgtEl>
                                          <p:spTgt spid="101"/>
                                        </p:tgtEl>
                                        <p:attrNameLst>
                                          <p:attrName>style.visibility</p:attrName>
                                        </p:attrNameLst>
                                      </p:cBhvr>
                                      <p:to>
                                        <p:strVal val="hidden"/>
                                      </p:to>
                                    </p:set>
                                  </p:childTnLst>
                                </p:cTn>
                              </p:par>
                              <p:par>
                                <p:cTn id="32" presetID="22" presetClass="entr" presetSubtype="8" fill="hold" nodeType="withEffect">
                                  <p:stCondLst>
                                    <p:cond delay="0"/>
                                  </p:stCondLst>
                                  <p:childTnLst>
                                    <p:set>
                                      <p:cBhvr>
                                        <p:cTn id="33" dur="1" fill="hold">
                                          <p:stCondLst>
                                            <p:cond delay="0"/>
                                          </p:stCondLst>
                                        </p:cTn>
                                        <p:tgtEl>
                                          <p:spTgt spid="102"/>
                                        </p:tgtEl>
                                        <p:attrNameLst>
                                          <p:attrName>style.visibility</p:attrName>
                                        </p:attrNameLst>
                                      </p:cBhvr>
                                      <p:to>
                                        <p:strVal val="visible"/>
                                      </p:to>
                                    </p:set>
                                    <p:animEffect transition="in" filter="wipe(left)">
                                      <p:cBhvr>
                                        <p:cTn id="34" dur="500"/>
                                        <p:tgtEl>
                                          <p:spTgt spid="10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xit" presetSubtype="8" fill="hold" nodeType="clickEffect">
                                  <p:stCondLst>
                                    <p:cond delay="0"/>
                                  </p:stCondLst>
                                  <p:childTnLst>
                                    <p:animEffect transition="out" filter="wipe(left)">
                                      <p:cBhvr>
                                        <p:cTn id="38" dur="500"/>
                                        <p:tgtEl>
                                          <p:spTgt spid="102"/>
                                        </p:tgtEl>
                                      </p:cBhvr>
                                    </p:animEffect>
                                    <p:set>
                                      <p:cBhvr>
                                        <p:cTn id="39" dur="1" fill="hold">
                                          <p:stCondLst>
                                            <p:cond delay="499"/>
                                          </p:stCondLst>
                                        </p:cTn>
                                        <p:tgtEl>
                                          <p:spTgt spid="102"/>
                                        </p:tgtEl>
                                        <p:attrNameLst>
                                          <p:attrName>style.visibility</p:attrName>
                                        </p:attrNameLst>
                                      </p:cBhvr>
                                      <p:to>
                                        <p:strVal val="hidden"/>
                                      </p:to>
                                    </p:set>
                                  </p:childTnLst>
                                </p:cTn>
                              </p:par>
                              <p:par>
                                <p:cTn id="40" presetID="22" presetClass="entr" presetSubtype="8" fill="hold" nodeType="withEffect">
                                  <p:stCondLst>
                                    <p:cond delay="0"/>
                                  </p:stCondLst>
                                  <p:childTnLst>
                                    <p:set>
                                      <p:cBhvr>
                                        <p:cTn id="41" dur="1" fill="hold">
                                          <p:stCondLst>
                                            <p:cond delay="0"/>
                                          </p:stCondLst>
                                        </p:cTn>
                                        <p:tgtEl>
                                          <p:spTgt spid="103"/>
                                        </p:tgtEl>
                                        <p:attrNameLst>
                                          <p:attrName>style.visibility</p:attrName>
                                        </p:attrNameLst>
                                      </p:cBhvr>
                                      <p:to>
                                        <p:strVal val="visible"/>
                                      </p:to>
                                    </p:set>
                                    <p:animEffect transition="in" filter="wipe(left)">
                                      <p:cBhvr>
                                        <p:cTn id="42" dur="500"/>
                                        <p:tgtEl>
                                          <p:spTgt spid="10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xit" presetSubtype="8" fill="hold" nodeType="clickEffect">
                                  <p:stCondLst>
                                    <p:cond delay="0"/>
                                  </p:stCondLst>
                                  <p:childTnLst>
                                    <p:animEffect transition="out" filter="wipe(left)">
                                      <p:cBhvr>
                                        <p:cTn id="46" dur="500"/>
                                        <p:tgtEl>
                                          <p:spTgt spid="103"/>
                                        </p:tgtEl>
                                      </p:cBhvr>
                                    </p:animEffect>
                                    <p:set>
                                      <p:cBhvr>
                                        <p:cTn id="47" dur="1" fill="hold">
                                          <p:stCondLst>
                                            <p:cond delay="499"/>
                                          </p:stCondLst>
                                        </p:cTn>
                                        <p:tgtEl>
                                          <p:spTgt spid="103"/>
                                        </p:tgtEl>
                                        <p:attrNameLst>
                                          <p:attrName>style.visibility</p:attrName>
                                        </p:attrNameLst>
                                      </p:cBhvr>
                                      <p:to>
                                        <p:strVal val="hidden"/>
                                      </p:to>
                                    </p:set>
                                  </p:childTnLst>
                                </p:cTn>
                              </p:par>
                              <p:par>
                                <p:cTn id="48" presetID="22" presetClass="entr" presetSubtype="8" fill="hold" nodeType="withEffect">
                                  <p:stCondLst>
                                    <p:cond delay="0"/>
                                  </p:stCondLst>
                                  <p:childTnLst>
                                    <p:set>
                                      <p:cBhvr>
                                        <p:cTn id="49" dur="1" fill="hold">
                                          <p:stCondLst>
                                            <p:cond delay="0"/>
                                          </p:stCondLst>
                                        </p:cTn>
                                        <p:tgtEl>
                                          <p:spTgt spid="104"/>
                                        </p:tgtEl>
                                        <p:attrNameLst>
                                          <p:attrName>style.visibility</p:attrName>
                                        </p:attrNameLst>
                                      </p:cBhvr>
                                      <p:to>
                                        <p:strVal val="visible"/>
                                      </p:to>
                                    </p:set>
                                    <p:animEffect transition="in" filter="wipe(left)">
                                      <p:cBhvr>
                                        <p:cTn id="50"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Outline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solidFill>
                  <a:schemeClr val="bg1">
                    <a:lumMod val="85000"/>
                  </a:schemeClr>
                </a:solidFill>
                <a:latin typeface="+mj-lt"/>
                <a:ea typeface="標楷體" panose="03000509000000000000" pitchFamily="65" charset="-120"/>
              </a:rPr>
              <a:t>Benchmarking Metrics</a:t>
            </a:r>
          </a:p>
          <a:p>
            <a:pPr marL="514350" indent="-457200"/>
            <a:r>
              <a:rPr lang="en-US" altLang="zh-TW" dirty="0">
                <a:solidFill>
                  <a:schemeClr val="bg1">
                    <a:lumMod val="85000"/>
                  </a:schemeClr>
                </a:solidFill>
                <a:latin typeface="+mj-lt"/>
                <a:ea typeface="標楷體" panose="03000509000000000000" pitchFamily="65" charset="-120"/>
              </a:rPr>
              <a:t>GEMM Accelerator Design</a:t>
            </a:r>
          </a:p>
          <a:p>
            <a:pPr marL="514350" indent="-457200"/>
            <a:r>
              <a:rPr lang="en-US" altLang="zh-TW" dirty="0">
                <a:latin typeface="+mj-lt"/>
                <a:ea typeface="標楷體" panose="03000509000000000000" pitchFamily="65" charset="-120"/>
              </a:rPr>
              <a:t>DNN Accelerator Design</a:t>
            </a:r>
          </a:p>
          <a:p>
            <a:pPr marL="914400" lvl="1" indent="-457200"/>
            <a:r>
              <a:rPr lang="en-US" altLang="zh-TW" dirty="0">
                <a:latin typeface="+mj-lt"/>
                <a:ea typeface="標楷體" panose="03000509000000000000" pitchFamily="65" charset="-120"/>
              </a:rPr>
              <a:t>Locality and Data Reuse</a:t>
            </a:r>
          </a:p>
          <a:p>
            <a:pPr marL="914400" lvl="1" indent="-457200"/>
            <a:r>
              <a:rPr lang="en-US" altLang="zh-TW" dirty="0">
                <a:solidFill>
                  <a:schemeClr val="bg1">
                    <a:lumMod val="85000"/>
                  </a:schemeClr>
                </a:solidFill>
                <a:latin typeface="+mj-lt"/>
                <a:ea typeface="標楷體" panose="03000509000000000000" pitchFamily="65" charset="-120"/>
              </a:rPr>
              <a:t>Dataflow Taxonomy</a:t>
            </a:r>
          </a:p>
          <a:p>
            <a:pPr marL="914400" lvl="1" indent="-457200"/>
            <a:r>
              <a:rPr lang="en-US" altLang="zh-TW" dirty="0">
                <a:solidFill>
                  <a:schemeClr val="bg1">
                    <a:lumMod val="85000"/>
                  </a:schemeClr>
                </a:solidFill>
                <a:latin typeface="+mj-lt"/>
                <a:ea typeface="標楷體" panose="03000509000000000000" pitchFamily="65" charset="-120"/>
              </a:rPr>
              <a:t>Network-on-Chip</a:t>
            </a:r>
          </a:p>
          <a:p>
            <a:pPr marL="914400" lvl="1" indent="-457200"/>
            <a:r>
              <a:rPr lang="en-US" altLang="zh-TW" dirty="0">
                <a:solidFill>
                  <a:schemeClr val="bg1">
                    <a:lumMod val="85000"/>
                  </a:schemeClr>
                </a:solidFill>
                <a:latin typeface="+mj-lt"/>
                <a:ea typeface="標楷體" panose="03000509000000000000" pitchFamily="65" charset="-120"/>
              </a:rPr>
              <a:t>Optimization</a:t>
            </a:r>
          </a:p>
          <a:p>
            <a:pPr marL="514350" indent="-457200"/>
            <a:r>
              <a:rPr lang="en-US" altLang="zh-TW" dirty="0">
                <a:solidFill>
                  <a:schemeClr val="bg1">
                    <a:lumMod val="85000"/>
                  </a:schemeClr>
                </a:solidFill>
                <a:latin typeface="+mj-lt"/>
                <a:ea typeface="標楷體" panose="03000509000000000000" pitchFamily="65" charset="-120"/>
              </a:rPr>
              <a:t>Energy</a:t>
            </a:r>
            <a:endParaRPr lang="zh-TW" altLang="en-US" dirty="0">
              <a:solidFill>
                <a:schemeClr val="bg1">
                  <a:lumMod val="85000"/>
                </a:schemeClr>
              </a:solidFill>
            </a:endParaRPr>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87</a:t>
            </a:fld>
            <a:endParaRPr lang="zh-TW" altLang="en-US"/>
          </a:p>
        </p:txBody>
      </p:sp>
    </p:spTree>
    <p:extLst>
      <p:ext uri="{BB962C8B-B14F-4D97-AF65-F5344CB8AC3E}">
        <p14:creationId xmlns:p14="http://schemas.microsoft.com/office/powerpoint/2010/main" val="309167861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Direct Convolution is Better</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Higher performance, zero memory overheads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88</a:t>
            </a:fld>
            <a:endParaRPr lang="zh-TW" altLang="en-US"/>
          </a:p>
        </p:txBody>
      </p:sp>
      <p:pic>
        <p:nvPicPr>
          <p:cNvPr id="6" name="圖片 5">
            <a:extLst>
              <a:ext uri="{FF2B5EF4-FFF2-40B4-BE49-F238E27FC236}">
                <a16:creationId xmlns:a16="http://schemas.microsoft.com/office/drawing/2014/main" id="{A720C4D0-2E56-426A-3FEB-0B30F51339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42" y="2227513"/>
            <a:ext cx="10685516" cy="3790829"/>
          </a:xfrm>
          <a:prstGeom prst="rect">
            <a:avLst/>
          </a:prstGeom>
        </p:spPr>
      </p:pic>
    </p:spTree>
    <p:extLst>
      <p:ext uri="{BB962C8B-B14F-4D97-AF65-F5344CB8AC3E}">
        <p14:creationId xmlns:p14="http://schemas.microsoft.com/office/powerpoint/2010/main" val="330380581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Highly-Parallel Compute Paradigms</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89</a:t>
            </a:fld>
            <a:endParaRPr lang="zh-TW" altLang="en-US"/>
          </a:p>
        </p:txBody>
      </p:sp>
      <p:pic>
        <p:nvPicPr>
          <p:cNvPr id="8" name="圖片 7">
            <a:extLst>
              <a:ext uri="{FF2B5EF4-FFF2-40B4-BE49-F238E27FC236}">
                <a16:creationId xmlns:a16="http://schemas.microsoft.com/office/drawing/2014/main" id="{E44CE5EB-DFF2-0F42-8FC2-D870417A96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7349" y="1670705"/>
            <a:ext cx="3428947" cy="4926648"/>
          </a:xfrm>
          <a:prstGeom prst="rect">
            <a:avLst/>
          </a:prstGeom>
        </p:spPr>
      </p:pic>
      <p:pic>
        <p:nvPicPr>
          <p:cNvPr id="10" name="圖片 9">
            <a:extLst>
              <a:ext uri="{FF2B5EF4-FFF2-40B4-BE49-F238E27FC236}">
                <a16:creationId xmlns:a16="http://schemas.microsoft.com/office/drawing/2014/main" id="{743F8213-79DA-5899-8452-69B9AE0E10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8343" y="1670705"/>
            <a:ext cx="3436829" cy="4926648"/>
          </a:xfrm>
          <a:prstGeom prst="rect">
            <a:avLst/>
          </a:prstGeom>
        </p:spPr>
      </p:pic>
    </p:spTree>
    <p:extLst>
      <p:ext uri="{BB962C8B-B14F-4D97-AF65-F5344CB8AC3E}">
        <p14:creationId xmlns:p14="http://schemas.microsoft.com/office/powerpoint/2010/main" val="211199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Increase Throughput</a:t>
            </a:r>
            <a:endParaRPr lang="zh-TW" altLang="en-US" dirty="0"/>
          </a:p>
        </p:txBody>
      </p:sp>
      <mc:AlternateContent xmlns:mc="http://schemas.openxmlformats.org/markup-compatibility/2006" xmlns:a14="http://schemas.microsoft.com/office/drawing/2010/main">
        <mc:Choice Requires="a14">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lnSpcReduction="10000"/>
              </a:bodyPr>
              <a:lstStyle/>
              <a:p>
                <a:pPr marL="514350" indent="-457200"/>
                <a:r>
                  <a:rPr lang="en-US" altLang="zh-TW" dirty="0"/>
                  <a:t>Increase </a:t>
                </a:r>
                <a14:m>
                  <m:oMath xmlns:m="http://schemas.openxmlformats.org/officeDocument/2006/math">
                    <m:f>
                      <m:fPr>
                        <m:ctrlPr>
                          <a:rPr lang="en-US" altLang="zh-TW" i="1" dirty="0" smtClean="0">
                            <a:latin typeface="Cambria Math" panose="02040503050406030204" pitchFamily="18" charset="0"/>
                          </a:rPr>
                        </m:ctrlPr>
                      </m:fPr>
                      <m:num>
                        <m:r>
                          <a:rPr lang="zh-TW" altLang="en-US" i="1" dirty="0" smtClean="0">
                            <a:latin typeface="Cambria Math" panose="02040503050406030204" pitchFamily="18" charset="0"/>
                          </a:rPr>
                          <m:t>𝑐𝑦𝑐𝑙𝑒</m:t>
                        </m:r>
                      </m:num>
                      <m:den>
                        <m:r>
                          <a:rPr lang="zh-TW" altLang="en-US" i="1" dirty="0" smtClean="0">
                            <a:latin typeface="Cambria Math" panose="02040503050406030204" pitchFamily="18" charset="0"/>
                          </a:rPr>
                          <m:t>𝑠𝑒𝑐𝑜𝑛𝑑</m:t>
                        </m:r>
                      </m:den>
                    </m:f>
                  </m:oMath>
                </a14:m>
                <a:r>
                  <a:rPr lang="zh-TW" altLang="en-US" dirty="0"/>
                  <a:t> → </a:t>
                </a:r>
                <a:r>
                  <a:rPr lang="en-US" altLang="zh-TW" dirty="0"/>
                  <a:t>higher clock frequency → reducing critical path</a:t>
                </a:r>
              </a:p>
              <a:p>
                <a:pPr marL="914400" lvl="1" indent="-457200"/>
                <a:r>
                  <a:rPr lang="en-US" altLang="zh-TW" dirty="0" smtClean="0"/>
                  <a:t>Affected </a:t>
                </a:r>
                <a:r>
                  <a:rPr lang="en-US" altLang="zh-TW" dirty="0"/>
                  <a:t>by design of the MAC</a:t>
                </a:r>
              </a:p>
              <a:p>
                <a:pPr marL="514350" indent="-457200"/>
                <a:r>
                  <a:rPr lang="en-US" altLang="zh-TW" dirty="0"/>
                  <a:t>Increase </a:t>
                </a:r>
                <a:r>
                  <a:rPr lang="zh-TW" altLang="en-US" dirty="0"/>
                  <a:t>𝑛𝑢𝑚𝑏𝑒𝑟𝑜𝑓 𝑃𝐸𝑠 → </a:t>
                </a:r>
                <a:r>
                  <a:rPr lang="en-US" altLang="zh-TW" dirty="0" smtClean="0"/>
                  <a:t>multiple MACs </a:t>
                </a:r>
                <a:r>
                  <a:rPr lang="en-US" altLang="zh-TW" dirty="0"/>
                  <a:t>perform in parallel</a:t>
                </a:r>
              </a:p>
              <a:p>
                <a:pPr marL="914400" lvl="1" indent="-457200"/>
                <a:r>
                  <a:rPr lang="en-US" altLang="zh-TW" dirty="0"/>
                  <a:t>If Area cost of the system is fixed</a:t>
                </a:r>
              </a:p>
              <a:p>
                <a:pPr marL="1314450" lvl="2" indent="-457200"/>
                <a:r>
                  <a:rPr lang="en-US" altLang="zh-TW" dirty="0"/>
                  <a:t>Increasing the area density of the </a:t>
                </a:r>
                <a:r>
                  <a:rPr lang="en-US" altLang="zh-TW" dirty="0" smtClean="0"/>
                  <a:t>PEs</a:t>
                </a:r>
                <a:endParaRPr lang="en-US" altLang="zh-TW" dirty="0"/>
              </a:p>
              <a:p>
                <a:pPr marL="1314450" lvl="2" indent="-457200"/>
                <a:r>
                  <a:rPr lang="en-US" altLang="zh-TW" dirty="0"/>
                  <a:t>Trading off on-chip storage area for more PEs</a:t>
                </a:r>
              </a:p>
              <a:p>
                <a:pPr marL="1771650" lvl="3" indent="-457200"/>
                <a:r>
                  <a:rPr lang="en-US" altLang="zh-TW" dirty="0"/>
                  <a:t>Affect the utilization of the </a:t>
                </a:r>
                <a:r>
                  <a:rPr lang="en-US" altLang="zh-TW" dirty="0" smtClean="0"/>
                  <a:t>PEs</a:t>
                </a:r>
                <a:endParaRPr lang="en-US" altLang="zh-TW" dirty="0"/>
              </a:p>
              <a:p>
                <a:pPr marL="914400" lvl="1" indent="-457200"/>
                <a:r>
                  <a:rPr lang="en-US" altLang="zh-TW" dirty="0"/>
                  <a:t>Increasing the density of PEs</a:t>
                </a:r>
              </a:p>
              <a:p>
                <a:pPr marL="1314450" lvl="2" indent="-457200"/>
                <a:r>
                  <a:rPr lang="en-US" altLang="zh-TW" dirty="0"/>
                  <a:t>Reducing the logic associated with delivering operands to a MAC</a:t>
                </a:r>
              </a:p>
              <a:p>
                <a:pPr marL="1771650" lvl="3" indent="-457200"/>
                <a:r>
                  <a:rPr lang="en-US" altLang="zh-TW" dirty="0"/>
                  <a:t>Multiple MACs </a:t>
                </a:r>
                <a:r>
                  <a:rPr lang="en-US" altLang="zh-TW" dirty="0" smtClean="0"/>
                  <a:t>share </a:t>
                </a:r>
                <a:r>
                  <a:rPr lang="en-US" altLang="zh-TW" dirty="0"/>
                  <a:t>c</a:t>
                </a:r>
                <a:r>
                  <a:rPr lang="en-US" altLang="zh-TW" dirty="0" smtClean="0"/>
                  <a:t>ontrol </a:t>
                </a:r>
                <a:r>
                  <a:rPr lang="en-US" altLang="zh-TW" dirty="0"/>
                  <a:t>logic</a:t>
                </a:r>
              </a:p>
              <a:p>
                <a:pPr marL="1771650" lvl="3" indent="-457200"/>
                <a:r>
                  <a:rPr lang="en-US" altLang="zh-TW" dirty="0"/>
                  <a:t>E.g., SIMD and SIMT with CPUs and GPUs</a:t>
                </a:r>
                <a:endParaRPr lang="zh-TW" altLang="en-US" dirty="0"/>
              </a:p>
            </p:txBody>
          </p:sp>
        </mc:Choice>
        <mc:Fallback xmlns="">
          <p:sp>
            <p:nvSpPr>
              <p:cNvPr id="5" name="內容版面配置區 4">
                <a:extLst>
                  <a:ext uri="{FF2B5EF4-FFF2-40B4-BE49-F238E27FC236}">
                    <a16:creationId xmlns:a16="http://schemas.microsoft.com/office/drawing/2014/main" id="{6506567B-9996-2AFD-EA73-346F00EEADCA}"/>
                  </a:ext>
                </a:extLst>
              </p:cNvPr>
              <p:cNvSpPr>
                <a:spLocks noGrp="1" noRot="1" noChangeAspect="1" noMove="1" noResize="1" noEditPoints="1" noAdjustHandles="1" noChangeArrowheads="1" noChangeShapeType="1" noTextEdit="1"/>
              </p:cNvSpPr>
              <p:nvPr>
                <p:ph idx="1"/>
              </p:nvPr>
            </p:nvSpPr>
            <p:spPr>
              <a:blipFill>
                <a:blip r:embed="rId2"/>
                <a:stretch>
                  <a:fillRect l="-522" t="-406"/>
                </a:stretch>
              </a:blipFill>
            </p:spPr>
            <p:txBody>
              <a:bodyPr/>
              <a:lstStyle/>
              <a:p>
                <a:r>
                  <a:rPr lang="zh-TW" altLang="en-US">
                    <a:noFill/>
                  </a:rPr>
                  <a:t> </a:t>
                </a:r>
              </a:p>
            </p:txBody>
          </p:sp>
        </mc:Fallback>
      </mc:AlternateContent>
      <p:sp>
        <p:nvSpPr>
          <p:cNvPr id="3" name="投影片編號版面配置區 2">
            <a:extLst>
              <a:ext uri="{FF2B5EF4-FFF2-40B4-BE49-F238E27FC236}">
                <a16:creationId xmlns:a16="http://schemas.microsoft.com/office/drawing/2014/main" id="{4AFB367A-0552-3C48-412D-621E168EB6E7}"/>
              </a:ext>
            </a:extLst>
          </p:cNvPr>
          <p:cNvSpPr>
            <a:spLocks noGrp="1"/>
          </p:cNvSpPr>
          <p:nvPr>
            <p:ph type="sldNum" sz="quarter" idx="12"/>
          </p:nvPr>
        </p:nvSpPr>
        <p:spPr/>
        <p:txBody>
          <a:bodyPr/>
          <a:lstStyle/>
          <a:p>
            <a:fld id="{782ABDDB-4DBE-438F-825E-A879036B780E}" type="slidenum">
              <a:rPr lang="zh-TW" altLang="en-US" smtClean="0"/>
              <a:t>9</a:t>
            </a:fld>
            <a:endParaRPr lang="zh-TW" altLang="en-US"/>
          </a:p>
        </p:txBody>
      </p:sp>
    </p:spTree>
    <p:extLst>
      <p:ext uri="{BB962C8B-B14F-4D97-AF65-F5344CB8AC3E}">
        <p14:creationId xmlns:p14="http://schemas.microsoft.com/office/powerpoint/2010/main" val="158464578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Locality: Temporal and Spatial Reuse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Temporal reuse: the same data is used more than once over time by the same consumer.</a:t>
            </a:r>
          </a:p>
          <a:p>
            <a:pPr marL="514350" indent="-457200"/>
            <a:r>
              <a:rPr lang="en-US" altLang="zh-TW" dirty="0">
                <a:latin typeface="+mj-lt"/>
                <a:ea typeface="標楷體" panose="03000509000000000000" pitchFamily="65" charset="-120"/>
              </a:rPr>
              <a:t>Spatial reuse: the same data is used by more than one consumer at different spatial locations of the hardware.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90</a:t>
            </a:fld>
            <a:endParaRPr lang="zh-TW" altLang="en-US"/>
          </a:p>
        </p:txBody>
      </p:sp>
      <p:pic>
        <p:nvPicPr>
          <p:cNvPr id="6" name="圖片 5">
            <a:extLst>
              <a:ext uri="{FF2B5EF4-FFF2-40B4-BE49-F238E27FC236}">
                <a16:creationId xmlns:a16="http://schemas.microsoft.com/office/drawing/2014/main" id="{EEB67090-413B-5DFC-5A95-8D0B95F4D4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4246" y="4332426"/>
            <a:ext cx="5943508" cy="1844537"/>
          </a:xfrm>
          <a:prstGeom prst="rect">
            <a:avLst/>
          </a:prstGeom>
        </p:spPr>
      </p:pic>
    </p:spTree>
    <p:extLst>
      <p:ext uri="{BB962C8B-B14F-4D97-AF65-F5344CB8AC3E}">
        <p14:creationId xmlns:p14="http://schemas.microsoft.com/office/powerpoint/2010/main" val="1769172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Temporal Reuse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a:xfrm>
            <a:off x="838200" y="1673292"/>
            <a:ext cx="7064829" cy="4503671"/>
          </a:xfrm>
        </p:spPr>
        <p:txBody>
          <a:bodyPr>
            <a:normAutofit/>
          </a:bodyPr>
          <a:lstStyle/>
          <a:p>
            <a:pPr marL="514350" indent="-457200"/>
            <a:r>
              <a:rPr lang="en-US" altLang="zh-TW" dirty="0">
                <a:latin typeface="+mj-lt"/>
                <a:ea typeface="標楷體" panose="03000509000000000000" pitchFamily="65" charset="-120"/>
              </a:rPr>
              <a:t>The same data value is used more than once by the same consumer</a:t>
            </a:r>
          </a:p>
          <a:p>
            <a:pPr marL="914400" lvl="1" indent="-457200"/>
            <a:r>
              <a:rPr lang="en-US" altLang="zh-TW" dirty="0">
                <a:latin typeface="+mj-lt"/>
                <a:ea typeface="標楷體" panose="03000509000000000000" pitchFamily="65" charset="-120"/>
              </a:rPr>
              <a:t>E.g. PE</a:t>
            </a:r>
          </a:p>
          <a:p>
            <a:pPr marL="514350" indent="-457200"/>
            <a:r>
              <a:rPr lang="en-US" altLang="zh-TW" dirty="0">
                <a:latin typeface="+mj-lt"/>
                <a:ea typeface="標楷體" panose="03000509000000000000" pitchFamily="65" charset="-120"/>
              </a:rPr>
              <a:t>Adding an intermediate memory level to the memory hierarchy</a:t>
            </a:r>
          </a:p>
          <a:p>
            <a:pPr marL="914400" lvl="1" indent="-457200"/>
            <a:r>
              <a:rPr lang="en-US" altLang="zh-TW" dirty="0">
                <a:latin typeface="+mj-lt"/>
                <a:ea typeface="標楷體" panose="03000509000000000000" pitchFamily="65" charset="-120"/>
              </a:rPr>
              <a:t>Used multiple times at the intermediate level</a:t>
            </a:r>
          </a:p>
          <a:p>
            <a:pPr marL="914400" lvl="1" indent="-457200"/>
            <a:r>
              <a:rPr lang="en-US" altLang="zh-TW" dirty="0">
                <a:latin typeface="+mj-lt"/>
                <a:ea typeface="標楷體" panose="03000509000000000000" pitchFamily="65" charset="-120"/>
              </a:rPr>
              <a:t>Reduces the overall energy cost</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91</a:t>
            </a:fld>
            <a:endParaRPr lang="zh-TW" altLang="en-US"/>
          </a:p>
        </p:txBody>
      </p:sp>
      <p:pic>
        <p:nvPicPr>
          <p:cNvPr id="6" name="圖片 5">
            <a:extLst>
              <a:ext uri="{FF2B5EF4-FFF2-40B4-BE49-F238E27FC236}">
                <a16:creationId xmlns:a16="http://schemas.microsoft.com/office/drawing/2014/main" id="{5B686C22-47C8-2DF4-801E-8F57DCCB12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0228" y="1635912"/>
            <a:ext cx="2104664" cy="4903000"/>
          </a:xfrm>
          <a:prstGeom prst="rect">
            <a:avLst/>
          </a:prstGeom>
        </p:spPr>
      </p:pic>
    </p:spTree>
    <p:extLst>
      <p:ext uri="{BB962C8B-B14F-4D97-AF65-F5344CB8AC3E}">
        <p14:creationId xmlns:p14="http://schemas.microsoft.com/office/powerpoint/2010/main" val="370778682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fr-FR" altLang="zh-TW" dirty="0"/>
              <a:t>1D CNN Temporal Reuse Example </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Example 1D convolution</a:t>
            </a:r>
          </a:p>
          <a:p>
            <a:pPr marL="514350" indent="-457200"/>
            <a:endParaRPr lang="en-US" altLang="zh-TW" dirty="0">
              <a:latin typeface="+mj-lt"/>
              <a:ea typeface="標楷體" panose="03000509000000000000" pitchFamily="65" charset="-120"/>
            </a:endParaRPr>
          </a:p>
          <a:p>
            <a:pPr marL="514350" indent="-457200"/>
            <a:r>
              <a:rPr lang="en-US" altLang="zh-TW" dirty="0">
                <a:latin typeface="+mj-lt"/>
                <a:ea typeface="標楷體" panose="03000509000000000000" pitchFamily="65" charset="-120"/>
              </a:rPr>
              <a:t>Operation ordering = 1, reuse distance = 4 </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92</a:t>
            </a:fld>
            <a:endParaRPr lang="zh-TW" altLang="en-US"/>
          </a:p>
        </p:txBody>
      </p:sp>
      <p:pic>
        <p:nvPicPr>
          <p:cNvPr id="6" name="圖片 5">
            <a:extLst>
              <a:ext uri="{FF2B5EF4-FFF2-40B4-BE49-F238E27FC236}">
                <a16:creationId xmlns:a16="http://schemas.microsoft.com/office/drawing/2014/main" id="{A599E0CA-7688-2AA1-6CEB-E9EC8FAC34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1997" y="2184603"/>
            <a:ext cx="5841033" cy="488723"/>
          </a:xfrm>
          <a:prstGeom prst="rect">
            <a:avLst/>
          </a:prstGeom>
        </p:spPr>
      </p:pic>
      <p:pic>
        <p:nvPicPr>
          <p:cNvPr id="8" name="圖片 7">
            <a:extLst>
              <a:ext uri="{FF2B5EF4-FFF2-40B4-BE49-F238E27FC236}">
                <a16:creationId xmlns:a16="http://schemas.microsoft.com/office/drawing/2014/main" id="{1B3494E3-963D-CBD4-6C71-00FC06B45E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1997" y="3221934"/>
            <a:ext cx="7630392" cy="2711627"/>
          </a:xfrm>
          <a:prstGeom prst="rect">
            <a:avLst/>
          </a:prstGeom>
        </p:spPr>
      </p:pic>
    </p:spTree>
    <p:extLst>
      <p:ext uri="{BB962C8B-B14F-4D97-AF65-F5344CB8AC3E}">
        <p14:creationId xmlns:p14="http://schemas.microsoft.com/office/powerpoint/2010/main" val="141898695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id="{0A8E742F-C63A-8157-6B70-995CED2A39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3378" y="3119321"/>
            <a:ext cx="7657358" cy="2684313"/>
          </a:xfrm>
          <a:prstGeom prst="rect">
            <a:avLst/>
          </a:prstGeom>
        </p:spPr>
      </p:pic>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fr-FR" altLang="zh-TW" dirty="0"/>
              <a:t>1D CNN Temporal Reuse Example </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Example 1D convolution</a:t>
            </a:r>
          </a:p>
          <a:p>
            <a:pPr marL="514350" indent="-457200"/>
            <a:endParaRPr lang="en-US" altLang="zh-TW" dirty="0">
              <a:latin typeface="+mj-lt"/>
              <a:ea typeface="標楷體" panose="03000509000000000000" pitchFamily="65" charset="-120"/>
            </a:endParaRPr>
          </a:p>
          <a:p>
            <a:pPr marL="514350" indent="-457200"/>
            <a:r>
              <a:rPr lang="en-US" altLang="zh-TW" dirty="0">
                <a:latin typeface="+mj-lt"/>
                <a:ea typeface="標楷體" panose="03000509000000000000" pitchFamily="65" charset="-120"/>
              </a:rPr>
              <a:t>Operation ordering = 2, reuse distance = 1 </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93</a:t>
            </a:fld>
            <a:endParaRPr lang="zh-TW" altLang="en-US"/>
          </a:p>
        </p:txBody>
      </p:sp>
      <p:pic>
        <p:nvPicPr>
          <p:cNvPr id="6" name="圖片 5">
            <a:extLst>
              <a:ext uri="{FF2B5EF4-FFF2-40B4-BE49-F238E27FC236}">
                <a16:creationId xmlns:a16="http://schemas.microsoft.com/office/drawing/2014/main" id="{A599E0CA-7688-2AA1-6CEB-E9EC8FAC3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1997" y="2184603"/>
            <a:ext cx="5841033" cy="488723"/>
          </a:xfrm>
          <a:prstGeom prst="rect">
            <a:avLst/>
          </a:prstGeom>
        </p:spPr>
      </p:pic>
    </p:spTree>
    <p:extLst>
      <p:ext uri="{BB962C8B-B14F-4D97-AF65-F5344CB8AC3E}">
        <p14:creationId xmlns:p14="http://schemas.microsoft.com/office/powerpoint/2010/main" val="17347705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Temporal Reuse Distance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lnSpcReduction="10000"/>
          </a:bodyPr>
          <a:lstStyle/>
          <a:p>
            <a:pPr marL="514350" indent="-457200"/>
            <a:r>
              <a:rPr lang="en-US" altLang="zh-TW" dirty="0">
                <a:latin typeface="+mj-lt"/>
                <a:ea typeface="標楷體" panose="03000509000000000000" pitchFamily="65" charset="-120"/>
              </a:rPr>
              <a:t>Temporal reuse distance</a:t>
            </a:r>
          </a:p>
          <a:p>
            <a:pPr marL="914400" lvl="1" indent="-457200"/>
            <a:r>
              <a:rPr lang="en-US" altLang="zh-TW" dirty="0">
                <a:latin typeface="+mj-lt"/>
                <a:ea typeface="標楷體" panose="03000509000000000000" pitchFamily="65" charset="-120"/>
              </a:rPr>
              <a:t>The maximum number of data accesses required by the consumer in between the accesses to the same data value</a:t>
            </a:r>
          </a:p>
          <a:p>
            <a:pPr marL="914400" lvl="1" indent="-457200"/>
            <a:r>
              <a:rPr lang="en-US" altLang="zh-TW" dirty="0">
                <a:latin typeface="+mj-lt"/>
                <a:ea typeface="標楷體" panose="03000509000000000000" pitchFamily="65" charset="-120"/>
              </a:rPr>
              <a:t>Storage capacity of the intermediate memory level limits the maximum reuse distance</a:t>
            </a:r>
          </a:p>
          <a:p>
            <a:pPr marL="914400" lvl="1" indent="-457200"/>
            <a:r>
              <a:rPr lang="en-US" altLang="zh-TW" dirty="0">
                <a:latin typeface="+mj-lt"/>
                <a:ea typeface="標楷體" panose="03000509000000000000" pitchFamily="65" charset="-120"/>
              </a:rPr>
              <a:t>Storage capacity &gt;= maximum reuse distance</a:t>
            </a:r>
          </a:p>
          <a:p>
            <a:pPr marL="1771650" lvl="3" indent="-457200"/>
            <a:r>
              <a:rPr lang="en-US" altLang="zh-TW" dirty="0">
                <a:latin typeface="+mj-lt"/>
                <a:ea typeface="標楷體" panose="03000509000000000000" pitchFamily="65" charset="-120"/>
              </a:rPr>
              <a:t>Temporal reuse can be exploited</a:t>
            </a:r>
          </a:p>
          <a:p>
            <a:pPr marL="914400" lvl="1" indent="-457200"/>
            <a:r>
              <a:rPr lang="en-US" altLang="zh-TW" dirty="0">
                <a:latin typeface="+mj-lt"/>
                <a:ea typeface="標楷體" panose="03000509000000000000" pitchFamily="65" charset="-120"/>
              </a:rPr>
              <a:t>Not limit to weights</a:t>
            </a:r>
          </a:p>
          <a:p>
            <a:pPr marL="514350" indent="-457200"/>
            <a:r>
              <a:rPr lang="en-US" altLang="zh-TW" dirty="0">
                <a:latin typeface="+mj-lt"/>
                <a:ea typeface="標楷體" panose="03000509000000000000" pitchFamily="65" charset="-120"/>
              </a:rPr>
              <a:t>Reduce the reuse distance of one data type often increase the reuse distance of other data types</a:t>
            </a:r>
          </a:p>
          <a:p>
            <a:pPr marL="514350" indent="-457200"/>
            <a:r>
              <a:rPr lang="en-US" altLang="zh-TW" dirty="0">
                <a:latin typeface="+mj-lt"/>
                <a:ea typeface="標楷體" panose="03000509000000000000" pitchFamily="65" charset="-120"/>
              </a:rPr>
              <a:t>Exploited by multiple levels of the memory hierarchy</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94</a:t>
            </a:fld>
            <a:endParaRPr lang="zh-TW" altLang="en-US"/>
          </a:p>
        </p:txBody>
      </p:sp>
    </p:spTree>
    <p:extLst>
      <p:ext uri="{BB962C8B-B14F-4D97-AF65-F5344CB8AC3E}">
        <p14:creationId xmlns:p14="http://schemas.microsoft.com/office/powerpoint/2010/main" val="85071445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Spatial Reuse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The same data value is used by more than one consumer at different spatial locations of the hardware</a:t>
            </a:r>
          </a:p>
          <a:p>
            <a:pPr marL="914400" lvl="1" indent="-457200"/>
            <a:r>
              <a:rPr lang="en-US" altLang="zh-TW" dirty="0">
                <a:latin typeface="+mj-lt"/>
                <a:ea typeface="標楷體" panose="03000509000000000000" pitchFamily="65" charset="-120"/>
              </a:rPr>
              <a:t>E.g., a group of PEs</a:t>
            </a:r>
          </a:p>
          <a:p>
            <a:pPr marL="514350" indent="-457200"/>
            <a:r>
              <a:rPr lang="en-US" altLang="zh-TW" dirty="0">
                <a:latin typeface="+mj-lt"/>
                <a:ea typeface="標楷體" panose="03000509000000000000" pitchFamily="65" charset="-120"/>
              </a:rPr>
              <a:t>Exploited by reading the data once from the source memory level and </a:t>
            </a:r>
            <a:r>
              <a:rPr lang="en-US" altLang="zh-TW" dirty="0">
                <a:solidFill>
                  <a:srgbClr val="0070C0"/>
                </a:solidFill>
                <a:latin typeface="+mj-lt"/>
                <a:ea typeface="標楷體" panose="03000509000000000000" pitchFamily="65" charset="-120"/>
              </a:rPr>
              <a:t>multicasting</a:t>
            </a:r>
            <a:r>
              <a:rPr lang="en-US" altLang="zh-TW" dirty="0">
                <a:latin typeface="+mj-lt"/>
                <a:ea typeface="標楷體" panose="03000509000000000000" pitchFamily="65" charset="-120"/>
              </a:rPr>
              <a:t> it to all of the consumers</a:t>
            </a:r>
          </a:p>
          <a:p>
            <a:pPr marL="514350" indent="-457200"/>
            <a:r>
              <a:rPr lang="en-US" altLang="zh-TW" dirty="0">
                <a:latin typeface="+mj-lt"/>
                <a:ea typeface="標楷體" panose="03000509000000000000" pitchFamily="65" charset="-120"/>
              </a:rPr>
              <a:t>Reducing the number of accesses to the source memory level</a:t>
            </a:r>
          </a:p>
          <a:p>
            <a:pPr marL="914400" lvl="1" indent="-457200"/>
            <a:r>
              <a:rPr lang="en-US" altLang="zh-TW" dirty="0">
                <a:latin typeface="+mj-lt"/>
                <a:ea typeface="標楷體" panose="03000509000000000000" pitchFamily="65" charset="-120"/>
              </a:rPr>
              <a:t>Reduces the overall energy cost</a:t>
            </a:r>
          </a:p>
          <a:p>
            <a:pPr marL="514350" indent="-457200"/>
            <a:r>
              <a:rPr lang="en-US" altLang="zh-TW" dirty="0">
                <a:latin typeface="+mj-lt"/>
                <a:ea typeface="標楷體" panose="03000509000000000000" pitchFamily="65" charset="-120"/>
              </a:rPr>
              <a:t>Reducing the bandwidth required from the source memory level</a:t>
            </a:r>
          </a:p>
          <a:p>
            <a:pPr marL="914400" lvl="1" indent="-457200"/>
            <a:r>
              <a:rPr lang="en-US" altLang="zh-TW" dirty="0">
                <a:latin typeface="+mj-lt"/>
                <a:ea typeface="標楷體" panose="03000509000000000000" pitchFamily="65" charset="-120"/>
              </a:rPr>
              <a:t>Helps to keep the PEs busy and therefore increases performance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95</a:t>
            </a:fld>
            <a:endParaRPr lang="zh-TW" altLang="en-US"/>
          </a:p>
        </p:txBody>
      </p:sp>
    </p:spTree>
    <p:extLst>
      <p:ext uri="{BB962C8B-B14F-4D97-AF65-F5344CB8AC3E}">
        <p14:creationId xmlns:p14="http://schemas.microsoft.com/office/powerpoint/2010/main" val="26088587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Spatial Reuse Distance</a:t>
            </a:r>
            <a:endParaRPr lang="zh-TW" altLang="en-US" dirty="0"/>
          </a:p>
        </p:txBody>
      </p:sp>
      <p:sp>
        <p:nvSpPr>
          <p:cNvPr id="5" name="內容版面配置區 4">
            <a:extLst>
              <a:ext uri="{FF2B5EF4-FFF2-40B4-BE49-F238E27FC236}">
                <a16:creationId xmlns:a16="http://schemas.microsoft.com/office/drawing/2014/main" id="{6506567B-9996-2AFD-EA73-346F00EEADCA}"/>
              </a:ext>
            </a:extLst>
          </p:cNvPr>
          <p:cNvSpPr>
            <a:spLocks noGrp="1"/>
          </p:cNvSpPr>
          <p:nvPr>
            <p:ph idx="1"/>
          </p:nvPr>
        </p:nvSpPr>
        <p:spPr/>
        <p:txBody>
          <a:bodyPr>
            <a:normAutofit/>
          </a:bodyPr>
          <a:lstStyle/>
          <a:p>
            <a:pPr marL="514350" indent="-457200"/>
            <a:r>
              <a:rPr lang="en-US" altLang="zh-TW" dirty="0">
                <a:latin typeface="+mj-lt"/>
                <a:ea typeface="標楷體" panose="03000509000000000000" pitchFamily="65" charset="-120"/>
              </a:rPr>
              <a:t>If no storage capacity in a group of consumers</a:t>
            </a:r>
          </a:p>
          <a:p>
            <a:pPr marL="914400" lvl="1" indent="-457200"/>
            <a:r>
              <a:rPr lang="en-US" altLang="zh-TW" dirty="0">
                <a:latin typeface="+mj-lt"/>
                <a:ea typeface="標楷體" panose="03000509000000000000" pitchFamily="65" charset="-120"/>
              </a:rPr>
              <a:t>Spatial reuse can only be exploited by the subset of consumers that can process the data in the same cycle as the multicast of the data</a:t>
            </a:r>
          </a:p>
          <a:p>
            <a:pPr marL="514350" indent="-457200"/>
            <a:r>
              <a:rPr lang="en-US" altLang="zh-TW" dirty="0">
                <a:latin typeface="+mj-lt"/>
                <a:ea typeface="標楷體" panose="03000509000000000000" pitchFamily="65" charset="-120"/>
              </a:rPr>
              <a:t>Spatial Reuse Distance</a:t>
            </a:r>
          </a:p>
          <a:p>
            <a:pPr marL="914400" lvl="1" indent="-457200"/>
            <a:r>
              <a:rPr lang="en-US" altLang="zh-TW" dirty="0">
                <a:latin typeface="+mj-lt"/>
                <a:ea typeface="標楷體" panose="03000509000000000000" pitchFamily="65" charset="-120"/>
              </a:rPr>
              <a:t>The maximum number of data accesses in between any pair of consumers that access the same data value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96</a:t>
            </a:fld>
            <a:endParaRPr lang="zh-TW" altLang="en-US"/>
          </a:p>
        </p:txBody>
      </p:sp>
    </p:spTree>
    <p:extLst>
      <p:ext uri="{BB962C8B-B14F-4D97-AF65-F5344CB8AC3E}">
        <p14:creationId xmlns:p14="http://schemas.microsoft.com/office/powerpoint/2010/main" val="263135980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Memory Hierarchy for Spatial Reuse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97</a:t>
            </a:fld>
            <a:endParaRPr lang="zh-TW" altLang="en-US"/>
          </a:p>
        </p:txBody>
      </p:sp>
      <p:pic>
        <p:nvPicPr>
          <p:cNvPr id="8" name="圖片 7">
            <a:extLst>
              <a:ext uri="{FF2B5EF4-FFF2-40B4-BE49-F238E27FC236}">
                <a16:creationId xmlns:a16="http://schemas.microsoft.com/office/drawing/2014/main" id="{D0A112A5-2D1A-3724-6B02-03DFA1E7A9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972" y="2158201"/>
            <a:ext cx="11106635" cy="3452595"/>
          </a:xfrm>
          <a:prstGeom prst="rect">
            <a:avLst/>
          </a:prstGeom>
        </p:spPr>
      </p:pic>
    </p:spTree>
    <p:extLst>
      <p:ext uri="{BB962C8B-B14F-4D97-AF65-F5344CB8AC3E}">
        <p14:creationId xmlns:p14="http://schemas.microsoft.com/office/powerpoint/2010/main" val="57451344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Spatial Reuse Example</a:t>
            </a:r>
            <a:endParaRPr lang="zh-TW" altLang="en-US"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98</a:t>
            </a:fld>
            <a:endParaRPr lang="zh-TW" altLang="en-US"/>
          </a:p>
        </p:txBody>
      </p:sp>
      <p:pic>
        <p:nvPicPr>
          <p:cNvPr id="12" name="圖片 11">
            <a:extLst>
              <a:ext uri="{FF2B5EF4-FFF2-40B4-BE49-F238E27FC236}">
                <a16:creationId xmlns:a16="http://schemas.microsoft.com/office/drawing/2014/main" id="{41B34C88-6CE9-B2DD-DEE7-C437BB5648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3305" y="1806287"/>
            <a:ext cx="3712722" cy="3610247"/>
          </a:xfrm>
          <a:prstGeom prst="rect">
            <a:avLst/>
          </a:prstGeom>
        </p:spPr>
      </p:pic>
      <p:pic>
        <p:nvPicPr>
          <p:cNvPr id="13" name="圖片 12">
            <a:extLst>
              <a:ext uri="{FF2B5EF4-FFF2-40B4-BE49-F238E27FC236}">
                <a16:creationId xmlns:a16="http://schemas.microsoft.com/office/drawing/2014/main" id="{390370C7-1794-7187-56D3-FAC850E27B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086" y="1806287"/>
            <a:ext cx="3775783" cy="3610247"/>
          </a:xfrm>
          <a:prstGeom prst="rect">
            <a:avLst/>
          </a:prstGeom>
        </p:spPr>
      </p:pic>
      <p:pic>
        <p:nvPicPr>
          <p:cNvPr id="14" name="圖片 13">
            <a:extLst>
              <a:ext uri="{FF2B5EF4-FFF2-40B4-BE49-F238E27FC236}">
                <a16:creationId xmlns:a16="http://schemas.microsoft.com/office/drawing/2014/main" id="{F2C0BA6C-351A-DCD9-323D-13C207837E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522" y="1806287"/>
            <a:ext cx="3618130" cy="3610247"/>
          </a:xfrm>
          <a:prstGeom prst="rect">
            <a:avLst/>
          </a:prstGeom>
        </p:spPr>
      </p:pic>
      <p:sp>
        <p:nvSpPr>
          <p:cNvPr id="15" name="文字方塊 14">
            <a:extLst>
              <a:ext uri="{FF2B5EF4-FFF2-40B4-BE49-F238E27FC236}">
                <a16:creationId xmlns:a16="http://schemas.microsoft.com/office/drawing/2014/main" id="{AA1598C5-2BCB-5BAC-2260-9E0E32D04DF0}"/>
              </a:ext>
            </a:extLst>
          </p:cNvPr>
          <p:cNvSpPr txBox="1"/>
          <p:nvPr/>
        </p:nvSpPr>
        <p:spPr>
          <a:xfrm>
            <a:off x="1611883" y="5450946"/>
            <a:ext cx="2557110" cy="707886"/>
          </a:xfrm>
          <a:prstGeom prst="rect">
            <a:avLst/>
          </a:prstGeom>
          <a:noFill/>
        </p:spPr>
        <p:txBody>
          <a:bodyPr wrap="none" rtlCol="0">
            <a:spAutoFit/>
          </a:bodyPr>
          <a:lstStyle/>
          <a:p>
            <a:r>
              <a:rPr lang="en-US" altLang="zh-TW" sz="2000" b="1" dirty="0"/>
              <a:t>Operation ordering = 1, </a:t>
            </a:r>
          </a:p>
          <a:p>
            <a:r>
              <a:rPr lang="en-US" altLang="zh-TW" sz="2000" b="1" dirty="0"/>
              <a:t>reuse distance = 0</a:t>
            </a:r>
          </a:p>
        </p:txBody>
      </p:sp>
      <p:sp>
        <p:nvSpPr>
          <p:cNvPr id="16" name="文字方塊 15">
            <a:extLst>
              <a:ext uri="{FF2B5EF4-FFF2-40B4-BE49-F238E27FC236}">
                <a16:creationId xmlns:a16="http://schemas.microsoft.com/office/drawing/2014/main" id="{59F0FC25-C5C9-3A17-7F30-1073B063E6E3}"/>
              </a:ext>
            </a:extLst>
          </p:cNvPr>
          <p:cNvSpPr txBox="1"/>
          <p:nvPr/>
        </p:nvSpPr>
        <p:spPr>
          <a:xfrm>
            <a:off x="5482517" y="5450946"/>
            <a:ext cx="2499402" cy="707886"/>
          </a:xfrm>
          <a:prstGeom prst="rect">
            <a:avLst/>
          </a:prstGeom>
          <a:noFill/>
        </p:spPr>
        <p:txBody>
          <a:bodyPr wrap="none" rtlCol="0">
            <a:spAutoFit/>
          </a:bodyPr>
          <a:lstStyle/>
          <a:p>
            <a:r>
              <a:rPr lang="en-US" altLang="zh-TW" sz="2000" b="1" dirty="0"/>
              <a:t>Operation ordering = 2,</a:t>
            </a:r>
          </a:p>
          <a:p>
            <a:r>
              <a:rPr lang="en-US" altLang="zh-TW" sz="2000" b="1" dirty="0"/>
              <a:t>reuse distance = 1</a:t>
            </a:r>
          </a:p>
        </p:txBody>
      </p:sp>
      <p:sp>
        <p:nvSpPr>
          <p:cNvPr id="17" name="文字方塊 16">
            <a:extLst>
              <a:ext uri="{FF2B5EF4-FFF2-40B4-BE49-F238E27FC236}">
                <a16:creationId xmlns:a16="http://schemas.microsoft.com/office/drawing/2014/main" id="{FFF95765-ECF6-32DC-4FB5-B9413DC1F9B7}"/>
              </a:ext>
            </a:extLst>
          </p:cNvPr>
          <p:cNvSpPr txBox="1"/>
          <p:nvPr/>
        </p:nvSpPr>
        <p:spPr>
          <a:xfrm>
            <a:off x="9330416" y="5416534"/>
            <a:ext cx="2499402" cy="707886"/>
          </a:xfrm>
          <a:prstGeom prst="rect">
            <a:avLst/>
          </a:prstGeom>
          <a:noFill/>
        </p:spPr>
        <p:txBody>
          <a:bodyPr wrap="none" rtlCol="0">
            <a:spAutoFit/>
          </a:bodyPr>
          <a:lstStyle/>
          <a:p>
            <a:r>
              <a:rPr lang="en-US" altLang="zh-TW" sz="2000" b="1" dirty="0"/>
              <a:t>Operation ordering = 3,</a:t>
            </a:r>
          </a:p>
          <a:p>
            <a:r>
              <a:rPr lang="en-US" altLang="zh-TW" sz="2000" b="1" dirty="0"/>
              <a:t>reuse distance = 3</a:t>
            </a:r>
            <a:endParaRPr lang="zh-TW" altLang="en-US" sz="2000" b="1" dirty="0"/>
          </a:p>
        </p:txBody>
      </p:sp>
    </p:spTree>
    <p:extLst>
      <p:ext uri="{BB962C8B-B14F-4D97-AF65-F5344CB8AC3E}">
        <p14:creationId xmlns:p14="http://schemas.microsoft.com/office/powerpoint/2010/main" val="36639240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a:extLst>
              <a:ext uri="{FF2B5EF4-FFF2-40B4-BE49-F238E27FC236}">
                <a16:creationId xmlns:a16="http://schemas.microsoft.com/office/drawing/2014/main" id="{1CC04C7D-1471-ED71-55B6-A875F5557569}"/>
              </a:ext>
            </a:extLst>
          </p:cNvPr>
          <p:cNvSpPr>
            <a:spLocks noGrp="1"/>
          </p:cNvSpPr>
          <p:nvPr>
            <p:ph type="title"/>
          </p:nvPr>
        </p:nvSpPr>
        <p:spPr/>
        <p:txBody>
          <a:bodyPr/>
          <a:lstStyle/>
          <a:p>
            <a:r>
              <a:rPr lang="en-US" altLang="zh-TW" dirty="0"/>
              <a:t>Routing Data to Multiple Destination</a:t>
            </a:r>
            <a:endParaRPr lang="zh-TW" altLang="en-US" dirty="0"/>
          </a:p>
        </p:txBody>
      </p:sp>
      <p:sp>
        <p:nvSpPr>
          <p:cNvPr id="2" name="內容版面配置區 1">
            <a:extLst>
              <a:ext uri="{FF2B5EF4-FFF2-40B4-BE49-F238E27FC236}">
                <a16:creationId xmlns:a16="http://schemas.microsoft.com/office/drawing/2014/main" id="{783842AF-4AC4-3077-6CA9-8177F30F8485}"/>
              </a:ext>
            </a:extLst>
          </p:cNvPr>
          <p:cNvSpPr>
            <a:spLocks noGrp="1"/>
          </p:cNvSpPr>
          <p:nvPr>
            <p:ph idx="1"/>
          </p:nvPr>
        </p:nvSpPr>
        <p:spPr/>
        <p:txBody>
          <a:bodyPr>
            <a:normAutofit/>
          </a:bodyPr>
          <a:lstStyle/>
          <a:p>
            <a:r>
              <a:rPr lang="en-US" altLang="zh-TW" sz="2400" dirty="0"/>
              <a:t>Network-on-Chip(</a:t>
            </a:r>
            <a:r>
              <a:rPr lang="en-US" altLang="zh-TW" sz="2400" dirty="0" err="1"/>
              <a:t>NoC</a:t>
            </a:r>
            <a:r>
              <a:rPr lang="en-US" altLang="zh-TW" sz="2400" dirty="0"/>
              <a:t>)</a:t>
            </a:r>
          </a:p>
          <a:p>
            <a:pPr lvl="1"/>
            <a:r>
              <a:rPr lang="en-US" altLang="zh-TW" sz="2000" dirty="0"/>
              <a:t>Support the data distribution patterns as derived from the ordering of operations</a:t>
            </a:r>
          </a:p>
          <a:p>
            <a:r>
              <a:rPr lang="en-US" altLang="zh-TW" sz="2400" dirty="0"/>
              <a:t>Exploiting spatial reuse at higher levels of the memory hierarchy creates more duplicated data in the hardware</a:t>
            </a:r>
          </a:p>
          <a:p>
            <a:r>
              <a:rPr lang="en-US" altLang="zh-TW" sz="2400" dirty="0"/>
              <a:t>Supporting multicast to all consumers in a single level at a large scale can also be expensive</a:t>
            </a:r>
          </a:p>
          <a:p>
            <a:r>
              <a:rPr lang="en-US" altLang="zh-TW" sz="2400" dirty="0"/>
              <a:t>Trade-off</a:t>
            </a:r>
          </a:p>
          <a:p>
            <a:pPr marL="0" indent="0">
              <a:buNone/>
            </a:pPr>
            <a:endParaRPr lang="en-US" altLang="zh-TW" sz="2400" dirty="0"/>
          </a:p>
        </p:txBody>
      </p:sp>
      <p:sp>
        <p:nvSpPr>
          <p:cNvPr id="3" name="投影片編號版面配置區 2">
            <a:extLst>
              <a:ext uri="{FF2B5EF4-FFF2-40B4-BE49-F238E27FC236}">
                <a16:creationId xmlns:a16="http://schemas.microsoft.com/office/drawing/2014/main" id="{FFFA4006-7CF5-FD49-ED88-D225A0775848}"/>
              </a:ext>
            </a:extLst>
          </p:cNvPr>
          <p:cNvSpPr>
            <a:spLocks noGrp="1"/>
          </p:cNvSpPr>
          <p:nvPr>
            <p:ph type="sldNum" sz="quarter" idx="12"/>
          </p:nvPr>
        </p:nvSpPr>
        <p:spPr/>
        <p:txBody>
          <a:bodyPr/>
          <a:lstStyle/>
          <a:p>
            <a:fld id="{782ABDDB-4DBE-438F-825E-A879036B780E}" type="slidenum">
              <a:rPr lang="zh-TW" altLang="en-US" smtClean="0"/>
              <a:t>99</a:t>
            </a:fld>
            <a:endParaRPr lang="zh-TW" altLang="en-US"/>
          </a:p>
        </p:txBody>
      </p:sp>
      <p:pic>
        <p:nvPicPr>
          <p:cNvPr id="6" name="圖片 5">
            <a:extLst>
              <a:ext uri="{FF2B5EF4-FFF2-40B4-BE49-F238E27FC236}">
                <a16:creationId xmlns:a16="http://schemas.microsoft.com/office/drawing/2014/main" id="{DCA5C161-38C9-55F0-2E56-461CE5C172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4252" y="3925127"/>
            <a:ext cx="6029967" cy="2027913"/>
          </a:xfrm>
          <a:prstGeom prst="rect">
            <a:avLst/>
          </a:prstGeom>
        </p:spPr>
      </p:pic>
      <p:sp>
        <p:nvSpPr>
          <p:cNvPr id="7" name="文字方塊 6">
            <a:extLst>
              <a:ext uri="{FF2B5EF4-FFF2-40B4-BE49-F238E27FC236}">
                <a16:creationId xmlns:a16="http://schemas.microsoft.com/office/drawing/2014/main" id="{A590340B-CFBE-5C22-63D9-F96B7EBA180C}"/>
              </a:ext>
            </a:extLst>
          </p:cNvPr>
          <p:cNvSpPr txBox="1"/>
          <p:nvPr/>
        </p:nvSpPr>
        <p:spPr>
          <a:xfrm>
            <a:off x="4715537" y="5965759"/>
            <a:ext cx="5958682" cy="646331"/>
          </a:xfrm>
          <a:prstGeom prst="rect">
            <a:avLst/>
          </a:prstGeom>
          <a:noFill/>
        </p:spPr>
        <p:txBody>
          <a:bodyPr wrap="none" rtlCol="0">
            <a:spAutoFit/>
          </a:bodyPr>
          <a:lstStyle/>
          <a:p>
            <a:pPr algn="ctr"/>
            <a:r>
              <a:rPr lang="en-US" altLang="zh-TW" dirty="0"/>
              <a:t>physical connectivity of the </a:t>
            </a:r>
            <a:r>
              <a:rPr lang="en-US" altLang="zh-TW" dirty="0" err="1"/>
              <a:t>NoC</a:t>
            </a:r>
            <a:r>
              <a:rPr lang="en-US" altLang="zh-TW" dirty="0"/>
              <a:t> between the L1 memory and the </a:t>
            </a:r>
          </a:p>
          <a:p>
            <a:pPr algn="ctr"/>
            <a:r>
              <a:rPr lang="en-US" altLang="zh-TW" dirty="0"/>
              <a:t>consumers limits the multicast from any banks in L1 to all consumers</a:t>
            </a:r>
            <a:endParaRPr lang="zh-TW" altLang="en-US" dirty="0"/>
          </a:p>
        </p:txBody>
      </p:sp>
    </p:spTree>
    <p:extLst>
      <p:ext uri="{BB962C8B-B14F-4D97-AF65-F5344CB8AC3E}">
        <p14:creationId xmlns:p14="http://schemas.microsoft.com/office/powerpoint/2010/main" val="42246276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A" val="2.1"/>
</p:tagLst>
</file>

<file path=ppt/tags/tag10.xml><?xml version="1.0" encoding="utf-8"?>
<p:tagLst xmlns:a="http://schemas.openxmlformats.org/drawingml/2006/main" xmlns:r="http://schemas.openxmlformats.org/officeDocument/2006/relationships" xmlns:p="http://schemas.openxmlformats.org/presentationml/2006/main">
  <p:tag name="AMA" val="2.1"/>
</p:tagLst>
</file>

<file path=ppt/tags/tag11.xml><?xml version="1.0" encoding="utf-8"?>
<p:tagLst xmlns:a="http://schemas.openxmlformats.org/drawingml/2006/main" xmlns:r="http://schemas.openxmlformats.org/officeDocument/2006/relationships" xmlns:p="http://schemas.openxmlformats.org/presentationml/2006/main">
  <p:tag name="AMA" val="2.1"/>
</p:tagLst>
</file>

<file path=ppt/tags/tag12.xml><?xml version="1.0" encoding="utf-8"?>
<p:tagLst xmlns:a="http://schemas.openxmlformats.org/drawingml/2006/main" xmlns:r="http://schemas.openxmlformats.org/officeDocument/2006/relationships" xmlns:p="http://schemas.openxmlformats.org/presentationml/2006/main">
  <p:tag name="AMA" val="2.1"/>
</p:tagLst>
</file>

<file path=ppt/tags/tag13.xml><?xml version="1.0" encoding="utf-8"?>
<p:tagLst xmlns:a="http://schemas.openxmlformats.org/drawingml/2006/main" xmlns:r="http://schemas.openxmlformats.org/officeDocument/2006/relationships" xmlns:p="http://schemas.openxmlformats.org/presentationml/2006/main">
  <p:tag name="AMA" val="2.1"/>
</p:tagLst>
</file>

<file path=ppt/tags/tag14.xml><?xml version="1.0" encoding="utf-8"?>
<p:tagLst xmlns:a="http://schemas.openxmlformats.org/drawingml/2006/main" xmlns:r="http://schemas.openxmlformats.org/officeDocument/2006/relationships" xmlns:p="http://schemas.openxmlformats.org/presentationml/2006/main">
  <p:tag name="AMA" val="2.1"/>
</p:tagLst>
</file>

<file path=ppt/tags/tag15.xml><?xml version="1.0" encoding="utf-8"?>
<p:tagLst xmlns:a="http://schemas.openxmlformats.org/drawingml/2006/main" xmlns:r="http://schemas.openxmlformats.org/officeDocument/2006/relationships" xmlns:p="http://schemas.openxmlformats.org/presentationml/2006/main">
  <p:tag name="AMA" val="2.1"/>
</p:tagLst>
</file>

<file path=ppt/tags/tag16.xml><?xml version="1.0" encoding="utf-8"?>
<p:tagLst xmlns:a="http://schemas.openxmlformats.org/drawingml/2006/main" xmlns:r="http://schemas.openxmlformats.org/officeDocument/2006/relationships" xmlns:p="http://schemas.openxmlformats.org/presentationml/2006/main">
  <p:tag name="AMA" val="2.1"/>
</p:tagLst>
</file>

<file path=ppt/tags/tag17.xml><?xml version="1.0" encoding="utf-8"?>
<p:tagLst xmlns:a="http://schemas.openxmlformats.org/drawingml/2006/main" xmlns:r="http://schemas.openxmlformats.org/officeDocument/2006/relationships" xmlns:p="http://schemas.openxmlformats.org/presentationml/2006/main">
  <p:tag name="AMA" val="2.1"/>
</p:tagLst>
</file>

<file path=ppt/tags/tag18.xml><?xml version="1.0" encoding="utf-8"?>
<p:tagLst xmlns:a="http://schemas.openxmlformats.org/drawingml/2006/main" xmlns:r="http://schemas.openxmlformats.org/officeDocument/2006/relationships" xmlns:p="http://schemas.openxmlformats.org/presentationml/2006/main">
  <p:tag name="AMA" val="2.1"/>
</p:tagLst>
</file>

<file path=ppt/tags/tag19.xml><?xml version="1.0" encoding="utf-8"?>
<p:tagLst xmlns:a="http://schemas.openxmlformats.org/drawingml/2006/main" xmlns:r="http://schemas.openxmlformats.org/officeDocument/2006/relationships" xmlns:p="http://schemas.openxmlformats.org/presentationml/2006/main">
  <p:tag name="AMA" val="2.1"/>
</p:tagLst>
</file>

<file path=ppt/tags/tag2.xml><?xml version="1.0" encoding="utf-8"?>
<p:tagLst xmlns:a="http://schemas.openxmlformats.org/drawingml/2006/main" xmlns:r="http://schemas.openxmlformats.org/officeDocument/2006/relationships" xmlns:p="http://schemas.openxmlformats.org/presentationml/2006/main">
  <p:tag name="AMA" val="2.1"/>
</p:tagLst>
</file>

<file path=ppt/tags/tag20.xml><?xml version="1.0" encoding="utf-8"?>
<p:tagLst xmlns:a="http://schemas.openxmlformats.org/drawingml/2006/main" xmlns:r="http://schemas.openxmlformats.org/officeDocument/2006/relationships" xmlns:p="http://schemas.openxmlformats.org/presentationml/2006/main">
  <p:tag name="AMA" val="2.1"/>
</p:tagLst>
</file>

<file path=ppt/tags/tag21.xml><?xml version="1.0" encoding="utf-8"?>
<p:tagLst xmlns:a="http://schemas.openxmlformats.org/drawingml/2006/main" xmlns:r="http://schemas.openxmlformats.org/officeDocument/2006/relationships" xmlns:p="http://schemas.openxmlformats.org/presentationml/2006/main">
  <p:tag name="AMA" val="2.1"/>
</p:tagLst>
</file>

<file path=ppt/tags/tag22.xml><?xml version="1.0" encoding="utf-8"?>
<p:tagLst xmlns:a="http://schemas.openxmlformats.org/drawingml/2006/main" xmlns:r="http://schemas.openxmlformats.org/officeDocument/2006/relationships" xmlns:p="http://schemas.openxmlformats.org/presentationml/2006/main">
  <p:tag name="AMA" val="2.1"/>
</p:tagLst>
</file>

<file path=ppt/tags/tag23.xml><?xml version="1.0" encoding="utf-8"?>
<p:tagLst xmlns:a="http://schemas.openxmlformats.org/drawingml/2006/main" xmlns:r="http://schemas.openxmlformats.org/officeDocument/2006/relationships" xmlns:p="http://schemas.openxmlformats.org/presentationml/2006/main">
  <p:tag name="AMA" val="2.1"/>
</p:tagLst>
</file>

<file path=ppt/tags/tag24.xml><?xml version="1.0" encoding="utf-8"?>
<p:tagLst xmlns:a="http://schemas.openxmlformats.org/drawingml/2006/main" xmlns:r="http://schemas.openxmlformats.org/officeDocument/2006/relationships" xmlns:p="http://schemas.openxmlformats.org/presentationml/2006/main">
  <p:tag name="AMA" val="2.1"/>
</p:tagLst>
</file>

<file path=ppt/tags/tag25.xml><?xml version="1.0" encoding="utf-8"?>
<p:tagLst xmlns:a="http://schemas.openxmlformats.org/drawingml/2006/main" xmlns:r="http://schemas.openxmlformats.org/officeDocument/2006/relationships" xmlns:p="http://schemas.openxmlformats.org/presentationml/2006/main">
  <p:tag name="AMA" val="2.1"/>
</p:tagLst>
</file>

<file path=ppt/tags/tag26.xml><?xml version="1.0" encoding="utf-8"?>
<p:tagLst xmlns:a="http://schemas.openxmlformats.org/drawingml/2006/main" xmlns:r="http://schemas.openxmlformats.org/officeDocument/2006/relationships" xmlns:p="http://schemas.openxmlformats.org/presentationml/2006/main">
  <p:tag name="AMA" val="2.1"/>
</p:tagLst>
</file>

<file path=ppt/tags/tag27.xml><?xml version="1.0" encoding="utf-8"?>
<p:tagLst xmlns:a="http://schemas.openxmlformats.org/drawingml/2006/main" xmlns:r="http://schemas.openxmlformats.org/officeDocument/2006/relationships" xmlns:p="http://schemas.openxmlformats.org/presentationml/2006/main">
  <p:tag name="AMA" val="2.1"/>
</p:tagLst>
</file>

<file path=ppt/tags/tag28.xml><?xml version="1.0" encoding="utf-8"?>
<p:tagLst xmlns:a="http://schemas.openxmlformats.org/drawingml/2006/main" xmlns:r="http://schemas.openxmlformats.org/officeDocument/2006/relationships" xmlns:p="http://schemas.openxmlformats.org/presentationml/2006/main">
  <p:tag name="AMA" val="2.1"/>
</p:tagLst>
</file>

<file path=ppt/tags/tag29.xml><?xml version="1.0" encoding="utf-8"?>
<p:tagLst xmlns:a="http://schemas.openxmlformats.org/drawingml/2006/main" xmlns:r="http://schemas.openxmlformats.org/officeDocument/2006/relationships" xmlns:p="http://schemas.openxmlformats.org/presentationml/2006/main">
  <p:tag name="AMA" val="2.1"/>
</p:tagLst>
</file>

<file path=ppt/tags/tag3.xml><?xml version="1.0" encoding="utf-8"?>
<p:tagLst xmlns:a="http://schemas.openxmlformats.org/drawingml/2006/main" xmlns:r="http://schemas.openxmlformats.org/officeDocument/2006/relationships" xmlns:p="http://schemas.openxmlformats.org/presentationml/2006/main">
  <p:tag name="AMA" val="2.1"/>
</p:tagLst>
</file>

<file path=ppt/tags/tag30.xml><?xml version="1.0" encoding="utf-8"?>
<p:tagLst xmlns:a="http://schemas.openxmlformats.org/drawingml/2006/main" xmlns:r="http://schemas.openxmlformats.org/officeDocument/2006/relationships" xmlns:p="http://schemas.openxmlformats.org/presentationml/2006/main">
  <p:tag name="AMA" val="2.1"/>
</p:tagLst>
</file>

<file path=ppt/tags/tag31.xml><?xml version="1.0" encoding="utf-8"?>
<p:tagLst xmlns:a="http://schemas.openxmlformats.org/drawingml/2006/main" xmlns:r="http://schemas.openxmlformats.org/officeDocument/2006/relationships" xmlns:p="http://schemas.openxmlformats.org/presentationml/2006/main">
  <p:tag name="AMA" val="2.1"/>
</p:tagLst>
</file>

<file path=ppt/tags/tag32.xml><?xml version="1.0" encoding="utf-8"?>
<p:tagLst xmlns:a="http://schemas.openxmlformats.org/drawingml/2006/main" xmlns:r="http://schemas.openxmlformats.org/officeDocument/2006/relationships" xmlns:p="http://schemas.openxmlformats.org/presentationml/2006/main">
  <p:tag name="AMA" val="2.1"/>
</p:tagLst>
</file>

<file path=ppt/tags/tag33.xml><?xml version="1.0" encoding="utf-8"?>
<p:tagLst xmlns:a="http://schemas.openxmlformats.org/drawingml/2006/main" xmlns:r="http://schemas.openxmlformats.org/officeDocument/2006/relationships" xmlns:p="http://schemas.openxmlformats.org/presentationml/2006/main">
  <p:tag name="AMA" val="2.1"/>
</p:tagLst>
</file>

<file path=ppt/tags/tag34.xml><?xml version="1.0" encoding="utf-8"?>
<p:tagLst xmlns:a="http://schemas.openxmlformats.org/drawingml/2006/main" xmlns:r="http://schemas.openxmlformats.org/officeDocument/2006/relationships" xmlns:p="http://schemas.openxmlformats.org/presentationml/2006/main">
  <p:tag name="AMA" val="2.1"/>
</p:tagLst>
</file>

<file path=ppt/tags/tag35.xml><?xml version="1.0" encoding="utf-8"?>
<p:tagLst xmlns:a="http://schemas.openxmlformats.org/drawingml/2006/main" xmlns:r="http://schemas.openxmlformats.org/officeDocument/2006/relationships" xmlns:p="http://schemas.openxmlformats.org/presentationml/2006/main">
  <p:tag name="AMA" val="2.1"/>
</p:tagLst>
</file>

<file path=ppt/tags/tag36.xml><?xml version="1.0" encoding="utf-8"?>
<p:tagLst xmlns:a="http://schemas.openxmlformats.org/drawingml/2006/main" xmlns:r="http://schemas.openxmlformats.org/officeDocument/2006/relationships" xmlns:p="http://schemas.openxmlformats.org/presentationml/2006/main">
  <p:tag name="AMA" val="2.1"/>
</p:tagLst>
</file>

<file path=ppt/tags/tag37.xml><?xml version="1.0" encoding="utf-8"?>
<p:tagLst xmlns:a="http://schemas.openxmlformats.org/drawingml/2006/main" xmlns:r="http://schemas.openxmlformats.org/officeDocument/2006/relationships" xmlns:p="http://schemas.openxmlformats.org/presentationml/2006/main">
  <p:tag name="AMA" val="2.1"/>
</p:tagLst>
</file>

<file path=ppt/tags/tag38.xml><?xml version="1.0" encoding="utf-8"?>
<p:tagLst xmlns:a="http://schemas.openxmlformats.org/drawingml/2006/main" xmlns:r="http://schemas.openxmlformats.org/officeDocument/2006/relationships" xmlns:p="http://schemas.openxmlformats.org/presentationml/2006/main">
  <p:tag name="AMA" val="2.1"/>
</p:tagLst>
</file>

<file path=ppt/tags/tag39.xml><?xml version="1.0" encoding="utf-8"?>
<p:tagLst xmlns:a="http://schemas.openxmlformats.org/drawingml/2006/main" xmlns:r="http://schemas.openxmlformats.org/officeDocument/2006/relationships" xmlns:p="http://schemas.openxmlformats.org/presentationml/2006/main">
  <p:tag name="AMA" val="2.1"/>
</p:tagLst>
</file>

<file path=ppt/tags/tag4.xml><?xml version="1.0" encoding="utf-8"?>
<p:tagLst xmlns:a="http://schemas.openxmlformats.org/drawingml/2006/main" xmlns:r="http://schemas.openxmlformats.org/officeDocument/2006/relationships" xmlns:p="http://schemas.openxmlformats.org/presentationml/2006/main">
  <p:tag name="AMA" val="2.1"/>
</p:tagLst>
</file>

<file path=ppt/tags/tag40.xml><?xml version="1.0" encoding="utf-8"?>
<p:tagLst xmlns:a="http://schemas.openxmlformats.org/drawingml/2006/main" xmlns:r="http://schemas.openxmlformats.org/officeDocument/2006/relationships" xmlns:p="http://schemas.openxmlformats.org/presentationml/2006/main">
  <p:tag name="AMA" val="2.1"/>
</p:tagLst>
</file>

<file path=ppt/tags/tag41.xml><?xml version="1.0" encoding="utf-8"?>
<p:tagLst xmlns:a="http://schemas.openxmlformats.org/drawingml/2006/main" xmlns:r="http://schemas.openxmlformats.org/officeDocument/2006/relationships" xmlns:p="http://schemas.openxmlformats.org/presentationml/2006/main">
  <p:tag name="AMA" val="2.1"/>
</p:tagLst>
</file>

<file path=ppt/tags/tag42.xml><?xml version="1.0" encoding="utf-8"?>
<p:tagLst xmlns:a="http://schemas.openxmlformats.org/drawingml/2006/main" xmlns:r="http://schemas.openxmlformats.org/officeDocument/2006/relationships" xmlns:p="http://schemas.openxmlformats.org/presentationml/2006/main">
  <p:tag name="AMA" val="2.1"/>
</p:tagLst>
</file>

<file path=ppt/tags/tag5.xml><?xml version="1.0" encoding="utf-8"?>
<p:tagLst xmlns:a="http://schemas.openxmlformats.org/drawingml/2006/main" xmlns:r="http://schemas.openxmlformats.org/officeDocument/2006/relationships" xmlns:p="http://schemas.openxmlformats.org/presentationml/2006/main">
  <p:tag name="AMA" val="2.1"/>
</p:tagLst>
</file>

<file path=ppt/tags/tag6.xml><?xml version="1.0" encoding="utf-8"?>
<p:tagLst xmlns:a="http://schemas.openxmlformats.org/drawingml/2006/main" xmlns:r="http://schemas.openxmlformats.org/officeDocument/2006/relationships" xmlns:p="http://schemas.openxmlformats.org/presentationml/2006/main">
  <p:tag name="AMA" val="2.1"/>
</p:tagLst>
</file>

<file path=ppt/tags/tag7.xml><?xml version="1.0" encoding="utf-8"?>
<p:tagLst xmlns:a="http://schemas.openxmlformats.org/drawingml/2006/main" xmlns:r="http://schemas.openxmlformats.org/officeDocument/2006/relationships" xmlns:p="http://schemas.openxmlformats.org/presentationml/2006/main">
  <p:tag name="AMA" val="2.1"/>
</p:tagLst>
</file>

<file path=ppt/tags/tag8.xml><?xml version="1.0" encoding="utf-8"?>
<p:tagLst xmlns:a="http://schemas.openxmlformats.org/drawingml/2006/main" xmlns:r="http://schemas.openxmlformats.org/officeDocument/2006/relationships" xmlns:p="http://schemas.openxmlformats.org/presentationml/2006/main">
  <p:tag name="AMA" val="2.1"/>
</p:tagLst>
</file>

<file path=ppt/tags/tag9.xml><?xml version="1.0" encoding="utf-8"?>
<p:tagLst xmlns:a="http://schemas.openxmlformats.org/drawingml/2006/main" xmlns:r="http://schemas.openxmlformats.org/officeDocument/2006/relationships" xmlns:p="http://schemas.openxmlformats.org/presentationml/2006/main">
  <p:tag name="AMA" val="2.1"/>
</p:tagLst>
</file>

<file path=ppt/theme/theme1.xml><?xml version="1.0" encoding="utf-8"?>
<a:theme xmlns:a="http://schemas.openxmlformats.org/drawingml/2006/main" name="NYCU_GREAT_2023_blue_ver">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NYCU_CADLAB">
      <a:majorFont>
        <a:latin typeface="Arial Narrow"/>
        <a:ea typeface="標楷體"/>
        <a:cs typeface=""/>
      </a:majorFont>
      <a:minorFont>
        <a:latin typeface="Arial Narrow"/>
        <a:ea typeface="標楷體"/>
        <a:cs typeface=""/>
      </a:minorFont>
    </a:fontScheme>
    <a:fmtScheme name="Office 佈景主題">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YCU_GREAT_2023_blue_ver" id="{83D52020-8EFC-4CCF-84D8-4C00C65ABF85}" vid="{D1808991-441A-4CC5-B0A2-8AA3966BE3DF}"/>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8007</TotalTime>
  <Words>5630</Words>
  <Application>Microsoft Office PowerPoint</Application>
  <PresentationFormat>寬螢幕</PresentationFormat>
  <Paragraphs>1375</Paragraphs>
  <Slides>247</Slides>
  <Notes>1</Notes>
  <HiddenSlides>17</HiddenSlides>
  <MMClips>0</MMClips>
  <ScaleCrop>false</ScaleCrop>
  <HeadingPairs>
    <vt:vector size="6" baseType="variant">
      <vt:variant>
        <vt:lpstr>使用字型</vt:lpstr>
      </vt:variant>
      <vt:variant>
        <vt:i4>8</vt:i4>
      </vt:variant>
      <vt:variant>
        <vt:lpstr>佈景主題</vt:lpstr>
      </vt:variant>
      <vt:variant>
        <vt:i4>1</vt:i4>
      </vt:variant>
      <vt:variant>
        <vt:lpstr>投影片標題</vt:lpstr>
      </vt:variant>
      <vt:variant>
        <vt:i4>247</vt:i4>
      </vt:variant>
    </vt:vector>
  </HeadingPairs>
  <TitlesOfParts>
    <vt:vector size="256" baseType="lpstr">
      <vt:lpstr>Aptos</vt:lpstr>
      <vt:lpstr>新細明體</vt:lpstr>
      <vt:lpstr>標楷體</vt:lpstr>
      <vt:lpstr>Arial</vt:lpstr>
      <vt:lpstr>Arial Narrow</vt:lpstr>
      <vt:lpstr>Cambria Math</vt:lpstr>
      <vt:lpstr>Times New Roman</vt:lpstr>
      <vt:lpstr>Wingdings</vt:lpstr>
      <vt:lpstr>NYCU_GREAT_2023_blue_ver</vt:lpstr>
      <vt:lpstr>邊緣人工智慧 Edge AI</vt:lpstr>
      <vt:lpstr>Outline</vt:lpstr>
      <vt:lpstr>How Can We Compare Designs?</vt:lpstr>
      <vt:lpstr>Accuracy</vt:lpstr>
      <vt:lpstr>Accuracy</vt:lpstr>
      <vt:lpstr>Throughput and Latency</vt:lpstr>
      <vt:lpstr>Throughput vs. Latency</vt:lpstr>
      <vt:lpstr>Factors that Affect Throughput</vt:lpstr>
      <vt:lpstr>Increase Throughput</vt:lpstr>
      <vt:lpstr>Increase Throughput</vt:lpstr>
      <vt:lpstr>Increase Throughput</vt:lpstr>
      <vt:lpstr>Bandwidth Requirements</vt:lpstr>
      <vt:lpstr>Interplay Between</vt:lpstr>
      <vt:lpstr>Roofline Model</vt:lpstr>
      <vt:lpstr>How DNN Models Affect</vt:lpstr>
      <vt:lpstr>Effectual and Ineffectual Operations</vt:lpstr>
      <vt:lpstr>Reducing Precision (e.g., Quantization)</vt:lpstr>
      <vt:lpstr>Factors that Affect Inferences per Second</vt:lpstr>
      <vt:lpstr>MAC Alone as an Performance Estimation</vt:lpstr>
      <vt:lpstr>How Can We Compare Designs?</vt:lpstr>
      <vt:lpstr>Energy Efficiency and Power Consumption</vt:lpstr>
      <vt:lpstr>Relation between Throughput</vt:lpstr>
      <vt:lpstr>Factors that Affect Energy Efficiency</vt:lpstr>
      <vt:lpstr>Energy Consumption</vt:lpstr>
      <vt:lpstr>Operations per Joule</vt:lpstr>
      <vt:lpstr>Hardware Cost</vt:lpstr>
      <vt:lpstr>Flexibility</vt:lpstr>
      <vt:lpstr>Scalability</vt:lpstr>
      <vt:lpstr>Metrics for DNN Hardware</vt:lpstr>
      <vt:lpstr>Specifications to Evaluate Metrics</vt:lpstr>
      <vt:lpstr>Example: Metrics of Eyeriss Chip</vt:lpstr>
      <vt:lpstr>Comprehensive Coverage</vt:lpstr>
      <vt:lpstr>Evaluation Process</vt:lpstr>
      <vt:lpstr>Outline</vt:lpstr>
      <vt:lpstr>Basic Linear Algebra Subprograms (BLAS)</vt:lpstr>
      <vt:lpstr>Basic Linear Algebra Subprograms (BLAS)</vt:lpstr>
      <vt:lpstr>Why GEMM?</vt:lpstr>
      <vt:lpstr>Native GEMM Implementation</vt:lpstr>
      <vt:lpstr>Recursive GEMM</vt:lpstr>
      <vt:lpstr>Blocked GEMM</vt:lpstr>
      <vt:lpstr>GEMM Kernel</vt:lpstr>
      <vt:lpstr>The GEMM Micro-kernel</vt:lpstr>
      <vt:lpstr>The GEMM Micro-kernel</vt:lpstr>
      <vt:lpstr>The GEMM Micro-kernel</vt:lpstr>
      <vt:lpstr>The GEMM Micro-kernel</vt:lpstr>
      <vt:lpstr>GEMM Loops</vt:lpstr>
      <vt:lpstr>Memory Hierarchy</vt:lpstr>
      <vt:lpstr>Design Hardware for GEMM</vt:lpstr>
      <vt:lpstr>Outline</vt:lpstr>
      <vt:lpstr>Systolic Arrays</vt:lpstr>
      <vt:lpstr>Definitions of Systolic Array</vt:lpstr>
      <vt:lpstr>Definitions of Systolic Array</vt:lpstr>
      <vt:lpstr>Definitions of Systolic Array</vt:lpstr>
      <vt:lpstr>Systolic Arrays</vt:lpstr>
      <vt:lpstr>Systolic Arrays</vt:lpstr>
      <vt:lpstr>Systolic Architectures</vt:lpstr>
      <vt:lpstr>Systolic Matrix Multiplication</vt:lpstr>
      <vt:lpstr>Data Preparation for Systolic</vt:lpstr>
      <vt:lpstr>Systolic Matrix Multiplication</vt:lpstr>
      <vt:lpstr>Systolic  Matrix  Multiplication</vt:lpstr>
      <vt:lpstr>Systolic  Matrix  Multiplication</vt:lpstr>
      <vt:lpstr>Systolic Matrix Multiplication</vt:lpstr>
      <vt:lpstr>Systolic Matrix Multiplication</vt:lpstr>
      <vt:lpstr>Systolic Matrix Multiplication</vt:lpstr>
      <vt:lpstr>Systolic Matrix Multiplication</vt:lpstr>
      <vt:lpstr>Systolic Matrix Multiplication</vt:lpstr>
      <vt:lpstr>Strips View of Systolic Array</vt:lpstr>
      <vt:lpstr>Strips View of Systolic Array</vt:lpstr>
      <vt:lpstr>Strips View of Systolic Array</vt:lpstr>
      <vt:lpstr>Strips View of Systolic Array</vt:lpstr>
      <vt:lpstr>Strips View of Systolic Array</vt:lpstr>
      <vt:lpstr>Strips View of Systolic Array</vt:lpstr>
      <vt:lpstr>Cannon’s Method</vt:lpstr>
      <vt:lpstr>Cannon Variation</vt:lpstr>
      <vt:lpstr>Application of Cannon’s Technique</vt:lpstr>
      <vt:lpstr>Obvious Matrix Multiply</vt:lpstr>
      <vt:lpstr>Cannon’s Method</vt:lpstr>
      <vt:lpstr>Block Multiplication</vt:lpstr>
      <vt:lpstr>Cannon’s Method is Fine for Block Multiplication</vt:lpstr>
      <vt:lpstr>Fox’s Algorithm</vt:lpstr>
      <vt:lpstr>Fox’s Algorithm</vt:lpstr>
      <vt:lpstr>SUMMA Algorithm</vt:lpstr>
      <vt:lpstr>Remarks</vt:lpstr>
      <vt:lpstr>Systolic Array Architectures</vt:lpstr>
      <vt:lpstr>[C] = [A]x[B] Variation</vt:lpstr>
      <vt:lpstr>Systolic Array – Example</vt:lpstr>
      <vt:lpstr>Outline</vt:lpstr>
      <vt:lpstr>Direct Convolution is Better</vt:lpstr>
      <vt:lpstr>Highly-Parallel Compute Paradigms</vt:lpstr>
      <vt:lpstr>Locality: Temporal and Spatial Reuse</vt:lpstr>
      <vt:lpstr>Temporal Reuse</vt:lpstr>
      <vt:lpstr>1D CNN Temporal Reuse Example </vt:lpstr>
      <vt:lpstr>1D CNN Temporal Reuse Example </vt:lpstr>
      <vt:lpstr>Temporal Reuse Distance</vt:lpstr>
      <vt:lpstr>Spatial Reuse</vt:lpstr>
      <vt:lpstr>Spatial Reuse Distance</vt:lpstr>
      <vt:lpstr>Memory Hierarchy for Spatial Reuse</vt:lpstr>
      <vt:lpstr>Spatial Reuse Example</vt:lpstr>
      <vt:lpstr>Routing Data to Multiple Destination</vt:lpstr>
      <vt:lpstr>Reducing Reuse Distance</vt:lpstr>
      <vt:lpstr>Under-utilization of Spatial tiling</vt:lpstr>
      <vt:lpstr>PE with Memory Access</vt:lpstr>
      <vt:lpstr>DRAM Access</vt:lpstr>
      <vt:lpstr>Leverage Local Memory for Data Reuse</vt:lpstr>
      <vt:lpstr>Hierarchical Blocking of a Single Convolutional Layer</vt:lpstr>
      <vt:lpstr>Formal Derivation of CONV</vt:lpstr>
      <vt:lpstr>Recursive Formulation</vt:lpstr>
      <vt:lpstr>Recursive Formulation</vt:lpstr>
      <vt:lpstr>Recursive Formulation</vt:lpstr>
      <vt:lpstr>Recursive Formulation</vt:lpstr>
      <vt:lpstr>How Does Parallelism Work?</vt:lpstr>
      <vt:lpstr>Multi-Core Parallelism and Partitioning</vt:lpstr>
      <vt:lpstr>High Performance Direct Convolution</vt:lpstr>
      <vt:lpstr>High Performance Direct Convolution</vt:lpstr>
      <vt:lpstr>Better Performance</vt:lpstr>
      <vt:lpstr>Types of Data Reuse in DNN</vt:lpstr>
      <vt:lpstr>Parallelism: Parallel MAC Units</vt:lpstr>
      <vt:lpstr>Parallelism: Spatial Data Reuse</vt:lpstr>
      <vt:lpstr>Spatial Architecture for DNN</vt:lpstr>
      <vt:lpstr>Multi-Level Low-Cost Data Access</vt:lpstr>
      <vt:lpstr>Recap CNN Decoder Ring</vt:lpstr>
      <vt:lpstr>Dataflow and Loop Nest</vt:lpstr>
      <vt:lpstr>Data Reuse in DNN</vt:lpstr>
      <vt:lpstr>1D Convolution Example</vt:lpstr>
      <vt:lpstr>Single Processing Engine(PE) Setup</vt:lpstr>
      <vt:lpstr>Output Stationary – Reference Pattern</vt:lpstr>
      <vt:lpstr>Output Stationary – Reference Pattern</vt:lpstr>
      <vt:lpstr>Output Stationary – Reference Pattern</vt:lpstr>
      <vt:lpstr>Output Stationary – Reference Pattern</vt:lpstr>
      <vt:lpstr>Buffer Access Pattern (OS)</vt:lpstr>
      <vt:lpstr>Buffer Data Accesses</vt:lpstr>
      <vt:lpstr>Buffer Data Accesses</vt:lpstr>
      <vt:lpstr>Buffer Data Accesses</vt:lpstr>
      <vt:lpstr>Weight Stationary – Reference Pattern</vt:lpstr>
      <vt:lpstr>Weight Stationary – Reference Pattern</vt:lpstr>
      <vt:lpstr>Buffer Access Pattern (WS)</vt:lpstr>
      <vt:lpstr>L1 Weight Stationary - Costs</vt:lpstr>
      <vt:lpstr>Tiled Loop Nest For Weight-stationary</vt:lpstr>
      <vt:lpstr>Parallel Processing for The A Tile Of Filter Weights</vt:lpstr>
      <vt:lpstr>Reference Pattern for Parallel Processing </vt:lpstr>
      <vt:lpstr>Weight Stationary Dataflow</vt:lpstr>
      <vt:lpstr>Weight Stationary Dataflow</vt:lpstr>
      <vt:lpstr>Weight Stationary Dataflow</vt:lpstr>
      <vt:lpstr>Weight Stationary Dataflow</vt:lpstr>
      <vt:lpstr>Input Stationary – Reference Pattern</vt:lpstr>
      <vt:lpstr>Input Stationary – Reference Pattern</vt:lpstr>
      <vt:lpstr>Buffer Access Pattern (OS)</vt:lpstr>
      <vt:lpstr>Minimum Costs</vt:lpstr>
      <vt:lpstr>Intermediate Buffering</vt:lpstr>
      <vt:lpstr>1-D Convolution – Buffered</vt:lpstr>
      <vt:lpstr>Buffer Sizes</vt:lpstr>
      <vt:lpstr>Spatial PEs</vt:lpstr>
      <vt:lpstr>1-D Convolution – Spatial</vt:lpstr>
      <vt:lpstr>Outline</vt:lpstr>
      <vt:lpstr>Dataflow Taxonomy</vt:lpstr>
      <vt:lpstr>Dataflow Taxonomy</vt:lpstr>
      <vt:lpstr>Output Stationary (OS)</vt:lpstr>
      <vt:lpstr>OS Example: ShiDianNao</vt:lpstr>
      <vt:lpstr>OS Example: ENVISION</vt:lpstr>
      <vt:lpstr>Variations of Output Stationary</vt:lpstr>
      <vt:lpstr>Output Stationary Dataflow</vt:lpstr>
      <vt:lpstr>Output Stationary Dataflow</vt:lpstr>
      <vt:lpstr>Output Stationary Dataflow</vt:lpstr>
      <vt:lpstr>Output Stationary Dataflow</vt:lpstr>
      <vt:lpstr>Weight Stationary (WS)</vt:lpstr>
      <vt:lpstr>WS Example: nn-X (NeuFlow)</vt:lpstr>
      <vt:lpstr>WS Example: NVDLA (Simplified)</vt:lpstr>
      <vt:lpstr>WS Example: NVDLA (Simplified)</vt:lpstr>
      <vt:lpstr>Loop Nest For Simplified NVDLA</vt:lpstr>
      <vt:lpstr>Weight Stationary Dataflow</vt:lpstr>
      <vt:lpstr>Weight Stationary Dataflow</vt:lpstr>
      <vt:lpstr>Weight Stationary Dataflow</vt:lpstr>
      <vt:lpstr>Weight Stationary Dataflow</vt:lpstr>
      <vt:lpstr>Weight Stationary Dataflow</vt:lpstr>
      <vt:lpstr>Input Stationary (IS)</vt:lpstr>
      <vt:lpstr>IS Example: SCNN</vt:lpstr>
      <vt:lpstr>Eyeriss - Row Stationary (RW)</vt:lpstr>
      <vt:lpstr>1D Row Convolution in PE</vt:lpstr>
      <vt:lpstr>1D Row Convolution in PE</vt:lpstr>
      <vt:lpstr>1D Row Convolution in PE</vt:lpstr>
      <vt:lpstr>1D Row Convolution in PE</vt:lpstr>
      <vt:lpstr>2D Convolution in PE Array</vt:lpstr>
      <vt:lpstr>2D Convolution in PE Array</vt:lpstr>
      <vt:lpstr>2D Convolution in PE Array</vt:lpstr>
      <vt:lpstr>2D Convolution in PE Array</vt:lpstr>
      <vt:lpstr>Convolutional Reuse Maximized</vt:lpstr>
      <vt:lpstr>Convolutional Reuse Maximized</vt:lpstr>
      <vt:lpstr>Maximize 2D Accumulation in PE Array</vt:lpstr>
      <vt:lpstr>Dimensions Beyond 2D Convolution</vt:lpstr>
      <vt:lpstr>Multiple Filters - Fmap Reuse in PE</vt:lpstr>
      <vt:lpstr>Multiple Filters - Fmap Reuse in PE</vt:lpstr>
      <vt:lpstr>Multiple Channels - Channel Accumulation in PE</vt:lpstr>
      <vt:lpstr>The Full Picture</vt:lpstr>
      <vt:lpstr>Eyeriss DNN accelerator</vt:lpstr>
      <vt:lpstr>Taxonomy: More Examples</vt:lpstr>
      <vt:lpstr>Outline</vt:lpstr>
      <vt:lpstr>A Common Design Pattern</vt:lpstr>
      <vt:lpstr>A Common Design Pattern</vt:lpstr>
      <vt:lpstr>A More Flexible Data Delivery Strategy</vt:lpstr>
      <vt:lpstr>Common NoC Design</vt:lpstr>
      <vt:lpstr>Common NoC Designs on DNNs</vt:lpstr>
      <vt:lpstr>Spatial Accumulation DNN Accelerator Design</vt:lpstr>
      <vt:lpstr>Temporal Accumulation DNN Accelerator Design</vt:lpstr>
      <vt:lpstr>Mesh Network – Best of Both Worlds</vt:lpstr>
      <vt:lpstr>Mesh Network – More Complicated Cases</vt:lpstr>
      <vt:lpstr>Hierarchical Mesh Network</vt:lpstr>
      <vt:lpstr>Different Operating Modes</vt:lpstr>
      <vt:lpstr>Different Operating Modes</vt:lpstr>
      <vt:lpstr>Scaling the Hierarchical Mesh Network</vt:lpstr>
      <vt:lpstr>Hierarchical Mesh Networks CONV Layer</vt:lpstr>
      <vt:lpstr>Hierarchical Mesh Networks Depth-wise CONV Layer</vt:lpstr>
      <vt:lpstr>Hierarchical Mesh Networks Depth-wise CONV Layer</vt:lpstr>
      <vt:lpstr>Eyeriss with Hierarchical Mesh Network</vt:lpstr>
      <vt:lpstr>Outline</vt:lpstr>
      <vt:lpstr>Datapath Optimization</vt:lpstr>
      <vt:lpstr>Matrix Multiply</vt:lpstr>
      <vt:lpstr>Datapath Optimization - Spatial-K</vt:lpstr>
      <vt:lpstr>Datapath Optimization - Spatial-K</vt:lpstr>
      <vt:lpstr>Datapath Optimization - Spatial-N</vt:lpstr>
      <vt:lpstr>Datapath Optimization - Spatial-N</vt:lpstr>
      <vt:lpstr>Datapath Optimization Combined: NVDLA</vt:lpstr>
      <vt:lpstr>Datapath Optimization - Spatial-K</vt:lpstr>
      <vt:lpstr>Memory Optimization</vt:lpstr>
      <vt:lpstr>Memory Optimization</vt:lpstr>
      <vt:lpstr>Memory Optimization</vt:lpstr>
      <vt:lpstr>Memory Optimization</vt:lpstr>
      <vt:lpstr>Tensor Processing Unit</vt:lpstr>
      <vt:lpstr>Outline</vt:lpstr>
      <vt:lpstr>Don’t Forge Memory System Energy</vt:lpstr>
      <vt:lpstr>Don’t Forget Cache Energy</vt:lpstr>
      <vt:lpstr>Dark Silicon View</vt:lpstr>
      <vt:lpstr>Real Perspectives</vt:lpstr>
      <vt:lpstr>Dark Memory Perspectives</vt:lpstr>
      <vt:lpstr>Dark Memory</vt:lpstr>
      <vt:lpstr>Metrics for Resource Constrained Computing</vt:lpstr>
      <vt:lpstr>Scale by Performance</vt:lpstr>
      <vt:lpstr>Always (FL)OPs?</vt:lpstr>
      <vt:lpstr>System Design Optimization</vt:lpstr>
      <vt:lpstr>Example: Blocked GEMM</vt:lpstr>
      <vt:lpstr>One Level Caching DP-FP</vt:lpstr>
      <vt:lpstr>The Energy vs. Size of Top Level</vt:lpstr>
      <vt:lpstr>Let’s Add Another Layer</vt:lpstr>
      <vt:lpstr>Second-level Caching</vt:lpstr>
      <vt:lpstr>Three Levels</vt:lpstr>
      <vt:lpstr>Memory Subsystem = Half Energy</vt:lpstr>
      <vt:lpstr>Putting It All Together</vt:lpstr>
      <vt:lpstr>Algorithm/Architecture Co-design Methodology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Ningchi Huang</dc:creator>
  <cp:lastModifiedBy>Kai-Chiang Wu</cp:lastModifiedBy>
  <cp:revision>232</cp:revision>
  <dcterms:created xsi:type="dcterms:W3CDTF">2023-11-10T10:08:28Z</dcterms:created>
  <dcterms:modified xsi:type="dcterms:W3CDTF">2025-03-26T15:16:03Z</dcterms:modified>
</cp:coreProperties>
</file>