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7"/>
  </p:notesMasterIdLst>
  <p:handoutMasterIdLst>
    <p:handoutMasterId r:id="rId88"/>
  </p:handoutMasterIdLst>
  <p:sldIdLst>
    <p:sldId id="256" r:id="rId2"/>
    <p:sldId id="441" r:id="rId3"/>
    <p:sldId id="300" r:id="rId4"/>
    <p:sldId id="404" r:id="rId5"/>
    <p:sldId id="440" r:id="rId6"/>
    <p:sldId id="376" r:id="rId7"/>
    <p:sldId id="416" r:id="rId8"/>
    <p:sldId id="289" r:id="rId9"/>
    <p:sldId id="409" r:id="rId10"/>
    <p:sldId id="417" r:id="rId11"/>
    <p:sldId id="361" r:id="rId12"/>
    <p:sldId id="363" r:id="rId13"/>
    <p:sldId id="370" r:id="rId14"/>
    <p:sldId id="369" r:id="rId15"/>
    <p:sldId id="374" r:id="rId16"/>
    <p:sldId id="364" r:id="rId17"/>
    <p:sldId id="366" r:id="rId18"/>
    <p:sldId id="373" r:id="rId19"/>
    <p:sldId id="365" r:id="rId20"/>
    <p:sldId id="368" r:id="rId21"/>
    <p:sldId id="367" r:id="rId22"/>
    <p:sldId id="378" r:id="rId23"/>
    <p:sldId id="371" r:id="rId24"/>
    <p:sldId id="375" r:id="rId25"/>
    <p:sldId id="379" r:id="rId26"/>
    <p:sldId id="380" r:id="rId27"/>
    <p:sldId id="382" r:id="rId28"/>
    <p:sldId id="418" r:id="rId29"/>
    <p:sldId id="419" r:id="rId30"/>
    <p:sldId id="406" r:id="rId31"/>
    <p:sldId id="391" r:id="rId32"/>
    <p:sldId id="360" r:id="rId33"/>
    <p:sldId id="392" r:id="rId34"/>
    <p:sldId id="413" r:id="rId35"/>
    <p:sldId id="356" r:id="rId36"/>
    <p:sldId id="357" r:id="rId37"/>
    <p:sldId id="384" r:id="rId38"/>
    <p:sldId id="385" r:id="rId39"/>
    <p:sldId id="386" r:id="rId40"/>
    <p:sldId id="388" r:id="rId41"/>
    <p:sldId id="387" r:id="rId42"/>
    <p:sldId id="414" r:id="rId43"/>
    <p:sldId id="415" r:id="rId44"/>
    <p:sldId id="394" r:id="rId45"/>
    <p:sldId id="396" r:id="rId46"/>
    <p:sldId id="400" r:id="rId47"/>
    <p:sldId id="399" r:id="rId48"/>
    <p:sldId id="442" r:id="rId49"/>
    <p:sldId id="412" r:id="rId50"/>
    <p:sldId id="421" r:id="rId51"/>
    <p:sldId id="422" r:id="rId52"/>
    <p:sldId id="423" r:id="rId53"/>
    <p:sldId id="420" r:id="rId54"/>
    <p:sldId id="411" r:id="rId55"/>
    <p:sldId id="446" r:id="rId56"/>
    <p:sldId id="448" r:id="rId57"/>
    <p:sldId id="447" r:id="rId58"/>
    <p:sldId id="458" r:id="rId59"/>
    <p:sldId id="459" r:id="rId60"/>
    <p:sldId id="460" r:id="rId61"/>
    <p:sldId id="465" r:id="rId62"/>
    <p:sldId id="457" r:id="rId63"/>
    <p:sldId id="424" r:id="rId64"/>
    <p:sldId id="449" r:id="rId65"/>
    <p:sldId id="438" r:id="rId66"/>
    <p:sldId id="478" r:id="rId67"/>
    <p:sldId id="477" r:id="rId68"/>
    <p:sldId id="476" r:id="rId69"/>
    <p:sldId id="474" r:id="rId70"/>
    <p:sldId id="426" r:id="rId71"/>
    <p:sldId id="429" r:id="rId72"/>
    <p:sldId id="453" r:id="rId73"/>
    <p:sldId id="430" r:id="rId74"/>
    <p:sldId id="470" r:id="rId75"/>
    <p:sldId id="431" r:id="rId76"/>
    <p:sldId id="454" r:id="rId77"/>
    <p:sldId id="466" r:id="rId78"/>
    <p:sldId id="433" r:id="rId79"/>
    <p:sldId id="331" r:id="rId80"/>
    <p:sldId id="455" r:id="rId81"/>
    <p:sldId id="456" r:id="rId82"/>
    <p:sldId id="403" r:id="rId83"/>
    <p:sldId id="435" r:id="rId84"/>
    <p:sldId id="462" r:id="rId85"/>
    <p:sldId id="463" r:id="rId8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王培碩" initials="王培碩" lastIdx="1" clrIdx="0">
    <p:extLst>
      <p:ext uri="{19B8F6BF-5375-455C-9EA6-DF929625EA0E}">
        <p15:presenceInfo xmlns:p15="http://schemas.microsoft.com/office/powerpoint/2012/main" userId="王培碩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A2E8"/>
    <a:srgbClr val="1A85D6"/>
    <a:srgbClr val="1199FF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46" autoAdjust="0"/>
    <p:restoredTop sz="94660"/>
  </p:normalViewPr>
  <p:slideViewPr>
    <p:cSldViewPr snapToGrid="0">
      <p:cViewPr varScale="1">
        <p:scale>
          <a:sx n="85" d="100"/>
          <a:sy n="85" d="100"/>
        </p:scale>
        <p:origin x="66" y="27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0" d="100"/>
        <a:sy n="70" d="100"/>
      </p:scale>
      <p:origin x="0" y="-86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commentAuthors" Target="commentAuthor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handoutMaster" Target="handoutMasters/handout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72C0F14E-3FA3-45E3-915F-74C265E501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4CC14E49-7410-4050-B5A3-91180165DD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AC4AA-BFAB-41EF-9344-FAE39E0C7467}" type="datetimeFigureOut">
              <a:rPr lang="zh-TW" altLang="en-US" smtClean="0"/>
              <a:t>2024/5/15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B3B2310-484C-49E6-838C-820D3D54E96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5FE55A7-59B1-40AB-882A-0A2A19314F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D1DEB-A5FB-465D-AE88-E1D29CCA2B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05646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DF5F4-A5E9-4D48-A241-CCAB376BFCE1}" type="datetimeFigureOut">
              <a:rPr lang="zh-TW" altLang="en-US" smtClean="0"/>
              <a:t>2024/5/15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33057-E09C-4B40-97E6-CF3DF9E719A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23278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9999" y="1465385"/>
            <a:ext cx="11712001" cy="251954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05001"/>
            <a:ext cx="9144000" cy="1779924"/>
          </a:xfrm>
          <a:solidFill>
            <a:srgbClr val="000066"/>
          </a:solidFill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77000"/>
            <a:ext cx="9144000" cy="2160000"/>
          </a:xfrm>
        </p:spPr>
        <p:txBody>
          <a:bodyPr/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0"/>
            <a:ext cx="479999" cy="6858000"/>
          </a:xfrm>
          <a:prstGeom prst="rect">
            <a:avLst/>
          </a:prstGeom>
          <a:gradFill rotWithShape="1">
            <a:gsLst>
              <a:gs pos="11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10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14C09B4E-2836-4801-B92A-16DEA5BDE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8" y="6237312"/>
            <a:ext cx="575692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54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60623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79999" y="2204999"/>
            <a:ext cx="11712001" cy="2357475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479999" y="2204999"/>
            <a:ext cx="11712001" cy="2357475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204999"/>
            <a:ext cx="10515600" cy="2357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479999" cy="6858000"/>
          </a:xfrm>
          <a:prstGeom prst="rect">
            <a:avLst/>
          </a:prstGeom>
          <a:gradFill rotWithShape="1">
            <a:gsLst>
              <a:gs pos="11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479999" cy="6858000"/>
          </a:xfrm>
          <a:prstGeom prst="rect">
            <a:avLst/>
          </a:prstGeom>
          <a:gradFill rotWithShape="1">
            <a:gsLst>
              <a:gs pos="11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14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14C09B4E-2836-4801-B92A-16DEA5BDE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8" y="6237312"/>
            <a:ext cx="575692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670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73292"/>
            <a:ext cx="5181600" cy="4503671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73292"/>
            <a:ext cx="5181600" cy="4503671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715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7" y="1673292"/>
            <a:ext cx="5184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7" y="2497205"/>
            <a:ext cx="5184000" cy="3692458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406" y="167329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803" y="2497205"/>
            <a:ext cx="5183188" cy="3692458"/>
          </a:xfrm>
        </p:spPr>
        <p:txBody>
          <a:bodyPr/>
          <a:lstStyle>
            <a:lvl1pPr>
              <a:defRPr b="1"/>
            </a:lvl1pPr>
            <a:lvl2pPr>
              <a:defRPr b="1"/>
            </a:lvl2pPr>
            <a:lvl4pPr>
              <a:defRPr b="1"/>
            </a:lvl4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4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32978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0" y="260648"/>
            <a:ext cx="12192000" cy="459355"/>
          </a:xfrm>
          <a:prstGeom prst="rect">
            <a:avLst/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" y="0"/>
            <a:ext cx="407368" cy="6858000"/>
          </a:xfrm>
          <a:prstGeom prst="rect">
            <a:avLst/>
          </a:prstGeom>
          <a:gradFill rotWithShape="1">
            <a:gsLst>
              <a:gs pos="6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9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14C09B4E-2836-4801-B92A-16DEA5BDE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8" y="6237312"/>
            <a:ext cx="575692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401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673292"/>
            <a:ext cx="10515600" cy="4503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1" lang="en-US" altLang="zh-TW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11111</a:t>
            </a: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en-US" altLang="zh-TW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22222</a:t>
            </a: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en-US" altLang="zh-TW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33333</a:t>
            </a:r>
          </a:p>
          <a:p>
            <a:pPr marL="1600200" marR="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1" lang="en-US" altLang="zh-TW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44444</a:t>
            </a:r>
          </a:p>
          <a:p>
            <a:pPr marL="2057400" marR="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1" lang="en-US" altLang="zh-TW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55555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782ABDDB-4DBE-438F-825E-A879036B780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3"/>
            <a:ext cx="12192000" cy="720000"/>
          </a:xfrm>
          <a:prstGeom prst="rect">
            <a:avLst/>
          </a:prstGeom>
          <a:solidFill>
            <a:srgbClr val="00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0" y="260648"/>
            <a:ext cx="12192000" cy="1152000"/>
          </a:xfrm>
          <a:prstGeom prst="rect">
            <a:avLst/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" y="0"/>
            <a:ext cx="407368" cy="6858000"/>
          </a:xfrm>
          <a:prstGeom prst="rect">
            <a:avLst/>
          </a:prstGeom>
          <a:gradFill rotWithShape="1">
            <a:gsLst>
              <a:gs pos="6000">
                <a:srgbClr val="003399"/>
              </a:gs>
              <a:gs pos="100000">
                <a:srgbClr val="003399">
                  <a:gamma/>
                  <a:tint val="0"/>
                  <a:invGamma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60647"/>
            <a:ext cx="10515600" cy="1152000"/>
          </a:xfrm>
          <a:prstGeom prst="rect">
            <a:avLst/>
          </a:prstGeom>
          <a:solidFill>
            <a:srgbClr val="000066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TW"/>
              <a:t>Title</a:t>
            </a:r>
            <a:endParaRPr lang="en-US"/>
          </a:p>
        </p:txBody>
      </p:sp>
      <p:pic>
        <p:nvPicPr>
          <p:cNvPr id="15" name="Picture 2" descr="國立陽明交通大學- 維基百科，自由的百科全書">
            <a:extLst>
              <a:ext uri="{FF2B5EF4-FFF2-40B4-BE49-F238E27FC236}">
                <a16:creationId xmlns:a16="http://schemas.microsoft.com/office/drawing/2014/main" id="{14C09B4E-2836-4801-B92A-16DEA5BDE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8" y="6237312"/>
            <a:ext cx="575692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42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Wingdings" panose="05000000000000000000" pitchFamily="2" charset="2"/>
        <a:buChar char="n"/>
        <a:tabLst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Wingdings" panose="05000000000000000000" pitchFamily="2" charset="2"/>
        <a:buChar char="Ø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Wingdings" panose="05000000000000000000" pitchFamily="2" charset="2"/>
        <a:buChar char="l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Arial" panose="020B0604020202020204" pitchFamily="34" charset="0"/>
        <a:buChar char="»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3399"/>
        </a:buClr>
        <a:buSzTx/>
        <a:buFont typeface="Wingdings" panose="05000000000000000000" pitchFamily="2" charset="2"/>
        <a:buChar char="u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6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" Type="http://schemas.openxmlformats.org/officeDocument/2006/relationships/image" Target="../media/image78.png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5" Type="http://schemas.openxmlformats.org/officeDocument/2006/relationships/image" Target="../media/image91.pn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18" Type="http://schemas.openxmlformats.org/officeDocument/2006/relationships/image" Target="../media/image91.png"/><Relationship Id="rId3" Type="http://schemas.openxmlformats.org/officeDocument/2006/relationships/image" Target="../media/image94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0.png"/><Relationship Id="rId2" Type="http://schemas.openxmlformats.org/officeDocument/2006/relationships/image" Target="../media/image78.png"/><Relationship Id="rId16" Type="http://schemas.openxmlformats.org/officeDocument/2006/relationships/image" Target="../media/image89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5" Type="http://schemas.openxmlformats.org/officeDocument/2006/relationships/image" Target="../media/image88.png"/><Relationship Id="rId10" Type="http://schemas.openxmlformats.org/officeDocument/2006/relationships/image" Target="../media/image84.png"/><Relationship Id="rId19" Type="http://schemas.openxmlformats.org/officeDocument/2006/relationships/image" Target="../media/image92.png"/><Relationship Id="rId4" Type="http://schemas.openxmlformats.org/officeDocument/2006/relationships/image" Target="../media/image95.png"/><Relationship Id="rId9" Type="http://schemas.openxmlformats.org/officeDocument/2006/relationships/image" Target="../media/image83.png"/><Relationship Id="rId14" Type="http://schemas.openxmlformats.org/officeDocument/2006/relationships/image" Target="../media/image9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26" Type="http://schemas.openxmlformats.org/officeDocument/2006/relationships/image" Target="../media/image93.png"/><Relationship Id="rId3" Type="http://schemas.openxmlformats.org/officeDocument/2006/relationships/image" Target="../media/image970.png"/><Relationship Id="rId21" Type="http://schemas.openxmlformats.org/officeDocument/2006/relationships/image" Target="../media/image88.png"/><Relationship Id="rId7" Type="http://schemas.openxmlformats.org/officeDocument/2006/relationships/image" Target="../media/image101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5" Type="http://schemas.openxmlformats.org/officeDocument/2006/relationships/image" Target="../media/image92.png"/><Relationship Id="rId2" Type="http://schemas.openxmlformats.org/officeDocument/2006/relationships/image" Target="../media/image97.png"/><Relationship Id="rId16" Type="http://schemas.openxmlformats.org/officeDocument/2006/relationships/image" Target="../media/image84.png"/><Relationship Id="rId20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11" Type="http://schemas.openxmlformats.org/officeDocument/2006/relationships/image" Target="../media/image79.png"/><Relationship Id="rId24" Type="http://schemas.openxmlformats.org/officeDocument/2006/relationships/image" Target="../media/image91.png"/><Relationship Id="rId5" Type="http://schemas.openxmlformats.org/officeDocument/2006/relationships/image" Target="../media/image99.png"/><Relationship Id="rId15" Type="http://schemas.openxmlformats.org/officeDocument/2006/relationships/image" Target="../media/image83.png"/><Relationship Id="rId23" Type="http://schemas.openxmlformats.org/officeDocument/2006/relationships/image" Target="../media/image90.png"/><Relationship Id="rId10" Type="http://schemas.openxmlformats.org/officeDocument/2006/relationships/image" Target="../media/image95.png"/><Relationship Id="rId19" Type="http://schemas.openxmlformats.org/officeDocument/2006/relationships/image" Target="../media/image87.png"/><Relationship Id="rId4" Type="http://schemas.openxmlformats.org/officeDocument/2006/relationships/image" Target="../media/image98.png"/><Relationship Id="rId9" Type="http://schemas.openxmlformats.org/officeDocument/2006/relationships/image" Target="../media/image94.png"/><Relationship Id="rId14" Type="http://schemas.openxmlformats.org/officeDocument/2006/relationships/image" Target="../media/image82.png"/><Relationship Id="rId22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26" Type="http://schemas.openxmlformats.org/officeDocument/2006/relationships/image" Target="../media/image102.png"/><Relationship Id="rId3" Type="http://schemas.openxmlformats.org/officeDocument/2006/relationships/image" Target="../media/image103.png"/><Relationship Id="rId21" Type="http://schemas.openxmlformats.org/officeDocument/2006/relationships/image" Target="../media/image89.png"/><Relationship Id="rId7" Type="http://schemas.openxmlformats.org/officeDocument/2006/relationships/image" Target="../media/image107.pn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5" Type="http://schemas.openxmlformats.org/officeDocument/2006/relationships/image" Target="../media/image93.png"/><Relationship Id="rId2" Type="http://schemas.openxmlformats.org/officeDocument/2006/relationships/image" Target="../media/image97.png"/><Relationship Id="rId16" Type="http://schemas.openxmlformats.org/officeDocument/2006/relationships/image" Target="../media/image85.png"/><Relationship Id="rId20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11" Type="http://schemas.openxmlformats.org/officeDocument/2006/relationships/image" Target="../media/image80.png"/><Relationship Id="rId24" Type="http://schemas.openxmlformats.org/officeDocument/2006/relationships/image" Target="../media/image92.png"/><Relationship Id="rId5" Type="http://schemas.openxmlformats.org/officeDocument/2006/relationships/image" Target="../media/image105.png"/><Relationship Id="rId15" Type="http://schemas.openxmlformats.org/officeDocument/2006/relationships/image" Target="../media/image84.png"/><Relationship Id="rId23" Type="http://schemas.openxmlformats.org/officeDocument/2006/relationships/image" Target="../media/image91.png"/><Relationship Id="rId10" Type="http://schemas.openxmlformats.org/officeDocument/2006/relationships/image" Target="../media/image79.png"/><Relationship Id="rId19" Type="http://schemas.openxmlformats.org/officeDocument/2006/relationships/image" Target="../media/image96.png"/><Relationship Id="rId4" Type="http://schemas.openxmlformats.org/officeDocument/2006/relationships/image" Target="../media/image104.png"/><Relationship Id="rId9" Type="http://schemas.openxmlformats.org/officeDocument/2006/relationships/image" Target="../media/image95.png"/><Relationship Id="rId14" Type="http://schemas.openxmlformats.org/officeDocument/2006/relationships/image" Target="../media/image83.png"/><Relationship Id="rId22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11" Type="http://schemas.openxmlformats.org/officeDocument/2006/relationships/image" Target="../media/image117.png"/><Relationship Id="rId5" Type="http://schemas.openxmlformats.org/officeDocument/2006/relationships/image" Target="../media/image111.pn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1.png"/><Relationship Id="rId3" Type="http://schemas.openxmlformats.org/officeDocument/2006/relationships/image" Target="../media/image109.png"/><Relationship Id="rId7" Type="http://schemas.openxmlformats.org/officeDocument/2006/relationships/image" Target="../media/image115.png"/><Relationship Id="rId12" Type="http://schemas.openxmlformats.org/officeDocument/2006/relationships/image" Target="../media/image120.png"/><Relationship Id="rId17" Type="http://schemas.openxmlformats.org/officeDocument/2006/relationships/image" Target="../media/image123.png"/><Relationship Id="rId2" Type="http://schemas.openxmlformats.org/officeDocument/2006/relationships/image" Target="../media/image66.png"/><Relationship Id="rId16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11" Type="http://schemas.openxmlformats.org/officeDocument/2006/relationships/image" Target="../media/image117.png"/><Relationship Id="rId5" Type="http://schemas.openxmlformats.org/officeDocument/2006/relationships/image" Target="../media/image111.png"/><Relationship Id="rId15" Type="http://schemas.openxmlformats.org/officeDocument/2006/relationships/image" Target="../media/image113.pn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9.png"/><Relationship Id="rId14" Type="http://schemas.openxmlformats.org/officeDocument/2006/relationships/image" Target="../media/image1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12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10" Type="http://schemas.openxmlformats.org/officeDocument/2006/relationships/image" Target="../media/image134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3.png"/><Relationship Id="rId3" Type="http://schemas.openxmlformats.org/officeDocument/2006/relationships/image" Target="../media/image136.png"/><Relationship Id="rId7" Type="http://schemas.openxmlformats.org/officeDocument/2006/relationships/image" Target="../media/image138.png"/><Relationship Id="rId12" Type="http://schemas.openxmlformats.org/officeDocument/2006/relationships/image" Target="../media/image134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42.png"/><Relationship Id="rId5" Type="http://schemas.openxmlformats.org/officeDocument/2006/relationships/image" Target="../media/image129.png"/><Relationship Id="rId15" Type="http://schemas.openxmlformats.org/officeDocument/2006/relationships/image" Target="../media/image145.png"/><Relationship Id="rId10" Type="http://schemas.openxmlformats.org/officeDocument/2006/relationships/image" Target="../media/image141.png"/><Relationship Id="rId4" Type="http://schemas.openxmlformats.org/officeDocument/2006/relationships/image" Target="../media/image137.png"/><Relationship Id="rId9" Type="http://schemas.openxmlformats.org/officeDocument/2006/relationships/image" Target="../media/image140.png"/><Relationship Id="rId14" Type="http://schemas.openxmlformats.org/officeDocument/2006/relationships/image" Target="../media/image1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png"/><Relationship Id="rId5" Type="http://schemas.openxmlformats.org/officeDocument/2006/relationships/image" Target="../media/image151.png"/><Relationship Id="rId4" Type="http://schemas.openxmlformats.org/officeDocument/2006/relationships/image" Target="../media/image14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148.png"/><Relationship Id="rId7" Type="http://schemas.openxmlformats.org/officeDocument/2006/relationships/image" Target="../media/image153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45.png"/><Relationship Id="rId3" Type="http://schemas.openxmlformats.org/officeDocument/2006/relationships/image" Target="../media/image136.png"/><Relationship Id="rId7" Type="http://schemas.openxmlformats.org/officeDocument/2006/relationships/image" Target="../media/image138.png"/><Relationship Id="rId12" Type="http://schemas.openxmlformats.org/officeDocument/2006/relationships/image" Target="../media/image134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42.png"/><Relationship Id="rId5" Type="http://schemas.openxmlformats.org/officeDocument/2006/relationships/image" Target="../media/image129.png"/><Relationship Id="rId10" Type="http://schemas.openxmlformats.org/officeDocument/2006/relationships/image" Target="../media/image141.png"/><Relationship Id="rId4" Type="http://schemas.openxmlformats.org/officeDocument/2006/relationships/image" Target="../media/image137.png"/><Relationship Id="rId9" Type="http://schemas.openxmlformats.org/officeDocument/2006/relationships/image" Target="../media/image140.png"/><Relationship Id="rId14" Type="http://schemas.openxmlformats.org/officeDocument/2006/relationships/image" Target="../media/image15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image" Target="../media/image155.png"/><Relationship Id="rId3" Type="http://schemas.openxmlformats.org/officeDocument/2006/relationships/image" Target="../media/image136.png"/><Relationship Id="rId7" Type="http://schemas.openxmlformats.org/officeDocument/2006/relationships/image" Target="../media/image138.png"/><Relationship Id="rId12" Type="http://schemas.openxmlformats.org/officeDocument/2006/relationships/image" Target="../media/image134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42.png"/><Relationship Id="rId5" Type="http://schemas.openxmlformats.org/officeDocument/2006/relationships/image" Target="../media/image129.png"/><Relationship Id="rId15" Type="http://schemas.openxmlformats.org/officeDocument/2006/relationships/image" Target="../media/image157.png"/><Relationship Id="rId10" Type="http://schemas.openxmlformats.org/officeDocument/2006/relationships/image" Target="../media/image141.png"/><Relationship Id="rId4" Type="http://schemas.openxmlformats.org/officeDocument/2006/relationships/image" Target="../media/image137.png"/><Relationship Id="rId9" Type="http://schemas.openxmlformats.org/officeDocument/2006/relationships/image" Target="../media/image140.png"/><Relationship Id="rId14" Type="http://schemas.openxmlformats.org/officeDocument/2006/relationships/image" Target="../media/image156.png"/></Relationships>
</file>

<file path=ppt/slides/_rels/slide4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9.png"/><Relationship Id="rId18" Type="http://schemas.openxmlformats.org/officeDocument/2006/relationships/image" Target="../media/image174.png"/><Relationship Id="rId26" Type="http://schemas.openxmlformats.org/officeDocument/2006/relationships/image" Target="../media/image182.png"/><Relationship Id="rId3" Type="http://schemas.openxmlformats.org/officeDocument/2006/relationships/image" Target="../media/image159.png"/><Relationship Id="rId21" Type="http://schemas.openxmlformats.org/officeDocument/2006/relationships/image" Target="../media/image177.png"/><Relationship Id="rId7" Type="http://schemas.openxmlformats.org/officeDocument/2006/relationships/image" Target="../media/image163.png"/><Relationship Id="rId12" Type="http://schemas.openxmlformats.org/officeDocument/2006/relationships/image" Target="../media/image168.png"/><Relationship Id="rId17" Type="http://schemas.openxmlformats.org/officeDocument/2006/relationships/image" Target="../media/image173.png"/><Relationship Id="rId25" Type="http://schemas.openxmlformats.org/officeDocument/2006/relationships/image" Target="../media/image181.png"/><Relationship Id="rId33" Type="http://schemas.openxmlformats.org/officeDocument/2006/relationships/image" Target="../media/image189.png"/><Relationship Id="rId2" Type="http://schemas.openxmlformats.org/officeDocument/2006/relationships/image" Target="../media/image158.png"/><Relationship Id="rId16" Type="http://schemas.openxmlformats.org/officeDocument/2006/relationships/image" Target="../media/image172.png"/><Relationship Id="rId20" Type="http://schemas.openxmlformats.org/officeDocument/2006/relationships/image" Target="../media/image176.png"/><Relationship Id="rId29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11" Type="http://schemas.openxmlformats.org/officeDocument/2006/relationships/image" Target="../media/image167.png"/><Relationship Id="rId24" Type="http://schemas.openxmlformats.org/officeDocument/2006/relationships/image" Target="../media/image180.png"/><Relationship Id="rId32" Type="http://schemas.openxmlformats.org/officeDocument/2006/relationships/image" Target="../media/image188.png"/><Relationship Id="rId5" Type="http://schemas.openxmlformats.org/officeDocument/2006/relationships/image" Target="../media/image161.png"/><Relationship Id="rId15" Type="http://schemas.openxmlformats.org/officeDocument/2006/relationships/image" Target="../media/image171.png"/><Relationship Id="rId23" Type="http://schemas.openxmlformats.org/officeDocument/2006/relationships/image" Target="../media/image179.png"/><Relationship Id="rId28" Type="http://schemas.openxmlformats.org/officeDocument/2006/relationships/image" Target="../media/image184.png"/><Relationship Id="rId10" Type="http://schemas.openxmlformats.org/officeDocument/2006/relationships/image" Target="../media/image166.png"/><Relationship Id="rId19" Type="http://schemas.openxmlformats.org/officeDocument/2006/relationships/image" Target="../media/image175.png"/><Relationship Id="rId31" Type="http://schemas.openxmlformats.org/officeDocument/2006/relationships/image" Target="../media/image187.png"/><Relationship Id="rId4" Type="http://schemas.openxmlformats.org/officeDocument/2006/relationships/image" Target="../media/image160.png"/><Relationship Id="rId9" Type="http://schemas.openxmlformats.org/officeDocument/2006/relationships/image" Target="../media/image165.png"/><Relationship Id="rId14" Type="http://schemas.openxmlformats.org/officeDocument/2006/relationships/image" Target="../media/image170.png"/><Relationship Id="rId22" Type="http://schemas.openxmlformats.org/officeDocument/2006/relationships/image" Target="../media/image178.png"/><Relationship Id="rId27" Type="http://schemas.openxmlformats.org/officeDocument/2006/relationships/image" Target="../media/image183.png"/><Relationship Id="rId30" Type="http://schemas.openxmlformats.org/officeDocument/2006/relationships/image" Target="../media/image186.png"/><Relationship Id="rId8" Type="http://schemas.openxmlformats.org/officeDocument/2006/relationships/image" Target="../media/image164.png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9.png"/><Relationship Id="rId18" Type="http://schemas.openxmlformats.org/officeDocument/2006/relationships/image" Target="../media/image174.png"/><Relationship Id="rId26" Type="http://schemas.openxmlformats.org/officeDocument/2006/relationships/image" Target="../media/image184.png"/><Relationship Id="rId3" Type="http://schemas.openxmlformats.org/officeDocument/2006/relationships/image" Target="../media/image159.png"/><Relationship Id="rId21" Type="http://schemas.openxmlformats.org/officeDocument/2006/relationships/image" Target="../media/image177.png"/><Relationship Id="rId7" Type="http://schemas.openxmlformats.org/officeDocument/2006/relationships/image" Target="../media/image163.png"/><Relationship Id="rId12" Type="http://schemas.openxmlformats.org/officeDocument/2006/relationships/image" Target="../media/image168.png"/><Relationship Id="rId17" Type="http://schemas.openxmlformats.org/officeDocument/2006/relationships/image" Target="../media/image173.png"/><Relationship Id="rId25" Type="http://schemas.openxmlformats.org/officeDocument/2006/relationships/image" Target="../media/image183.png"/><Relationship Id="rId33" Type="http://schemas.openxmlformats.org/officeDocument/2006/relationships/image" Target="../media/image182.png"/><Relationship Id="rId2" Type="http://schemas.openxmlformats.org/officeDocument/2006/relationships/image" Target="../media/image158.png"/><Relationship Id="rId16" Type="http://schemas.openxmlformats.org/officeDocument/2006/relationships/image" Target="../media/image172.png"/><Relationship Id="rId20" Type="http://schemas.openxmlformats.org/officeDocument/2006/relationships/image" Target="../media/image176.png"/><Relationship Id="rId29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11" Type="http://schemas.openxmlformats.org/officeDocument/2006/relationships/image" Target="../media/image167.png"/><Relationship Id="rId24" Type="http://schemas.openxmlformats.org/officeDocument/2006/relationships/image" Target="../media/image180.png"/><Relationship Id="rId32" Type="http://schemas.openxmlformats.org/officeDocument/2006/relationships/image" Target="../media/image181.png"/><Relationship Id="rId5" Type="http://schemas.openxmlformats.org/officeDocument/2006/relationships/image" Target="../media/image161.png"/><Relationship Id="rId15" Type="http://schemas.openxmlformats.org/officeDocument/2006/relationships/image" Target="../media/image171.png"/><Relationship Id="rId23" Type="http://schemas.openxmlformats.org/officeDocument/2006/relationships/image" Target="../media/image179.png"/><Relationship Id="rId28" Type="http://schemas.openxmlformats.org/officeDocument/2006/relationships/image" Target="../media/image186.png"/><Relationship Id="rId10" Type="http://schemas.openxmlformats.org/officeDocument/2006/relationships/image" Target="../media/image166.png"/><Relationship Id="rId19" Type="http://schemas.openxmlformats.org/officeDocument/2006/relationships/image" Target="../media/image175.png"/><Relationship Id="rId31" Type="http://schemas.openxmlformats.org/officeDocument/2006/relationships/image" Target="../media/image190.png"/><Relationship Id="rId4" Type="http://schemas.openxmlformats.org/officeDocument/2006/relationships/image" Target="../media/image160.png"/><Relationship Id="rId9" Type="http://schemas.openxmlformats.org/officeDocument/2006/relationships/image" Target="../media/image165.png"/><Relationship Id="rId14" Type="http://schemas.openxmlformats.org/officeDocument/2006/relationships/image" Target="../media/image170.png"/><Relationship Id="rId22" Type="http://schemas.openxmlformats.org/officeDocument/2006/relationships/image" Target="../media/image178.png"/><Relationship Id="rId27" Type="http://schemas.openxmlformats.org/officeDocument/2006/relationships/image" Target="../media/image185.png"/><Relationship Id="rId30" Type="http://schemas.openxmlformats.org/officeDocument/2006/relationships/image" Target="../media/image189.png"/><Relationship Id="rId8" Type="http://schemas.openxmlformats.org/officeDocument/2006/relationships/image" Target="../media/image164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3" Type="http://schemas.openxmlformats.org/officeDocument/2006/relationships/image" Target="../media/image192.png"/><Relationship Id="rId7" Type="http://schemas.openxmlformats.org/officeDocument/2006/relationships/image" Target="../media/image196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5.png"/><Relationship Id="rId5" Type="http://schemas.openxmlformats.org/officeDocument/2006/relationships/image" Target="../media/image194.png"/><Relationship Id="rId4" Type="http://schemas.openxmlformats.org/officeDocument/2006/relationships/image" Target="../media/image19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3" Type="http://schemas.openxmlformats.org/officeDocument/2006/relationships/image" Target="../media/image191.png"/><Relationship Id="rId7" Type="http://schemas.openxmlformats.org/officeDocument/2006/relationships/image" Target="../media/image202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1.png"/><Relationship Id="rId5" Type="http://schemas.openxmlformats.org/officeDocument/2006/relationships/image" Target="../media/image200.png"/><Relationship Id="rId4" Type="http://schemas.openxmlformats.org/officeDocument/2006/relationships/image" Target="../media/image19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png"/><Relationship Id="rId13" Type="http://schemas.openxmlformats.org/officeDocument/2006/relationships/image" Target="../media/image213.png"/><Relationship Id="rId18" Type="http://schemas.openxmlformats.org/officeDocument/2006/relationships/image" Target="../media/image218.png"/><Relationship Id="rId3" Type="http://schemas.openxmlformats.org/officeDocument/2006/relationships/image" Target="../media/image205.png"/><Relationship Id="rId7" Type="http://schemas.openxmlformats.org/officeDocument/2006/relationships/image" Target="../media/image130.png"/><Relationship Id="rId12" Type="http://schemas.openxmlformats.org/officeDocument/2006/relationships/image" Target="../media/image212.png"/><Relationship Id="rId17" Type="http://schemas.openxmlformats.org/officeDocument/2006/relationships/image" Target="../media/image217.png"/><Relationship Id="rId2" Type="http://schemas.openxmlformats.org/officeDocument/2006/relationships/image" Target="../media/image204.png"/><Relationship Id="rId16" Type="http://schemas.openxmlformats.org/officeDocument/2006/relationships/image" Target="../media/image2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8.png"/><Relationship Id="rId11" Type="http://schemas.openxmlformats.org/officeDocument/2006/relationships/image" Target="../media/image211.png"/><Relationship Id="rId5" Type="http://schemas.openxmlformats.org/officeDocument/2006/relationships/image" Target="../media/image207.png"/><Relationship Id="rId15" Type="http://schemas.openxmlformats.org/officeDocument/2006/relationships/image" Target="../media/image215.png"/><Relationship Id="rId10" Type="http://schemas.openxmlformats.org/officeDocument/2006/relationships/image" Target="../media/image210.png"/><Relationship Id="rId4" Type="http://schemas.openxmlformats.org/officeDocument/2006/relationships/image" Target="../media/image206.png"/><Relationship Id="rId9" Type="http://schemas.openxmlformats.org/officeDocument/2006/relationships/image" Target="../media/image129.png"/><Relationship Id="rId14" Type="http://schemas.openxmlformats.org/officeDocument/2006/relationships/image" Target="../media/image214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png"/><Relationship Id="rId13" Type="http://schemas.openxmlformats.org/officeDocument/2006/relationships/image" Target="../media/image213.png"/><Relationship Id="rId18" Type="http://schemas.openxmlformats.org/officeDocument/2006/relationships/image" Target="../media/image218.png"/><Relationship Id="rId3" Type="http://schemas.openxmlformats.org/officeDocument/2006/relationships/image" Target="../media/image221.png"/><Relationship Id="rId7" Type="http://schemas.openxmlformats.org/officeDocument/2006/relationships/image" Target="../media/image130.png"/><Relationship Id="rId12" Type="http://schemas.openxmlformats.org/officeDocument/2006/relationships/image" Target="../media/image212.png"/><Relationship Id="rId17" Type="http://schemas.openxmlformats.org/officeDocument/2006/relationships/image" Target="../media/image217.png"/><Relationship Id="rId2" Type="http://schemas.openxmlformats.org/officeDocument/2006/relationships/image" Target="../media/image220.png"/><Relationship Id="rId16" Type="http://schemas.openxmlformats.org/officeDocument/2006/relationships/image" Target="../media/image2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8.png"/><Relationship Id="rId11" Type="http://schemas.openxmlformats.org/officeDocument/2006/relationships/image" Target="../media/image211.png"/><Relationship Id="rId5" Type="http://schemas.openxmlformats.org/officeDocument/2006/relationships/image" Target="../media/image222.png"/><Relationship Id="rId15" Type="http://schemas.openxmlformats.org/officeDocument/2006/relationships/image" Target="../media/image215.png"/><Relationship Id="rId10" Type="http://schemas.openxmlformats.org/officeDocument/2006/relationships/image" Target="../media/image210.png"/><Relationship Id="rId4" Type="http://schemas.openxmlformats.org/officeDocument/2006/relationships/image" Target="../media/image205.png"/><Relationship Id="rId9" Type="http://schemas.openxmlformats.org/officeDocument/2006/relationships/image" Target="../media/image129.png"/><Relationship Id="rId14" Type="http://schemas.openxmlformats.org/officeDocument/2006/relationships/image" Target="../media/image21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8.png"/><Relationship Id="rId4" Type="http://schemas.openxmlformats.org/officeDocument/2006/relationships/image" Target="../media/image22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8.png"/><Relationship Id="rId4" Type="http://schemas.openxmlformats.org/officeDocument/2006/relationships/image" Target="../media/image22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5.png"/><Relationship Id="rId4" Type="http://schemas.openxmlformats.org/officeDocument/2006/relationships/image" Target="../media/image231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png"/><Relationship Id="rId13" Type="http://schemas.openxmlformats.org/officeDocument/2006/relationships/image" Target="../media/image240.png"/><Relationship Id="rId3" Type="http://schemas.openxmlformats.org/officeDocument/2006/relationships/image" Target="../media/image230.png"/><Relationship Id="rId7" Type="http://schemas.openxmlformats.org/officeDocument/2006/relationships/image" Target="../media/image234.png"/><Relationship Id="rId12" Type="http://schemas.openxmlformats.org/officeDocument/2006/relationships/image" Target="../media/image239.png"/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3.png"/><Relationship Id="rId11" Type="http://schemas.openxmlformats.org/officeDocument/2006/relationships/image" Target="../media/image236.png"/><Relationship Id="rId5" Type="http://schemas.openxmlformats.org/officeDocument/2006/relationships/image" Target="../media/image225.png"/><Relationship Id="rId15" Type="http://schemas.openxmlformats.org/officeDocument/2006/relationships/image" Target="../media/image242.png"/><Relationship Id="rId10" Type="http://schemas.openxmlformats.org/officeDocument/2006/relationships/image" Target="../media/image232.png"/><Relationship Id="rId4" Type="http://schemas.openxmlformats.org/officeDocument/2006/relationships/image" Target="../media/image231.png"/><Relationship Id="rId9" Type="http://schemas.openxmlformats.org/officeDocument/2006/relationships/image" Target="../media/image224.png"/><Relationship Id="rId14" Type="http://schemas.openxmlformats.org/officeDocument/2006/relationships/image" Target="../media/image24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9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2.png"/><Relationship Id="rId3" Type="http://schemas.openxmlformats.org/officeDocument/2006/relationships/image" Target="../media/image2450.png"/><Relationship Id="rId7" Type="http://schemas.openxmlformats.org/officeDocument/2006/relationships/image" Target="../media/image251.png"/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png"/><Relationship Id="rId5" Type="http://schemas.openxmlformats.org/officeDocument/2006/relationships/image" Target="../media/image249.png"/><Relationship Id="rId4" Type="http://schemas.openxmlformats.org/officeDocument/2006/relationships/image" Target="../media/image247.png"/><Relationship Id="rId9" Type="http://schemas.openxmlformats.org/officeDocument/2006/relationships/image" Target="../media/image2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png"/><Relationship Id="rId3" Type="http://schemas.openxmlformats.org/officeDocument/2006/relationships/image" Target="../media/image246.png"/><Relationship Id="rId7" Type="http://schemas.openxmlformats.org/officeDocument/2006/relationships/image" Target="../media/image250.png"/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9.png"/><Relationship Id="rId5" Type="http://schemas.openxmlformats.org/officeDocument/2006/relationships/image" Target="../media/image247.png"/><Relationship Id="rId10" Type="http://schemas.openxmlformats.org/officeDocument/2006/relationships/image" Target="../media/image223.png"/><Relationship Id="rId4" Type="http://schemas.openxmlformats.org/officeDocument/2006/relationships/image" Target="../media/image2450.png"/><Relationship Id="rId9" Type="http://schemas.openxmlformats.org/officeDocument/2006/relationships/image" Target="../media/image25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7.png"/><Relationship Id="rId3" Type="http://schemas.openxmlformats.org/officeDocument/2006/relationships/image" Target="../media/image238.png"/><Relationship Id="rId7" Type="http://schemas.openxmlformats.org/officeDocument/2006/relationships/image" Target="../media/image256.png"/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5.png"/><Relationship Id="rId5" Type="http://schemas.openxmlformats.org/officeDocument/2006/relationships/image" Target="../media/image253.png"/><Relationship Id="rId4" Type="http://schemas.openxmlformats.org/officeDocument/2006/relationships/image" Target="../media/image248.png"/><Relationship Id="rId9" Type="http://schemas.openxmlformats.org/officeDocument/2006/relationships/image" Target="../media/image25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7.png"/><Relationship Id="rId13" Type="http://schemas.openxmlformats.org/officeDocument/2006/relationships/image" Target="../media/image169.png"/><Relationship Id="rId18" Type="http://schemas.openxmlformats.org/officeDocument/2006/relationships/image" Target="../media/image270.png"/><Relationship Id="rId3" Type="http://schemas.openxmlformats.org/officeDocument/2006/relationships/image" Target="../media/image178.png"/><Relationship Id="rId21" Type="http://schemas.openxmlformats.org/officeDocument/2006/relationships/image" Target="../media/image260.png"/><Relationship Id="rId7" Type="http://schemas.openxmlformats.org/officeDocument/2006/relationships/image" Target="../media/image266.png"/><Relationship Id="rId12" Type="http://schemas.openxmlformats.org/officeDocument/2006/relationships/image" Target="../media/image168.png"/><Relationship Id="rId17" Type="http://schemas.openxmlformats.org/officeDocument/2006/relationships/image" Target="../media/image269.png"/><Relationship Id="rId2" Type="http://schemas.openxmlformats.org/officeDocument/2006/relationships/image" Target="../media/image259.png"/><Relationship Id="rId16" Type="http://schemas.openxmlformats.org/officeDocument/2006/relationships/image" Target="../media/image268.png"/><Relationship Id="rId20" Type="http://schemas.openxmlformats.org/officeDocument/2006/relationships/image" Target="../media/image2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5.png"/><Relationship Id="rId11" Type="http://schemas.openxmlformats.org/officeDocument/2006/relationships/image" Target="../media/image167.png"/><Relationship Id="rId5" Type="http://schemas.openxmlformats.org/officeDocument/2006/relationships/image" Target="../media/image161.png"/><Relationship Id="rId15" Type="http://schemas.openxmlformats.org/officeDocument/2006/relationships/image" Target="../media/image180.png"/><Relationship Id="rId10" Type="http://schemas.openxmlformats.org/officeDocument/2006/relationships/image" Target="../media/image166.png"/><Relationship Id="rId19" Type="http://schemas.openxmlformats.org/officeDocument/2006/relationships/image" Target="../media/image175.png"/><Relationship Id="rId4" Type="http://schemas.openxmlformats.org/officeDocument/2006/relationships/image" Target="../media/image264.png"/><Relationship Id="rId9" Type="http://schemas.openxmlformats.org/officeDocument/2006/relationships/image" Target="../media/image184.png"/><Relationship Id="rId14" Type="http://schemas.openxmlformats.org/officeDocument/2006/relationships/image" Target="../media/image17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5.png"/><Relationship Id="rId13" Type="http://schemas.openxmlformats.org/officeDocument/2006/relationships/image" Target="../media/image279.png"/><Relationship Id="rId18" Type="http://schemas.openxmlformats.org/officeDocument/2006/relationships/image" Target="../media/image282.png"/><Relationship Id="rId3" Type="http://schemas.openxmlformats.org/officeDocument/2006/relationships/image" Target="../media/image160.png"/><Relationship Id="rId7" Type="http://schemas.openxmlformats.org/officeDocument/2006/relationships/image" Target="../media/image164.png"/><Relationship Id="rId12" Type="http://schemas.openxmlformats.org/officeDocument/2006/relationships/image" Target="../media/image278.png"/><Relationship Id="rId17" Type="http://schemas.openxmlformats.org/officeDocument/2006/relationships/image" Target="../media/image281.png"/><Relationship Id="rId2" Type="http://schemas.openxmlformats.org/officeDocument/2006/relationships/image" Target="../media/image159.png"/><Relationship Id="rId16" Type="http://schemas.openxmlformats.org/officeDocument/2006/relationships/image" Target="../media/image1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4.png"/><Relationship Id="rId11" Type="http://schemas.openxmlformats.org/officeDocument/2006/relationships/image" Target="../media/image277.png"/><Relationship Id="rId5" Type="http://schemas.openxmlformats.org/officeDocument/2006/relationships/image" Target="../media/image162.png"/><Relationship Id="rId15" Type="http://schemas.openxmlformats.org/officeDocument/2006/relationships/image" Target="../media/image172.png"/><Relationship Id="rId10" Type="http://schemas.openxmlformats.org/officeDocument/2006/relationships/image" Target="../media/image186.png"/><Relationship Id="rId19" Type="http://schemas.openxmlformats.org/officeDocument/2006/relationships/image" Target="../media/image283.png"/><Relationship Id="rId4" Type="http://schemas.openxmlformats.org/officeDocument/2006/relationships/image" Target="../media/image179.png"/><Relationship Id="rId9" Type="http://schemas.openxmlformats.org/officeDocument/2006/relationships/image" Target="../media/image276.png"/><Relationship Id="rId14" Type="http://schemas.openxmlformats.org/officeDocument/2006/relationships/image" Target="../media/image280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5.png"/><Relationship Id="rId13" Type="http://schemas.openxmlformats.org/officeDocument/2006/relationships/image" Target="../media/image279.png"/><Relationship Id="rId18" Type="http://schemas.openxmlformats.org/officeDocument/2006/relationships/image" Target="../media/image282.png"/><Relationship Id="rId3" Type="http://schemas.openxmlformats.org/officeDocument/2006/relationships/image" Target="../media/image160.png"/><Relationship Id="rId7" Type="http://schemas.openxmlformats.org/officeDocument/2006/relationships/image" Target="../media/image164.png"/><Relationship Id="rId12" Type="http://schemas.openxmlformats.org/officeDocument/2006/relationships/image" Target="../media/image278.png"/><Relationship Id="rId17" Type="http://schemas.openxmlformats.org/officeDocument/2006/relationships/image" Target="../media/image281.png"/><Relationship Id="rId2" Type="http://schemas.openxmlformats.org/officeDocument/2006/relationships/image" Target="../media/image159.png"/><Relationship Id="rId16" Type="http://schemas.openxmlformats.org/officeDocument/2006/relationships/image" Target="../media/image173.png"/><Relationship Id="rId20" Type="http://schemas.openxmlformats.org/officeDocument/2006/relationships/image" Target="../media/image2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4.png"/><Relationship Id="rId11" Type="http://schemas.openxmlformats.org/officeDocument/2006/relationships/image" Target="../media/image277.png"/><Relationship Id="rId5" Type="http://schemas.openxmlformats.org/officeDocument/2006/relationships/image" Target="../media/image162.png"/><Relationship Id="rId15" Type="http://schemas.openxmlformats.org/officeDocument/2006/relationships/image" Target="../media/image172.png"/><Relationship Id="rId10" Type="http://schemas.openxmlformats.org/officeDocument/2006/relationships/image" Target="../media/image186.png"/><Relationship Id="rId19" Type="http://schemas.openxmlformats.org/officeDocument/2006/relationships/image" Target="../media/image283.png"/><Relationship Id="rId4" Type="http://schemas.openxmlformats.org/officeDocument/2006/relationships/image" Target="../media/image179.png"/><Relationship Id="rId9" Type="http://schemas.openxmlformats.org/officeDocument/2006/relationships/image" Target="../media/image276.png"/><Relationship Id="rId14" Type="http://schemas.openxmlformats.org/officeDocument/2006/relationships/image" Target="../media/image280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5.png"/><Relationship Id="rId13" Type="http://schemas.openxmlformats.org/officeDocument/2006/relationships/image" Target="../media/image279.png"/><Relationship Id="rId18" Type="http://schemas.openxmlformats.org/officeDocument/2006/relationships/image" Target="../media/image282.png"/><Relationship Id="rId3" Type="http://schemas.openxmlformats.org/officeDocument/2006/relationships/image" Target="../media/image160.png"/><Relationship Id="rId21" Type="http://schemas.openxmlformats.org/officeDocument/2006/relationships/image" Target="../media/image273.png"/><Relationship Id="rId7" Type="http://schemas.openxmlformats.org/officeDocument/2006/relationships/image" Target="../media/image164.png"/><Relationship Id="rId12" Type="http://schemas.openxmlformats.org/officeDocument/2006/relationships/image" Target="../media/image278.png"/><Relationship Id="rId17" Type="http://schemas.openxmlformats.org/officeDocument/2006/relationships/image" Target="../media/image281.png"/><Relationship Id="rId2" Type="http://schemas.openxmlformats.org/officeDocument/2006/relationships/image" Target="../media/image159.png"/><Relationship Id="rId16" Type="http://schemas.openxmlformats.org/officeDocument/2006/relationships/image" Target="../media/image173.png"/><Relationship Id="rId20" Type="http://schemas.openxmlformats.org/officeDocument/2006/relationships/image" Target="../media/image2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4.png"/><Relationship Id="rId11" Type="http://schemas.openxmlformats.org/officeDocument/2006/relationships/image" Target="../media/image277.png"/><Relationship Id="rId5" Type="http://schemas.openxmlformats.org/officeDocument/2006/relationships/image" Target="../media/image162.png"/><Relationship Id="rId15" Type="http://schemas.openxmlformats.org/officeDocument/2006/relationships/image" Target="../media/image172.png"/><Relationship Id="rId10" Type="http://schemas.openxmlformats.org/officeDocument/2006/relationships/image" Target="../media/image186.png"/><Relationship Id="rId19" Type="http://schemas.openxmlformats.org/officeDocument/2006/relationships/image" Target="../media/image283.png"/><Relationship Id="rId4" Type="http://schemas.openxmlformats.org/officeDocument/2006/relationships/image" Target="../media/image179.png"/><Relationship Id="rId9" Type="http://schemas.openxmlformats.org/officeDocument/2006/relationships/image" Target="../media/image276.png"/><Relationship Id="rId14" Type="http://schemas.openxmlformats.org/officeDocument/2006/relationships/image" Target="../media/image280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14.png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5" Type="http://schemas.openxmlformats.org/officeDocument/2006/relationships/image" Target="../media/image36.png"/><Relationship Id="rId2" Type="http://schemas.openxmlformats.org/officeDocument/2006/relationships/image" Target="../media/image13.png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image" Target="../media/image35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1.png"/><Relationship Id="rId3" Type="http://schemas.openxmlformats.org/officeDocument/2006/relationships/image" Target="../media/image296.png"/><Relationship Id="rId7" Type="http://schemas.openxmlformats.org/officeDocument/2006/relationships/image" Target="../media/image300.png"/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9.png"/><Relationship Id="rId5" Type="http://schemas.openxmlformats.org/officeDocument/2006/relationships/image" Target="../media/image298.png"/><Relationship Id="rId4" Type="http://schemas.openxmlformats.org/officeDocument/2006/relationships/image" Target="../media/image28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4.png"/><Relationship Id="rId2" Type="http://schemas.openxmlformats.org/officeDocument/2006/relationships/image" Target="../media/image3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9.png"/><Relationship Id="rId4" Type="http://schemas.openxmlformats.org/officeDocument/2006/relationships/image" Target="../media/image285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0.png"/><Relationship Id="rId2" Type="http://schemas.openxmlformats.org/officeDocument/2006/relationships/image" Target="../media/image2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8.png"/><Relationship Id="rId5" Type="http://schemas.openxmlformats.org/officeDocument/2006/relationships/image" Target="../media/image307.png"/><Relationship Id="rId4" Type="http://schemas.openxmlformats.org/officeDocument/2006/relationships/image" Target="../media/image306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28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7" Type="http://schemas.openxmlformats.org/officeDocument/2006/relationships/image" Target="../media/image303.png"/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70.png"/><Relationship Id="rId5" Type="http://schemas.openxmlformats.org/officeDocument/2006/relationships/image" Target="../media/image291.png"/><Relationship Id="rId4" Type="http://schemas.openxmlformats.org/officeDocument/2006/relationships/image" Target="../media/image295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30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11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8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20.png"/><Relationship Id="rId3" Type="http://schemas.openxmlformats.org/officeDocument/2006/relationships/image" Target="../media/image311.png"/><Relationship Id="rId7" Type="http://schemas.openxmlformats.org/officeDocument/2006/relationships/image" Target="../media/image315.png"/><Relationship Id="rId12" Type="http://schemas.openxmlformats.org/officeDocument/2006/relationships/image" Target="../media/image319.png"/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4.png"/><Relationship Id="rId5" Type="http://schemas.openxmlformats.org/officeDocument/2006/relationships/image" Target="../media/image313.png"/><Relationship Id="rId4" Type="http://schemas.openxmlformats.org/officeDocument/2006/relationships/image" Target="../media/image31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png"/><Relationship Id="rId2" Type="http://schemas.openxmlformats.org/officeDocument/2006/relationships/image" Target="../media/image3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3.png"/><Relationship Id="rId4" Type="http://schemas.openxmlformats.org/officeDocument/2006/relationships/image" Target="../media/image3100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5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6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2.png"/><Relationship Id="rId13" Type="http://schemas.openxmlformats.org/officeDocument/2006/relationships/image" Target="../media/image337.png"/><Relationship Id="rId18" Type="http://schemas.openxmlformats.org/officeDocument/2006/relationships/image" Target="../media/image342.png"/><Relationship Id="rId3" Type="http://schemas.openxmlformats.org/officeDocument/2006/relationships/image" Target="../media/image327.png"/><Relationship Id="rId7" Type="http://schemas.openxmlformats.org/officeDocument/2006/relationships/image" Target="../media/image331.png"/><Relationship Id="rId12" Type="http://schemas.openxmlformats.org/officeDocument/2006/relationships/image" Target="../media/image336.png"/><Relationship Id="rId17" Type="http://schemas.openxmlformats.org/officeDocument/2006/relationships/image" Target="../media/image341.png"/><Relationship Id="rId2" Type="http://schemas.openxmlformats.org/officeDocument/2006/relationships/image" Target="../media/image325.png"/><Relationship Id="rId16" Type="http://schemas.openxmlformats.org/officeDocument/2006/relationships/image" Target="../media/image3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0.png"/><Relationship Id="rId11" Type="http://schemas.openxmlformats.org/officeDocument/2006/relationships/image" Target="../media/image335.png"/><Relationship Id="rId5" Type="http://schemas.openxmlformats.org/officeDocument/2006/relationships/image" Target="../media/image329.png"/><Relationship Id="rId15" Type="http://schemas.openxmlformats.org/officeDocument/2006/relationships/image" Target="../media/image339.png"/><Relationship Id="rId10" Type="http://schemas.openxmlformats.org/officeDocument/2006/relationships/image" Target="../media/image334.png"/><Relationship Id="rId19" Type="http://schemas.openxmlformats.org/officeDocument/2006/relationships/image" Target="../media/image343.png"/><Relationship Id="rId4" Type="http://schemas.openxmlformats.org/officeDocument/2006/relationships/image" Target="../media/image328.png"/><Relationship Id="rId9" Type="http://schemas.openxmlformats.org/officeDocument/2006/relationships/image" Target="../media/image333.png"/><Relationship Id="rId14" Type="http://schemas.openxmlformats.org/officeDocument/2006/relationships/image" Target="../media/image338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4800" dirty="0"/>
              <a:t>邊緣人工智慧</a:t>
            </a:r>
            <a:r>
              <a:rPr lang="en-US" altLang="zh-TW" sz="4800" dirty="0"/>
              <a:t/>
            </a:r>
            <a:br>
              <a:rPr lang="en-US" altLang="zh-TW" sz="4800" dirty="0"/>
            </a:br>
            <a:r>
              <a:rPr lang="en-US" altLang="zh-TW" sz="4800" dirty="0"/>
              <a:t>Edge AI</a:t>
            </a:r>
            <a:endParaRPr lang="zh-TW" altLang="en-US" sz="48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sz="3600" dirty="0"/>
              <a:t>Quantization</a:t>
            </a:r>
            <a:endParaRPr lang="en-US" altLang="zh-TW" sz="3200" dirty="0"/>
          </a:p>
          <a:p>
            <a:endParaRPr lang="en-US" altLang="zh-TW" dirty="0"/>
          </a:p>
          <a:p>
            <a:r>
              <a:rPr lang="zh-TW" altLang="en-US" dirty="0"/>
              <a:t>吳凱強</a:t>
            </a:r>
            <a:endParaRPr lang="en-US" altLang="zh-TW" dirty="0"/>
          </a:p>
          <a:p>
            <a:r>
              <a:rPr lang="en-US" altLang="zh-TW" dirty="0"/>
              <a:t>Kai-Chang Wu</a:t>
            </a:r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7943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A547D66-DE97-4C9D-9B66-3C9665D9F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INT4 and FP4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BC8E53C-DF09-4F49-8F3F-6D57BF7B93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7311"/>
          <a:stretch/>
        </p:blipFill>
        <p:spPr>
          <a:xfrm>
            <a:off x="3262348" y="1991211"/>
            <a:ext cx="5497969" cy="736372"/>
          </a:xfrm>
          <a:prstGeom prst="rect">
            <a:avLst/>
          </a:prstGeom>
        </p:spPr>
      </p:pic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2178A9AE-A730-4B96-892A-0960B833BCA3}"/>
              </a:ext>
            </a:extLst>
          </p:cNvPr>
          <p:cNvGraphicFramePr>
            <a:graphicFrameLocks noGrp="1"/>
          </p:cNvGraphicFramePr>
          <p:nvPr/>
        </p:nvGraphicFramePr>
        <p:xfrm>
          <a:off x="1278466" y="2081662"/>
          <a:ext cx="1440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42354827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11852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734059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53202230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433283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61991E4C-DAC6-4157-8BA5-5895F155DC6A}"/>
              </a:ext>
            </a:extLst>
          </p:cNvPr>
          <p:cNvGraphicFramePr>
            <a:graphicFrameLocks noGrp="1"/>
          </p:cNvGraphicFramePr>
          <p:nvPr/>
        </p:nvGraphicFramePr>
        <p:xfrm>
          <a:off x="1278467" y="3326262"/>
          <a:ext cx="1440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42354827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11852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734059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53202230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433283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7CBD95C7-D1C2-4585-95BD-542B088BB74F}"/>
              </a:ext>
            </a:extLst>
          </p:cNvPr>
          <p:cNvGraphicFramePr>
            <a:graphicFrameLocks noGrp="1"/>
          </p:cNvGraphicFramePr>
          <p:nvPr/>
        </p:nvGraphicFramePr>
        <p:xfrm>
          <a:off x="1278467" y="4570862"/>
          <a:ext cx="1440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42354827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11852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734059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53202230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M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433283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288194D1-18B1-4B93-93FE-A76505044AA2}"/>
              </a:ext>
            </a:extLst>
          </p:cNvPr>
          <p:cNvGraphicFramePr>
            <a:graphicFrameLocks noGrp="1"/>
          </p:cNvGraphicFramePr>
          <p:nvPr/>
        </p:nvGraphicFramePr>
        <p:xfrm>
          <a:off x="1278467" y="5819708"/>
          <a:ext cx="1440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423548274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411852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734059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532022300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433283"/>
                  </a:ext>
                </a:extLst>
              </a:tr>
            </a:tbl>
          </a:graphicData>
        </a:graphic>
      </p:graphicFrame>
      <p:sp>
        <p:nvSpPr>
          <p:cNvPr id="13" name="文字方塊 12">
            <a:extLst>
              <a:ext uri="{FF2B5EF4-FFF2-40B4-BE49-F238E27FC236}">
                <a16:creationId xmlns:a16="http://schemas.microsoft.com/office/drawing/2014/main" id="{7CCDDFAF-BA00-4766-A65A-CD566808E80F}"/>
              </a:ext>
            </a:extLst>
          </p:cNvPr>
          <p:cNvSpPr txBox="1"/>
          <p:nvPr/>
        </p:nvSpPr>
        <p:spPr>
          <a:xfrm>
            <a:off x="1585195" y="1743108"/>
            <a:ext cx="8265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b="1" i="0" dirty="0">
                <a:effectLst/>
                <a:latin typeface="Arial" panose="020B0604020202020204" pitchFamily="34" charset="0"/>
              </a:rPr>
              <a:t>INT4</a:t>
            </a:r>
            <a:endParaRPr lang="zh-TW" altLang="en-US" sz="1600" dirty="0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5CC4FC77-0BA8-4D7A-A0E8-39CFBE18E1CC}"/>
              </a:ext>
            </a:extLst>
          </p:cNvPr>
          <p:cNvSpPr txBox="1"/>
          <p:nvPr/>
        </p:nvSpPr>
        <p:spPr>
          <a:xfrm>
            <a:off x="1278466" y="2987708"/>
            <a:ext cx="144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b="1" i="0" dirty="0">
                <a:effectLst/>
                <a:latin typeface="Arial" panose="020B0604020202020204" pitchFamily="34" charset="0"/>
              </a:rPr>
              <a:t>FP4</a:t>
            </a:r>
            <a:r>
              <a:rPr lang="zh-TW" altLang="en-US" sz="1600" b="1" i="0" dirty="0">
                <a:effectLst/>
                <a:latin typeface="Arial" panose="020B0604020202020204" pitchFamily="34" charset="0"/>
              </a:rPr>
              <a:t> </a:t>
            </a:r>
            <a:r>
              <a:rPr lang="en-US" altLang="zh-TW" sz="1600" b="1" i="0" dirty="0">
                <a:effectLst/>
                <a:latin typeface="Arial" panose="020B0604020202020204" pitchFamily="34" charset="0"/>
              </a:rPr>
              <a:t>(E</a:t>
            </a:r>
            <a:r>
              <a:rPr lang="en-US" altLang="zh-TW" sz="1600" b="1" dirty="0">
                <a:latin typeface="Arial" panose="020B0604020202020204" pitchFamily="34" charset="0"/>
              </a:rPr>
              <a:t>1</a:t>
            </a:r>
            <a:r>
              <a:rPr lang="en-US" altLang="zh-TW" sz="1600" b="1" i="0" dirty="0">
                <a:effectLst/>
                <a:latin typeface="Arial" panose="020B0604020202020204" pitchFamily="34" charset="0"/>
              </a:rPr>
              <a:t>M2)</a:t>
            </a:r>
            <a:endParaRPr lang="zh-TW" altLang="en-US" sz="1600" dirty="0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456BB4DF-F063-44BA-9FBA-376387DCFF60}"/>
              </a:ext>
            </a:extLst>
          </p:cNvPr>
          <p:cNvSpPr txBox="1"/>
          <p:nvPr/>
        </p:nvSpPr>
        <p:spPr>
          <a:xfrm>
            <a:off x="1278466" y="4232308"/>
            <a:ext cx="144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b="1" i="0" dirty="0">
                <a:effectLst/>
                <a:latin typeface="Arial" panose="020B0604020202020204" pitchFamily="34" charset="0"/>
              </a:rPr>
              <a:t>FP4</a:t>
            </a:r>
            <a:r>
              <a:rPr lang="zh-TW" altLang="en-US" sz="1600" b="1" i="0" dirty="0">
                <a:effectLst/>
                <a:latin typeface="Arial" panose="020B0604020202020204" pitchFamily="34" charset="0"/>
              </a:rPr>
              <a:t> </a:t>
            </a:r>
            <a:r>
              <a:rPr lang="en-US" altLang="zh-TW" sz="1600" b="1" i="0" dirty="0">
                <a:effectLst/>
                <a:latin typeface="Arial" panose="020B0604020202020204" pitchFamily="34" charset="0"/>
              </a:rPr>
              <a:t>(E</a:t>
            </a:r>
            <a:r>
              <a:rPr lang="en-US" altLang="zh-TW" sz="1600" b="1" dirty="0">
                <a:latin typeface="Arial" panose="020B0604020202020204" pitchFamily="34" charset="0"/>
              </a:rPr>
              <a:t>2</a:t>
            </a:r>
            <a:r>
              <a:rPr lang="en-US" altLang="zh-TW" sz="1600" b="1" i="0" dirty="0">
                <a:effectLst/>
                <a:latin typeface="Arial" panose="020B0604020202020204" pitchFamily="34" charset="0"/>
              </a:rPr>
              <a:t>M1)</a:t>
            </a:r>
            <a:endParaRPr lang="zh-TW" altLang="en-US" sz="1600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EED7121A-3BFE-4C5A-8DA9-9280C83C7A09}"/>
              </a:ext>
            </a:extLst>
          </p:cNvPr>
          <p:cNvSpPr txBox="1"/>
          <p:nvPr/>
        </p:nvSpPr>
        <p:spPr>
          <a:xfrm>
            <a:off x="1278466" y="5481154"/>
            <a:ext cx="1440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b="1" i="0" dirty="0">
                <a:effectLst/>
                <a:latin typeface="Arial" panose="020B0604020202020204" pitchFamily="34" charset="0"/>
              </a:rPr>
              <a:t>FP4</a:t>
            </a:r>
            <a:r>
              <a:rPr lang="zh-TW" altLang="en-US" sz="1600" b="1" i="0" dirty="0">
                <a:effectLst/>
                <a:latin typeface="Arial" panose="020B0604020202020204" pitchFamily="34" charset="0"/>
              </a:rPr>
              <a:t> </a:t>
            </a:r>
            <a:r>
              <a:rPr lang="en-US" altLang="zh-TW" sz="1600" b="1" i="0" dirty="0">
                <a:effectLst/>
                <a:latin typeface="Arial" panose="020B0604020202020204" pitchFamily="34" charset="0"/>
              </a:rPr>
              <a:t>(E</a:t>
            </a:r>
            <a:r>
              <a:rPr lang="en-US" altLang="zh-TW" sz="1600" b="1" dirty="0">
                <a:latin typeface="Arial" panose="020B0604020202020204" pitchFamily="34" charset="0"/>
              </a:rPr>
              <a:t>3</a:t>
            </a:r>
            <a:r>
              <a:rPr lang="en-US" altLang="zh-TW" sz="1600" b="1" i="0" dirty="0">
                <a:effectLst/>
                <a:latin typeface="Arial" panose="020B0604020202020204" pitchFamily="34" charset="0"/>
              </a:rPr>
              <a:t>M0)</a:t>
            </a:r>
            <a:endParaRPr lang="zh-TW" altLang="en-US" sz="1600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4501D476-248A-4949-8E6D-7EA917DA9AFD}"/>
              </a:ext>
            </a:extLst>
          </p:cNvPr>
          <p:cNvSpPr txBox="1"/>
          <p:nvPr/>
        </p:nvSpPr>
        <p:spPr>
          <a:xfrm>
            <a:off x="8979970" y="1531181"/>
            <a:ext cx="12369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i="0" dirty="0">
                <a:effectLst/>
                <a:latin typeface="Arial" panose="020B0604020202020204" pitchFamily="34" charset="0"/>
              </a:rPr>
              <a:t>Total bits</a:t>
            </a:r>
            <a:endParaRPr lang="zh-TW" altLang="en-US" dirty="0"/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A62EA1CE-B1B8-48A4-9E12-3F051E156B91}"/>
              </a:ext>
            </a:extLst>
          </p:cNvPr>
          <p:cNvSpPr txBox="1"/>
          <p:nvPr/>
        </p:nvSpPr>
        <p:spPr>
          <a:xfrm>
            <a:off x="10528273" y="1531181"/>
            <a:ext cx="12369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i="0" dirty="0">
                <a:effectLst/>
                <a:latin typeface="Arial" panose="020B0604020202020204" pitchFamily="34" charset="0"/>
              </a:rPr>
              <a:t>Range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字方塊 18">
                <a:extLst>
                  <a:ext uri="{FF2B5EF4-FFF2-40B4-BE49-F238E27FC236}">
                    <a16:creationId xmlns:a16="http://schemas.microsoft.com/office/drawing/2014/main" id="{244A9F07-4C45-43F2-BC0D-4DC6F940FACF}"/>
                  </a:ext>
                </a:extLst>
              </p:cNvPr>
              <p:cNvSpPr txBox="1"/>
              <p:nvPr/>
            </p:nvSpPr>
            <p:spPr>
              <a:xfrm>
                <a:off x="9376891" y="2106995"/>
                <a:ext cx="44314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19" name="文字方塊 18">
                <a:extLst>
                  <a:ext uri="{FF2B5EF4-FFF2-40B4-BE49-F238E27FC236}">
                    <a16:creationId xmlns:a16="http://schemas.microsoft.com/office/drawing/2014/main" id="{244A9F07-4C45-43F2-BC0D-4DC6F940F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6891" y="2106995"/>
                <a:ext cx="443146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DE8C48A3-F3E9-499D-9594-1F4B1264644D}"/>
                  </a:ext>
                </a:extLst>
              </p:cNvPr>
              <p:cNvSpPr txBox="1"/>
              <p:nvPr/>
            </p:nvSpPr>
            <p:spPr>
              <a:xfrm>
                <a:off x="9376891" y="3352722"/>
                <a:ext cx="44314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DE8C48A3-F3E9-499D-9594-1F4B12646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6891" y="3352722"/>
                <a:ext cx="443146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62A6989F-0555-4B12-9DC7-38217E8828C0}"/>
                  </a:ext>
                </a:extLst>
              </p:cNvPr>
              <p:cNvSpPr txBox="1"/>
              <p:nvPr/>
            </p:nvSpPr>
            <p:spPr>
              <a:xfrm>
                <a:off x="9376891" y="4602196"/>
                <a:ext cx="44314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62A6989F-0555-4B12-9DC7-38217E882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6891" y="4602196"/>
                <a:ext cx="443146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16BCFEAA-43DA-47FF-A369-BA58E7E1AE7D}"/>
                  </a:ext>
                </a:extLst>
              </p:cNvPr>
              <p:cNvSpPr txBox="1"/>
              <p:nvPr/>
            </p:nvSpPr>
            <p:spPr>
              <a:xfrm>
                <a:off x="9376891" y="5854834"/>
                <a:ext cx="44314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16BCFEAA-43DA-47FF-A369-BA58E7E1A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6891" y="5854834"/>
                <a:ext cx="443146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文字方塊 31">
                <a:extLst>
                  <a:ext uri="{FF2B5EF4-FFF2-40B4-BE49-F238E27FC236}">
                    <a16:creationId xmlns:a16="http://schemas.microsoft.com/office/drawing/2014/main" id="{934F12B3-2A6B-4980-B86F-C3F346D86CDB}"/>
                  </a:ext>
                </a:extLst>
              </p:cNvPr>
              <p:cNvSpPr txBox="1"/>
              <p:nvPr/>
            </p:nvSpPr>
            <p:spPr>
              <a:xfrm>
                <a:off x="10439202" y="3361111"/>
                <a:ext cx="141512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 ~ </m:t>
                      </m:r>
                      <m:r>
                        <a:rPr lang="en-US" altLang="zh-TW" b="1" i="1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altLang="zh-TW" b="1" i="1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TW" b="1" i="1"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32" name="文字方塊 31">
                <a:extLst>
                  <a:ext uri="{FF2B5EF4-FFF2-40B4-BE49-F238E27FC236}">
                    <a16:creationId xmlns:a16="http://schemas.microsoft.com/office/drawing/2014/main" id="{934F12B3-2A6B-4980-B86F-C3F346D86C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9202" y="3361111"/>
                <a:ext cx="1415129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文字方塊 32">
                <a:extLst>
                  <a:ext uri="{FF2B5EF4-FFF2-40B4-BE49-F238E27FC236}">
                    <a16:creationId xmlns:a16="http://schemas.microsoft.com/office/drawing/2014/main" id="{A5D9B9BA-A016-47D4-B371-801A53B0F482}"/>
                  </a:ext>
                </a:extLst>
              </p:cNvPr>
              <p:cNvSpPr txBox="1"/>
              <p:nvPr/>
            </p:nvSpPr>
            <p:spPr>
              <a:xfrm>
                <a:off x="10439202" y="2106995"/>
                <a:ext cx="141512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𝟖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 ~ 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𝟕</m:t>
                      </m:r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33" name="文字方塊 32">
                <a:extLst>
                  <a:ext uri="{FF2B5EF4-FFF2-40B4-BE49-F238E27FC236}">
                    <a16:creationId xmlns:a16="http://schemas.microsoft.com/office/drawing/2014/main" id="{A5D9B9BA-A016-47D4-B371-801A53B0F4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9202" y="2106995"/>
                <a:ext cx="1415129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54EE8521-E89D-4486-836C-31493BF0CBBD}"/>
                  </a:ext>
                </a:extLst>
              </p:cNvPr>
              <p:cNvSpPr txBox="1"/>
              <p:nvPr/>
            </p:nvSpPr>
            <p:spPr>
              <a:xfrm>
                <a:off x="10439202" y="4600517"/>
                <a:ext cx="141512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 ~ 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54EE8521-E89D-4486-836C-31493BF0C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9202" y="4600517"/>
                <a:ext cx="1415129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文字方塊 34">
                <a:extLst>
                  <a:ext uri="{FF2B5EF4-FFF2-40B4-BE49-F238E27FC236}">
                    <a16:creationId xmlns:a16="http://schemas.microsoft.com/office/drawing/2014/main" id="{32CE5EFA-68E2-42FD-BF88-BD38A8BDABC0}"/>
                  </a:ext>
                </a:extLst>
              </p:cNvPr>
              <p:cNvSpPr txBox="1"/>
              <p:nvPr/>
            </p:nvSpPr>
            <p:spPr>
              <a:xfrm>
                <a:off x="10439201" y="5854834"/>
                <a:ext cx="141512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𝟏𝟔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 ~ 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𝟏𝟔</m:t>
                      </m:r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35" name="文字方塊 34">
                <a:extLst>
                  <a:ext uri="{FF2B5EF4-FFF2-40B4-BE49-F238E27FC236}">
                    <a16:creationId xmlns:a16="http://schemas.microsoft.com/office/drawing/2014/main" id="{32CE5EFA-68E2-42FD-BF88-BD38A8BDAB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9201" y="5854834"/>
                <a:ext cx="1415129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圖片 22">
            <a:extLst>
              <a:ext uri="{FF2B5EF4-FFF2-40B4-BE49-F238E27FC236}">
                <a16:creationId xmlns:a16="http://schemas.microsoft.com/office/drawing/2014/main" id="{A3D322DC-B125-4FE5-BFE6-60DA727FF6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371" b="58940"/>
          <a:stretch/>
        </p:blipFill>
        <p:spPr>
          <a:xfrm>
            <a:off x="3262348" y="3245327"/>
            <a:ext cx="5497969" cy="736372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76046D11-5596-428D-A177-FB9991A2A4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668" b="28643"/>
          <a:stretch/>
        </p:blipFill>
        <p:spPr>
          <a:xfrm>
            <a:off x="3262348" y="4484733"/>
            <a:ext cx="5497969" cy="736372"/>
          </a:xfrm>
          <a:prstGeom prst="rect">
            <a:avLst/>
          </a:prstGeom>
        </p:spPr>
      </p:pic>
      <p:pic>
        <p:nvPicPr>
          <p:cNvPr id="25" name="圖片 24">
            <a:extLst>
              <a:ext uri="{FF2B5EF4-FFF2-40B4-BE49-F238E27FC236}">
                <a16:creationId xmlns:a16="http://schemas.microsoft.com/office/drawing/2014/main" id="{6DAB65F2-EF68-4F5E-A9EA-DA2EE5373E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8265" b="-954"/>
          <a:stretch/>
        </p:blipFill>
        <p:spPr>
          <a:xfrm>
            <a:off x="3262348" y="5735258"/>
            <a:ext cx="5497969" cy="736372"/>
          </a:xfrm>
          <a:prstGeom prst="rect">
            <a:avLst/>
          </a:prstGeom>
        </p:spPr>
      </p:pic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744509AC-BEC4-46BD-92CA-D5364392B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64091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DADD8A3-ABE5-49E9-8EB5-747563EFB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 to Quantization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A34CEF-80DD-4D34-9A63-83F3B4C77D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3600"/>
            <a:ext cx="10515600" cy="4503671"/>
          </a:xfrm>
        </p:spPr>
        <p:txBody>
          <a:bodyPr>
            <a:normAutofit/>
          </a:bodyPr>
          <a:lstStyle/>
          <a:p>
            <a:r>
              <a:rPr lang="en-US" altLang="zh-TW" dirty="0"/>
              <a:t>What is Quantization?</a:t>
            </a:r>
          </a:p>
          <a:p>
            <a:pPr marL="457200" lvl="1" indent="0">
              <a:buNone/>
            </a:pPr>
            <a:r>
              <a:rPr lang="en-US" altLang="zh-TW" dirty="0"/>
              <a:t>Quantization</a:t>
            </a:r>
            <a:r>
              <a:rPr lang="en-US" altLang="zh-TW" b="0" dirty="0"/>
              <a:t> is the process of </a:t>
            </a:r>
            <a:r>
              <a:rPr lang="en-US" altLang="zh-TW" dirty="0"/>
              <a:t>mapping</a:t>
            </a:r>
            <a:r>
              <a:rPr lang="en-US" altLang="zh-TW" b="0" dirty="0"/>
              <a:t> </a:t>
            </a:r>
            <a:r>
              <a:rPr lang="en-US" altLang="zh-TW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 large set of values</a:t>
            </a:r>
          </a:p>
          <a:p>
            <a:pPr marL="457200" lvl="1" indent="0">
              <a:buNone/>
            </a:pPr>
            <a:r>
              <a:rPr lang="en-US" altLang="zh-TW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into </a:t>
            </a:r>
            <a:r>
              <a:rPr lang="en-US" altLang="zh-TW" b="0" dirty="0"/>
              <a:t>a smaller set of </a:t>
            </a:r>
            <a:r>
              <a:rPr lang="en-US" altLang="zh-TW" u="sng" dirty="0"/>
              <a:t>discrete finite values</a:t>
            </a:r>
          </a:p>
          <a:p>
            <a:pPr marL="457200" lvl="1" indent="0">
              <a:lnSpc>
                <a:spcPts val="500"/>
              </a:lnSpc>
              <a:buNone/>
            </a:pPr>
            <a:endParaRPr lang="en-US" altLang="zh-TW" dirty="0"/>
          </a:p>
        </p:txBody>
      </p:sp>
      <p:sp>
        <p:nvSpPr>
          <p:cNvPr id="13" name="投影片編號版面配置區 3">
            <a:extLst>
              <a:ext uri="{FF2B5EF4-FFF2-40B4-BE49-F238E27FC236}">
                <a16:creationId xmlns:a16="http://schemas.microsoft.com/office/drawing/2014/main" id="{6BD0903B-849F-4FA2-8151-5CDF23F82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11</a:t>
            </a:fld>
            <a:endParaRPr lang="en-US" altLang="zh-TW" dirty="0"/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44C56261-B9F7-4EF1-92B3-ED5B1134D60B}"/>
              </a:ext>
            </a:extLst>
          </p:cNvPr>
          <p:cNvGrpSpPr/>
          <p:nvPr/>
        </p:nvGrpSpPr>
        <p:grpSpPr>
          <a:xfrm>
            <a:off x="1254519" y="3973207"/>
            <a:ext cx="7145553" cy="2237968"/>
            <a:chOff x="1254519" y="3879198"/>
            <a:chExt cx="7145553" cy="2237968"/>
          </a:xfrm>
        </p:grpSpPr>
        <p:grpSp>
          <p:nvGrpSpPr>
            <p:cNvPr id="36" name="群組 35">
              <a:extLst>
                <a:ext uri="{FF2B5EF4-FFF2-40B4-BE49-F238E27FC236}">
                  <a16:creationId xmlns:a16="http://schemas.microsoft.com/office/drawing/2014/main" id="{49F8131C-AB65-46A6-9222-1CE03C6C28CF}"/>
                </a:ext>
              </a:extLst>
            </p:cNvPr>
            <p:cNvGrpSpPr/>
            <p:nvPr/>
          </p:nvGrpSpPr>
          <p:grpSpPr>
            <a:xfrm>
              <a:off x="1254519" y="3879202"/>
              <a:ext cx="1279933" cy="2229273"/>
              <a:chOff x="1254519" y="4483511"/>
              <a:chExt cx="1279933" cy="2229273"/>
            </a:xfrm>
          </p:grpSpPr>
          <p:pic>
            <p:nvPicPr>
              <p:cNvPr id="16" name="圖片 15">
                <a:extLst>
                  <a:ext uri="{FF2B5EF4-FFF2-40B4-BE49-F238E27FC236}">
                    <a16:creationId xmlns:a16="http://schemas.microsoft.com/office/drawing/2014/main" id="{0CCB24D2-EB1E-4CF0-84BB-B6E1FD653C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54697" y="4483511"/>
                <a:ext cx="1279755" cy="1832609"/>
              </a:xfrm>
              <a:prstGeom prst="rect">
                <a:avLst/>
              </a:prstGeom>
            </p:spPr>
          </p:pic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6407FA22-2196-4254-A22C-32EF392201B9}"/>
                  </a:ext>
                </a:extLst>
              </p:cNvPr>
              <p:cNvSpPr txBox="1"/>
              <p:nvPr/>
            </p:nvSpPr>
            <p:spPr>
              <a:xfrm>
                <a:off x="1254519" y="6315859"/>
                <a:ext cx="1279755" cy="3969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b="0" dirty="0"/>
                  <a:t>Original</a:t>
                </a:r>
                <a:endParaRPr lang="zh-TW" altLang="en-US" dirty="0"/>
              </a:p>
            </p:txBody>
          </p:sp>
        </p:grpSp>
        <p:grpSp>
          <p:nvGrpSpPr>
            <p:cNvPr id="35" name="群組 34">
              <a:extLst>
                <a:ext uri="{FF2B5EF4-FFF2-40B4-BE49-F238E27FC236}">
                  <a16:creationId xmlns:a16="http://schemas.microsoft.com/office/drawing/2014/main" id="{8AF95D4C-4C07-4407-AF7D-794139A7CF69}"/>
                </a:ext>
              </a:extLst>
            </p:cNvPr>
            <p:cNvGrpSpPr/>
            <p:nvPr/>
          </p:nvGrpSpPr>
          <p:grpSpPr>
            <a:xfrm>
              <a:off x="2719962" y="3879201"/>
              <a:ext cx="1281186" cy="2235111"/>
              <a:chOff x="2719962" y="4483510"/>
              <a:chExt cx="1281186" cy="2235111"/>
            </a:xfrm>
          </p:grpSpPr>
          <p:pic>
            <p:nvPicPr>
              <p:cNvPr id="14" name="圖片 13">
                <a:extLst>
                  <a:ext uri="{FF2B5EF4-FFF2-40B4-BE49-F238E27FC236}">
                    <a16:creationId xmlns:a16="http://schemas.microsoft.com/office/drawing/2014/main" id="{7D150A62-252E-4793-AD36-A34D28CC14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21572" y="4483510"/>
                <a:ext cx="1279576" cy="1832353"/>
              </a:xfrm>
              <a:prstGeom prst="rect">
                <a:avLst/>
              </a:prstGeom>
            </p:spPr>
          </p:pic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B8E12DD1-F0C0-44E9-A9C3-9C9A124D4B39}"/>
                  </a:ext>
                </a:extLst>
              </p:cNvPr>
              <p:cNvSpPr txBox="1"/>
              <p:nvPr/>
            </p:nvSpPr>
            <p:spPr>
              <a:xfrm>
                <a:off x="2719962" y="6321696"/>
                <a:ext cx="1279755" cy="3969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b="0" dirty="0"/>
                  <a:t>2 colors</a:t>
                </a:r>
                <a:endParaRPr lang="zh-TW" altLang="en-US" dirty="0"/>
              </a:p>
            </p:txBody>
          </p:sp>
        </p:grpSp>
        <p:grpSp>
          <p:nvGrpSpPr>
            <p:cNvPr id="34" name="群組 33">
              <a:extLst>
                <a:ext uri="{FF2B5EF4-FFF2-40B4-BE49-F238E27FC236}">
                  <a16:creationId xmlns:a16="http://schemas.microsoft.com/office/drawing/2014/main" id="{0AF8BA19-C5B1-4098-8AD9-10516DD4B858}"/>
                </a:ext>
              </a:extLst>
            </p:cNvPr>
            <p:cNvGrpSpPr/>
            <p:nvPr/>
          </p:nvGrpSpPr>
          <p:grpSpPr>
            <a:xfrm>
              <a:off x="4188268" y="3879199"/>
              <a:ext cx="1281725" cy="2237966"/>
              <a:chOff x="4188268" y="4483508"/>
              <a:chExt cx="1281725" cy="2237966"/>
            </a:xfrm>
          </p:grpSpPr>
          <p:pic>
            <p:nvPicPr>
              <p:cNvPr id="11" name="圖片 10">
                <a:extLst>
                  <a:ext uri="{FF2B5EF4-FFF2-40B4-BE49-F238E27FC236}">
                    <a16:creationId xmlns:a16="http://schemas.microsoft.com/office/drawing/2014/main" id="{9E5C8429-3753-419D-9754-C6E3EC9025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8268" y="4483508"/>
                <a:ext cx="1279576" cy="1832353"/>
              </a:xfrm>
              <a:prstGeom prst="rect">
                <a:avLst/>
              </a:prstGeom>
            </p:spPr>
          </p:pic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7B9CE0D1-1C50-4D67-AA53-4D70466ABC3A}"/>
                  </a:ext>
                </a:extLst>
              </p:cNvPr>
              <p:cNvSpPr txBox="1"/>
              <p:nvPr/>
            </p:nvSpPr>
            <p:spPr>
              <a:xfrm>
                <a:off x="4190238" y="6324549"/>
                <a:ext cx="1279755" cy="3969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b="0" dirty="0"/>
                  <a:t>5 colors</a:t>
                </a:r>
                <a:endParaRPr lang="zh-TW" altLang="en-US" dirty="0"/>
              </a:p>
            </p:txBody>
          </p:sp>
        </p:grpSp>
        <p:grpSp>
          <p:nvGrpSpPr>
            <p:cNvPr id="33" name="群組 32">
              <a:extLst>
                <a:ext uri="{FF2B5EF4-FFF2-40B4-BE49-F238E27FC236}">
                  <a16:creationId xmlns:a16="http://schemas.microsoft.com/office/drawing/2014/main" id="{84669E5A-D071-491E-9C0A-C79EE4FD6985}"/>
                </a:ext>
              </a:extLst>
            </p:cNvPr>
            <p:cNvGrpSpPr/>
            <p:nvPr/>
          </p:nvGrpSpPr>
          <p:grpSpPr>
            <a:xfrm>
              <a:off x="5650131" y="3879199"/>
              <a:ext cx="1282978" cy="2230733"/>
              <a:chOff x="5650131" y="4483508"/>
              <a:chExt cx="1282978" cy="2230733"/>
            </a:xfrm>
          </p:grpSpPr>
          <p:pic>
            <p:nvPicPr>
              <p:cNvPr id="7" name="圖片 6">
                <a:extLst>
                  <a:ext uri="{FF2B5EF4-FFF2-40B4-BE49-F238E27FC236}">
                    <a16:creationId xmlns:a16="http://schemas.microsoft.com/office/drawing/2014/main" id="{83054C11-4A99-483E-9AAA-F4EBBE0681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53533" y="4483508"/>
                <a:ext cx="1279576" cy="1832353"/>
              </a:xfrm>
              <a:prstGeom prst="rect">
                <a:avLst/>
              </a:prstGeom>
            </p:spPr>
          </p:pic>
          <p:sp>
            <p:nvSpPr>
              <p:cNvPr id="24" name="文字方塊 23">
                <a:extLst>
                  <a:ext uri="{FF2B5EF4-FFF2-40B4-BE49-F238E27FC236}">
                    <a16:creationId xmlns:a16="http://schemas.microsoft.com/office/drawing/2014/main" id="{71309024-726A-41DF-898B-F374E5569D2F}"/>
                  </a:ext>
                </a:extLst>
              </p:cNvPr>
              <p:cNvSpPr txBox="1"/>
              <p:nvPr/>
            </p:nvSpPr>
            <p:spPr>
              <a:xfrm>
                <a:off x="5650131" y="6317316"/>
                <a:ext cx="1279755" cy="3969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b="0" dirty="0"/>
                  <a:t>15 colors</a:t>
                </a:r>
                <a:endParaRPr lang="zh-TW" altLang="en-US" dirty="0"/>
              </a:p>
            </p:txBody>
          </p:sp>
        </p:grpSp>
        <p:grpSp>
          <p:nvGrpSpPr>
            <p:cNvPr id="32" name="群組 31">
              <a:extLst>
                <a:ext uri="{FF2B5EF4-FFF2-40B4-BE49-F238E27FC236}">
                  <a16:creationId xmlns:a16="http://schemas.microsoft.com/office/drawing/2014/main" id="{9C97F87E-1E6D-4D3E-869A-5C8FF681FFFE}"/>
                </a:ext>
              </a:extLst>
            </p:cNvPr>
            <p:cNvGrpSpPr/>
            <p:nvPr/>
          </p:nvGrpSpPr>
          <p:grpSpPr>
            <a:xfrm>
              <a:off x="7120050" y="3879198"/>
              <a:ext cx="1280022" cy="2237968"/>
              <a:chOff x="7120050" y="4483507"/>
              <a:chExt cx="1280022" cy="2237968"/>
            </a:xfrm>
          </p:grpSpPr>
          <p:pic>
            <p:nvPicPr>
              <p:cNvPr id="5" name="圖片 4">
                <a:extLst>
                  <a:ext uri="{FF2B5EF4-FFF2-40B4-BE49-F238E27FC236}">
                    <a16:creationId xmlns:a16="http://schemas.microsoft.com/office/drawing/2014/main" id="{4C8C8A5A-E56D-4C94-9FB3-E8C0F34362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20050" y="4483507"/>
                <a:ext cx="1279576" cy="1832353"/>
              </a:xfrm>
              <a:prstGeom prst="rect">
                <a:avLst/>
              </a:prstGeom>
            </p:spPr>
          </p:pic>
          <p:sp>
            <p:nvSpPr>
              <p:cNvPr id="25" name="文字方塊 24">
                <a:extLst>
                  <a:ext uri="{FF2B5EF4-FFF2-40B4-BE49-F238E27FC236}">
                    <a16:creationId xmlns:a16="http://schemas.microsoft.com/office/drawing/2014/main" id="{B46C0F3A-2BA7-4305-B093-95413CA09CFC}"/>
                  </a:ext>
                </a:extLst>
              </p:cNvPr>
              <p:cNvSpPr txBox="1"/>
              <p:nvPr/>
            </p:nvSpPr>
            <p:spPr>
              <a:xfrm>
                <a:off x="7120317" y="6324550"/>
                <a:ext cx="1279755" cy="3969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b="0" dirty="0"/>
                  <a:t>100 colors</a:t>
                </a:r>
                <a:endParaRPr lang="zh-TW" altLang="en-US" dirty="0"/>
              </a:p>
            </p:txBody>
          </p:sp>
        </p:grpSp>
      </p:grpSp>
      <p:grpSp>
        <p:nvGrpSpPr>
          <p:cNvPr id="26" name="群組 25">
            <a:extLst>
              <a:ext uri="{FF2B5EF4-FFF2-40B4-BE49-F238E27FC236}">
                <a16:creationId xmlns:a16="http://schemas.microsoft.com/office/drawing/2014/main" id="{606A99BE-1C44-4EA9-A85F-0A4D51133FCC}"/>
              </a:ext>
            </a:extLst>
          </p:cNvPr>
          <p:cNvGrpSpPr/>
          <p:nvPr/>
        </p:nvGrpSpPr>
        <p:grpSpPr>
          <a:xfrm>
            <a:off x="9451044" y="1478559"/>
            <a:ext cx="1993900" cy="4783797"/>
            <a:chOff x="9359900" y="1480743"/>
            <a:chExt cx="1993900" cy="4783797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4F524B1-FA79-406D-B3BB-A7F1AA480BB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7" t="13356" r="56930" b="13171"/>
            <a:stretch/>
          </p:blipFill>
          <p:spPr bwMode="auto">
            <a:xfrm>
              <a:off x="9359900" y="1820070"/>
              <a:ext cx="1993899" cy="1987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C5F2C8FC-3A90-48FF-B970-1C128381402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28" t="13499" r="4349" b="13028"/>
            <a:stretch/>
          </p:blipFill>
          <p:spPr bwMode="auto">
            <a:xfrm>
              <a:off x="9359901" y="4276990"/>
              <a:ext cx="1993899" cy="1987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0D2329BD-64D5-4341-8360-E29218AC0AF0}"/>
                </a:ext>
              </a:extLst>
            </p:cNvPr>
            <p:cNvSpPr txBox="1"/>
            <p:nvPr/>
          </p:nvSpPr>
          <p:spPr>
            <a:xfrm>
              <a:off x="9560675" y="1480743"/>
              <a:ext cx="15923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0" dirty="0"/>
                <a:t>Original 8-bit</a:t>
              </a:r>
              <a:endParaRPr lang="zh-TW" altLang="en-US" dirty="0"/>
            </a:p>
          </p:txBody>
        </p: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4135D493-53CA-40EC-9BD3-F9D0E08FAEE1}"/>
                </a:ext>
              </a:extLst>
            </p:cNvPr>
            <p:cNvSpPr txBox="1"/>
            <p:nvPr/>
          </p:nvSpPr>
          <p:spPr>
            <a:xfrm>
              <a:off x="9560675" y="3933090"/>
              <a:ext cx="15923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0" dirty="0"/>
                <a:t>3-bit Quantized</a:t>
              </a:r>
              <a:endParaRPr lang="zh-TW" altLang="en-US" dirty="0"/>
            </a:p>
          </p:txBody>
        </p:sp>
      </p:grpSp>
      <p:cxnSp>
        <p:nvCxnSpPr>
          <p:cNvPr id="29" name="直線接點 28">
            <a:extLst>
              <a:ext uri="{FF2B5EF4-FFF2-40B4-BE49-F238E27FC236}">
                <a16:creationId xmlns:a16="http://schemas.microsoft.com/office/drawing/2014/main" id="{8BE85469-7A4A-44AA-8337-3A1C9BE0EBF0}"/>
              </a:ext>
            </a:extLst>
          </p:cNvPr>
          <p:cNvCxnSpPr>
            <a:cxnSpLocks/>
          </p:cNvCxnSpPr>
          <p:nvPr/>
        </p:nvCxnSpPr>
        <p:spPr>
          <a:xfrm>
            <a:off x="1254519" y="2095085"/>
            <a:ext cx="0" cy="834382"/>
          </a:xfrm>
          <a:prstGeom prst="line">
            <a:avLst/>
          </a:prstGeom>
          <a:ln w="5715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7A1377F6-376C-4EB0-9E86-DEDACF78AE64}"/>
              </a:ext>
            </a:extLst>
          </p:cNvPr>
          <p:cNvSpPr txBox="1"/>
          <p:nvPr/>
        </p:nvSpPr>
        <p:spPr>
          <a:xfrm>
            <a:off x="4772037" y="1663225"/>
            <a:ext cx="12795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chemeClr val="accent2"/>
                </a:solidFill>
              </a:rPr>
              <a:t>(binning)</a:t>
            </a:r>
            <a:endParaRPr lang="zh-TW" altLang="en-US" sz="2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887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DADD8A3-ABE5-49E9-8EB5-747563EFB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 to Quantization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A34CEF-80DD-4D34-9A63-83F3B4C77D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3600"/>
            <a:ext cx="10515600" cy="4503671"/>
          </a:xfrm>
        </p:spPr>
        <p:txBody>
          <a:bodyPr>
            <a:normAutofit/>
          </a:bodyPr>
          <a:lstStyle/>
          <a:p>
            <a:r>
              <a:rPr lang="en-US" altLang="zh-TW" dirty="0"/>
              <a:t>What is Quantization?</a:t>
            </a:r>
          </a:p>
          <a:p>
            <a:pPr marL="457200" lvl="1" indent="0">
              <a:buNone/>
            </a:pPr>
            <a:r>
              <a:rPr lang="en-US" altLang="zh-TW" dirty="0"/>
              <a:t>Quantization</a:t>
            </a:r>
            <a:r>
              <a:rPr lang="en-US" altLang="zh-TW" b="0" dirty="0"/>
              <a:t> is the process of </a:t>
            </a:r>
            <a:r>
              <a:rPr lang="en-US" altLang="zh-TW" dirty="0"/>
              <a:t>mapping</a:t>
            </a:r>
            <a:r>
              <a:rPr lang="en-US" altLang="zh-TW" b="0" dirty="0"/>
              <a:t> </a:t>
            </a:r>
            <a:r>
              <a:rPr lang="en-US" altLang="zh-TW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 large set of values</a:t>
            </a:r>
          </a:p>
          <a:p>
            <a:pPr marL="457200" lvl="1" indent="0">
              <a:buNone/>
            </a:pPr>
            <a:r>
              <a:rPr lang="en-US" altLang="zh-TW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into </a:t>
            </a:r>
            <a:r>
              <a:rPr lang="en-US" altLang="zh-TW" b="0" dirty="0"/>
              <a:t>a smaller set of </a:t>
            </a:r>
            <a:r>
              <a:rPr lang="en-US" altLang="zh-TW" u="sng" dirty="0"/>
              <a:t>discrete finite values</a:t>
            </a:r>
          </a:p>
          <a:p>
            <a:pPr marL="457200" lvl="1" indent="0">
              <a:lnSpc>
                <a:spcPts val="500"/>
              </a:lnSpc>
              <a:buNone/>
            </a:pPr>
            <a:endParaRPr lang="en-US" altLang="zh-TW" dirty="0"/>
          </a:p>
        </p:txBody>
      </p:sp>
      <p:sp>
        <p:nvSpPr>
          <p:cNvPr id="13" name="投影片編號版面配置區 3">
            <a:extLst>
              <a:ext uri="{FF2B5EF4-FFF2-40B4-BE49-F238E27FC236}">
                <a16:creationId xmlns:a16="http://schemas.microsoft.com/office/drawing/2014/main" id="{6BD0903B-849F-4FA2-8151-5CDF23F82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12</a:t>
            </a:fld>
            <a:endParaRPr lang="en-US" altLang="zh-TW" dirty="0"/>
          </a:p>
        </p:txBody>
      </p:sp>
      <p:cxnSp>
        <p:nvCxnSpPr>
          <p:cNvPr id="19" name="直線接點 18">
            <a:extLst>
              <a:ext uri="{FF2B5EF4-FFF2-40B4-BE49-F238E27FC236}">
                <a16:creationId xmlns:a16="http://schemas.microsoft.com/office/drawing/2014/main" id="{258A49D8-41FE-4F11-BA38-93358E0C8629}"/>
              </a:ext>
            </a:extLst>
          </p:cNvPr>
          <p:cNvCxnSpPr>
            <a:cxnSpLocks/>
          </p:cNvCxnSpPr>
          <p:nvPr/>
        </p:nvCxnSpPr>
        <p:spPr>
          <a:xfrm>
            <a:off x="1254519" y="2095085"/>
            <a:ext cx="0" cy="834382"/>
          </a:xfrm>
          <a:prstGeom prst="line">
            <a:avLst/>
          </a:prstGeom>
          <a:ln w="57150">
            <a:solidFill>
              <a:srgbClr val="00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群組 25">
            <a:extLst>
              <a:ext uri="{FF2B5EF4-FFF2-40B4-BE49-F238E27FC236}">
                <a16:creationId xmlns:a16="http://schemas.microsoft.com/office/drawing/2014/main" id="{606A99BE-1C44-4EA9-A85F-0A4D51133FCC}"/>
              </a:ext>
            </a:extLst>
          </p:cNvPr>
          <p:cNvGrpSpPr/>
          <p:nvPr/>
        </p:nvGrpSpPr>
        <p:grpSpPr>
          <a:xfrm>
            <a:off x="9451044" y="1478559"/>
            <a:ext cx="1993900" cy="4783797"/>
            <a:chOff x="9359900" y="1480743"/>
            <a:chExt cx="1993900" cy="4783797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C4F524B1-FA79-406D-B3BB-A7F1AA480BB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7" t="13356" r="56930" b="13171"/>
            <a:stretch/>
          </p:blipFill>
          <p:spPr bwMode="auto">
            <a:xfrm>
              <a:off x="9359900" y="1820070"/>
              <a:ext cx="1993899" cy="1987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>
              <a:extLst>
                <a:ext uri="{FF2B5EF4-FFF2-40B4-BE49-F238E27FC236}">
                  <a16:creationId xmlns:a16="http://schemas.microsoft.com/office/drawing/2014/main" id="{C5F2C8FC-3A90-48FF-B970-1C128381402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28" t="13499" r="4349" b="13028"/>
            <a:stretch/>
          </p:blipFill>
          <p:spPr bwMode="auto">
            <a:xfrm>
              <a:off x="9359901" y="4276990"/>
              <a:ext cx="1993899" cy="1987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0D2329BD-64D5-4341-8360-E29218AC0AF0}"/>
                </a:ext>
              </a:extLst>
            </p:cNvPr>
            <p:cNvSpPr txBox="1"/>
            <p:nvPr/>
          </p:nvSpPr>
          <p:spPr>
            <a:xfrm>
              <a:off x="9560675" y="1480743"/>
              <a:ext cx="15923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0" dirty="0"/>
                <a:t>Original 8-bit</a:t>
              </a:r>
              <a:endParaRPr lang="zh-TW" altLang="en-US" dirty="0"/>
            </a:p>
          </p:txBody>
        </p: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4135D493-53CA-40EC-9BD3-F9D0E08FAEE1}"/>
                </a:ext>
              </a:extLst>
            </p:cNvPr>
            <p:cNvSpPr txBox="1"/>
            <p:nvPr/>
          </p:nvSpPr>
          <p:spPr>
            <a:xfrm>
              <a:off x="9560675" y="3933090"/>
              <a:ext cx="159234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0" dirty="0"/>
                <a:t>3-bit Quantized</a:t>
              </a:r>
              <a:endParaRPr lang="zh-TW" altLang="en-US" dirty="0"/>
            </a:p>
          </p:txBody>
        </p:sp>
      </p:grpSp>
      <p:pic>
        <p:nvPicPr>
          <p:cNvPr id="29" name="圖片 28">
            <a:extLst>
              <a:ext uri="{FF2B5EF4-FFF2-40B4-BE49-F238E27FC236}">
                <a16:creationId xmlns:a16="http://schemas.microsoft.com/office/drawing/2014/main" id="{4EACCCBA-73EB-457F-8290-0DA56EC11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551" y="3362109"/>
            <a:ext cx="5554915" cy="2695162"/>
          </a:xfrm>
          <a:prstGeom prst="rect">
            <a:avLst/>
          </a:prstGeom>
        </p:spPr>
      </p:pic>
      <p:sp>
        <p:nvSpPr>
          <p:cNvPr id="31" name="文字方塊 30">
            <a:extLst>
              <a:ext uri="{FF2B5EF4-FFF2-40B4-BE49-F238E27FC236}">
                <a16:creationId xmlns:a16="http://schemas.microsoft.com/office/drawing/2014/main" id="{C97B9ACF-D2F7-4B76-B498-D48B1473C52B}"/>
              </a:ext>
            </a:extLst>
          </p:cNvPr>
          <p:cNvSpPr txBox="1"/>
          <p:nvPr/>
        </p:nvSpPr>
        <p:spPr>
          <a:xfrm>
            <a:off x="1480883" y="6013589"/>
            <a:ext cx="59782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dirty="0"/>
              <a:t>The difference between an input value and its quantized value is referred to as quantization error.</a:t>
            </a:r>
            <a:endParaRPr lang="zh-TW" altLang="en-US" sz="2000" dirty="0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B1FBF960-91BB-4E55-9D12-BEF6BEEC795B}"/>
              </a:ext>
            </a:extLst>
          </p:cNvPr>
          <p:cNvSpPr txBox="1"/>
          <p:nvPr/>
        </p:nvSpPr>
        <p:spPr>
          <a:xfrm>
            <a:off x="4772037" y="1663225"/>
            <a:ext cx="12795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chemeClr val="accent2"/>
                </a:solidFill>
              </a:rPr>
              <a:t>(binning)</a:t>
            </a:r>
            <a:endParaRPr lang="zh-TW" altLang="en-US" sz="2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333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CFB8F4C-4AF6-4E64-AC86-5D5F324E1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Quantization</a:t>
            </a:r>
            <a:r>
              <a:rPr lang="zh-TW" altLang="en-US" dirty="0"/>
              <a:t> </a:t>
            </a:r>
            <a:r>
              <a:rPr lang="en-US" altLang="zh-TW" dirty="0"/>
              <a:t>Methods</a:t>
            </a:r>
            <a:endParaRPr lang="zh-TW" altLang="en-US" dirty="0"/>
          </a:p>
        </p:txBody>
      </p:sp>
      <p:graphicFrame>
        <p:nvGraphicFramePr>
          <p:cNvPr id="40" name="表格 40">
            <a:extLst>
              <a:ext uri="{FF2B5EF4-FFF2-40B4-BE49-F238E27FC236}">
                <a16:creationId xmlns:a16="http://schemas.microsoft.com/office/drawing/2014/main" id="{C7E448A9-652A-404E-A7F6-C91D29B74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63295"/>
              </p:ext>
            </p:extLst>
          </p:nvPr>
        </p:nvGraphicFramePr>
        <p:xfrm>
          <a:off x="544025" y="4417283"/>
          <a:ext cx="11319933" cy="210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0334">
                  <a:extLst>
                    <a:ext uri="{9D8B030D-6E8A-4147-A177-3AD203B41FA5}">
                      <a16:colId xmlns:a16="http://schemas.microsoft.com/office/drawing/2014/main" val="1509209282"/>
                    </a:ext>
                  </a:extLst>
                </a:gridCol>
                <a:gridCol w="2548467">
                  <a:extLst>
                    <a:ext uri="{9D8B030D-6E8A-4147-A177-3AD203B41FA5}">
                      <a16:colId xmlns:a16="http://schemas.microsoft.com/office/drawing/2014/main" val="3657980159"/>
                    </a:ext>
                  </a:extLst>
                </a:gridCol>
                <a:gridCol w="3475566">
                  <a:extLst>
                    <a:ext uri="{9D8B030D-6E8A-4147-A177-3AD203B41FA5}">
                      <a16:colId xmlns:a16="http://schemas.microsoft.com/office/drawing/2014/main" val="3086320408"/>
                    </a:ext>
                  </a:extLst>
                </a:gridCol>
                <a:gridCol w="3475566">
                  <a:extLst>
                    <a:ext uri="{9D8B030D-6E8A-4147-A177-3AD203B41FA5}">
                      <a16:colId xmlns:a16="http://schemas.microsoft.com/office/drawing/2014/main" val="1714391936"/>
                    </a:ext>
                  </a:extLst>
                </a:gridCol>
              </a:tblGrid>
              <a:tr h="10507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chemeClr val="tx1"/>
                          </a:solidFill>
                        </a:rPr>
                        <a:t>Storage</a:t>
                      </a:r>
                      <a:endParaRPr lang="zh-TW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Weights</a:t>
                      </a:r>
                      <a:endParaRPr lang="zh-TW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015548"/>
                  </a:ext>
                </a:extLst>
              </a:tr>
              <a:tr h="10507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latin typeface="+mn-lt"/>
                        </a:rPr>
                        <a:t>Computation</a:t>
                      </a:r>
                      <a:endParaRPr lang="zh-TW" altLang="en-US" sz="2400" b="1" dirty="0">
                        <a:latin typeface="+mn-lt"/>
                      </a:endParaRPr>
                    </a:p>
                  </a:txBody>
                  <a:tcPr marL="107159" marR="107159" marT="53580" marB="5358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Arithmetic</a:t>
                      </a:r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6964282"/>
                  </a:ext>
                </a:extLst>
              </a:tr>
            </a:tbl>
          </a:graphicData>
        </a:graphic>
      </p:graphicFrame>
      <p:graphicFrame>
        <p:nvGraphicFramePr>
          <p:cNvPr id="44" name="表格 44">
            <a:extLst>
              <a:ext uri="{FF2B5EF4-FFF2-40B4-BE49-F238E27FC236}">
                <a16:creationId xmlns:a16="http://schemas.microsoft.com/office/drawing/2014/main" id="{71F04548-C9C6-463A-9DCA-F375A8E559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331893"/>
              </p:ext>
            </p:extLst>
          </p:nvPr>
        </p:nvGraphicFramePr>
        <p:xfrm>
          <a:off x="2845178" y="2050965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45" name="表格 44">
            <a:extLst>
              <a:ext uri="{FF2B5EF4-FFF2-40B4-BE49-F238E27FC236}">
                <a16:creationId xmlns:a16="http://schemas.microsoft.com/office/drawing/2014/main" id="{94CF184D-AD8E-4131-91BC-AA681D2DE4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195166"/>
              </p:ext>
            </p:extLst>
          </p:nvPr>
        </p:nvGraphicFramePr>
        <p:xfrm>
          <a:off x="5437359" y="1741351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46" name="表格 45">
            <a:extLst>
              <a:ext uri="{FF2B5EF4-FFF2-40B4-BE49-F238E27FC236}">
                <a16:creationId xmlns:a16="http://schemas.microsoft.com/office/drawing/2014/main" id="{932351A7-EC89-4C5E-B8A8-760F031400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246911"/>
              </p:ext>
            </p:extLst>
          </p:nvPr>
        </p:nvGraphicFramePr>
        <p:xfrm>
          <a:off x="7533157" y="1737171"/>
          <a:ext cx="432000" cy="171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19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graphicFrame>
        <p:nvGraphicFramePr>
          <p:cNvPr id="47" name="表格 46">
            <a:extLst>
              <a:ext uri="{FF2B5EF4-FFF2-40B4-BE49-F238E27FC236}">
                <a16:creationId xmlns:a16="http://schemas.microsoft.com/office/drawing/2014/main" id="{0540D2CD-C24A-4DE5-B1FE-7AF961B9BC9E}"/>
              </a:ext>
            </a:extLst>
          </p:cNvPr>
          <p:cNvGraphicFramePr>
            <a:graphicFrameLocks noGrp="1"/>
          </p:cNvGraphicFramePr>
          <p:nvPr/>
        </p:nvGraphicFramePr>
        <p:xfrm>
          <a:off x="7205258" y="1741351"/>
          <a:ext cx="28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333890507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3: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4033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2: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24525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1: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41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0: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248756"/>
                  </a:ext>
                </a:extLst>
              </a:tr>
            </a:tbl>
          </a:graphicData>
        </a:graphic>
      </p:graphicFrame>
      <p:graphicFrame>
        <p:nvGraphicFramePr>
          <p:cNvPr id="48" name="表格 47">
            <a:extLst>
              <a:ext uri="{FF2B5EF4-FFF2-40B4-BE49-F238E27FC236}">
                <a16:creationId xmlns:a16="http://schemas.microsoft.com/office/drawing/2014/main" id="{071CD118-D30C-41F2-82EA-D168AB0DB2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011019"/>
              </p:ext>
            </p:extLst>
          </p:nvPr>
        </p:nvGraphicFramePr>
        <p:xfrm>
          <a:off x="8638056" y="1733110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2" name="文字方塊 51">
                <a:extLst>
                  <a:ext uri="{FF2B5EF4-FFF2-40B4-BE49-F238E27FC236}">
                    <a16:creationId xmlns:a16="http://schemas.microsoft.com/office/drawing/2014/main" id="{3420AAF9-2CEA-4B27-BCE6-8ECB583EB907}"/>
                  </a:ext>
                </a:extLst>
              </p:cNvPr>
              <p:cNvSpPr txBox="1"/>
              <p:nvPr/>
            </p:nvSpPr>
            <p:spPr>
              <a:xfrm>
                <a:off x="8332955" y="2402739"/>
                <a:ext cx="353100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2000" b="1" dirty="0"/>
                  <a:t>(</a:t>
                </a:r>
                <a14:m>
                  <m:oMath xmlns:m="http://schemas.openxmlformats.org/officeDocument/2006/math">
                    <m:r>
                      <a:rPr lang="en-US" altLang="zh-TW" sz="20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                          </m:t>
                    </m:r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zh-TW" altLang="en-US" b="1" dirty="0"/>
                  <a:t> </a:t>
                </a:r>
                <a:r>
                  <a:rPr lang="en-US" altLang="zh-TW" b="1" dirty="0">
                    <a:solidFill>
                      <a:schemeClr val="accent2"/>
                    </a:solidFill>
                  </a:rPr>
                  <a:t>-1 </a:t>
                </a:r>
                <a:r>
                  <a:rPr lang="en-US" altLang="zh-TW" b="1" dirty="0"/>
                  <a:t>) </a:t>
                </a:r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zh-TW" altLang="en-US" b="1" dirty="0"/>
                  <a:t> </a:t>
                </a:r>
                <a:r>
                  <a:rPr lang="en-US" altLang="zh-TW" b="1" dirty="0">
                    <a:solidFill>
                      <a:schemeClr val="accent2"/>
                    </a:solidFill>
                  </a:rPr>
                  <a:t>1.07</a:t>
                </a:r>
                <a:endParaRPr lang="zh-TW" altLang="en-US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52" name="文字方塊 51">
                <a:extLst>
                  <a:ext uri="{FF2B5EF4-FFF2-40B4-BE49-F238E27FC236}">
                    <a16:creationId xmlns:a16="http://schemas.microsoft.com/office/drawing/2014/main" id="{3420AAF9-2CEA-4B27-BCE6-8ECB583EB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2955" y="2402739"/>
                <a:ext cx="3531003" cy="400110"/>
              </a:xfrm>
              <a:prstGeom prst="rect">
                <a:avLst/>
              </a:prstGeom>
              <a:blipFill>
                <a:blip r:embed="rId2"/>
                <a:stretch>
                  <a:fillRect l="-1900" t="-6061" b="-9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文字方塊 53">
            <a:extLst>
              <a:ext uri="{FF2B5EF4-FFF2-40B4-BE49-F238E27FC236}">
                <a16:creationId xmlns:a16="http://schemas.microsoft.com/office/drawing/2014/main" id="{6A20ACE3-E299-4F9D-A59C-7ADCEE7FE6D0}"/>
              </a:ext>
            </a:extLst>
          </p:cNvPr>
          <p:cNvSpPr txBox="1"/>
          <p:nvPr/>
        </p:nvSpPr>
        <p:spPr>
          <a:xfrm>
            <a:off x="5207080" y="3527818"/>
            <a:ext cx="29737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chemeClr val="tx1"/>
                </a:solidFill>
              </a:rPr>
              <a:t>K-Means-based</a:t>
            </a:r>
          </a:p>
          <a:p>
            <a:pPr algn="ctr"/>
            <a:r>
              <a:rPr lang="en-US" altLang="zh-TW" sz="2400" b="1" dirty="0"/>
              <a:t>Weight Quantization</a:t>
            </a:r>
            <a:endParaRPr lang="zh-TW" altLang="en-US" sz="2400" b="1" dirty="0">
              <a:solidFill>
                <a:schemeClr val="tx1"/>
              </a:solidFill>
            </a:endParaRPr>
          </a:p>
        </p:txBody>
      </p:sp>
      <p:sp>
        <p:nvSpPr>
          <p:cNvPr id="55" name="文字方塊 54">
            <a:extLst>
              <a:ext uri="{FF2B5EF4-FFF2-40B4-BE49-F238E27FC236}">
                <a16:creationId xmlns:a16="http://schemas.microsoft.com/office/drawing/2014/main" id="{50EDE343-E24B-4256-98D4-71F99AC23C9B}"/>
              </a:ext>
            </a:extLst>
          </p:cNvPr>
          <p:cNvSpPr txBox="1"/>
          <p:nvPr/>
        </p:nvSpPr>
        <p:spPr>
          <a:xfrm>
            <a:off x="9056018" y="3527818"/>
            <a:ext cx="20848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chemeClr val="tx1"/>
                </a:solidFill>
              </a:rPr>
              <a:t>Linear</a:t>
            </a:r>
          </a:p>
          <a:p>
            <a:pPr algn="ctr"/>
            <a:r>
              <a:rPr lang="en-US" altLang="zh-TW" sz="2400" b="1" dirty="0"/>
              <a:t>Quantization</a:t>
            </a:r>
            <a:endParaRPr lang="zh-TW" alt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8D23D50-51F5-45AE-98D4-2F884C9FA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43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CFB8F4C-4AF6-4E64-AC86-5D5F324E1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Quantization</a:t>
            </a:r>
            <a:r>
              <a:rPr lang="zh-TW" altLang="en-US" dirty="0"/>
              <a:t> </a:t>
            </a:r>
            <a:r>
              <a:rPr lang="en-US" altLang="zh-TW" dirty="0"/>
              <a:t>Methods</a:t>
            </a:r>
            <a:endParaRPr lang="zh-TW" altLang="en-US" dirty="0"/>
          </a:p>
        </p:txBody>
      </p:sp>
      <p:graphicFrame>
        <p:nvGraphicFramePr>
          <p:cNvPr id="40" name="表格 40">
            <a:extLst>
              <a:ext uri="{FF2B5EF4-FFF2-40B4-BE49-F238E27FC236}">
                <a16:creationId xmlns:a16="http://schemas.microsoft.com/office/drawing/2014/main" id="{C7E448A9-652A-404E-A7F6-C91D29B74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194681"/>
              </p:ext>
            </p:extLst>
          </p:nvPr>
        </p:nvGraphicFramePr>
        <p:xfrm>
          <a:off x="544025" y="4417283"/>
          <a:ext cx="11319933" cy="210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0334">
                  <a:extLst>
                    <a:ext uri="{9D8B030D-6E8A-4147-A177-3AD203B41FA5}">
                      <a16:colId xmlns:a16="http://schemas.microsoft.com/office/drawing/2014/main" val="1509209282"/>
                    </a:ext>
                  </a:extLst>
                </a:gridCol>
                <a:gridCol w="2548467">
                  <a:extLst>
                    <a:ext uri="{9D8B030D-6E8A-4147-A177-3AD203B41FA5}">
                      <a16:colId xmlns:a16="http://schemas.microsoft.com/office/drawing/2014/main" val="3657980159"/>
                    </a:ext>
                  </a:extLst>
                </a:gridCol>
                <a:gridCol w="3475566">
                  <a:extLst>
                    <a:ext uri="{9D8B030D-6E8A-4147-A177-3AD203B41FA5}">
                      <a16:colId xmlns:a16="http://schemas.microsoft.com/office/drawing/2014/main" val="3086320408"/>
                    </a:ext>
                  </a:extLst>
                </a:gridCol>
                <a:gridCol w="3475566">
                  <a:extLst>
                    <a:ext uri="{9D8B030D-6E8A-4147-A177-3AD203B41FA5}">
                      <a16:colId xmlns:a16="http://schemas.microsoft.com/office/drawing/2014/main" val="1714391936"/>
                    </a:ext>
                  </a:extLst>
                </a:gridCol>
              </a:tblGrid>
              <a:tr h="10507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chemeClr val="tx1"/>
                          </a:solidFill>
                        </a:rPr>
                        <a:t>Storage</a:t>
                      </a:r>
                      <a:endParaRPr lang="zh-TW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Weights</a:t>
                      </a:r>
                      <a:endParaRPr lang="zh-TW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Integer Weights;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Codebook</a:t>
                      </a:r>
                      <a:endParaRPr lang="zh-TW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015548"/>
                  </a:ext>
                </a:extLst>
              </a:tr>
              <a:tr h="10507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latin typeface="+mn-lt"/>
                        </a:rPr>
                        <a:t>Computation</a:t>
                      </a:r>
                      <a:endParaRPr lang="zh-TW" altLang="en-US" sz="2400" b="1" dirty="0">
                        <a:latin typeface="+mn-lt"/>
                      </a:endParaRPr>
                    </a:p>
                  </a:txBody>
                  <a:tcPr marL="107159" marR="107159" marT="53580" marB="5358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Arithmetic</a:t>
                      </a:r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Arithmetic</a:t>
                      </a:r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6964282"/>
                  </a:ext>
                </a:extLst>
              </a:tr>
            </a:tbl>
          </a:graphicData>
        </a:graphic>
      </p:graphicFrame>
      <p:graphicFrame>
        <p:nvGraphicFramePr>
          <p:cNvPr id="44" name="表格 44">
            <a:extLst>
              <a:ext uri="{FF2B5EF4-FFF2-40B4-BE49-F238E27FC236}">
                <a16:creationId xmlns:a16="http://schemas.microsoft.com/office/drawing/2014/main" id="{71F04548-C9C6-463A-9DCA-F375A8E559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019865"/>
              </p:ext>
            </p:extLst>
          </p:nvPr>
        </p:nvGraphicFramePr>
        <p:xfrm>
          <a:off x="2845178" y="2050965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45" name="表格 44">
            <a:extLst>
              <a:ext uri="{FF2B5EF4-FFF2-40B4-BE49-F238E27FC236}">
                <a16:creationId xmlns:a16="http://schemas.microsoft.com/office/drawing/2014/main" id="{94CF184D-AD8E-4131-91BC-AA681D2DE4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164590"/>
              </p:ext>
            </p:extLst>
          </p:nvPr>
        </p:nvGraphicFramePr>
        <p:xfrm>
          <a:off x="5437359" y="1741351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46" name="表格 45">
            <a:extLst>
              <a:ext uri="{FF2B5EF4-FFF2-40B4-BE49-F238E27FC236}">
                <a16:creationId xmlns:a16="http://schemas.microsoft.com/office/drawing/2014/main" id="{932351A7-EC89-4C5E-B8A8-760F031400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228432"/>
              </p:ext>
            </p:extLst>
          </p:nvPr>
        </p:nvGraphicFramePr>
        <p:xfrm>
          <a:off x="7533157" y="1737171"/>
          <a:ext cx="432000" cy="171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19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graphicFrame>
        <p:nvGraphicFramePr>
          <p:cNvPr id="47" name="表格 46">
            <a:extLst>
              <a:ext uri="{FF2B5EF4-FFF2-40B4-BE49-F238E27FC236}">
                <a16:creationId xmlns:a16="http://schemas.microsoft.com/office/drawing/2014/main" id="{0540D2CD-C24A-4DE5-B1FE-7AF961B9BC9E}"/>
              </a:ext>
            </a:extLst>
          </p:cNvPr>
          <p:cNvGraphicFramePr>
            <a:graphicFrameLocks noGrp="1"/>
          </p:cNvGraphicFramePr>
          <p:nvPr/>
        </p:nvGraphicFramePr>
        <p:xfrm>
          <a:off x="7205258" y="1741351"/>
          <a:ext cx="28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333890507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3: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4033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2: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24525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1: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41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0: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248756"/>
                  </a:ext>
                </a:extLst>
              </a:tr>
            </a:tbl>
          </a:graphicData>
        </a:graphic>
      </p:graphicFrame>
      <p:graphicFrame>
        <p:nvGraphicFramePr>
          <p:cNvPr id="48" name="表格 47">
            <a:extLst>
              <a:ext uri="{FF2B5EF4-FFF2-40B4-BE49-F238E27FC236}">
                <a16:creationId xmlns:a16="http://schemas.microsoft.com/office/drawing/2014/main" id="{071CD118-D30C-41F2-82EA-D168AB0DB2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656012"/>
              </p:ext>
            </p:extLst>
          </p:nvPr>
        </p:nvGraphicFramePr>
        <p:xfrm>
          <a:off x="8638056" y="1733110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2" name="文字方塊 51">
                <a:extLst>
                  <a:ext uri="{FF2B5EF4-FFF2-40B4-BE49-F238E27FC236}">
                    <a16:creationId xmlns:a16="http://schemas.microsoft.com/office/drawing/2014/main" id="{3420AAF9-2CEA-4B27-BCE6-8ECB583EB907}"/>
                  </a:ext>
                </a:extLst>
              </p:cNvPr>
              <p:cNvSpPr txBox="1"/>
              <p:nvPr/>
            </p:nvSpPr>
            <p:spPr>
              <a:xfrm>
                <a:off x="8332955" y="2402739"/>
                <a:ext cx="353100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2000" b="1" dirty="0"/>
                  <a:t>(</a:t>
                </a:r>
                <a14:m>
                  <m:oMath xmlns:m="http://schemas.openxmlformats.org/officeDocument/2006/math">
                    <m:r>
                      <a:rPr lang="en-US" altLang="zh-TW" sz="20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                          </m:t>
                    </m:r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zh-TW" altLang="en-US" b="1" dirty="0"/>
                  <a:t> </a:t>
                </a:r>
                <a:r>
                  <a:rPr lang="en-US" altLang="zh-TW" b="1" dirty="0">
                    <a:solidFill>
                      <a:schemeClr val="accent2"/>
                    </a:solidFill>
                  </a:rPr>
                  <a:t>-1 </a:t>
                </a:r>
                <a:r>
                  <a:rPr lang="en-US" altLang="zh-TW" b="1" dirty="0"/>
                  <a:t>) </a:t>
                </a:r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zh-TW" altLang="en-US" b="1" dirty="0"/>
                  <a:t> </a:t>
                </a:r>
                <a:r>
                  <a:rPr lang="en-US" altLang="zh-TW" b="1" dirty="0">
                    <a:solidFill>
                      <a:schemeClr val="accent2"/>
                    </a:solidFill>
                  </a:rPr>
                  <a:t>1.07</a:t>
                </a:r>
                <a:endParaRPr lang="zh-TW" altLang="en-US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52" name="文字方塊 51">
                <a:extLst>
                  <a:ext uri="{FF2B5EF4-FFF2-40B4-BE49-F238E27FC236}">
                    <a16:creationId xmlns:a16="http://schemas.microsoft.com/office/drawing/2014/main" id="{3420AAF9-2CEA-4B27-BCE6-8ECB583EB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2955" y="2402739"/>
                <a:ext cx="3531003" cy="400110"/>
              </a:xfrm>
              <a:prstGeom prst="rect">
                <a:avLst/>
              </a:prstGeom>
              <a:blipFill>
                <a:blip r:embed="rId2"/>
                <a:stretch>
                  <a:fillRect l="-1900" t="-6061" b="-9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文字方塊 53">
            <a:extLst>
              <a:ext uri="{FF2B5EF4-FFF2-40B4-BE49-F238E27FC236}">
                <a16:creationId xmlns:a16="http://schemas.microsoft.com/office/drawing/2014/main" id="{6A20ACE3-E299-4F9D-A59C-7ADCEE7FE6D0}"/>
              </a:ext>
            </a:extLst>
          </p:cNvPr>
          <p:cNvSpPr txBox="1"/>
          <p:nvPr/>
        </p:nvSpPr>
        <p:spPr>
          <a:xfrm>
            <a:off x="5207080" y="3527818"/>
            <a:ext cx="29737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chemeClr val="tx1"/>
                </a:solidFill>
              </a:rPr>
              <a:t>K-Means-based</a:t>
            </a:r>
          </a:p>
          <a:p>
            <a:pPr algn="ctr"/>
            <a:r>
              <a:rPr lang="en-US" altLang="zh-TW" sz="2400" b="1" dirty="0"/>
              <a:t>Weight Quantization</a:t>
            </a:r>
            <a:endParaRPr lang="zh-TW" altLang="en-US" sz="2400" b="1" dirty="0">
              <a:solidFill>
                <a:schemeClr val="tx1"/>
              </a:solidFill>
            </a:endParaRPr>
          </a:p>
        </p:txBody>
      </p:sp>
      <p:sp>
        <p:nvSpPr>
          <p:cNvPr id="55" name="文字方塊 54">
            <a:extLst>
              <a:ext uri="{FF2B5EF4-FFF2-40B4-BE49-F238E27FC236}">
                <a16:creationId xmlns:a16="http://schemas.microsoft.com/office/drawing/2014/main" id="{50EDE343-E24B-4256-98D4-71F99AC23C9B}"/>
              </a:ext>
            </a:extLst>
          </p:cNvPr>
          <p:cNvSpPr txBox="1"/>
          <p:nvPr/>
        </p:nvSpPr>
        <p:spPr>
          <a:xfrm>
            <a:off x="9056018" y="3527818"/>
            <a:ext cx="20848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chemeClr val="tx1"/>
                </a:solidFill>
              </a:rPr>
              <a:t>Linear</a:t>
            </a:r>
          </a:p>
          <a:p>
            <a:pPr algn="ctr"/>
            <a:r>
              <a:rPr lang="en-US" altLang="zh-TW" sz="2400" b="1" dirty="0"/>
              <a:t>Quantization</a:t>
            </a:r>
            <a:endParaRPr lang="zh-TW" alt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03DCB0-BDC3-4F60-8E23-00538590DC83}"/>
              </a:ext>
            </a:extLst>
          </p:cNvPr>
          <p:cNvSpPr/>
          <p:nvPr/>
        </p:nvSpPr>
        <p:spPr>
          <a:xfrm>
            <a:off x="8332955" y="1524000"/>
            <a:ext cx="3630445" cy="283481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F780F28-7D4B-4B1F-A213-37F3C3EA1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843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A189EB78-3B65-4948-82CB-EB78DAAAA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K-Means-based </a:t>
            </a:r>
            <a:br>
              <a:rPr lang="en-US" altLang="zh-TW" dirty="0"/>
            </a:br>
            <a:r>
              <a:rPr lang="en-US" altLang="zh-TW" dirty="0"/>
              <a:t>Weight Quantization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E4100F6-1324-47F8-8B21-B46C5D2B06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 look-up table mapping real numbers to integers</a:t>
            </a:r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096FDDF-145A-4E40-8BE5-F5AEBCE0BF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7044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06108-6F68-492E-AB3C-9E62B40C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K-Means-based Weight Quantization</a:t>
            </a:r>
            <a:endParaRPr lang="zh-TW" altLang="en-US" dirty="0"/>
          </a:p>
        </p:txBody>
      </p:sp>
      <p:graphicFrame>
        <p:nvGraphicFramePr>
          <p:cNvPr id="7" name="表格 44">
            <a:extLst>
              <a:ext uri="{FF2B5EF4-FFF2-40B4-BE49-F238E27FC236}">
                <a16:creationId xmlns:a16="http://schemas.microsoft.com/office/drawing/2014/main" id="{1C0FB15B-28A2-4299-9DE2-F84720B73C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566721"/>
              </p:ext>
            </p:extLst>
          </p:nvPr>
        </p:nvGraphicFramePr>
        <p:xfrm>
          <a:off x="1714500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B74126E6-5CB1-42D7-A1AA-B00162EB81B1}"/>
              </a:ext>
            </a:extLst>
          </p:cNvPr>
          <p:cNvSpPr txBox="1"/>
          <p:nvPr/>
        </p:nvSpPr>
        <p:spPr>
          <a:xfrm>
            <a:off x="1990066" y="1423022"/>
            <a:ext cx="1176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sp>
        <p:nvSpPr>
          <p:cNvPr id="57" name="文字方塊 56">
            <a:extLst>
              <a:ext uri="{FF2B5EF4-FFF2-40B4-BE49-F238E27FC236}">
                <a16:creationId xmlns:a16="http://schemas.microsoft.com/office/drawing/2014/main" id="{A0123BFF-952D-4E16-8084-1C440DD5CDC1}"/>
              </a:ext>
            </a:extLst>
          </p:cNvPr>
          <p:cNvSpPr txBox="1"/>
          <p:nvPr/>
        </p:nvSpPr>
        <p:spPr>
          <a:xfrm>
            <a:off x="4202519" y="6519446"/>
            <a:ext cx="33028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Deep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Compression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[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Han et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al., ICLR 2016]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49E5AED-E3E9-4D7C-978E-C411EEB1D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30956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06108-6F68-492E-AB3C-9E62B40C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K-Means-based Weight Quantization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0EE32DC-41A2-4926-9B1A-4E1086106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981806"/>
              </p:ext>
            </p:extLst>
          </p:nvPr>
        </p:nvGraphicFramePr>
        <p:xfrm>
          <a:off x="4505698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C7C3709-270E-4ECB-BAA9-872014F47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834203"/>
              </p:ext>
            </p:extLst>
          </p:nvPr>
        </p:nvGraphicFramePr>
        <p:xfrm>
          <a:off x="6601496" y="2069353"/>
          <a:ext cx="432000" cy="171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19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0384EE0-0245-4A3D-8ED8-0C71DD31DF4D}"/>
              </a:ext>
            </a:extLst>
          </p:cNvPr>
          <p:cNvGraphicFramePr>
            <a:graphicFrameLocks noGrp="1"/>
          </p:cNvGraphicFramePr>
          <p:nvPr/>
        </p:nvGraphicFramePr>
        <p:xfrm>
          <a:off x="6273597" y="2073533"/>
          <a:ext cx="28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333890507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3: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4033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2: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24525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1: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41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0: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248756"/>
                  </a:ext>
                </a:extLst>
              </a:tr>
            </a:tbl>
          </a:graphicData>
        </a:graphic>
      </p:graphicFrame>
      <p:graphicFrame>
        <p:nvGraphicFramePr>
          <p:cNvPr id="7" name="表格 44">
            <a:extLst>
              <a:ext uri="{FF2B5EF4-FFF2-40B4-BE49-F238E27FC236}">
                <a16:creationId xmlns:a16="http://schemas.microsoft.com/office/drawing/2014/main" id="{1C0FB15B-28A2-4299-9DE2-F84720B73C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6429"/>
              </p:ext>
            </p:extLst>
          </p:nvPr>
        </p:nvGraphicFramePr>
        <p:xfrm>
          <a:off x="1714500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8" name="表格 44">
            <a:extLst>
              <a:ext uri="{FF2B5EF4-FFF2-40B4-BE49-F238E27FC236}">
                <a16:creationId xmlns:a16="http://schemas.microsoft.com/office/drawing/2014/main" id="{8FDCB602-E2F3-49EB-BA26-F3CB399E2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579141"/>
              </p:ext>
            </p:extLst>
          </p:nvPr>
        </p:nvGraphicFramePr>
        <p:xfrm>
          <a:off x="9774651" y="2079726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B74126E6-5CB1-42D7-A1AA-B00162EB81B1}"/>
              </a:ext>
            </a:extLst>
          </p:cNvPr>
          <p:cNvSpPr txBox="1"/>
          <p:nvPr/>
        </p:nvSpPr>
        <p:spPr>
          <a:xfrm>
            <a:off x="1990066" y="1423022"/>
            <a:ext cx="1176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237F8054-69DA-468A-9DF1-B5D8656E368F}"/>
              </a:ext>
            </a:extLst>
          </p:cNvPr>
          <p:cNvSpPr txBox="1"/>
          <p:nvPr/>
        </p:nvSpPr>
        <p:spPr>
          <a:xfrm>
            <a:off x="4655632" y="1423021"/>
            <a:ext cx="14281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cluster index</a:t>
            </a:r>
          </a:p>
          <a:p>
            <a:pPr algn="ctr"/>
            <a:r>
              <a:rPr lang="en-US" altLang="zh-TW" dirty="0"/>
              <a:t>(2-bit int)</a:t>
            </a:r>
            <a:endParaRPr lang="zh-TW" altLang="en-US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19D0AFEF-45A8-45C7-BCD1-671EE90DC062}"/>
              </a:ext>
            </a:extLst>
          </p:cNvPr>
          <p:cNvSpPr txBox="1"/>
          <p:nvPr/>
        </p:nvSpPr>
        <p:spPr>
          <a:xfrm>
            <a:off x="6332179" y="1640753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centroids</a:t>
            </a:r>
            <a:endParaRPr lang="zh-TW" altLang="en-US" dirty="0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75663DBF-067C-4FE4-A502-66B64FB90BDB}"/>
              </a:ext>
            </a:extLst>
          </p:cNvPr>
          <p:cNvSpPr txBox="1"/>
          <p:nvPr/>
        </p:nvSpPr>
        <p:spPr>
          <a:xfrm>
            <a:off x="4884380" y="3801533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dirty="0"/>
              <a:t>indexes</a:t>
            </a:r>
            <a:endParaRPr lang="zh-TW" altLang="en-US" b="1" dirty="0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8B98234B-78BD-4B28-A756-A6073C2A78E5}"/>
              </a:ext>
            </a:extLst>
          </p:cNvPr>
          <p:cNvSpPr txBox="1"/>
          <p:nvPr/>
        </p:nvSpPr>
        <p:spPr>
          <a:xfrm>
            <a:off x="6175988" y="3801533"/>
            <a:ext cx="12830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dirty="0"/>
              <a:t>codebook</a:t>
            </a:r>
            <a:endParaRPr lang="zh-TW" altLang="en-US" b="1" dirty="0"/>
          </a:p>
        </p:txBody>
      </p:sp>
      <p:sp>
        <p:nvSpPr>
          <p:cNvPr id="16" name="箭號: 向右 15">
            <a:extLst>
              <a:ext uri="{FF2B5EF4-FFF2-40B4-BE49-F238E27FC236}">
                <a16:creationId xmlns:a16="http://schemas.microsoft.com/office/drawing/2014/main" id="{3DD259B7-4424-4F54-97BD-4E29C6E59B52}"/>
              </a:ext>
            </a:extLst>
          </p:cNvPr>
          <p:cNvSpPr/>
          <p:nvPr/>
        </p:nvSpPr>
        <p:spPr>
          <a:xfrm>
            <a:off x="3649134" y="2783096"/>
            <a:ext cx="584200" cy="287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A34E6FF0-B428-480E-BA03-B36C675EFB4C}"/>
              </a:ext>
            </a:extLst>
          </p:cNvPr>
          <p:cNvSpPr txBox="1"/>
          <p:nvPr/>
        </p:nvSpPr>
        <p:spPr>
          <a:xfrm>
            <a:off x="3455917" y="2413764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cluster</a:t>
            </a:r>
            <a:endParaRPr lang="zh-TW" altLang="en-US" dirty="0"/>
          </a:p>
        </p:txBody>
      </p:sp>
      <p:sp>
        <p:nvSpPr>
          <p:cNvPr id="44" name="文字方塊 43">
            <a:extLst>
              <a:ext uri="{FF2B5EF4-FFF2-40B4-BE49-F238E27FC236}">
                <a16:creationId xmlns:a16="http://schemas.microsoft.com/office/drawing/2014/main" id="{68FA3C9E-76F9-4E52-8F94-07C40F538096}"/>
              </a:ext>
            </a:extLst>
          </p:cNvPr>
          <p:cNvSpPr txBox="1"/>
          <p:nvPr/>
        </p:nvSpPr>
        <p:spPr>
          <a:xfrm>
            <a:off x="9581008" y="1423021"/>
            <a:ext cx="21152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reconstructed 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graphicFrame>
        <p:nvGraphicFramePr>
          <p:cNvPr id="50" name="表格 49">
            <a:extLst>
              <a:ext uri="{FF2B5EF4-FFF2-40B4-BE49-F238E27FC236}">
                <a16:creationId xmlns:a16="http://schemas.microsoft.com/office/drawing/2014/main" id="{B21AEDDB-9F93-4CF6-8A6B-7994B36279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519386"/>
              </p:ext>
            </p:extLst>
          </p:nvPr>
        </p:nvGraphicFramePr>
        <p:xfrm>
          <a:off x="9774651" y="4600218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233254343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774023428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35353268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81045576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3312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67489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779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86312"/>
                  </a:ext>
                </a:extLst>
              </a:tr>
            </a:tbl>
          </a:graphicData>
        </a:graphic>
      </p:graphicFrame>
      <p:sp>
        <p:nvSpPr>
          <p:cNvPr id="51" name="文字方塊 50">
            <a:extLst>
              <a:ext uri="{FF2B5EF4-FFF2-40B4-BE49-F238E27FC236}">
                <a16:creationId xmlns:a16="http://schemas.microsoft.com/office/drawing/2014/main" id="{F1E74B49-6FCA-443D-AC69-7906E8FA6861}"/>
              </a:ext>
            </a:extLst>
          </p:cNvPr>
          <p:cNvSpPr txBox="1"/>
          <p:nvPr/>
        </p:nvSpPr>
        <p:spPr>
          <a:xfrm>
            <a:off x="9581008" y="4177896"/>
            <a:ext cx="21152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quantization error</a:t>
            </a:r>
            <a:endParaRPr lang="zh-TW" altLang="en-US" dirty="0"/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B2C36B70-B385-4E61-8E0B-87551E52D154}"/>
              </a:ext>
            </a:extLst>
          </p:cNvPr>
          <p:cNvSpPr txBox="1"/>
          <p:nvPr/>
        </p:nvSpPr>
        <p:spPr>
          <a:xfrm>
            <a:off x="4202519" y="6519446"/>
            <a:ext cx="33028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Deep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Compression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[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Han et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al., ICLR 2016]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1112AA1-C57C-4560-B2D3-525909263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86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06108-6F68-492E-AB3C-9E62B40C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K-Means-based Weight Quantization</a:t>
            </a:r>
            <a:endParaRPr lang="zh-TW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0EE32DC-41A2-4926-9B1A-4E1086106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475898"/>
              </p:ext>
            </p:extLst>
          </p:nvPr>
        </p:nvGraphicFramePr>
        <p:xfrm>
          <a:off x="4505698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C7C3709-270E-4ECB-BAA9-872014F47F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695029"/>
              </p:ext>
            </p:extLst>
          </p:nvPr>
        </p:nvGraphicFramePr>
        <p:xfrm>
          <a:off x="6601496" y="2069353"/>
          <a:ext cx="432000" cy="171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19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0384EE0-0245-4A3D-8ED8-0C71DD31DF4D}"/>
              </a:ext>
            </a:extLst>
          </p:cNvPr>
          <p:cNvGraphicFramePr>
            <a:graphicFrameLocks noGrp="1"/>
          </p:cNvGraphicFramePr>
          <p:nvPr/>
        </p:nvGraphicFramePr>
        <p:xfrm>
          <a:off x="6273597" y="2073533"/>
          <a:ext cx="28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333890507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3: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4033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2: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24525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1: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41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0: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248756"/>
                  </a:ext>
                </a:extLst>
              </a:tr>
            </a:tbl>
          </a:graphicData>
        </a:graphic>
      </p:graphicFrame>
      <p:graphicFrame>
        <p:nvGraphicFramePr>
          <p:cNvPr id="7" name="表格 44">
            <a:extLst>
              <a:ext uri="{FF2B5EF4-FFF2-40B4-BE49-F238E27FC236}">
                <a16:creationId xmlns:a16="http://schemas.microsoft.com/office/drawing/2014/main" id="{1C0FB15B-28A2-4299-9DE2-F84720B73C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11428"/>
              </p:ext>
            </p:extLst>
          </p:nvPr>
        </p:nvGraphicFramePr>
        <p:xfrm>
          <a:off x="1714500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8" name="表格 44">
            <a:extLst>
              <a:ext uri="{FF2B5EF4-FFF2-40B4-BE49-F238E27FC236}">
                <a16:creationId xmlns:a16="http://schemas.microsoft.com/office/drawing/2014/main" id="{8FDCB602-E2F3-49EB-BA26-F3CB399E2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112199"/>
              </p:ext>
            </p:extLst>
          </p:nvPr>
        </p:nvGraphicFramePr>
        <p:xfrm>
          <a:off x="9774651" y="2079726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B74126E6-5CB1-42D7-A1AA-B00162EB81B1}"/>
              </a:ext>
            </a:extLst>
          </p:cNvPr>
          <p:cNvSpPr txBox="1"/>
          <p:nvPr/>
        </p:nvSpPr>
        <p:spPr>
          <a:xfrm>
            <a:off x="1990066" y="1423022"/>
            <a:ext cx="1176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237F8054-69DA-468A-9DF1-B5D8656E368F}"/>
              </a:ext>
            </a:extLst>
          </p:cNvPr>
          <p:cNvSpPr txBox="1"/>
          <p:nvPr/>
        </p:nvSpPr>
        <p:spPr>
          <a:xfrm>
            <a:off x="4655632" y="1423021"/>
            <a:ext cx="14281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cluster index</a:t>
            </a:r>
          </a:p>
          <a:p>
            <a:pPr algn="ctr"/>
            <a:r>
              <a:rPr lang="en-US" altLang="zh-TW" dirty="0"/>
              <a:t>(2-bit int)</a:t>
            </a:r>
            <a:endParaRPr lang="zh-TW" altLang="en-US" dirty="0"/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19D0AFEF-45A8-45C7-BCD1-671EE90DC062}"/>
              </a:ext>
            </a:extLst>
          </p:cNvPr>
          <p:cNvSpPr txBox="1"/>
          <p:nvPr/>
        </p:nvSpPr>
        <p:spPr>
          <a:xfrm>
            <a:off x="6332179" y="1640753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centroids</a:t>
            </a:r>
            <a:endParaRPr lang="zh-TW" altLang="en-US" dirty="0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75663DBF-067C-4FE4-A502-66B64FB90BDB}"/>
              </a:ext>
            </a:extLst>
          </p:cNvPr>
          <p:cNvSpPr txBox="1"/>
          <p:nvPr/>
        </p:nvSpPr>
        <p:spPr>
          <a:xfrm>
            <a:off x="4884380" y="3801533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dirty="0"/>
              <a:t>indexes</a:t>
            </a:r>
            <a:endParaRPr lang="zh-TW" altLang="en-US" b="1" dirty="0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8B98234B-78BD-4B28-A756-A6073C2A78E5}"/>
              </a:ext>
            </a:extLst>
          </p:cNvPr>
          <p:cNvSpPr txBox="1"/>
          <p:nvPr/>
        </p:nvSpPr>
        <p:spPr>
          <a:xfrm>
            <a:off x="6175988" y="3801533"/>
            <a:ext cx="12830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dirty="0"/>
              <a:t>codebook</a:t>
            </a:r>
            <a:endParaRPr lang="zh-TW" altLang="en-US" b="1" dirty="0"/>
          </a:p>
        </p:txBody>
      </p:sp>
      <p:sp>
        <p:nvSpPr>
          <p:cNvPr id="16" name="箭號: 向右 15">
            <a:extLst>
              <a:ext uri="{FF2B5EF4-FFF2-40B4-BE49-F238E27FC236}">
                <a16:creationId xmlns:a16="http://schemas.microsoft.com/office/drawing/2014/main" id="{3DD259B7-4424-4F54-97BD-4E29C6E59B52}"/>
              </a:ext>
            </a:extLst>
          </p:cNvPr>
          <p:cNvSpPr/>
          <p:nvPr/>
        </p:nvSpPr>
        <p:spPr>
          <a:xfrm>
            <a:off x="3649134" y="2783096"/>
            <a:ext cx="584200" cy="287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A34E6FF0-B428-480E-BA03-B36C675EFB4C}"/>
              </a:ext>
            </a:extLst>
          </p:cNvPr>
          <p:cNvSpPr txBox="1"/>
          <p:nvPr/>
        </p:nvSpPr>
        <p:spPr>
          <a:xfrm>
            <a:off x="3455917" y="2413764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cluster</a:t>
            </a:r>
            <a:endParaRPr lang="zh-TW" altLang="en-US" dirty="0"/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1BFBA862-7164-48C4-99B2-5567F693EBBC}"/>
              </a:ext>
            </a:extLst>
          </p:cNvPr>
          <p:cNvSpPr txBox="1"/>
          <p:nvPr/>
        </p:nvSpPr>
        <p:spPr>
          <a:xfrm>
            <a:off x="381057" y="4108475"/>
            <a:ext cx="1728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/>
              <a:t>Storage:</a:t>
            </a:r>
          </a:p>
          <a:p>
            <a:pPr algn="ctr"/>
            <a:r>
              <a:rPr lang="en-US" altLang="zh-TW" sz="2000" b="1" dirty="0"/>
              <a:t>(required bits)</a:t>
            </a:r>
            <a:endParaRPr lang="zh-TW" altLang="en-US" sz="2000" b="1" dirty="0"/>
          </a:p>
        </p:txBody>
      </p: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772FC203-CF8D-4AE5-8B4B-F6CE8C34383A}"/>
              </a:ext>
            </a:extLst>
          </p:cNvPr>
          <p:cNvGrpSpPr/>
          <p:nvPr/>
        </p:nvGrpSpPr>
        <p:grpSpPr>
          <a:xfrm>
            <a:off x="1759349" y="4139253"/>
            <a:ext cx="6986718" cy="662776"/>
            <a:chOff x="1759349" y="4139253"/>
            <a:chExt cx="6986718" cy="662776"/>
          </a:xfrm>
        </p:grpSpPr>
        <p:sp>
          <p:nvSpPr>
            <p:cNvPr id="20" name="文字方塊 19">
              <a:extLst>
                <a:ext uri="{FF2B5EF4-FFF2-40B4-BE49-F238E27FC236}">
                  <a16:creationId xmlns:a16="http://schemas.microsoft.com/office/drawing/2014/main" id="{A8C767B4-FDEE-4D58-B9C1-510D754F1016}"/>
                </a:ext>
              </a:extLst>
            </p:cNvPr>
            <p:cNvSpPr txBox="1"/>
            <p:nvPr/>
          </p:nvSpPr>
          <p:spPr>
            <a:xfrm>
              <a:off x="1759349" y="4140364"/>
              <a:ext cx="16383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32 bit </a:t>
              </a:r>
              <a:r>
                <a:rPr lang="en-US" altLang="zh-TW" b="0" i="0" dirty="0">
                  <a:solidFill>
                    <a:srgbClr val="1A1918"/>
                  </a:solidFill>
                  <a:effectLst/>
                  <a:latin typeface="AtlasGrotesk"/>
                </a:rPr>
                <a:t>×</a:t>
              </a:r>
              <a:r>
                <a:rPr lang="en-US" altLang="zh-TW" dirty="0"/>
                <a:t> 16 </a:t>
              </a:r>
            </a:p>
            <a:p>
              <a:pPr algn="ctr"/>
              <a:r>
                <a:rPr lang="en-US" altLang="zh-TW" dirty="0"/>
                <a:t>= 512 bit</a:t>
              </a:r>
            </a:p>
          </p:txBody>
        </p:sp>
        <p:sp>
          <p:nvSpPr>
            <p:cNvPr id="21" name="文字方塊 20">
              <a:extLst>
                <a:ext uri="{FF2B5EF4-FFF2-40B4-BE49-F238E27FC236}">
                  <a16:creationId xmlns:a16="http://schemas.microsoft.com/office/drawing/2014/main" id="{54BFCC4E-DF80-442F-86B6-BEDB22B67ADE}"/>
                </a:ext>
              </a:extLst>
            </p:cNvPr>
            <p:cNvSpPr txBox="1"/>
            <p:nvPr/>
          </p:nvSpPr>
          <p:spPr>
            <a:xfrm>
              <a:off x="4550546" y="4155698"/>
              <a:ext cx="16383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2 bit </a:t>
              </a:r>
              <a:r>
                <a:rPr lang="en-US" altLang="zh-TW" b="0" i="0" dirty="0">
                  <a:solidFill>
                    <a:srgbClr val="1A1918"/>
                  </a:solidFill>
                  <a:effectLst/>
                  <a:latin typeface="AtlasGrotesk"/>
                </a:rPr>
                <a:t>×</a:t>
              </a:r>
              <a:r>
                <a:rPr lang="en-US" altLang="zh-TW" dirty="0"/>
                <a:t> 16 </a:t>
              </a:r>
            </a:p>
            <a:p>
              <a:pPr algn="ctr"/>
              <a:r>
                <a:rPr lang="en-US" altLang="zh-TW" dirty="0"/>
                <a:t>= 32 bit</a:t>
              </a:r>
            </a:p>
          </p:txBody>
        </p:sp>
        <p:sp>
          <p:nvSpPr>
            <p:cNvPr id="23" name="加號 22">
              <a:extLst>
                <a:ext uri="{FF2B5EF4-FFF2-40B4-BE49-F238E27FC236}">
                  <a16:creationId xmlns:a16="http://schemas.microsoft.com/office/drawing/2014/main" id="{F33E2A51-2F05-4075-A666-3AE86C015608}"/>
                </a:ext>
              </a:extLst>
            </p:cNvPr>
            <p:cNvSpPr/>
            <p:nvPr/>
          </p:nvSpPr>
          <p:spPr>
            <a:xfrm>
              <a:off x="5960596" y="4340364"/>
              <a:ext cx="246333" cy="246333"/>
            </a:xfrm>
            <a:prstGeom prst="mathPlus">
              <a:avLst>
                <a:gd name="adj1" fmla="val 1789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" name="文字方塊 21">
              <a:extLst>
                <a:ext uri="{FF2B5EF4-FFF2-40B4-BE49-F238E27FC236}">
                  <a16:creationId xmlns:a16="http://schemas.microsoft.com/office/drawing/2014/main" id="{B2B37BC9-D933-48A5-873C-5B7CAC7CDF40}"/>
                </a:ext>
              </a:extLst>
            </p:cNvPr>
            <p:cNvSpPr txBox="1"/>
            <p:nvPr/>
          </p:nvSpPr>
          <p:spPr>
            <a:xfrm>
              <a:off x="6276844" y="4139253"/>
              <a:ext cx="112682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32 bit </a:t>
              </a:r>
              <a:r>
                <a:rPr lang="en-US" altLang="zh-TW" b="0" i="0" dirty="0">
                  <a:solidFill>
                    <a:srgbClr val="1A1918"/>
                  </a:solidFill>
                  <a:effectLst/>
                  <a:latin typeface="AtlasGrotesk"/>
                </a:rPr>
                <a:t>×</a:t>
              </a:r>
              <a:r>
                <a:rPr lang="en-US" altLang="zh-TW" dirty="0"/>
                <a:t> 4 </a:t>
              </a:r>
            </a:p>
            <a:p>
              <a:pPr algn="ctr"/>
              <a:r>
                <a:rPr lang="en-US" altLang="zh-TW" dirty="0"/>
                <a:t>= 128 bit</a:t>
              </a:r>
            </a:p>
          </p:txBody>
        </p:sp>
        <p:sp>
          <p:nvSpPr>
            <p:cNvPr id="24" name="等於 23">
              <a:extLst>
                <a:ext uri="{FF2B5EF4-FFF2-40B4-BE49-F238E27FC236}">
                  <a16:creationId xmlns:a16="http://schemas.microsoft.com/office/drawing/2014/main" id="{D012B15D-96DD-409A-B22B-7A065618D5D9}"/>
                </a:ext>
              </a:extLst>
            </p:cNvPr>
            <p:cNvSpPr/>
            <p:nvPr/>
          </p:nvSpPr>
          <p:spPr>
            <a:xfrm>
              <a:off x="7636644" y="4355696"/>
              <a:ext cx="246333" cy="246333"/>
            </a:xfrm>
            <a:prstGeom prst="mathEqual">
              <a:avLst>
                <a:gd name="adj1" fmla="val 16646"/>
                <a:gd name="adj2" fmla="val 1176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>
              <a:extLst>
                <a:ext uri="{FF2B5EF4-FFF2-40B4-BE49-F238E27FC236}">
                  <a16:creationId xmlns:a16="http://schemas.microsoft.com/office/drawing/2014/main" id="{0987F11D-25F8-4443-8C04-97B7EB3B49BE}"/>
                </a:ext>
              </a:extLst>
            </p:cNvPr>
            <p:cNvSpPr txBox="1"/>
            <p:nvPr/>
          </p:nvSpPr>
          <p:spPr>
            <a:xfrm>
              <a:off x="7950710" y="4294196"/>
              <a:ext cx="7953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dirty="0"/>
                <a:t>160 bit</a:t>
              </a:r>
              <a:endParaRPr lang="zh-TW" altLang="en-US" dirty="0"/>
            </a:p>
          </p:txBody>
        </p:sp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EEA3B9A9-E9D7-4EEF-A975-EFAC5621181D}"/>
              </a:ext>
            </a:extLst>
          </p:cNvPr>
          <p:cNvGrpSpPr/>
          <p:nvPr/>
        </p:nvGrpSpPr>
        <p:grpSpPr>
          <a:xfrm>
            <a:off x="1405522" y="5298025"/>
            <a:ext cx="6231787" cy="1022672"/>
            <a:chOff x="1405522" y="5298025"/>
            <a:chExt cx="6231787" cy="102267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文字方塊 26">
                  <a:extLst>
                    <a:ext uri="{FF2B5EF4-FFF2-40B4-BE49-F238E27FC236}">
                      <a16:creationId xmlns:a16="http://schemas.microsoft.com/office/drawing/2014/main" id="{4EF4DA6D-5E47-46DF-BF72-EF1E20B39754}"/>
                    </a:ext>
                  </a:extLst>
                </p:cNvPr>
                <p:cNvSpPr txBox="1"/>
                <p:nvPr/>
              </p:nvSpPr>
              <p:spPr>
                <a:xfrm>
                  <a:off x="1405522" y="5298025"/>
                  <a:ext cx="5897290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TW" sz="2000" dirty="0"/>
                    <a:t>Assume N-bit quantization, with #parameters = M &gt;&gt;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altLang="zh-TW" sz="20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</m:sSup>
                    </m:oMath>
                  </a14:m>
                  <a:r>
                    <a:rPr lang="en-US" altLang="zh-TW" sz="2000" dirty="0"/>
                    <a:t> </a:t>
                  </a:r>
                  <a:r>
                    <a:rPr lang="en-US" altLang="zh-TW" sz="2000" b="1" dirty="0"/>
                    <a:t>:</a:t>
                  </a:r>
                  <a:endParaRPr lang="zh-TW" altLang="en-US" sz="2000" b="1" dirty="0"/>
                </a:p>
              </p:txBody>
            </p:sp>
          </mc:Choice>
          <mc:Fallback xmlns="">
            <p:sp>
              <p:nvSpPr>
                <p:cNvPr id="27" name="文字方塊 26">
                  <a:extLst>
                    <a:ext uri="{FF2B5EF4-FFF2-40B4-BE49-F238E27FC236}">
                      <a16:creationId xmlns:a16="http://schemas.microsoft.com/office/drawing/2014/main" id="{4EF4DA6D-5E47-46DF-BF72-EF1E20B397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5522" y="5298025"/>
                  <a:ext cx="5897290" cy="400110"/>
                </a:xfrm>
                <a:prstGeom prst="rect">
                  <a:avLst/>
                </a:prstGeom>
                <a:blipFill>
                  <a:blip r:embed="rId2"/>
                  <a:stretch>
                    <a:fillRect t="-6061" r="-827" b="-10303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D6ADA42B-2BFF-4A26-91D7-53788A44A136}"/>
                </a:ext>
              </a:extLst>
            </p:cNvPr>
            <p:cNvSpPr txBox="1"/>
            <p:nvPr/>
          </p:nvSpPr>
          <p:spPr>
            <a:xfrm>
              <a:off x="1756230" y="5664042"/>
              <a:ext cx="16383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32 bit </a:t>
              </a:r>
              <a:r>
                <a:rPr lang="en-US" altLang="zh-TW" b="0" i="0" dirty="0">
                  <a:solidFill>
                    <a:srgbClr val="1A1918"/>
                  </a:solidFill>
                  <a:effectLst/>
                  <a:latin typeface="AtlasGrotesk"/>
                </a:rPr>
                <a:t>×</a:t>
              </a:r>
              <a:r>
                <a:rPr lang="en-US" altLang="zh-TW" dirty="0"/>
                <a:t> M </a:t>
              </a:r>
            </a:p>
            <a:p>
              <a:pPr algn="ctr"/>
              <a:r>
                <a:rPr lang="en-US" altLang="zh-TW" dirty="0"/>
                <a:t>= 32M bit</a:t>
              </a:r>
            </a:p>
          </p:txBody>
        </p:sp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id="{589F59A2-649E-4863-BA7D-036C4C8AF497}"/>
                </a:ext>
              </a:extLst>
            </p:cNvPr>
            <p:cNvSpPr txBox="1"/>
            <p:nvPr/>
          </p:nvSpPr>
          <p:spPr>
            <a:xfrm>
              <a:off x="4550546" y="5664042"/>
              <a:ext cx="16383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N bit </a:t>
              </a:r>
              <a:r>
                <a:rPr lang="en-US" altLang="zh-TW" b="0" i="0" dirty="0">
                  <a:solidFill>
                    <a:srgbClr val="1A1918"/>
                  </a:solidFill>
                  <a:effectLst/>
                  <a:latin typeface="AtlasGrotesk"/>
                </a:rPr>
                <a:t>×</a:t>
              </a:r>
              <a:r>
                <a:rPr lang="en-US" altLang="zh-TW" dirty="0"/>
                <a:t> M </a:t>
              </a:r>
            </a:p>
            <a:p>
              <a:pPr algn="ctr"/>
              <a:r>
                <a:rPr lang="en-US" altLang="zh-TW" dirty="0"/>
                <a:t>= NM bit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文字方塊 29">
                  <a:extLst>
                    <a:ext uri="{FF2B5EF4-FFF2-40B4-BE49-F238E27FC236}">
                      <a16:creationId xmlns:a16="http://schemas.microsoft.com/office/drawing/2014/main" id="{AAD9AFC7-4C93-4434-9AAA-BCFF5AC396C5}"/>
                    </a:ext>
                  </a:extLst>
                </p:cNvPr>
                <p:cNvSpPr txBox="1"/>
                <p:nvPr/>
              </p:nvSpPr>
              <p:spPr>
                <a:xfrm>
                  <a:off x="5999009" y="5664042"/>
                  <a:ext cx="1638300" cy="65665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TW" dirty="0"/>
                    <a:t>32 bit </a:t>
                  </a:r>
                  <a:r>
                    <a:rPr lang="en-US" altLang="zh-TW" b="0" i="0" dirty="0">
                      <a:solidFill>
                        <a:srgbClr val="1A1918"/>
                      </a:solidFill>
                      <a:effectLst/>
                      <a:latin typeface="AtlasGrotesk"/>
                    </a:rPr>
                    <a:t>×</a:t>
                  </a:r>
                  <a:r>
                    <a:rPr lang="en-US" altLang="zh-TW" dirty="0"/>
                    <a:t> 2</a:t>
                  </a:r>
                  <a:r>
                    <a:rPr lang="en-US" altLang="zh-TW" i="1" baseline="30000" dirty="0"/>
                    <a:t>N</a:t>
                  </a:r>
                  <a:r>
                    <a:rPr lang="en-US" altLang="zh-TW" dirty="0"/>
                    <a:t> </a:t>
                  </a:r>
                </a:p>
                <a:p>
                  <a:pPr algn="ctr"/>
                  <a:r>
                    <a:rPr lang="en-US" altLang="zh-TW" dirty="0"/>
                    <a:t>= </a:t>
                  </a:r>
                  <a14:m>
                    <m:oMath xmlns:m="http://schemas.openxmlformats.org/officeDocument/2006/math">
                      <m:sSup>
                        <m:sSupPr>
                          <m:ctrlPr>
                            <a:rPr lang="en-US" altLang="zh-TW" sz="1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1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TW" sz="18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altLang="zh-TW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TW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p>
                      </m:sSup>
                    </m:oMath>
                  </a14:m>
                  <a:r>
                    <a:rPr lang="en-US" altLang="zh-TW" dirty="0"/>
                    <a:t> bit</a:t>
                  </a:r>
                </a:p>
              </p:txBody>
            </p:sp>
          </mc:Choice>
          <mc:Fallback xmlns="">
            <p:sp>
              <p:nvSpPr>
                <p:cNvPr id="30" name="文字方塊 29">
                  <a:extLst>
                    <a:ext uri="{FF2B5EF4-FFF2-40B4-BE49-F238E27FC236}">
                      <a16:creationId xmlns:a16="http://schemas.microsoft.com/office/drawing/2014/main" id="{AAD9AFC7-4C93-4434-9AAA-BCFF5AC396C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9009" y="5664042"/>
                  <a:ext cx="1638300" cy="656655"/>
                </a:xfrm>
                <a:prstGeom prst="rect">
                  <a:avLst/>
                </a:prstGeom>
                <a:blipFill>
                  <a:blip r:embed="rId3"/>
                  <a:stretch>
                    <a:fillRect t="-4630" b="-1296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" name="群組 2">
            <a:extLst>
              <a:ext uri="{FF2B5EF4-FFF2-40B4-BE49-F238E27FC236}">
                <a16:creationId xmlns:a16="http://schemas.microsoft.com/office/drawing/2014/main" id="{30D68461-EB80-42C8-B529-1B7F7751FEFC}"/>
              </a:ext>
            </a:extLst>
          </p:cNvPr>
          <p:cNvGrpSpPr/>
          <p:nvPr/>
        </p:nvGrpSpPr>
        <p:grpSpPr>
          <a:xfrm>
            <a:off x="2578499" y="4663528"/>
            <a:ext cx="5769890" cy="544335"/>
            <a:chOff x="2578499" y="4663528"/>
            <a:chExt cx="5769890" cy="544335"/>
          </a:xfrm>
        </p:grpSpPr>
        <p:cxnSp>
          <p:nvCxnSpPr>
            <p:cNvPr id="34" name="接點: 肘形 33">
              <a:extLst>
                <a:ext uri="{FF2B5EF4-FFF2-40B4-BE49-F238E27FC236}">
                  <a16:creationId xmlns:a16="http://schemas.microsoft.com/office/drawing/2014/main" id="{BC17CE0B-386E-4FE7-AA69-C046FF401ED5}"/>
                </a:ext>
              </a:extLst>
            </p:cNvPr>
            <p:cNvCxnSpPr>
              <a:stCxn id="20" idx="2"/>
              <a:endCxn id="26" idx="2"/>
            </p:cNvCxnSpPr>
            <p:nvPr/>
          </p:nvCxnSpPr>
          <p:spPr>
            <a:xfrm rot="5400000" flipH="1" flipV="1">
              <a:off x="5401860" y="1840167"/>
              <a:ext cx="123167" cy="5769890"/>
            </a:xfrm>
            <a:prstGeom prst="bentConnector3">
              <a:avLst>
                <a:gd name="adj1" fmla="val -68741"/>
              </a:avLst>
            </a:prstGeom>
            <a:ln w="28575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7" name="文字方塊 36">
              <a:extLst>
                <a:ext uri="{FF2B5EF4-FFF2-40B4-BE49-F238E27FC236}">
                  <a16:creationId xmlns:a16="http://schemas.microsoft.com/office/drawing/2014/main" id="{20E68260-0106-47E1-BAF9-09626FB2AFEE}"/>
                </a:ext>
              </a:extLst>
            </p:cNvPr>
            <p:cNvSpPr txBox="1"/>
            <p:nvPr/>
          </p:nvSpPr>
          <p:spPr>
            <a:xfrm>
              <a:off x="4788785" y="4838531"/>
              <a:ext cx="134931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1" i="0" dirty="0">
                  <a:solidFill>
                    <a:schemeClr val="accent2"/>
                  </a:solidFill>
                  <a:effectLst/>
                  <a:latin typeface="AtlasGrotesk"/>
                </a:rPr>
                <a:t>× </a:t>
              </a:r>
              <a:r>
                <a:rPr lang="en-US" altLang="zh-TW" b="1" dirty="0">
                  <a:solidFill>
                    <a:schemeClr val="accent2"/>
                  </a:solidFill>
                </a:rPr>
                <a:t>3.2 smaller </a:t>
              </a:r>
              <a:endParaRPr lang="zh-TW" altLang="en-US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44" name="文字方塊 43">
            <a:extLst>
              <a:ext uri="{FF2B5EF4-FFF2-40B4-BE49-F238E27FC236}">
                <a16:creationId xmlns:a16="http://schemas.microsoft.com/office/drawing/2014/main" id="{68FA3C9E-76F9-4E52-8F94-07C40F538096}"/>
              </a:ext>
            </a:extLst>
          </p:cNvPr>
          <p:cNvSpPr txBox="1"/>
          <p:nvPr/>
        </p:nvSpPr>
        <p:spPr>
          <a:xfrm>
            <a:off x="9581008" y="1423021"/>
            <a:ext cx="21152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reconstructed 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grpSp>
        <p:nvGrpSpPr>
          <p:cNvPr id="9" name="群組 8">
            <a:extLst>
              <a:ext uri="{FF2B5EF4-FFF2-40B4-BE49-F238E27FC236}">
                <a16:creationId xmlns:a16="http://schemas.microsoft.com/office/drawing/2014/main" id="{67FB4FC1-8534-4C2C-96BF-CAA2136FF9F2}"/>
              </a:ext>
            </a:extLst>
          </p:cNvPr>
          <p:cNvGrpSpPr/>
          <p:nvPr/>
        </p:nvGrpSpPr>
        <p:grpSpPr>
          <a:xfrm>
            <a:off x="2581730" y="6098521"/>
            <a:ext cx="4661844" cy="438779"/>
            <a:chOff x="2581730" y="6098521"/>
            <a:chExt cx="4661844" cy="438779"/>
          </a:xfrm>
        </p:grpSpPr>
        <p:cxnSp>
          <p:nvCxnSpPr>
            <p:cNvPr id="39" name="接點: 肘形 38">
              <a:extLst>
                <a:ext uri="{FF2B5EF4-FFF2-40B4-BE49-F238E27FC236}">
                  <a16:creationId xmlns:a16="http://schemas.microsoft.com/office/drawing/2014/main" id="{B5E11A6D-B8FB-43AB-817A-D9A0FB7AD54A}"/>
                </a:ext>
              </a:extLst>
            </p:cNvPr>
            <p:cNvCxnSpPr>
              <a:cxnSpLocks/>
              <a:stCxn id="28" idx="2"/>
              <a:endCxn id="29" idx="2"/>
            </p:cNvCxnSpPr>
            <p:nvPr/>
          </p:nvCxnSpPr>
          <p:spPr>
            <a:xfrm rot="16200000" flipH="1">
              <a:off x="3972538" y="4913215"/>
              <a:ext cx="12700" cy="2794316"/>
            </a:xfrm>
            <a:prstGeom prst="bentConnector3">
              <a:avLst>
                <a:gd name="adj1" fmla="val 1133331"/>
              </a:avLst>
            </a:prstGeom>
            <a:ln w="28575">
              <a:solidFill>
                <a:schemeClr val="accent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3" name="文字方塊 42">
              <a:extLst>
                <a:ext uri="{FF2B5EF4-FFF2-40B4-BE49-F238E27FC236}">
                  <a16:creationId xmlns:a16="http://schemas.microsoft.com/office/drawing/2014/main" id="{4EB904DF-4744-4DCB-B16B-44B4FE5C1113}"/>
                </a:ext>
              </a:extLst>
            </p:cNvPr>
            <p:cNvSpPr txBox="1"/>
            <p:nvPr/>
          </p:nvSpPr>
          <p:spPr>
            <a:xfrm>
              <a:off x="3102083" y="6098521"/>
              <a:ext cx="16662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1" i="0" dirty="0">
                  <a:solidFill>
                    <a:schemeClr val="accent2"/>
                  </a:solidFill>
                  <a:effectLst/>
                  <a:latin typeface="AtlasGrotesk"/>
                </a:rPr>
                <a:t>× </a:t>
              </a:r>
              <a:r>
                <a:rPr lang="en-US" altLang="zh-TW" b="1" dirty="0">
                  <a:solidFill>
                    <a:schemeClr val="accent2"/>
                  </a:solidFill>
                </a:rPr>
                <a:t>32/N  smaller </a:t>
              </a:r>
              <a:endParaRPr lang="zh-TW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49" name="文字方塊 48">
              <a:extLst>
                <a:ext uri="{FF2B5EF4-FFF2-40B4-BE49-F238E27FC236}">
                  <a16:creationId xmlns:a16="http://schemas.microsoft.com/office/drawing/2014/main" id="{7A8227C6-9912-4366-996C-0D72E200A76E}"/>
                </a:ext>
              </a:extLst>
            </p:cNvPr>
            <p:cNvSpPr txBox="1"/>
            <p:nvPr/>
          </p:nvSpPr>
          <p:spPr>
            <a:xfrm>
              <a:off x="6380044" y="6167968"/>
              <a:ext cx="86353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dirty="0">
                  <a:solidFill>
                    <a:schemeClr val="accent2"/>
                  </a:solidFill>
                </a:rPr>
                <a:t> ignore </a:t>
              </a:r>
              <a:endParaRPr lang="zh-TW" altLang="en-US" dirty="0"/>
            </a:p>
          </p:txBody>
        </p:sp>
      </p:grpSp>
      <p:graphicFrame>
        <p:nvGraphicFramePr>
          <p:cNvPr id="50" name="表格 49">
            <a:extLst>
              <a:ext uri="{FF2B5EF4-FFF2-40B4-BE49-F238E27FC236}">
                <a16:creationId xmlns:a16="http://schemas.microsoft.com/office/drawing/2014/main" id="{B21AEDDB-9F93-4CF6-8A6B-7994B36279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261502"/>
              </p:ext>
            </p:extLst>
          </p:nvPr>
        </p:nvGraphicFramePr>
        <p:xfrm>
          <a:off x="9774651" y="4600218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233254343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774023428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35353268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81045576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3312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67489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779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86312"/>
                  </a:ext>
                </a:extLst>
              </a:tr>
            </a:tbl>
          </a:graphicData>
        </a:graphic>
      </p:graphicFrame>
      <p:sp>
        <p:nvSpPr>
          <p:cNvPr id="51" name="文字方塊 50">
            <a:extLst>
              <a:ext uri="{FF2B5EF4-FFF2-40B4-BE49-F238E27FC236}">
                <a16:creationId xmlns:a16="http://schemas.microsoft.com/office/drawing/2014/main" id="{F1E74B49-6FCA-443D-AC69-7906E8FA6861}"/>
              </a:ext>
            </a:extLst>
          </p:cNvPr>
          <p:cNvSpPr txBox="1"/>
          <p:nvPr/>
        </p:nvSpPr>
        <p:spPr>
          <a:xfrm>
            <a:off x="9581008" y="4177896"/>
            <a:ext cx="21152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quantization error</a:t>
            </a:r>
            <a:endParaRPr lang="zh-TW" altLang="en-US" dirty="0"/>
          </a:p>
        </p:txBody>
      </p: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2B7BB819-2A23-4879-A4BE-7BE6B8761DB7}"/>
              </a:ext>
            </a:extLst>
          </p:cNvPr>
          <p:cNvSpPr txBox="1"/>
          <p:nvPr/>
        </p:nvSpPr>
        <p:spPr>
          <a:xfrm>
            <a:off x="4202519" y="6519446"/>
            <a:ext cx="33028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Deep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Compression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[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Han et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al., ICLR 2016]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投影片編號版面配置區 11">
            <a:extLst>
              <a:ext uri="{FF2B5EF4-FFF2-40B4-BE49-F238E27FC236}">
                <a16:creationId xmlns:a16="http://schemas.microsoft.com/office/drawing/2014/main" id="{C5FDCC64-62FB-4FB2-9B3E-90471796A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407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群組 20">
            <a:extLst>
              <a:ext uri="{FF2B5EF4-FFF2-40B4-BE49-F238E27FC236}">
                <a16:creationId xmlns:a16="http://schemas.microsoft.com/office/drawing/2014/main" id="{88DE24EF-23A4-4846-97ED-49944BD18D7D}"/>
              </a:ext>
            </a:extLst>
          </p:cNvPr>
          <p:cNvGrpSpPr/>
          <p:nvPr/>
        </p:nvGrpSpPr>
        <p:grpSpPr>
          <a:xfrm>
            <a:off x="7585546" y="2755221"/>
            <a:ext cx="360000" cy="360000"/>
            <a:chOff x="7864946" y="3566096"/>
            <a:chExt cx="360000" cy="360000"/>
          </a:xfrm>
          <a:solidFill>
            <a:schemeClr val="accent1"/>
          </a:solidFill>
        </p:grpSpPr>
        <p:sp>
          <p:nvSpPr>
            <p:cNvPr id="22" name="橢圓 21">
              <a:extLst>
                <a:ext uri="{FF2B5EF4-FFF2-40B4-BE49-F238E27FC236}">
                  <a16:creationId xmlns:a16="http://schemas.microsoft.com/office/drawing/2014/main" id="{EB39319F-4CA7-41FB-BC03-3DA2B8BB2E8E}"/>
                </a:ext>
              </a:extLst>
            </p:cNvPr>
            <p:cNvSpPr/>
            <p:nvPr/>
          </p:nvSpPr>
          <p:spPr>
            <a:xfrm>
              <a:off x="7864946" y="3566096"/>
              <a:ext cx="360000" cy="36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TW" altLang="en-US" sz="2000" b="1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減號 22">
              <a:extLst>
                <a:ext uri="{FF2B5EF4-FFF2-40B4-BE49-F238E27FC236}">
                  <a16:creationId xmlns:a16="http://schemas.microsoft.com/office/drawing/2014/main" id="{68A17ECF-5377-4401-80F0-97F4F074DBDB}"/>
                </a:ext>
              </a:extLst>
            </p:cNvPr>
            <p:cNvSpPr/>
            <p:nvPr/>
          </p:nvSpPr>
          <p:spPr>
            <a:xfrm>
              <a:off x="7923966" y="3622928"/>
              <a:ext cx="246333" cy="246333"/>
            </a:xfrm>
            <a:prstGeom prst="mathMinus">
              <a:avLst>
                <a:gd name="adj1" fmla="val 1664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</p:grp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3661EF2-CA18-4250-8107-B99B8A9B60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96163" y="903629"/>
            <a:ext cx="10515600" cy="45037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400" b="1" dirty="0"/>
              <a:t>Fine-tuning quantized weights</a:t>
            </a:r>
            <a:r>
              <a:rPr lang="zh-TW" altLang="en-US" sz="2400" b="1" dirty="0"/>
              <a:t> </a:t>
            </a:r>
            <a:r>
              <a:rPr lang="en-US" altLang="zh-TW" sz="2400" b="1" dirty="0"/>
              <a:t>(updating codebook):</a:t>
            </a:r>
            <a:endParaRPr lang="zh-TW" altLang="en-US" sz="2400" b="1" dirty="0"/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7518AB4A-CD43-4198-B336-C3D702DE3AFD}"/>
              </a:ext>
            </a:extLst>
          </p:cNvPr>
          <p:cNvCxnSpPr>
            <a:cxnSpLocks/>
            <a:stCxn id="67" idx="3"/>
            <a:endCxn id="22" idx="2"/>
          </p:cNvCxnSpPr>
          <p:nvPr/>
        </p:nvCxnSpPr>
        <p:spPr>
          <a:xfrm>
            <a:off x="7033496" y="2927030"/>
            <a:ext cx="552050" cy="819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單箭頭接點 25">
            <a:extLst>
              <a:ext uri="{FF2B5EF4-FFF2-40B4-BE49-F238E27FC236}">
                <a16:creationId xmlns:a16="http://schemas.microsoft.com/office/drawing/2014/main" id="{1B519B8C-6C86-49AB-A168-500BF5F99919}"/>
              </a:ext>
            </a:extLst>
          </p:cNvPr>
          <p:cNvCxnSpPr>
            <a:cxnSpLocks/>
            <a:stCxn id="22" idx="6"/>
            <a:endCxn id="28" idx="1"/>
          </p:cNvCxnSpPr>
          <p:nvPr/>
        </p:nvCxnSpPr>
        <p:spPr>
          <a:xfrm flipV="1">
            <a:off x="7945546" y="2927028"/>
            <a:ext cx="552050" cy="819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id="{CE2FC202-AC74-4990-A86D-73451DB41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572314"/>
              </p:ext>
            </p:extLst>
          </p:nvPr>
        </p:nvGraphicFramePr>
        <p:xfrm>
          <a:off x="8497596" y="2065392"/>
          <a:ext cx="432000" cy="1723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272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1.96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graphicFrame>
        <p:nvGraphicFramePr>
          <p:cNvPr id="31" name="表格 44">
            <a:extLst>
              <a:ext uri="{FF2B5EF4-FFF2-40B4-BE49-F238E27FC236}">
                <a16:creationId xmlns:a16="http://schemas.microsoft.com/office/drawing/2014/main" id="{419EA9E1-CF6E-40FB-977B-19E8D72B4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541996"/>
              </p:ext>
            </p:extLst>
          </p:nvPr>
        </p:nvGraphicFramePr>
        <p:xfrm>
          <a:off x="1714500" y="4543366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32" name="文字方塊 31">
            <a:extLst>
              <a:ext uri="{FF2B5EF4-FFF2-40B4-BE49-F238E27FC236}">
                <a16:creationId xmlns:a16="http://schemas.microsoft.com/office/drawing/2014/main" id="{8C4FA987-ACC1-4B85-AA65-27A752D4849D}"/>
              </a:ext>
            </a:extLst>
          </p:cNvPr>
          <p:cNvSpPr txBox="1"/>
          <p:nvPr/>
        </p:nvSpPr>
        <p:spPr>
          <a:xfrm>
            <a:off x="1990065" y="4174034"/>
            <a:ext cx="11768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gradient</a:t>
            </a:r>
            <a:endParaRPr lang="zh-TW" altLang="en-US" dirty="0"/>
          </a:p>
        </p:txBody>
      </p:sp>
      <p:sp>
        <p:nvSpPr>
          <p:cNvPr id="33" name="箭號: 向右 32">
            <a:extLst>
              <a:ext uri="{FF2B5EF4-FFF2-40B4-BE49-F238E27FC236}">
                <a16:creationId xmlns:a16="http://schemas.microsoft.com/office/drawing/2014/main" id="{D5DE51EB-B8C8-48AF-850E-1478B5ABB507}"/>
              </a:ext>
            </a:extLst>
          </p:cNvPr>
          <p:cNvSpPr/>
          <p:nvPr/>
        </p:nvSpPr>
        <p:spPr>
          <a:xfrm>
            <a:off x="3649133" y="5263432"/>
            <a:ext cx="584200" cy="287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C4B71357-0BD2-46CE-9A74-253987EC5271}"/>
              </a:ext>
            </a:extLst>
          </p:cNvPr>
          <p:cNvSpPr txBox="1"/>
          <p:nvPr/>
        </p:nvSpPr>
        <p:spPr>
          <a:xfrm>
            <a:off x="3455916" y="4896866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group by</a:t>
            </a:r>
            <a:endParaRPr lang="zh-TW" altLang="en-US" dirty="0"/>
          </a:p>
        </p:txBody>
      </p:sp>
      <p:graphicFrame>
        <p:nvGraphicFramePr>
          <p:cNvPr id="35" name="表格 44">
            <a:extLst>
              <a:ext uri="{FF2B5EF4-FFF2-40B4-BE49-F238E27FC236}">
                <a16:creationId xmlns:a16="http://schemas.microsoft.com/office/drawing/2014/main" id="{2E4DFE0C-479A-44FE-9CAC-C3E7F79063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0208"/>
              </p:ext>
            </p:extLst>
          </p:nvPr>
        </p:nvGraphicFramePr>
        <p:xfrm>
          <a:off x="4505697" y="4543366"/>
          <a:ext cx="2160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106922703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38" name="箭號: 向右 37">
            <a:extLst>
              <a:ext uri="{FF2B5EF4-FFF2-40B4-BE49-F238E27FC236}">
                <a16:creationId xmlns:a16="http://schemas.microsoft.com/office/drawing/2014/main" id="{B46FF274-1DB9-4063-A53F-23AB8FD4A0ED}"/>
              </a:ext>
            </a:extLst>
          </p:cNvPr>
          <p:cNvSpPr/>
          <p:nvPr/>
        </p:nvSpPr>
        <p:spPr>
          <a:xfrm>
            <a:off x="6815928" y="5258234"/>
            <a:ext cx="584200" cy="287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02D83E09-68A7-4961-8BF0-47CEB80DC628}"/>
              </a:ext>
            </a:extLst>
          </p:cNvPr>
          <p:cNvSpPr txBox="1"/>
          <p:nvPr/>
        </p:nvSpPr>
        <p:spPr>
          <a:xfrm>
            <a:off x="6622711" y="4891668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reduce</a:t>
            </a:r>
            <a:endParaRPr lang="zh-TW" altLang="en-US" dirty="0"/>
          </a:p>
        </p:txBody>
      </p:sp>
      <p:graphicFrame>
        <p:nvGraphicFramePr>
          <p:cNvPr id="40" name="表格 39">
            <a:extLst>
              <a:ext uri="{FF2B5EF4-FFF2-40B4-BE49-F238E27FC236}">
                <a16:creationId xmlns:a16="http://schemas.microsoft.com/office/drawing/2014/main" id="{0AA27AC0-A389-40A9-8E5E-F9FDDE224E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301117"/>
              </p:ext>
            </p:extLst>
          </p:nvPr>
        </p:nvGraphicFramePr>
        <p:xfrm>
          <a:off x="7550359" y="4556012"/>
          <a:ext cx="432000" cy="171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19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cxnSp>
        <p:nvCxnSpPr>
          <p:cNvPr id="52" name="直線單箭頭接點 51">
            <a:extLst>
              <a:ext uri="{FF2B5EF4-FFF2-40B4-BE49-F238E27FC236}">
                <a16:creationId xmlns:a16="http://schemas.microsoft.com/office/drawing/2014/main" id="{637CA13C-85BD-4904-98BA-8015F451F075}"/>
              </a:ext>
            </a:extLst>
          </p:cNvPr>
          <p:cNvCxnSpPr>
            <a:cxnSpLocks/>
            <a:stCxn id="40" idx="0"/>
            <a:endCxn id="22" idx="4"/>
          </p:cNvCxnSpPr>
          <p:nvPr/>
        </p:nvCxnSpPr>
        <p:spPr>
          <a:xfrm flipH="1" flipV="1">
            <a:off x="7765546" y="3115221"/>
            <a:ext cx="813" cy="144079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表格 65">
            <a:extLst>
              <a:ext uri="{FF2B5EF4-FFF2-40B4-BE49-F238E27FC236}">
                <a16:creationId xmlns:a16="http://schemas.microsoft.com/office/drawing/2014/main" id="{E83C5B87-A8F6-48F6-9DDF-CA30D7990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986241"/>
              </p:ext>
            </p:extLst>
          </p:nvPr>
        </p:nvGraphicFramePr>
        <p:xfrm>
          <a:off x="4505698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67" name="表格 66">
            <a:extLst>
              <a:ext uri="{FF2B5EF4-FFF2-40B4-BE49-F238E27FC236}">
                <a16:creationId xmlns:a16="http://schemas.microsoft.com/office/drawing/2014/main" id="{9CD4C506-349F-4CA0-8447-FA405911A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941751"/>
              </p:ext>
            </p:extLst>
          </p:nvPr>
        </p:nvGraphicFramePr>
        <p:xfrm>
          <a:off x="6601496" y="2069353"/>
          <a:ext cx="432000" cy="171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19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graphicFrame>
        <p:nvGraphicFramePr>
          <p:cNvPr id="68" name="表格 67">
            <a:extLst>
              <a:ext uri="{FF2B5EF4-FFF2-40B4-BE49-F238E27FC236}">
                <a16:creationId xmlns:a16="http://schemas.microsoft.com/office/drawing/2014/main" id="{033BD3FC-EFE2-414C-8D38-4783EA9972E3}"/>
              </a:ext>
            </a:extLst>
          </p:cNvPr>
          <p:cNvGraphicFramePr>
            <a:graphicFrameLocks noGrp="1"/>
          </p:cNvGraphicFramePr>
          <p:nvPr/>
        </p:nvGraphicFramePr>
        <p:xfrm>
          <a:off x="6273597" y="2073533"/>
          <a:ext cx="28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333890507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3: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4033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2: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24525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1: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41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0: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248756"/>
                  </a:ext>
                </a:extLst>
              </a:tr>
            </a:tbl>
          </a:graphicData>
        </a:graphic>
      </p:graphicFrame>
      <p:graphicFrame>
        <p:nvGraphicFramePr>
          <p:cNvPr id="69" name="表格 44">
            <a:extLst>
              <a:ext uri="{FF2B5EF4-FFF2-40B4-BE49-F238E27FC236}">
                <a16:creationId xmlns:a16="http://schemas.microsoft.com/office/drawing/2014/main" id="{E5830C2B-10E3-4D88-9B6A-96C6502D26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763508"/>
              </p:ext>
            </p:extLst>
          </p:nvPr>
        </p:nvGraphicFramePr>
        <p:xfrm>
          <a:off x="1714500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70" name="文字方塊 69">
            <a:extLst>
              <a:ext uri="{FF2B5EF4-FFF2-40B4-BE49-F238E27FC236}">
                <a16:creationId xmlns:a16="http://schemas.microsoft.com/office/drawing/2014/main" id="{6E32014A-AE6E-4271-B874-9891BE2E700A}"/>
              </a:ext>
            </a:extLst>
          </p:cNvPr>
          <p:cNvSpPr txBox="1"/>
          <p:nvPr/>
        </p:nvSpPr>
        <p:spPr>
          <a:xfrm>
            <a:off x="1990066" y="1423022"/>
            <a:ext cx="1176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sp>
        <p:nvSpPr>
          <p:cNvPr id="71" name="文字方塊 70">
            <a:extLst>
              <a:ext uri="{FF2B5EF4-FFF2-40B4-BE49-F238E27FC236}">
                <a16:creationId xmlns:a16="http://schemas.microsoft.com/office/drawing/2014/main" id="{918BD0AE-B46B-4D6F-A27A-B4559FD7FDEC}"/>
              </a:ext>
            </a:extLst>
          </p:cNvPr>
          <p:cNvSpPr txBox="1"/>
          <p:nvPr/>
        </p:nvSpPr>
        <p:spPr>
          <a:xfrm>
            <a:off x="4655632" y="1423021"/>
            <a:ext cx="14281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cluster index</a:t>
            </a:r>
          </a:p>
          <a:p>
            <a:pPr algn="ctr"/>
            <a:r>
              <a:rPr lang="en-US" altLang="zh-TW" dirty="0"/>
              <a:t>(2-bit int)</a:t>
            </a:r>
            <a:endParaRPr lang="zh-TW" altLang="en-US" dirty="0"/>
          </a:p>
        </p:txBody>
      </p:sp>
      <p:sp>
        <p:nvSpPr>
          <p:cNvPr id="72" name="文字方塊 71">
            <a:extLst>
              <a:ext uri="{FF2B5EF4-FFF2-40B4-BE49-F238E27FC236}">
                <a16:creationId xmlns:a16="http://schemas.microsoft.com/office/drawing/2014/main" id="{090B31B6-8921-4795-9A15-078112B5826B}"/>
              </a:ext>
            </a:extLst>
          </p:cNvPr>
          <p:cNvSpPr txBox="1"/>
          <p:nvPr/>
        </p:nvSpPr>
        <p:spPr>
          <a:xfrm>
            <a:off x="6332179" y="1640753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centroids</a:t>
            </a:r>
            <a:endParaRPr lang="zh-TW" altLang="en-US" dirty="0"/>
          </a:p>
        </p:txBody>
      </p:sp>
      <p:sp>
        <p:nvSpPr>
          <p:cNvPr id="73" name="箭號: 向右 72">
            <a:extLst>
              <a:ext uri="{FF2B5EF4-FFF2-40B4-BE49-F238E27FC236}">
                <a16:creationId xmlns:a16="http://schemas.microsoft.com/office/drawing/2014/main" id="{5AE65928-6323-43C2-B148-4FDB13940708}"/>
              </a:ext>
            </a:extLst>
          </p:cNvPr>
          <p:cNvSpPr/>
          <p:nvPr/>
        </p:nvSpPr>
        <p:spPr>
          <a:xfrm>
            <a:off x="3649134" y="2783096"/>
            <a:ext cx="584200" cy="287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文字方塊 73">
            <a:extLst>
              <a:ext uri="{FF2B5EF4-FFF2-40B4-BE49-F238E27FC236}">
                <a16:creationId xmlns:a16="http://schemas.microsoft.com/office/drawing/2014/main" id="{0EBA47C8-C312-4B0C-AAB2-D7F9918F5AA7}"/>
              </a:ext>
            </a:extLst>
          </p:cNvPr>
          <p:cNvSpPr txBox="1"/>
          <p:nvPr/>
        </p:nvSpPr>
        <p:spPr>
          <a:xfrm>
            <a:off x="3455917" y="2413764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cluster</a:t>
            </a:r>
            <a:endParaRPr lang="zh-TW" altLang="en-US" dirty="0"/>
          </a:p>
        </p:txBody>
      </p:sp>
      <p:sp>
        <p:nvSpPr>
          <p:cNvPr id="79" name="文字方塊 78">
            <a:extLst>
              <a:ext uri="{FF2B5EF4-FFF2-40B4-BE49-F238E27FC236}">
                <a16:creationId xmlns:a16="http://schemas.microsoft.com/office/drawing/2014/main" id="{A0B99C61-0E82-4304-AEC9-3136CB9978D9}"/>
              </a:ext>
            </a:extLst>
          </p:cNvPr>
          <p:cNvSpPr txBox="1"/>
          <p:nvPr/>
        </p:nvSpPr>
        <p:spPr>
          <a:xfrm>
            <a:off x="7776966" y="3784707"/>
            <a:ext cx="11933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/>
              <a:t>update codebook</a:t>
            </a:r>
            <a:endParaRPr lang="zh-TW" altLang="en-US" dirty="0"/>
          </a:p>
        </p:txBody>
      </p:sp>
      <p:sp>
        <p:nvSpPr>
          <p:cNvPr id="29" name="箭號: 向右 28">
            <a:extLst>
              <a:ext uri="{FF2B5EF4-FFF2-40B4-BE49-F238E27FC236}">
                <a16:creationId xmlns:a16="http://schemas.microsoft.com/office/drawing/2014/main" id="{5CCA28FD-CE14-499B-918F-47F815090925}"/>
              </a:ext>
            </a:extLst>
          </p:cNvPr>
          <p:cNvSpPr/>
          <p:nvPr/>
        </p:nvSpPr>
        <p:spPr>
          <a:xfrm>
            <a:off x="862853" y="5263432"/>
            <a:ext cx="584200" cy="287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A1CE26CC-6AD8-4C39-A922-C1F345843996}"/>
              </a:ext>
            </a:extLst>
          </p:cNvPr>
          <p:cNvSpPr txBox="1"/>
          <p:nvPr/>
        </p:nvSpPr>
        <p:spPr>
          <a:xfrm>
            <a:off x="669636" y="4896866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backprop</a:t>
            </a:r>
            <a:endParaRPr lang="zh-TW" altLang="en-US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CD464D53-A32D-1AB9-B055-197CAEFC11B9}"/>
              </a:ext>
            </a:extLst>
          </p:cNvPr>
          <p:cNvSpPr txBox="1"/>
          <p:nvPr/>
        </p:nvSpPr>
        <p:spPr>
          <a:xfrm>
            <a:off x="4202519" y="6519446"/>
            <a:ext cx="33028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Deep Compression [Han et al., ICLR 2016]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858EC2D-7996-4891-A941-1377346BE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502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/>
      <p:bldP spid="38" grpId="0" animBg="1"/>
      <p:bldP spid="39" grpId="0"/>
      <p:bldP spid="79" grpId="0"/>
      <p:bldP spid="29" grpId="0" animBg="1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69BFDE-72EE-B844-E815-372FF34A8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dirty="0"/>
              <a:t>Deep Learning Continues to Scale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F255E12-2F0D-C34C-CAE8-DE8FD22A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541ED6D-EBD6-4D2C-8303-C3942A9FD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</a:t>
            </a:fld>
            <a:endParaRPr lang="zh-TW" altLang="en-US"/>
          </a:p>
        </p:txBody>
      </p:sp>
      <p:pic>
        <p:nvPicPr>
          <p:cNvPr id="200" name="圖片 199">
            <a:extLst>
              <a:ext uri="{FF2B5EF4-FFF2-40B4-BE49-F238E27FC236}">
                <a16:creationId xmlns:a16="http://schemas.microsoft.com/office/drawing/2014/main" id="{61AF723E-DAE0-48D5-8604-A192C3E5F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548" y="1673292"/>
            <a:ext cx="8908903" cy="468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31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3661EF2-CA18-4250-8107-B99B8A9B60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96163" y="903629"/>
            <a:ext cx="10515600" cy="45037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400" b="1" dirty="0"/>
              <a:t>On Inference Time:</a:t>
            </a:r>
            <a:endParaRPr lang="zh-TW" altLang="en-US" sz="2400" b="1" dirty="0"/>
          </a:p>
        </p:txBody>
      </p:sp>
      <p:graphicFrame>
        <p:nvGraphicFramePr>
          <p:cNvPr id="66" name="表格 65">
            <a:extLst>
              <a:ext uri="{FF2B5EF4-FFF2-40B4-BE49-F238E27FC236}">
                <a16:creationId xmlns:a16="http://schemas.microsoft.com/office/drawing/2014/main" id="{E83C5B87-A8F6-48F6-9DDF-CA30D7990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123451"/>
              </p:ext>
            </p:extLst>
          </p:nvPr>
        </p:nvGraphicFramePr>
        <p:xfrm>
          <a:off x="4505698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67" name="表格 66">
            <a:extLst>
              <a:ext uri="{FF2B5EF4-FFF2-40B4-BE49-F238E27FC236}">
                <a16:creationId xmlns:a16="http://schemas.microsoft.com/office/drawing/2014/main" id="{9CD4C506-349F-4CA0-8447-FA405911A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29815"/>
              </p:ext>
            </p:extLst>
          </p:nvPr>
        </p:nvGraphicFramePr>
        <p:xfrm>
          <a:off x="6601496" y="2069353"/>
          <a:ext cx="432000" cy="171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19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graphicFrame>
        <p:nvGraphicFramePr>
          <p:cNvPr id="68" name="表格 67">
            <a:extLst>
              <a:ext uri="{FF2B5EF4-FFF2-40B4-BE49-F238E27FC236}">
                <a16:creationId xmlns:a16="http://schemas.microsoft.com/office/drawing/2014/main" id="{033BD3FC-EFE2-414C-8D38-4783EA9972E3}"/>
              </a:ext>
            </a:extLst>
          </p:cNvPr>
          <p:cNvGraphicFramePr>
            <a:graphicFrameLocks noGrp="1"/>
          </p:cNvGraphicFramePr>
          <p:nvPr/>
        </p:nvGraphicFramePr>
        <p:xfrm>
          <a:off x="6273597" y="2073533"/>
          <a:ext cx="28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333890507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3: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4033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2: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24525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1: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41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0: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248756"/>
                  </a:ext>
                </a:extLst>
              </a:tr>
            </a:tbl>
          </a:graphicData>
        </a:graphic>
      </p:graphicFrame>
      <p:sp>
        <p:nvSpPr>
          <p:cNvPr id="70" name="文字方塊 69">
            <a:extLst>
              <a:ext uri="{FF2B5EF4-FFF2-40B4-BE49-F238E27FC236}">
                <a16:creationId xmlns:a16="http://schemas.microsoft.com/office/drawing/2014/main" id="{6E32014A-AE6E-4271-B874-9891BE2E700A}"/>
              </a:ext>
            </a:extLst>
          </p:cNvPr>
          <p:cNvSpPr txBox="1"/>
          <p:nvPr/>
        </p:nvSpPr>
        <p:spPr>
          <a:xfrm>
            <a:off x="1990066" y="1423022"/>
            <a:ext cx="1176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sp>
        <p:nvSpPr>
          <p:cNvPr id="71" name="文字方塊 70">
            <a:extLst>
              <a:ext uri="{FF2B5EF4-FFF2-40B4-BE49-F238E27FC236}">
                <a16:creationId xmlns:a16="http://schemas.microsoft.com/office/drawing/2014/main" id="{918BD0AE-B46B-4D6F-A27A-B4559FD7FDEC}"/>
              </a:ext>
            </a:extLst>
          </p:cNvPr>
          <p:cNvSpPr txBox="1"/>
          <p:nvPr/>
        </p:nvSpPr>
        <p:spPr>
          <a:xfrm>
            <a:off x="4655632" y="1423021"/>
            <a:ext cx="14281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cluster index</a:t>
            </a:r>
          </a:p>
          <a:p>
            <a:pPr algn="ctr"/>
            <a:r>
              <a:rPr lang="en-US" altLang="zh-TW" dirty="0"/>
              <a:t>(2-bit int)</a:t>
            </a:r>
            <a:endParaRPr lang="zh-TW" altLang="en-US" dirty="0"/>
          </a:p>
        </p:txBody>
      </p:sp>
      <p:sp>
        <p:nvSpPr>
          <p:cNvPr id="72" name="文字方塊 71">
            <a:extLst>
              <a:ext uri="{FF2B5EF4-FFF2-40B4-BE49-F238E27FC236}">
                <a16:creationId xmlns:a16="http://schemas.microsoft.com/office/drawing/2014/main" id="{090B31B6-8921-4795-9A15-078112B5826B}"/>
              </a:ext>
            </a:extLst>
          </p:cNvPr>
          <p:cNvSpPr txBox="1"/>
          <p:nvPr/>
        </p:nvSpPr>
        <p:spPr>
          <a:xfrm>
            <a:off x="6332179" y="1640753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centroids</a:t>
            </a:r>
            <a:endParaRPr lang="zh-TW" altLang="en-US" dirty="0"/>
          </a:p>
        </p:txBody>
      </p:sp>
      <p:sp>
        <p:nvSpPr>
          <p:cNvPr id="73" name="箭號: 向左 72">
            <a:extLst>
              <a:ext uri="{FF2B5EF4-FFF2-40B4-BE49-F238E27FC236}">
                <a16:creationId xmlns:a16="http://schemas.microsoft.com/office/drawing/2014/main" id="{5AE65928-6323-43C2-B148-4FDB13940708}"/>
              </a:ext>
            </a:extLst>
          </p:cNvPr>
          <p:cNvSpPr/>
          <p:nvPr/>
        </p:nvSpPr>
        <p:spPr>
          <a:xfrm>
            <a:off x="3649134" y="2783096"/>
            <a:ext cx="584200" cy="287867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文字方塊 73">
            <a:extLst>
              <a:ext uri="{FF2B5EF4-FFF2-40B4-BE49-F238E27FC236}">
                <a16:creationId xmlns:a16="http://schemas.microsoft.com/office/drawing/2014/main" id="{0EBA47C8-C312-4B0C-AAB2-D7F9918F5AA7}"/>
              </a:ext>
            </a:extLst>
          </p:cNvPr>
          <p:cNvSpPr txBox="1"/>
          <p:nvPr/>
        </p:nvSpPr>
        <p:spPr>
          <a:xfrm>
            <a:off x="3455917" y="2413764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decode</a:t>
            </a:r>
            <a:endParaRPr lang="zh-TW" altLang="en-US" dirty="0"/>
          </a:p>
        </p:txBody>
      </p:sp>
      <p:sp>
        <p:nvSpPr>
          <p:cNvPr id="2" name="左大括弧 1">
            <a:extLst>
              <a:ext uri="{FF2B5EF4-FFF2-40B4-BE49-F238E27FC236}">
                <a16:creationId xmlns:a16="http://schemas.microsoft.com/office/drawing/2014/main" id="{624298AC-542E-406F-AF00-6DE50965051D}"/>
              </a:ext>
            </a:extLst>
          </p:cNvPr>
          <p:cNvSpPr/>
          <p:nvPr/>
        </p:nvSpPr>
        <p:spPr>
          <a:xfrm rot="16200000">
            <a:off x="2465518" y="3057828"/>
            <a:ext cx="225962" cy="1927285"/>
          </a:xfrm>
          <a:prstGeom prst="leftBrace">
            <a:avLst>
              <a:gd name="adj1" fmla="val 138691"/>
              <a:gd name="adj2" fmla="val 5005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9" name="左大括弧 28">
            <a:extLst>
              <a:ext uri="{FF2B5EF4-FFF2-40B4-BE49-F238E27FC236}">
                <a16:creationId xmlns:a16="http://schemas.microsoft.com/office/drawing/2014/main" id="{6790AFED-835F-41F1-86EB-CA4788E36FC4}"/>
              </a:ext>
            </a:extLst>
          </p:cNvPr>
          <p:cNvSpPr/>
          <p:nvPr/>
        </p:nvSpPr>
        <p:spPr>
          <a:xfrm rot="16200000">
            <a:off x="5668236" y="2672354"/>
            <a:ext cx="225962" cy="2709333"/>
          </a:xfrm>
          <a:prstGeom prst="leftBrace">
            <a:avLst>
              <a:gd name="adj1" fmla="val 138691"/>
              <a:gd name="adj2" fmla="val 5005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6" name="文字方塊 35">
            <a:extLst>
              <a:ext uri="{FF2B5EF4-FFF2-40B4-BE49-F238E27FC236}">
                <a16:creationId xmlns:a16="http://schemas.microsoft.com/office/drawing/2014/main" id="{4B2DACBC-26D8-41C2-B3FE-80DC7B278F53}"/>
              </a:ext>
            </a:extLst>
          </p:cNvPr>
          <p:cNvSpPr txBox="1"/>
          <p:nvPr/>
        </p:nvSpPr>
        <p:spPr>
          <a:xfrm>
            <a:off x="1343220" y="4288685"/>
            <a:ext cx="24705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/>
              <a:t>During Computation</a:t>
            </a:r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BEFA7703-D8D3-4D23-AA01-EB39E3B9D875}"/>
              </a:ext>
            </a:extLst>
          </p:cNvPr>
          <p:cNvSpPr txBox="1"/>
          <p:nvPr/>
        </p:nvSpPr>
        <p:spPr>
          <a:xfrm>
            <a:off x="4545938" y="4288685"/>
            <a:ext cx="24705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/>
              <a:t>In Storage</a:t>
            </a:r>
          </a:p>
        </p:txBody>
      </p:sp>
      <p:graphicFrame>
        <p:nvGraphicFramePr>
          <p:cNvPr id="41" name="表格 44">
            <a:extLst>
              <a:ext uri="{FF2B5EF4-FFF2-40B4-BE49-F238E27FC236}">
                <a16:creationId xmlns:a16="http://schemas.microsoft.com/office/drawing/2014/main" id="{F74B5160-AFDE-4A80-9EA6-A02DD7A937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014244"/>
              </p:ext>
            </p:extLst>
          </p:nvPr>
        </p:nvGraphicFramePr>
        <p:xfrm>
          <a:off x="1714499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42" name="內容版面配置區 2">
            <a:extLst>
              <a:ext uri="{FF2B5EF4-FFF2-40B4-BE49-F238E27FC236}">
                <a16:creationId xmlns:a16="http://schemas.microsoft.com/office/drawing/2014/main" id="{4E4A8AAF-7DC7-4301-9A0E-C87419A9B56B}"/>
              </a:ext>
            </a:extLst>
          </p:cNvPr>
          <p:cNvSpPr txBox="1">
            <a:spLocks/>
          </p:cNvSpPr>
          <p:nvPr/>
        </p:nvSpPr>
        <p:spPr>
          <a:xfrm>
            <a:off x="838200" y="4950429"/>
            <a:ext cx="10515600" cy="1329047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dirty="0"/>
              <a:t>Weights are decompressed using a lookup table (i.e. codebook) on runtime inference.</a:t>
            </a:r>
          </a:p>
          <a:p>
            <a:r>
              <a:rPr lang="en-US" altLang="zh-TW" sz="2400" dirty="0"/>
              <a:t>“K-Means-based Weight Quantization” only saves storage cost.</a:t>
            </a:r>
          </a:p>
          <a:p>
            <a:pPr lvl="1"/>
            <a:r>
              <a:rPr lang="en-US" altLang="zh-TW" sz="2000" dirty="0"/>
              <a:t>All computation &amp; memory access are still floating-points.</a:t>
            </a:r>
            <a:endParaRPr lang="zh-TW" altLang="en-US" sz="2000" dirty="0"/>
          </a:p>
        </p:txBody>
      </p:sp>
      <p:sp>
        <p:nvSpPr>
          <p:cNvPr id="43" name="文字方塊 42">
            <a:extLst>
              <a:ext uri="{FF2B5EF4-FFF2-40B4-BE49-F238E27FC236}">
                <a16:creationId xmlns:a16="http://schemas.microsoft.com/office/drawing/2014/main" id="{D9C01311-C659-4179-8984-0ADBF8489F0B}"/>
              </a:ext>
            </a:extLst>
          </p:cNvPr>
          <p:cNvSpPr txBox="1"/>
          <p:nvPr/>
        </p:nvSpPr>
        <p:spPr>
          <a:xfrm>
            <a:off x="4202519" y="6519446"/>
            <a:ext cx="33028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Deep Compression [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Han et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al., ICLR 2016]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97" name="群組 196">
            <a:extLst>
              <a:ext uri="{FF2B5EF4-FFF2-40B4-BE49-F238E27FC236}">
                <a16:creationId xmlns:a16="http://schemas.microsoft.com/office/drawing/2014/main" id="{2C4D0516-CDEC-405C-813E-D5A3F9B6DBCA}"/>
              </a:ext>
            </a:extLst>
          </p:cNvPr>
          <p:cNvGrpSpPr/>
          <p:nvPr/>
        </p:nvGrpSpPr>
        <p:grpSpPr>
          <a:xfrm>
            <a:off x="7998953" y="1052621"/>
            <a:ext cx="3433849" cy="3748815"/>
            <a:chOff x="3768101" y="1122262"/>
            <a:chExt cx="4546045" cy="4963025"/>
          </a:xfrm>
        </p:grpSpPr>
        <p:grpSp>
          <p:nvGrpSpPr>
            <p:cNvPr id="198" name="群組 197">
              <a:extLst>
                <a:ext uri="{FF2B5EF4-FFF2-40B4-BE49-F238E27FC236}">
                  <a16:creationId xmlns:a16="http://schemas.microsoft.com/office/drawing/2014/main" id="{0494CEBB-C401-4C5D-A895-00EC88AF1DDA}"/>
                </a:ext>
              </a:extLst>
            </p:cNvPr>
            <p:cNvGrpSpPr/>
            <p:nvPr/>
          </p:nvGrpSpPr>
          <p:grpSpPr>
            <a:xfrm>
              <a:off x="3768101" y="1122262"/>
              <a:ext cx="4546045" cy="3056946"/>
              <a:chOff x="4133861" y="2411566"/>
              <a:chExt cx="4546045" cy="3056946"/>
            </a:xfrm>
          </p:grpSpPr>
          <p:grpSp>
            <p:nvGrpSpPr>
              <p:cNvPr id="205" name="群組 204">
                <a:extLst>
                  <a:ext uri="{FF2B5EF4-FFF2-40B4-BE49-F238E27FC236}">
                    <a16:creationId xmlns:a16="http://schemas.microsoft.com/office/drawing/2014/main" id="{1D124646-F3A0-4E00-A353-7ABD5DE77BB9}"/>
                  </a:ext>
                </a:extLst>
              </p:cNvPr>
              <p:cNvGrpSpPr/>
              <p:nvPr/>
            </p:nvGrpSpPr>
            <p:grpSpPr>
              <a:xfrm>
                <a:off x="4133861" y="2411566"/>
                <a:ext cx="3286045" cy="3056946"/>
                <a:chOff x="7174983" y="2645178"/>
                <a:chExt cx="3286045" cy="3056946"/>
              </a:xfrm>
            </p:grpSpPr>
            <p:sp>
              <p:nvSpPr>
                <p:cNvPr id="208" name="矩形 207">
                  <a:extLst>
                    <a:ext uri="{FF2B5EF4-FFF2-40B4-BE49-F238E27FC236}">
                      <a16:creationId xmlns:a16="http://schemas.microsoft.com/office/drawing/2014/main" id="{758AAA15-587D-4E97-A533-C21B75567AE4}"/>
                    </a:ext>
                  </a:extLst>
                </p:cNvPr>
                <p:cNvSpPr/>
                <p:nvPr/>
              </p:nvSpPr>
              <p:spPr>
                <a:xfrm>
                  <a:off x="7715221" y="5160032"/>
                  <a:ext cx="1260000" cy="540000"/>
                </a:xfrm>
                <a:prstGeom prst="rect">
                  <a:avLst/>
                </a:prstGeom>
                <a:solidFill>
                  <a:srgbClr val="0070C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input</a:t>
                  </a:r>
                  <a:endParaRPr lang="zh-TW" altLang="en-US" sz="1600" b="1" i="1" dirty="0"/>
                </a:p>
              </p:txBody>
            </p:sp>
            <p:cxnSp>
              <p:nvCxnSpPr>
                <p:cNvPr id="209" name="直線單箭頭接點 208">
                  <a:extLst>
                    <a:ext uri="{FF2B5EF4-FFF2-40B4-BE49-F238E27FC236}">
                      <a16:creationId xmlns:a16="http://schemas.microsoft.com/office/drawing/2014/main" id="{66353FDD-EC71-4416-96B4-752232E54E95}"/>
                    </a:ext>
                  </a:extLst>
                </p:cNvPr>
                <p:cNvCxnSpPr>
                  <a:cxnSpLocks/>
                  <a:stCxn id="217" idx="0"/>
                </p:cNvCxnSpPr>
                <p:nvPr/>
              </p:nvCxnSpPr>
              <p:spPr>
                <a:xfrm flipH="1" flipV="1">
                  <a:off x="9310503" y="4796890"/>
                  <a:ext cx="461751" cy="365234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headEnd w="med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直線單箭頭接點 209">
                  <a:extLst>
                    <a:ext uri="{FF2B5EF4-FFF2-40B4-BE49-F238E27FC236}">
                      <a16:creationId xmlns:a16="http://schemas.microsoft.com/office/drawing/2014/main" id="{53FC4797-3430-4A58-A7B1-7F4026E49E39}"/>
                    </a:ext>
                  </a:extLst>
                </p:cNvPr>
                <p:cNvCxnSpPr>
                  <a:cxnSpLocks/>
                  <a:stCxn id="208" idx="0"/>
                </p:cNvCxnSpPr>
                <p:nvPr/>
              </p:nvCxnSpPr>
              <p:spPr>
                <a:xfrm flipV="1">
                  <a:off x="8345221" y="4796890"/>
                  <a:ext cx="418385" cy="363142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headEnd w="med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11" name="群組 210">
                  <a:extLst>
                    <a:ext uri="{FF2B5EF4-FFF2-40B4-BE49-F238E27FC236}">
                      <a16:creationId xmlns:a16="http://schemas.microsoft.com/office/drawing/2014/main" id="{47944EEC-67E9-474A-AB15-2CBC779049AF}"/>
                    </a:ext>
                  </a:extLst>
                </p:cNvPr>
                <p:cNvGrpSpPr/>
                <p:nvPr/>
              </p:nvGrpSpPr>
              <p:grpSpPr>
                <a:xfrm>
                  <a:off x="8803116" y="3529808"/>
                  <a:ext cx="443476" cy="488955"/>
                  <a:chOff x="5230290" y="2961548"/>
                  <a:chExt cx="443476" cy="488955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224" name="文字方塊 223">
                        <a:extLst>
                          <a:ext uri="{FF2B5EF4-FFF2-40B4-BE49-F238E27FC236}">
                            <a16:creationId xmlns:a16="http://schemas.microsoft.com/office/drawing/2014/main" id="{7259E88C-511A-42EE-AE56-6173415AD78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5230290" y="2961548"/>
                        <a:ext cx="443476" cy="48895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/>
                        <a14:m>
                          <m:oMathPara xmlns:m="http://schemas.openxmlformats.org/officeDocument/2006/math">
                            <m:oMathParaPr>
                              <m:jc m:val="left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</m:oMath>
                          </m:oMathPara>
                        </a14:m>
                        <a:endParaRPr lang="zh-TW" altLang="en-US" b="1" i="1" dirty="0">
                          <a:solidFill>
                            <a:sysClr val="windowText" lastClr="000000"/>
                          </a:solidFill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224" name="文字方塊 223">
                        <a:extLst>
                          <a:ext uri="{FF2B5EF4-FFF2-40B4-BE49-F238E27FC236}">
                            <a16:creationId xmlns:a16="http://schemas.microsoft.com/office/drawing/2014/main" id="{7259E88C-511A-42EE-AE56-6173415AD78B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5230290" y="2961548"/>
                        <a:ext cx="443476" cy="488955"/>
                      </a:xfrm>
                      <a:prstGeom prst="rect">
                        <a:avLst/>
                      </a:prstGeom>
                      <a:blipFill>
                        <a:blip r:embed="rId2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225" name="橢圓 224">
                    <a:extLst>
                      <a:ext uri="{FF2B5EF4-FFF2-40B4-BE49-F238E27FC236}">
                        <a16:creationId xmlns:a16="http://schemas.microsoft.com/office/drawing/2014/main" id="{7B0A5E5C-1DF9-41E1-983E-924E99BBBAC1}"/>
                      </a:ext>
                    </a:extLst>
                  </p:cNvPr>
                  <p:cNvSpPr/>
                  <p:nvPr/>
                </p:nvSpPr>
                <p:spPr>
                  <a:xfrm>
                    <a:off x="5271124" y="3050082"/>
                    <a:ext cx="359999" cy="36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dist"/>
                    <a:endParaRPr lang="zh-TW" altLang="en-US" sz="2000" b="1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sp>
              <p:nvSpPr>
                <p:cNvPr id="212" name="矩形: 圓角 211">
                  <a:extLst>
                    <a:ext uri="{FF2B5EF4-FFF2-40B4-BE49-F238E27FC236}">
                      <a16:creationId xmlns:a16="http://schemas.microsoft.com/office/drawing/2014/main" id="{BB38F134-E63D-445B-8A54-5841503ED046}"/>
                    </a:ext>
                  </a:extLst>
                </p:cNvPr>
                <p:cNvSpPr/>
                <p:nvPr/>
              </p:nvSpPr>
              <p:spPr>
                <a:xfrm>
                  <a:off x="8398311" y="4349447"/>
                  <a:ext cx="1251275" cy="438620"/>
                </a:xfrm>
                <a:prstGeom prst="roundRect">
                  <a:avLst>
                    <a:gd name="adj" fmla="val 43768"/>
                  </a:avLst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>
                      <a:solidFill>
                        <a:schemeClr val="tx1"/>
                      </a:solidFill>
                    </a:rPr>
                    <a:t>Conv</a:t>
                  </a:r>
                  <a:endParaRPr lang="zh-TW" altLang="en-US" sz="1600" b="1" dirty="0">
                    <a:solidFill>
                      <a:schemeClr val="tx1"/>
                    </a:solidFill>
                  </a:endParaRP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3" name="文字方塊 212">
                      <a:extLst>
                        <a:ext uri="{FF2B5EF4-FFF2-40B4-BE49-F238E27FC236}">
                          <a16:creationId xmlns:a16="http://schemas.microsoft.com/office/drawing/2014/main" id="{D202E457-722E-4265-8EC3-6C4038ED918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715221" y="4721412"/>
                      <a:ext cx="728133" cy="40746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>
                              <a:rPr lang="en-US" altLang="zh-TW" sz="14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𝒇𝒍𝒐𝒂𝒕</m:t>
                            </m:r>
                          </m:oMath>
                        </m:oMathPara>
                      </a14:m>
                      <a:endParaRPr lang="zh-TW" altLang="en-US" sz="1400" dirty="0">
                        <a:solidFill>
                          <a:schemeClr val="tx2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213" name="文字方塊 212">
                      <a:extLst>
                        <a:ext uri="{FF2B5EF4-FFF2-40B4-BE49-F238E27FC236}">
                          <a16:creationId xmlns:a16="http://schemas.microsoft.com/office/drawing/2014/main" id="{D202E457-722E-4265-8EC3-6C4038ED918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715221" y="4721412"/>
                      <a:ext cx="728133" cy="407463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r="-14444" b="-10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214" name="直線單箭頭接點 213">
                  <a:extLst>
                    <a:ext uri="{FF2B5EF4-FFF2-40B4-BE49-F238E27FC236}">
                      <a16:creationId xmlns:a16="http://schemas.microsoft.com/office/drawing/2014/main" id="{C1C437C7-B45F-4768-80B5-3BC83ADDE579}"/>
                    </a:ext>
                  </a:extLst>
                </p:cNvPr>
                <p:cNvCxnSpPr>
                  <a:cxnSpLocks/>
                  <a:stCxn id="212" idx="0"/>
                  <a:endCxn id="225" idx="4"/>
                </p:cNvCxnSpPr>
                <p:nvPr/>
              </p:nvCxnSpPr>
              <p:spPr>
                <a:xfrm flipV="1">
                  <a:off x="9023949" y="3978341"/>
                  <a:ext cx="1" cy="371105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headEnd w="med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線單箭頭接點 214">
                  <a:extLst>
                    <a:ext uri="{FF2B5EF4-FFF2-40B4-BE49-F238E27FC236}">
                      <a16:creationId xmlns:a16="http://schemas.microsoft.com/office/drawing/2014/main" id="{637876E9-A5A8-4B74-BBE9-A7D57D7A5DF5}"/>
                    </a:ext>
                  </a:extLst>
                </p:cNvPr>
                <p:cNvCxnSpPr>
                  <a:cxnSpLocks/>
                  <a:stCxn id="225" idx="0"/>
                  <a:endCxn id="206" idx="2"/>
                </p:cNvCxnSpPr>
                <p:nvPr/>
              </p:nvCxnSpPr>
              <p:spPr>
                <a:xfrm flipV="1">
                  <a:off x="9023950" y="3268412"/>
                  <a:ext cx="17254" cy="34993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headEnd w="med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直線單箭頭接點 215">
                  <a:extLst>
                    <a:ext uri="{FF2B5EF4-FFF2-40B4-BE49-F238E27FC236}">
                      <a16:creationId xmlns:a16="http://schemas.microsoft.com/office/drawing/2014/main" id="{6BA9084C-35BD-4C2C-AF4A-F85682EDABA9}"/>
                    </a:ext>
                  </a:extLst>
                </p:cNvPr>
                <p:cNvCxnSpPr>
                  <a:cxnSpLocks/>
                  <a:stCxn id="218" idx="3"/>
                  <a:endCxn id="225" idx="2"/>
                </p:cNvCxnSpPr>
                <p:nvPr/>
              </p:nvCxnSpPr>
              <p:spPr>
                <a:xfrm>
                  <a:off x="8074983" y="3798342"/>
                  <a:ext cx="76896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headEnd w="med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7" name="矩形 216">
                  <a:extLst>
                    <a:ext uri="{FF2B5EF4-FFF2-40B4-BE49-F238E27FC236}">
                      <a16:creationId xmlns:a16="http://schemas.microsoft.com/office/drawing/2014/main" id="{B956A087-F0CB-4279-BFFF-9E3297AEADF4}"/>
                    </a:ext>
                  </a:extLst>
                </p:cNvPr>
                <p:cNvSpPr/>
                <p:nvPr/>
              </p:nvSpPr>
              <p:spPr>
                <a:xfrm>
                  <a:off x="9142254" y="5162124"/>
                  <a:ext cx="1260000" cy="5400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weight</a:t>
                  </a:r>
                  <a:endParaRPr lang="zh-TW" altLang="en-US" sz="1600" b="1" i="1" dirty="0"/>
                </a:p>
              </p:txBody>
            </p:sp>
            <p:sp>
              <p:nvSpPr>
                <p:cNvPr id="218" name="矩形: 圓角 217">
                  <a:extLst>
                    <a:ext uri="{FF2B5EF4-FFF2-40B4-BE49-F238E27FC236}">
                      <a16:creationId xmlns:a16="http://schemas.microsoft.com/office/drawing/2014/main" id="{7072E175-DD38-4560-9664-4C1344E36E54}"/>
                    </a:ext>
                  </a:extLst>
                </p:cNvPr>
                <p:cNvSpPr/>
                <p:nvPr/>
              </p:nvSpPr>
              <p:spPr>
                <a:xfrm>
                  <a:off x="7174983" y="3582342"/>
                  <a:ext cx="900000" cy="432000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bias</a:t>
                  </a:r>
                  <a:endParaRPr lang="zh-TW" altLang="en-US" sz="1600" b="1" i="1" dirty="0"/>
                </a:p>
              </p:txBody>
            </p:sp>
            <p:cxnSp>
              <p:nvCxnSpPr>
                <p:cNvPr id="219" name="直線單箭頭接點 218">
                  <a:extLst>
                    <a:ext uri="{FF2B5EF4-FFF2-40B4-BE49-F238E27FC236}">
                      <a16:creationId xmlns:a16="http://schemas.microsoft.com/office/drawing/2014/main" id="{9511EAB3-3C94-41DA-82BF-B4F9A0BB4414}"/>
                    </a:ext>
                  </a:extLst>
                </p:cNvPr>
                <p:cNvCxnSpPr>
                  <a:cxnSpLocks/>
                  <a:stCxn id="206" idx="3"/>
                  <a:endCxn id="207" idx="1"/>
                </p:cNvCxnSpPr>
                <p:nvPr/>
              </p:nvCxnSpPr>
              <p:spPr>
                <a:xfrm>
                  <a:off x="9666841" y="3049102"/>
                  <a:ext cx="79418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headEnd w="med" len="med"/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0" name="文字方塊 219">
                      <a:extLst>
                        <a:ext uri="{FF2B5EF4-FFF2-40B4-BE49-F238E27FC236}">
                          <a16:creationId xmlns:a16="http://schemas.microsoft.com/office/drawing/2014/main" id="{565F1320-015A-4F6C-8AC5-B809C62831A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670908" y="4721412"/>
                      <a:ext cx="728133" cy="40746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>
                              <a:rPr lang="en-US" altLang="zh-TW" sz="14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𝒇𝒍𝒐𝒂𝒕</m:t>
                            </m:r>
                          </m:oMath>
                        </m:oMathPara>
                      </a14:m>
                      <a:endParaRPr lang="zh-TW" altLang="en-US" sz="1400" dirty="0">
                        <a:solidFill>
                          <a:schemeClr val="tx2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220" name="文字方塊 219">
                      <a:extLst>
                        <a:ext uri="{FF2B5EF4-FFF2-40B4-BE49-F238E27FC236}">
                          <a16:creationId xmlns:a16="http://schemas.microsoft.com/office/drawing/2014/main" id="{565F1320-015A-4F6C-8AC5-B809C62831A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670908" y="4721412"/>
                      <a:ext cx="728133" cy="407463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r="-13187" b="-10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1" name="文字方塊 220">
                      <a:extLst>
                        <a:ext uri="{FF2B5EF4-FFF2-40B4-BE49-F238E27FC236}">
                          <a16:creationId xmlns:a16="http://schemas.microsoft.com/office/drawing/2014/main" id="{61BFEAF6-F90B-4BD4-AA32-A083AE5AEEE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035412" y="3404342"/>
                      <a:ext cx="728133" cy="40746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>
                              <a:rPr lang="en-US" altLang="zh-TW" sz="14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𝒇𝒍𝒐𝒂𝒕</m:t>
                            </m:r>
                          </m:oMath>
                        </m:oMathPara>
                      </a14:m>
                      <a:endParaRPr lang="zh-TW" altLang="en-US" sz="1400" dirty="0">
                        <a:solidFill>
                          <a:schemeClr val="tx2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221" name="文字方塊 220">
                      <a:extLst>
                        <a:ext uri="{FF2B5EF4-FFF2-40B4-BE49-F238E27FC236}">
                          <a16:creationId xmlns:a16="http://schemas.microsoft.com/office/drawing/2014/main" id="{61BFEAF6-F90B-4BD4-AA32-A083AE5AEEE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035412" y="3404342"/>
                      <a:ext cx="728133" cy="407463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r="-14444" b="-10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2" name="文字方塊 221">
                      <a:extLst>
                        <a:ext uri="{FF2B5EF4-FFF2-40B4-BE49-F238E27FC236}">
                          <a16:creationId xmlns:a16="http://schemas.microsoft.com/office/drawing/2014/main" id="{1F47FF70-6C11-4EDF-AA35-66EE0102B04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652290" y="2645178"/>
                      <a:ext cx="728133" cy="40746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>
                              <a:rPr lang="en-US" altLang="zh-TW" sz="14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𝒇𝒍𝒐𝒂𝒕</m:t>
                            </m:r>
                          </m:oMath>
                        </m:oMathPara>
                      </a14:m>
                      <a:endParaRPr lang="zh-TW" altLang="en-US" sz="1400" dirty="0">
                        <a:solidFill>
                          <a:schemeClr val="tx2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222" name="文字方塊 221">
                      <a:extLst>
                        <a:ext uri="{FF2B5EF4-FFF2-40B4-BE49-F238E27FC236}">
                          <a16:creationId xmlns:a16="http://schemas.microsoft.com/office/drawing/2014/main" id="{1F47FF70-6C11-4EDF-AA35-66EE0102B04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652290" y="2645178"/>
                      <a:ext cx="728133" cy="407463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r="-14444" b="-10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3" name="文字方塊 222">
                      <a:extLst>
                        <a:ext uri="{FF2B5EF4-FFF2-40B4-BE49-F238E27FC236}">
                          <a16:creationId xmlns:a16="http://schemas.microsoft.com/office/drawing/2014/main" id="{3C08FC19-1360-4409-BDE1-13C8AA35435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060716" y="3944876"/>
                      <a:ext cx="728133" cy="40746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>
                              <a:rPr lang="en-US" altLang="zh-TW" sz="1400" b="1" i="1">
                                <a:solidFill>
                                  <a:schemeClr val="tx2"/>
                                </a:solidFill>
                                <a:latin typeface="Cambria Math" panose="02040503050406030204" pitchFamily="18" charset="0"/>
                              </a:rPr>
                              <m:t>𝒇𝒍𝒐𝒂𝒕</m:t>
                            </m:r>
                          </m:oMath>
                        </m:oMathPara>
                      </a14:m>
                      <a:endParaRPr lang="zh-TW" altLang="en-US" sz="1400" dirty="0">
                        <a:solidFill>
                          <a:schemeClr val="tx2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223" name="文字方塊 222">
                      <a:extLst>
                        <a:ext uri="{FF2B5EF4-FFF2-40B4-BE49-F238E27FC236}">
                          <a16:creationId xmlns:a16="http://schemas.microsoft.com/office/drawing/2014/main" id="{3C08FC19-1360-4409-BDE1-13C8AA35435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9060716" y="3944876"/>
                      <a:ext cx="728133" cy="407463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 r="-14444" b="-10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sp>
            <p:nvSpPr>
              <p:cNvPr id="206" name="矩形: 圓角 205">
                <a:extLst>
                  <a:ext uri="{FF2B5EF4-FFF2-40B4-BE49-F238E27FC236}">
                    <a16:creationId xmlns:a16="http://schemas.microsoft.com/office/drawing/2014/main" id="{FBE33B5C-2165-423D-8D23-A45EDBA1AD5A}"/>
                  </a:ext>
                </a:extLst>
              </p:cNvPr>
              <p:cNvSpPr/>
              <p:nvPr/>
            </p:nvSpPr>
            <p:spPr>
              <a:xfrm>
                <a:off x="5374444" y="2596180"/>
                <a:ext cx="1251275" cy="438620"/>
              </a:xfrm>
              <a:prstGeom prst="roundRect">
                <a:avLst>
                  <a:gd name="adj" fmla="val 43768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600" b="1" dirty="0">
                    <a:solidFill>
                      <a:schemeClr val="tx1"/>
                    </a:solidFill>
                  </a:rPr>
                  <a:t>RELU</a:t>
                </a:r>
                <a:endParaRPr lang="zh-TW" altLang="en-US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矩形 206">
                <a:extLst>
                  <a:ext uri="{FF2B5EF4-FFF2-40B4-BE49-F238E27FC236}">
                    <a16:creationId xmlns:a16="http://schemas.microsoft.com/office/drawing/2014/main" id="{F4F1125E-3D63-4195-8D23-C726DB6ECD78}"/>
                  </a:ext>
                </a:extLst>
              </p:cNvPr>
              <p:cNvSpPr/>
              <p:nvPr/>
            </p:nvSpPr>
            <p:spPr>
              <a:xfrm>
                <a:off x="7419906" y="2545490"/>
                <a:ext cx="1260000" cy="540000"/>
              </a:xfrm>
              <a:prstGeom prst="rect">
                <a:avLst/>
              </a:prstGeom>
              <a:solidFill>
                <a:schemeClr val="accent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sz="1600" b="1" dirty="0"/>
                  <a:t>output</a:t>
                </a:r>
                <a:endParaRPr lang="zh-TW" altLang="en-US" sz="1600" b="1" i="1" dirty="0"/>
              </a:p>
            </p:txBody>
          </p:sp>
        </p:grpSp>
        <p:sp>
          <p:nvSpPr>
            <p:cNvPr id="199" name="矩形: 圓角 198">
              <a:extLst>
                <a:ext uri="{FF2B5EF4-FFF2-40B4-BE49-F238E27FC236}">
                  <a16:creationId xmlns:a16="http://schemas.microsoft.com/office/drawing/2014/main" id="{9DB98790-0FBF-4227-9110-3840704FD49C}"/>
                </a:ext>
              </a:extLst>
            </p:cNvPr>
            <p:cNvSpPr/>
            <p:nvPr/>
          </p:nvSpPr>
          <p:spPr>
            <a:xfrm>
              <a:off x="5735372" y="4562530"/>
              <a:ext cx="1251275" cy="438620"/>
            </a:xfrm>
            <a:prstGeom prst="roundRect">
              <a:avLst>
                <a:gd name="adj" fmla="val 43768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>
                  <a:solidFill>
                    <a:schemeClr val="tx1"/>
                  </a:solidFill>
                </a:rPr>
                <a:t>decode</a:t>
              </a:r>
              <a:endParaRPr lang="zh-TW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id="{659D514B-120C-4968-886D-218FAFF86C48}"/>
                </a:ext>
              </a:extLst>
            </p:cNvPr>
            <p:cNvSpPr/>
            <p:nvPr/>
          </p:nvSpPr>
          <p:spPr>
            <a:xfrm>
              <a:off x="5169507" y="5365287"/>
              <a:ext cx="2383005" cy="7200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b="1" dirty="0"/>
                <a:t>quantized weights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sz="1400" b="1" dirty="0"/>
                <a:t>codebook (float)</a:t>
              </a:r>
              <a:endParaRPr lang="zh-TW" altLang="en-US" sz="1400" b="1" dirty="0"/>
            </a:p>
          </p:txBody>
        </p:sp>
        <p:cxnSp>
          <p:nvCxnSpPr>
            <p:cNvPr id="201" name="直線單箭頭接點 200">
              <a:extLst>
                <a:ext uri="{FF2B5EF4-FFF2-40B4-BE49-F238E27FC236}">
                  <a16:creationId xmlns:a16="http://schemas.microsoft.com/office/drawing/2014/main" id="{D96E7CC6-B9EA-4A59-868C-73418C70CEA2}"/>
                </a:ext>
              </a:extLst>
            </p:cNvPr>
            <p:cNvCxnSpPr>
              <a:cxnSpLocks/>
              <a:stCxn id="199" idx="0"/>
              <a:endCxn id="217" idx="2"/>
            </p:cNvCxnSpPr>
            <p:nvPr/>
          </p:nvCxnSpPr>
          <p:spPr>
            <a:xfrm flipV="1">
              <a:off x="6361010" y="4179208"/>
              <a:ext cx="4362" cy="38332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文字方塊 201">
                  <a:extLst>
                    <a:ext uri="{FF2B5EF4-FFF2-40B4-BE49-F238E27FC236}">
                      <a16:creationId xmlns:a16="http://schemas.microsoft.com/office/drawing/2014/main" id="{15FF0D23-81D9-49A0-BA37-951DE24C14E5}"/>
                    </a:ext>
                  </a:extLst>
                </p:cNvPr>
                <p:cNvSpPr txBox="1"/>
                <p:nvPr/>
              </p:nvSpPr>
              <p:spPr>
                <a:xfrm>
                  <a:off x="6386154" y="4145802"/>
                  <a:ext cx="728133" cy="4074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𝒇𝒍𝒐𝒂𝒕</m:t>
                        </m:r>
                      </m:oMath>
                    </m:oMathPara>
                  </a14:m>
                  <a:endParaRPr lang="zh-TW" altLang="en-US" sz="14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202" name="文字方塊 201">
                  <a:extLst>
                    <a:ext uri="{FF2B5EF4-FFF2-40B4-BE49-F238E27FC236}">
                      <a16:creationId xmlns:a16="http://schemas.microsoft.com/office/drawing/2014/main" id="{15FF0D23-81D9-49A0-BA37-951DE24C14E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86154" y="4145802"/>
                  <a:ext cx="728133" cy="407463"/>
                </a:xfrm>
                <a:prstGeom prst="rect">
                  <a:avLst/>
                </a:prstGeom>
                <a:blipFill>
                  <a:blip r:embed="rId4"/>
                  <a:stretch>
                    <a:fillRect r="-14444" b="-98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03" name="直線單箭頭接點 202">
              <a:extLst>
                <a:ext uri="{FF2B5EF4-FFF2-40B4-BE49-F238E27FC236}">
                  <a16:creationId xmlns:a16="http://schemas.microsoft.com/office/drawing/2014/main" id="{1582BE46-46E0-40FA-B8B8-841A4EEECF9F}"/>
                </a:ext>
              </a:extLst>
            </p:cNvPr>
            <p:cNvCxnSpPr>
              <a:cxnSpLocks/>
              <a:stCxn id="200" idx="0"/>
              <a:endCxn id="199" idx="2"/>
            </p:cNvCxnSpPr>
            <p:nvPr/>
          </p:nvCxnSpPr>
          <p:spPr>
            <a:xfrm flipV="1">
              <a:off x="6361010" y="5001149"/>
              <a:ext cx="1" cy="364138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4" name="文字方塊 203">
                  <a:extLst>
                    <a:ext uri="{FF2B5EF4-FFF2-40B4-BE49-F238E27FC236}">
                      <a16:creationId xmlns:a16="http://schemas.microsoft.com/office/drawing/2014/main" id="{CB178260-8508-449A-9CB7-12528B512A13}"/>
                    </a:ext>
                  </a:extLst>
                </p:cNvPr>
                <p:cNvSpPr txBox="1"/>
                <p:nvPr/>
              </p:nvSpPr>
              <p:spPr>
                <a:xfrm>
                  <a:off x="6434272" y="5001149"/>
                  <a:ext cx="728133" cy="40746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𝒖𝒊𝒏𝒕</m:t>
                        </m:r>
                      </m:oMath>
                    </m:oMathPara>
                  </a14:m>
                  <a:endParaRPr lang="zh-TW" altLang="en-US" sz="14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204" name="文字方塊 203">
                  <a:extLst>
                    <a:ext uri="{FF2B5EF4-FFF2-40B4-BE49-F238E27FC236}">
                      <a16:creationId xmlns:a16="http://schemas.microsoft.com/office/drawing/2014/main" id="{CB178260-8508-449A-9CB7-12528B512A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34272" y="5001149"/>
                  <a:ext cx="728133" cy="40746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ADC63B8-5E7B-4F3F-BD5E-5DEF775F0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255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3" grpId="0" animBg="1"/>
      <p:bldP spid="74" grpId="0"/>
      <p:bldP spid="2" grpId="0" animBg="1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401D68C-ED3D-493C-A80F-B230E47C4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397" y="1833938"/>
            <a:ext cx="8197206" cy="4332099"/>
          </a:xfrm>
          <a:prstGeom prst="rect">
            <a:avLst/>
          </a:prstGeom>
        </p:spPr>
      </p:pic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8225CEDC-ED21-4A68-8F6B-5D4109691422}"/>
              </a:ext>
            </a:extLst>
          </p:cNvPr>
          <p:cNvSpPr txBox="1">
            <a:spLocks/>
          </p:cNvSpPr>
          <p:nvPr/>
        </p:nvSpPr>
        <p:spPr>
          <a:xfrm>
            <a:off x="596163" y="903629"/>
            <a:ext cx="10515600" cy="4503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TW" sz="2400" b="1" dirty="0"/>
              <a:t>Accuracy vs. compression rate for </a:t>
            </a:r>
            <a:r>
              <a:rPr lang="en-US" altLang="zh-TW" sz="2400" b="1" dirty="0" err="1"/>
              <a:t>AlexNet</a:t>
            </a:r>
            <a:r>
              <a:rPr lang="en-US" altLang="zh-TW" sz="2400" b="1" dirty="0"/>
              <a:t> on ImageNet dataset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AA9E72D-1227-481C-B791-FAF05351C7E4}"/>
              </a:ext>
            </a:extLst>
          </p:cNvPr>
          <p:cNvSpPr txBox="1"/>
          <p:nvPr/>
        </p:nvSpPr>
        <p:spPr>
          <a:xfrm>
            <a:off x="4202519" y="6519446"/>
            <a:ext cx="33028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Deep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Compression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[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Han et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al., ICLR 2016]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4645A4E-B174-48AA-B27E-1BA60050C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18205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CFB8F4C-4AF6-4E64-AC86-5D5F324E1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Quantization</a:t>
            </a:r>
            <a:r>
              <a:rPr lang="zh-TW" altLang="en-US" dirty="0"/>
              <a:t> </a:t>
            </a:r>
            <a:r>
              <a:rPr lang="en-US" altLang="zh-TW" dirty="0"/>
              <a:t>Methods</a:t>
            </a:r>
            <a:endParaRPr lang="zh-TW" altLang="en-US" dirty="0"/>
          </a:p>
        </p:txBody>
      </p:sp>
      <p:graphicFrame>
        <p:nvGraphicFramePr>
          <p:cNvPr id="40" name="表格 40">
            <a:extLst>
              <a:ext uri="{FF2B5EF4-FFF2-40B4-BE49-F238E27FC236}">
                <a16:creationId xmlns:a16="http://schemas.microsoft.com/office/drawing/2014/main" id="{C7E448A9-652A-404E-A7F6-C91D29B748BC}"/>
              </a:ext>
            </a:extLst>
          </p:cNvPr>
          <p:cNvGraphicFramePr>
            <a:graphicFrameLocks noGrp="1"/>
          </p:cNvGraphicFramePr>
          <p:nvPr/>
        </p:nvGraphicFramePr>
        <p:xfrm>
          <a:off x="544025" y="4417283"/>
          <a:ext cx="11319933" cy="210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0334">
                  <a:extLst>
                    <a:ext uri="{9D8B030D-6E8A-4147-A177-3AD203B41FA5}">
                      <a16:colId xmlns:a16="http://schemas.microsoft.com/office/drawing/2014/main" val="1509209282"/>
                    </a:ext>
                  </a:extLst>
                </a:gridCol>
                <a:gridCol w="2548467">
                  <a:extLst>
                    <a:ext uri="{9D8B030D-6E8A-4147-A177-3AD203B41FA5}">
                      <a16:colId xmlns:a16="http://schemas.microsoft.com/office/drawing/2014/main" val="3657980159"/>
                    </a:ext>
                  </a:extLst>
                </a:gridCol>
                <a:gridCol w="3475566">
                  <a:extLst>
                    <a:ext uri="{9D8B030D-6E8A-4147-A177-3AD203B41FA5}">
                      <a16:colId xmlns:a16="http://schemas.microsoft.com/office/drawing/2014/main" val="3086320408"/>
                    </a:ext>
                  </a:extLst>
                </a:gridCol>
                <a:gridCol w="3475566">
                  <a:extLst>
                    <a:ext uri="{9D8B030D-6E8A-4147-A177-3AD203B41FA5}">
                      <a16:colId xmlns:a16="http://schemas.microsoft.com/office/drawing/2014/main" val="1714391936"/>
                    </a:ext>
                  </a:extLst>
                </a:gridCol>
              </a:tblGrid>
              <a:tr h="10507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chemeClr val="tx1"/>
                          </a:solidFill>
                        </a:rPr>
                        <a:t>Storage</a:t>
                      </a:r>
                      <a:endParaRPr lang="zh-TW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Weights</a:t>
                      </a:r>
                      <a:endParaRPr lang="zh-TW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Integer Weights;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Codebook</a:t>
                      </a:r>
                      <a:endParaRPr lang="zh-TW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000" b="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9015548"/>
                  </a:ext>
                </a:extLst>
              </a:tr>
              <a:tr h="10507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latin typeface="+mn-lt"/>
                        </a:rPr>
                        <a:t>Computation</a:t>
                      </a:r>
                      <a:endParaRPr lang="zh-TW" altLang="en-US" sz="2400" b="1" dirty="0">
                        <a:latin typeface="+mn-lt"/>
                      </a:endParaRPr>
                    </a:p>
                  </a:txBody>
                  <a:tcPr marL="107159" marR="107159" marT="53580" marB="5358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Arithmetic</a:t>
                      </a:r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Arithmetic</a:t>
                      </a:r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6964282"/>
                  </a:ext>
                </a:extLst>
              </a:tr>
            </a:tbl>
          </a:graphicData>
        </a:graphic>
      </p:graphicFrame>
      <p:graphicFrame>
        <p:nvGraphicFramePr>
          <p:cNvPr id="44" name="表格 44">
            <a:extLst>
              <a:ext uri="{FF2B5EF4-FFF2-40B4-BE49-F238E27FC236}">
                <a16:creationId xmlns:a16="http://schemas.microsoft.com/office/drawing/2014/main" id="{71F04548-C9C6-463A-9DCA-F375A8E55915}"/>
              </a:ext>
            </a:extLst>
          </p:cNvPr>
          <p:cNvGraphicFramePr>
            <a:graphicFrameLocks noGrp="1"/>
          </p:cNvGraphicFramePr>
          <p:nvPr/>
        </p:nvGraphicFramePr>
        <p:xfrm>
          <a:off x="2845178" y="2050965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45" name="表格 44">
            <a:extLst>
              <a:ext uri="{FF2B5EF4-FFF2-40B4-BE49-F238E27FC236}">
                <a16:creationId xmlns:a16="http://schemas.microsoft.com/office/drawing/2014/main" id="{94CF184D-AD8E-4131-91BC-AA681D2DE494}"/>
              </a:ext>
            </a:extLst>
          </p:cNvPr>
          <p:cNvGraphicFramePr>
            <a:graphicFrameLocks noGrp="1"/>
          </p:cNvGraphicFramePr>
          <p:nvPr/>
        </p:nvGraphicFramePr>
        <p:xfrm>
          <a:off x="5437359" y="1741351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46" name="表格 45">
            <a:extLst>
              <a:ext uri="{FF2B5EF4-FFF2-40B4-BE49-F238E27FC236}">
                <a16:creationId xmlns:a16="http://schemas.microsoft.com/office/drawing/2014/main" id="{932351A7-EC89-4C5E-B8A8-760F031400BD}"/>
              </a:ext>
            </a:extLst>
          </p:cNvPr>
          <p:cNvGraphicFramePr>
            <a:graphicFrameLocks noGrp="1"/>
          </p:cNvGraphicFramePr>
          <p:nvPr/>
        </p:nvGraphicFramePr>
        <p:xfrm>
          <a:off x="7533157" y="1737171"/>
          <a:ext cx="432000" cy="171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19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graphicFrame>
        <p:nvGraphicFramePr>
          <p:cNvPr id="47" name="表格 46">
            <a:extLst>
              <a:ext uri="{FF2B5EF4-FFF2-40B4-BE49-F238E27FC236}">
                <a16:creationId xmlns:a16="http://schemas.microsoft.com/office/drawing/2014/main" id="{0540D2CD-C24A-4DE5-B1FE-7AF961B9BC9E}"/>
              </a:ext>
            </a:extLst>
          </p:cNvPr>
          <p:cNvGraphicFramePr>
            <a:graphicFrameLocks noGrp="1"/>
          </p:cNvGraphicFramePr>
          <p:nvPr/>
        </p:nvGraphicFramePr>
        <p:xfrm>
          <a:off x="7205258" y="1741351"/>
          <a:ext cx="28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333890507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3: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4033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2: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24525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1: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41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0: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248756"/>
                  </a:ext>
                </a:extLst>
              </a:tr>
            </a:tbl>
          </a:graphicData>
        </a:graphic>
      </p:graphicFrame>
      <p:graphicFrame>
        <p:nvGraphicFramePr>
          <p:cNvPr id="48" name="表格 47">
            <a:extLst>
              <a:ext uri="{FF2B5EF4-FFF2-40B4-BE49-F238E27FC236}">
                <a16:creationId xmlns:a16="http://schemas.microsoft.com/office/drawing/2014/main" id="{071CD118-D30C-41F2-82EA-D168AB0DB2CC}"/>
              </a:ext>
            </a:extLst>
          </p:cNvPr>
          <p:cNvGraphicFramePr>
            <a:graphicFrameLocks noGrp="1"/>
          </p:cNvGraphicFramePr>
          <p:nvPr/>
        </p:nvGraphicFramePr>
        <p:xfrm>
          <a:off x="8638056" y="1733110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2" name="文字方塊 51">
                <a:extLst>
                  <a:ext uri="{FF2B5EF4-FFF2-40B4-BE49-F238E27FC236}">
                    <a16:creationId xmlns:a16="http://schemas.microsoft.com/office/drawing/2014/main" id="{3420AAF9-2CEA-4B27-BCE6-8ECB583EB907}"/>
                  </a:ext>
                </a:extLst>
              </p:cNvPr>
              <p:cNvSpPr txBox="1"/>
              <p:nvPr/>
            </p:nvSpPr>
            <p:spPr>
              <a:xfrm>
                <a:off x="8332955" y="2402739"/>
                <a:ext cx="353100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2000" b="1" dirty="0"/>
                  <a:t>(</a:t>
                </a:r>
                <a14:m>
                  <m:oMath xmlns:m="http://schemas.openxmlformats.org/officeDocument/2006/math">
                    <m:r>
                      <a:rPr lang="en-US" altLang="zh-TW" sz="20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                          </m:t>
                    </m:r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zh-TW" altLang="en-US" b="1" dirty="0"/>
                  <a:t> </a:t>
                </a:r>
                <a:r>
                  <a:rPr lang="en-US" altLang="zh-TW" b="1" dirty="0">
                    <a:solidFill>
                      <a:schemeClr val="accent2"/>
                    </a:solidFill>
                  </a:rPr>
                  <a:t>-1 </a:t>
                </a:r>
                <a:r>
                  <a:rPr lang="en-US" altLang="zh-TW" b="1" dirty="0"/>
                  <a:t>) </a:t>
                </a:r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zh-TW" altLang="en-US" b="1" dirty="0"/>
                  <a:t> </a:t>
                </a:r>
                <a:r>
                  <a:rPr lang="en-US" altLang="zh-TW" b="1" dirty="0">
                    <a:solidFill>
                      <a:schemeClr val="accent2"/>
                    </a:solidFill>
                  </a:rPr>
                  <a:t>1.07</a:t>
                </a:r>
                <a:endParaRPr lang="zh-TW" altLang="en-US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52" name="文字方塊 51">
                <a:extLst>
                  <a:ext uri="{FF2B5EF4-FFF2-40B4-BE49-F238E27FC236}">
                    <a16:creationId xmlns:a16="http://schemas.microsoft.com/office/drawing/2014/main" id="{3420AAF9-2CEA-4B27-BCE6-8ECB583EB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2955" y="2402739"/>
                <a:ext cx="3531003" cy="400110"/>
              </a:xfrm>
              <a:prstGeom prst="rect">
                <a:avLst/>
              </a:prstGeom>
              <a:blipFill>
                <a:blip r:embed="rId2"/>
                <a:stretch>
                  <a:fillRect l="-1900" t="-6061" b="-9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文字方塊 53">
            <a:extLst>
              <a:ext uri="{FF2B5EF4-FFF2-40B4-BE49-F238E27FC236}">
                <a16:creationId xmlns:a16="http://schemas.microsoft.com/office/drawing/2014/main" id="{6A20ACE3-E299-4F9D-A59C-7ADCEE7FE6D0}"/>
              </a:ext>
            </a:extLst>
          </p:cNvPr>
          <p:cNvSpPr txBox="1"/>
          <p:nvPr/>
        </p:nvSpPr>
        <p:spPr>
          <a:xfrm>
            <a:off x="5207080" y="3527818"/>
            <a:ext cx="29737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chemeClr val="tx1"/>
                </a:solidFill>
              </a:rPr>
              <a:t>K-Means-based</a:t>
            </a:r>
          </a:p>
          <a:p>
            <a:pPr algn="ctr"/>
            <a:r>
              <a:rPr lang="en-US" altLang="zh-TW" sz="2400" b="1" dirty="0"/>
              <a:t>Weight Quantization</a:t>
            </a:r>
            <a:endParaRPr lang="zh-TW" altLang="en-US" sz="2400" b="1" dirty="0">
              <a:solidFill>
                <a:schemeClr val="tx1"/>
              </a:solidFill>
            </a:endParaRPr>
          </a:p>
        </p:txBody>
      </p:sp>
      <p:sp>
        <p:nvSpPr>
          <p:cNvPr id="55" name="文字方塊 54">
            <a:extLst>
              <a:ext uri="{FF2B5EF4-FFF2-40B4-BE49-F238E27FC236}">
                <a16:creationId xmlns:a16="http://schemas.microsoft.com/office/drawing/2014/main" id="{50EDE343-E24B-4256-98D4-71F99AC23C9B}"/>
              </a:ext>
            </a:extLst>
          </p:cNvPr>
          <p:cNvSpPr txBox="1"/>
          <p:nvPr/>
        </p:nvSpPr>
        <p:spPr>
          <a:xfrm>
            <a:off x="9056018" y="3527818"/>
            <a:ext cx="20848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chemeClr val="tx1"/>
                </a:solidFill>
              </a:rPr>
              <a:t>Linear</a:t>
            </a:r>
          </a:p>
          <a:p>
            <a:pPr algn="ctr"/>
            <a:r>
              <a:rPr lang="en-US" altLang="zh-TW" sz="2400" b="1" dirty="0"/>
              <a:t>Quantization</a:t>
            </a:r>
            <a:endParaRPr lang="zh-TW" alt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03DCB0-BDC3-4F60-8E23-00538590DC83}"/>
              </a:ext>
            </a:extLst>
          </p:cNvPr>
          <p:cNvSpPr/>
          <p:nvPr/>
        </p:nvSpPr>
        <p:spPr>
          <a:xfrm>
            <a:off x="8332955" y="1524000"/>
            <a:ext cx="3630445" cy="283481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9B1187D-4FFC-4509-B6D3-3D5E28D3D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56620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CFB8F4C-4AF6-4E64-AC86-5D5F324E1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Quantization</a:t>
            </a:r>
            <a:r>
              <a:rPr lang="zh-TW" altLang="en-US" dirty="0"/>
              <a:t> </a:t>
            </a:r>
            <a:r>
              <a:rPr lang="en-US" altLang="zh-TW" dirty="0"/>
              <a:t>Methods</a:t>
            </a:r>
            <a:endParaRPr lang="zh-TW" altLang="en-US" dirty="0"/>
          </a:p>
        </p:txBody>
      </p:sp>
      <p:graphicFrame>
        <p:nvGraphicFramePr>
          <p:cNvPr id="40" name="表格 40">
            <a:extLst>
              <a:ext uri="{FF2B5EF4-FFF2-40B4-BE49-F238E27FC236}">
                <a16:creationId xmlns:a16="http://schemas.microsoft.com/office/drawing/2014/main" id="{C7E448A9-652A-404E-A7F6-C91D29B748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787801"/>
              </p:ext>
            </p:extLst>
          </p:nvPr>
        </p:nvGraphicFramePr>
        <p:xfrm>
          <a:off x="544025" y="4417283"/>
          <a:ext cx="11319933" cy="210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0334">
                  <a:extLst>
                    <a:ext uri="{9D8B030D-6E8A-4147-A177-3AD203B41FA5}">
                      <a16:colId xmlns:a16="http://schemas.microsoft.com/office/drawing/2014/main" val="1509209282"/>
                    </a:ext>
                  </a:extLst>
                </a:gridCol>
                <a:gridCol w="2548467">
                  <a:extLst>
                    <a:ext uri="{9D8B030D-6E8A-4147-A177-3AD203B41FA5}">
                      <a16:colId xmlns:a16="http://schemas.microsoft.com/office/drawing/2014/main" val="3657980159"/>
                    </a:ext>
                  </a:extLst>
                </a:gridCol>
                <a:gridCol w="3475566">
                  <a:extLst>
                    <a:ext uri="{9D8B030D-6E8A-4147-A177-3AD203B41FA5}">
                      <a16:colId xmlns:a16="http://schemas.microsoft.com/office/drawing/2014/main" val="3086320408"/>
                    </a:ext>
                  </a:extLst>
                </a:gridCol>
                <a:gridCol w="3475566">
                  <a:extLst>
                    <a:ext uri="{9D8B030D-6E8A-4147-A177-3AD203B41FA5}">
                      <a16:colId xmlns:a16="http://schemas.microsoft.com/office/drawing/2014/main" val="1714391936"/>
                    </a:ext>
                  </a:extLst>
                </a:gridCol>
              </a:tblGrid>
              <a:tr h="10507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dirty="0">
                          <a:solidFill>
                            <a:schemeClr val="tx1"/>
                          </a:solidFill>
                        </a:rPr>
                        <a:t>Storage</a:t>
                      </a:r>
                      <a:endParaRPr lang="zh-TW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Weights</a:t>
                      </a:r>
                      <a:endParaRPr lang="zh-TW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Integer Weights;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Codebook</a:t>
                      </a:r>
                      <a:endParaRPr lang="zh-TW" altLang="en-US" sz="2000" b="0" dirty="0">
                        <a:solidFill>
                          <a:schemeClr val="tx1"/>
                        </a:solidFill>
                      </a:endParaRPr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Integer Weights</a:t>
                      </a:r>
                      <a:endParaRPr lang="zh-TW" altLang="en-US" sz="2000" b="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015548"/>
                  </a:ext>
                </a:extLst>
              </a:tr>
              <a:tr h="10507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400" b="1" dirty="0">
                          <a:latin typeface="+mn-lt"/>
                        </a:rPr>
                        <a:t>Computation</a:t>
                      </a:r>
                      <a:endParaRPr lang="zh-TW" altLang="en-US" sz="2400" b="1" dirty="0">
                        <a:latin typeface="+mn-lt"/>
                      </a:endParaRPr>
                    </a:p>
                  </a:txBody>
                  <a:tcPr marL="107159" marR="107159" marT="53580" marB="5358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Arithmetic</a:t>
                      </a:r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Floating-Point</a:t>
                      </a:r>
                      <a:r>
                        <a:rPr lang="zh-TW" altLang="en-US" sz="2000" b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altLang="zh-TW" sz="2000" b="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Arithmetic</a:t>
                      </a:r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Integer</a:t>
                      </a:r>
                      <a:r>
                        <a:rPr lang="zh-TW" altLang="en-US" sz="20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TW" sz="2000" b="0" dirty="0">
                          <a:solidFill>
                            <a:schemeClr val="tx1"/>
                          </a:solidFill>
                        </a:rPr>
                        <a:t>Arithmetic</a:t>
                      </a:r>
                      <a:endParaRPr lang="zh-TW" altLang="en-US" sz="2400" dirty="0"/>
                    </a:p>
                  </a:txBody>
                  <a:tcPr marL="107159" marR="107159" marT="53580" marB="5358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6964282"/>
                  </a:ext>
                </a:extLst>
              </a:tr>
            </a:tbl>
          </a:graphicData>
        </a:graphic>
      </p:graphicFrame>
      <p:graphicFrame>
        <p:nvGraphicFramePr>
          <p:cNvPr id="44" name="表格 44">
            <a:extLst>
              <a:ext uri="{FF2B5EF4-FFF2-40B4-BE49-F238E27FC236}">
                <a16:creationId xmlns:a16="http://schemas.microsoft.com/office/drawing/2014/main" id="{71F04548-C9C6-463A-9DCA-F375A8E559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070227"/>
              </p:ext>
            </p:extLst>
          </p:nvPr>
        </p:nvGraphicFramePr>
        <p:xfrm>
          <a:off x="2845178" y="2050965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45" name="表格 44">
            <a:extLst>
              <a:ext uri="{FF2B5EF4-FFF2-40B4-BE49-F238E27FC236}">
                <a16:creationId xmlns:a16="http://schemas.microsoft.com/office/drawing/2014/main" id="{94CF184D-AD8E-4131-91BC-AA681D2DE4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871469"/>
              </p:ext>
            </p:extLst>
          </p:nvPr>
        </p:nvGraphicFramePr>
        <p:xfrm>
          <a:off x="5437359" y="1741351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46" name="表格 45">
            <a:extLst>
              <a:ext uri="{FF2B5EF4-FFF2-40B4-BE49-F238E27FC236}">
                <a16:creationId xmlns:a16="http://schemas.microsoft.com/office/drawing/2014/main" id="{932351A7-EC89-4C5E-B8A8-760F031400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350174"/>
              </p:ext>
            </p:extLst>
          </p:nvPr>
        </p:nvGraphicFramePr>
        <p:xfrm>
          <a:off x="7533157" y="1737171"/>
          <a:ext cx="432000" cy="171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1398512628"/>
                    </a:ext>
                  </a:extLst>
                </a:gridCol>
              </a:tblGrid>
              <a:tr h="419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34559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1438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52055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208788"/>
                  </a:ext>
                </a:extLst>
              </a:tr>
            </a:tbl>
          </a:graphicData>
        </a:graphic>
      </p:graphicFrame>
      <p:graphicFrame>
        <p:nvGraphicFramePr>
          <p:cNvPr id="47" name="表格 46">
            <a:extLst>
              <a:ext uri="{FF2B5EF4-FFF2-40B4-BE49-F238E27FC236}">
                <a16:creationId xmlns:a16="http://schemas.microsoft.com/office/drawing/2014/main" id="{0540D2CD-C24A-4DE5-B1FE-7AF961B9BC9E}"/>
              </a:ext>
            </a:extLst>
          </p:cNvPr>
          <p:cNvGraphicFramePr>
            <a:graphicFrameLocks noGrp="1"/>
          </p:cNvGraphicFramePr>
          <p:nvPr/>
        </p:nvGraphicFramePr>
        <p:xfrm>
          <a:off x="7205258" y="1741351"/>
          <a:ext cx="28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333890507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3: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40330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2: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24525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1: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4128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1" dirty="0">
                          <a:solidFill>
                            <a:schemeClr val="tx1"/>
                          </a:solidFill>
                        </a:rPr>
                        <a:t>0: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248756"/>
                  </a:ext>
                </a:extLst>
              </a:tr>
            </a:tbl>
          </a:graphicData>
        </a:graphic>
      </p:graphicFrame>
      <p:graphicFrame>
        <p:nvGraphicFramePr>
          <p:cNvPr id="48" name="表格 47">
            <a:extLst>
              <a:ext uri="{FF2B5EF4-FFF2-40B4-BE49-F238E27FC236}">
                <a16:creationId xmlns:a16="http://schemas.microsoft.com/office/drawing/2014/main" id="{071CD118-D30C-41F2-82EA-D168AB0DB2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645456"/>
              </p:ext>
            </p:extLst>
          </p:nvPr>
        </p:nvGraphicFramePr>
        <p:xfrm>
          <a:off x="8638056" y="1733110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2" name="文字方塊 51">
                <a:extLst>
                  <a:ext uri="{FF2B5EF4-FFF2-40B4-BE49-F238E27FC236}">
                    <a16:creationId xmlns:a16="http://schemas.microsoft.com/office/drawing/2014/main" id="{3420AAF9-2CEA-4B27-BCE6-8ECB583EB907}"/>
                  </a:ext>
                </a:extLst>
              </p:cNvPr>
              <p:cNvSpPr txBox="1"/>
              <p:nvPr/>
            </p:nvSpPr>
            <p:spPr>
              <a:xfrm>
                <a:off x="8332955" y="2402739"/>
                <a:ext cx="353100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2000" b="1" dirty="0"/>
                  <a:t>(</a:t>
                </a:r>
                <a14:m>
                  <m:oMath xmlns:m="http://schemas.openxmlformats.org/officeDocument/2006/math">
                    <m:r>
                      <a:rPr lang="en-US" altLang="zh-TW" sz="20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                                </m:t>
                    </m:r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zh-TW" altLang="en-US" b="1" dirty="0"/>
                  <a:t> </a:t>
                </a:r>
                <a:r>
                  <a:rPr lang="en-US" altLang="zh-TW" b="1" dirty="0">
                    <a:solidFill>
                      <a:schemeClr val="accent2"/>
                    </a:solidFill>
                  </a:rPr>
                  <a:t>-1 </a:t>
                </a:r>
                <a:r>
                  <a:rPr lang="en-US" altLang="zh-TW" b="1" dirty="0"/>
                  <a:t>) </a:t>
                </a:r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zh-TW" altLang="en-US" b="1" dirty="0"/>
                  <a:t> </a:t>
                </a:r>
                <a:r>
                  <a:rPr lang="en-US" altLang="zh-TW" b="1" dirty="0">
                    <a:solidFill>
                      <a:schemeClr val="accent2"/>
                    </a:solidFill>
                  </a:rPr>
                  <a:t>1.07</a:t>
                </a:r>
                <a:endParaRPr lang="zh-TW" altLang="en-US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52" name="文字方塊 51">
                <a:extLst>
                  <a:ext uri="{FF2B5EF4-FFF2-40B4-BE49-F238E27FC236}">
                    <a16:creationId xmlns:a16="http://schemas.microsoft.com/office/drawing/2014/main" id="{3420AAF9-2CEA-4B27-BCE6-8ECB583EB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2955" y="2402739"/>
                <a:ext cx="3531003" cy="400110"/>
              </a:xfrm>
              <a:prstGeom prst="rect">
                <a:avLst/>
              </a:prstGeom>
              <a:blipFill>
                <a:blip r:embed="rId2"/>
                <a:stretch>
                  <a:fillRect l="-1900" t="-6061" b="-90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文字方塊 53">
            <a:extLst>
              <a:ext uri="{FF2B5EF4-FFF2-40B4-BE49-F238E27FC236}">
                <a16:creationId xmlns:a16="http://schemas.microsoft.com/office/drawing/2014/main" id="{6A20ACE3-E299-4F9D-A59C-7ADCEE7FE6D0}"/>
              </a:ext>
            </a:extLst>
          </p:cNvPr>
          <p:cNvSpPr txBox="1"/>
          <p:nvPr/>
        </p:nvSpPr>
        <p:spPr>
          <a:xfrm>
            <a:off x="5207080" y="3527818"/>
            <a:ext cx="29737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chemeClr val="tx1"/>
                </a:solidFill>
              </a:rPr>
              <a:t>K-Means-based</a:t>
            </a:r>
          </a:p>
          <a:p>
            <a:pPr algn="ctr"/>
            <a:r>
              <a:rPr lang="en-US" altLang="zh-TW" sz="2400" b="1" dirty="0"/>
              <a:t>Weight Quantization</a:t>
            </a:r>
            <a:endParaRPr lang="zh-TW" altLang="en-US" sz="2400" b="1" dirty="0">
              <a:solidFill>
                <a:schemeClr val="tx1"/>
              </a:solidFill>
            </a:endParaRPr>
          </a:p>
        </p:txBody>
      </p:sp>
      <p:sp>
        <p:nvSpPr>
          <p:cNvPr id="55" name="文字方塊 54">
            <a:extLst>
              <a:ext uri="{FF2B5EF4-FFF2-40B4-BE49-F238E27FC236}">
                <a16:creationId xmlns:a16="http://schemas.microsoft.com/office/drawing/2014/main" id="{50EDE343-E24B-4256-98D4-71F99AC23C9B}"/>
              </a:ext>
            </a:extLst>
          </p:cNvPr>
          <p:cNvSpPr txBox="1"/>
          <p:nvPr/>
        </p:nvSpPr>
        <p:spPr>
          <a:xfrm>
            <a:off x="9056018" y="3527818"/>
            <a:ext cx="20848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>
                <a:solidFill>
                  <a:schemeClr val="tx1"/>
                </a:solidFill>
              </a:rPr>
              <a:t>Linear</a:t>
            </a:r>
          </a:p>
          <a:p>
            <a:pPr algn="ctr"/>
            <a:r>
              <a:rPr lang="en-US" altLang="zh-TW" sz="2400" b="1" dirty="0"/>
              <a:t>Quantization</a:t>
            </a:r>
            <a:endParaRPr lang="zh-TW" alt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A40EA24-91A5-48A0-BDAB-8578678DE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161157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79FB4D0-25F9-4999-B24F-D58006DAA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Linear Quantization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DFDE50F-A816-40AC-808B-267A30D9D4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Affine mapping between real numbers and integers</a:t>
            </a:r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DECEEAF-74B7-4FB7-AA7C-88D3CB99FD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67803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06108-6F68-492E-AB3C-9E62B40C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Linear Quantization</a:t>
            </a:r>
            <a:endParaRPr lang="zh-TW" altLang="en-US" dirty="0"/>
          </a:p>
        </p:txBody>
      </p:sp>
      <p:graphicFrame>
        <p:nvGraphicFramePr>
          <p:cNvPr id="7" name="表格 44">
            <a:extLst>
              <a:ext uri="{FF2B5EF4-FFF2-40B4-BE49-F238E27FC236}">
                <a16:creationId xmlns:a16="http://schemas.microsoft.com/office/drawing/2014/main" id="{1C0FB15B-28A2-4299-9DE2-F84720B73C06}"/>
              </a:ext>
            </a:extLst>
          </p:cNvPr>
          <p:cNvGraphicFramePr>
            <a:graphicFrameLocks noGrp="1"/>
          </p:cNvGraphicFramePr>
          <p:nvPr/>
        </p:nvGraphicFramePr>
        <p:xfrm>
          <a:off x="1714500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B74126E6-5CB1-42D7-A1AA-B00162EB81B1}"/>
              </a:ext>
            </a:extLst>
          </p:cNvPr>
          <p:cNvSpPr txBox="1"/>
          <p:nvPr/>
        </p:nvSpPr>
        <p:spPr>
          <a:xfrm>
            <a:off x="1990066" y="1423022"/>
            <a:ext cx="1176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表格 8">
                <a:extLst>
                  <a:ext uri="{FF2B5EF4-FFF2-40B4-BE49-F238E27FC236}">
                    <a16:creationId xmlns:a16="http://schemas.microsoft.com/office/drawing/2014/main" id="{CCA7DA8D-7E2A-4766-AD78-A0BA712E27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7783221"/>
                  </p:ext>
                </p:extLst>
              </p:nvPr>
            </p:nvGraphicFramePr>
            <p:xfrm>
              <a:off x="1412003" y="4942152"/>
              <a:ext cx="2332992" cy="15196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66496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166496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</a:tblGrid>
                  <a:tr h="2964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500" dirty="0">
                              <a:solidFill>
                                <a:sysClr val="windowText" lastClr="000000"/>
                              </a:solidFill>
                            </a:rPr>
                            <a:t>2-bit INT</a:t>
                          </a:r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500" dirty="0">
                              <a:solidFill>
                                <a:sysClr val="windowText" lastClr="000000"/>
                              </a:solidFill>
                            </a:rPr>
                            <a:t>Decimal</a:t>
                          </a:r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2964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01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2964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2964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  <a:tr h="2964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742856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表格 8">
                <a:extLst>
                  <a:ext uri="{FF2B5EF4-FFF2-40B4-BE49-F238E27FC236}">
                    <a16:creationId xmlns:a16="http://schemas.microsoft.com/office/drawing/2014/main" id="{CCA7DA8D-7E2A-4766-AD78-A0BA712E27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37783221"/>
                  </p:ext>
                </p:extLst>
              </p:nvPr>
            </p:nvGraphicFramePr>
            <p:xfrm>
              <a:off x="1412003" y="4942152"/>
              <a:ext cx="2332992" cy="15196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66496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166496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</a:tblGrid>
                  <a:tr h="3039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500">
                              <a:solidFill>
                                <a:sysClr val="windowText" lastClr="000000"/>
                              </a:solidFill>
                            </a:rPr>
                            <a:t>2-bit INT</a:t>
                          </a:r>
                          <a:endParaRPr lang="zh-TW" altLang="en-US" sz="15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500">
                              <a:solidFill>
                                <a:sysClr val="windowText" lastClr="000000"/>
                              </a:solidFill>
                            </a:rPr>
                            <a:t>Decimal</a:t>
                          </a:r>
                          <a:endParaRPr lang="zh-TW" altLang="en-US" sz="15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3039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21" t="-106000" r="-101042" b="-30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521" t="-106000" r="-1042" b="-30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3039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21" t="-201961" r="-10104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521" t="-201961" r="-1042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3039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21" t="-308000" r="-101042" b="-1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521" t="-308000" r="-1042" b="-10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  <a:tr h="3039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21" t="-408000" r="-101042" b="-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521" t="-408000" r="-1042" b="-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7428567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86EB317A-44DB-4272-BB24-6F950AF26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69870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06108-6F68-492E-AB3C-9E62B40C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Linear Quantization</a:t>
            </a:r>
            <a:endParaRPr lang="zh-TW" altLang="en-US" dirty="0"/>
          </a:p>
        </p:txBody>
      </p:sp>
      <p:graphicFrame>
        <p:nvGraphicFramePr>
          <p:cNvPr id="7" name="表格 44">
            <a:extLst>
              <a:ext uri="{FF2B5EF4-FFF2-40B4-BE49-F238E27FC236}">
                <a16:creationId xmlns:a16="http://schemas.microsoft.com/office/drawing/2014/main" id="{1C0FB15B-28A2-4299-9DE2-F84720B73C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892187"/>
              </p:ext>
            </p:extLst>
          </p:nvPr>
        </p:nvGraphicFramePr>
        <p:xfrm>
          <a:off x="1714500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8" name="表格 44">
            <a:extLst>
              <a:ext uri="{FF2B5EF4-FFF2-40B4-BE49-F238E27FC236}">
                <a16:creationId xmlns:a16="http://schemas.microsoft.com/office/drawing/2014/main" id="{8FDCB602-E2F3-49EB-BA26-F3CB399E29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023273"/>
              </p:ext>
            </p:extLst>
          </p:nvPr>
        </p:nvGraphicFramePr>
        <p:xfrm>
          <a:off x="9774651" y="2079726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B74126E6-5CB1-42D7-A1AA-B00162EB81B1}"/>
              </a:ext>
            </a:extLst>
          </p:cNvPr>
          <p:cNvSpPr txBox="1"/>
          <p:nvPr/>
        </p:nvSpPr>
        <p:spPr>
          <a:xfrm>
            <a:off x="1990066" y="1423022"/>
            <a:ext cx="1176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sp>
        <p:nvSpPr>
          <p:cNvPr id="16" name="箭號: 向右 15">
            <a:extLst>
              <a:ext uri="{FF2B5EF4-FFF2-40B4-BE49-F238E27FC236}">
                <a16:creationId xmlns:a16="http://schemas.microsoft.com/office/drawing/2014/main" id="{3DD259B7-4424-4F54-97BD-4E29C6E59B52}"/>
              </a:ext>
            </a:extLst>
          </p:cNvPr>
          <p:cNvSpPr/>
          <p:nvPr/>
        </p:nvSpPr>
        <p:spPr>
          <a:xfrm>
            <a:off x="3649134" y="2783096"/>
            <a:ext cx="584200" cy="287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A34E6FF0-B428-480E-BA03-B36C675EFB4C}"/>
              </a:ext>
            </a:extLst>
          </p:cNvPr>
          <p:cNvSpPr txBox="1"/>
          <p:nvPr/>
        </p:nvSpPr>
        <p:spPr>
          <a:xfrm>
            <a:off x="3455917" y="2413764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 err="1"/>
              <a:t>approx</a:t>
            </a:r>
            <a:endParaRPr lang="zh-TW" altLang="en-US" dirty="0"/>
          </a:p>
        </p:txBody>
      </p:sp>
      <p:sp>
        <p:nvSpPr>
          <p:cNvPr id="44" name="文字方塊 43">
            <a:extLst>
              <a:ext uri="{FF2B5EF4-FFF2-40B4-BE49-F238E27FC236}">
                <a16:creationId xmlns:a16="http://schemas.microsoft.com/office/drawing/2014/main" id="{68FA3C9E-76F9-4E52-8F94-07C40F538096}"/>
              </a:ext>
            </a:extLst>
          </p:cNvPr>
          <p:cNvSpPr txBox="1"/>
          <p:nvPr/>
        </p:nvSpPr>
        <p:spPr>
          <a:xfrm>
            <a:off x="9581008" y="1423021"/>
            <a:ext cx="21152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reconstructed 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graphicFrame>
        <p:nvGraphicFramePr>
          <p:cNvPr id="50" name="表格 49">
            <a:extLst>
              <a:ext uri="{FF2B5EF4-FFF2-40B4-BE49-F238E27FC236}">
                <a16:creationId xmlns:a16="http://schemas.microsoft.com/office/drawing/2014/main" id="{B21AEDDB-9F93-4CF6-8A6B-7994B36279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6805"/>
              </p:ext>
            </p:extLst>
          </p:nvPr>
        </p:nvGraphicFramePr>
        <p:xfrm>
          <a:off x="9774651" y="4600218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233254343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774023428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35353268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81045576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33124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67489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779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0.46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86312"/>
                  </a:ext>
                </a:extLst>
              </a:tr>
            </a:tbl>
          </a:graphicData>
        </a:graphic>
      </p:graphicFrame>
      <p:sp>
        <p:nvSpPr>
          <p:cNvPr id="51" name="文字方塊 50">
            <a:extLst>
              <a:ext uri="{FF2B5EF4-FFF2-40B4-BE49-F238E27FC236}">
                <a16:creationId xmlns:a16="http://schemas.microsoft.com/office/drawing/2014/main" id="{F1E74B49-6FCA-443D-AC69-7906E8FA6861}"/>
              </a:ext>
            </a:extLst>
          </p:cNvPr>
          <p:cNvSpPr txBox="1"/>
          <p:nvPr/>
        </p:nvSpPr>
        <p:spPr>
          <a:xfrm>
            <a:off x="9581008" y="4177896"/>
            <a:ext cx="21152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quantization error</a:t>
            </a:r>
            <a:endParaRPr lang="zh-TW" altLang="en-US" dirty="0"/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08006225-BA22-4BEC-B7B7-D211A447BF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173205"/>
              </p:ext>
            </p:extLst>
          </p:nvPr>
        </p:nvGraphicFramePr>
        <p:xfrm>
          <a:off x="4815864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0CB3BB79-5B99-49E4-9633-DC203D3E302C}"/>
                  </a:ext>
                </a:extLst>
              </p:cNvPr>
              <p:cNvSpPr txBox="1"/>
              <p:nvPr/>
            </p:nvSpPr>
            <p:spPr>
              <a:xfrm>
                <a:off x="4401035" y="2645145"/>
                <a:ext cx="477039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3200" b="1" dirty="0"/>
                  <a:t>(                       </a:t>
                </a:r>
                <a14:m>
                  <m:oMath xmlns:m="http://schemas.openxmlformats.org/officeDocument/2006/math">
                    <m:r>
                      <a:rPr lang="en-US" altLang="zh-TW" sz="32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zh-TW" altLang="en-US" sz="2800" b="1" dirty="0"/>
                  <a:t>   </a:t>
                </a:r>
                <a:r>
                  <a:rPr lang="en-US" altLang="zh-TW" sz="2800" b="1" dirty="0">
                    <a:solidFill>
                      <a:schemeClr val="accent2"/>
                    </a:solidFill>
                  </a:rPr>
                  <a:t>-1  </a:t>
                </a:r>
                <a:r>
                  <a:rPr lang="en-US" altLang="zh-TW" sz="2800" b="1" dirty="0"/>
                  <a:t>)  </a:t>
                </a:r>
                <a14:m>
                  <m:oMath xmlns:m="http://schemas.openxmlformats.org/officeDocument/2006/math">
                    <m:r>
                      <a:rPr lang="en-US" altLang="zh-TW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zh-TW" altLang="en-US" sz="2800" b="1" dirty="0"/>
                  <a:t>  </a:t>
                </a:r>
                <a:r>
                  <a:rPr lang="en-US" altLang="zh-TW" sz="2800" b="1" dirty="0">
                    <a:solidFill>
                      <a:schemeClr val="accent2"/>
                    </a:solidFill>
                  </a:rPr>
                  <a:t>1.07</a:t>
                </a:r>
                <a:endParaRPr lang="zh-TW" altLang="en-US" sz="2800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0CB3BB79-5B99-49E4-9633-DC203D3E3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1035" y="2645145"/>
                <a:ext cx="4770397" cy="584775"/>
              </a:xfrm>
              <a:prstGeom prst="rect">
                <a:avLst/>
              </a:prstGeom>
              <a:blipFill>
                <a:blip r:embed="rId2"/>
                <a:stretch>
                  <a:fillRect l="-3321" t="-13542" b="-10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字方塊 21">
            <a:extLst>
              <a:ext uri="{FF2B5EF4-FFF2-40B4-BE49-F238E27FC236}">
                <a16:creationId xmlns:a16="http://schemas.microsoft.com/office/drawing/2014/main" id="{A5226E3E-1E9C-4801-A273-ABDEACA7652E}"/>
              </a:ext>
            </a:extLst>
          </p:cNvPr>
          <p:cNvSpPr txBox="1"/>
          <p:nvPr/>
        </p:nvSpPr>
        <p:spPr>
          <a:xfrm>
            <a:off x="4815864" y="1423021"/>
            <a:ext cx="17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quantized weights</a:t>
            </a:r>
          </a:p>
          <a:p>
            <a:pPr algn="ctr"/>
            <a:r>
              <a:rPr lang="en-US" altLang="zh-TW" dirty="0"/>
              <a:t>(2-bit signed int)</a:t>
            </a:r>
            <a:endParaRPr lang="zh-TW" altLang="en-US" dirty="0"/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7C66FB26-42C1-42F5-99C9-63184D9BCE15}"/>
              </a:ext>
            </a:extLst>
          </p:cNvPr>
          <p:cNvSpPr txBox="1"/>
          <p:nvPr/>
        </p:nvSpPr>
        <p:spPr>
          <a:xfrm>
            <a:off x="6575105" y="1419924"/>
            <a:ext cx="17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u="sng" dirty="0"/>
              <a:t>zero point</a:t>
            </a:r>
          </a:p>
          <a:p>
            <a:pPr algn="ctr"/>
            <a:r>
              <a:rPr lang="en-US" altLang="zh-TW" dirty="0"/>
              <a:t>(2-bit signed int)</a:t>
            </a:r>
            <a:endParaRPr lang="zh-TW" altLang="en-US" dirty="0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187B47CA-F79C-4C65-8358-C944A3C7647A}"/>
              </a:ext>
            </a:extLst>
          </p:cNvPr>
          <p:cNvSpPr txBox="1"/>
          <p:nvPr/>
        </p:nvSpPr>
        <p:spPr>
          <a:xfrm>
            <a:off x="7853008" y="1411602"/>
            <a:ext cx="17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u="sng" dirty="0"/>
              <a:t>scale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表格 8">
                <a:extLst>
                  <a:ext uri="{FF2B5EF4-FFF2-40B4-BE49-F238E27FC236}">
                    <a16:creationId xmlns:a16="http://schemas.microsoft.com/office/drawing/2014/main" id="{054C4EC9-0085-44AB-AE14-14F8A0501D8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7048485"/>
                  </p:ext>
                </p:extLst>
              </p:nvPr>
            </p:nvGraphicFramePr>
            <p:xfrm>
              <a:off x="1412003" y="4942152"/>
              <a:ext cx="2332992" cy="15196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66496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166496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</a:tblGrid>
                  <a:tr h="2964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500" dirty="0">
                              <a:solidFill>
                                <a:sysClr val="windowText" lastClr="000000"/>
                              </a:solidFill>
                            </a:rPr>
                            <a:t>2-bit INT</a:t>
                          </a:r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500" dirty="0">
                              <a:solidFill>
                                <a:sysClr val="windowText" lastClr="000000"/>
                              </a:solidFill>
                            </a:rPr>
                            <a:t>Decimal</a:t>
                          </a:r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2964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01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2964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2964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  <a:tr h="2964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5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zh-TW" altLang="en-US" sz="15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742856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表格 8">
                <a:extLst>
                  <a:ext uri="{FF2B5EF4-FFF2-40B4-BE49-F238E27FC236}">
                    <a16:creationId xmlns:a16="http://schemas.microsoft.com/office/drawing/2014/main" id="{054C4EC9-0085-44AB-AE14-14F8A0501D8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7048485"/>
                  </p:ext>
                </p:extLst>
              </p:nvPr>
            </p:nvGraphicFramePr>
            <p:xfrm>
              <a:off x="1412003" y="4942152"/>
              <a:ext cx="2332992" cy="15196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66496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166496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</a:tblGrid>
                  <a:tr h="3039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500">
                              <a:solidFill>
                                <a:sysClr val="windowText" lastClr="000000"/>
                              </a:solidFill>
                            </a:rPr>
                            <a:t>2-bit INT</a:t>
                          </a:r>
                          <a:endParaRPr lang="zh-TW" altLang="en-US" sz="15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500">
                              <a:solidFill>
                                <a:sysClr val="windowText" lastClr="000000"/>
                              </a:solidFill>
                            </a:rPr>
                            <a:t>Decimal</a:t>
                          </a:r>
                          <a:endParaRPr lang="zh-TW" altLang="en-US" sz="15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3039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21" t="-106000" r="-101042" b="-306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521" t="-106000" r="-1042" b="-30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3039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21" t="-201961" r="-10104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521" t="-201961" r="-1042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3039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21" t="-308000" r="-101042" b="-1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521" t="-308000" r="-1042" b="-10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  <a:tr h="30392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21" t="-408000" r="-101042" b="-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75326" marR="75326" marT="37662" marB="3766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521" t="-408000" r="-1042" b="-4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7428567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9" name="左大括弧 28">
            <a:extLst>
              <a:ext uri="{FF2B5EF4-FFF2-40B4-BE49-F238E27FC236}">
                <a16:creationId xmlns:a16="http://schemas.microsoft.com/office/drawing/2014/main" id="{391CAD95-7F46-40E9-A2B7-0C8579E5A251}"/>
              </a:ext>
            </a:extLst>
          </p:cNvPr>
          <p:cNvSpPr/>
          <p:nvPr/>
        </p:nvSpPr>
        <p:spPr>
          <a:xfrm rot="16200000">
            <a:off x="6686011" y="1565343"/>
            <a:ext cx="225962" cy="4744879"/>
          </a:xfrm>
          <a:prstGeom prst="leftBrace">
            <a:avLst>
              <a:gd name="adj1" fmla="val 138691"/>
              <a:gd name="adj2" fmla="val 50051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71076598-77D7-448F-8F93-4DEA46001F60}"/>
              </a:ext>
            </a:extLst>
          </p:cNvPr>
          <p:cNvSpPr txBox="1"/>
          <p:nvPr/>
        </p:nvSpPr>
        <p:spPr>
          <a:xfrm>
            <a:off x="4513368" y="4147118"/>
            <a:ext cx="46542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/>
              <a:t>Affine mapping of integers to real numbers</a:t>
            </a:r>
            <a:endParaRPr lang="zh-TW" altLang="en-US" sz="2000" b="1" dirty="0"/>
          </a:p>
        </p:txBody>
      </p:sp>
      <p:sp>
        <p:nvSpPr>
          <p:cNvPr id="48" name="文字方塊 47">
            <a:extLst>
              <a:ext uri="{FF2B5EF4-FFF2-40B4-BE49-F238E27FC236}">
                <a16:creationId xmlns:a16="http://schemas.microsoft.com/office/drawing/2014/main" id="{AC71B136-17E4-4A3B-882B-CFBCB295908B}"/>
              </a:ext>
            </a:extLst>
          </p:cNvPr>
          <p:cNvSpPr txBox="1"/>
          <p:nvPr/>
        </p:nvSpPr>
        <p:spPr>
          <a:xfrm>
            <a:off x="9154995" y="2651966"/>
            <a:ext cx="4260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3200" b="1" dirty="0"/>
              <a:t>=</a:t>
            </a:r>
            <a:endParaRPr lang="zh-TW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C2FE002-F6F7-4774-9854-F1EBCCA16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2792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1" grpId="0"/>
      <p:bldP spid="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E06108-6F68-492E-AB3C-9E62B40C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Linear Quantization</a:t>
            </a:r>
            <a:endParaRPr lang="zh-TW" altLang="en-US" dirty="0"/>
          </a:p>
        </p:txBody>
      </p:sp>
      <p:graphicFrame>
        <p:nvGraphicFramePr>
          <p:cNvPr id="7" name="表格 44">
            <a:extLst>
              <a:ext uri="{FF2B5EF4-FFF2-40B4-BE49-F238E27FC236}">
                <a16:creationId xmlns:a16="http://schemas.microsoft.com/office/drawing/2014/main" id="{1C0FB15B-28A2-4299-9DE2-F84720B73C06}"/>
              </a:ext>
            </a:extLst>
          </p:cNvPr>
          <p:cNvGraphicFramePr>
            <a:graphicFrameLocks noGrp="1"/>
          </p:cNvGraphicFramePr>
          <p:nvPr/>
        </p:nvGraphicFramePr>
        <p:xfrm>
          <a:off x="1714500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B74126E6-5CB1-42D7-A1AA-B00162EB81B1}"/>
              </a:ext>
            </a:extLst>
          </p:cNvPr>
          <p:cNvSpPr txBox="1"/>
          <p:nvPr/>
        </p:nvSpPr>
        <p:spPr>
          <a:xfrm>
            <a:off x="1990066" y="1423022"/>
            <a:ext cx="11768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weights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sp>
        <p:nvSpPr>
          <p:cNvPr id="16" name="箭號: 向右 15">
            <a:extLst>
              <a:ext uri="{FF2B5EF4-FFF2-40B4-BE49-F238E27FC236}">
                <a16:creationId xmlns:a16="http://schemas.microsoft.com/office/drawing/2014/main" id="{3DD259B7-4424-4F54-97BD-4E29C6E59B52}"/>
              </a:ext>
            </a:extLst>
          </p:cNvPr>
          <p:cNvSpPr/>
          <p:nvPr/>
        </p:nvSpPr>
        <p:spPr>
          <a:xfrm>
            <a:off x="3649134" y="2783096"/>
            <a:ext cx="584200" cy="287867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A34E6FF0-B428-480E-BA03-B36C675EFB4C}"/>
              </a:ext>
            </a:extLst>
          </p:cNvPr>
          <p:cNvSpPr txBox="1"/>
          <p:nvPr/>
        </p:nvSpPr>
        <p:spPr>
          <a:xfrm>
            <a:off x="3455917" y="2413764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 err="1"/>
              <a:t>approx</a:t>
            </a:r>
            <a:endParaRPr lang="zh-TW" altLang="en-US" dirty="0"/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08006225-BA22-4BEC-B7B7-D211A447BFD2}"/>
              </a:ext>
            </a:extLst>
          </p:cNvPr>
          <p:cNvGraphicFramePr>
            <a:graphicFrameLocks noGrp="1"/>
          </p:cNvGraphicFramePr>
          <p:nvPr/>
        </p:nvGraphicFramePr>
        <p:xfrm>
          <a:off x="4815864" y="207353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0CB3BB79-5B99-49E4-9633-DC203D3E302C}"/>
                  </a:ext>
                </a:extLst>
              </p:cNvPr>
              <p:cNvSpPr txBox="1"/>
              <p:nvPr/>
            </p:nvSpPr>
            <p:spPr>
              <a:xfrm>
                <a:off x="4401035" y="2645145"/>
                <a:ext cx="4770397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3200" b="1" dirty="0"/>
                  <a:t>(                       </a:t>
                </a:r>
                <a14:m>
                  <m:oMath xmlns:m="http://schemas.openxmlformats.org/officeDocument/2006/math">
                    <m:r>
                      <a:rPr lang="en-US" altLang="zh-TW" sz="32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zh-TW" altLang="en-US" sz="2800" b="1" dirty="0"/>
                  <a:t>   </a:t>
                </a:r>
                <a:r>
                  <a:rPr lang="en-US" altLang="zh-TW" sz="2800" b="1" dirty="0">
                    <a:solidFill>
                      <a:schemeClr val="accent2"/>
                    </a:solidFill>
                  </a:rPr>
                  <a:t>-1  </a:t>
                </a:r>
                <a:r>
                  <a:rPr lang="en-US" altLang="zh-TW" sz="2800" b="1" dirty="0"/>
                  <a:t>)  </a:t>
                </a:r>
                <a14:m>
                  <m:oMath xmlns:m="http://schemas.openxmlformats.org/officeDocument/2006/math">
                    <m:r>
                      <a:rPr lang="en-US" altLang="zh-TW" sz="28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zh-TW" altLang="en-US" sz="2800" b="1" dirty="0"/>
                  <a:t>  </a:t>
                </a:r>
                <a:r>
                  <a:rPr lang="en-US" altLang="zh-TW" sz="2800" b="1" dirty="0">
                    <a:solidFill>
                      <a:schemeClr val="accent2"/>
                    </a:solidFill>
                  </a:rPr>
                  <a:t>1.07</a:t>
                </a:r>
                <a:endParaRPr lang="zh-TW" altLang="en-US" sz="2800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0CB3BB79-5B99-49E4-9633-DC203D3E3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1035" y="2645145"/>
                <a:ext cx="4770397" cy="584775"/>
              </a:xfrm>
              <a:prstGeom prst="rect">
                <a:avLst/>
              </a:prstGeom>
              <a:blipFill>
                <a:blip r:embed="rId2"/>
                <a:stretch>
                  <a:fillRect l="-3321" t="-13542" b="-10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字方塊 21">
            <a:extLst>
              <a:ext uri="{FF2B5EF4-FFF2-40B4-BE49-F238E27FC236}">
                <a16:creationId xmlns:a16="http://schemas.microsoft.com/office/drawing/2014/main" id="{A5226E3E-1E9C-4801-A273-ABDEACA7652E}"/>
              </a:ext>
            </a:extLst>
          </p:cNvPr>
          <p:cNvSpPr txBox="1"/>
          <p:nvPr/>
        </p:nvSpPr>
        <p:spPr>
          <a:xfrm>
            <a:off x="4815864" y="1423021"/>
            <a:ext cx="17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quantized weights</a:t>
            </a:r>
          </a:p>
          <a:p>
            <a:pPr algn="ctr"/>
            <a:r>
              <a:rPr lang="en-US" altLang="zh-TW" dirty="0"/>
              <a:t>(2-bit signed int)</a:t>
            </a:r>
            <a:endParaRPr lang="zh-TW" altLang="en-US" dirty="0"/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7C66FB26-42C1-42F5-99C9-63184D9BCE15}"/>
              </a:ext>
            </a:extLst>
          </p:cNvPr>
          <p:cNvSpPr txBox="1"/>
          <p:nvPr/>
        </p:nvSpPr>
        <p:spPr>
          <a:xfrm>
            <a:off x="6575105" y="1419924"/>
            <a:ext cx="17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u="sng" dirty="0"/>
              <a:t>zero point</a:t>
            </a:r>
          </a:p>
          <a:p>
            <a:pPr algn="ctr"/>
            <a:r>
              <a:rPr lang="en-US" altLang="zh-TW" dirty="0"/>
              <a:t>(2-bit signed int)</a:t>
            </a:r>
            <a:endParaRPr lang="zh-TW" altLang="en-US" dirty="0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187B47CA-F79C-4C65-8358-C944A3C7647A}"/>
              </a:ext>
            </a:extLst>
          </p:cNvPr>
          <p:cNvSpPr txBox="1"/>
          <p:nvPr/>
        </p:nvSpPr>
        <p:spPr>
          <a:xfrm>
            <a:off x="7853008" y="1411602"/>
            <a:ext cx="17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u="sng" dirty="0"/>
              <a:t>scale</a:t>
            </a:r>
          </a:p>
          <a:p>
            <a:pPr algn="ctr"/>
            <a:r>
              <a:rPr lang="en-US" altLang="zh-TW" dirty="0"/>
              <a:t>(32-bit float)</a:t>
            </a:r>
            <a:endParaRPr lang="zh-TW" altLang="en-US" dirty="0"/>
          </a:p>
        </p:txBody>
      </p:sp>
      <p:grpSp>
        <p:nvGrpSpPr>
          <p:cNvPr id="26" name="群組 25">
            <a:extLst>
              <a:ext uri="{FF2B5EF4-FFF2-40B4-BE49-F238E27FC236}">
                <a16:creationId xmlns:a16="http://schemas.microsoft.com/office/drawing/2014/main" id="{EFBBC284-669D-4C2A-B776-DEA7FF1DB62D}"/>
              </a:ext>
            </a:extLst>
          </p:cNvPr>
          <p:cNvGrpSpPr/>
          <p:nvPr/>
        </p:nvGrpSpPr>
        <p:grpSpPr>
          <a:xfrm>
            <a:off x="1562195" y="4274837"/>
            <a:ext cx="8212456" cy="1070448"/>
            <a:chOff x="2512150" y="4230460"/>
            <a:chExt cx="8212456" cy="107044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文字方塊 26">
                  <a:extLst>
                    <a:ext uri="{FF2B5EF4-FFF2-40B4-BE49-F238E27FC236}">
                      <a16:creationId xmlns:a16="http://schemas.microsoft.com/office/drawing/2014/main" id="{380D6AE7-3885-441D-865F-546B287ADAFB}"/>
                    </a:ext>
                  </a:extLst>
                </p:cNvPr>
                <p:cNvSpPr txBox="1"/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          =   </m:t>
                        </m:r>
                        <m:d>
                          <m:dPr>
                            <m:ctrlP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   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−  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  </m:t>
                            </m:r>
                          </m:e>
                        </m:d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sz="28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  </m:t>
                        </m:r>
                        <m:r>
                          <a:rPr lang="en-US" altLang="zh-TW" sz="2800" b="1" i="0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𝐒</m:t>
                        </m:r>
                      </m:oMath>
                    </m:oMathPara>
                  </a14:m>
                  <a:endParaRPr lang="zh-TW" altLang="en-US" sz="2800" b="1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27" name="文字方塊 26">
                  <a:extLst>
                    <a:ext uri="{FF2B5EF4-FFF2-40B4-BE49-F238E27FC236}">
                      <a16:creationId xmlns:a16="http://schemas.microsoft.com/office/drawing/2014/main" id="{380D6AE7-3885-441D-865F-546B287ADA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214C6B9B-404B-4256-AC46-10F6AA8C2FE4}"/>
                </a:ext>
              </a:extLst>
            </p:cNvPr>
            <p:cNvSpPr txBox="1"/>
            <p:nvPr/>
          </p:nvSpPr>
          <p:spPr>
            <a:xfrm>
              <a:off x="251215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  <p:sp>
          <p:nvSpPr>
            <p:cNvPr id="31" name="文字方塊 30">
              <a:extLst>
                <a:ext uri="{FF2B5EF4-FFF2-40B4-BE49-F238E27FC236}">
                  <a16:creationId xmlns:a16="http://schemas.microsoft.com/office/drawing/2014/main" id="{D6BB382F-D613-490D-BE16-58C07E8E98CE}"/>
                </a:ext>
              </a:extLst>
            </p:cNvPr>
            <p:cNvSpPr txBox="1"/>
            <p:nvPr/>
          </p:nvSpPr>
          <p:spPr>
            <a:xfrm>
              <a:off x="5613515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DAAF500D-E62E-4FD8-9334-475E4621B02C}"/>
                </a:ext>
              </a:extLst>
            </p:cNvPr>
            <p:cNvSpPr txBox="1"/>
            <p:nvPr/>
          </p:nvSpPr>
          <p:spPr>
            <a:xfrm>
              <a:off x="719200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CE96810D-E7BE-4D62-ADE0-599693270591}"/>
                </a:ext>
              </a:extLst>
            </p:cNvPr>
            <p:cNvSpPr txBox="1"/>
            <p:nvPr/>
          </p:nvSpPr>
          <p:spPr>
            <a:xfrm>
              <a:off x="8635093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</p:grpSp>
      <p:grpSp>
        <p:nvGrpSpPr>
          <p:cNvPr id="38" name="群組 37">
            <a:extLst>
              <a:ext uri="{FF2B5EF4-FFF2-40B4-BE49-F238E27FC236}">
                <a16:creationId xmlns:a16="http://schemas.microsoft.com/office/drawing/2014/main" id="{B7D74979-260B-4523-9418-6350695301C0}"/>
              </a:ext>
            </a:extLst>
          </p:cNvPr>
          <p:cNvGrpSpPr/>
          <p:nvPr/>
        </p:nvGrpSpPr>
        <p:grpSpPr>
          <a:xfrm>
            <a:off x="6096000" y="4848264"/>
            <a:ext cx="3931351" cy="1434706"/>
            <a:chOff x="6096000" y="4848264"/>
            <a:chExt cx="3931351" cy="1434706"/>
          </a:xfrm>
        </p:grpSpPr>
        <p:cxnSp>
          <p:nvCxnSpPr>
            <p:cNvPr id="6" name="直線單箭頭接點 5">
              <a:extLst>
                <a:ext uri="{FF2B5EF4-FFF2-40B4-BE49-F238E27FC236}">
                  <a16:creationId xmlns:a16="http://schemas.microsoft.com/office/drawing/2014/main" id="{130117C8-DC4D-4D31-9D37-9E234A29A0A6}"/>
                </a:ext>
              </a:extLst>
            </p:cNvPr>
            <p:cNvCxnSpPr>
              <a:cxnSpLocks/>
            </p:cNvCxnSpPr>
            <p:nvPr/>
          </p:nvCxnSpPr>
          <p:spPr>
            <a:xfrm>
              <a:off x="7400984" y="4848264"/>
              <a:ext cx="206824" cy="903312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單箭頭接點 33">
              <a:extLst>
                <a:ext uri="{FF2B5EF4-FFF2-40B4-BE49-F238E27FC236}">
                  <a16:creationId xmlns:a16="http://schemas.microsoft.com/office/drawing/2014/main" id="{02989E40-24BF-4F19-B0DD-4133142DF5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503920" y="4848264"/>
              <a:ext cx="152340" cy="903312"/>
            </a:xfrm>
            <a:prstGeom prst="straightConnector1">
              <a:avLst/>
            </a:prstGeom>
            <a:ln w="28575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字方塊 40">
              <a:extLst>
                <a:ext uri="{FF2B5EF4-FFF2-40B4-BE49-F238E27FC236}">
                  <a16:creationId xmlns:a16="http://schemas.microsoft.com/office/drawing/2014/main" id="{D62826FC-7FA0-4834-9B7A-59A9316990B4}"/>
                </a:ext>
              </a:extLst>
            </p:cNvPr>
            <p:cNvSpPr txBox="1"/>
            <p:nvPr/>
          </p:nvSpPr>
          <p:spPr>
            <a:xfrm>
              <a:off x="6096000" y="5821305"/>
              <a:ext cx="393135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400" b="1" dirty="0">
                  <a:solidFill>
                    <a:schemeClr val="accent3">
                      <a:lumMod val="75000"/>
                    </a:schemeClr>
                  </a:solidFill>
                </a:rPr>
                <a:t>How to determine these values?</a:t>
              </a:r>
              <a:endParaRPr lang="zh-TW" altLang="en-US" sz="24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87BA770-5045-431D-9CBE-201FCDBE4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432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534BF63B-55E6-4341-9BB7-20876DD0547A}"/>
              </a:ext>
            </a:extLst>
          </p:cNvPr>
          <p:cNvGrpSpPr/>
          <p:nvPr/>
        </p:nvGrpSpPr>
        <p:grpSpPr>
          <a:xfrm>
            <a:off x="1989772" y="946763"/>
            <a:ext cx="8212456" cy="1070448"/>
            <a:chOff x="2512150" y="4230460"/>
            <a:chExt cx="8212456" cy="107044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0CC93540-202F-4CD9-9699-37FFE4A83303}"/>
                    </a:ext>
                  </a:extLst>
                </p:cNvPr>
                <p:cNvSpPr txBox="1"/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          =   </m:t>
                        </m:r>
                        <m:d>
                          <m:dPr>
                            <m:ctrlP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   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−  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  </m:t>
                            </m:r>
                          </m:e>
                        </m:d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sz="28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  </m:t>
                        </m:r>
                        <m:r>
                          <a:rPr lang="en-US" altLang="zh-TW" sz="2800" b="1" i="0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𝐒</m:t>
                        </m:r>
                      </m:oMath>
                    </m:oMathPara>
                  </a14:m>
                  <a:endParaRPr lang="zh-TW" altLang="en-US" sz="2800" b="1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0CC93540-202F-4CD9-9699-37FFE4A833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6AFCBE8B-A321-4E2C-A756-215E22007818}"/>
                </a:ext>
              </a:extLst>
            </p:cNvPr>
            <p:cNvSpPr txBox="1"/>
            <p:nvPr/>
          </p:nvSpPr>
          <p:spPr>
            <a:xfrm>
              <a:off x="251215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E796B3A6-D66D-42AE-9BD0-102217F8B7B2}"/>
                </a:ext>
              </a:extLst>
            </p:cNvPr>
            <p:cNvSpPr txBox="1"/>
            <p:nvPr/>
          </p:nvSpPr>
          <p:spPr>
            <a:xfrm>
              <a:off x="5613515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FF2086F7-1F15-4904-B6CE-51816AFD65D9}"/>
                </a:ext>
              </a:extLst>
            </p:cNvPr>
            <p:cNvSpPr txBox="1"/>
            <p:nvPr/>
          </p:nvSpPr>
          <p:spPr>
            <a:xfrm>
              <a:off x="719200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5" name="文字方塊 34">
              <a:extLst>
                <a:ext uri="{FF2B5EF4-FFF2-40B4-BE49-F238E27FC236}">
                  <a16:creationId xmlns:a16="http://schemas.microsoft.com/office/drawing/2014/main" id="{B464CE6E-842D-4451-B45A-B15672775B80}"/>
                </a:ext>
              </a:extLst>
            </p:cNvPr>
            <p:cNvSpPr txBox="1"/>
            <p:nvPr/>
          </p:nvSpPr>
          <p:spPr>
            <a:xfrm>
              <a:off x="8635093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</p:grp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8B85D5EB-D4E2-4DCC-A060-99FBD94A523D}"/>
              </a:ext>
            </a:extLst>
          </p:cNvPr>
          <p:cNvGrpSpPr/>
          <p:nvPr/>
        </p:nvGrpSpPr>
        <p:grpSpPr>
          <a:xfrm>
            <a:off x="825980" y="5313148"/>
            <a:ext cx="6506609" cy="833564"/>
            <a:chOff x="1130618" y="5313148"/>
            <a:chExt cx="6506609" cy="833564"/>
          </a:xfrm>
        </p:grpSpPr>
        <p:grpSp>
          <p:nvGrpSpPr>
            <p:cNvPr id="44" name="群組 43">
              <a:extLst>
                <a:ext uri="{FF2B5EF4-FFF2-40B4-BE49-F238E27FC236}">
                  <a16:creationId xmlns:a16="http://schemas.microsoft.com/office/drawing/2014/main" id="{5F073262-92F9-4D10-B2AF-56A92979C174}"/>
                </a:ext>
              </a:extLst>
            </p:cNvPr>
            <p:cNvGrpSpPr/>
            <p:nvPr/>
          </p:nvGrpSpPr>
          <p:grpSpPr>
            <a:xfrm>
              <a:off x="1130618" y="5313148"/>
              <a:ext cx="6506609" cy="523220"/>
              <a:chOff x="1606106" y="4636990"/>
              <a:chExt cx="6506609" cy="523220"/>
            </a:xfrm>
          </p:grpSpPr>
          <p:cxnSp>
            <p:nvCxnSpPr>
              <p:cNvPr id="48" name="直線單箭頭接點 47">
                <a:extLst>
                  <a:ext uri="{FF2B5EF4-FFF2-40B4-BE49-F238E27FC236}">
                    <a16:creationId xmlns:a16="http://schemas.microsoft.com/office/drawing/2014/main" id="{A4A4BB92-9E6B-4A4B-AD12-23233CF069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8568" y="4943856"/>
                <a:ext cx="585414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文字方塊 49">
                    <a:extLst>
                      <a:ext uri="{FF2B5EF4-FFF2-40B4-BE49-F238E27FC236}">
                        <a16:creationId xmlns:a16="http://schemas.microsoft.com/office/drawing/2014/main" id="{07152858-FC1E-4106-8A78-9F91C84E9B79}"/>
                      </a:ext>
                    </a:extLst>
                  </p:cNvPr>
                  <p:cNvSpPr txBox="1"/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𝒒</m:t>
                          </m:r>
                        </m:oMath>
                      </m:oMathPara>
                    </a14:m>
                    <a:endParaRPr lang="zh-TW" altLang="en-US" sz="2800" dirty="0"/>
                  </a:p>
                </p:txBody>
              </p:sp>
            </mc:Choice>
            <mc:Fallback xmlns="">
              <p:sp>
                <p:nvSpPr>
                  <p:cNvPr id="50" name="文字方塊 49">
                    <a:extLst>
                      <a:ext uri="{FF2B5EF4-FFF2-40B4-BE49-F238E27FC236}">
                        <a16:creationId xmlns:a16="http://schemas.microsoft.com/office/drawing/2014/main" id="{07152858-FC1E-4106-8A78-9F91C84E9B7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1" name="橢圓 50">
                <a:extLst>
                  <a:ext uri="{FF2B5EF4-FFF2-40B4-BE49-F238E27FC236}">
                    <a16:creationId xmlns:a16="http://schemas.microsoft.com/office/drawing/2014/main" id="{A0FD9637-DC0D-4728-84A0-DEC27892E70C}"/>
                  </a:ext>
                </a:extLst>
              </p:cNvPr>
              <p:cNvSpPr/>
              <p:nvPr/>
            </p:nvSpPr>
            <p:spPr>
              <a:xfrm>
                <a:off x="5548337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0" name="橢圓 59">
                <a:extLst>
                  <a:ext uri="{FF2B5EF4-FFF2-40B4-BE49-F238E27FC236}">
                    <a16:creationId xmlns:a16="http://schemas.microsoft.com/office/drawing/2014/main" id="{91EB63B2-DE70-4242-9C88-AF5DCA0FB046}"/>
                  </a:ext>
                </a:extLst>
              </p:cNvPr>
              <p:cNvSpPr/>
              <p:nvPr/>
            </p:nvSpPr>
            <p:spPr>
              <a:xfrm>
                <a:off x="6000982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2" name="橢圓 61">
                <a:extLst>
                  <a:ext uri="{FF2B5EF4-FFF2-40B4-BE49-F238E27FC236}">
                    <a16:creationId xmlns:a16="http://schemas.microsoft.com/office/drawing/2014/main" id="{D02C489B-7514-4896-846C-2523F3AA4A81}"/>
                  </a:ext>
                </a:extLst>
              </p:cNvPr>
              <p:cNvSpPr/>
              <p:nvPr/>
            </p:nvSpPr>
            <p:spPr>
              <a:xfrm>
                <a:off x="6455134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4" name="橢圓 63">
                <a:extLst>
                  <a:ext uri="{FF2B5EF4-FFF2-40B4-BE49-F238E27FC236}">
                    <a16:creationId xmlns:a16="http://schemas.microsoft.com/office/drawing/2014/main" id="{CDA27CA8-7027-4AED-90D8-18A1A0A754C4}"/>
                  </a:ext>
                </a:extLst>
              </p:cNvPr>
              <p:cNvSpPr/>
              <p:nvPr/>
            </p:nvSpPr>
            <p:spPr>
              <a:xfrm>
                <a:off x="6909286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5" name="橢圓 64">
                <a:extLst>
                  <a:ext uri="{FF2B5EF4-FFF2-40B4-BE49-F238E27FC236}">
                    <a16:creationId xmlns:a16="http://schemas.microsoft.com/office/drawing/2014/main" id="{8EDC28BA-1C69-4AB4-B7AE-30889E06B639}"/>
                  </a:ext>
                </a:extLst>
              </p:cNvPr>
              <p:cNvSpPr/>
              <p:nvPr/>
            </p:nvSpPr>
            <p:spPr>
              <a:xfrm>
                <a:off x="5094185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7" name="橢圓 66">
                <a:extLst>
                  <a:ext uri="{FF2B5EF4-FFF2-40B4-BE49-F238E27FC236}">
                    <a16:creationId xmlns:a16="http://schemas.microsoft.com/office/drawing/2014/main" id="{1EFAA418-CBA5-4215-A1D0-B22DFB92B6B5}"/>
                  </a:ext>
                </a:extLst>
              </p:cNvPr>
              <p:cNvSpPr/>
              <p:nvPr/>
            </p:nvSpPr>
            <p:spPr>
              <a:xfrm>
                <a:off x="4640033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8" name="橢圓 67">
                <a:extLst>
                  <a:ext uri="{FF2B5EF4-FFF2-40B4-BE49-F238E27FC236}">
                    <a16:creationId xmlns:a16="http://schemas.microsoft.com/office/drawing/2014/main" id="{65B7C163-46F4-459C-9607-7A206F813355}"/>
                  </a:ext>
                </a:extLst>
              </p:cNvPr>
              <p:cNvSpPr/>
              <p:nvPr/>
            </p:nvSpPr>
            <p:spPr>
              <a:xfrm>
                <a:off x="4185881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9" name="橢圓 68">
                <a:extLst>
                  <a:ext uri="{FF2B5EF4-FFF2-40B4-BE49-F238E27FC236}">
                    <a16:creationId xmlns:a16="http://schemas.microsoft.com/office/drawing/2014/main" id="{1922CB15-9DAC-4A33-AF89-2387D3412476}"/>
                  </a:ext>
                </a:extLst>
              </p:cNvPr>
              <p:cNvSpPr/>
              <p:nvPr/>
            </p:nvSpPr>
            <p:spPr>
              <a:xfrm>
                <a:off x="3735002" y="4853939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文字方塊 75">
                  <a:extLst>
                    <a:ext uri="{FF2B5EF4-FFF2-40B4-BE49-F238E27FC236}">
                      <a16:creationId xmlns:a16="http://schemas.microsoft.com/office/drawing/2014/main" id="{946A64BD-1CED-409F-8204-D9AE1629B279}"/>
                    </a:ext>
                  </a:extLst>
                </p:cNvPr>
                <p:cNvSpPr txBox="1"/>
                <p:nvPr/>
              </p:nvSpPr>
              <p:spPr>
                <a:xfrm>
                  <a:off x="4971266" y="5746399"/>
                  <a:ext cx="41211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76" name="文字方塊 75">
                  <a:extLst>
                    <a:ext uri="{FF2B5EF4-FFF2-40B4-BE49-F238E27FC236}">
                      <a16:creationId xmlns:a16="http://schemas.microsoft.com/office/drawing/2014/main" id="{946A64BD-1CED-409F-8204-D9AE1629B27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71266" y="5746399"/>
                  <a:ext cx="412112" cy="40011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文字方塊 77">
                  <a:extLst>
                    <a:ext uri="{FF2B5EF4-FFF2-40B4-BE49-F238E27FC236}">
                      <a16:creationId xmlns:a16="http://schemas.microsoft.com/office/drawing/2014/main" id="{EB2E44F4-27EF-4BF3-941B-CC8E9586A4AD}"/>
                    </a:ext>
                  </a:extLst>
                </p:cNvPr>
                <p:cNvSpPr txBox="1"/>
                <p:nvPr/>
              </p:nvSpPr>
              <p:spPr>
                <a:xfrm>
                  <a:off x="4440492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78" name="文字方塊 77">
                  <a:extLst>
                    <a:ext uri="{FF2B5EF4-FFF2-40B4-BE49-F238E27FC236}">
                      <a16:creationId xmlns:a16="http://schemas.microsoft.com/office/drawing/2014/main" id="{EB2E44F4-27EF-4BF3-941B-CC8E9586A4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40492" y="5740815"/>
                  <a:ext cx="564197" cy="40011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文字方塊 78">
                  <a:extLst>
                    <a:ext uri="{FF2B5EF4-FFF2-40B4-BE49-F238E27FC236}">
                      <a16:creationId xmlns:a16="http://schemas.microsoft.com/office/drawing/2014/main" id="{DD6F7C04-34D8-492B-8AE7-83A8CB85CDA9}"/>
                    </a:ext>
                  </a:extLst>
                </p:cNvPr>
                <p:cNvSpPr txBox="1"/>
                <p:nvPr/>
              </p:nvSpPr>
              <p:spPr>
                <a:xfrm>
                  <a:off x="3977710" y="5746602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2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79" name="文字方塊 78">
                  <a:extLst>
                    <a:ext uri="{FF2B5EF4-FFF2-40B4-BE49-F238E27FC236}">
                      <a16:creationId xmlns:a16="http://schemas.microsoft.com/office/drawing/2014/main" id="{DD6F7C04-34D8-492B-8AE7-83A8CB85CD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77710" y="5746602"/>
                  <a:ext cx="564197" cy="400110"/>
                </a:xfrm>
                <a:prstGeom prst="rect">
                  <a:avLst/>
                </a:prstGeom>
                <a:blipFill>
                  <a:blip r:embed="rId6"/>
                  <a:stretch>
                    <a:fillRect t="-7692" r="-2174" b="-292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文字方塊 79">
                  <a:extLst>
                    <a:ext uri="{FF2B5EF4-FFF2-40B4-BE49-F238E27FC236}">
                      <a16:creationId xmlns:a16="http://schemas.microsoft.com/office/drawing/2014/main" id="{7C1FFAB7-546D-4676-88DE-AF832FB9BDCC}"/>
                    </a:ext>
                  </a:extLst>
                </p:cNvPr>
                <p:cNvSpPr txBox="1"/>
                <p:nvPr/>
              </p:nvSpPr>
              <p:spPr>
                <a:xfrm>
                  <a:off x="3524922" y="5743480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3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0" name="文字方塊 79">
                  <a:extLst>
                    <a:ext uri="{FF2B5EF4-FFF2-40B4-BE49-F238E27FC236}">
                      <a16:creationId xmlns:a16="http://schemas.microsoft.com/office/drawing/2014/main" id="{7C1FFAB7-546D-4676-88DE-AF832FB9BD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4922" y="5743480"/>
                  <a:ext cx="564197" cy="400110"/>
                </a:xfrm>
                <a:prstGeom prst="rect">
                  <a:avLst/>
                </a:prstGeom>
                <a:blipFill>
                  <a:blip r:embed="rId7"/>
                  <a:stretch>
                    <a:fillRect t="-6061" r="-2151" b="-272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AE16983D-FA21-40EF-85C8-2D9D5B0C9D65}"/>
                    </a:ext>
                  </a:extLst>
                </p:cNvPr>
                <p:cNvSpPr txBox="1"/>
                <p:nvPr/>
              </p:nvSpPr>
              <p:spPr>
                <a:xfrm>
                  <a:off x="3080887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4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AE16983D-FA21-40EF-85C8-2D9D5B0C9D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87" y="5740815"/>
                  <a:ext cx="564197" cy="400110"/>
                </a:xfrm>
                <a:prstGeom prst="rect">
                  <a:avLst/>
                </a:prstGeom>
                <a:blipFill>
                  <a:blip r:embed="rId8"/>
                  <a:stretch>
                    <a:fillRect t="-7692" r="-2151" b="-292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0E2E1C34-85B0-4CB7-AC1D-7F519B1BBC24}"/>
                    </a:ext>
                  </a:extLst>
                </p:cNvPr>
                <p:cNvSpPr txBox="1"/>
                <p:nvPr/>
              </p:nvSpPr>
              <p:spPr>
                <a:xfrm>
                  <a:off x="5335306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0E2E1C34-85B0-4CB7-AC1D-7F519B1BBC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5306" y="5740815"/>
                  <a:ext cx="564197" cy="40011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文字方塊 82">
                  <a:extLst>
                    <a:ext uri="{FF2B5EF4-FFF2-40B4-BE49-F238E27FC236}">
                      <a16:creationId xmlns:a16="http://schemas.microsoft.com/office/drawing/2014/main" id="{16995E57-CE5E-450B-8B72-34EEB1D34072}"/>
                    </a:ext>
                  </a:extLst>
                </p:cNvPr>
                <p:cNvSpPr txBox="1"/>
                <p:nvPr/>
              </p:nvSpPr>
              <p:spPr>
                <a:xfrm>
                  <a:off x="5789631" y="5743480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3" name="文字方塊 82">
                  <a:extLst>
                    <a:ext uri="{FF2B5EF4-FFF2-40B4-BE49-F238E27FC236}">
                      <a16:creationId xmlns:a16="http://schemas.microsoft.com/office/drawing/2014/main" id="{16995E57-CE5E-450B-8B72-34EEB1D340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9631" y="5743480"/>
                  <a:ext cx="564197" cy="40011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文字方塊 84">
                  <a:extLst>
                    <a:ext uri="{FF2B5EF4-FFF2-40B4-BE49-F238E27FC236}">
                      <a16:creationId xmlns:a16="http://schemas.microsoft.com/office/drawing/2014/main" id="{4ECD1613-A813-4D38-BB33-EF6ABE6DD8E2}"/>
                    </a:ext>
                  </a:extLst>
                </p:cNvPr>
                <p:cNvSpPr txBox="1"/>
                <p:nvPr/>
              </p:nvSpPr>
              <p:spPr>
                <a:xfrm>
                  <a:off x="6243956" y="5735142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5" name="文字方塊 84">
                  <a:extLst>
                    <a:ext uri="{FF2B5EF4-FFF2-40B4-BE49-F238E27FC236}">
                      <a16:creationId xmlns:a16="http://schemas.microsoft.com/office/drawing/2014/main" id="{4ECD1613-A813-4D38-BB33-EF6ABE6DD8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43956" y="5735142"/>
                  <a:ext cx="564197" cy="400110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6" name="文字方塊 85">
              <a:extLst>
                <a:ext uri="{FF2B5EF4-FFF2-40B4-BE49-F238E27FC236}">
                  <a16:creationId xmlns:a16="http://schemas.microsoft.com/office/drawing/2014/main" id="{A943FCEA-95A3-4CCD-89D1-C1E955219AFF}"/>
                </a:ext>
              </a:extLst>
            </p:cNvPr>
            <p:cNvSpPr txBox="1"/>
            <p:nvPr/>
          </p:nvSpPr>
          <p:spPr>
            <a:xfrm>
              <a:off x="1720047" y="5626108"/>
              <a:ext cx="1305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dirty="0"/>
                <a:t>3-bit Integer</a:t>
              </a:r>
              <a:endParaRPr lang="zh-TW" altLang="en-US" b="1" dirty="0"/>
            </a:p>
          </p:txBody>
        </p:sp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2D17B987-D9D1-4B54-8200-336DAD0B72C9}"/>
              </a:ext>
            </a:extLst>
          </p:cNvPr>
          <p:cNvGrpSpPr/>
          <p:nvPr/>
        </p:nvGrpSpPr>
        <p:grpSpPr>
          <a:xfrm>
            <a:off x="825980" y="2303262"/>
            <a:ext cx="6506609" cy="1052467"/>
            <a:chOff x="1130618" y="2303262"/>
            <a:chExt cx="6506609" cy="1052467"/>
          </a:xfrm>
        </p:grpSpPr>
        <p:cxnSp>
          <p:nvCxnSpPr>
            <p:cNvPr id="5" name="直線單箭頭接點 4">
              <a:extLst>
                <a:ext uri="{FF2B5EF4-FFF2-40B4-BE49-F238E27FC236}">
                  <a16:creationId xmlns:a16="http://schemas.microsoft.com/office/drawing/2014/main" id="{FCBE4DD5-C1F6-496D-9316-B7DCC33E3917}"/>
                </a:ext>
              </a:extLst>
            </p:cNvPr>
            <p:cNvCxnSpPr>
              <a:cxnSpLocks/>
            </p:cNvCxnSpPr>
            <p:nvPr/>
          </p:nvCxnSpPr>
          <p:spPr>
            <a:xfrm>
              <a:off x="1783080" y="3043772"/>
              <a:ext cx="585414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文字方塊 37">
                  <a:extLst>
                    <a:ext uri="{FF2B5EF4-FFF2-40B4-BE49-F238E27FC236}">
                      <a16:creationId xmlns:a16="http://schemas.microsoft.com/office/drawing/2014/main" id="{1AEC92B0-4D7D-4826-92FF-E7EA4931B234}"/>
                    </a:ext>
                  </a:extLst>
                </p:cNvPr>
                <p:cNvSpPr txBox="1"/>
                <p:nvPr/>
              </p:nvSpPr>
              <p:spPr>
                <a:xfrm>
                  <a:off x="1130618" y="2734761"/>
                  <a:ext cx="652462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8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zh-TW" altLang="en-US" sz="2800" dirty="0"/>
                </a:p>
              </p:txBody>
            </p:sp>
          </mc:Choice>
          <mc:Fallback xmlns="">
            <p:sp>
              <p:nvSpPr>
                <p:cNvPr id="38" name="文字方塊 37">
                  <a:extLst>
                    <a:ext uri="{FF2B5EF4-FFF2-40B4-BE49-F238E27FC236}">
                      <a16:creationId xmlns:a16="http://schemas.microsoft.com/office/drawing/2014/main" id="{1AEC92B0-4D7D-4826-92FF-E7EA4931B2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0618" y="2734761"/>
                  <a:ext cx="652462" cy="52322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直線接點 12">
              <a:extLst>
                <a:ext uri="{FF2B5EF4-FFF2-40B4-BE49-F238E27FC236}">
                  <a16:creationId xmlns:a16="http://schemas.microsoft.com/office/drawing/2014/main" id="{332FBE8A-3C58-46BE-BDC1-9D1DE1386661}"/>
                </a:ext>
              </a:extLst>
            </p:cNvPr>
            <p:cNvCxnSpPr>
              <a:cxnSpLocks/>
            </p:cNvCxnSpPr>
            <p:nvPr/>
          </p:nvCxnSpPr>
          <p:spPr>
            <a:xfrm>
              <a:off x="5155161" y="2796884"/>
              <a:ext cx="0" cy="46472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42E4B84-9D96-4D5D-9B08-6DFA4144A35D}"/>
                </a:ext>
              </a:extLst>
            </p:cNvPr>
            <p:cNvSpPr/>
            <p:nvPr/>
          </p:nvSpPr>
          <p:spPr>
            <a:xfrm>
              <a:off x="2284125" y="2768508"/>
              <a:ext cx="4507991" cy="524615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文字方塊 53">
                  <a:extLst>
                    <a:ext uri="{FF2B5EF4-FFF2-40B4-BE49-F238E27FC236}">
                      <a16:creationId xmlns:a16="http://schemas.microsoft.com/office/drawing/2014/main" id="{1E2C7A11-9084-4836-8BBA-05BBA7548872}"/>
                    </a:ext>
                  </a:extLst>
                </p:cNvPr>
                <p:cNvSpPr txBox="1"/>
                <p:nvPr/>
              </p:nvSpPr>
              <p:spPr>
                <a:xfrm>
                  <a:off x="6490179" y="2303262"/>
                  <a:ext cx="106482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54" name="文字方塊 53">
                  <a:extLst>
                    <a:ext uri="{FF2B5EF4-FFF2-40B4-BE49-F238E27FC236}">
                      <a16:creationId xmlns:a16="http://schemas.microsoft.com/office/drawing/2014/main" id="{1E2C7A11-9084-4836-8BBA-05BBA75488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0179" y="2303262"/>
                  <a:ext cx="1064824" cy="400110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6A4EEB52-C712-41F9-A844-A53D76FE0E52}"/>
                    </a:ext>
                  </a:extLst>
                </p:cNvPr>
                <p:cNvSpPr txBox="1"/>
                <p:nvPr/>
              </p:nvSpPr>
              <p:spPr>
                <a:xfrm>
                  <a:off x="2026628" y="2303262"/>
                  <a:ext cx="106482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b="1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𝒎𝒊𝒏</m:t>
                            </m:r>
                          </m:sub>
                        </m:sSub>
                      </m:oMath>
                    </m:oMathPara>
                  </a14:m>
                  <a:endParaRPr lang="zh-TW" altLang="en-US" sz="2000" b="1" dirty="0"/>
                </a:p>
              </p:txBody>
            </p:sp>
          </mc:Choice>
          <mc:Fallback xmlns="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6A4EEB52-C712-41F9-A844-A53D76FE0E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26628" y="2303262"/>
                  <a:ext cx="1064824" cy="400110"/>
                </a:xfrm>
                <a:prstGeom prst="rect">
                  <a:avLst/>
                </a:prstGeom>
                <a:blipFill>
                  <a:blip r:embed="rId14"/>
                  <a:stretch>
                    <a:fillRect b="-46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文字方塊 55">
                  <a:extLst>
                    <a:ext uri="{FF2B5EF4-FFF2-40B4-BE49-F238E27FC236}">
                      <a16:creationId xmlns:a16="http://schemas.microsoft.com/office/drawing/2014/main" id="{C86CEFD9-A07E-4B8F-8649-63F5ED77D22B}"/>
                    </a:ext>
                  </a:extLst>
                </p:cNvPr>
                <p:cNvSpPr txBox="1"/>
                <p:nvPr/>
              </p:nvSpPr>
              <p:spPr>
                <a:xfrm>
                  <a:off x="4828930" y="2333088"/>
                  <a:ext cx="6524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oMath>
                    </m:oMathPara>
                  </a14:m>
                  <a:endParaRPr lang="zh-TW" alt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6" name="文字方塊 55">
                  <a:extLst>
                    <a:ext uri="{FF2B5EF4-FFF2-40B4-BE49-F238E27FC236}">
                      <a16:creationId xmlns:a16="http://schemas.microsoft.com/office/drawing/2014/main" id="{C86CEFD9-A07E-4B8F-8649-63F5ED77D2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8930" y="2333088"/>
                  <a:ext cx="652462" cy="461665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2" name="文字方塊 91">
              <a:extLst>
                <a:ext uri="{FF2B5EF4-FFF2-40B4-BE49-F238E27FC236}">
                  <a16:creationId xmlns:a16="http://schemas.microsoft.com/office/drawing/2014/main" id="{1AF6F26B-DBFD-420E-82B8-64D5A2761477}"/>
                </a:ext>
              </a:extLst>
            </p:cNvPr>
            <p:cNvSpPr txBox="1"/>
            <p:nvPr/>
          </p:nvSpPr>
          <p:spPr>
            <a:xfrm>
              <a:off x="2446088" y="2709398"/>
              <a:ext cx="16520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dirty="0"/>
                <a:t>floating-point range</a:t>
              </a:r>
              <a:endParaRPr lang="zh-TW" altLang="en-US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文字方塊 62">
                <a:extLst>
                  <a:ext uri="{FF2B5EF4-FFF2-40B4-BE49-F238E27FC236}">
                    <a16:creationId xmlns:a16="http://schemas.microsoft.com/office/drawing/2014/main" id="{CB44B649-01C8-4E10-B9B2-220B86B7BAFB}"/>
                  </a:ext>
                </a:extLst>
              </p:cNvPr>
              <p:cNvSpPr txBox="1"/>
              <p:nvPr/>
            </p:nvSpPr>
            <p:spPr>
              <a:xfrm>
                <a:off x="2514469" y="5995440"/>
                <a:ext cx="10648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000" b="1" i="1" dirty="0"/>
                            <m:t> </m:t>
                          </m:r>
                        </m:e>
                        <m:sub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𝒎𝒊𝒏</m:t>
                          </m:r>
                        </m:sub>
                      </m:sSub>
                    </m:oMath>
                  </m:oMathPara>
                </a14:m>
                <a:endParaRPr lang="zh-TW" altLang="en-US" sz="2000" b="1" i="1" dirty="0"/>
              </a:p>
            </p:txBody>
          </p:sp>
        </mc:Choice>
        <mc:Fallback xmlns="">
          <p:sp>
            <p:nvSpPr>
              <p:cNvPr id="63" name="文字方塊 62">
                <a:extLst>
                  <a:ext uri="{FF2B5EF4-FFF2-40B4-BE49-F238E27FC236}">
                    <a16:creationId xmlns:a16="http://schemas.microsoft.com/office/drawing/2014/main" id="{CB44B649-01C8-4E10-B9B2-220B86B7BA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469" y="5995440"/>
                <a:ext cx="1064824" cy="400110"/>
              </a:xfrm>
              <a:prstGeom prst="rect">
                <a:avLst/>
              </a:prstGeom>
              <a:blipFill>
                <a:blip r:embed="rId16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文字方塊 65">
                <a:extLst>
                  <a:ext uri="{FF2B5EF4-FFF2-40B4-BE49-F238E27FC236}">
                    <a16:creationId xmlns:a16="http://schemas.microsoft.com/office/drawing/2014/main" id="{E8B2F15F-1C44-459A-AFAF-FBDC8DE91976}"/>
                  </a:ext>
                </a:extLst>
              </p:cNvPr>
              <p:cNvSpPr txBox="1"/>
              <p:nvPr/>
            </p:nvSpPr>
            <p:spPr>
              <a:xfrm>
                <a:off x="5692759" y="5995440"/>
                <a:ext cx="10648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000" b="1" i="1" dirty="0"/>
                            <m:t> </m:t>
                          </m:r>
                        </m:e>
                        <m:sub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zh-TW" altLang="en-US" sz="2000" b="1" i="1" dirty="0"/>
              </a:p>
            </p:txBody>
          </p:sp>
        </mc:Choice>
        <mc:Fallback xmlns="">
          <p:sp>
            <p:nvSpPr>
              <p:cNvPr id="66" name="文字方塊 65">
                <a:extLst>
                  <a:ext uri="{FF2B5EF4-FFF2-40B4-BE49-F238E27FC236}">
                    <a16:creationId xmlns:a16="http://schemas.microsoft.com/office/drawing/2014/main" id="{E8B2F15F-1C44-459A-AFAF-FBDC8DE9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759" y="5995440"/>
                <a:ext cx="1064824" cy="400110"/>
              </a:xfrm>
              <a:prstGeom prst="rect">
                <a:avLst/>
              </a:prstGeom>
              <a:blipFill>
                <a:blip r:embed="rId17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箭號: 向右 69">
            <a:extLst>
              <a:ext uri="{FF2B5EF4-FFF2-40B4-BE49-F238E27FC236}">
                <a16:creationId xmlns:a16="http://schemas.microsoft.com/office/drawing/2014/main" id="{50A641E0-8851-4838-A51D-C7C42BA28845}"/>
              </a:ext>
            </a:extLst>
          </p:cNvPr>
          <p:cNvSpPr/>
          <p:nvPr/>
        </p:nvSpPr>
        <p:spPr>
          <a:xfrm rot="16200000">
            <a:off x="3738393" y="4123996"/>
            <a:ext cx="990178" cy="506631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A988496-8144-4BF1-8595-9D541CC62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96105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534BF63B-55E6-4341-9BB7-20876DD0547A}"/>
              </a:ext>
            </a:extLst>
          </p:cNvPr>
          <p:cNvGrpSpPr/>
          <p:nvPr/>
        </p:nvGrpSpPr>
        <p:grpSpPr>
          <a:xfrm>
            <a:off x="1989772" y="946763"/>
            <a:ext cx="8212456" cy="1070448"/>
            <a:chOff x="2512150" y="4230460"/>
            <a:chExt cx="8212456" cy="107044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0CC93540-202F-4CD9-9699-37FFE4A83303}"/>
                    </a:ext>
                  </a:extLst>
                </p:cNvPr>
                <p:cNvSpPr txBox="1"/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          =   </m:t>
                        </m:r>
                        <m:d>
                          <m:dPr>
                            <m:ctrlP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   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−  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  </m:t>
                            </m:r>
                          </m:e>
                        </m:d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sz="28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  </m:t>
                        </m:r>
                        <m:r>
                          <a:rPr lang="en-US" altLang="zh-TW" sz="2800" b="1" i="0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𝐒</m:t>
                        </m:r>
                      </m:oMath>
                    </m:oMathPara>
                  </a14:m>
                  <a:endParaRPr lang="zh-TW" altLang="en-US" sz="2800" b="1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0CC93540-202F-4CD9-9699-37FFE4A833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6AFCBE8B-A321-4E2C-A756-215E22007818}"/>
                </a:ext>
              </a:extLst>
            </p:cNvPr>
            <p:cNvSpPr txBox="1"/>
            <p:nvPr/>
          </p:nvSpPr>
          <p:spPr>
            <a:xfrm>
              <a:off x="251215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E796B3A6-D66D-42AE-9BD0-102217F8B7B2}"/>
                </a:ext>
              </a:extLst>
            </p:cNvPr>
            <p:cNvSpPr txBox="1"/>
            <p:nvPr/>
          </p:nvSpPr>
          <p:spPr>
            <a:xfrm>
              <a:off x="5613515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FF2086F7-1F15-4904-B6CE-51816AFD65D9}"/>
                </a:ext>
              </a:extLst>
            </p:cNvPr>
            <p:cNvSpPr txBox="1"/>
            <p:nvPr/>
          </p:nvSpPr>
          <p:spPr>
            <a:xfrm>
              <a:off x="719200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5" name="文字方塊 34">
              <a:extLst>
                <a:ext uri="{FF2B5EF4-FFF2-40B4-BE49-F238E27FC236}">
                  <a16:creationId xmlns:a16="http://schemas.microsoft.com/office/drawing/2014/main" id="{B464CE6E-842D-4451-B45A-B15672775B80}"/>
                </a:ext>
              </a:extLst>
            </p:cNvPr>
            <p:cNvSpPr txBox="1"/>
            <p:nvPr/>
          </p:nvSpPr>
          <p:spPr>
            <a:xfrm>
              <a:off x="8635093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id="{21F5235E-5D1D-4F96-9AB8-F57A8481FCF6}"/>
              </a:ext>
            </a:extLst>
          </p:cNvPr>
          <p:cNvGrpSpPr/>
          <p:nvPr/>
        </p:nvGrpSpPr>
        <p:grpSpPr>
          <a:xfrm>
            <a:off x="2001864" y="3314613"/>
            <a:ext cx="5236361" cy="1164785"/>
            <a:chOff x="1995606" y="3314613"/>
            <a:chExt cx="5236361" cy="1164785"/>
          </a:xfrm>
        </p:grpSpPr>
        <p:cxnSp>
          <p:nvCxnSpPr>
            <p:cNvPr id="71" name="直線接點 70">
              <a:extLst>
                <a:ext uri="{FF2B5EF4-FFF2-40B4-BE49-F238E27FC236}">
                  <a16:creationId xmlns:a16="http://schemas.microsoft.com/office/drawing/2014/main" id="{E58E315C-78FF-4F0A-9D6E-C526EE50202C}"/>
                </a:ext>
              </a:extLst>
            </p:cNvPr>
            <p:cNvCxnSpPr>
              <a:cxnSpLocks/>
              <a:endCxn id="41" idx="7"/>
            </p:cNvCxnSpPr>
            <p:nvPr/>
          </p:nvCxnSpPr>
          <p:spPr>
            <a:xfrm flipH="1">
              <a:off x="5829603" y="3314613"/>
              <a:ext cx="651617" cy="1158691"/>
            </a:xfrm>
            <a:prstGeom prst="line">
              <a:avLst/>
            </a:prstGeom>
            <a:ln w="57150">
              <a:solidFill>
                <a:schemeClr val="accent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文字方塊 73">
                  <a:extLst>
                    <a:ext uri="{FF2B5EF4-FFF2-40B4-BE49-F238E27FC236}">
                      <a16:creationId xmlns:a16="http://schemas.microsoft.com/office/drawing/2014/main" id="{AE7EA6AA-B5DD-44A9-B187-A5C9E339A9E7}"/>
                    </a:ext>
                  </a:extLst>
                </p:cNvPr>
                <p:cNvSpPr txBox="1"/>
                <p:nvPr/>
              </p:nvSpPr>
              <p:spPr>
                <a:xfrm>
                  <a:off x="6579505" y="3743094"/>
                  <a:ext cx="6524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</m:oMath>
                    </m:oMathPara>
                  </a14:m>
                  <a:endParaRPr lang="zh-TW" altLang="en-US" sz="2400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 xmlns="">
            <p:sp>
              <p:nvSpPr>
                <p:cNvPr id="74" name="文字方塊 73">
                  <a:extLst>
                    <a:ext uri="{FF2B5EF4-FFF2-40B4-BE49-F238E27FC236}">
                      <a16:creationId xmlns:a16="http://schemas.microsoft.com/office/drawing/2014/main" id="{AE7EA6AA-B5DD-44A9-B187-A5C9E339A9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9505" y="3743094"/>
                  <a:ext cx="652462" cy="461665"/>
                </a:xfrm>
                <a:prstGeom prst="rect">
                  <a:avLst/>
                </a:prstGeom>
                <a:blipFill>
                  <a:blip r:embed="rId3"/>
                  <a:stretch>
                    <a:fillRect r="-186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7" name="直線接點 76">
              <a:extLst>
                <a:ext uri="{FF2B5EF4-FFF2-40B4-BE49-F238E27FC236}">
                  <a16:creationId xmlns:a16="http://schemas.microsoft.com/office/drawing/2014/main" id="{B0B5CB9A-9647-42F9-B011-3B6FBAF65CDA}"/>
                </a:ext>
              </a:extLst>
            </p:cNvPr>
            <p:cNvCxnSpPr>
              <a:cxnSpLocks/>
              <a:endCxn id="46" idx="1"/>
            </p:cNvCxnSpPr>
            <p:nvPr/>
          </p:nvCxnSpPr>
          <p:spPr>
            <a:xfrm>
              <a:off x="1995606" y="3323846"/>
              <a:ext cx="523933" cy="1155552"/>
            </a:xfrm>
            <a:prstGeom prst="line">
              <a:avLst/>
            </a:prstGeom>
            <a:ln w="57150">
              <a:solidFill>
                <a:schemeClr val="accent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F298C8B2-C53A-4337-8FF4-6061AF790388}"/>
              </a:ext>
            </a:extLst>
          </p:cNvPr>
          <p:cNvGrpSpPr/>
          <p:nvPr/>
        </p:nvGrpSpPr>
        <p:grpSpPr>
          <a:xfrm>
            <a:off x="4303216" y="4956503"/>
            <a:ext cx="652462" cy="462298"/>
            <a:chOff x="4607854" y="4956503"/>
            <a:chExt cx="652462" cy="46229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文字方塊 46">
                  <a:extLst>
                    <a:ext uri="{FF2B5EF4-FFF2-40B4-BE49-F238E27FC236}">
                      <a16:creationId xmlns:a16="http://schemas.microsoft.com/office/drawing/2014/main" id="{DAEB2733-EC4E-485E-854D-C3C2D19A4276}"/>
                    </a:ext>
                  </a:extLst>
                </p:cNvPr>
                <p:cNvSpPr txBox="1"/>
                <p:nvPr/>
              </p:nvSpPr>
              <p:spPr>
                <a:xfrm>
                  <a:off x="4607854" y="4956503"/>
                  <a:ext cx="65246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oMath>
                    </m:oMathPara>
                  </a14:m>
                  <a:endParaRPr lang="zh-TW" altLang="en-US" sz="2000" dirty="0">
                    <a:solidFill>
                      <a:schemeClr val="accent5"/>
                    </a:solidFill>
                  </a:endParaRPr>
                </a:p>
              </p:txBody>
            </p:sp>
          </mc:Choice>
          <mc:Fallback xmlns="">
            <p:sp>
              <p:nvSpPr>
                <p:cNvPr id="47" name="文字方塊 46">
                  <a:extLst>
                    <a:ext uri="{FF2B5EF4-FFF2-40B4-BE49-F238E27FC236}">
                      <a16:creationId xmlns:a16="http://schemas.microsoft.com/office/drawing/2014/main" id="{DAEB2733-EC4E-485E-854D-C3C2D19A42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07854" y="4956503"/>
                  <a:ext cx="652462" cy="40011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5" name="直線單箭頭接點 74">
              <a:extLst>
                <a:ext uri="{FF2B5EF4-FFF2-40B4-BE49-F238E27FC236}">
                  <a16:creationId xmlns:a16="http://schemas.microsoft.com/office/drawing/2014/main" id="{DE36C7BF-C240-4295-8942-A7860A5B5A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0290" y="5418801"/>
              <a:ext cx="468303" cy="0"/>
            </a:xfrm>
            <a:prstGeom prst="straightConnector1">
              <a:avLst/>
            </a:prstGeom>
            <a:ln w="57150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群組 16">
            <a:extLst>
              <a:ext uri="{FF2B5EF4-FFF2-40B4-BE49-F238E27FC236}">
                <a16:creationId xmlns:a16="http://schemas.microsoft.com/office/drawing/2014/main" id="{8B85D5EB-D4E2-4DCC-A060-99FBD94A523D}"/>
              </a:ext>
            </a:extLst>
          </p:cNvPr>
          <p:cNvGrpSpPr/>
          <p:nvPr/>
        </p:nvGrpSpPr>
        <p:grpSpPr>
          <a:xfrm>
            <a:off x="825980" y="5313148"/>
            <a:ext cx="6506609" cy="833564"/>
            <a:chOff x="1130618" y="5313148"/>
            <a:chExt cx="6506609" cy="833564"/>
          </a:xfrm>
        </p:grpSpPr>
        <p:grpSp>
          <p:nvGrpSpPr>
            <p:cNvPr id="44" name="群組 43">
              <a:extLst>
                <a:ext uri="{FF2B5EF4-FFF2-40B4-BE49-F238E27FC236}">
                  <a16:creationId xmlns:a16="http://schemas.microsoft.com/office/drawing/2014/main" id="{5F073262-92F9-4D10-B2AF-56A92979C174}"/>
                </a:ext>
              </a:extLst>
            </p:cNvPr>
            <p:cNvGrpSpPr/>
            <p:nvPr/>
          </p:nvGrpSpPr>
          <p:grpSpPr>
            <a:xfrm>
              <a:off x="1130618" y="5313148"/>
              <a:ext cx="6506609" cy="523220"/>
              <a:chOff x="1606106" y="4636990"/>
              <a:chExt cx="6506609" cy="523220"/>
            </a:xfrm>
          </p:grpSpPr>
          <p:cxnSp>
            <p:nvCxnSpPr>
              <p:cNvPr id="48" name="直線單箭頭接點 47">
                <a:extLst>
                  <a:ext uri="{FF2B5EF4-FFF2-40B4-BE49-F238E27FC236}">
                    <a16:creationId xmlns:a16="http://schemas.microsoft.com/office/drawing/2014/main" id="{A4A4BB92-9E6B-4A4B-AD12-23233CF069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8568" y="4943856"/>
                <a:ext cx="585414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文字方塊 49">
                    <a:extLst>
                      <a:ext uri="{FF2B5EF4-FFF2-40B4-BE49-F238E27FC236}">
                        <a16:creationId xmlns:a16="http://schemas.microsoft.com/office/drawing/2014/main" id="{07152858-FC1E-4106-8A78-9F91C84E9B79}"/>
                      </a:ext>
                    </a:extLst>
                  </p:cNvPr>
                  <p:cNvSpPr txBox="1"/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𝒒</m:t>
                          </m:r>
                        </m:oMath>
                      </m:oMathPara>
                    </a14:m>
                    <a:endParaRPr lang="zh-TW" altLang="en-US" sz="2800" dirty="0"/>
                  </a:p>
                </p:txBody>
              </p:sp>
            </mc:Choice>
            <mc:Fallback xmlns="">
              <p:sp>
                <p:nvSpPr>
                  <p:cNvPr id="50" name="文字方塊 49">
                    <a:extLst>
                      <a:ext uri="{FF2B5EF4-FFF2-40B4-BE49-F238E27FC236}">
                        <a16:creationId xmlns:a16="http://schemas.microsoft.com/office/drawing/2014/main" id="{07152858-FC1E-4106-8A78-9F91C84E9B7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1" name="橢圓 50">
                <a:extLst>
                  <a:ext uri="{FF2B5EF4-FFF2-40B4-BE49-F238E27FC236}">
                    <a16:creationId xmlns:a16="http://schemas.microsoft.com/office/drawing/2014/main" id="{A0FD9637-DC0D-4728-84A0-DEC27892E70C}"/>
                  </a:ext>
                </a:extLst>
              </p:cNvPr>
              <p:cNvSpPr/>
              <p:nvPr/>
            </p:nvSpPr>
            <p:spPr>
              <a:xfrm>
                <a:off x="5548337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0" name="橢圓 59">
                <a:extLst>
                  <a:ext uri="{FF2B5EF4-FFF2-40B4-BE49-F238E27FC236}">
                    <a16:creationId xmlns:a16="http://schemas.microsoft.com/office/drawing/2014/main" id="{91EB63B2-DE70-4242-9C88-AF5DCA0FB046}"/>
                  </a:ext>
                </a:extLst>
              </p:cNvPr>
              <p:cNvSpPr/>
              <p:nvPr/>
            </p:nvSpPr>
            <p:spPr>
              <a:xfrm>
                <a:off x="6000982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2" name="橢圓 61">
                <a:extLst>
                  <a:ext uri="{FF2B5EF4-FFF2-40B4-BE49-F238E27FC236}">
                    <a16:creationId xmlns:a16="http://schemas.microsoft.com/office/drawing/2014/main" id="{D02C489B-7514-4896-846C-2523F3AA4A81}"/>
                  </a:ext>
                </a:extLst>
              </p:cNvPr>
              <p:cNvSpPr/>
              <p:nvPr/>
            </p:nvSpPr>
            <p:spPr>
              <a:xfrm>
                <a:off x="6455134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4" name="橢圓 63">
                <a:extLst>
                  <a:ext uri="{FF2B5EF4-FFF2-40B4-BE49-F238E27FC236}">
                    <a16:creationId xmlns:a16="http://schemas.microsoft.com/office/drawing/2014/main" id="{CDA27CA8-7027-4AED-90D8-18A1A0A754C4}"/>
                  </a:ext>
                </a:extLst>
              </p:cNvPr>
              <p:cNvSpPr/>
              <p:nvPr/>
            </p:nvSpPr>
            <p:spPr>
              <a:xfrm>
                <a:off x="6909286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5" name="橢圓 64">
                <a:extLst>
                  <a:ext uri="{FF2B5EF4-FFF2-40B4-BE49-F238E27FC236}">
                    <a16:creationId xmlns:a16="http://schemas.microsoft.com/office/drawing/2014/main" id="{8EDC28BA-1C69-4AB4-B7AE-30889E06B639}"/>
                  </a:ext>
                </a:extLst>
              </p:cNvPr>
              <p:cNvSpPr/>
              <p:nvPr/>
            </p:nvSpPr>
            <p:spPr>
              <a:xfrm>
                <a:off x="5094185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7" name="橢圓 66">
                <a:extLst>
                  <a:ext uri="{FF2B5EF4-FFF2-40B4-BE49-F238E27FC236}">
                    <a16:creationId xmlns:a16="http://schemas.microsoft.com/office/drawing/2014/main" id="{1EFAA418-CBA5-4215-A1D0-B22DFB92B6B5}"/>
                  </a:ext>
                </a:extLst>
              </p:cNvPr>
              <p:cNvSpPr/>
              <p:nvPr/>
            </p:nvSpPr>
            <p:spPr>
              <a:xfrm>
                <a:off x="4640033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8" name="橢圓 67">
                <a:extLst>
                  <a:ext uri="{FF2B5EF4-FFF2-40B4-BE49-F238E27FC236}">
                    <a16:creationId xmlns:a16="http://schemas.microsoft.com/office/drawing/2014/main" id="{65B7C163-46F4-459C-9607-7A206F813355}"/>
                  </a:ext>
                </a:extLst>
              </p:cNvPr>
              <p:cNvSpPr/>
              <p:nvPr/>
            </p:nvSpPr>
            <p:spPr>
              <a:xfrm>
                <a:off x="4185881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9" name="橢圓 68">
                <a:extLst>
                  <a:ext uri="{FF2B5EF4-FFF2-40B4-BE49-F238E27FC236}">
                    <a16:creationId xmlns:a16="http://schemas.microsoft.com/office/drawing/2014/main" id="{1922CB15-9DAC-4A33-AF89-2387D3412476}"/>
                  </a:ext>
                </a:extLst>
              </p:cNvPr>
              <p:cNvSpPr/>
              <p:nvPr/>
            </p:nvSpPr>
            <p:spPr>
              <a:xfrm>
                <a:off x="3735002" y="4853939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文字方塊 75">
                  <a:extLst>
                    <a:ext uri="{FF2B5EF4-FFF2-40B4-BE49-F238E27FC236}">
                      <a16:creationId xmlns:a16="http://schemas.microsoft.com/office/drawing/2014/main" id="{946A64BD-1CED-409F-8204-D9AE1629B279}"/>
                    </a:ext>
                  </a:extLst>
                </p:cNvPr>
                <p:cNvSpPr txBox="1"/>
                <p:nvPr/>
              </p:nvSpPr>
              <p:spPr>
                <a:xfrm>
                  <a:off x="4971266" y="5746399"/>
                  <a:ext cx="41211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76" name="文字方塊 75">
                  <a:extLst>
                    <a:ext uri="{FF2B5EF4-FFF2-40B4-BE49-F238E27FC236}">
                      <a16:creationId xmlns:a16="http://schemas.microsoft.com/office/drawing/2014/main" id="{946A64BD-1CED-409F-8204-D9AE1629B27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71266" y="5746399"/>
                  <a:ext cx="412112" cy="40011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文字方塊 77">
                  <a:extLst>
                    <a:ext uri="{FF2B5EF4-FFF2-40B4-BE49-F238E27FC236}">
                      <a16:creationId xmlns:a16="http://schemas.microsoft.com/office/drawing/2014/main" id="{EB2E44F4-27EF-4BF3-941B-CC8E9586A4AD}"/>
                    </a:ext>
                  </a:extLst>
                </p:cNvPr>
                <p:cNvSpPr txBox="1"/>
                <p:nvPr/>
              </p:nvSpPr>
              <p:spPr>
                <a:xfrm>
                  <a:off x="4440492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78" name="文字方塊 77">
                  <a:extLst>
                    <a:ext uri="{FF2B5EF4-FFF2-40B4-BE49-F238E27FC236}">
                      <a16:creationId xmlns:a16="http://schemas.microsoft.com/office/drawing/2014/main" id="{EB2E44F4-27EF-4BF3-941B-CC8E9586A4A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40492" y="5740815"/>
                  <a:ext cx="564197" cy="4001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文字方塊 78">
                  <a:extLst>
                    <a:ext uri="{FF2B5EF4-FFF2-40B4-BE49-F238E27FC236}">
                      <a16:creationId xmlns:a16="http://schemas.microsoft.com/office/drawing/2014/main" id="{DD6F7C04-34D8-492B-8AE7-83A8CB85CDA9}"/>
                    </a:ext>
                  </a:extLst>
                </p:cNvPr>
                <p:cNvSpPr txBox="1"/>
                <p:nvPr/>
              </p:nvSpPr>
              <p:spPr>
                <a:xfrm>
                  <a:off x="3977710" y="5746602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2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79" name="文字方塊 78">
                  <a:extLst>
                    <a:ext uri="{FF2B5EF4-FFF2-40B4-BE49-F238E27FC236}">
                      <a16:creationId xmlns:a16="http://schemas.microsoft.com/office/drawing/2014/main" id="{DD6F7C04-34D8-492B-8AE7-83A8CB85CD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77710" y="5746602"/>
                  <a:ext cx="564197" cy="400110"/>
                </a:xfrm>
                <a:prstGeom prst="rect">
                  <a:avLst/>
                </a:prstGeom>
                <a:blipFill>
                  <a:blip r:embed="rId8"/>
                  <a:stretch>
                    <a:fillRect t="-7692" r="-2174" b="-292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文字方塊 79">
                  <a:extLst>
                    <a:ext uri="{FF2B5EF4-FFF2-40B4-BE49-F238E27FC236}">
                      <a16:creationId xmlns:a16="http://schemas.microsoft.com/office/drawing/2014/main" id="{7C1FFAB7-546D-4676-88DE-AF832FB9BDCC}"/>
                    </a:ext>
                  </a:extLst>
                </p:cNvPr>
                <p:cNvSpPr txBox="1"/>
                <p:nvPr/>
              </p:nvSpPr>
              <p:spPr>
                <a:xfrm>
                  <a:off x="3524922" y="5743480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3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0" name="文字方塊 79">
                  <a:extLst>
                    <a:ext uri="{FF2B5EF4-FFF2-40B4-BE49-F238E27FC236}">
                      <a16:creationId xmlns:a16="http://schemas.microsoft.com/office/drawing/2014/main" id="{7C1FFAB7-546D-4676-88DE-AF832FB9BD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4922" y="5743480"/>
                  <a:ext cx="564197" cy="400110"/>
                </a:xfrm>
                <a:prstGeom prst="rect">
                  <a:avLst/>
                </a:prstGeom>
                <a:blipFill>
                  <a:blip r:embed="rId9"/>
                  <a:stretch>
                    <a:fillRect t="-6061" r="-2151" b="-272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AE16983D-FA21-40EF-85C8-2D9D5B0C9D65}"/>
                    </a:ext>
                  </a:extLst>
                </p:cNvPr>
                <p:cNvSpPr txBox="1"/>
                <p:nvPr/>
              </p:nvSpPr>
              <p:spPr>
                <a:xfrm>
                  <a:off x="3080887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4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AE16983D-FA21-40EF-85C8-2D9D5B0C9D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87" y="5740815"/>
                  <a:ext cx="564197" cy="400110"/>
                </a:xfrm>
                <a:prstGeom prst="rect">
                  <a:avLst/>
                </a:prstGeom>
                <a:blipFill>
                  <a:blip r:embed="rId10"/>
                  <a:stretch>
                    <a:fillRect t="-7692" r="-2151" b="-292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0E2E1C34-85B0-4CB7-AC1D-7F519B1BBC24}"/>
                    </a:ext>
                  </a:extLst>
                </p:cNvPr>
                <p:cNvSpPr txBox="1"/>
                <p:nvPr/>
              </p:nvSpPr>
              <p:spPr>
                <a:xfrm>
                  <a:off x="5335306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0E2E1C34-85B0-4CB7-AC1D-7F519B1BBC2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5306" y="5740815"/>
                  <a:ext cx="564197" cy="400110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文字方塊 82">
                  <a:extLst>
                    <a:ext uri="{FF2B5EF4-FFF2-40B4-BE49-F238E27FC236}">
                      <a16:creationId xmlns:a16="http://schemas.microsoft.com/office/drawing/2014/main" id="{16995E57-CE5E-450B-8B72-34EEB1D34072}"/>
                    </a:ext>
                  </a:extLst>
                </p:cNvPr>
                <p:cNvSpPr txBox="1"/>
                <p:nvPr/>
              </p:nvSpPr>
              <p:spPr>
                <a:xfrm>
                  <a:off x="5789631" y="5743480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3" name="文字方塊 82">
                  <a:extLst>
                    <a:ext uri="{FF2B5EF4-FFF2-40B4-BE49-F238E27FC236}">
                      <a16:creationId xmlns:a16="http://schemas.microsoft.com/office/drawing/2014/main" id="{16995E57-CE5E-450B-8B72-34EEB1D340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9631" y="5743480"/>
                  <a:ext cx="564197" cy="40011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文字方塊 84">
                  <a:extLst>
                    <a:ext uri="{FF2B5EF4-FFF2-40B4-BE49-F238E27FC236}">
                      <a16:creationId xmlns:a16="http://schemas.microsoft.com/office/drawing/2014/main" id="{4ECD1613-A813-4D38-BB33-EF6ABE6DD8E2}"/>
                    </a:ext>
                  </a:extLst>
                </p:cNvPr>
                <p:cNvSpPr txBox="1"/>
                <p:nvPr/>
              </p:nvSpPr>
              <p:spPr>
                <a:xfrm>
                  <a:off x="6243956" y="5735142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5" name="文字方塊 84">
                  <a:extLst>
                    <a:ext uri="{FF2B5EF4-FFF2-40B4-BE49-F238E27FC236}">
                      <a16:creationId xmlns:a16="http://schemas.microsoft.com/office/drawing/2014/main" id="{4ECD1613-A813-4D38-BB33-EF6ABE6DD8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43956" y="5735142"/>
                  <a:ext cx="564197" cy="400110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6" name="文字方塊 85">
              <a:extLst>
                <a:ext uri="{FF2B5EF4-FFF2-40B4-BE49-F238E27FC236}">
                  <a16:creationId xmlns:a16="http://schemas.microsoft.com/office/drawing/2014/main" id="{A943FCEA-95A3-4CCD-89D1-C1E955219AFF}"/>
                </a:ext>
              </a:extLst>
            </p:cNvPr>
            <p:cNvSpPr txBox="1"/>
            <p:nvPr/>
          </p:nvSpPr>
          <p:spPr>
            <a:xfrm>
              <a:off x="1720047" y="5626108"/>
              <a:ext cx="1305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dirty="0"/>
                <a:t>3-bit Integer</a:t>
              </a:r>
              <a:endParaRPr lang="zh-TW" altLang="en-US" b="1" dirty="0"/>
            </a:p>
          </p:txBody>
        </p: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B52A89CD-52A4-43EE-B67E-B3A14D8E1786}"/>
              </a:ext>
            </a:extLst>
          </p:cNvPr>
          <p:cNvGrpSpPr/>
          <p:nvPr/>
        </p:nvGrpSpPr>
        <p:grpSpPr>
          <a:xfrm>
            <a:off x="825980" y="2750432"/>
            <a:ext cx="6506609" cy="2020150"/>
            <a:chOff x="1130618" y="2750432"/>
            <a:chExt cx="6506609" cy="2020150"/>
          </a:xfrm>
        </p:grpSpPr>
        <p:cxnSp>
          <p:nvCxnSpPr>
            <p:cNvPr id="57" name="直線接點 56">
              <a:extLst>
                <a:ext uri="{FF2B5EF4-FFF2-40B4-BE49-F238E27FC236}">
                  <a16:creationId xmlns:a16="http://schemas.microsoft.com/office/drawing/2014/main" id="{9F51831E-7D7C-4C03-821E-CFEC0DA7368E}"/>
                </a:ext>
              </a:extLst>
            </p:cNvPr>
            <p:cNvCxnSpPr>
              <a:cxnSpLocks/>
            </p:cNvCxnSpPr>
            <p:nvPr/>
          </p:nvCxnSpPr>
          <p:spPr>
            <a:xfrm>
              <a:off x="4720290" y="2750432"/>
              <a:ext cx="0" cy="202015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群組 1">
              <a:extLst>
                <a:ext uri="{FF2B5EF4-FFF2-40B4-BE49-F238E27FC236}">
                  <a16:creationId xmlns:a16="http://schemas.microsoft.com/office/drawing/2014/main" id="{4BA8627F-D8B6-49A8-92B3-1C4E25FD56C9}"/>
                </a:ext>
              </a:extLst>
            </p:cNvPr>
            <p:cNvGrpSpPr/>
            <p:nvPr/>
          </p:nvGrpSpPr>
          <p:grpSpPr>
            <a:xfrm>
              <a:off x="1130618" y="4234328"/>
              <a:ext cx="6506609" cy="523220"/>
              <a:chOff x="1606106" y="4636990"/>
              <a:chExt cx="6506609" cy="523220"/>
            </a:xfrm>
          </p:grpSpPr>
          <p:cxnSp>
            <p:nvCxnSpPr>
              <p:cNvPr id="36" name="直線單箭頭接點 35">
                <a:extLst>
                  <a:ext uri="{FF2B5EF4-FFF2-40B4-BE49-F238E27FC236}">
                    <a16:creationId xmlns:a16="http://schemas.microsoft.com/office/drawing/2014/main" id="{B7C51E17-4D70-422A-B2DB-C486AA60B6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8568" y="4943856"/>
                <a:ext cx="585414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文字方塊 36">
                    <a:extLst>
                      <a:ext uri="{FF2B5EF4-FFF2-40B4-BE49-F238E27FC236}">
                        <a16:creationId xmlns:a16="http://schemas.microsoft.com/office/drawing/2014/main" id="{BC5D3101-2715-49E9-8982-BA9F17FF0A2B}"/>
                      </a:ext>
                    </a:extLst>
                  </p:cNvPr>
                  <p:cNvSpPr txBox="1"/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𝒒</m:t>
                          </m:r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oMath>
                      </m:oMathPara>
                    </a14:m>
                    <a:endParaRPr lang="zh-TW" altLang="en-US" sz="2800" dirty="0"/>
                  </a:p>
                </p:txBody>
              </p:sp>
            </mc:Choice>
            <mc:Fallback xmlns="">
              <p:sp>
                <p:nvSpPr>
                  <p:cNvPr id="37" name="文字方塊 36">
                    <a:extLst>
                      <a:ext uri="{FF2B5EF4-FFF2-40B4-BE49-F238E27FC236}">
                        <a16:creationId xmlns:a16="http://schemas.microsoft.com/office/drawing/2014/main" id="{BC5D3101-2715-49E9-8982-BA9F17FF0A2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" name="橢圓 10">
                <a:extLst>
                  <a:ext uri="{FF2B5EF4-FFF2-40B4-BE49-F238E27FC236}">
                    <a16:creationId xmlns:a16="http://schemas.microsoft.com/office/drawing/2014/main" id="{29C64C62-4A0C-4B52-A15D-415EEE8C56D0}"/>
                  </a:ext>
                </a:extLst>
              </p:cNvPr>
              <p:cNvSpPr/>
              <p:nvPr/>
            </p:nvSpPr>
            <p:spPr>
              <a:xfrm>
                <a:off x="5091137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39" name="橢圓 38">
                <a:extLst>
                  <a:ext uri="{FF2B5EF4-FFF2-40B4-BE49-F238E27FC236}">
                    <a16:creationId xmlns:a16="http://schemas.microsoft.com/office/drawing/2014/main" id="{76144786-2221-442A-953F-406310099196}"/>
                  </a:ext>
                </a:extLst>
              </p:cNvPr>
              <p:cNvSpPr/>
              <p:nvPr/>
            </p:nvSpPr>
            <p:spPr>
              <a:xfrm>
                <a:off x="5543782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0" name="橢圓 39">
                <a:extLst>
                  <a:ext uri="{FF2B5EF4-FFF2-40B4-BE49-F238E27FC236}">
                    <a16:creationId xmlns:a16="http://schemas.microsoft.com/office/drawing/2014/main" id="{BDC8CF66-7014-4BB9-AA32-558154C76788}"/>
                  </a:ext>
                </a:extLst>
              </p:cNvPr>
              <p:cNvSpPr/>
              <p:nvPr/>
            </p:nvSpPr>
            <p:spPr>
              <a:xfrm>
                <a:off x="5997934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1" name="橢圓 40">
                <a:extLst>
                  <a:ext uri="{FF2B5EF4-FFF2-40B4-BE49-F238E27FC236}">
                    <a16:creationId xmlns:a16="http://schemas.microsoft.com/office/drawing/2014/main" id="{B2062A18-1C4E-4072-9FE5-04445234E4D1}"/>
                  </a:ext>
                </a:extLst>
              </p:cNvPr>
              <p:cNvSpPr/>
              <p:nvPr/>
            </p:nvSpPr>
            <p:spPr>
              <a:xfrm>
                <a:off x="6452086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2" name="橢圓 41">
                <a:extLst>
                  <a:ext uri="{FF2B5EF4-FFF2-40B4-BE49-F238E27FC236}">
                    <a16:creationId xmlns:a16="http://schemas.microsoft.com/office/drawing/2014/main" id="{33092B45-E888-48E0-AF6C-EC27803A0CED}"/>
                  </a:ext>
                </a:extLst>
              </p:cNvPr>
              <p:cNvSpPr/>
              <p:nvPr/>
            </p:nvSpPr>
            <p:spPr>
              <a:xfrm>
                <a:off x="4636985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" name="橢圓 42">
                <a:extLst>
                  <a:ext uri="{FF2B5EF4-FFF2-40B4-BE49-F238E27FC236}">
                    <a16:creationId xmlns:a16="http://schemas.microsoft.com/office/drawing/2014/main" id="{188A12C2-C893-4764-BE5A-3B60048FCE27}"/>
                  </a:ext>
                </a:extLst>
              </p:cNvPr>
              <p:cNvSpPr/>
              <p:nvPr/>
            </p:nvSpPr>
            <p:spPr>
              <a:xfrm>
                <a:off x="4182833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" name="橢圓 44">
                <a:extLst>
                  <a:ext uri="{FF2B5EF4-FFF2-40B4-BE49-F238E27FC236}">
                    <a16:creationId xmlns:a16="http://schemas.microsoft.com/office/drawing/2014/main" id="{E78CA665-C3C6-4B4D-AA6A-5E810DF58C0D}"/>
                  </a:ext>
                </a:extLst>
              </p:cNvPr>
              <p:cNvSpPr/>
              <p:nvPr/>
            </p:nvSpPr>
            <p:spPr>
              <a:xfrm>
                <a:off x="3728681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6" name="橢圓 45">
                <a:extLst>
                  <a:ext uri="{FF2B5EF4-FFF2-40B4-BE49-F238E27FC236}">
                    <a16:creationId xmlns:a16="http://schemas.microsoft.com/office/drawing/2014/main" id="{8737D254-C5A2-4F93-8E91-37035C4C00EA}"/>
                  </a:ext>
                </a:extLst>
              </p:cNvPr>
              <p:cNvSpPr/>
              <p:nvPr/>
            </p:nvSpPr>
            <p:spPr>
              <a:xfrm>
                <a:off x="3277802" y="4853939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2D17B987-D9D1-4B54-8200-336DAD0B72C9}"/>
              </a:ext>
            </a:extLst>
          </p:cNvPr>
          <p:cNvGrpSpPr/>
          <p:nvPr/>
        </p:nvGrpSpPr>
        <p:grpSpPr>
          <a:xfrm>
            <a:off x="825980" y="2303262"/>
            <a:ext cx="6506609" cy="1052467"/>
            <a:chOff x="1130618" y="2303262"/>
            <a:chExt cx="6506609" cy="1052467"/>
          </a:xfrm>
        </p:grpSpPr>
        <p:cxnSp>
          <p:nvCxnSpPr>
            <p:cNvPr id="5" name="直線單箭頭接點 4">
              <a:extLst>
                <a:ext uri="{FF2B5EF4-FFF2-40B4-BE49-F238E27FC236}">
                  <a16:creationId xmlns:a16="http://schemas.microsoft.com/office/drawing/2014/main" id="{FCBE4DD5-C1F6-496D-9316-B7DCC33E3917}"/>
                </a:ext>
              </a:extLst>
            </p:cNvPr>
            <p:cNvCxnSpPr>
              <a:cxnSpLocks/>
            </p:cNvCxnSpPr>
            <p:nvPr/>
          </p:nvCxnSpPr>
          <p:spPr>
            <a:xfrm>
              <a:off x="1783080" y="3043772"/>
              <a:ext cx="585414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文字方塊 37">
                  <a:extLst>
                    <a:ext uri="{FF2B5EF4-FFF2-40B4-BE49-F238E27FC236}">
                      <a16:creationId xmlns:a16="http://schemas.microsoft.com/office/drawing/2014/main" id="{1AEC92B0-4D7D-4826-92FF-E7EA4931B234}"/>
                    </a:ext>
                  </a:extLst>
                </p:cNvPr>
                <p:cNvSpPr txBox="1"/>
                <p:nvPr/>
              </p:nvSpPr>
              <p:spPr>
                <a:xfrm>
                  <a:off x="1130618" y="2734761"/>
                  <a:ext cx="652462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8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zh-TW" altLang="en-US" sz="2800" dirty="0"/>
                </a:p>
              </p:txBody>
            </p:sp>
          </mc:Choice>
          <mc:Fallback xmlns="">
            <p:sp>
              <p:nvSpPr>
                <p:cNvPr id="38" name="文字方塊 37">
                  <a:extLst>
                    <a:ext uri="{FF2B5EF4-FFF2-40B4-BE49-F238E27FC236}">
                      <a16:creationId xmlns:a16="http://schemas.microsoft.com/office/drawing/2014/main" id="{1AEC92B0-4D7D-4826-92FF-E7EA4931B2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0618" y="2734761"/>
                  <a:ext cx="652462" cy="523220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直線接點 12">
              <a:extLst>
                <a:ext uri="{FF2B5EF4-FFF2-40B4-BE49-F238E27FC236}">
                  <a16:creationId xmlns:a16="http://schemas.microsoft.com/office/drawing/2014/main" id="{332FBE8A-3C58-46BE-BDC1-9D1DE1386661}"/>
                </a:ext>
              </a:extLst>
            </p:cNvPr>
            <p:cNvCxnSpPr>
              <a:cxnSpLocks/>
            </p:cNvCxnSpPr>
            <p:nvPr/>
          </p:nvCxnSpPr>
          <p:spPr>
            <a:xfrm>
              <a:off x="5155161" y="2796884"/>
              <a:ext cx="0" cy="46472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42E4B84-9D96-4D5D-9B08-6DFA4144A35D}"/>
                </a:ext>
              </a:extLst>
            </p:cNvPr>
            <p:cNvSpPr/>
            <p:nvPr/>
          </p:nvSpPr>
          <p:spPr>
            <a:xfrm>
              <a:off x="2284125" y="2768508"/>
              <a:ext cx="4507991" cy="524615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文字方塊 53">
                  <a:extLst>
                    <a:ext uri="{FF2B5EF4-FFF2-40B4-BE49-F238E27FC236}">
                      <a16:creationId xmlns:a16="http://schemas.microsoft.com/office/drawing/2014/main" id="{1E2C7A11-9084-4836-8BBA-05BBA7548872}"/>
                    </a:ext>
                  </a:extLst>
                </p:cNvPr>
                <p:cNvSpPr txBox="1"/>
                <p:nvPr/>
              </p:nvSpPr>
              <p:spPr>
                <a:xfrm>
                  <a:off x="6490179" y="2303262"/>
                  <a:ext cx="106482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54" name="文字方塊 53">
                  <a:extLst>
                    <a:ext uri="{FF2B5EF4-FFF2-40B4-BE49-F238E27FC236}">
                      <a16:creationId xmlns:a16="http://schemas.microsoft.com/office/drawing/2014/main" id="{1E2C7A11-9084-4836-8BBA-05BBA75488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0179" y="2303262"/>
                  <a:ext cx="1064824" cy="40011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6A4EEB52-C712-41F9-A844-A53D76FE0E52}"/>
                    </a:ext>
                  </a:extLst>
                </p:cNvPr>
                <p:cNvSpPr txBox="1"/>
                <p:nvPr/>
              </p:nvSpPr>
              <p:spPr>
                <a:xfrm>
                  <a:off x="2026628" y="2303262"/>
                  <a:ext cx="106482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b="1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𝒎𝒊𝒏</m:t>
                            </m:r>
                          </m:sub>
                        </m:sSub>
                      </m:oMath>
                    </m:oMathPara>
                  </a14:m>
                  <a:endParaRPr lang="zh-TW" altLang="en-US" sz="2000" b="1" dirty="0"/>
                </a:p>
              </p:txBody>
            </p:sp>
          </mc:Choice>
          <mc:Fallback xmlns="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6A4EEB52-C712-41F9-A844-A53D76FE0E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26628" y="2303262"/>
                  <a:ext cx="1064824" cy="400110"/>
                </a:xfrm>
                <a:prstGeom prst="rect">
                  <a:avLst/>
                </a:prstGeom>
                <a:blipFill>
                  <a:blip r:embed="rId17"/>
                  <a:stretch>
                    <a:fillRect b="-46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文字方塊 55">
                  <a:extLst>
                    <a:ext uri="{FF2B5EF4-FFF2-40B4-BE49-F238E27FC236}">
                      <a16:creationId xmlns:a16="http://schemas.microsoft.com/office/drawing/2014/main" id="{C86CEFD9-A07E-4B8F-8649-63F5ED77D22B}"/>
                    </a:ext>
                  </a:extLst>
                </p:cNvPr>
                <p:cNvSpPr txBox="1"/>
                <p:nvPr/>
              </p:nvSpPr>
              <p:spPr>
                <a:xfrm>
                  <a:off x="4828930" y="2333088"/>
                  <a:ext cx="6524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oMath>
                    </m:oMathPara>
                  </a14:m>
                  <a:endParaRPr lang="zh-TW" alt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6" name="文字方塊 55">
                  <a:extLst>
                    <a:ext uri="{FF2B5EF4-FFF2-40B4-BE49-F238E27FC236}">
                      <a16:creationId xmlns:a16="http://schemas.microsoft.com/office/drawing/2014/main" id="{C86CEFD9-A07E-4B8F-8649-63F5ED77D2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8930" y="2333088"/>
                  <a:ext cx="652462" cy="461665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2" name="文字方塊 91">
              <a:extLst>
                <a:ext uri="{FF2B5EF4-FFF2-40B4-BE49-F238E27FC236}">
                  <a16:creationId xmlns:a16="http://schemas.microsoft.com/office/drawing/2014/main" id="{1AF6F26B-DBFD-420E-82B8-64D5A2761477}"/>
                </a:ext>
              </a:extLst>
            </p:cNvPr>
            <p:cNvSpPr txBox="1"/>
            <p:nvPr/>
          </p:nvSpPr>
          <p:spPr>
            <a:xfrm>
              <a:off x="2446088" y="2709398"/>
              <a:ext cx="16520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dirty="0"/>
                <a:t>floating-point range</a:t>
              </a:r>
              <a:endParaRPr lang="zh-TW" altLang="en-US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文字方塊 62">
                <a:extLst>
                  <a:ext uri="{FF2B5EF4-FFF2-40B4-BE49-F238E27FC236}">
                    <a16:creationId xmlns:a16="http://schemas.microsoft.com/office/drawing/2014/main" id="{CB44B649-01C8-4E10-B9B2-220B86B7BAFB}"/>
                  </a:ext>
                </a:extLst>
              </p:cNvPr>
              <p:cNvSpPr txBox="1"/>
              <p:nvPr/>
            </p:nvSpPr>
            <p:spPr>
              <a:xfrm>
                <a:off x="2514469" y="5995440"/>
                <a:ext cx="10648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000" b="1" i="1" dirty="0"/>
                            <m:t> </m:t>
                          </m:r>
                        </m:e>
                        <m:sub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𝒎𝒊𝒏</m:t>
                          </m:r>
                        </m:sub>
                      </m:sSub>
                    </m:oMath>
                  </m:oMathPara>
                </a14:m>
                <a:endParaRPr lang="zh-TW" altLang="en-US" sz="2000" b="1" i="1" dirty="0"/>
              </a:p>
            </p:txBody>
          </p:sp>
        </mc:Choice>
        <mc:Fallback xmlns="">
          <p:sp>
            <p:nvSpPr>
              <p:cNvPr id="63" name="文字方塊 62">
                <a:extLst>
                  <a:ext uri="{FF2B5EF4-FFF2-40B4-BE49-F238E27FC236}">
                    <a16:creationId xmlns:a16="http://schemas.microsoft.com/office/drawing/2014/main" id="{CB44B649-01C8-4E10-B9B2-220B86B7BA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469" y="5995440"/>
                <a:ext cx="1064824" cy="400110"/>
              </a:xfrm>
              <a:prstGeom prst="rect">
                <a:avLst/>
              </a:prstGeom>
              <a:blipFill>
                <a:blip r:embed="rId19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文字方塊 65">
                <a:extLst>
                  <a:ext uri="{FF2B5EF4-FFF2-40B4-BE49-F238E27FC236}">
                    <a16:creationId xmlns:a16="http://schemas.microsoft.com/office/drawing/2014/main" id="{E8B2F15F-1C44-459A-AFAF-FBDC8DE91976}"/>
                  </a:ext>
                </a:extLst>
              </p:cNvPr>
              <p:cNvSpPr txBox="1"/>
              <p:nvPr/>
            </p:nvSpPr>
            <p:spPr>
              <a:xfrm>
                <a:off x="5692759" y="5995440"/>
                <a:ext cx="10648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000" b="1" i="1" dirty="0"/>
                            <m:t> </m:t>
                          </m:r>
                        </m:e>
                        <m:sub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zh-TW" altLang="en-US" sz="2000" b="1" i="1" dirty="0"/>
              </a:p>
            </p:txBody>
          </p:sp>
        </mc:Choice>
        <mc:Fallback xmlns="">
          <p:sp>
            <p:nvSpPr>
              <p:cNvPr id="66" name="文字方塊 65">
                <a:extLst>
                  <a:ext uri="{FF2B5EF4-FFF2-40B4-BE49-F238E27FC236}">
                    <a16:creationId xmlns:a16="http://schemas.microsoft.com/office/drawing/2014/main" id="{E8B2F15F-1C44-459A-AFAF-FBDC8DE91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759" y="5995440"/>
                <a:ext cx="1064824" cy="400110"/>
              </a:xfrm>
              <a:prstGeom prst="rect">
                <a:avLst/>
              </a:prstGeom>
              <a:blipFill>
                <a:blip r:embed="rId20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93B5064-0F36-47DA-AEB6-05C91CDDE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188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121764C-244B-4E6F-9377-2D834B4D4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Low Bit-Width Operations are Much Cheaper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A2B542D-03A5-418D-B6BA-9944280F5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59" y="1673292"/>
            <a:ext cx="11330360" cy="4779556"/>
          </a:xfrm>
          <a:prstGeom prst="rect">
            <a:avLst/>
          </a:prstGeom>
        </p:spPr>
      </p:pic>
      <p:cxnSp>
        <p:nvCxnSpPr>
          <p:cNvPr id="6" name="直線接點 5">
            <a:extLst>
              <a:ext uri="{FF2B5EF4-FFF2-40B4-BE49-F238E27FC236}">
                <a16:creationId xmlns:a16="http://schemas.microsoft.com/office/drawing/2014/main" id="{FE7B3D38-ADFC-4055-83CD-EE25BB9F1F2F}"/>
              </a:ext>
            </a:extLst>
          </p:cNvPr>
          <p:cNvCxnSpPr>
            <a:cxnSpLocks/>
          </p:cNvCxnSpPr>
          <p:nvPr/>
        </p:nvCxnSpPr>
        <p:spPr>
          <a:xfrm flipV="1">
            <a:off x="5956374" y="2421712"/>
            <a:ext cx="0" cy="1645191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單箭頭接點 6">
            <a:extLst>
              <a:ext uri="{FF2B5EF4-FFF2-40B4-BE49-F238E27FC236}">
                <a16:creationId xmlns:a16="http://schemas.microsoft.com/office/drawing/2014/main" id="{7A0B5842-027D-45BE-80AA-41FE27A766A4}"/>
              </a:ext>
            </a:extLst>
          </p:cNvPr>
          <p:cNvCxnSpPr>
            <a:cxnSpLocks/>
          </p:cNvCxnSpPr>
          <p:nvPr/>
        </p:nvCxnSpPr>
        <p:spPr>
          <a:xfrm flipH="1">
            <a:off x="5013600" y="2632168"/>
            <a:ext cx="894803" cy="0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74142922-1369-470F-82FF-10D05F088A9D}"/>
                  </a:ext>
                </a:extLst>
              </p:cNvPr>
              <p:cNvSpPr txBox="1"/>
              <p:nvPr/>
            </p:nvSpPr>
            <p:spPr>
              <a:xfrm>
                <a:off x="5281627" y="2341259"/>
                <a:ext cx="60113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𝟑𝟎</m:t>
                      </m:r>
                    </m:oMath>
                  </m:oMathPara>
                </a14:m>
                <a:endParaRPr lang="zh-TW" altLang="en-US" sz="1600" b="1" dirty="0"/>
              </a:p>
            </p:txBody>
          </p:sp>
        </mc:Choice>
        <mc:Fallback xmlns="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74142922-1369-470F-82FF-10D05F088A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1627" y="2341259"/>
                <a:ext cx="601133" cy="3385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7E5A837B-29CB-40D1-86CC-6C7373F3A922}"/>
              </a:ext>
            </a:extLst>
          </p:cNvPr>
          <p:cNvCxnSpPr>
            <a:cxnSpLocks/>
          </p:cNvCxnSpPr>
          <p:nvPr/>
        </p:nvCxnSpPr>
        <p:spPr>
          <a:xfrm flipH="1" flipV="1">
            <a:off x="10197737" y="4304714"/>
            <a:ext cx="880657" cy="5969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A1BF23E4-4769-4434-A542-999A7DBA3524}"/>
                  </a:ext>
                </a:extLst>
              </p:cNvPr>
              <p:cNvSpPr txBox="1"/>
              <p:nvPr/>
            </p:nvSpPr>
            <p:spPr>
              <a:xfrm>
                <a:off x="10277915" y="4023763"/>
                <a:ext cx="60113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𝟐𝟕</m:t>
                      </m:r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zh-TW" altLang="en-US" sz="1600" b="1" dirty="0"/>
              </a:p>
            </p:txBody>
          </p:sp>
        </mc:Choice>
        <mc:Fallback xmlns=""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A1BF23E4-4769-4434-A542-999A7DBA35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7915" y="4023763"/>
                <a:ext cx="601133" cy="338554"/>
              </a:xfrm>
              <a:prstGeom prst="rect">
                <a:avLst/>
              </a:prstGeom>
              <a:blipFill>
                <a:blip r:embed="rId4"/>
                <a:stretch>
                  <a:fillRect r="-323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直線單箭頭接點 24">
            <a:extLst>
              <a:ext uri="{FF2B5EF4-FFF2-40B4-BE49-F238E27FC236}">
                <a16:creationId xmlns:a16="http://schemas.microsoft.com/office/drawing/2014/main" id="{5863B3F6-B2BC-4722-A417-5221BD12D305}"/>
              </a:ext>
            </a:extLst>
          </p:cNvPr>
          <p:cNvCxnSpPr>
            <a:cxnSpLocks/>
          </p:cNvCxnSpPr>
          <p:nvPr/>
        </p:nvCxnSpPr>
        <p:spPr>
          <a:xfrm flipH="1">
            <a:off x="9562011" y="2638020"/>
            <a:ext cx="1308328" cy="0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字方塊 25">
                <a:extLst>
                  <a:ext uri="{FF2B5EF4-FFF2-40B4-BE49-F238E27FC236}">
                    <a16:creationId xmlns:a16="http://schemas.microsoft.com/office/drawing/2014/main" id="{940D3D03-B2A8-4B5E-A3CB-D7789255B492}"/>
                  </a:ext>
                </a:extLst>
              </p:cNvPr>
              <p:cNvSpPr txBox="1"/>
              <p:nvPr/>
            </p:nvSpPr>
            <p:spPr>
              <a:xfrm>
                <a:off x="9895332" y="2340236"/>
                <a:ext cx="76781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𝟏𝟏𝟔</m:t>
                      </m:r>
                    </m:oMath>
                  </m:oMathPara>
                </a14:m>
                <a:endParaRPr lang="zh-TW" altLang="en-US" sz="1600" b="1" dirty="0"/>
              </a:p>
            </p:txBody>
          </p:sp>
        </mc:Choice>
        <mc:Fallback xmlns="">
          <p:sp>
            <p:nvSpPr>
              <p:cNvPr id="26" name="文字方塊 25">
                <a:extLst>
                  <a:ext uri="{FF2B5EF4-FFF2-40B4-BE49-F238E27FC236}">
                    <a16:creationId xmlns:a16="http://schemas.microsoft.com/office/drawing/2014/main" id="{940D3D03-B2A8-4B5E-A3CB-D7789255B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5332" y="2340236"/>
                <a:ext cx="767819" cy="3385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直線單箭頭接點 27">
            <a:extLst>
              <a:ext uri="{FF2B5EF4-FFF2-40B4-BE49-F238E27FC236}">
                <a16:creationId xmlns:a16="http://schemas.microsoft.com/office/drawing/2014/main" id="{1508713E-81E1-4462-9971-F42934346072}"/>
              </a:ext>
            </a:extLst>
          </p:cNvPr>
          <p:cNvCxnSpPr>
            <a:cxnSpLocks/>
          </p:cNvCxnSpPr>
          <p:nvPr/>
        </p:nvCxnSpPr>
        <p:spPr>
          <a:xfrm flipH="1">
            <a:off x="5582194" y="4304714"/>
            <a:ext cx="672197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文字方塊 28">
                <a:extLst>
                  <a:ext uri="{FF2B5EF4-FFF2-40B4-BE49-F238E27FC236}">
                    <a16:creationId xmlns:a16="http://schemas.microsoft.com/office/drawing/2014/main" id="{F85C7070-8DF1-43BD-9027-5922601AE965}"/>
                  </a:ext>
                </a:extLst>
              </p:cNvPr>
              <p:cNvSpPr txBox="1"/>
              <p:nvPr/>
            </p:nvSpPr>
            <p:spPr>
              <a:xfrm>
                <a:off x="5530997" y="4015896"/>
                <a:ext cx="601133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𝟏𝟖</m:t>
                      </m:r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altLang="zh-TW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zh-TW" altLang="en-US" sz="1600" b="1" dirty="0"/>
              </a:p>
            </p:txBody>
          </p:sp>
        </mc:Choice>
        <mc:Fallback xmlns="">
          <p:sp>
            <p:nvSpPr>
              <p:cNvPr id="29" name="文字方塊 28">
                <a:extLst>
                  <a:ext uri="{FF2B5EF4-FFF2-40B4-BE49-F238E27FC236}">
                    <a16:creationId xmlns:a16="http://schemas.microsoft.com/office/drawing/2014/main" id="{F85C7070-8DF1-43BD-9027-5922601AE9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997" y="4015896"/>
                <a:ext cx="601133" cy="338554"/>
              </a:xfrm>
              <a:prstGeom prst="rect">
                <a:avLst/>
              </a:prstGeom>
              <a:blipFill>
                <a:blip r:embed="rId6"/>
                <a:stretch>
                  <a:fillRect r="-323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投影片編號版面配置區 3">
            <a:extLst>
              <a:ext uri="{FF2B5EF4-FFF2-40B4-BE49-F238E27FC236}">
                <a16:creationId xmlns:a16="http://schemas.microsoft.com/office/drawing/2014/main" id="{ED040D71-B29F-441E-B84A-0835A0726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3</a:t>
            </a:fld>
            <a:endParaRPr lang="en-US" altLang="zh-TW" dirty="0"/>
          </a:p>
        </p:txBody>
      </p:sp>
      <p:cxnSp>
        <p:nvCxnSpPr>
          <p:cNvPr id="32" name="直線接點 31">
            <a:extLst>
              <a:ext uri="{FF2B5EF4-FFF2-40B4-BE49-F238E27FC236}">
                <a16:creationId xmlns:a16="http://schemas.microsoft.com/office/drawing/2014/main" id="{6C831FCC-D375-42AF-89C5-8ED0F8DAE96E}"/>
              </a:ext>
            </a:extLst>
          </p:cNvPr>
          <p:cNvCxnSpPr>
            <a:cxnSpLocks/>
          </p:cNvCxnSpPr>
          <p:nvPr/>
        </p:nvCxnSpPr>
        <p:spPr>
          <a:xfrm flipV="1">
            <a:off x="6318981" y="3925127"/>
            <a:ext cx="0" cy="1430646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接點 32">
            <a:extLst>
              <a:ext uri="{FF2B5EF4-FFF2-40B4-BE49-F238E27FC236}">
                <a16:creationId xmlns:a16="http://schemas.microsoft.com/office/drawing/2014/main" id="{E472FEB1-5CA5-4707-B268-77D4A0690218}"/>
              </a:ext>
            </a:extLst>
          </p:cNvPr>
          <p:cNvCxnSpPr>
            <a:cxnSpLocks/>
          </p:cNvCxnSpPr>
          <p:nvPr/>
        </p:nvCxnSpPr>
        <p:spPr>
          <a:xfrm flipV="1">
            <a:off x="11114970" y="3995524"/>
            <a:ext cx="0" cy="1360249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接點 33">
            <a:extLst>
              <a:ext uri="{FF2B5EF4-FFF2-40B4-BE49-F238E27FC236}">
                <a16:creationId xmlns:a16="http://schemas.microsoft.com/office/drawing/2014/main" id="{0CC03EE4-7D99-4236-883D-8AD8D8A7471B}"/>
              </a:ext>
            </a:extLst>
          </p:cNvPr>
          <p:cNvCxnSpPr>
            <a:cxnSpLocks/>
          </p:cNvCxnSpPr>
          <p:nvPr/>
        </p:nvCxnSpPr>
        <p:spPr>
          <a:xfrm flipV="1">
            <a:off x="10899733" y="2340236"/>
            <a:ext cx="0" cy="1722835"/>
          </a:xfrm>
          <a:prstGeom prst="line">
            <a:avLst/>
          </a:prstGeom>
          <a:ln w="381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8D44FF7F-2FF8-4F1F-8712-712AE9074212}"/>
              </a:ext>
            </a:extLst>
          </p:cNvPr>
          <p:cNvSpPr txBox="1"/>
          <p:nvPr/>
        </p:nvSpPr>
        <p:spPr>
          <a:xfrm>
            <a:off x="2303951" y="6520241"/>
            <a:ext cx="758409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Computing's Energy Problem (and What We Can Do About it) [Horowitz, M., IEEE ISSCC 2014]</a:t>
            </a:r>
          </a:p>
        </p:txBody>
      </p:sp>
      <p:pic>
        <p:nvPicPr>
          <p:cNvPr id="17" name="內容版面配置區 16" descr="核取記號 以實心填滿">
            <a:extLst>
              <a:ext uri="{FF2B5EF4-FFF2-40B4-BE49-F238E27FC236}">
                <a16:creationId xmlns:a16="http://schemas.microsoft.com/office/drawing/2014/main" id="{1787F957-32F0-4AFB-A6DA-CB4581CDC1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8269" y="2421712"/>
            <a:ext cx="338328" cy="338328"/>
          </a:xfrm>
        </p:spPr>
      </p:pic>
      <p:pic>
        <p:nvPicPr>
          <p:cNvPr id="40" name="內容版面配置區 16" descr="核取記號 以實心填滿">
            <a:extLst>
              <a:ext uri="{FF2B5EF4-FFF2-40B4-BE49-F238E27FC236}">
                <a16:creationId xmlns:a16="http://schemas.microsoft.com/office/drawing/2014/main" id="{08C90D67-025C-4553-B7E5-9ED8B7E8AE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1624" y="3725000"/>
            <a:ext cx="338328" cy="338328"/>
          </a:xfrm>
          <a:prstGeom prst="rect">
            <a:avLst/>
          </a:prstGeom>
        </p:spPr>
      </p:pic>
      <p:pic>
        <p:nvPicPr>
          <p:cNvPr id="41" name="內容版面配置區 16" descr="核取記號 以實心填滿">
            <a:extLst>
              <a:ext uri="{FF2B5EF4-FFF2-40B4-BE49-F238E27FC236}">
                <a16:creationId xmlns:a16="http://schemas.microsoft.com/office/drawing/2014/main" id="{C2AB138C-29C6-45EF-A0F0-834CE994E3A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1624" y="4068569"/>
            <a:ext cx="338328" cy="338328"/>
          </a:xfrm>
          <a:prstGeom prst="rect">
            <a:avLst/>
          </a:prstGeom>
        </p:spPr>
      </p:pic>
      <p:pic>
        <p:nvPicPr>
          <p:cNvPr id="42" name="內容版面配置區 16" descr="核取記號 以實心填滿">
            <a:extLst>
              <a:ext uri="{FF2B5EF4-FFF2-40B4-BE49-F238E27FC236}">
                <a16:creationId xmlns:a16="http://schemas.microsoft.com/office/drawing/2014/main" id="{FE190EA7-59A6-4351-914A-AD105B761CF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2231" y="5088795"/>
            <a:ext cx="338328" cy="33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7126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534BF63B-55E6-4341-9BB7-20876DD0547A}"/>
              </a:ext>
            </a:extLst>
          </p:cNvPr>
          <p:cNvGrpSpPr/>
          <p:nvPr/>
        </p:nvGrpSpPr>
        <p:grpSpPr>
          <a:xfrm>
            <a:off x="1989772" y="946763"/>
            <a:ext cx="8212456" cy="1070448"/>
            <a:chOff x="2512150" y="4230460"/>
            <a:chExt cx="8212456" cy="107044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0CC93540-202F-4CD9-9699-37FFE4A83303}"/>
                    </a:ext>
                  </a:extLst>
                </p:cNvPr>
                <p:cNvSpPr txBox="1"/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          =   </m:t>
                        </m:r>
                        <m:d>
                          <m:dPr>
                            <m:ctrlP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   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−  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  </m:t>
                            </m:r>
                          </m:e>
                        </m:d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sz="28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  </m:t>
                        </m:r>
                        <m:r>
                          <a:rPr lang="en-US" altLang="zh-TW" sz="2800" b="1" i="0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𝐒</m:t>
                        </m:r>
                      </m:oMath>
                    </m:oMathPara>
                  </a14:m>
                  <a:endParaRPr lang="zh-TW" altLang="en-US" sz="2800" b="1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0CC93540-202F-4CD9-9699-37FFE4A833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6AFCBE8B-A321-4E2C-A756-215E22007818}"/>
                </a:ext>
              </a:extLst>
            </p:cNvPr>
            <p:cNvSpPr txBox="1"/>
            <p:nvPr/>
          </p:nvSpPr>
          <p:spPr>
            <a:xfrm>
              <a:off x="251215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E796B3A6-D66D-42AE-9BD0-102217F8B7B2}"/>
                </a:ext>
              </a:extLst>
            </p:cNvPr>
            <p:cNvSpPr txBox="1"/>
            <p:nvPr/>
          </p:nvSpPr>
          <p:spPr>
            <a:xfrm>
              <a:off x="5613515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FF2086F7-1F15-4904-B6CE-51816AFD65D9}"/>
                </a:ext>
              </a:extLst>
            </p:cNvPr>
            <p:cNvSpPr txBox="1"/>
            <p:nvPr/>
          </p:nvSpPr>
          <p:spPr>
            <a:xfrm>
              <a:off x="719200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5" name="文字方塊 34">
              <a:extLst>
                <a:ext uri="{FF2B5EF4-FFF2-40B4-BE49-F238E27FC236}">
                  <a16:creationId xmlns:a16="http://schemas.microsoft.com/office/drawing/2014/main" id="{B464CE6E-842D-4451-B45A-B15672775B80}"/>
                </a:ext>
              </a:extLst>
            </p:cNvPr>
            <p:cNvSpPr txBox="1"/>
            <p:nvPr/>
          </p:nvSpPr>
          <p:spPr>
            <a:xfrm>
              <a:off x="8635093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文字方塊 83">
                <a:extLst>
                  <a:ext uri="{FF2B5EF4-FFF2-40B4-BE49-F238E27FC236}">
                    <a16:creationId xmlns:a16="http://schemas.microsoft.com/office/drawing/2014/main" id="{C309074B-42E3-4895-829C-CAB0A1CCCEF8}"/>
                  </a:ext>
                </a:extLst>
              </p:cNvPr>
              <p:cNvSpPr txBox="1"/>
              <p:nvPr/>
            </p:nvSpPr>
            <p:spPr>
              <a:xfrm>
                <a:off x="8397554" y="4325925"/>
                <a:ext cx="2688295" cy="7959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 dirty="0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en-US" altLang="zh-TW" sz="2400" b="1" i="1" smtClean="0">
                                  <a:latin typeface="Cambria Math" panose="02040503050406030204" pitchFamily="18" charset="0"/>
                                </a:rPr>
                                <m:t>𝒊𝒏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4" name="文字方塊 83">
                <a:extLst>
                  <a:ext uri="{FF2B5EF4-FFF2-40B4-BE49-F238E27FC236}">
                    <a16:creationId xmlns:a16="http://schemas.microsoft.com/office/drawing/2014/main" id="{C309074B-42E3-4895-829C-CAB0A1CCCE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7554" y="4325925"/>
                <a:ext cx="2688295" cy="7959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文字方塊 67">
                <a:extLst>
                  <a:ext uri="{FF2B5EF4-FFF2-40B4-BE49-F238E27FC236}">
                    <a16:creationId xmlns:a16="http://schemas.microsoft.com/office/drawing/2014/main" id="{9AB2A79D-DBD4-4718-A0F7-6AB71E0A0D03}"/>
                  </a:ext>
                </a:extLst>
              </p:cNvPr>
              <p:cNvSpPr txBox="1"/>
              <p:nvPr/>
            </p:nvSpPr>
            <p:spPr>
              <a:xfrm>
                <a:off x="7798683" y="2650793"/>
                <a:ext cx="254276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zh-TW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zh-TW" altLang="en-US" sz="2400" b="1" dirty="0"/>
              </a:p>
            </p:txBody>
          </p:sp>
        </mc:Choice>
        <mc:Fallback xmlns="">
          <p:sp>
            <p:nvSpPr>
              <p:cNvPr id="68" name="文字方塊 67">
                <a:extLst>
                  <a:ext uri="{FF2B5EF4-FFF2-40B4-BE49-F238E27FC236}">
                    <a16:creationId xmlns:a16="http://schemas.microsoft.com/office/drawing/2014/main" id="{9AB2A79D-DBD4-4718-A0F7-6AB71E0A0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8683" y="2650793"/>
                <a:ext cx="2542767" cy="461665"/>
              </a:xfrm>
              <a:prstGeom prst="rect">
                <a:avLst/>
              </a:prstGeom>
              <a:blipFill>
                <a:blip r:embed="rId4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群組 12">
            <a:extLst>
              <a:ext uri="{FF2B5EF4-FFF2-40B4-BE49-F238E27FC236}">
                <a16:creationId xmlns:a16="http://schemas.microsoft.com/office/drawing/2014/main" id="{7FF5F726-53F2-41ED-9A4C-CF1B41AD40C6}"/>
              </a:ext>
            </a:extLst>
          </p:cNvPr>
          <p:cNvGrpSpPr/>
          <p:nvPr/>
        </p:nvGrpSpPr>
        <p:grpSpPr>
          <a:xfrm>
            <a:off x="8573695" y="3263590"/>
            <a:ext cx="2911530" cy="870628"/>
            <a:chOff x="8573695" y="3263590"/>
            <a:chExt cx="2911530" cy="87062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文字方塊 68">
                  <a:extLst>
                    <a:ext uri="{FF2B5EF4-FFF2-40B4-BE49-F238E27FC236}">
                      <a16:creationId xmlns:a16="http://schemas.microsoft.com/office/drawing/2014/main" id="{5C0C69CB-6D90-4B0F-A874-911065D9938B}"/>
                    </a:ext>
                  </a:extLst>
                </p:cNvPr>
                <p:cNvSpPr txBox="1"/>
                <p:nvPr/>
              </p:nvSpPr>
              <p:spPr>
                <a:xfrm>
                  <a:off x="8573695" y="3263590"/>
                  <a:ext cx="2911530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  <m:r>
                          <a:rPr lang="en-US" altLang="zh-TW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2000" b="1" i="1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𝒎</m:t>
                            </m:r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𝒂𝒙</m:t>
                            </m:r>
                          </m:sub>
                        </m:sSub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  <m:r>
                          <a:rPr lang="en-US" altLang="zh-TW" sz="2000" b="1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altLang="zh-TW" sz="2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sz="2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oMath>
                    </m:oMathPara>
                  </a14:m>
                  <a:endParaRPr lang="zh-TW" altLang="en-US" sz="2000" b="1" dirty="0"/>
                </a:p>
              </p:txBody>
            </p:sp>
          </mc:Choice>
          <mc:Fallback xmlns="">
            <p:sp>
              <p:nvSpPr>
                <p:cNvPr id="69" name="文字方塊 68">
                  <a:extLst>
                    <a:ext uri="{FF2B5EF4-FFF2-40B4-BE49-F238E27FC236}">
                      <a16:creationId xmlns:a16="http://schemas.microsoft.com/office/drawing/2014/main" id="{5C0C69CB-6D90-4B0F-A874-911065D9938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73695" y="3263590"/>
                  <a:ext cx="2911530" cy="400110"/>
                </a:xfrm>
                <a:prstGeom prst="rect">
                  <a:avLst/>
                </a:prstGeom>
                <a:blipFill>
                  <a:blip r:embed="rId5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文字方塊 69">
                  <a:extLst>
                    <a:ext uri="{FF2B5EF4-FFF2-40B4-BE49-F238E27FC236}">
                      <a16:creationId xmlns:a16="http://schemas.microsoft.com/office/drawing/2014/main" id="{7FA74C40-D3C4-428E-91F0-707032D002F5}"/>
                    </a:ext>
                  </a:extLst>
                </p:cNvPr>
                <p:cNvSpPr txBox="1"/>
                <p:nvPr/>
              </p:nvSpPr>
              <p:spPr>
                <a:xfrm>
                  <a:off x="8573695" y="3734108"/>
                  <a:ext cx="2911530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𝒎</m:t>
                            </m:r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𝒊𝒏</m:t>
                            </m:r>
                          </m:sub>
                        </m:sSub>
                        <m:r>
                          <a:rPr lang="en-US" altLang="zh-TW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2000" b="1" i="1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𝒎</m:t>
                            </m:r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𝒊𝒏</m:t>
                            </m:r>
                          </m:sub>
                        </m:sSub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  <m:r>
                          <a:rPr lang="en-US" altLang="zh-TW" sz="2000" b="1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altLang="zh-TW" sz="2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sz="2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oMath>
                    </m:oMathPara>
                  </a14:m>
                  <a:endParaRPr lang="zh-TW" altLang="en-US" sz="2000" b="1" dirty="0"/>
                </a:p>
              </p:txBody>
            </p:sp>
          </mc:Choice>
          <mc:Fallback xmlns="">
            <p:sp>
              <p:nvSpPr>
                <p:cNvPr id="70" name="文字方塊 69">
                  <a:extLst>
                    <a:ext uri="{FF2B5EF4-FFF2-40B4-BE49-F238E27FC236}">
                      <a16:creationId xmlns:a16="http://schemas.microsoft.com/office/drawing/2014/main" id="{7FA74C40-D3C4-428E-91F0-707032D002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73695" y="3734108"/>
                  <a:ext cx="2911530" cy="400110"/>
                </a:xfrm>
                <a:prstGeom prst="rect">
                  <a:avLst/>
                </a:prstGeom>
                <a:blipFill>
                  <a:blip r:embed="rId6"/>
                  <a:stretch>
                    <a:fillRect b="-1846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0FAF30D9-0CD2-4E8C-A839-B76924DD569D}"/>
              </a:ext>
            </a:extLst>
          </p:cNvPr>
          <p:cNvGrpSpPr/>
          <p:nvPr/>
        </p:nvGrpSpPr>
        <p:grpSpPr>
          <a:xfrm>
            <a:off x="8080665" y="3349180"/>
            <a:ext cx="505688" cy="764305"/>
            <a:chOff x="8080665" y="3349180"/>
            <a:chExt cx="505688" cy="764305"/>
          </a:xfrm>
        </p:grpSpPr>
        <p:sp>
          <p:nvSpPr>
            <p:cNvPr id="6" name="左大括弧 5">
              <a:extLst>
                <a:ext uri="{FF2B5EF4-FFF2-40B4-BE49-F238E27FC236}">
                  <a16:creationId xmlns:a16="http://schemas.microsoft.com/office/drawing/2014/main" id="{22A6F0FE-FB30-426D-BBAA-CB574EEE09B5}"/>
                </a:ext>
              </a:extLst>
            </p:cNvPr>
            <p:cNvSpPr/>
            <p:nvPr/>
          </p:nvSpPr>
          <p:spPr>
            <a:xfrm>
              <a:off x="8450059" y="3349180"/>
              <a:ext cx="136294" cy="764305"/>
            </a:xfrm>
            <a:prstGeom prst="leftBrace">
              <a:avLst>
                <a:gd name="adj1" fmla="val 34452"/>
                <a:gd name="adj2" fmla="val 5000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1" name="群組 10">
              <a:extLst>
                <a:ext uri="{FF2B5EF4-FFF2-40B4-BE49-F238E27FC236}">
                  <a16:creationId xmlns:a16="http://schemas.microsoft.com/office/drawing/2014/main" id="{01854203-49B9-449C-97E4-6819EE063B44}"/>
                </a:ext>
              </a:extLst>
            </p:cNvPr>
            <p:cNvGrpSpPr/>
            <p:nvPr/>
          </p:nvGrpSpPr>
          <p:grpSpPr>
            <a:xfrm>
              <a:off x="8080665" y="3740983"/>
              <a:ext cx="369394" cy="369332"/>
              <a:chOff x="8093964" y="3753702"/>
              <a:chExt cx="369394" cy="36933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6" name="文字方塊 75">
                    <a:extLst>
                      <a:ext uri="{FF2B5EF4-FFF2-40B4-BE49-F238E27FC236}">
                        <a16:creationId xmlns:a16="http://schemas.microsoft.com/office/drawing/2014/main" id="{0B4AD759-358C-468B-8371-8FAF792BF999}"/>
                      </a:ext>
                    </a:extLst>
                  </p:cNvPr>
                  <p:cNvSpPr txBox="1"/>
                  <p:nvPr/>
                </p:nvSpPr>
                <p:spPr>
                  <a:xfrm>
                    <a:off x="8093964" y="3753702"/>
                    <a:ext cx="369394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altLang="zh-TW" sz="18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</m:oMath>
                      </m:oMathPara>
                    </a14:m>
                    <a:endParaRPr lang="zh-TW" altLang="en-US" sz="1800" b="1" i="1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6" name="文字方塊 75">
                    <a:extLst>
                      <a:ext uri="{FF2B5EF4-FFF2-40B4-BE49-F238E27FC236}">
                        <a16:creationId xmlns:a16="http://schemas.microsoft.com/office/drawing/2014/main" id="{0B4AD759-358C-468B-8371-8FAF792BF99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093964" y="3753702"/>
                    <a:ext cx="369394" cy="36933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0" name="橢圓 9">
                <a:extLst>
                  <a:ext uri="{FF2B5EF4-FFF2-40B4-BE49-F238E27FC236}">
                    <a16:creationId xmlns:a16="http://schemas.microsoft.com/office/drawing/2014/main" id="{4E5E1228-B140-43A8-9C81-0840BB7A79E5}"/>
                  </a:ext>
                </a:extLst>
              </p:cNvPr>
              <p:cNvSpPr/>
              <p:nvPr/>
            </p:nvSpPr>
            <p:spPr>
              <a:xfrm>
                <a:off x="8143116" y="3823741"/>
                <a:ext cx="246283" cy="246283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83" name="群組 82">
            <a:extLst>
              <a:ext uri="{FF2B5EF4-FFF2-40B4-BE49-F238E27FC236}">
                <a16:creationId xmlns:a16="http://schemas.microsoft.com/office/drawing/2014/main" id="{381B59DD-5699-44AE-A9DB-528D3C842557}"/>
              </a:ext>
            </a:extLst>
          </p:cNvPr>
          <p:cNvGrpSpPr/>
          <p:nvPr/>
        </p:nvGrpSpPr>
        <p:grpSpPr>
          <a:xfrm>
            <a:off x="7683962" y="2162844"/>
            <a:ext cx="3208939" cy="466781"/>
            <a:chOff x="7683962" y="2162844"/>
            <a:chExt cx="1473509" cy="466781"/>
          </a:xfrm>
        </p:grpSpPr>
        <p:sp>
          <p:nvSpPr>
            <p:cNvPr id="85" name="文字方塊 84">
              <a:extLst>
                <a:ext uri="{FF2B5EF4-FFF2-40B4-BE49-F238E27FC236}">
                  <a16:creationId xmlns:a16="http://schemas.microsoft.com/office/drawing/2014/main" id="{61DDF10B-FDDA-4B1F-82C0-0C55D1D10ECF}"/>
                </a:ext>
              </a:extLst>
            </p:cNvPr>
            <p:cNvSpPr txBox="1"/>
            <p:nvPr/>
          </p:nvSpPr>
          <p:spPr>
            <a:xfrm>
              <a:off x="7683962" y="2167960"/>
              <a:ext cx="12650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400" b="1" dirty="0"/>
                <a:t>Calculate Scale</a:t>
              </a:r>
              <a:endParaRPr lang="zh-TW" altLang="en-US" sz="2400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文字方塊 85">
                  <a:extLst>
                    <a:ext uri="{FF2B5EF4-FFF2-40B4-BE49-F238E27FC236}">
                      <a16:creationId xmlns:a16="http://schemas.microsoft.com/office/drawing/2014/main" id="{5DA88B6D-D9D1-40B5-B142-F8A5B95C3BFE}"/>
                    </a:ext>
                  </a:extLst>
                </p:cNvPr>
                <p:cNvSpPr txBox="1"/>
                <p:nvPr/>
              </p:nvSpPr>
              <p:spPr>
                <a:xfrm>
                  <a:off x="8591975" y="2162844"/>
                  <a:ext cx="565496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sz="2400" b="1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</m:oMath>
                    </m:oMathPara>
                  </a14:m>
                  <a:endParaRPr lang="zh-TW" altLang="en-US" sz="2400" dirty="0"/>
                </a:p>
              </p:txBody>
            </p:sp>
          </mc:Choice>
          <mc:Fallback xmlns="">
            <p:sp>
              <p:nvSpPr>
                <p:cNvPr id="86" name="文字方塊 85">
                  <a:extLst>
                    <a:ext uri="{FF2B5EF4-FFF2-40B4-BE49-F238E27FC236}">
                      <a16:creationId xmlns:a16="http://schemas.microsoft.com/office/drawing/2014/main" id="{5DA88B6D-D9D1-40B5-B142-F8A5B95C3BF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91975" y="2162844"/>
                  <a:ext cx="565496" cy="4616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4" name="群組 93">
            <a:extLst>
              <a:ext uri="{FF2B5EF4-FFF2-40B4-BE49-F238E27FC236}">
                <a16:creationId xmlns:a16="http://schemas.microsoft.com/office/drawing/2014/main" id="{355B2808-11FE-4619-B39C-6D7E002E3C79}"/>
              </a:ext>
            </a:extLst>
          </p:cNvPr>
          <p:cNvGrpSpPr/>
          <p:nvPr/>
        </p:nvGrpSpPr>
        <p:grpSpPr>
          <a:xfrm>
            <a:off x="2001864" y="3314613"/>
            <a:ext cx="5236361" cy="1164785"/>
            <a:chOff x="1995606" y="3314613"/>
            <a:chExt cx="5236361" cy="1164785"/>
          </a:xfrm>
        </p:grpSpPr>
        <p:cxnSp>
          <p:nvCxnSpPr>
            <p:cNvPr id="95" name="直線接點 94">
              <a:extLst>
                <a:ext uri="{FF2B5EF4-FFF2-40B4-BE49-F238E27FC236}">
                  <a16:creationId xmlns:a16="http://schemas.microsoft.com/office/drawing/2014/main" id="{FD8A0AA9-2B17-4116-B22A-470734C2442D}"/>
                </a:ext>
              </a:extLst>
            </p:cNvPr>
            <p:cNvCxnSpPr>
              <a:cxnSpLocks/>
              <a:endCxn id="130" idx="7"/>
            </p:cNvCxnSpPr>
            <p:nvPr/>
          </p:nvCxnSpPr>
          <p:spPr>
            <a:xfrm flipH="1">
              <a:off x="5829603" y="3314613"/>
              <a:ext cx="651617" cy="1158691"/>
            </a:xfrm>
            <a:prstGeom prst="line">
              <a:avLst/>
            </a:prstGeom>
            <a:ln w="57150">
              <a:solidFill>
                <a:schemeClr val="accent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文字方塊 95">
                  <a:extLst>
                    <a:ext uri="{FF2B5EF4-FFF2-40B4-BE49-F238E27FC236}">
                      <a16:creationId xmlns:a16="http://schemas.microsoft.com/office/drawing/2014/main" id="{6344A8C0-45B9-4A6B-8F9D-DD53FD91181C}"/>
                    </a:ext>
                  </a:extLst>
                </p:cNvPr>
                <p:cNvSpPr txBox="1"/>
                <p:nvPr/>
              </p:nvSpPr>
              <p:spPr>
                <a:xfrm>
                  <a:off x="6579505" y="3743094"/>
                  <a:ext cx="6524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</m:oMath>
                    </m:oMathPara>
                  </a14:m>
                  <a:endParaRPr lang="zh-TW" altLang="en-US" sz="2400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 xmlns="">
            <p:sp>
              <p:nvSpPr>
                <p:cNvPr id="96" name="文字方塊 95">
                  <a:extLst>
                    <a:ext uri="{FF2B5EF4-FFF2-40B4-BE49-F238E27FC236}">
                      <a16:creationId xmlns:a16="http://schemas.microsoft.com/office/drawing/2014/main" id="{6344A8C0-45B9-4A6B-8F9D-DD53FD91181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9505" y="3743094"/>
                  <a:ext cx="652462" cy="461665"/>
                </a:xfrm>
                <a:prstGeom prst="rect">
                  <a:avLst/>
                </a:prstGeom>
                <a:blipFill>
                  <a:blip r:embed="rId9"/>
                  <a:stretch>
                    <a:fillRect r="-186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7" name="直線接點 96">
              <a:extLst>
                <a:ext uri="{FF2B5EF4-FFF2-40B4-BE49-F238E27FC236}">
                  <a16:creationId xmlns:a16="http://schemas.microsoft.com/office/drawing/2014/main" id="{98A9908D-3D94-4FE4-BBEA-E2F11FA38DF7}"/>
                </a:ext>
              </a:extLst>
            </p:cNvPr>
            <p:cNvCxnSpPr>
              <a:cxnSpLocks/>
              <a:endCxn id="134" idx="1"/>
            </p:cNvCxnSpPr>
            <p:nvPr/>
          </p:nvCxnSpPr>
          <p:spPr>
            <a:xfrm>
              <a:off x="1995606" y="3323846"/>
              <a:ext cx="523933" cy="1155552"/>
            </a:xfrm>
            <a:prstGeom prst="line">
              <a:avLst/>
            </a:prstGeom>
            <a:ln w="57150">
              <a:solidFill>
                <a:schemeClr val="accent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群組 97">
            <a:extLst>
              <a:ext uri="{FF2B5EF4-FFF2-40B4-BE49-F238E27FC236}">
                <a16:creationId xmlns:a16="http://schemas.microsoft.com/office/drawing/2014/main" id="{6DDD13B7-AA89-4167-AC8C-0BFE2DC7FC9B}"/>
              </a:ext>
            </a:extLst>
          </p:cNvPr>
          <p:cNvGrpSpPr/>
          <p:nvPr/>
        </p:nvGrpSpPr>
        <p:grpSpPr>
          <a:xfrm>
            <a:off x="4303216" y="4956503"/>
            <a:ext cx="652462" cy="462298"/>
            <a:chOff x="4607854" y="4956503"/>
            <a:chExt cx="652462" cy="46229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文字方塊 98">
                  <a:extLst>
                    <a:ext uri="{FF2B5EF4-FFF2-40B4-BE49-F238E27FC236}">
                      <a16:creationId xmlns:a16="http://schemas.microsoft.com/office/drawing/2014/main" id="{D977B5A8-438A-4AF1-83D1-5A4559AA8F86}"/>
                    </a:ext>
                  </a:extLst>
                </p:cNvPr>
                <p:cNvSpPr txBox="1"/>
                <p:nvPr/>
              </p:nvSpPr>
              <p:spPr>
                <a:xfrm>
                  <a:off x="4607854" y="4956503"/>
                  <a:ext cx="65246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oMath>
                    </m:oMathPara>
                  </a14:m>
                  <a:endParaRPr lang="zh-TW" altLang="en-US" sz="2000" dirty="0">
                    <a:solidFill>
                      <a:schemeClr val="accent5"/>
                    </a:solidFill>
                  </a:endParaRPr>
                </a:p>
              </p:txBody>
            </p:sp>
          </mc:Choice>
          <mc:Fallback xmlns="">
            <p:sp>
              <p:nvSpPr>
                <p:cNvPr id="99" name="文字方塊 98">
                  <a:extLst>
                    <a:ext uri="{FF2B5EF4-FFF2-40B4-BE49-F238E27FC236}">
                      <a16:creationId xmlns:a16="http://schemas.microsoft.com/office/drawing/2014/main" id="{D977B5A8-438A-4AF1-83D1-5A4559AA8F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07854" y="4956503"/>
                  <a:ext cx="652462" cy="40011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0" name="直線單箭頭接點 99">
              <a:extLst>
                <a:ext uri="{FF2B5EF4-FFF2-40B4-BE49-F238E27FC236}">
                  <a16:creationId xmlns:a16="http://schemas.microsoft.com/office/drawing/2014/main" id="{ECC0051A-1480-4E95-843A-88344DA6B3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0290" y="5418801"/>
              <a:ext cx="468303" cy="0"/>
            </a:xfrm>
            <a:prstGeom prst="straightConnector1">
              <a:avLst/>
            </a:prstGeom>
            <a:ln w="57150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群組 100">
            <a:extLst>
              <a:ext uri="{FF2B5EF4-FFF2-40B4-BE49-F238E27FC236}">
                <a16:creationId xmlns:a16="http://schemas.microsoft.com/office/drawing/2014/main" id="{4883CA9D-CB87-47DD-81E1-3818FE336714}"/>
              </a:ext>
            </a:extLst>
          </p:cNvPr>
          <p:cNvGrpSpPr/>
          <p:nvPr/>
        </p:nvGrpSpPr>
        <p:grpSpPr>
          <a:xfrm>
            <a:off x="825980" y="5313148"/>
            <a:ext cx="6506609" cy="833564"/>
            <a:chOff x="1130618" y="5313148"/>
            <a:chExt cx="6506609" cy="833564"/>
          </a:xfrm>
        </p:grpSpPr>
        <p:grpSp>
          <p:nvGrpSpPr>
            <p:cNvPr id="102" name="群組 101">
              <a:extLst>
                <a:ext uri="{FF2B5EF4-FFF2-40B4-BE49-F238E27FC236}">
                  <a16:creationId xmlns:a16="http://schemas.microsoft.com/office/drawing/2014/main" id="{433B475C-120B-4200-B8FA-9BC431D374C0}"/>
                </a:ext>
              </a:extLst>
            </p:cNvPr>
            <p:cNvGrpSpPr/>
            <p:nvPr/>
          </p:nvGrpSpPr>
          <p:grpSpPr>
            <a:xfrm>
              <a:off x="1130618" y="5313148"/>
              <a:ext cx="6506609" cy="523220"/>
              <a:chOff x="1606106" y="4636990"/>
              <a:chExt cx="6506609" cy="523220"/>
            </a:xfrm>
          </p:grpSpPr>
          <p:cxnSp>
            <p:nvCxnSpPr>
              <p:cNvPr id="112" name="直線單箭頭接點 111">
                <a:extLst>
                  <a:ext uri="{FF2B5EF4-FFF2-40B4-BE49-F238E27FC236}">
                    <a16:creationId xmlns:a16="http://schemas.microsoft.com/office/drawing/2014/main" id="{EC3C7511-A762-4DB2-B4C7-5A21ECD3E0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8568" y="4943856"/>
                <a:ext cx="585414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3" name="文字方塊 112">
                    <a:extLst>
                      <a:ext uri="{FF2B5EF4-FFF2-40B4-BE49-F238E27FC236}">
                        <a16:creationId xmlns:a16="http://schemas.microsoft.com/office/drawing/2014/main" id="{ABFD0DFE-583F-4FE0-8A41-227F9544362D}"/>
                      </a:ext>
                    </a:extLst>
                  </p:cNvPr>
                  <p:cNvSpPr txBox="1"/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𝒒</m:t>
                          </m:r>
                        </m:oMath>
                      </m:oMathPara>
                    </a14:m>
                    <a:endParaRPr lang="zh-TW" altLang="en-US" sz="2800" dirty="0"/>
                  </a:p>
                </p:txBody>
              </p:sp>
            </mc:Choice>
            <mc:Fallback xmlns="">
              <p:sp>
                <p:nvSpPr>
                  <p:cNvPr id="113" name="文字方塊 112">
                    <a:extLst>
                      <a:ext uri="{FF2B5EF4-FFF2-40B4-BE49-F238E27FC236}">
                        <a16:creationId xmlns:a16="http://schemas.microsoft.com/office/drawing/2014/main" id="{ABFD0DFE-583F-4FE0-8A41-227F9544362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4" name="橢圓 113">
                <a:extLst>
                  <a:ext uri="{FF2B5EF4-FFF2-40B4-BE49-F238E27FC236}">
                    <a16:creationId xmlns:a16="http://schemas.microsoft.com/office/drawing/2014/main" id="{29FC2C4A-0B6E-4EB5-BFA5-938024A45522}"/>
                  </a:ext>
                </a:extLst>
              </p:cNvPr>
              <p:cNvSpPr/>
              <p:nvPr/>
            </p:nvSpPr>
            <p:spPr>
              <a:xfrm>
                <a:off x="5548337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15" name="橢圓 114">
                <a:extLst>
                  <a:ext uri="{FF2B5EF4-FFF2-40B4-BE49-F238E27FC236}">
                    <a16:creationId xmlns:a16="http://schemas.microsoft.com/office/drawing/2014/main" id="{E6CB9955-BED9-4D78-B57C-6E57EF65BA44}"/>
                  </a:ext>
                </a:extLst>
              </p:cNvPr>
              <p:cNvSpPr/>
              <p:nvPr/>
            </p:nvSpPr>
            <p:spPr>
              <a:xfrm>
                <a:off x="6000982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6" name="橢圓 115">
                <a:extLst>
                  <a:ext uri="{FF2B5EF4-FFF2-40B4-BE49-F238E27FC236}">
                    <a16:creationId xmlns:a16="http://schemas.microsoft.com/office/drawing/2014/main" id="{2558AC65-CEE8-4274-B940-9743B5299D07}"/>
                  </a:ext>
                </a:extLst>
              </p:cNvPr>
              <p:cNvSpPr/>
              <p:nvPr/>
            </p:nvSpPr>
            <p:spPr>
              <a:xfrm>
                <a:off x="6455134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7" name="橢圓 116">
                <a:extLst>
                  <a:ext uri="{FF2B5EF4-FFF2-40B4-BE49-F238E27FC236}">
                    <a16:creationId xmlns:a16="http://schemas.microsoft.com/office/drawing/2014/main" id="{9B7F234B-1F71-4718-815B-8AF96F8A08F5}"/>
                  </a:ext>
                </a:extLst>
              </p:cNvPr>
              <p:cNvSpPr/>
              <p:nvPr/>
            </p:nvSpPr>
            <p:spPr>
              <a:xfrm>
                <a:off x="6909286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8" name="橢圓 117">
                <a:extLst>
                  <a:ext uri="{FF2B5EF4-FFF2-40B4-BE49-F238E27FC236}">
                    <a16:creationId xmlns:a16="http://schemas.microsoft.com/office/drawing/2014/main" id="{44E5F7C3-2B47-40DB-AB1C-7FA59A38ECF2}"/>
                  </a:ext>
                </a:extLst>
              </p:cNvPr>
              <p:cNvSpPr/>
              <p:nvPr/>
            </p:nvSpPr>
            <p:spPr>
              <a:xfrm>
                <a:off x="5094185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9" name="橢圓 118">
                <a:extLst>
                  <a:ext uri="{FF2B5EF4-FFF2-40B4-BE49-F238E27FC236}">
                    <a16:creationId xmlns:a16="http://schemas.microsoft.com/office/drawing/2014/main" id="{E9409576-6047-43B1-A625-09DA230EA270}"/>
                  </a:ext>
                </a:extLst>
              </p:cNvPr>
              <p:cNvSpPr/>
              <p:nvPr/>
            </p:nvSpPr>
            <p:spPr>
              <a:xfrm>
                <a:off x="4640033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0" name="橢圓 119">
                <a:extLst>
                  <a:ext uri="{FF2B5EF4-FFF2-40B4-BE49-F238E27FC236}">
                    <a16:creationId xmlns:a16="http://schemas.microsoft.com/office/drawing/2014/main" id="{80864A9D-82CF-425E-8703-E96A8EC13953}"/>
                  </a:ext>
                </a:extLst>
              </p:cNvPr>
              <p:cNvSpPr/>
              <p:nvPr/>
            </p:nvSpPr>
            <p:spPr>
              <a:xfrm>
                <a:off x="4185881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1" name="橢圓 120">
                <a:extLst>
                  <a:ext uri="{FF2B5EF4-FFF2-40B4-BE49-F238E27FC236}">
                    <a16:creationId xmlns:a16="http://schemas.microsoft.com/office/drawing/2014/main" id="{3B430FC6-448E-4605-A413-CA2130F9D147}"/>
                  </a:ext>
                </a:extLst>
              </p:cNvPr>
              <p:cNvSpPr/>
              <p:nvPr/>
            </p:nvSpPr>
            <p:spPr>
              <a:xfrm>
                <a:off x="3735002" y="4853939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3" name="文字方塊 102">
                  <a:extLst>
                    <a:ext uri="{FF2B5EF4-FFF2-40B4-BE49-F238E27FC236}">
                      <a16:creationId xmlns:a16="http://schemas.microsoft.com/office/drawing/2014/main" id="{C7AB9464-3C70-4848-926B-2C14D4F46E61}"/>
                    </a:ext>
                  </a:extLst>
                </p:cNvPr>
                <p:cNvSpPr txBox="1"/>
                <p:nvPr/>
              </p:nvSpPr>
              <p:spPr>
                <a:xfrm>
                  <a:off x="4971266" y="5746399"/>
                  <a:ext cx="41211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103" name="文字方塊 102">
                  <a:extLst>
                    <a:ext uri="{FF2B5EF4-FFF2-40B4-BE49-F238E27FC236}">
                      <a16:creationId xmlns:a16="http://schemas.microsoft.com/office/drawing/2014/main" id="{C7AB9464-3C70-4848-926B-2C14D4F46E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71266" y="5746399"/>
                  <a:ext cx="412112" cy="40011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4" name="文字方塊 103">
                  <a:extLst>
                    <a:ext uri="{FF2B5EF4-FFF2-40B4-BE49-F238E27FC236}">
                      <a16:creationId xmlns:a16="http://schemas.microsoft.com/office/drawing/2014/main" id="{3EC6F771-770A-4EB3-86E4-B4FE383623AE}"/>
                    </a:ext>
                  </a:extLst>
                </p:cNvPr>
                <p:cNvSpPr txBox="1"/>
                <p:nvPr/>
              </p:nvSpPr>
              <p:spPr>
                <a:xfrm>
                  <a:off x="4440492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104" name="文字方塊 103">
                  <a:extLst>
                    <a:ext uri="{FF2B5EF4-FFF2-40B4-BE49-F238E27FC236}">
                      <a16:creationId xmlns:a16="http://schemas.microsoft.com/office/drawing/2014/main" id="{3EC6F771-770A-4EB3-86E4-B4FE383623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40492" y="5740815"/>
                  <a:ext cx="564197" cy="400110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5" name="文字方塊 104">
                  <a:extLst>
                    <a:ext uri="{FF2B5EF4-FFF2-40B4-BE49-F238E27FC236}">
                      <a16:creationId xmlns:a16="http://schemas.microsoft.com/office/drawing/2014/main" id="{3A1E7673-2937-4F7D-A5B2-866E25880FDE}"/>
                    </a:ext>
                  </a:extLst>
                </p:cNvPr>
                <p:cNvSpPr txBox="1"/>
                <p:nvPr/>
              </p:nvSpPr>
              <p:spPr>
                <a:xfrm>
                  <a:off x="3977710" y="5746602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2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105" name="文字方塊 104">
                  <a:extLst>
                    <a:ext uri="{FF2B5EF4-FFF2-40B4-BE49-F238E27FC236}">
                      <a16:creationId xmlns:a16="http://schemas.microsoft.com/office/drawing/2014/main" id="{3A1E7673-2937-4F7D-A5B2-866E25880F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77710" y="5746602"/>
                  <a:ext cx="564197" cy="400110"/>
                </a:xfrm>
                <a:prstGeom prst="rect">
                  <a:avLst/>
                </a:prstGeom>
                <a:blipFill>
                  <a:blip r:embed="rId14"/>
                  <a:stretch>
                    <a:fillRect t="-7692" r="-2174" b="-292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文字方塊 105">
                  <a:extLst>
                    <a:ext uri="{FF2B5EF4-FFF2-40B4-BE49-F238E27FC236}">
                      <a16:creationId xmlns:a16="http://schemas.microsoft.com/office/drawing/2014/main" id="{0FA9DE26-B632-433A-BA2B-2E8F70746874}"/>
                    </a:ext>
                  </a:extLst>
                </p:cNvPr>
                <p:cNvSpPr txBox="1"/>
                <p:nvPr/>
              </p:nvSpPr>
              <p:spPr>
                <a:xfrm>
                  <a:off x="3524922" y="5743480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3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106" name="文字方塊 105">
                  <a:extLst>
                    <a:ext uri="{FF2B5EF4-FFF2-40B4-BE49-F238E27FC236}">
                      <a16:creationId xmlns:a16="http://schemas.microsoft.com/office/drawing/2014/main" id="{0FA9DE26-B632-433A-BA2B-2E8F7074687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4922" y="5743480"/>
                  <a:ext cx="564197" cy="400110"/>
                </a:xfrm>
                <a:prstGeom prst="rect">
                  <a:avLst/>
                </a:prstGeom>
                <a:blipFill>
                  <a:blip r:embed="rId15"/>
                  <a:stretch>
                    <a:fillRect t="-6061" r="-2151" b="-272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文字方塊 106">
                  <a:extLst>
                    <a:ext uri="{FF2B5EF4-FFF2-40B4-BE49-F238E27FC236}">
                      <a16:creationId xmlns:a16="http://schemas.microsoft.com/office/drawing/2014/main" id="{BD8D7AE6-0AAA-4A79-B41F-750104A1E62E}"/>
                    </a:ext>
                  </a:extLst>
                </p:cNvPr>
                <p:cNvSpPr txBox="1"/>
                <p:nvPr/>
              </p:nvSpPr>
              <p:spPr>
                <a:xfrm>
                  <a:off x="3080887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4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107" name="文字方塊 106">
                  <a:extLst>
                    <a:ext uri="{FF2B5EF4-FFF2-40B4-BE49-F238E27FC236}">
                      <a16:creationId xmlns:a16="http://schemas.microsoft.com/office/drawing/2014/main" id="{BD8D7AE6-0AAA-4A79-B41F-750104A1E62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87" y="5740815"/>
                  <a:ext cx="564197" cy="400110"/>
                </a:xfrm>
                <a:prstGeom prst="rect">
                  <a:avLst/>
                </a:prstGeom>
                <a:blipFill>
                  <a:blip r:embed="rId16"/>
                  <a:stretch>
                    <a:fillRect t="-7692" r="-2151" b="-292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8" name="文字方塊 107">
                  <a:extLst>
                    <a:ext uri="{FF2B5EF4-FFF2-40B4-BE49-F238E27FC236}">
                      <a16:creationId xmlns:a16="http://schemas.microsoft.com/office/drawing/2014/main" id="{8E09FF58-1033-4339-9A55-C5FBCF543198}"/>
                    </a:ext>
                  </a:extLst>
                </p:cNvPr>
                <p:cNvSpPr txBox="1"/>
                <p:nvPr/>
              </p:nvSpPr>
              <p:spPr>
                <a:xfrm>
                  <a:off x="5335306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108" name="文字方塊 107">
                  <a:extLst>
                    <a:ext uri="{FF2B5EF4-FFF2-40B4-BE49-F238E27FC236}">
                      <a16:creationId xmlns:a16="http://schemas.microsoft.com/office/drawing/2014/main" id="{8E09FF58-1033-4339-9A55-C5FBCF5431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5306" y="5740815"/>
                  <a:ext cx="564197" cy="400110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9" name="文字方塊 108">
                  <a:extLst>
                    <a:ext uri="{FF2B5EF4-FFF2-40B4-BE49-F238E27FC236}">
                      <a16:creationId xmlns:a16="http://schemas.microsoft.com/office/drawing/2014/main" id="{B37A66DC-AA2B-4533-8431-63212E74BCBF}"/>
                    </a:ext>
                  </a:extLst>
                </p:cNvPr>
                <p:cNvSpPr txBox="1"/>
                <p:nvPr/>
              </p:nvSpPr>
              <p:spPr>
                <a:xfrm>
                  <a:off x="5789631" y="5743480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109" name="文字方塊 108">
                  <a:extLst>
                    <a:ext uri="{FF2B5EF4-FFF2-40B4-BE49-F238E27FC236}">
                      <a16:creationId xmlns:a16="http://schemas.microsoft.com/office/drawing/2014/main" id="{B37A66DC-AA2B-4533-8431-63212E74BC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9631" y="5743480"/>
                  <a:ext cx="564197" cy="400110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文字方塊 109">
                  <a:extLst>
                    <a:ext uri="{FF2B5EF4-FFF2-40B4-BE49-F238E27FC236}">
                      <a16:creationId xmlns:a16="http://schemas.microsoft.com/office/drawing/2014/main" id="{BE83700A-F541-4C0B-8331-3B2EFD6CACE1}"/>
                    </a:ext>
                  </a:extLst>
                </p:cNvPr>
                <p:cNvSpPr txBox="1"/>
                <p:nvPr/>
              </p:nvSpPr>
              <p:spPr>
                <a:xfrm>
                  <a:off x="6243956" y="5735142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110" name="文字方塊 109">
                  <a:extLst>
                    <a:ext uri="{FF2B5EF4-FFF2-40B4-BE49-F238E27FC236}">
                      <a16:creationId xmlns:a16="http://schemas.microsoft.com/office/drawing/2014/main" id="{BE83700A-F541-4C0B-8331-3B2EFD6CACE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43956" y="5735142"/>
                  <a:ext cx="564197" cy="400110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1" name="文字方塊 110">
              <a:extLst>
                <a:ext uri="{FF2B5EF4-FFF2-40B4-BE49-F238E27FC236}">
                  <a16:creationId xmlns:a16="http://schemas.microsoft.com/office/drawing/2014/main" id="{8CFA841D-7D00-4C78-ABBD-F96574E2FFB3}"/>
                </a:ext>
              </a:extLst>
            </p:cNvPr>
            <p:cNvSpPr txBox="1"/>
            <p:nvPr/>
          </p:nvSpPr>
          <p:spPr>
            <a:xfrm>
              <a:off x="1720047" y="5626108"/>
              <a:ext cx="1305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dirty="0"/>
                <a:t>3-bit Integer</a:t>
              </a:r>
              <a:endParaRPr lang="zh-TW" altLang="en-US" b="1" dirty="0"/>
            </a:p>
          </p:txBody>
        </p:sp>
      </p:grpSp>
      <p:grpSp>
        <p:nvGrpSpPr>
          <p:cNvPr id="122" name="群組 121">
            <a:extLst>
              <a:ext uri="{FF2B5EF4-FFF2-40B4-BE49-F238E27FC236}">
                <a16:creationId xmlns:a16="http://schemas.microsoft.com/office/drawing/2014/main" id="{D1B06725-C610-4FF9-9174-69F275C89FDD}"/>
              </a:ext>
            </a:extLst>
          </p:cNvPr>
          <p:cNvGrpSpPr/>
          <p:nvPr/>
        </p:nvGrpSpPr>
        <p:grpSpPr>
          <a:xfrm>
            <a:off x="825980" y="2750432"/>
            <a:ext cx="6506609" cy="2020150"/>
            <a:chOff x="1130618" y="2750432"/>
            <a:chExt cx="6506609" cy="2020150"/>
          </a:xfrm>
        </p:grpSpPr>
        <p:cxnSp>
          <p:nvCxnSpPr>
            <p:cNvPr id="123" name="直線接點 122">
              <a:extLst>
                <a:ext uri="{FF2B5EF4-FFF2-40B4-BE49-F238E27FC236}">
                  <a16:creationId xmlns:a16="http://schemas.microsoft.com/office/drawing/2014/main" id="{CD6CA662-0BBB-4057-9E1D-2B4929361A21}"/>
                </a:ext>
              </a:extLst>
            </p:cNvPr>
            <p:cNvCxnSpPr>
              <a:cxnSpLocks/>
            </p:cNvCxnSpPr>
            <p:nvPr/>
          </p:nvCxnSpPr>
          <p:spPr>
            <a:xfrm>
              <a:off x="4720290" y="2750432"/>
              <a:ext cx="0" cy="202015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群組 123">
              <a:extLst>
                <a:ext uri="{FF2B5EF4-FFF2-40B4-BE49-F238E27FC236}">
                  <a16:creationId xmlns:a16="http://schemas.microsoft.com/office/drawing/2014/main" id="{FE75F778-7FAA-439E-98A1-E02469039A20}"/>
                </a:ext>
              </a:extLst>
            </p:cNvPr>
            <p:cNvGrpSpPr/>
            <p:nvPr/>
          </p:nvGrpSpPr>
          <p:grpSpPr>
            <a:xfrm>
              <a:off x="1130618" y="4234328"/>
              <a:ext cx="6506609" cy="523220"/>
              <a:chOff x="1606106" y="4636990"/>
              <a:chExt cx="6506609" cy="523220"/>
            </a:xfrm>
          </p:grpSpPr>
          <p:cxnSp>
            <p:nvCxnSpPr>
              <p:cNvPr id="125" name="直線單箭頭接點 124">
                <a:extLst>
                  <a:ext uri="{FF2B5EF4-FFF2-40B4-BE49-F238E27FC236}">
                    <a16:creationId xmlns:a16="http://schemas.microsoft.com/office/drawing/2014/main" id="{286A581A-1449-4A5F-B91C-FDBBF9EC77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8568" y="4943856"/>
                <a:ext cx="585414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6" name="文字方塊 125">
                    <a:extLst>
                      <a:ext uri="{FF2B5EF4-FFF2-40B4-BE49-F238E27FC236}">
                        <a16:creationId xmlns:a16="http://schemas.microsoft.com/office/drawing/2014/main" id="{B3BCA434-6E7D-4D06-8A8D-00E0D8A2C7C8}"/>
                      </a:ext>
                    </a:extLst>
                  </p:cNvPr>
                  <p:cNvSpPr txBox="1"/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𝒒</m:t>
                          </m:r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oMath>
                      </m:oMathPara>
                    </a14:m>
                    <a:endParaRPr lang="zh-TW" altLang="en-US" sz="2800" dirty="0"/>
                  </a:p>
                </p:txBody>
              </p:sp>
            </mc:Choice>
            <mc:Fallback xmlns="">
              <p:sp>
                <p:nvSpPr>
                  <p:cNvPr id="126" name="文字方塊 125">
                    <a:extLst>
                      <a:ext uri="{FF2B5EF4-FFF2-40B4-BE49-F238E27FC236}">
                        <a16:creationId xmlns:a16="http://schemas.microsoft.com/office/drawing/2014/main" id="{B3BCA434-6E7D-4D06-8A8D-00E0D8A2C7C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27" name="橢圓 126">
                <a:extLst>
                  <a:ext uri="{FF2B5EF4-FFF2-40B4-BE49-F238E27FC236}">
                    <a16:creationId xmlns:a16="http://schemas.microsoft.com/office/drawing/2014/main" id="{8101C3F2-4FA4-4301-8DEB-CAD39B6F704A}"/>
                  </a:ext>
                </a:extLst>
              </p:cNvPr>
              <p:cNvSpPr/>
              <p:nvPr/>
            </p:nvSpPr>
            <p:spPr>
              <a:xfrm>
                <a:off x="5091137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128" name="橢圓 127">
                <a:extLst>
                  <a:ext uri="{FF2B5EF4-FFF2-40B4-BE49-F238E27FC236}">
                    <a16:creationId xmlns:a16="http://schemas.microsoft.com/office/drawing/2014/main" id="{B2E8C165-3083-4099-9A85-3EAE4D6F52EF}"/>
                  </a:ext>
                </a:extLst>
              </p:cNvPr>
              <p:cNvSpPr/>
              <p:nvPr/>
            </p:nvSpPr>
            <p:spPr>
              <a:xfrm>
                <a:off x="5543782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" name="橢圓 128">
                <a:extLst>
                  <a:ext uri="{FF2B5EF4-FFF2-40B4-BE49-F238E27FC236}">
                    <a16:creationId xmlns:a16="http://schemas.microsoft.com/office/drawing/2014/main" id="{9A3B96BF-070F-4A34-A73A-482740BB4F22}"/>
                  </a:ext>
                </a:extLst>
              </p:cNvPr>
              <p:cNvSpPr/>
              <p:nvPr/>
            </p:nvSpPr>
            <p:spPr>
              <a:xfrm>
                <a:off x="5997934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0" name="橢圓 129">
                <a:extLst>
                  <a:ext uri="{FF2B5EF4-FFF2-40B4-BE49-F238E27FC236}">
                    <a16:creationId xmlns:a16="http://schemas.microsoft.com/office/drawing/2014/main" id="{9699ED7C-94F6-44D4-A333-7F3F10904E26}"/>
                  </a:ext>
                </a:extLst>
              </p:cNvPr>
              <p:cNvSpPr/>
              <p:nvPr/>
            </p:nvSpPr>
            <p:spPr>
              <a:xfrm>
                <a:off x="6452086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1" name="橢圓 130">
                <a:extLst>
                  <a:ext uri="{FF2B5EF4-FFF2-40B4-BE49-F238E27FC236}">
                    <a16:creationId xmlns:a16="http://schemas.microsoft.com/office/drawing/2014/main" id="{228E650C-DE22-43EE-B73A-46BF3DB23455}"/>
                  </a:ext>
                </a:extLst>
              </p:cNvPr>
              <p:cNvSpPr/>
              <p:nvPr/>
            </p:nvSpPr>
            <p:spPr>
              <a:xfrm>
                <a:off x="4636985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2" name="橢圓 131">
                <a:extLst>
                  <a:ext uri="{FF2B5EF4-FFF2-40B4-BE49-F238E27FC236}">
                    <a16:creationId xmlns:a16="http://schemas.microsoft.com/office/drawing/2014/main" id="{AA7744F6-4E53-4E6D-BF17-BF4AA87BE182}"/>
                  </a:ext>
                </a:extLst>
              </p:cNvPr>
              <p:cNvSpPr/>
              <p:nvPr/>
            </p:nvSpPr>
            <p:spPr>
              <a:xfrm>
                <a:off x="4182833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" name="橢圓 132">
                <a:extLst>
                  <a:ext uri="{FF2B5EF4-FFF2-40B4-BE49-F238E27FC236}">
                    <a16:creationId xmlns:a16="http://schemas.microsoft.com/office/drawing/2014/main" id="{86B511D5-AE1F-48B2-B30D-9C503B0B9338}"/>
                  </a:ext>
                </a:extLst>
              </p:cNvPr>
              <p:cNvSpPr/>
              <p:nvPr/>
            </p:nvSpPr>
            <p:spPr>
              <a:xfrm>
                <a:off x="3728681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" name="橢圓 133">
                <a:extLst>
                  <a:ext uri="{FF2B5EF4-FFF2-40B4-BE49-F238E27FC236}">
                    <a16:creationId xmlns:a16="http://schemas.microsoft.com/office/drawing/2014/main" id="{8DB784BC-3028-471B-B57C-B01DD1A245E3}"/>
                  </a:ext>
                </a:extLst>
              </p:cNvPr>
              <p:cNvSpPr/>
              <p:nvPr/>
            </p:nvSpPr>
            <p:spPr>
              <a:xfrm>
                <a:off x="3277802" y="4853939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135" name="群組 134">
            <a:extLst>
              <a:ext uri="{FF2B5EF4-FFF2-40B4-BE49-F238E27FC236}">
                <a16:creationId xmlns:a16="http://schemas.microsoft.com/office/drawing/2014/main" id="{A5E584D1-F2B2-472C-A3B7-0514FBBE6BAE}"/>
              </a:ext>
            </a:extLst>
          </p:cNvPr>
          <p:cNvGrpSpPr/>
          <p:nvPr/>
        </p:nvGrpSpPr>
        <p:grpSpPr>
          <a:xfrm>
            <a:off x="825980" y="2303262"/>
            <a:ext cx="6506609" cy="1052467"/>
            <a:chOff x="1130618" y="2303262"/>
            <a:chExt cx="6506609" cy="1052467"/>
          </a:xfrm>
        </p:grpSpPr>
        <p:cxnSp>
          <p:nvCxnSpPr>
            <p:cNvPr id="136" name="直線單箭頭接點 135">
              <a:extLst>
                <a:ext uri="{FF2B5EF4-FFF2-40B4-BE49-F238E27FC236}">
                  <a16:creationId xmlns:a16="http://schemas.microsoft.com/office/drawing/2014/main" id="{3357475C-F02C-4B26-A660-9BF7DFE1E692}"/>
                </a:ext>
              </a:extLst>
            </p:cNvPr>
            <p:cNvCxnSpPr>
              <a:cxnSpLocks/>
            </p:cNvCxnSpPr>
            <p:nvPr/>
          </p:nvCxnSpPr>
          <p:spPr>
            <a:xfrm>
              <a:off x="1783080" y="3043772"/>
              <a:ext cx="585414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7" name="文字方塊 136">
                  <a:extLst>
                    <a:ext uri="{FF2B5EF4-FFF2-40B4-BE49-F238E27FC236}">
                      <a16:creationId xmlns:a16="http://schemas.microsoft.com/office/drawing/2014/main" id="{25A38728-D6CB-42EA-B131-65B4F40A2363}"/>
                    </a:ext>
                  </a:extLst>
                </p:cNvPr>
                <p:cNvSpPr txBox="1"/>
                <p:nvPr/>
              </p:nvSpPr>
              <p:spPr>
                <a:xfrm>
                  <a:off x="1130618" y="2734761"/>
                  <a:ext cx="652462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8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zh-TW" altLang="en-US" sz="2800" dirty="0"/>
                </a:p>
              </p:txBody>
            </p:sp>
          </mc:Choice>
          <mc:Fallback xmlns="">
            <p:sp>
              <p:nvSpPr>
                <p:cNvPr id="137" name="文字方塊 136">
                  <a:extLst>
                    <a:ext uri="{FF2B5EF4-FFF2-40B4-BE49-F238E27FC236}">
                      <a16:creationId xmlns:a16="http://schemas.microsoft.com/office/drawing/2014/main" id="{25A38728-D6CB-42EA-B131-65B4F40A23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0618" y="2734761"/>
                  <a:ext cx="652462" cy="523220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8" name="直線接點 137">
              <a:extLst>
                <a:ext uri="{FF2B5EF4-FFF2-40B4-BE49-F238E27FC236}">
                  <a16:creationId xmlns:a16="http://schemas.microsoft.com/office/drawing/2014/main" id="{A98024CD-5A43-4AF7-907B-8DDC122BF6AB}"/>
                </a:ext>
              </a:extLst>
            </p:cNvPr>
            <p:cNvCxnSpPr>
              <a:cxnSpLocks/>
            </p:cNvCxnSpPr>
            <p:nvPr/>
          </p:nvCxnSpPr>
          <p:spPr>
            <a:xfrm>
              <a:off x="5155161" y="2796884"/>
              <a:ext cx="0" cy="46472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7159F3F3-A911-4E0A-80CD-520C31277299}"/>
                </a:ext>
              </a:extLst>
            </p:cNvPr>
            <p:cNvSpPr/>
            <p:nvPr/>
          </p:nvSpPr>
          <p:spPr>
            <a:xfrm>
              <a:off x="2284125" y="2768508"/>
              <a:ext cx="4507991" cy="524615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0" name="文字方塊 139">
                  <a:extLst>
                    <a:ext uri="{FF2B5EF4-FFF2-40B4-BE49-F238E27FC236}">
                      <a16:creationId xmlns:a16="http://schemas.microsoft.com/office/drawing/2014/main" id="{2245596B-DF13-45AE-A1BC-3C26A2BC8CA2}"/>
                    </a:ext>
                  </a:extLst>
                </p:cNvPr>
                <p:cNvSpPr txBox="1"/>
                <p:nvPr/>
              </p:nvSpPr>
              <p:spPr>
                <a:xfrm>
                  <a:off x="6490179" y="2303262"/>
                  <a:ext cx="106482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40" name="文字方塊 139">
                  <a:extLst>
                    <a:ext uri="{FF2B5EF4-FFF2-40B4-BE49-F238E27FC236}">
                      <a16:creationId xmlns:a16="http://schemas.microsoft.com/office/drawing/2014/main" id="{2245596B-DF13-45AE-A1BC-3C26A2BC8C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0179" y="2303262"/>
                  <a:ext cx="1064824" cy="400110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1" name="文字方塊 140">
                  <a:extLst>
                    <a:ext uri="{FF2B5EF4-FFF2-40B4-BE49-F238E27FC236}">
                      <a16:creationId xmlns:a16="http://schemas.microsoft.com/office/drawing/2014/main" id="{941ADC01-752D-4432-BEF7-13230558BFD4}"/>
                    </a:ext>
                  </a:extLst>
                </p:cNvPr>
                <p:cNvSpPr txBox="1"/>
                <p:nvPr/>
              </p:nvSpPr>
              <p:spPr>
                <a:xfrm>
                  <a:off x="2026628" y="2303262"/>
                  <a:ext cx="106482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b="1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𝒎𝒊𝒏</m:t>
                            </m:r>
                          </m:sub>
                        </m:sSub>
                      </m:oMath>
                    </m:oMathPara>
                  </a14:m>
                  <a:endParaRPr lang="zh-TW" altLang="en-US" sz="2000" b="1" dirty="0"/>
                </a:p>
              </p:txBody>
            </p:sp>
          </mc:Choice>
          <mc:Fallback xmlns="">
            <p:sp>
              <p:nvSpPr>
                <p:cNvPr id="141" name="文字方塊 140">
                  <a:extLst>
                    <a:ext uri="{FF2B5EF4-FFF2-40B4-BE49-F238E27FC236}">
                      <a16:creationId xmlns:a16="http://schemas.microsoft.com/office/drawing/2014/main" id="{941ADC01-752D-4432-BEF7-13230558BFD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26628" y="2303262"/>
                  <a:ext cx="1064824" cy="400110"/>
                </a:xfrm>
                <a:prstGeom prst="rect">
                  <a:avLst/>
                </a:prstGeom>
                <a:blipFill>
                  <a:blip r:embed="rId23"/>
                  <a:stretch>
                    <a:fillRect b="-46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文字方塊 141">
                  <a:extLst>
                    <a:ext uri="{FF2B5EF4-FFF2-40B4-BE49-F238E27FC236}">
                      <a16:creationId xmlns:a16="http://schemas.microsoft.com/office/drawing/2014/main" id="{144CA475-4D42-46C8-848F-15DBBB587355}"/>
                    </a:ext>
                  </a:extLst>
                </p:cNvPr>
                <p:cNvSpPr txBox="1"/>
                <p:nvPr/>
              </p:nvSpPr>
              <p:spPr>
                <a:xfrm>
                  <a:off x="4828930" y="2333088"/>
                  <a:ext cx="6524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oMath>
                    </m:oMathPara>
                  </a14:m>
                  <a:endParaRPr lang="zh-TW" alt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42" name="文字方塊 141">
                  <a:extLst>
                    <a:ext uri="{FF2B5EF4-FFF2-40B4-BE49-F238E27FC236}">
                      <a16:creationId xmlns:a16="http://schemas.microsoft.com/office/drawing/2014/main" id="{144CA475-4D42-46C8-848F-15DBBB5873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8930" y="2333088"/>
                  <a:ext cx="652462" cy="461665"/>
                </a:xfrm>
                <a:prstGeom prst="rect">
                  <a:avLst/>
                </a:prstGeom>
                <a:blipFill>
                  <a:blip r:embed="rId2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3" name="文字方塊 142">
              <a:extLst>
                <a:ext uri="{FF2B5EF4-FFF2-40B4-BE49-F238E27FC236}">
                  <a16:creationId xmlns:a16="http://schemas.microsoft.com/office/drawing/2014/main" id="{DA8A49C9-7E38-4D09-A312-765EBC061C87}"/>
                </a:ext>
              </a:extLst>
            </p:cNvPr>
            <p:cNvSpPr txBox="1"/>
            <p:nvPr/>
          </p:nvSpPr>
          <p:spPr>
            <a:xfrm>
              <a:off x="2446088" y="2709398"/>
              <a:ext cx="16520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dirty="0"/>
                <a:t>floating-point range</a:t>
              </a:r>
              <a:endParaRPr lang="zh-TW" altLang="en-US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文字方塊 143">
                <a:extLst>
                  <a:ext uri="{FF2B5EF4-FFF2-40B4-BE49-F238E27FC236}">
                    <a16:creationId xmlns:a16="http://schemas.microsoft.com/office/drawing/2014/main" id="{4B499F6B-408B-4E16-A149-E287D1DDA019}"/>
                  </a:ext>
                </a:extLst>
              </p:cNvPr>
              <p:cNvSpPr txBox="1"/>
              <p:nvPr/>
            </p:nvSpPr>
            <p:spPr>
              <a:xfrm>
                <a:off x="2514469" y="5995440"/>
                <a:ext cx="10648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000" b="1" i="1" dirty="0"/>
                            <m:t> </m:t>
                          </m:r>
                        </m:e>
                        <m:sub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𝒎𝒊𝒏</m:t>
                          </m:r>
                        </m:sub>
                      </m:sSub>
                    </m:oMath>
                  </m:oMathPara>
                </a14:m>
                <a:endParaRPr lang="zh-TW" altLang="en-US" sz="2000" b="1" i="1" dirty="0"/>
              </a:p>
            </p:txBody>
          </p:sp>
        </mc:Choice>
        <mc:Fallback xmlns="">
          <p:sp>
            <p:nvSpPr>
              <p:cNvPr id="144" name="文字方塊 143">
                <a:extLst>
                  <a:ext uri="{FF2B5EF4-FFF2-40B4-BE49-F238E27FC236}">
                    <a16:creationId xmlns:a16="http://schemas.microsoft.com/office/drawing/2014/main" id="{4B499F6B-408B-4E16-A149-E287D1DDA0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469" y="5995440"/>
                <a:ext cx="1064824" cy="400110"/>
              </a:xfrm>
              <a:prstGeom prst="rect">
                <a:avLst/>
              </a:prstGeom>
              <a:blipFill>
                <a:blip r:embed="rId25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文字方塊 144">
                <a:extLst>
                  <a:ext uri="{FF2B5EF4-FFF2-40B4-BE49-F238E27FC236}">
                    <a16:creationId xmlns:a16="http://schemas.microsoft.com/office/drawing/2014/main" id="{9C397841-9A2F-4727-ABD4-1700E1E37F4F}"/>
                  </a:ext>
                </a:extLst>
              </p:cNvPr>
              <p:cNvSpPr txBox="1"/>
              <p:nvPr/>
            </p:nvSpPr>
            <p:spPr>
              <a:xfrm>
                <a:off x="5692759" y="5995440"/>
                <a:ext cx="10648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000" b="1" i="1" dirty="0"/>
                            <m:t> </m:t>
                          </m:r>
                        </m:e>
                        <m:sub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zh-TW" altLang="en-US" sz="2000" b="1" i="1" dirty="0"/>
              </a:p>
            </p:txBody>
          </p:sp>
        </mc:Choice>
        <mc:Fallback xmlns="">
          <p:sp>
            <p:nvSpPr>
              <p:cNvPr id="145" name="文字方塊 144">
                <a:extLst>
                  <a:ext uri="{FF2B5EF4-FFF2-40B4-BE49-F238E27FC236}">
                    <a16:creationId xmlns:a16="http://schemas.microsoft.com/office/drawing/2014/main" id="{9C397841-9A2F-4727-ABD4-1700E1E37F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759" y="5995440"/>
                <a:ext cx="1064824" cy="400110"/>
              </a:xfrm>
              <a:prstGeom prst="rect">
                <a:avLst/>
              </a:prstGeom>
              <a:blipFill>
                <a:blip r:embed="rId26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AF2F2D1-E4AB-4B51-A387-77232E2FA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947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6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534BF63B-55E6-4341-9BB7-20876DD0547A}"/>
              </a:ext>
            </a:extLst>
          </p:cNvPr>
          <p:cNvGrpSpPr/>
          <p:nvPr/>
        </p:nvGrpSpPr>
        <p:grpSpPr>
          <a:xfrm>
            <a:off x="1989772" y="946763"/>
            <a:ext cx="8212456" cy="1070448"/>
            <a:chOff x="2512150" y="4230460"/>
            <a:chExt cx="8212456" cy="107044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0CC93540-202F-4CD9-9699-37FFE4A83303}"/>
                    </a:ext>
                  </a:extLst>
                </p:cNvPr>
                <p:cNvSpPr txBox="1"/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          =   </m:t>
                        </m:r>
                        <m:d>
                          <m:dPr>
                            <m:ctrlP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   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  <m:r>
                              <a:rPr lang="en-US" altLang="zh-TW" sz="3200" b="1" i="1" smtClean="0">
                                <a:latin typeface="Cambria Math" panose="02040503050406030204" pitchFamily="18" charset="0"/>
                              </a:rPr>
                              <m:t>        −  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  <m:r>
                              <a:rPr lang="en-US" altLang="zh-TW" sz="32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  </m:t>
                            </m:r>
                          </m:e>
                        </m:d>
                        <m:r>
                          <a:rPr lang="en-US" altLang="zh-TW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sz="28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   </m:t>
                        </m:r>
                        <m:r>
                          <a:rPr lang="en-US" altLang="zh-TW" sz="2800" b="1" i="0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𝐒</m:t>
                        </m:r>
                      </m:oMath>
                    </m:oMathPara>
                  </a14:m>
                  <a:endParaRPr lang="zh-TW" altLang="en-US" sz="2800" b="1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0CC93540-202F-4CD9-9699-37FFE4A833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86762" y="4230460"/>
                  <a:ext cx="7183361" cy="57342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文字方塊 27">
              <a:extLst>
                <a:ext uri="{FF2B5EF4-FFF2-40B4-BE49-F238E27FC236}">
                  <a16:creationId xmlns:a16="http://schemas.microsoft.com/office/drawing/2014/main" id="{6AFCBE8B-A321-4E2C-A756-215E22007818}"/>
                </a:ext>
              </a:extLst>
            </p:cNvPr>
            <p:cNvSpPr txBox="1"/>
            <p:nvPr/>
          </p:nvSpPr>
          <p:spPr>
            <a:xfrm>
              <a:off x="251215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E796B3A6-D66D-42AE-9BD0-102217F8B7B2}"/>
                </a:ext>
              </a:extLst>
            </p:cNvPr>
            <p:cNvSpPr txBox="1"/>
            <p:nvPr/>
          </p:nvSpPr>
          <p:spPr>
            <a:xfrm>
              <a:off x="5613515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3" name="文字方塊 32">
              <a:extLst>
                <a:ext uri="{FF2B5EF4-FFF2-40B4-BE49-F238E27FC236}">
                  <a16:creationId xmlns:a16="http://schemas.microsoft.com/office/drawing/2014/main" id="{FF2086F7-1F15-4904-B6CE-51816AFD65D9}"/>
                </a:ext>
              </a:extLst>
            </p:cNvPr>
            <p:cNvSpPr txBox="1"/>
            <p:nvPr/>
          </p:nvSpPr>
          <p:spPr>
            <a:xfrm>
              <a:off x="7192000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Integer</a:t>
              </a:r>
              <a:endParaRPr lang="zh-TW" altLang="en-US" sz="2000" b="1" dirty="0"/>
            </a:p>
          </p:txBody>
        </p:sp>
        <p:sp>
          <p:nvSpPr>
            <p:cNvPr id="35" name="文字方塊 34">
              <a:extLst>
                <a:ext uri="{FF2B5EF4-FFF2-40B4-BE49-F238E27FC236}">
                  <a16:creationId xmlns:a16="http://schemas.microsoft.com/office/drawing/2014/main" id="{B464CE6E-842D-4451-B45A-B15672775B80}"/>
                </a:ext>
              </a:extLst>
            </p:cNvPr>
            <p:cNvSpPr txBox="1"/>
            <p:nvPr/>
          </p:nvSpPr>
          <p:spPr>
            <a:xfrm>
              <a:off x="8635093" y="4900798"/>
              <a:ext cx="208951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/>
                <a:t>Floating-point</a:t>
              </a:r>
              <a:endParaRPr lang="zh-TW" altLang="en-US" sz="2000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文字方塊 83">
                <a:extLst>
                  <a:ext uri="{FF2B5EF4-FFF2-40B4-BE49-F238E27FC236}">
                    <a16:creationId xmlns:a16="http://schemas.microsoft.com/office/drawing/2014/main" id="{C309074B-42E3-4895-829C-CAB0A1CCCEF8}"/>
                  </a:ext>
                </a:extLst>
              </p:cNvPr>
              <p:cNvSpPr txBox="1"/>
              <p:nvPr/>
            </p:nvSpPr>
            <p:spPr>
              <a:xfrm>
                <a:off x="8316498" y="2659865"/>
                <a:ext cx="2688295" cy="7959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 dirty="0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en-US" altLang="zh-TW" sz="2400" b="1" i="1" smtClean="0">
                                  <a:latin typeface="Cambria Math" panose="02040503050406030204" pitchFamily="18" charset="0"/>
                                </a:rPr>
                                <m:t>𝒊𝒏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4" name="文字方塊 83">
                <a:extLst>
                  <a:ext uri="{FF2B5EF4-FFF2-40B4-BE49-F238E27FC236}">
                    <a16:creationId xmlns:a16="http://schemas.microsoft.com/office/drawing/2014/main" id="{C309074B-42E3-4895-829C-CAB0A1CCCE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6498" y="2659865"/>
                <a:ext cx="2688295" cy="7959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文字方塊 87">
                <a:extLst>
                  <a:ext uri="{FF2B5EF4-FFF2-40B4-BE49-F238E27FC236}">
                    <a16:creationId xmlns:a16="http://schemas.microsoft.com/office/drawing/2014/main" id="{69611B2A-4F72-4CC8-B89A-5915D8C58FD4}"/>
                  </a:ext>
                </a:extLst>
              </p:cNvPr>
              <p:cNvSpPr txBox="1"/>
              <p:nvPr/>
            </p:nvSpPr>
            <p:spPr>
              <a:xfrm>
                <a:off x="8360249" y="5155107"/>
                <a:ext cx="2688295" cy="7301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𝒁</m:t>
                      </m:r>
                      <m:r>
                        <a:rPr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400" b="1" i="1" dirty="0"/>
                            <m:t> 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𝒎𝒊𝒏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 dirty="0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num>
                        <m:den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8" name="文字方塊 87">
                <a:extLst>
                  <a:ext uri="{FF2B5EF4-FFF2-40B4-BE49-F238E27FC236}">
                    <a16:creationId xmlns:a16="http://schemas.microsoft.com/office/drawing/2014/main" id="{69611B2A-4F72-4CC8-B89A-5915D8C58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0249" y="5155107"/>
                <a:ext cx="2688295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文字方塊 88">
                <a:extLst>
                  <a:ext uri="{FF2B5EF4-FFF2-40B4-BE49-F238E27FC236}">
                    <a16:creationId xmlns:a16="http://schemas.microsoft.com/office/drawing/2014/main" id="{9FD61D5E-B463-40D3-BAA2-54148E2B8B74}"/>
                  </a:ext>
                </a:extLst>
              </p:cNvPr>
              <p:cNvSpPr txBox="1"/>
              <p:nvPr/>
            </p:nvSpPr>
            <p:spPr>
              <a:xfrm>
                <a:off x="8341928" y="4435781"/>
                <a:ext cx="330557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𝒓</m:t>
                          </m:r>
                          <m:r>
                            <m:rPr>
                              <m:nor/>
                            </m:rPr>
                            <a:rPr lang="zh-TW" altLang="en-US" sz="2400" dirty="0"/>
                            <m:t> </m:t>
                          </m:r>
                        </m:e>
                        <m:sub>
                          <m:r>
                            <a:rPr lang="en-US" altLang="zh-TW" sz="2400" b="1" i="1" dirty="0">
                              <a:latin typeface="Cambria Math" panose="02040503050406030204" pitchFamily="18" charset="0"/>
                            </a:rPr>
                            <m:t>𝒎𝒊𝒏</m:t>
                          </m:r>
                        </m:sub>
                      </m:sSub>
                      <m:r>
                        <a:rPr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  <m:r>
                            <a:rPr lang="en-US" altLang="zh-TW" sz="240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</m:d>
                      <m:r>
                        <a:rPr lang="en-US" altLang="zh-TW" sz="24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altLang="zh-TW" sz="24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</m:oMath>
                  </m:oMathPara>
                </a14:m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9" name="文字方塊 88">
                <a:extLst>
                  <a:ext uri="{FF2B5EF4-FFF2-40B4-BE49-F238E27FC236}">
                    <a16:creationId xmlns:a16="http://schemas.microsoft.com/office/drawing/2014/main" id="{9FD61D5E-B463-40D3-BAA2-54148E2B8B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1928" y="4435781"/>
                <a:ext cx="3305574" cy="461665"/>
              </a:xfrm>
              <a:prstGeom prst="rect">
                <a:avLst/>
              </a:prstGeom>
              <a:blipFill>
                <a:blip r:embed="rId5"/>
                <a:stretch>
                  <a:fillRect r="-184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1" name="文字方塊 180">
                <a:extLst>
                  <a:ext uri="{FF2B5EF4-FFF2-40B4-BE49-F238E27FC236}">
                    <a16:creationId xmlns:a16="http://schemas.microsoft.com/office/drawing/2014/main" id="{43F1EF5E-9552-4B00-A60D-69CF9095DB95}"/>
                  </a:ext>
                </a:extLst>
              </p:cNvPr>
              <p:cNvSpPr txBox="1"/>
              <p:nvPr/>
            </p:nvSpPr>
            <p:spPr>
              <a:xfrm>
                <a:off x="8360249" y="5931704"/>
                <a:ext cx="3834321" cy="7454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𝒁</m:t>
                      </m:r>
                      <m:r>
                        <a:rPr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𝒓𝒐𝒖𝒏𝒅</m:t>
                      </m:r>
                      <m:d>
                        <m:dPr>
                          <m:ctrlP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24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  <m:r>
                            <a:rPr lang="en-US" altLang="zh-TW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  <m:r>
                                    <m:rPr>
                                      <m:nor/>
                                    </m:rPr>
                                    <a:rPr lang="zh-TW" altLang="en-US" sz="2400" dirty="0"/>
                                    <m:t> </m:t>
                                  </m:r>
                                </m:e>
                                <m:sub>
                                  <m:r>
                                    <a:rPr lang="en-US" altLang="zh-TW" sz="2400" b="1" i="1" dirty="0">
                                      <a:latin typeface="Cambria Math" panose="02040503050406030204" pitchFamily="18" charset="0"/>
                                    </a:rPr>
                                    <m:t>𝒎𝒊𝒏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zh-TW" alt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1" name="文字方塊 180">
                <a:extLst>
                  <a:ext uri="{FF2B5EF4-FFF2-40B4-BE49-F238E27FC236}">
                    <a16:creationId xmlns:a16="http://schemas.microsoft.com/office/drawing/2014/main" id="{43F1EF5E-9552-4B00-A60D-69CF9095DB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0249" y="5931704"/>
                <a:ext cx="3834321" cy="74546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群組 3">
            <a:extLst>
              <a:ext uri="{FF2B5EF4-FFF2-40B4-BE49-F238E27FC236}">
                <a16:creationId xmlns:a16="http://schemas.microsoft.com/office/drawing/2014/main" id="{76943DFE-7E59-4768-BEE4-0914E0BBA321}"/>
              </a:ext>
            </a:extLst>
          </p:cNvPr>
          <p:cNvGrpSpPr/>
          <p:nvPr/>
        </p:nvGrpSpPr>
        <p:grpSpPr>
          <a:xfrm>
            <a:off x="7796854" y="3812032"/>
            <a:ext cx="3462007" cy="830998"/>
            <a:chOff x="7796855" y="3812032"/>
            <a:chExt cx="2080324" cy="830998"/>
          </a:xfrm>
        </p:grpSpPr>
        <p:sp>
          <p:nvSpPr>
            <p:cNvPr id="91" name="文字方塊 90">
              <a:extLst>
                <a:ext uri="{FF2B5EF4-FFF2-40B4-BE49-F238E27FC236}">
                  <a16:creationId xmlns:a16="http://schemas.microsoft.com/office/drawing/2014/main" id="{108963C0-6253-4E68-9F00-F7AE6A215A9F}"/>
                </a:ext>
              </a:extLst>
            </p:cNvPr>
            <p:cNvSpPr txBox="1"/>
            <p:nvPr/>
          </p:nvSpPr>
          <p:spPr>
            <a:xfrm>
              <a:off x="7796855" y="3812033"/>
              <a:ext cx="173733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400" b="1" dirty="0"/>
                <a:t>Calculate Zero Point</a:t>
              </a:r>
              <a:endParaRPr lang="zh-TW" altLang="en-US" sz="2400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文字方塊 68">
                  <a:extLst>
                    <a:ext uri="{FF2B5EF4-FFF2-40B4-BE49-F238E27FC236}">
                      <a16:creationId xmlns:a16="http://schemas.microsoft.com/office/drawing/2014/main" id="{AF067B69-6CEA-4870-9B39-17FC2FDFCC59}"/>
                    </a:ext>
                  </a:extLst>
                </p:cNvPr>
                <p:cNvSpPr txBox="1"/>
                <p:nvPr/>
              </p:nvSpPr>
              <p:spPr>
                <a:xfrm>
                  <a:off x="9311683" y="3812032"/>
                  <a:ext cx="565496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  <m:r>
                          <a:rPr lang="en-US" altLang="zh-TW" sz="2400" b="1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</m:oMath>
                    </m:oMathPara>
                  </a14:m>
                  <a:endParaRPr lang="zh-TW" altLang="en-US" sz="2400" dirty="0">
                    <a:solidFill>
                      <a:schemeClr val="accent5"/>
                    </a:solidFill>
                  </a:endParaRPr>
                </a:p>
              </p:txBody>
            </p:sp>
          </mc:Choice>
          <mc:Fallback xmlns="">
            <p:sp>
              <p:nvSpPr>
                <p:cNvPr id="69" name="文字方塊 68">
                  <a:extLst>
                    <a:ext uri="{FF2B5EF4-FFF2-40B4-BE49-F238E27FC236}">
                      <a16:creationId xmlns:a16="http://schemas.microsoft.com/office/drawing/2014/main" id="{AF067B69-6CEA-4870-9B39-17FC2FDFCC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11683" y="3812032"/>
                  <a:ext cx="565496" cy="4616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2" name="群組 71">
            <a:extLst>
              <a:ext uri="{FF2B5EF4-FFF2-40B4-BE49-F238E27FC236}">
                <a16:creationId xmlns:a16="http://schemas.microsoft.com/office/drawing/2014/main" id="{38D6F611-5178-413E-BFBD-836305320864}"/>
              </a:ext>
            </a:extLst>
          </p:cNvPr>
          <p:cNvGrpSpPr/>
          <p:nvPr/>
        </p:nvGrpSpPr>
        <p:grpSpPr>
          <a:xfrm>
            <a:off x="2001864" y="3314613"/>
            <a:ext cx="5236361" cy="1164785"/>
            <a:chOff x="1995606" y="3314613"/>
            <a:chExt cx="5236361" cy="1164785"/>
          </a:xfrm>
        </p:grpSpPr>
        <p:cxnSp>
          <p:nvCxnSpPr>
            <p:cNvPr id="73" name="直線接點 72">
              <a:extLst>
                <a:ext uri="{FF2B5EF4-FFF2-40B4-BE49-F238E27FC236}">
                  <a16:creationId xmlns:a16="http://schemas.microsoft.com/office/drawing/2014/main" id="{5A496724-02A0-4B93-8151-968F8B745B43}"/>
                </a:ext>
              </a:extLst>
            </p:cNvPr>
            <p:cNvCxnSpPr>
              <a:cxnSpLocks/>
              <a:endCxn id="113" idx="7"/>
            </p:cNvCxnSpPr>
            <p:nvPr/>
          </p:nvCxnSpPr>
          <p:spPr>
            <a:xfrm flipH="1">
              <a:off x="5829603" y="3314613"/>
              <a:ext cx="651617" cy="1158691"/>
            </a:xfrm>
            <a:prstGeom prst="line">
              <a:avLst/>
            </a:prstGeom>
            <a:ln w="57150">
              <a:solidFill>
                <a:schemeClr val="accent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文字方塊 73">
                  <a:extLst>
                    <a:ext uri="{FF2B5EF4-FFF2-40B4-BE49-F238E27FC236}">
                      <a16:creationId xmlns:a16="http://schemas.microsoft.com/office/drawing/2014/main" id="{9745C1AF-12E8-404D-9EEC-3FCCF4FE3AF5}"/>
                    </a:ext>
                  </a:extLst>
                </p:cNvPr>
                <p:cNvSpPr txBox="1"/>
                <p:nvPr/>
              </p:nvSpPr>
              <p:spPr>
                <a:xfrm>
                  <a:off x="6579505" y="3743094"/>
                  <a:ext cx="6524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</m:oMath>
                    </m:oMathPara>
                  </a14:m>
                  <a:endParaRPr lang="zh-TW" altLang="en-US" sz="2400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 xmlns="">
            <p:sp>
              <p:nvSpPr>
                <p:cNvPr id="74" name="文字方塊 73">
                  <a:extLst>
                    <a:ext uri="{FF2B5EF4-FFF2-40B4-BE49-F238E27FC236}">
                      <a16:creationId xmlns:a16="http://schemas.microsoft.com/office/drawing/2014/main" id="{9745C1AF-12E8-404D-9EEC-3FCCF4FE3A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79505" y="3743094"/>
                  <a:ext cx="652462" cy="461665"/>
                </a:xfrm>
                <a:prstGeom prst="rect">
                  <a:avLst/>
                </a:prstGeom>
                <a:blipFill>
                  <a:blip r:embed="rId8"/>
                  <a:stretch>
                    <a:fillRect r="-186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5" name="直線接點 74">
              <a:extLst>
                <a:ext uri="{FF2B5EF4-FFF2-40B4-BE49-F238E27FC236}">
                  <a16:creationId xmlns:a16="http://schemas.microsoft.com/office/drawing/2014/main" id="{7E6C0C74-7565-4C4E-A6DE-F35CFEA99640}"/>
                </a:ext>
              </a:extLst>
            </p:cNvPr>
            <p:cNvCxnSpPr>
              <a:cxnSpLocks/>
              <a:endCxn id="117" idx="1"/>
            </p:cNvCxnSpPr>
            <p:nvPr/>
          </p:nvCxnSpPr>
          <p:spPr>
            <a:xfrm>
              <a:off x="1995606" y="3323846"/>
              <a:ext cx="523933" cy="1155552"/>
            </a:xfrm>
            <a:prstGeom prst="line">
              <a:avLst/>
            </a:prstGeom>
            <a:ln w="57150">
              <a:solidFill>
                <a:schemeClr val="accent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群組 75">
            <a:extLst>
              <a:ext uri="{FF2B5EF4-FFF2-40B4-BE49-F238E27FC236}">
                <a16:creationId xmlns:a16="http://schemas.microsoft.com/office/drawing/2014/main" id="{040C08B4-C95F-4CC6-AEDC-0E3D24616FF8}"/>
              </a:ext>
            </a:extLst>
          </p:cNvPr>
          <p:cNvGrpSpPr/>
          <p:nvPr/>
        </p:nvGrpSpPr>
        <p:grpSpPr>
          <a:xfrm>
            <a:off x="4303216" y="4956503"/>
            <a:ext cx="652462" cy="462298"/>
            <a:chOff x="4607854" y="4956503"/>
            <a:chExt cx="652462" cy="46229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文字方塊 76">
                  <a:extLst>
                    <a:ext uri="{FF2B5EF4-FFF2-40B4-BE49-F238E27FC236}">
                      <a16:creationId xmlns:a16="http://schemas.microsoft.com/office/drawing/2014/main" id="{D30E297A-2E05-4069-983B-FE1811B183A5}"/>
                    </a:ext>
                  </a:extLst>
                </p:cNvPr>
                <p:cNvSpPr txBox="1"/>
                <p:nvPr/>
              </p:nvSpPr>
              <p:spPr>
                <a:xfrm>
                  <a:off x="4607854" y="4956503"/>
                  <a:ext cx="65246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oMath>
                    </m:oMathPara>
                  </a14:m>
                  <a:endParaRPr lang="zh-TW" altLang="en-US" sz="2000" dirty="0">
                    <a:solidFill>
                      <a:schemeClr val="accent5"/>
                    </a:solidFill>
                  </a:endParaRPr>
                </a:p>
              </p:txBody>
            </p:sp>
          </mc:Choice>
          <mc:Fallback xmlns="">
            <p:sp>
              <p:nvSpPr>
                <p:cNvPr id="77" name="文字方塊 76">
                  <a:extLst>
                    <a:ext uri="{FF2B5EF4-FFF2-40B4-BE49-F238E27FC236}">
                      <a16:creationId xmlns:a16="http://schemas.microsoft.com/office/drawing/2014/main" id="{D30E297A-2E05-4069-983B-FE1811B183A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07854" y="4956503"/>
                  <a:ext cx="652462" cy="40011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8" name="直線單箭頭接點 77">
              <a:extLst>
                <a:ext uri="{FF2B5EF4-FFF2-40B4-BE49-F238E27FC236}">
                  <a16:creationId xmlns:a16="http://schemas.microsoft.com/office/drawing/2014/main" id="{8D70DE83-C988-4AE4-B040-2EFCC190E5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20290" y="5418801"/>
              <a:ext cx="468303" cy="0"/>
            </a:xfrm>
            <a:prstGeom prst="straightConnector1">
              <a:avLst/>
            </a:prstGeom>
            <a:ln w="57150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群組 78">
            <a:extLst>
              <a:ext uri="{FF2B5EF4-FFF2-40B4-BE49-F238E27FC236}">
                <a16:creationId xmlns:a16="http://schemas.microsoft.com/office/drawing/2014/main" id="{F4817EC6-103A-46E2-82F2-6F4F13D41A98}"/>
              </a:ext>
            </a:extLst>
          </p:cNvPr>
          <p:cNvGrpSpPr/>
          <p:nvPr/>
        </p:nvGrpSpPr>
        <p:grpSpPr>
          <a:xfrm>
            <a:off x="825980" y="5313148"/>
            <a:ext cx="6506609" cy="833564"/>
            <a:chOff x="1130618" y="5313148"/>
            <a:chExt cx="6506609" cy="833564"/>
          </a:xfrm>
        </p:grpSpPr>
        <p:grpSp>
          <p:nvGrpSpPr>
            <p:cNvPr id="80" name="群組 79">
              <a:extLst>
                <a:ext uri="{FF2B5EF4-FFF2-40B4-BE49-F238E27FC236}">
                  <a16:creationId xmlns:a16="http://schemas.microsoft.com/office/drawing/2014/main" id="{9B33A129-CF86-4CA4-9ABF-AFF72A6BADCA}"/>
                </a:ext>
              </a:extLst>
            </p:cNvPr>
            <p:cNvGrpSpPr/>
            <p:nvPr/>
          </p:nvGrpSpPr>
          <p:grpSpPr>
            <a:xfrm>
              <a:off x="1130618" y="5313148"/>
              <a:ext cx="6506609" cy="523220"/>
              <a:chOff x="1606106" y="4636990"/>
              <a:chExt cx="6506609" cy="523220"/>
            </a:xfrm>
          </p:grpSpPr>
          <p:cxnSp>
            <p:nvCxnSpPr>
              <p:cNvPr id="95" name="直線單箭頭接點 94">
                <a:extLst>
                  <a:ext uri="{FF2B5EF4-FFF2-40B4-BE49-F238E27FC236}">
                    <a16:creationId xmlns:a16="http://schemas.microsoft.com/office/drawing/2014/main" id="{A0A67BF4-5DB8-4A40-B634-15E82C8BEF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8568" y="4943856"/>
                <a:ext cx="585414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6" name="文字方塊 95">
                    <a:extLst>
                      <a:ext uri="{FF2B5EF4-FFF2-40B4-BE49-F238E27FC236}">
                        <a16:creationId xmlns:a16="http://schemas.microsoft.com/office/drawing/2014/main" id="{978E4B23-D9B9-43CD-AE04-C2451F9D777B}"/>
                      </a:ext>
                    </a:extLst>
                  </p:cNvPr>
                  <p:cNvSpPr txBox="1"/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𝒒</m:t>
                          </m:r>
                        </m:oMath>
                      </m:oMathPara>
                    </a14:m>
                    <a:endParaRPr lang="zh-TW" altLang="en-US" sz="2800" dirty="0"/>
                  </a:p>
                </p:txBody>
              </p:sp>
            </mc:Choice>
            <mc:Fallback xmlns="">
              <p:sp>
                <p:nvSpPr>
                  <p:cNvPr id="96" name="文字方塊 95">
                    <a:extLst>
                      <a:ext uri="{FF2B5EF4-FFF2-40B4-BE49-F238E27FC236}">
                        <a16:creationId xmlns:a16="http://schemas.microsoft.com/office/drawing/2014/main" id="{978E4B23-D9B9-43CD-AE04-C2451F9D777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7" name="橢圓 96">
                <a:extLst>
                  <a:ext uri="{FF2B5EF4-FFF2-40B4-BE49-F238E27FC236}">
                    <a16:creationId xmlns:a16="http://schemas.microsoft.com/office/drawing/2014/main" id="{25586369-D8D1-4544-B183-C3E97D50A1E0}"/>
                  </a:ext>
                </a:extLst>
              </p:cNvPr>
              <p:cNvSpPr/>
              <p:nvPr/>
            </p:nvSpPr>
            <p:spPr>
              <a:xfrm>
                <a:off x="5548337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8" name="橢圓 97">
                <a:extLst>
                  <a:ext uri="{FF2B5EF4-FFF2-40B4-BE49-F238E27FC236}">
                    <a16:creationId xmlns:a16="http://schemas.microsoft.com/office/drawing/2014/main" id="{926780C3-00F4-4B22-8D5B-961F0E94CB34}"/>
                  </a:ext>
                </a:extLst>
              </p:cNvPr>
              <p:cNvSpPr/>
              <p:nvPr/>
            </p:nvSpPr>
            <p:spPr>
              <a:xfrm>
                <a:off x="6000982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9" name="橢圓 98">
                <a:extLst>
                  <a:ext uri="{FF2B5EF4-FFF2-40B4-BE49-F238E27FC236}">
                    <a16:creationId xmlns:a16="http://schemas.microsoft.com/office/drawing/2014/main" id="{2EAC2B6A-77D5-4A76-95D4-6B3B13FFFF21}"/>
                  </a:ext>
                </a:extLst>
              </p:cNvPr>
              <p:cNvSpPr/>
              <p:nvPr/>
            </p:nvSpPr>
            <p:spPr>
              <a:xfrm>
                <a:off x="6455134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0" name="橢圓 99">
                <a:extLst>
                  <a:ext uri="{FF2B5EF4-FFF2-40B4-BE49-F238E27FC236}">
                    <a16:creationId xmlns:a16="http://schemas.microsoft.com/office/drawing/2014/main" id="{9A386363-F7AC-4D5A-B2FE-2731ECE0B487}"/>
                  </a:ext>
                </a:extLst>
              </p:cNvPr>
              <p:cNvSpPr/>
              <p:nvPr/>
            </p:nvSpPr>
            <p:spPr>
              <a:xfrm>
                <a:off x="6909286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1" name="橢圓 100">
                <a:extLst>
                  <a:ext uri="{FF2B5EF4-FFF2-40B4-BE49-F238E27FC236}">
                    <a16:creationId xmlns:a16="http://schemas.microsoft.com/office/drawing/2014/main" id="{783710DA-0782-4226-A19C-14919E6335F7}"/>
                  </a:ext>
                </a:extLst>
              </p:cNvPr>
              <p:cNvSpPr/>
              <p:nvPr/>
            </p:nvSpPr>
            <p:spPr>
              <a:xfrm>
                <a:off x="5094185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2" name="橢圓 101">
                <a:extLst>
                  <a:ext uri="{FF2B5EF4-FFF2-40B4-BE49-F238E27FC236}">
                    <a16:creationId xmlns:a16="http://schemas.microsoft.com/office/drawing/2014/main" id="{EF6278DA-3815-4297-82D6-4F2AEF4FC65C}"/>
                  </a:ext>
                </a:extLst>
              </p:cNvPr>
              <p:cNvSpPr/>
              <p:nvPr/>
            </p:nvSpPr>
            <p:spPr>
              <a:xfrm>
                <a:off x="4640033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3" name="橢圓 102">
                <a:extLst>
                  <a:ext uri="{FF2B5EF4-FFF2-40B4-BE49-F238E27FC236}">
                    <a16:creationId xmlns:a16="http://schemas.microsoft.com/office/drawing/2014/main" id="{8E3C2A1B-8CF2-46B0-96AD-350CFED62161}"/>
                  </a:ext>
                </a:extLst>
              </p:cNvPr>
              <p:cNvSpPr/>
              <p:nvPr/>
            </p:nvSpPr>
            <p:spPr>
              <a:xfrm>
                <a:off x="4185881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4" name="橢圓 103">
                <a:extLst>
                  <a:ext uri="{FF2B5EF4-FFF2-40B4-BE49-F238E27FC236}">
                    <a16:creationId xmlns:a16="http://schemas.microsoft.com/office/drawing/2014/main" id="{3348234B-DCE3-4C89-8935-39C926BDA5BF}"/>
                  </a:ext>
                </a:extLst>
              </p:cNvPr>
              <p:cNvSpPr/>
              <p:nvPr/>
            </p:nvSpPr>
            <p:spPr>
              <a:xfrm>
                <a:off x="3735002" y="4853939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8DE79E53-AD89-4265-BEB3-8956FC6C848D}"/>
                    </a:ext>
                  </a:extLst>
                </p:cNvPr>
                <p:cNvSpPr txBox="1"/>
                <p:nvPr/>
              </p:nvSpPr>
              <p:spPr>
                <a:xfrm>
                  <a:off x="4971266" y="5746399"/>
                  <a:ext cx="41211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8DE79E53-AD89-4265-BEB3-8956FC6C848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71266" y="5746399"/>
                  <a:ext cx="412112" cy="400110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6B78F69E-3EA6-4306-8FEC-0F086420B762}"/>
                    </a:ext>
                  </a:extLst>
                </p:cNvPr>
                <p:cNvSpPr txBox="1"/>
                <p:nvPr/>
              </p:nvSpPr>
              <p:spPr>
                <a:xfrm>
                  <a:off x="4440492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6B78F69E-3EA6-4306-8FEC-0F086420B76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40492" y="5740815"/>
                  <a:ext cx="564197" cy="40011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文字方塊 82">
                  <a:extLst>
                    <a:ext uri="{FF2B5EF4-FFF2-40B4-BE49-F238E27FC236}">
                      <a16:creationId xmlns:a16="http://schemas.microsoft.com/office/drawing/2014/main" id="{4665F919-0C10-4707-9657-2E3EE1F4AC32}"/>
                    </a:ext>
                  </a:extLst>
                </p:cNvPr>
                <p:cNvSpPr txBox="1"/>
                <p:nvPr/>
              </p:nvSpPr>
              <p:spPr>
                <a:xfrm>
                  <a:off x="3977710" y="5746602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2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3" name="文字方塊 82">
                  <a:extLst>
                    <a:ext uri="{FF2B5EF4-FFF2-40B4-BE49-F238E27FC236}">
                      <a16:creationId xmlns:a16="http://schemas.microsoft.com/office/drawing/2014/main" id="{4665F919-0C10-4707-9657-2E3EE1F4AC3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77710" y="5746602"/>
                  <a:ext cx="564197" cy="400110"/>
                </a:xfrm>
                <a:prstGeom prst="rect">
                  <a:avLst/>
                </a:prstGeom>
                <a:blipFill>
                  <a:blip r:embed="rId13"/>
                  <a:stretch>
                    <a:fillRect t="-7692" r="-2174" b="-292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文字方塊 84">
                  <a:extLst>
                    <a:ext uri="{FF2B5EF4-FFF2-40B4-BE49-F238E27FC236}">
                      <a16:creationId xmlns:a16="http://schemas.microsoft.com/office/drawing/2014/main" id="{7345BE56-F2BF-4892-8799-E5F4594E8933}"/>
                    </a:ext>
                  </a:extLst>
                </p:cNvPr>
                <p:cNvSpPr txBox="1"/>
                <p:nvPr/>
              </p:nvSpPr>
              <p:spPr>
                <a:xfrm>
                  <a:off x="3524922" y="5743480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3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5" name="文字方塊 84">
                  <a:extLst>
                    <a:ext uri="{FF2B5EF4-FFF2-40B4-BE49-F238E27FC236}">
                      <a16:creationId xmlns:a16="http://schemas.microsoft.com/office/drawing/2014/main" id="{7345BE56-F2BF-4892-8799-E5F4594E89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24922" y="5743480"/>
                  <a:ext cx="564197" cy="400110"/>
                </a:xfrm>
                <a:prstGeom prst="rect">
                  <a:avLst/>
                </a:prstGeom>
                <a:blipFill>
                  <a:blip r:embed="rId14"/>
                  <a:stretch>
                    <a:fillRect t="-6061" r="-2151" b="-272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文字方塊 85">
                  <a:extLst>
                    <a:ext uri="{FF2B5EF4-FFF2-40B4-BE49-F238E27FC236}">
                      <a16:creationId xmlns:a16="http://schemas.microsoft.com/office/drawing/2014/main" id="{947212A9-98E6-4DB9-AF82-BF70D8B46242}"/>
                    </a:ext>
                  </a:extLst>
                </p:cNvPr>
                <p:cNvSpPr txBox="1"/>
                <p:nvPr/>
              </p:nvSpPr>
              <p:spPr>
                <a:xfrm>
                  <a:off x="3080887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zh-TW" sz="2000" b="1" i="1" dirty="0"/>
                    <a:t>4</a:t>
                  </a:r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6" name="文字方塊 85">
                  <a:extLst>
                    <a:ext uri="{FF2B5EF4-FFF2-40B4-BE49-F238E27FC236}">
                      <a16:creationId xmlns:a16="http://schemas.microsoft.com/office/drawing/2014/main" id="{947212A9-98E6-4DB9-AF82-BF70D8B4624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80887" y="5740815"/>
                  <a:ext cx="564197" cy="400110"/>
                </a:xfrm>
                <a:prstGeom prst="rect">
                  <a:avLst/>
                </a:prstGeom>
                <a:blipFill>
                  <a:blip r:embed="rId15"/>
                  <a:stretch>
                    <a:fillRect t="-7692" r="-2151" b="-2923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文字方塊 86">
                  <a:extLst>
                    <a:ext uri="{FF2B5EF4-FFF2-40B4-BE49-F238E27FC236}">
                      <a16:creationId xmlns:a16="http://schemas.microsoft.com/office/drawing/2014/main" id="{92317133-48DC-4E1F-B21D-D23DBD2CF922}"/>
                    </a:ext>
                  </a:extLst>
                </p:cNvPr>
                <p:cNvSpPr txBox="1"/>
                <p:nvPr/>
              </p:nvSpPr>
              <p:spPr>
                <a:xfrm>
                  <a:off x="5335306" y="5740815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87" name="文字方塊 86">
                  <a:extLst>
                    <a:ext uri="{FF2B5EF4-FFF2-40B4-BE49-F238E27FC236}">
                      <a16:creationId xmlns:a16="http://schemas.microsoft.com/office/drawing/2014/main" id="{92317133-48DC-4E1F-B21D-D23DBD2CF9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5306" y="5740815"/>
                  <a:ext cx="564197" cy="40011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2" name="文字方塊 91">
                  <a:extLst>
                    <a:ext uri="{FF2B5EF4-FFF2-40B4-BE49-F238E27FC236}">
                      <a16:creationId xmlns:a16="http://schemas.microsoft.com/office/drawing/2014/main" id="{BD4A0693-92FA-4657-9C67-42EE7C34E65E}"/>
                    </a:ext>
                  </a:extLst>
                </p:cNvPr>
                <p:cNvSpPr txBox="1"/>
                <p:nvPr/>
              </p:nvSpPr>
              <p:spPr>
                <a:xfrm>
                  <a:off x="5789631" y="5743480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92" name="文字方塊 91">
                  <a:extLst>
                    <a:ext uri="{FF2B5EF4-FFF2-40B4-BE49-F238E27FC236}">
                      <a16:creationId xmlns:a16="http://schemas.microsoft.com/office/drawing/2014/main" id="{BD4A0693-92FA-4657-9C67-42EE7C34E65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9631" y="5743480"/>
                  <a:ext cx="564197" cy="400110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3" name="文字方塊 92">
                  <a:extLst>
                    <a:ext uri="{FF2B5EF4-FFF2-40B4-BE49-F238E27FC236}">
                      <a16:creationId xmlns:a16="http://schemas.microsoft.com/office/drawing/2014/main" id="{CABB26EB-DED9-4A24-8DA4-E659CBAEE40E}"/>
                    </a:ext>
                  </a:extLst>
                </p:cNvPr>
                <p:cNvSpPr txBox="1"/>
                <p:nvPr/>
              </p:nvSpPr>
              <p:spPr>
                <a:xfrm>
                  <a:off x="6243956" y="5735142"/>
                  <a:ext cx="56419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oMath>
                    </m:oMathPara>
                  </a14:m>
                  <a:endParaRPr lang="zh-TW" altLang="en-US" sz="2000" b="1" i="1" dirty="0"/>
                </a:p>
              </p:txBody>
            </p:sp>
          </mc:Choice>
          <mc:Fallback xmlns="">
            <p:sp>
              <p:nvSpPr>
                <p:cNvPr id="93" name="文字方塊 92">
                  <a:extLst>
                    <a:ext uri="{FF2B5EF4-FFF2-40B4-BE49-F238E27FC236}">
                      <a16:creationId xmlns:a16="http://schemas.microsoft.com/office/drawing/2014/main" id="{CABB26EB-DED9-4A24-8DA4-E659CBAEE40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43956" y="5735142"/>
                  <a:ext cx="564197" cy="400110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4" name="文字方塊 93">
              <a:extLst>
                <a:ext uri="{FF2B5EF4-FFF2-40B4-BE49-F238E27FC236}">
                  <a16:creationId xmlns:a16="http://schemas.microsoft.com/office/drawing/2014/main" id="{CA94AC4C-B9F5-47E9-B690-ECE035D86B16}"/>
                </a:ext>
              </a:extLst>
            </p:cNvPr>
            <p:cNvSpPr txBox="1"/>
            <p:nvPr/>
          </p:nvSpPr>
          <p:spPr>
            <a:xfrm>
              <a:off x="1720047" y="5626108"/>
              <a:ext cx="1305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dirty="0"/>
                <a:t>3-bit Integer</a:t>
              </a:r>
              <a:endParaRPr lang="zh-TW" altLang="en-US" b="1" dirty="0"/>
            </a:p>
          </p:txBody>
        </p:sp>
      </p:grpSp>
      <p:grpSp>
        <p:nvGrpSpPr>
          <p:cNvPr id="105" name="群組 104">
            <a:extLst>
              <a:ext uri="{FF2B5EF4-FFF2-40B4-BE49-F238E27FC236}">
                <a16:creationId xmlns:a16="http://schemas.microsoft.com/office/drawing/2014/main" id="{9F2DB805-B48B-4347-ACBA-FA4EA3A7EB94}"/>
              </a:ext>
            </a:extLst>
          </p:cNvPr>
          <p:cNvGrpSpPr/>
          <p:nvPr/>
        </p:nvGrpSpPr>
        <p:grpSpPr>
          <a:xfrm>
            <a:off x="825980" y="2750432"/>
            <a:ext cx="6506609" cy="2020150"/>
            <a:chOff x="1130618" y="2750432"/>
            <a:chExt cx="6506609" cy="2020150"/>
          </a:xfrm>
        </p:grpSpPr>
        <p:cxnSp>
          <p:nvCxnSpPr>
            <p:cNvPr id="106" name="直線接點 105">
              <a:extLst>
                <a:ext uri="{FF2B5EF4-FFF2-40B4-BE49-F238E27FC236}">
                  <a16:creationId xmlns:a16="http://schemas.microsoft.com/office/drawing/2014/main" id="{857B17B8-4684-42D3-B03C-22F5F2A9BC9F}"/>
                </a:ext>
              </a:extLst>
            </p:cNvPr>
            <p:cNvCxnSpPr>
              <a:cxnSpLocks/>
            </p:cNvCxnSpPr>
            <p:nvPr/>
          </p:nvCxnSpPr>
          <p:spPr>
            <a:xfrm>
              <a:off x="4720290" y="2750432"/>
              <a:ext cx="0" cy="202015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7" name="群組 106">
              <a:extLst>
                <a:ext uri="{FF2B5EF4-FFF2-40B4-BE49-F238E27FC236}">
                  <a16:creationId xmlns:a16="http://schemas.microsoft.com/office/drawing/2014/main" id="{C30974F2-CC76-4770-96CE-F34608187D3B}"/>
                </a:ext>
              </a:extLst>
            </p:cNvPr>
            <p:cNvGrpSpPr/>
            <p:nvPr/>
          </p:nvGrpSpPr>
          <p:grpSpPr>
            <a:xfrm>
              <a:off x="1130618" y="4234328"/>
              <a:ext cx="6506609" cy="523220"/>
              <a:chOff x="1606106" y="4636990"/>
              <a:chExt cx="6506609" cy="523220"/>
            </a:xfrm>
          </p:grpSpPr>
          <p:cxnSp>
            <p:nvCxnSpPr>
              <p:cNvPr id="108" name="直線單箭頭接點 107">
                <a:extLst>
                  <a:ext uri="{FF2B5EF4-FFF2-40B4-BE49-F238E27FC236}">
                    <a16:creationId xmlns:a16="http://schemas.microsoft.com/office/drawing/2014/main" id="{795D1575-B6B4-4696-A375-B705C284D2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58568" y="4943856"/>
                <a:ext cx="5854147" cy="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9" name="文字方塊 108">
                    <a:extLst>
                      <a:ext uri="{FF2B5EF4-FFF2-40B4-BE49-F238E27FC236}">
                        <a16:creationId xmlns:a16="http://schemas.microsoft.com/office/drawing/2014/main" id="{F5388962-8296-4C8F-9713-2381BAE180F2}"/>
                      </a:ext>
                    </a:extLst>
                  </p:cNvPr>
                  <p:cNvSpPr txBox="1"/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𝒒</m:t>
                          </m:r>
                          <m:r>
                            <a:rPr lang="en-US" altLang="zh-TW" sz="28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oMath>
                      </m:oMathPara>
                    </a14:m>
                    <a:endParaRPr lang="zh-TW" altLang="en-US" sz="2800" dirty="0"/>
                  </a:p>
                </p:txBody>
              </p:sp>
            </mc:Choice>
            <mc:Fallback xmlns="">
              <p:sp>
                <p:nvSpPr>
                  <p:cNvPr id="109" name="文字方塊 108">
                    <a:extLst>
                      <a:ext uri="{FF2B5EF4-FFF2-40B4-BE49-F238E27FC236}">
                        <a16:creationId xmlns:a16="http://schemas.microsoft.com/office/drawing/2014/main" id="{F5388962-8296-4C8F-9713-2381BAE180F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06106" y="4636990"/>
                    <a:ext cx="652462" cy="523220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0" name="橢圓 109">
                <a:extLst>
                  <a:ext uri="{FF2B5EF4-FFF2-40B4-BE49-F238E27FC236}">
                    <a16:creationId xmlns:a16="http://schemas.microsoft.com/office/drawing/2014/main" id="{1226EA1E-E4AC-4451-91A7-6A8513590934}"/>
                  </a:ext>
                </a:extLst>
              </p:cNvPr>
              <p:cNvSpPr/>
              <p:nvPr/>
            </p:nvSpPr>
            <p:spPr>
              <a:xfrm>
                <a:off x="5091137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sp>
            <p:nvSpPr>
              <p:cNvPr id="111" name="橢圓 110">
                <a:extLst>
                  <a:ext uri="{FF2B5EF4-FFF2-40B4-BE49-F238E27FC236}">
                    <a16:creationId xmlns:a16="http://schemas.microsoft.com/office/drawing/2014/main" id="{5242A5E0-3B32-4B52-917C-800100BC55AB}"/>
                  </a:ext>
                </a:extLst>
              </p:cNvPr>
              <p:cNvSpPr/>
              <p:nvPr/>
            </p:nvSpPr>
            <p:spPr>
              <a:xfrm>
                <a:off x="5543782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2" name="橢圓 111">
                <a:extLst>
                  <a:ext uri="{FF2B5EF4-FFF2-40B4-BE49-F238E27FC236}">
                    <a16:creationId xmlns:a16="http://schemas.microsoft.com/office/drawing/2014/main" id="{A5B0D36D-04A3-4498-AC7A-B909F59D673D}"/>
                  </a:ext>
                </a:extLst>
              </p:cNvPr>
              <p:cNvSpPr/>
              <p:nvPr/>
            </p:nvSpPr>
            <p:spPr>
              <a:xfrm>
                <a:off x="5997934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3" name="橢圓 112">
                <a:extLst>
                  <a:ext uri="{FF2B5EF4-FFF2-40B4-BE49-F238E27FC236}">
                    <a16:creationId xmlns:a16="http://schemas.microsoft.com/office/drawing/2014/main" id="{1DFD72BF-18BF-462C-A127-4DF966DAC7CD}"/>
                  </a:ext>
                </a:extLst>
              </p:cNvPr>
              <p:cNvSpPr/>
              <p:nvPr/>
            </p:nvSpPr>
            <p:spPr>
              <a:xfrm>
                <a:off x="6452086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4" name="橢圓 113">
                <a:extLst>
                  <a:ext uri="{FF2B5EF4-FFF2-40B4-BE49-F238E27FC236}">
                    <a16:creationId xmlns:a16="http://schemas.microsoft.com/office/drawing/2014/main" id="{F7A031D3-0F30-49FC-A9C0-96425331D8E7}"/>
                  </a:ext>
                </a:extLst>
              </p:cNvPr>
              <p:cNvSpPr/>
              <p:nvPr/>
            </p:nvSpPr>
            <p:spPr>
              <a:xfrm>
                <a:off x="4636985" y="4847845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5" name="橢圓 114">
                <a:extLst>
                  <a:ext uri="{FF2B5EF4-FFF2-40B4-BE49-F238E27FC236}">
                    <a16:creationId xmlns:a16="http://schemas.microsoft.com/office/drawing/2014/main" id="{24D4105A-0ED2-4DF2-BF2E-130C059A7B72}"/>
                  </a:ext>
                </a:extLst>
              </p:cNvPr>
              <p:cNvSpPr/>
              <p:nvPr/>
            </p:nvSpPr>
            <p:spPr>
              <a:xfrm>
                <a:off x="4182833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6" name="橢圓 115">
                <a:extLst>
                  <a:ext uri="{FF2B5EF4-FFF2-40B4-BE49-F238E27FC236}">
                    <a16:creationId xmlns:a16="http://schemas.microsoft.com/office/drawing/2014/main" id="{CCE4746E-CABD-41F8-B609-ACB375F35F8A}"/>
                  </a:ext>
                </a:extLst>
              </p:cNvPr>
              <p:cNvSpPr/>
              <p:nvPr/>
            </p:nvSpPr>
            <p:spPr>
              <a:xfrm>
                <a:off x="3728681" y="4854837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7" name="橢圓 116">
                <a:extLst>
                  <a:ext uri="{FF2B5EF4-FFF2-40B4-BE49-F238E27FC236}">
                    <a16:creationId xmlns:a16="http://schemas.microsoft.com/office/drawing/2014/main" id="{74787546-6030-4CA9-B187-A37866C2450E}"/>
                  </a:ext>
                </a:extLst>
              </p:cNvPr>
              <p:cNvSpPr/>
              <p:nvPr/>
            </p:nvSpPr>
            <p:spPr>
              <a:xfrm>
                <a:off x="3277802" y="4853939"/>
                <a:ext cx="192022" cy="1920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118" name="群組 117">
            <a:extLst>
              <a:ext uri="{FF2B5EF4-FFF2-40B4-BE49-F238E27FC236}">
                <a16:creationId xmlns:a16="http://schemas.microsoft.com/office/drawing/2014/main" id="{AF340427-CDA2-421C-803E-7642F2151C70}"/>
              </a:ext>
            </a:extLst>
          </p:cNvPr>
          <p:cNvGrpSpPr/>
          <p:nvPr/>
        </p:nvGrpSpPr>
        <p:grpSpPr>
          <a:xfrm>
            <a:off x="825980" y="2303262"/>
            <a:ext cx="6506609" cy="1052467"/>
            <a:chOff x="1130618" y="2303262"/>
            <a:chExt cx="6506609" cy="1052467"/>
          </a:xfrm>
        </p:grpSpPr>
        <p:cxnSp>
          <p:nvCxnSpPr>
            <p:cNvPr id="119" name="直線單箭頭接點 118">
              <a:extLst>
                <a:ext uri="{FF2B5EF4-FFF2-40B4-BE49-F238E27FC236}">
                  <a16:creationId xmlns:a16="http://schemas.microsoft.com/office/drawing/2014/main" id="{884EBE84-AA75-492C-ABBD-5254FC8AB09C}"/>
                </a:ext>
              </a:extLst>
            </p:cNvPr>
            <p:cNvCxnSpPr>
              <a:cxnSpLocks/>
            </p:cNvCxnSpPr>
            <p:nvPr/>
          </p:nvCxnSpPr>
          <p:spPr>
            <a:xfrm>
              <a:off x="1783080" y="3043772"/>
              <a:ext cx="585414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文字方塊 119">
                  <a:extLst>
                    <a:ext uri="{FF2B5EF4-FFF2-40B4-BE49-F238E27FC236}">
                      <a16:creationId xmlns:a16="http://schemas.microsoft.com/office/drawing/2014/main" id="{EE17DD87-9BE8-49F6-BFD6-F554C07A30A4}"/>
                    </a:ext>
                  </a:extLst>
                </p:cNvPr>
                <p:cNvSpPr txBox="1"/>
                <p:nvPr/>
              </p:nvSpPr>
              <p:spPr>
                <a:xfrm>
                  <a:off x="1130618" y="2734761"/>
                  <a:ext cx="652462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800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zh-TW" altLang="en-US" sz="2800" dirty="0"/>
                </a:p>
              </p:txBody>
            </p:sp>
          </mc:Choice>
          <mc:Fallback xmlns="">
            <p:sp>
              <p:nvSpPr>
                <p:cNvPr id="120" name="文字方塊 119">
                  <a:extLst>
                    <a:ext uri="{FF2B5EF4-FFF2-40B4-BE49-F238E27FC236}">
                      <a16:creationId xmlns:a16="http://schemas.microsoft.com/office/drawing/2014/main" id="{EE17DD87-9BE8-49F6-BFD6-F554C07A30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30618" y="2734761"/>
                  <a:ext cx="652462" cy="523220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21" name="直線接點 120">
              <a:extLst>
                <a:ext uri="{FF2B5EF4-FFF2-40B4-BE49-F238E27FC236}">
                  <a16:creationId xmlns:a16="http://schemas.microsoft.com/office/drawing/2014/main" id="{FA96C757-0EFD-4944-BBF1-B133D257CD8E}"/>
                </a:ext>
              </a:extLst>
            </p:cNvPr>
            <p:cNvCxnSpPr>
              <a:cxnSpLocks/>
            </p:cNvCxnSpPr>
            <p:nvPr/>
          </p:nvCxnSpPr>
          <p:spPr>
            <a:xfrm>
              <a:off x="5155161" y="2796884"/>
              <a:ext cx="0" cy="46472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2244E840-D4A3-4639-8D4A-87660FBEE9CE}"/>
                </a:ext>
              </a:extLst>
            </p:cNvPr>
            <p:cNvSpPr/>
            <p:nvPr/>
          </p:nvSpPr>
          <p:spPr>
            <a:xfrm>
              <a:off x="2284125" y="2768508"/>
              <a:ext cx="4507991" cy="524615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3" name="文字方塊 122">
                  <a:extLst>
                    <a:ext uri="{FF2B5EF4-FFF2-40B4-BE49-F238E27FC236}">
                      <a16:creationId xmlns:a16="http://schemas.microsoft.com/office/drawing/2014/main" id="{95C7967A-F353-4C10-B123-A2F3BEBAD54B}"/>
                    </a:ext>
                  </a:extLst>
                </p:cNvPr>
                <p:cNvSpPr txBox="1"/>
                <p:nvPr/>
              </p:nvSpPr>
              <p:spPr>
                <a:xfrm>
                  <a:off x="6490179" y="2303262"/>
                  <a:ext cx="106482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23" name="文字方塊 122">
                  <a:extLst>
                    <a:ext uri="{FF2B5EF4-FFF2-40B4-BE49-F238E27FC236}">
                      <a16:creationId xmlns:a16="http://schemas.microsoft.com/office/drawing/2014/main" id="{95C7967A-F353-4C10-B123-A2F3BEBAD5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90179" y="2303262"/>
                  <a:ext cx="1064824" cy="400110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4" name="文字方塊 123">
                  <a:extLst>
                    <a:ext uri="{FF2B5EF4-FFF2-40B4-BE49-F238E27FC236}">
                      <a16:creationId xmlns:a16="http://schemas.microsoft.com/office/drawing/2014/main" id="{1EC5AFE0-9FB5-448A-80C8-E5F407B2416D}"/>
                    </a:ext>
                  </a:extLst>
                </p:cNvPr>
                <p:cNvSpPr txBox="1"/>
                <p:nvPr/>
              </p:nvSpPr>
              <p:spPr>
                <a:xfrm>
                  <a:off x="2026628" y="2303262"/>
                  <a:ext cx="106482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  <m:t>𝒓</m:t>
                            </m:r>
                            <m:r>
                              <m:rPr>
                                <m:nor/>
                              </m:rPr>
                              <a:rPr lang="zh-TW" altLang="en-US" sz="2000" b="1" dirty="0"/>
                              <m:t> </m:t>
                            </m:r>
                          </m:e>
                          <m:sub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𝒎𝒊𝒏</m:t>
                            </m:r>
                          </m:sub>
                        </m:sSub>
                      </m:oMath>
                    </m:oMathPara>
                  </a14:m>
                  <a:endParaRPr lang="zh-TW" altLang="en-US" sz="2000" b="1" dirty="0"/>
                </a:p>
              </p:txBody>
            </p:sp>
          </mc:Choice>
          <mc:Fallback xmlns="">
            <p:sp>
              <p:nvSpPr>
                <p:cNvPr id="124" name="文字方塊 123">
                  <a:extLst>
                    <a:ext uri="{FF2B5EF4-FFF2-40B4-BE49-F238E27FC236}">
                      <a16:creationId xmlns:a16="http://schemas.microsoft.com/office/drawing/2014/main" id="{1EC5AFE0-9FB5-448A-80C8-E5F407B241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26628" y="2303262"/>
                  <a:ext cx="1064824" cy="400110"/>
                </a:xfrm>
                <a:prstGeom prst="rect">
                  <a:avLst/>
                </a:prstGeom>
                <a:blipFill>
                  <a:blip r:embed="rId22"/>
                  <a:stretch>
                    <a:fillRect b="-46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5" name="文字方塊 124">
                  <a:extLst>
                    <a:ext uri="{FF2B5EF4-FFF2-40B4-BE49-F238E27FC236}">
                      <a16:creationId xmlns:a16="http://schemas.microsoft.com/office/drawing/2014/main" id="{6F5B285C-B9AF-4CCD-B629-9435B3190DB6}"/>
                    </a:ext>
                  </a:extLst>
                </p:cNvPr>
                <p:cNvSpPr txBox="1"/>
                <p:nvPr/>
              </p:nvSpPr>
              <p:spPr>
                <a:xfrm>
                  <a:off x="4828930" y="2333088"/>
                  <a:ext cx="652462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oMath>
                    </m:oMathPara>
                  </a14:m>
                  <a:endParaRPr lang="zh-TW" altLang="en-US" sz="24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25" name="文字方塊 124">
                  <a:extLst>
                    <a:ext uri="{FF2B5EF4-FFF2-40B4-BE49-F238E27FC236}">
                      <a16:creationId xmlns:a16="http://schemas.microsoft.com/office/drawing/2014/main" id="{6F5B285C-B9AF-4CCD-B629-9435B3190D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8930" y="2333088"/>
                  <a:ext cx="652462" cy="461665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6" name="文字方塊 125">
              <a:extLst>
                <a:ext uri="{FF2B5EF4-FFF2-40B4-BE49-F238E27FC236}">
                  <a16:creationId xmlns:a16="http://schemas.microsoft.com/office/drawing/2014/main" id="{819C80F5-F25B-4728-9BBF-6B70041F2D52}"/>
                </a:ext>
              </a:extLst>
            </p:cNvPr>
            <p:cNvSpPr txBox="1"/>
            <p:nvPr/>
          </p:nvSpPr>
          <p:spPr>
            <a:xfrm>
              <a:off x="2446088" y="2709398"/>
              <a:ext cx="16520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dirty="0"/>
                <a:t>floating-point range</a:t>
              </a:r>
              <a:endParaRPr lang="zh-TW" altLang="en-US" b="1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文字方塊 126">
                <a:extLst>
                  <a:ext uri="{FF2B5EF4-FFF2-40B4-BE49-F238E27FC236}">
                    <a16:creationId xmlns:a16="http://schemas.microsoft.com/office/drawing/2014/main" id="{F2DA374C-B043-43C2-8DE8-CD8746F5E896}"/>
                  </a:ext>
                </a:extLst>
              </p:cNvPr>
              <p:cNvSpPr txBox="1"/>
              <p:nvPr/>
            </p:nvSpPr>
            <p:spPr>
              <a:xfrm>
                <a:off x="2514469" y="5995440"/>
                <a:ext cx="10648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000" b="1" i="1" dirty="0"/>
                            <m:t> </m:t>
                          </m:r>
                        </m:e>
                        <m:sub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𝒎𝒊𝒏</m:t>
                          </m:r>
                        </m:sub>
                      </m:sSub>
                    </m:oMath>
                  </m:oMathPara>
                </a14:m>
                <a:endParaRPr lang="zh-TW" altLang="en-US" sz="2000" b="1" i="1" dirty="0"/>
              </a:p>
            </p:txBody>
          </p:sp>
        </mc:Choice>
        <mc:Fallback xmlns="">
          <p:sp>
            <p:nvSpPr>
              <p:cNvPr id="127" name="文字方塊 126">
                <a:extLst>
                  <a:ext uri="{FF2B5EF4-FFF2-40B4-BE49-F238E27FC236}">
                    <a16:creationId xmlns:a16="http://schemas.microsoft.com/office/drawing/2014/main" id="{F2DA374C-B043-43C2-8DE8-CD8746F5E8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469" y="5995440"/>
                <a:ext cx="1064824" cy="400110"/>
              </a:xfrm>
              <a:prstGeom prst="rect">
                <a:avLst/>
              </a:prstGeom>
              <a:blipFill>
                <a:blip r:embed="rId24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文字方塊 127">
                <a:extLst>
                  <a:ext uri="{FF2B5EF4-FFF2-40B4-BE49-F238E27FC236}">
                    <a16:creationId xmlns:a16="http://schemas.microsoft.com/office/drawing/2014/main" id="{2A1FA215-F940-47DD-BC5A-F017EDEB6C80}"/>
                  </a:ext>
                </a:extLst>
              </p:cNvPr>
              <p:cNvSpPr txBox="1"/>
              <p:nvPr/>
            </p:nvSpPr>
            <p:spPr>
              <a:xfrm>
                <a:off x="5692759" y="5995440"/>
                <a:ext cx="10648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000" b="1" i="1" dirty="0"/>
                            <m:t> </m:t>
                          </m:r>
                        </m:e>
                        <m:sub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zh-TW" altLang="en-US" sz="2000" b="1" i="1" dirty="0"/>
              </a:p>
            </p:txBody>
          </p:sp>
        </mc:Choice>
        <mc:Fallback xmlns="">
          <p:sp>
            <p:nvSpPr>
              <p:cNvPr id="128" name="文字方塊 127">
                <a:extLst>
                  <a:ext uri="{FF2B5EF4-FFF2-40B4-BE49-F238E27FC236}">
                    <a16:creationId xmlns:a16="http://schemas.microsoft.com/office/drawing/2014/main" id="{2A1FA215-F940-47DD-BC5A-F017EDEB6C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759" y="5995440"/>
                <a:ext cx="1064824" cy="400110"/>
              </a:xfrm>
              <a:prstGeom prst="rect">
                <a:avLst/>
              </a:prstGeom>
              <a:blipFill>
                <a:blip r:embed="rId25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1" name="群組 70">
            <a:extLst>
              <a:ext uri="{FF2B5EF4-FFF2-40B4-BE49-F238E27FC236}">
                <a16:creationId xmlns:a16="http://schemas.microsoft.com/office/drawing/2014/main" id="{2FD041FF-DDEF-40CD-B6D1-0EE1627CBBBA}"/>
              </a:ext>
            </a:extLst>
          </p:cNvPr>
          <p:cNvGrpSpPr/>
          <p:nvPr/>
        </p:nvGrpSpPr>
        <p:grpSpPr>
          <a:xfrm>
            <a:off x="7683962" y="2162844"/>
            <a:ext cx="3208939" cy="466781"/>
            <a:chOff x="7683962" y="2162844"/>
            <a:chExt cx="1473509" cy="466781"/>
          </a:xfrm>
        </p:grpSpPr>
        <p:sp>
          <p:nvSpPr>
            <p:cNvPr id="129" name="文字方塊 128">
              <a:extLst>
                <a:ext uri="{FF2B5EF4-FFF2-40B4-BE49-F238E27FC236}">
                  <a16:creationId xmlns:a16="http://schemas.microsoft.com/office/drawing/2014/main" id="{4B49E730-E394-4C2B-9555-936161F9E2EA}"/>
                </a:ext>
              </a:extLst>
            </p:cNvPr>
            <p:cNvSpPr txBox="1"/>
            <p:nvPr/>
          </p:nvSpPr>
          <p:spPr>
            <a:xfrm>
              <a:off x="7683962" y="2167960"/>
              <a:ext cx="12650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400" b="1" dirty="0"/>
                <a:t>Calculate Scale</a:t>
              </a:r>
              <a:endParaRPr lang="zh-TW" altLang="en-US" sz="2400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0" name="文字方塊 129">
                  <a:extLst>
                    <a:ext uri="{FF2B5EF4-FFF2-40B4-BE49-F238E27FC236}">
                      <a16:creationId xmlns:a16="http://schemas.microsoft.com/office/drawing/2014/main" id="{A2C0EF98-5ECA-4CBD-9322-55A93A62B27F}"/>
                    </a:ext>
                  </a:extLst>
                </p:cNvPr>
                <p:cNvSpPr txBox="1"/>
                <p:nvPr/>
              </p:nvSpPr>
              <p:spPr>
                <a:xfrm>
                  <a:off x="8591975" y="2162844"/>
                  <a:ext cx="565496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sz="2400" b="1" i="1" smtClean="0">
                            <a:solidFill>
                              <a:schemeClr val="bg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:</m:t>
                        </m:r>
                      </m:oMath>
                    </m:oMathPara>
                  </a14:m>
                  <a:endParaRPr lang="zh-TW" altLang="en-US" sz="2400" dirty="0"/>
                </a:p>
              </p:txBody>
            </p:sp>
          </mc:Choice>
          <mc:Fallback xmlns="">
            <p:sp>
              <p:nvSpPr>
                <p:cNvPr id="130" name="文字方塊 129">
                  <a:extLst>
                    <a:ext uri="{FF2B5EF4-FFF2-40B4-BE49-F238E27FC236}">
                      <a16:creationId xmlns:a16="http://schemas.microsoft.com/office/drawing/2014/main" id="{A2C0EF98-5ECA-4CBD-9322-55A93A62B2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91975" y="2162844"/>
                  <a:ext cx="565496" cy="461665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7AEBFD4-92C8-4E37-8C8A-FEA3CE8BF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21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18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gularization for Hybrid N-Bit Weight Quantization of Neural Networks on  Ultra-Low Power Microcontrollers | SpringerLink">
            <a:extLst>
              <a:ext uri="{FF2B5EF4-FFF2-40B4-BE49-F238E27FC236}">
                <a16:creationId xmlns:a16="http://schemas.microsoft.com/office/drawing/2014/main" id="{BC1FE0D1-5825-4467-9837-48FF10CE3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957" y="1544837"/>
            <a:ext cx="6395285" cy="163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DADD8A3-ABE5-49E9-8EB5-747563EFB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Linear Quantization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1A34CEF-80DD-4D34-9A63-83F3B4C77D0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8758"/>
                <a:ext cx="10515600" cy="4503671"/>
              </a:xfrm>
            </p:spPr>
            <p:txBody>
              <a:bodyPr/>
              <a:lstStyle/>
              <a:p>
                <a:r>
                  <a:rPr lang="en-US" altLang="zh-TW" dirty="0"/>
                  <a:t>Quantize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𝒒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𝒓𝒐𝒖𝒏𝒅</m:t>
                    </m:r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altLang="zh-TW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a:rPr lang="en-US" altLang="zh-TW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𝒁</m:t>
                        </m:r>
                      </m:e>
                    </m:d>
                  </m:oMath>
                </a14:m>
                <a:endParaRPr lang="en-US" altLang="zh-TW" dirty="0">
                  <a:solidFill>
                    <a:schemeClr val="tx1"/>
                  </a:solidFill>
                </a:endParaRPr>
              </a:p>
              <a:p>
                <a:endParaRPr lang="en-US" altLang="zh-TW" dirty="0"/>
              </a:p>
              <a:p>
                <a:r>
                  <a:rPr lang="en-US" altLang="zh-TW" dirty="0"/>
                  <a:t>Dequantize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altLang="zh-TW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</m:d>
                    <m:r>
                      <a:rPr lang="en-US" altLang="zh-TW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altLang="zh-TW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𝑺</m:t>
                    </m:r>
                  </m:oMath>
                </a14:m>
                <a:endParaRPr lang="en-US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1A34CEF-80DD-4D34-9A63-83F3B4C77D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8758"/>
                <a:ext cx="10515600" cy="4503671"/>
              </a:xfrm>
              <a:blipFill>
                <a:blip r:embed="rId3"/>
                <a:stretch>
                  <a:fillRect l="-1043" t="-1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投影片編號版面配置區 3">
            <a:extLst>
              <a:ext uri="{FF2B5EF4-FFF2-40B4-BE49-F238E27FC236}">
                <a16:creationId xmlns:a16="http://schemas.microsoft.com/office/drawing/2014/main" id="{FC05F267-053E-4935-AE67-2DB6559DE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32</a:t>
            </a:fld>
            <a:endParaRPr lang="en-US" altLang="zh-TW" dirty="0"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D8DAB9CC-AB7E-4B0D-92C2-CEBD2E270678}"/>
              </a:ext>
            </a:extLst>
          </p:cNvPr>
          <p:cNvGrpSpPr/>
          <p:nvPr/>
        </p:nvGrpSpPr>
        <p:grpSpPr>
          <a:xfrm>
            <a:off x="1139952" y="4807256"/>
            <a:ext cx="3834321" cy="1549094"/>
            <a:chOff x="1046261" y="5456969"/>
            <a:chExt cx="3834321" cy="154909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5DB53E95-5ECF-404A-93DD-A9F90E28BD90}"/>
                    </a:ext>
                  </a:extLst>
                </p:cNvPr>
                <p:cNvSpPr txBox="1"/>
                <p:nvPr/>
              </p:nvSpPr>
              <p:spPr>
                <a:xfrm>
                  <a:off x="1046261" y="5456969"/>
                  <a:ext cx="2688295" cy="6756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 dirty="0" smtClean="0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</m:t>
                                </m:r>
                                <m:r>
                                  <a:rPr lang="en-US" altLang="zh-TW" sz="2000" b="1" i="1" smtClean="0">
                                    <a:latin typeface="Cambria Math" panose="02040503050406030204" pitchFamily="18" charset="0"/>
                                  </a:rPr>
                                  <m:t>𝒊𝒏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zh-TW" alt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5DB53E95-5ECF-404A-93DD-A9F90E28BD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6261" y="5456969"/>
                  <a:ext cx="2688295" cy="67563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文字方塊 9">
                  <a:extLst>
                    <a:ext uri="{FF2B5EF4-FFF2-40B4-BE49-F238E27FC236}">
                      <a16:creationId xmlns:a16="http://schemas.microsoft.com/office/drawing/2014/main" id="{3A57879A-4F1C-4C35-97D0-906B38A00C47}"/>
                    </a:ext>
                  </a:extLst>
                </p:cNvPr>
                <p:cNvSpPr txBox="1"/>
                <p:nvPr/>
              </p:nvSpPr>
              <p:spPr>
                <a:xfrm>
                  <a:off x="1046261" y="6369478"/>
                  <a:ext cx="3834321" cy="63658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  <m:r>
                          <a:rPr lang="en-US" altLang="zh-TW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𝒓𝒐𝒖𝒏𝒅</m:t>
                        </m:r>
                        <m:d>
                          <m:dPr>
                            <m:ctrlPr>
                              <a:rPr lang="en-US" altLang="zh-TW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  <m:r>
                              <a:rPr lang="en-US" altLang="zh-TW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TW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TW" altLang="en-US" sz="2000" dirty="0"/>
                                      <m:t> </m:t>
                                    </m:r>
                                  </m:e>
                                  <m:sub>
                                    <m:r>
                                      <a:rPr lang="en-US" altLang="zh-TW" sz="2000" b="1" i="1" dirty="0">
                                        <a:latin typeface="Cambria Math" panose="02040503050406030204" pitchFamily="18" charset="0"/>
                                      </a:rPr>
                                      <m:t>𝒎𝒊𝒏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zh-TW" sz="20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den>
                            </m:f>
                          </m:e>
                        </m:d>
                      </m:oMath>
                    </m:oMathPara>
                  </a14:m>
                  <a:endParaRPr lang="zh-TW" alt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0" name="文字方塊 9">
                  <a:extLst>
                    <a:ext uri="{FF2B5EF4-FFF2-40B4-BE49-F238E27FC236}">
                      <a16:creationId xmlns:a16="http://schemas.microsoft.com/office/drawing/2014/main" id="{3A57879A-4F1C-4C35-97D0-906B38A00C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6261" y="6369478"/>
                  <a:ext cx="3834321" cy="63658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12" name="表格 44">
            <a:extLst>
              <a:ext uri="{FF2B5EF4-FFF2-40B4-BE49-F238E27FC236}">
                <a16:creationId xmlns:a16="http://schemas.microsoft.com/office/drawing/2014/main" id="{7483FAA2-7886-45EE-AC79-FD1A15358A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344632"/>
              </p:ext>
            </p:extLst>
          </p:nvPr>
        </p:nvGraphicFramePr>
        <p:xfrm>
          <a:off x="5532204" y="421946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14" name="文字方塊 13">
            <a:extLst>
              <a:ext uri="{FF2B5EF4-FFF2-40B4-BE49-F238E27FC236}">
                <a16:creationId xmlns:a16="http://schemas.microsoft.com/office/drawing/2014/main" id="{6CB85805-0E75-48A2-853E-9505DE9239C4}"/>
              </a:ext>
            </a:extLst>
          </p:cNvPr>
          <p:cNvSpPr txBox="1"/>
          <p:nvPr/>
        </p:nvSpPr>
        <p:spPr>
          <a:xfrm>
            <a:off x="5007109" y="3502833"/>
            <a:ext cx="63952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/>
              <a:t>Try to quantize the following matrix to 2-bit int:</a:t>
            </a:r>
            <a:endParaRPr lang="zh-TW" altLang="en-US" sz="2400" b="1" dirty="0"/>
          </a:p>
        </p:txBody>
      </p: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0444F276-6C79-40BD-B63C-24B98109169E}"/>
              </a:ext>
            </a:extLst>
          </p:cNvPr>
          <p:cNvGrpSpPr/>
          <p:nvPr/>
        </p:nvGrpSpPr>
        <p:grpSpPr>
          <a:xfrm>
            <a:off x="7486848" y="4034821"/>
            <a:ext cx="3532207" cy="2285318"/>
            <a:chOff x="7486848" y="4034821"/>
            <a:chExt cx="3532207" cy="228531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文字方塊 14">
                  <a:extLst>
                    <a:ext uri="{FF2B5EF4-FFF2-40B4-BE49-F238E27FC236}">
                      <a16:creationId xmlns:a16="http://schemas.microsoft.com/office/drawing/2014/main" id="{F86BBFB6-901A-4BB7-AC0A-8F1EBA3603D8}"/>
                    </a:ext>
                  </a:extLst>
                </p:cNvPr>
                <p:cNvSpPr txBox="1"/>
                <p:nvPr/>
              </p:nvSpPr>
              <p:spPr>
                <a:xfrm>
                  <a:off x="9671147" y="4034821"/>
                  <a:ext cx="134790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2000" i="1" dirty="0"/>
                              <m:t> </m:t>
                            </m:r>
                          </m:e>
                          <m:sub>
                            <m:r>
                              <a:rPr lang="en-US" altLang="zh-TW" sz="20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zh-TW" altLang="en-US" sz="2000" b="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5" name="文字方塊 14">
                  <a:extLst>
                    <a:ext uri="{FF2B5EF4-FFF2-40B4-BE49-F238E27FC236}">
                      <a16:creationId xmlns:a16="http://schemas.microsoft.com/office/drawing/2014/main" id="{F86BBFB6-901A-4BB7-AC0A-8F1EBA3603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71147" y="4034821"/>
                  <a:ext cx="1347908" cy="400110"/>
                </a:xfrm>
                <a:prstGeom prst="rect">
                  <a:avLst/>
                </a:prstGeom>
                <a:blipFill>
                  <a:blip r:embed="rId6"/>
                  <a:stretch>
                    <a:fillRect b="-90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文字方塊 15">
                  <a:extLst>
                    <a:ext uri="{FF2B5EF4-FFF2-40B4-BE49-F238E27FC236}">
                      <a16:creationId xmlns:a16="http://schemas.microsoft.com/office/drawing/2014/main" id="{447DB0C3-D3EE-4E9E-B7B5-041A841A781D}"/>
                    </a:ext>
                  </a:extLst>
                </p:cNvPr>
                <p:cNvSpPr txBox="1"/>
                <p:nvPr/>
              </p:nvSpPr>
              <p:spPr>
                <a:xfrm>
                  <a:off x="9630034" y="4414184"/>
                  <a:ext cx="136061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2000" i="1" dirty="0"/>
                              <m:t> </m:t>
                            </m:r>
                          </m:e>
                          <m:sub>
                            <m:r>
                              <a:rPr lang="en-US" altLang="zh-TW" sz="20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𝑎𝑥</m:t>
                            </m:r>
                          </m:sub>
                        </m:s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6" name="文字方塊 15">
                  <a:extLst>
                    <a:ext uri="{FF2B5EF4-FFF2-40B4-BE49-F238E27FC236}">
                      <a16:creationId xmlns:a16="http://schemas.microsoft.com/office/drawing/2014/main" id="{447DB0C3-D3EE-4E9E-B7B5-041A841A78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30034" y="4414184"/>
                  <a:ext cx="1360618" cy="400110"/>
                </a:xfrm>
                <a:prstGeom prst="rect">
                  <a:avLst/>
                </a:prstGeom>
                <a:blipFill>
                  <a:blip r:embed="rId7"/>
                  <a:stretch>
                    <a:fillRect b="-106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文字方塊 16">
                  <a:extLst>
                    <a:ext uri="{FF2B5EF4-FFF2-40B4-BE49-F238E27FC236}">
                      <a16:creationId xmlns:a16="http://schemas.microsoft.com/office/drawing/2014/main" id="{57FB481C-E93C-435B-BF3D-18CB6AB626A7}"/>
                    </a:ext>
                  </a:extLst>
                </p:cNvPr>
                <p:cNvSpPr txBox="1"/>
                <p:nvPr/>
              </p:nvSpPr>
              <p:spPr>
                <a:xfrm>
                  <a:off x="7527961" y="4034821"/>
                  <a:ext cx="134790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zh-TW" altLang="en-US" sz="2000" i="1" dirty="0"/>
                              <m:t> </m:t>
                            </m:r>
                          </m:e>
                          <m:sub>
                            <m:r>
                              <a:rPr lang="en-US" altLang="zh-TW" sz="20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zh-TW" altLang="en-US" sz="2000" b="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7" name="文字方塊 16">
                  <a:extLst>
                    <a:ext uri="{FF2B5EF4-FFF2-40B4-BE49-F238E27FC236}">
                      <a16:creationId xmlns:a16="http://schemas.microsoft.com/office/drawing/2014/main" id="{57FB481C-E93C-435B-BF3D-18CB6AB626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27961" y="4034821"/>
                  <a:ext cx="1347908" cy="400110"/>
                </a:xfrm>
                <a:prstGeom prst="rect">
                  <a:avLst/>
                </a:prstGeom>
                <a:blipFill>
                  <a:blip r:embed="rId8"/>
                  <a:stretch>
                    <a:fillRect b="-303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文字方塊 17">
                  <a:extLst>
                    <a:ext uri="{FF2B5EF4-FFF2-40B4-BE49-F238E27FC236}">
                      <a16:creationId xmlns:a16="http://schemas.microsoft.com/office/drawing/2014/main" id="{47DB6FD2-1268-4350-A0AB-20736C03742D}"/>
                    </a:ext>
                  </a:extLst>
                </p:cNvPr>
                <p:cNvSpPr txBox="1"/>
                <p:nvPr/>
              </p:nvSpPr>
              <p:spPr>
                <a:xfrm>
                  <a:off x="7486848" y="4414184"/>
                  <a:ext cx="136061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zh-TW" altLang="en-US" sz="2000" i="1" dirty="0"/>
                              <m:t> </m:t>
                            </m:r>
                          </m:e>
                          <m:sub>
                            <m:r>
                              <a:rPr lang="en-US" altLang="zh-TW" sz="20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𝑎𝑥</m:t>
                            </m:r>
                          </m:sub>
                        </m:s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8" name="文字方塊 17">
                  <a:extLst>
                    <a:ext uri="{FF2B5EF4-FFF2-40B4-BE49-F238E27FC236}">
                      <a16:creationId xmlns:a16="http://schemas.microsoft.com/office/drawing/2014/main" id="{47DB6FD2-1268-4350-A0AB-20736C0374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86848" y="4414184"/>
                  <a:ext cx="1360618" cy="40011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82F2743D-47AD-48E7-906A-F70F27674F76}"/>
                    </a:ext>
                  </a:extLst>
                </p:cNvPr>
                <p:cNvSpPr txBox="1"/>
                <p:nvPr/>
              </p:nvSpPr>
              <p:spPr>
                <a:xfrm>
                  <a:off x="7696577" y="5141274"/>
                  <a:ext cx="73419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altLang="zh-TW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82F2743D-47AD-48E7-906A-F70F27674F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96577" y="5141274"/>
                  <a:ext cx="734192" cy="40011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文字方塊 19">
                  <a:extLst>
                    <a:ext uri="{FF2B5EF4-FFF2-40B4-BE49-F238E27FC236}">
                      <a16:creationId xmlns:a16="http://schemas.microsoft.com/office/drawing/2014/main" id="{68BA9824-196F-49A2-8703-83580F94ED9E}"/>
                    </a:ext>
                  </a:extLst>
                </p:cNvPr>
                <p:cNvSpPr txBox="1"/>
                <p:nvPr/>
              </p:nvSpPr>
              <p:spPr>
                <a:xfrm>
                  <a:off x="7691023" y="5920029"/>
                  <a:ext cx="734193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𝑍</m:t>
                        </m:r>
                        <m:r>
                          <a:rPr lang="en-US" altLang="zh-TW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0" name="文字方塊 19">
                  <a:extLst>
                    <a:ext uri="{FF2B5EF4-FFF2-40B4-BE49-F238E27FC236}">
                      <a16:creationId xmlns:a16="http://schemas.microsoft.com/office/drawing/2014/main" id="{68BA9824-196F-49A2-8703-83580F94ED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91023" y="5920029"/>
                  <a:ext cx="734193" cy="400110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72623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gularization for Hybrid N-Bit Weight Quantization of Neural Networks on  Ultra-Low Power Microcontrollers | SpringerLink">
            <a:extLst>
              <a:ext uri="{FF2B5EF4-FFF2-40B4-BE49-F238E27FC236}">
                <a16:creationId xmlns:a16="http://schemas.microsoft.com/office/drawing/2014/main" id="{BC1FE0D1-5825-4467-9837-48FF10CE3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957" y="1544837"/>
            <a:ext cx="6395285" cy="163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DADD8A3-ABE5-49E9-8EB5-747563EFB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Linear Quantization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1A34CEF-80DD-4D34-9A63-83F3B4C77D0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8758"/>
                <a:ext cx="10515600" cy="4503671"/>
              </a:xfrm>
            </p:spPr>
            <p:txBody>
              <a:bodyPr/>
              <a:lstStyle/>
              <a:p>
                <a:r>
                  <a:rPr lang="en-US" altLang="zh-TW" dirty="0"/>
                  <a:t>Quantize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𝒒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𝒓𝒐𝒖𝒏𝒅</m:t>
                    </m:r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altLang="zh-TW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a:rPr lang="en-US" altLang="zh-TW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𝒁</m:t>
                        </m:r>
                      </m:e>
                    </m:d>
                  </m:oMath>
                </a14:m>
                <a:endParaRPr lang="en-US" altLang="zh-TW" dirty="0">
                  <a:solidFill>
                    <a:schemeClr val="tx1"/>
                  </a:solidFill>
                </a:endParaRPr>
              </a:p>
              <a:p>
                <a:endParaRPr lang="en-US" altLang="zh-TW" dirty="0"/>
              </a:p>
              <a:p>
                <a:r>
                  <a:rPr lang="en-US" altLang="zh-TW" dirty="0"/>
                  <a:t>Dequantize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altLang="zh-TW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</m:d>
                    <m:r>
                      <a:rPr lang="en-US" altLang="zh-TW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altLang="zh-TW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𝑺</m:t>
                    </m:r>
                  </m:oMath>
                </a14:m>
                <a:endParaRPr lang="en-US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1A34CEF-80DD-4D34-9A63-83F3B4C77D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8758"/>
                <a:ext cx="10515600" cy="4503671"/>
              </a:xfrm>
              <a:blipFill>
                <a:blip r:embed="rId3"/>
                <a:stretch>
                  <a:fillRect l="-1043" t="-1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投影片編號版面配置區 3">
            <a:extLst>
              <a:ext uri="{FF2B5EF4-FFF2-40B4-BE49-F238E27FC236}">
                <a16:creationId xmlns:a16="http://schemas.microsoft.com/office/drawing/2014/main" id="{FC05F267-053E-4935-AE67-2DB6559DE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33</a:t>
            </a:fld>
            <a:endParaRPr lang="en-US" altLang="zh-TW" dirty="0"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D8DAB9CC-AB7E-4B0D-92C2-CEBD2E270678}"/>
              </a:ext>
            </a:extLst>
          </p:cNvPr>
          <p:cNvGrpSpPr/>
          <p:nvPr/>
        </p:nvGrpSpPr>
        <p:grpSpPr>
          <a:xfrm>
            <a:off x="1139952" y="4807256"/>
            <a:ext cx="3834321" cy="1549094"/>
            <a:chOff x="1046261" y="5456969"/>
            <a:chExt cx="3834321" cy="154909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5DB53E95-5ECF-404A-93DD-A9F90E28BD90}"/>
                    </a:ext>
                  </a:extLst>
                </p:cNvPr>
                <p:cNvSpPr txBox="1"/>
                <p:nvPr/>
              </p:nvSpPr>
              <p:spPr>
                <a:xfrm>
                  <a:off x="1046261" y="5456969"/>
                  <a:ext cx="2688295" cy="6756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 dirty="0" smtClean="0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</m:t>
                                </m:r>
                                <m:r>
                                  <a:rPr lang="en-US" altLang="zh-TW" sz="2000" b="1" i="1" smtClean="0">
                                    <a:latin typeface="Cambria Math" panose="02040503050406030204" pitchFamily="18" charset="0"/>
                                  </a:rPr>
                                  <m:t>𝒊𝒏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zh-TW" alt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5DB53E95-5ECF-404A-93DD-A9F90E28BD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6261" y="5456969"/>
                  <a:ext cx="2688295" cy="67563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文字方塊 9">
                  <a:extLst>
                    <a:ext uri="{FF2B5EF4-FFF2-40B4-BE49-F238E27FC236}">
                      <a16:creationId xmlns:a16="http://schemas.microsoft.com/office/drawing/2014/main" id="{3A57879A-4F1C-4C35-97D0-906B38A00C47}"/>
                    </a:ext>
                  </a:extLst>
                </p:cNvPr>
                <p:cNvSpPr txBox="1"/>
                <p:nvPr/>
              </p:nvSpPr>
              <p:spPr>
                <a:xfrm>
                  <a:off x="1046261" y="6369478"/>
                  <a:ext cx="3834321" cy="63658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  <m:r>
                          <a:rPr lang="en-US" altLang="zh-TW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𝒓𝒐𝒖𝒏𝒅</m:t>
                        </m:r>
                        <m:d>
                          <m:dPr>
                            <m:ctrlPr>
                              <a:rPr lang="en-US" altLang="zh-TW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  <m:r>
                              <a:rPr lang="en-US" altLang="zh-TW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TW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TW" altLang="en-US" sz="2000" dirty="0"/>
                                      <m:t> </m:t>
                                    </m:r>
                                  </m:e>
                                  <m:sub>
                                    <m:r>
                                      <a:rPr lang="en-US" altLang="zh-TW" sz="2000" b="1" i="1" dirty="0">
                                        <a:latin typeface="Cambria Math" panose="02040503050406030204" pitchFamily="18" charset="0"/>
                                      </a:rPr>
                                      <m:t>𝒎𝒊𝒏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zh-TW" sz="20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den>
                            </m:f>
                          </m:e>
                        </m:d>
                      </m:oMath>
                    </m:oMathPara>
                  </a14:m>
                  <a:endParaRPr lang="zh-TW" alt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0" name="文字方塊 9">
                  <a:extLst>
                    <a:ext uri="{FF2B5EF4-FFF2-40B4-BE49-F238E27FC236}">
                      <a16:creationId xmlns:a16="http://schemas.microsoft.com/office/drawing/2014/main" id="{3A57879A-4F1C-4C35-97D0-906B38A00C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6261" y="6369478"/>
                  <a:ext cx="3834321" cy="63658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12" name="表格 44">
            <a:extLst>
              <a:ext uri="{FF2B5EF4-FFF2-40B4-BE49-F238E27FC236}">
                <a16:creationId xmlns:a16="http://schemas.microsoft.com/office/drawing/2014/main" id="{7483FAA2-7886-45EE-AC79-FD1A15358A25}"/>
              </a:ext>
            </a:extLst>
          </p:cNvPr>
          <p:cNvGraphicFramePr>
            <a:graphicFrameLocks noGrp="1"/>
          </p:cNvGraphicFramePr>
          <p:nvPr/>
        </p:nvGraphicFramePr>
        <p:xfrm>
          <a:off x="5532204" y="421946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pSp>
        <p:nvGrpSpPr>
          <p:cNvPr id="11" name="群組 10">
            <a:extLst>
              <a:ext uri="{FF2B5EF4-FFF2-40B4-BE49-F238E27FC236}">
                <a16:creationId xmlns:a16="http://schemas.microsoft.com/office/drawing/2014/main" id="{6388E9D6-46DF-4200-9927-5634DE4F60D7}"/>
              </a:ext>
            </a:extLst>
          </p:cNvPr>
          <p:cNvGrpSpPr/>
          <p:nvPr/>
        </p:nvGrpSpPr>
        <p:grpSpPr>
          <a:xfrm>
            <a:off x="7486848" y="4034821"/>
            <a:ext cx="1389021" cy="779473"/>
            <a:chOff x="9187632" y="4034821"/>
            <a:chExt cx="1389021" cy="77947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文字方塊 16">
                  <a:extLst>
                    <a:ext uri="{FF2B5EF4-FFF2-40B4-BE49-F238E27FC236}">
                      <a16:creationId xmlns:a16="http://schemas.microsoft.com/office/drawing/2014/main" id="{44A0BFDE-152E-4EF0-9047-CFBEA69E7760}"/>
                    </a:ext>
                  </a:extLst>
                </p:cNvPr>
                <p:cNvSpPr txBox="1"/>
                <p:nvPr/>
              </p:nvSpPr>
              <p:spPr>
                <a:xfrm>
                  <a:off x="9228745" y="4034821"/>
                  <a:ext cx="134790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zh-TW" altLang="en-US" sz="2000" i="1" dirty="0" smtClean="0"/>
                              <m:t> </m:t>
                            </m:r>
                          </m:e>
                          <m:sub>
                            <m:r>
                              <a:rPr lang="en-US" altLang="zh-TW" sz="20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zh-TW" altLang="en-US" sz="2000" b="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7" name="文字方塊 16">
                  <a:extLst>
                    <a:ext uri="{FF2B5EF4-FFF2-40B4-BE49-F238E27FC236}">
                      <a16:creationId xmlns:a16="http://schemas.microsoft.com/office/drawing/2014/main" id="{44A0BFDE-152E-4EF0-9047-CFBEA69E77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28745" y="4034821"/>
                  <a:ext cx="1347908" cy="400110"/>
                </a:xfrm>
                <a:prstGeom prst="rect">
                  <a:avLst/>
                </a:prstGeom>
                <a:blipFill>
                  <a:blip r:embed="rId6"/>
                  <a:stretch>
                    <a:fillRect b="-303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文字方塊 17">
                  <a:extLst>
                    <a:ext uri="{FF2B5EF4-FFF2-40B4-BE49-F238E27FC236}">
                      <a16:creationId xmlns:a16="http://schemas.microsoft.com/office/drawing/2014/main" id="{5E2EC5E5-9E7E-45FC-BF6A-7C1FDAC14D96}"/>
                    </a:ext>
                  </a:extLst>
                </p:cNvPr>
                <p:cNvSpPr txBox="1"/>
                <p:nvPr/>
              </p:nvSpPr>
              <p:spPr>
                <a:xfrm>
                  <a:off x="9187632" y="4414184"/>
                  <a:ext cx="136061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zh-TW" altLang="en-US" sz="2000" i="1" dirty="0"/>
                              <m:t> </m:t>
                            </m:r>
                          </m:e>
                          <m:sub>
                            <m:r>
                              <a:rPr lang="en-US" altLang="zh-TW" sz="20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𝑎𝑥</m:t>
                            </m:r>
                          </m:sub>
                        </m:s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8" name="文字方塊 17">
                  <a:extLst>
                    <a:ext uri="{FF2B5EF4-FFF2-40B4-BE49-F238E27FC236}">
                      <a16:creationId xmlns:a16="http://schemas.microsoft.com/office/drawing/2014/main" id="{5E2EC5E5-9E7E-45FC-BF6A-7C1FDAC14D9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87632" y="4414184"/>
                  <a:ext cx="1360618" cy="4001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群組 28">
            <a:extLst>
              <a:ext uri="{FF2B5EF4-FFF2-40B4-BE49-F238E27FC236}">
                <a16:creationId xmlns:a16="http://schemas.microsoft.com/office/drawing/2014/main" id="{CAC5B195-4A7B-4970-9F97-E195E54A1593}"/>
              </a:ext>
            </a:extLst>
          </p:cNvPr>
          <p:cNvGrpSpPr/>
          <p:nvPr/>
        </p:nvGrpSpPr>
        <p:grpSpPr>
          <a:xfrm>
            <a:off x="8523256" y="4034821"/>
            <a:ext cx="991017" cy="799082"/>
            <a:chOff x="10260616" y="4034821"/>
            <a:chExt cx="991017" cy="79908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0EA7DD03-9717-4755-BC94-561833983C40}"/>
                    </a:ext>
                  </a:extLst>
                </p:cNvPr>
                <p:cNvSpPr txBox="1"/>
                <p:nvPr/>
              </p:nvSpPr>
              <p:spPr>
                <a:xfrm>
                  <a:off x="10277941" y="4034821"/>
                  <a:ext cx="97369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−1.09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0EA7DD03-9717-4755-BC94-561833983C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77941" y="4034821"/>
                  <a:ext cx="973692" cy="40011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文字方塊 21">
                  <a:extLst>
                    <a:ext uri="{FF2B5EF4-FFF2-40B4-BE49-F238E27FC236}">
                      <a16:creationId xmlns:a16="http://schemas.microsoft.com/office/drawing/2014/main" id="{17110FC7-BB55-4EFF-99B2-5C0E9C7F114D}"/>
                    </a:ext>
                  </a:extLst>
                </p:cNvPr>
                <p:cNvSpPr txBox="1"/>
                <p:nvPr/>
              </p:nvSpPr>
              <p:spPr>
                <a:xfrm>
                  <a:off x="10260616" y="4433793"/>
                  <a:ext cx="97369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0" i="1">
                            <a:latin typeface="Cambria Math" panose="02040503050406030204" pitchFamily="18" charset="0"/>
                          </a:rPr>
                          <m:t>2.12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22" name="文字方塊 21">
                  <a:extLst>
                    <a:ext uri="{FF2B5EF4-FFF2-40B4-BE49-F238E27FC236}">
                      <a16:creationId xmlns:a16="http://schemas.microsoft.com/office/drawing/2014/main" id="{17110FC7-BB55-4EFF-99B2-5C0E9C7F11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60616" y="4433793"/>
                  <a:ext cx="973692" cy="40011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文字方塊 26">
                <a:extLst>
                  <a:ext uri="{FF2B5EF4-FFF2-40B4-BE49-F238E27FC236}">
                    <a16:creationId xmlns:a16="http://schemas.microsoft.com/office/drawing/2014/main" id="{AC75E90A-F3E2-45CB-958E-9640BFC6F34B}"/>
                  </a:ext>
                </a:extLst>
              </p:cNvPr>
              <p:cNvSpPr txBox="1"/>
              <p:nvPr/>
            </p:nvSpPr>
            <p:spPr>
              <a:xfrm>
                <a:off x="7696577" y="5141274"/>
                <a:ext cx="73419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zh-TW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zh-TW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7" name="文字方塊 26">
                <a:extLst>
                  <a:ext uri="{FF2B5EF4-FFF2-40B4-BE49-F238E27FC236}">
                    <a16:creationId xmlns:a16="http://schemas.microsoft.com/office/drawing/2014/main" id="{AC75E90A-F3E2-45CB-958E-9640BFC6F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6577" y="5141274"/>
                <a:ext cx="734192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文字方塊 27">
                <a:extLst>
                  <a:ext uri="{FF2B5EF4-FFF2-40B4-BE49-F238E27FC236}">
                    <a16:creationId xmlns:a16="http://schemas.microsoft.com/office/drawing/2014/main" id="{F829E518-6893-46F8-A27B-A021B06CBDAF}"/>
                  </a:ext>
                </a:extLst>
              </p:cNvPr>
              <p:cNvSpPr txBox="1"/>
              <p:nvPr/>
            </p:nvSpPr>
            <p:spPr>
              <a:xfrm>
                <a:off x="7691023" y="5920029"/>
                <a:ext cx="73419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000" b="0" i="1" smtClean="0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US" altLang="zh-TW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zh-TW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" name="文字方塊 27">
                <a:extLst>
                  <a:ext uri="{FF2B5EF4-FFF2-40B4-BE49-F238E27FC236}">
                    <a16:creationId xmlns:a16="http://schemas.microsoft.com/office/drawing/2014/main" id="{F829E518-6893-46F8-A27B-A021B06CB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1023" y="5920029"/>
                <a:ext cx="734193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文字方塊 35">
                <a:extLst>
                  <a:ext uri="{FF2B5EF4-FFF2-40B4-BE49-F238E27FC236}">
                    <a16:creationId xmlns:a16="http://schemas.microsoft.com/office/drawing/2014/main" id="{1BC1E1DC-10DA-4CFC-A6C2-D2F4AC96FED9}"/>
                  </a:ext>
                </a:extLst>
              </p:cNvPr>
              <p:cNvSpPr txBox="1"/>
              <p:nvPr/>
            </p:nvSpPr>
            <p:spPr>
              <a:xfrm>
                <a:off x="8174736" y="4974755"/>
                <a:ext cx="3076897" cy="7331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TW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sz="2000" b="0" i="1">
                              <a:latin typeface="Cambria Math" panose="02040503050406030204" pitchFamily="18" charset="0"/>
                            </a:rPr>
                            <m:t>2.12</m:t>
                          </m:r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−(−</m:t>
                          </m:r>
                          <m:r>
                            <a:rPr lang="en-US" altLang="zh-TW" sz="2000" b="0" i="1">
                              <a:latin typeface="Cambria Math" panose="02040503050406030204" pitchFamily="18" charset="0"/>
                            </a:rPr>
                            <m:t>1.09</m:t>
                          </m:r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TW" altLang="en-US" sz="2000" dirty="0"/>
                            <m:t> </m:t>
                          </m:r>
                        </m:num>
                        <m:den>
                          <m:r>
                            <a:rPr lang="en-US" altLang="zh-TW" sz="2000" b="0" i="1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−(−</m:t>
                          </m:r>
                          <m:r>
                            <a:rPr lang="en-US" altLang="zh-TW" sz="2000" b="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=1.07</m:t>
                      </m:r>
                    </m:oMath>
                  </m:oMathPara>
                </a14:m>
                <a:endParaRPr lang="zh-TW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6" name="文字方塊 35">
                <a:extLst>
                  <a:ext uri="{FF2B5EF4-FFF2-40B4-BE49-F238E27FC236}">
                    <a16:creationId xmlns:a16="http://schemas.microsoft.com/office/drawing/2014/main" id="{1BC1E1DC-10DA-4CFC-A6C2-D2F4AC96F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4736" y="4974755"/>
                <a:ext cx="3076897" cy="73314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文字方塊 36">
                <a:extLst>
                  <a:ext uri="{FF2B5EF4-FFF2-40B4-BE49-F238E27FC236}">
                    <a16:creationId xmlns:a16="http://schemas.microsoft.com/office/drawing/2014/main" id="{3A5F044A-9F17-4EA7-A30A-760FDD28BC5E}"/>
                  </a:ext>
                </a:extLst>
              </p:cNvPr>
              <p:cNvSpPr txBox="1"/>
              <p:nvPr/>
            </p:nvSpPr>
            <p:spPr>
              <a:xfrm>
                <a:off x="8183880" y="5721112"/>
                <a:ext cx="3569752" cy="7838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000" b="0" i="1" smtClean="0">
                          <a:latin typeface="Cambria Math" panose="02040503050406030204" pitchFamily="18" charset="0"/>
                        </a:rPr>
                        <m:t>𝑟𝑜𝑢𝑛𝑑</m:t>
                      </m:r>
                      <m:d>
                        <m:dPr>
                          <m:ctrlPr>
                            <a:rPr lang="en-US" altLang="zh-TW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000" i="1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altLang="zh-TW" sz="2000" b="0" i="1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altLang="zh-TW" sz="20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TW" sz="2000" i="1">
                                  <a:latin typeface="Cambria Math" panose="02040503050406030204" pitchFamily="18" charset="0"/>
                                </a:rPr>
                                <m:t>−1.09</m:t>
                              </m:r>
                              <m:r>
                                <m:rPr>
                                  <m:nor/>
                                </m:rPr>
                                <a:rPr lang="zh-TW" altLang="en-US" sz="2000" dirty="0"/>
                                <m:t> </m:t>
                              </m:r>
                            </m:num>
                            <m:den>
                              <m:r>
                                <a:rPr lang="en-US" altLang="zh-TW" sz="2000" i="1">
                                  <a:latin typeface="Cambria Math" panose="02040503050406030204" pitchFamily="18" charset="0"/>
                                </a:rPr>
                                <m:t>1.07</m:t>
                              </m:r>
                            </m:den>
                          </m:f>
                        </m:e>
                      </m:d>
                      <m:r>
                        <a:rPr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zh-TW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文字方塊 36">
                <a:extLst>
                  <a:ext uri="{FF2B5EF4-FFF2-40B4-BE49-F238E27FC236}">
                    <a16:creationId xmlns:a16="http://schemas.microsoft.com/office/drawing/2014/main" id="{3A5F044A-9F17-4EA7-A30A-760FDD28B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3880" y="5721112"/>
                <a:ext cx="3569752" cy="78386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群組 23">
            <a:extLst>
              <a:ext uri="{FF2B5EF4-FFF2-40B4-BE49-F238E27FC236}">
                <a16:creationId xmlns:a16="http://schemas.microsoft.com/office/drawing/2014/main" id="{2DC293C8-1745-48A2-B9D3-CCB7B9DBB249}"/>
              </a:ext>
            </a:extLst>
          </p:cNvPr>
          <p:cNvGrpSpPr/>
          <p:nvPr/>
        </p:nvGrpSpPr>
        <p:grpSpPr>
          <a:xfrm>
            <a:off x="9630034" y="4034821"/>
            <a:ext cx="1389021" cy="779473"/>
            <a:chOff x="9187632" y="4034821"/>
            <a:chExt cx="1389021" cy="77947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AAA20F7A-2D4E-4CCB-BBAB-23B77ABBF7C9}"/>
                    </a:ext>
                  </a:extLst>
                </p:cNvPr>
                <p:cNvSpPr txBox="1"/>
                <p:nvPr/>
              </p:nvSpPr>
              <p:spPr>
                <a:xfrm>
                  <a:off x="9228745" y="4034821"/>
                  <a:ext cx="134790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2000" i="1" dirty="0"/>
                              <m:t> </m:t>
                            </m:r>
                          </m:e>
                          <m:sub>
                            <m:r>
                              <a:rPr lang="en-US" altLang="zh-TW" sz="20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𝑖𝑛</m:t>
                            </m:r>
                          </m:sub>
                        </m:s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zh-TW" altLang="en-US" sz="2000" b="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AAA20F7A-2D4E-4CCB-BBAB-23B77ABBF7C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28745" y="4034821"/>
                  <a:ext cx="1347908" cy="400110"/>
                </a:xfrm>
                <a:prstGeom prst="rect">
                  <a:avLst/>
                </a:prstGeom>
                <a:blipFill>
                  <a:blip r:embed="rId14"/>
                  <a:stretch>
                    <a:fillRect b="-909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文字方塊 30">
                  <a:extLst>
                    <a:ext uri="{FF2B5EF4-FFF2-40B4-BE49-F238E27FC236}">
                      <a16:creationId xmlns:a16="http://schemas.microsoft.com/office/drawing/2014/main" id="{51800723-1227-47AD-8675-5910637F9375}"/>
                    </a:ext>
                  </a:extLst>
                </p:cNvPr>
                <p:cNvSpPr txBox="1"/>
                <p:nvPr/>
              </p:nvSpPr>
              <p:spPr>
                <a:xfrm>
                  <a:off x="9187632" y="4414184"/>
                  <a:ext cx="1360618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2000" i="1" dirty="0"/>
                              <m:t> </m:t>
                            </m:r>
                          </m:e>
                          <m:sub>
                            <m:r>
                              <a:rPr lang="en-US" altLang="zh-TW" sz="20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𝑎𝑥</m:t>
                            </m:r>
                          </m:sub>
                        </m:sSub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31" name="文字方塊 30">
                  <a:extLst>
                    <a:ext uri="{FF2B5EF4-FFF2-40B4-BE49-F238E27FC236}">
                      <a16:creationId xmlns:a16="http://schemas.microsoft.com/office/drawing/2014/main" id="{51800723-1227-47AD-8675-5910637F93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87632" y="4414184"/>
                  <a:ext cx="1360618" cy="400110"/>
                </a:xfrm>
                <a:prstGeom prst="rect">
                  <a:avLst/>
                </a:prstGeom>
                <a:blipFill>
                  <a:blip r:embed="rId15"/>
                  <a:stretch>
                    <a:fillRect b="-106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群組 31">
            <a:extLst>
              <a:ext uri="{FF2B5EF4-FFF2-40B4-BE49-F238E27FC236}">
                <a16:creationId xmlns:a16="http://schemas.microsoft.com/office/drawing/2014/main" id="{7A6BEE5D-EDAF-47D6-9D48-E2CBEBB8B655}"/>
              </a:ext>
            </a:extLst>
          </p:cNvPr>
          <p:cNvGrpSpPr/>
          <p:nvPr/>
        </p:nvGrpSpPr>
        <p:grpSpPr>
          <a:xfrm>
            <a:off x="10536982" y="4034821"/>
            <a:ext cx="985550" cy="799082"/>
            <a:chOff x="10131156" y="4034821"/>
            <a:chExt cx="985550" cy="79908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文字方塊 32">
                  <a:extLst>
                    <a:ext uri="{FF2B5EF4-FFF2-40B4-BE49-F238E27FC236}">
                      <a16:creationId xmlns:a16="http://schemas.microsoft.com/office/drawing/2014/main" id="{D77BB235-0A86-4D49-8F53-05551D784610}"/>
                    </a:ext>
                  </a:extLst>
                </p:cNvPr>
                <p:cNvSpPr txBox="1"/>
                <p:nvPr/>
              </p:nvSpPr>
              <p:spPr>
                <a:xfrm>
                  <a:off x="10143014" y="4034821"/>
                  <a:ext cx="97369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33" name="文字方塊 32">
                  <a:extLst>
                    <a:ext uri="{FF2B5EF4-FFF2-40B4-BE49-F238E27FC236}">
                      <a16:creationId xmlns:a16="http://schemas.microsoft.com/office/drawing/2014/main" id="{D77BB235-0A86-4D49-8F53-05551D7846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43014" y="4034821"/>
                  <a:ext cx="973692" cy="40011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文字方塊 33">
                  <a:extLst>
                    <a:ext uri="{FF2B5EF4-FFF2-40B4-BE49-F238E27FC236}">
                      <a16:creationId xmlns:a16="http://schemas.microsoft.com/office/drawing/2014/main" id="{27AE9469-7044-4366-B104-7DFE71AD3D4D}"/>
                    </a:ext>
                  </a:extLst>
                </p:cNvPr>
                <p:cNvSpPr txBox="1"/>
                <p:nvPr/>
              </p:nvSpPr>
              <p:spPr>
                <a:xfrm>
                  <a:off x="10131156" y="4433793"/>
                  <a:ext cx="97369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34" name="文字方塊 33">
                  <a:extLst>
                    <a:ext uri="{FF2B5EF4-FFF2-40B4-BE49-F238E27FC236}">
                      <a16:creationId xmlns:a16="http://schemas.microsoft.com/office/drawing/2014/main" id="{27AE9469-7044-4366-B104-7DFE71AD3D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31156" y="4433793"/>
                  <a:ext cx="973692" cy="400110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BBEBB3B6-4569-48C6-B457-3EEF9011C7AE}"/>
              </a:ext>
            </a:extLst>
          </p:cNvPr>
          <p:cNvSpPr txBox="1"/>
          <p:nvPr/>
        </p:nvSpPr>
        <p:spPr>
          <a:xfrm>
            <a:off x="5007109" y="3502833"/>
            <a:ext cx="63952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/>
              <a:t>Try to quantize the following matrix to 2-bit int: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739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gularization for Hybrid N-Bit Weight Quantization of Neural Networks on  Ultra-Low Power Microcontrollers | SpringerLink">
            <a:extLst>
              <a:ext uri="{FF2B5EF4-FFF2-40B4-BE49-F238E27FC236}">
                <a16:creationId xmlns:a16="http://schemas.microsoft.com/office/drawing/2014/main" id="{BC1FE0D1-5825-4467-9837-48FF10CE3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957" y="1544837"/>
            <a:ext cx="6395285" cy="163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0DADD8A3-ABE5-49E9-8EB5-747563EFB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Linear Quantization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1A34CEF-80DD-4D34-9A63-83F3B4C77D0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8758"/>
                <a:ext cx="10515600" cy="4503671"/>
              </a:xfrm>
            </p:spPr>
            <p:txBody>
              <a:bodyPr/>
              <a:lstStyle/>
              <a:p>
                <a:r>
                  <a:rPr lang="en-US" altLang="zh-TW" dirty="0"/>
                  <a:t>Quantize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𝒒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𝒓𝒐𝒖𝒏𝒅</m:t>
                    </m:r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  <m:r>
                          <a:rPr lang="en-US" altLang="zh-TW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÷</m:t>
                        </m:r>
                        <m:r>
                          <a:rPr lang="en-US" altLang="zh-TW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zh-TW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𝒁</m:t>
                        </m:r>
                      </m:e>
                    </m:d>
                  </m:oMath>
                </a14:m>
                <a:endParaRPr lang="en-US" altLang="zh-TW" dirty="0">
                  <a:solidFill>
                    <a:schemeClr val="tx1"/>
                  </a:solidFill>
                </a:endParaRPr>
              </a:p>
              <a:p>
                <a:endParaRPr lang="en-US" altLang="zh-TW" dirty="0"/>
              </a:p>
              <a:p>
                <a:r>
                  <a:rPr lang="en-US" altLang="zh-TW" dirty="0"/>
                  <a:t>Dequantize 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US" altLang="zh-TW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altLang="zh-TW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</m:d>
                    <m:r>
                      <a:rPr lang="en-US" altLang="zh-TW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altLang="zh-TW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𝑺</m:t>
                    </m:r>
                  </m:oMath>
                </a14:m>
                <a:endParaRPr lang="en-US" altLang="zh-TW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71A34CEF-80DD-4D34-9A63-83F3B4C77D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8758"/>
                <a:ext cx="10515600" cy="4503671"/>
              </a:xfrm>
              <a:blipFill>
                <a:blip r:embed="rId3"/>
                <a:stretch>
                  <a:fillRect l="-1043" t="-1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投影片編號版面配置區 3">
            <a:extLst>
              <a:ext uri="{FF2B5EF4-FFF2-40B4-BE49-F238E27FC236}">
                <a16:creationId xmlns:a16="http://schemas.microsoft.com/office/drawing/2014/main" id="{FC05F267-053E-4935-AE67-2DB6559DE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34</a:t>
            </a:fld>
            <a:endParaRPr lang="en-US" altLang="zh-TW" dirty="0"/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D8DAB9CC-AB7E-4B0D-92C2-CEBD2E270678}"/>
              </a:ext>
            </a:extLst>
          </p:cNvPr>
          <p:cNvGrpSpPr/>
          <p:nvPr/>
        </p:nvGrpSpPr>
        <p:grpSpPr>
          <a:xfrm>
            <a:off x="1139952" y="4807256"/>
            <a:ext cx="3834321" cy="1549094"/>
            <a:chOff x="1046261" y="5456969"/>
            <a:chExt cx="3834321" cy="154909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5DB53E95-5ECF-404A-93DD-A9F90E28BD90}"/>
                    </a:ext>
                  </a:extLst>
                </p:cNvPr>
                <p:cNvSpPr txBox="1"/>
                <p:nvPr/>
              </p:nvSpPr>
              <p:spPr>
                <a:xfrm>
                  <a:off x="1046261" y="5456969"/>
                  <a:ext cx="2688295" cy="67563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 dirty="0" smtClean="0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  <m:r>
                              <a:rPr lang="en-US" altLang="zh-TW" sz="20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</m:t>
                                </m:r>
                                <m:r>
                                  <a:rPr lang="en-US" altLang="zh-TW" sz="2000" b="1" i="1" smtClean="0">
                                    <a:latin typeface="Cambria Math" panose="02040503050406030204" pitchFamily="18" charset="0"/>
                                  </a:rPr>
                                  <m:t>𝒊𝒏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zh-TW" alt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5DB53E95-5ECF-404A-93DD-A9F90E28BD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6261" y="5456969"/>
                  <a:ext cx="2688295" cy="67563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文字方塊 9">
                  <a:extLst>
                    <a:ext uri="{FF2B5EF4-FFF2-40B4-BE49-F238E27FC236}">
                      <a16:creationId xmlns:a16="http://schemas.microsoft.com/office/drawing/2014/main" id="{3A57879A-4F1C-4C35-97D0-906B38A00C47}"/>
                    </a:ext>
                  </a:extLst>
                </p:cNvPr>
                <p:cNvSpPr txBox="1"/>
                <p:nvPr/>
              </p:nvSpPr>
              <p:spPr>
                <a:xfrm>
                  <a:off x="1046261" y="6369478"/>
                  <a:ext cx="3834321" cy="63658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  <m:r>
                          <a:rPr lang="en-US" altLang="zh-TW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𝒓𝒐𝒖𝒏𝒅</m:t>
                        </m:r>
                        <m:d>
                          <m:dPr>
                            <m:ctrlPr>
                              <a:rPr lang="en-US" altLang="zh-TW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20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  <m:r>
                              <a:rPr lang="en-US" altLang="zh-TW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TW" sz="20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TW" altLang="en-US" sz="2000" dirty="0"/>
                                      <m:t> </m:t>
                                    </m:r>
                                  </m:e>
                                  <m:sub>
                                    <m:r>
                                      <a:rPr lang="en-US" altLang="zh-TW" sz="2000" b="1" i="1" dirty="0">
                                        <a:latin typeface="Cambria Math" panose="02040503050406030204" pitchFamily="18" charset="0"/>
                                      </a:rPr>
                                      <m:t>𝒎𝒊𝒏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zh-TW" sz="20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den>
                            </m:f>
                          </m:e>
                        </m:d>
                      </m:oMath>
                    </m:oMathPara>
                  </a14:m>
                  <a:endParaRPr lang="zh-TW" alt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0" name="文字方塊 9">
                  <a:extLst>
                    <a:ext uri="{FF2B5EF4-FFF2-40B4-BE49-F238E27FC236}">
                      <a16:creationId xmlns:a16="http://schemas.microsoft.com/office/drawing/2014/main" id="{3A57879A-4F1C-4C35-97D0-906B38A00C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6261" y="6369478"/>
                  <a:ext cx="3834321" cy="63658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12" name="表格 44">
            <a:extLst>
              <a:ext uri="{FF2B5EF4-FFF2-40B4-BE49-F238E27FC236}">
                <a16:creationId xmlns:a16="http://schemas.microsoft.com/office/drawing/2014/main" id="{7483FAA2-7886-45EE-AC79-FD1A15358A25}"/>
              </a:ext>
            </a:extLst>
          </p:cNvPr>
          <p:cNvGraphicFramePr>
            <a:graphicFrameLocks noGrp="1"/>
          </p:cNvGraphicFramePr>
          <p:nvPr/>
        </p:nvGraphicFramePr>
        <p:xfrm>
          <a:off x="5532204" y="421946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文字方塊 26">
                <a:extLst>
                  <a:ext uri="{FF2B5EF4-FFF2-40B4-BE49-F238E27FC236}">
                    <a16:creationId xmlns:a16="http://schemas.microsoft.com/office/drawing/2014/main" id="{AC75E90A-F3E2-45CB-958E-9640BFC6F34B}"/>
                  </a:ext>
                </a:extLst>
              </p:cNvPr>
              <p:cNvSpPr txBox="1"/>
              <p:nvPr/>
            </p:nvSpPr>
            <p:spPr>
              <a:xfrm>
                <a:off x="7476065" y="5331714"/>
                <a:ext cx="126758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zh-TW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1.07</m:t>
                      </m:r>
                    </m:oMath>
                  </m:oMathPara>
                </a14:m>
                <a:endParaRPr lang="zh-TW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7" name="文字方塊 26">
                <a:extLst>
                  <a:ext uri="{FF2B5EF4-FFF2-40B4-BE49-F238E27FC236}">
                    <a16:creationId xmlns:a16="http://schemas.microsoft.com/office/drawing/2014/main" id="{AC75E90A-F3E2-45CB-958E-9640BFC6F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6065" y="5331714"/>
                <a:ext cx="126758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文字方塊 27">
                <a:extLst>
                  <a:ext uri="{FF2B5EF4-FFF2-40B4-BE49-F238E27FC236}">
                    <a16:creationId xmlns:a16="http://schemas.microsoft.com/office/drawing/2014/main" id="{F829E518-6893-46F8-A27B-A021B06CBDAF}"/>
                  </a:ext>
                </a:extLst>
              </p:cNvPr>
              <p:cNvSpPr txBox="1"/>
              <p:nvPr/>
            </p:nvSpPr>
            <p:spPr>
              <a:xfrm>
                <a:off x="7471414" y="5687498"/>
                <a:ext cx="104501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000" b="0" i="1" smtClean="0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US" altLang="zh-TW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zh-TW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" name="文字方塊 27">
                <a:extLst>
                  <a:ext uri="{FF2B5EF4-FFF2-40B4-BE49-F238E27FC236}">
                    <a16:creationId xmlns:a16="http://schemas.microsoft.com/office/drawing/2014/main" id="{F829E518-6893-46F8-A27B-A021B06CB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1414" y="5687498"/>
                <a:ext cx="1045014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箭號: 向右 15">
            <a:extLst>
              <a:ext uri="{FF2B5EF4-FFF2-40B4-BE49-F238E27FC236}">
                <a16:creationId xmlns:a16="http://schemas.microsoft.com/office/drawing/2014/main" id="{59EE5B07-CDE1-4432-E85F-88F91916C7F4}"/>
              </a:ext>
            </a:extLst>
          </p:cNvPr>
          <p:cNvSpPr/>
          <p:nvPr/>
        </p:nvSpPr>
        <p:spPr>
          <a:xfrm>
            <a:off x="7617881" y="4855746"/>
            <a:ext cx="900915" cy="44393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1BFF27A-0DAF-AFBB-1618-42A492DD5B84}"/>
              </a:ext>
            </a:extLst>
          </p:cNvPr>
          <p:cNvSpPr txBox="1"/>
          <p:nvPr/>
        </p:nvSpPr>
        <p:spPr>
          <a:xfrm>
            <a:off x="7508604" y="4486414"/>
            <a:ext cx="970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/>
              <a:t>quantize</a:t>
            </a:r>
            <a:endParaRPr lang="zh-TW" alt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9EDABECC-5B39-5D41-7134-F7A10F2D59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084271"/>
              </p:ext>
            </p:extLst>
          </p:nvPr>
        </p:nvGraphicFramePr>
        <p:xfrm>
          <a:off x="8964161" y="4219463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18" name="文字方塊 17">
            <a:extLst>
              <a:ext uri="{FF2B5EF4-FFF2-40B4-BE49-F238E27FC236}">
                <a16:creationId xmlns:a16="http://schemas.microsoft.com/office/drawing/2014/main" id="{59E1238E-174E-4773-93D6-00395956BF24}"/>
              </a:ext>
            </a:extLst>
          </p:cNvPr>
          <p:cNvSpPr txBox="1"/>
          <p:nvPr/>
        </p:nvSpPr>
        <p:spPr>
          <a:xfrm>
            <a:off x="5007109" y="3502833"/>
            <a:ext cx="63952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400" b="1" dirty="0"/>
              <a:t>Try to quantize the following matrix to 2-bit int: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969149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5D976EA5-566E-43A1-8868-29F30A22E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MAC (Multiply and Accumulate) operation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1E384D1-9783-4AB3-A3C5-77B6B3319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Integer-Arithmetic-Only Quantization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8FBA600-A21D-43D7-A539-C88E64F6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35</a:t>
            </a:fld>
            <a:endParaRPr lang="en-US" altLang="zh-TW" dirty="0"/>
          </a:p>
        </p:txBody>
      </p:sp>
      <p:grpSp>
        <p:nvGrpSpPr>
          <p:cNvPr id="53" name="群組 52">
            <a:extLst>
              <a:ext uri="{FF2B5EF4-FFF2-40B4-BE49-F238E27FC236}">
                <a16:creationId xmlns:a16="http://schemas.microsoft.com/office/drawing/2014/main" id="{96B600B9-884E-4A05-AE65-B5C46A5A65CF}"/>
              </a:ext>
            </a:extLst>
          </p:cNvPr>
          <p:cNvGrpSpPr/>
          <p:nvPr/>
        </p:nvGrpSpPr>
        <p:grpSpPr>
          <a:xfrm>
            <a:off x="2770370" y="2334493"/>
            <a:ext cx="4576556" cy="1495234"/>
            <a:chOff x="1967718" y="2479166"/>
            <a:chExt cx="4576556" cy="14952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矩形 53">
                  <a:extLst>
                    <a:ext uri="{FF2B5EF4-FFF2-40B4-BE49-F238E27FC236}">
                      <a16:creationId xmlns:a16="http://schemas.microsoft.com/office/drawing/2014/main" id="{EEA2F70E-FF55-4715-AA60-B1082FFC1779}"/>
                    </a:ext>
                  </a:extLst>
                </p:cNvPr>
                <p:cNvSpPr/>
                <p:nvPr/>
              </p:nvSpPr>
              <p:spPr>
                <a:xfrm>
                  <a:off x="1967718" y="2827814"/>
                  <a:ext cx="1080000" cy="3600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  <m:sub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𝒊𝒋</m:t>
                            </m:r>
                          </m:sub>
                        </m:sSub>
                      </m:oMath>
                    </m:oMathPara>
                  </a14:m>
                  <a:endParaRPr lang="zh-TW" altLang="en-US" b="1" dirty="0"/>
                </a:p>
              </p:txBody>
            </p:sp>
          </mc:Choice>
          <mc:Fallback xmlns="">
            <p:sp>
              <p:nvSpPr>
                <p:cNvPr id="54" name="矩形 53">
                  <a:extLst>
                    <a:ext uri="{FF2B5EF4-FFF2-40B4-BE49-F238E27FC236}">
                      <a16:creationId xmlns:a16="http://schemas.microsoft.com/office/drawing/2014/main" id="{EEA2F70E-FF55-4715-AA60-B1082FFC177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7718" y="2827814"/>
                  <a:ext cx="1080000" cy="360000"/>
                </a:xfrm>
                <a:prstGeom prst="rect">
                  <a:avLst/>
                </a:prstGeom>
                <a:blipFill>
                  <a:blip r:embed="rId2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矩形 55">
                  <a:extLst>
                    <a:ext uri="{FF2B5EF4-FFF2-40B4-BE49-F238E27FC236}">
                      <a16:creationId xmlns:a16="http://schemas.microsoft.com/office/drawing/2014/main" id="{78A75CCB-925C-4064-8290-20F5A3253A39}"/>
                    </a:ext>
                  </a:extLst>
                </p:cNvPr>
                <p:cNvSpPr/>
                <p:nvPr/>
              </p:nvSpPr>
              <p:spPr>
                <a:xfrm>
                  <a:off x="1967718" y="3614400"/>
                  <a:ext cx="1080000" cy="360000"/>
                </a:xfrm>
                <a:prstGeom prst="rect">
                  <a:avLst/>
                </a:prstGeom>
                <a:solidFill>
                  <a:srgbClr val="0070C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𝑿</m:t>
                            </m:r>
                          </m:e>
                          <m:sub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𝒋</m:t>
                            </m:r>
                          </m:sub>
                        </m:sSub>
                      </m:oMath>
                    </m:oMathPara>
                  </a14:m>
                  <a:endParaRPr lang="zh-TW" altLang="en-US" b="1" dirty="0"/>
                </a:p>
              </p:txBody>
            </p:sp>
          </mc:Choice>
          <mc:Fallback xmlns="">
            <p:sp>
              <p:nvSpPr>
                <p:cNvPr id="56" name="矩形 55">
                  <a:extLst>
                    <a:ext uri="{FF2B5EF4-FFF2-40B4-BE49-F238E27FC236}">
                      <a16:creationId xmlns:a16="http://schemas.microsoft.com/office/drawing/2014/main" id="{78A75CCB-925C-4064-8290-20F5A3253A3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7718" y="3614400"/>
                  <a:ext cx="1080000" cy="360000"/>
                </a:xfrm>
                <a:prstGeom prst="rect">
                  <a:avLst/>
                </a:prstGeom>
                <a:blipFill>
                  <a:blip r:embed="rId3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7" name="直線單箭頭接點 56">
              <a:extLst>
                <a:ext uri="{FF2B5EF4-FFF2-40B4-BE49-F238E27FC236}">
                  <a16:creationId xmlns:a16="http://schemas.microsoft.com/office/drawing/2014/main" id="{FEE90AD9-356B-497D-8C39-E80D2F919FA7}"/>
                </a:ext>
              </a:extLst>
            </p:cNvPr>
            <p:cNvCxnSpPr>
              <a:cxnSpLocks/>
              <a:stCxn id="54" idx="3"/>
              <a:endCxn id="59" idx="1"/>
            </p:cNvCxnSpPr>
            <p:nvPr/>
          </p:nvCxnSpPr>
          <p:spPr>
            <a:xfrm>
              <a:off x="3047718" y="3007814"/>
              <a:ext cx="516240" cy="23966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單箭頭接點 57">
              <a:extLst>
                <a:ext uri="{FF2B5EF4-FFF2-40B4-BE49-F238E27FC236}">
                  <a16:creationId xmlns:a16="http://schemas.microsoft.com/office/drawing/2014/main" id="{B797B3A1-68EA-4C6C-BE7E-6712EDE08C45}"/>
                </a:ext>
              </a:extLst>
            </p:cNvPr>
            <p:cNvCxnSpPr>
              <a:cxnSpLocks/>
              <a:stCxn id="56" idx="3"/>
              <a:endCxn id="59" idx="3"/>
            </p:cNvCxnSpPr>
            <p:nvPr/>
          </p:nvCxnSpPr>
          <p:spPr>
            <a:xfrm flipV="1">
              <a:off x="3047718" y="3502034"/>
              <a:ext cx="516240" cy="292366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橢圓 58">
              <a:extLst>
                <a:ext uri="{FF2B5EF4-FFF2-40B4-BE49-F238E27FC236}">
                  <a16:creationId xmlns:a16="http://schemas.microsoft.com/office/drawing/2014/main" id="{EE541F5E-5B7C-4505-B00D-E531E6F812A8}"/>
                </a:ext>
              </a:extLst>
            </p:cNvPr>
            <p:cNvSpPr/>
            <p:nvPr/>
          </p:nvSpPr>
          <p:spPr>
            <a:xfrm>
              <a:off x="3511237" y="3194755"/>
              <a:ext cx="360000" cy="36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00" b="1" i="1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60" name="直線單箭頭接點 59">
              <a:extLst>
                <a:ext uri="{FF2B5EF4-FFF2-40B4-BE49-F238E27FC236}">
                  <a16:creationId xmlns:a16="http://schemas.microsoft.com/office/drawing/2014/main" id="{F684E3D4-7860-4BED-B40C-A812D8609D6D}"/>
                </a:ext>
              </a:extLst>
            </p:cNvPr>
            <p:cNvCxnSpPr>
              <a:cxnSpLocks/>
              <a:stCxn id="59" idx="6"/>
              <a:endCxn id="61" idx="2"/>
            </p:cNvCxnSpPr>
            <p:nvPr/>
          </p:nvCxnSpPr>
          <p:spPr>
            <a:xfrm>
              <a:off x="3871237" y="3374755"/>
              <a:ext cx="59723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橢圓 60">
              <a:extLst>
                <a:ext uri="{FF2B5EF4-FFF2-40B4-BE49-F238E27FC236}">
                  <a16:creationId xmlns:a16="http://schemas.microsoft.com/office/drawing/2014/main" id="{49DC98E6-8C2C-46AF-BE9F-BC7644478D6F}"/>
                </a:ext>
              </a:extLst>
            </p:cNvPr>
            <p:cNvSpPr/>
            <p:nvPr/>
          </p:nvSpPr>
          <p:spPr>
            <a:xfrm>
              <a:off x="4468472" y="3194755"/>
              <a:ext cx="360000" cy="36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TW" altLang="en-US" sz="2000" b="1" dirty="0">
                <a:solidFill>
                  <a:sysClr val="windowText" lastClr="000000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矩形 62">
                  <a:extLst>
                    <a:ext uri="{FF2B5EF4-FFF2-40B4-BE49-F238E27FC236}">
                      <a16:creationId xmlns:a16="http://schemas.microsoft.com/office/drawing/2014/main" id="{8972AE38-E4E7-4799-83BE-ACA1C1DDF58E}"/>
                    </a:ext>
                  </a:extLst>
                </p:cNvPr>
                <p:cNvSpPr/>
                <p:nvPr/>
              </p:nvSpPr>
              <p:spPr>
                <a:xfrm>
                  <a:off x="5464274" y="3194755"/>
                  <a:ext cx="1080000" cy="360000"/>
                </a:xfrm>
                <a:prstGeom prst="rect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𝒀</m:t>
                            </m:r>
                          </m:e>
                          <m:sub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𝒋</m:t>
                            </m:r>
                          </m:sub>
                        </m:sSub>
                      </m:oMath>
                    </m:oMathPara>
                  </a14:m>
                  <a:endParaRPr lang="zh-TW" altLang="en-US" b="1" i="1" dirty="0"/>
                </a:p>
              </p:txBody>
            </p:sp>
          </mc:Choice>
          <mc:Fallback xmlns="">
            <p:sp>
              <p:nvSpPr>
                <p:cNvPr id="63" name="矩形 62">
                  <a:extLst>
                    <a:ext uri="{FF2B5EF4-FFF2-40B4-BE49-F238E27FC236}">
                      <a16:creationId xmlns:a16="http://schemas.microsoft.com/office/drawing/2014/main" id="{8972AE38-E4E7-4799-83BE-ACA1C1DDF58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4274" y="3194755"/>
                  <a:ext cx="1080000" cy="360000"/>
                </a:xfrm>
                <a:prstGeom prst="rect">
                  <a:avLst/>
                </a:prstGeom>
                <a:blipFill>
                  <a:blip r:embed="rId4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4" name="直線單箭頭接點 63">
              <a:extLst>
                <a:ext uri="{FF2B5EF4-FFF2-40B4-BE49-F238E27FC236}">
                  <a16:creationId xmlns:a16="http://schemas.microsoft.com/office/drawing/2014/main" id="{788595BA-4B69-4531-B25C-A4AFDF565A7E}"/>
                </a:ext>
              </a:extLst>
            </p:cNvPr>
            <p:cNvCxnSpPr>
              <a:cxnSpLocks/>
              <a:stCxn id="61" idx="6"/>
              <a:endCxn id="63" idx="1"/>
            </p:cNvCxnSpPr>
            <p:nvPr/>
          </p:nvCxnSpPr>
          <p:spPr>
            <a:xfrm>
              <a:off x="4828472" y="3374755"/>
              <a:ext cx="63580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接點: 肘形 64">
              <a:extLst>
                <a:ext uri="{FF2B5EF4-FFF2-40B4-BE49-F238E27FC236}">
                  <a16:creationId xmlns:a16="http://schemas.microsoft.com/office/drawing/2014/main" id="{A04F58B8-7C41-449C-B0EA-DB7A97EE6687}"/>
                </a:ext>
              </a:extLst>
            </p:cNvPr>
            <p:cNvCxnSpPr>
              <a:stCxn id="63" idx="0"/>
              <a:endCxn id="61" idx="0"/>
            </p:cNvCxnSpPr>
            <p:nvPr/>
          </p:nvCxnSpPr>
          <p:spPr>
            <a:xfrm rot="16200000" flipV="1">
              <a:off x="5326373" y="2516854"/>
              <a:ext cx="12700" cy="1355802"/>
            </a:xfrm>
            <a:prstGeom prst="bentConnector3">
              <a:avLst>
                <a:gd name="adj1" fmla="val 2850000"/>
              </a:avLst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文字方塊 66">
                  <a:extLst>
                    <a:ext uri="{FF2B5EF4-FFF2-40B4-BE49-F238E27FC236}">
                      <a16:creationId xmlns:a16="http://schemas.microsoft.com/office/drawing/2014/main" id="{0E75923C-ADB3-421B-8A2D-146DD14F494D}"/>
                    </a:ext>
                  </a:extLst>
                </p:cNvPr>
                <p:cNvSpPr txBox="1"/>
                <p:nvPr/>
              </p:nvSpPr>
              <p:spPr>
                <a:xfrm>
                  <a:off x="3511979" y="3155911"/>
                  <a:ext cx="40264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zh-TW" altLang="en-US" sz="2000" b="1" i="1" dirty="0">
                    <a:solidFill>
                      <a:sysClr val="windowText" lastClr="000000"/>
                    </a:solidFill>
                  </a:endParaRPr>
                </a:p>
              </p:txBody>
            </p:sp>
          </mc:Choice>
          <mc:Fallback xmlns="">
            <p:sp>
              <p:nvSpPr>
                <p:cNvPr id="67" name="文字方塊 66">
                  <a:extLst>
                    <a:ext uri="{FF2B5EF4-FFF2-40B4-BE49-F238E27FC236}">
                      <a16:creationId xmlns:a16="http://schemas.microsoft.com/office/drawing/2014/main" id="{0E75923C-ADB3-421B-8A2D-146DD14F49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11979" y="3155911"/>
                  <a:ext cx="402642" cy="40011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文字方塊 67">
                  <a:extLst>
                    <a:ext uri="{FF2B5EF4-FFF2-40B4-BE49-F238E27FC236}">
                      <a16:creationId xmlns:a16="http://schemas.microsoft.com/office/drawing/2014/main" id="{BBCC7878-3B7D-4A74-B2D4-2C070C822F3F}"/>
                    </a:ext>
                  </a:extLst>
                </p:cNvPr>
                <p:cNvSpPr txBox="1"/>
                <p:nvPr/>
              </p:nvSpPr>
              <p:spPr>
                <a:xfrm>
                  <a:off x="4468472" y="3154645"/>
                  <a:ext cx="40264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2000" b="1" i="1" dirty="0">
                    <a:solidFill>
                      <a:sysClr val="windowText" lastClr="000000"/>
                    </a:solidFill>
                  </a:endParaRPr>
                </a:p>
              </p:txBody>
            </p:sp>
          </mc:Choice>
          <mc:Fallback xmlns="">
            <p:sp>
              <p:nvSpPr>
                <p:cNvPr id="68" name="文字方塊 67">
                  <a:extLst>
                    <a:ext uri="{FF2B5EF4-FFF2-40B4-BE49-F238E27FC236}">
                      <a16:creationId xmlns:a16="http://schemas.microsoft.com/office/drawing/2014/main" id="{BBCC7878-3B7D-4A74-B2D4-2C070C822F3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68472" y="3154645"/>
                  <a:ext cx="402642" cy="40011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文字方塊 68">
                  <a:extLst>
                    <a:ext uri="{FF2B5EF4-FFF2-40B4-BE49-F238E27FC236}">
                      <a16:creationId xmlns:a16="http://schemas.microsoft.com/office/drawing/2014/main" id="{FD38C42B-3562-4D1C-91A2-E110AAFF421B}"/>
                    </a:ext>
                  </a:extLst>
                </p:cNvPr>
                <p:cNvSpPr txBox="1"/>
                <p:nvPr/>
              </p:nvSpPr>
              <p:spPr>
                <a:xfrm>
                  <a:off x="2130849" y="2479166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𝒇𝒑</m:t>
                        </m:r>
                        <m:r>
                          <a:rPr lang="en-US" altLang="zh-TW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 b="1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69" name="文字方塊 68">
                  <a:extLst>
                    <a:ext uri="{FF2B5EF4-FFF2-40B4-BE49-F238E27FC236}">
                      <a16:creationId xmlns:a16="http://schemas.microsoft.com/office/drawing/2014/main" id="{FD38C42B-3562-4D1C-91A2-E110AAFF421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0849" y="2479166"/>
                  <a:ext cx="728133" cy="369332"/>
                </a:xfrm>
                <a:prstGeom prst="rect">
                  <a:avLst/>
                </a:prstGeom>
                <a:blipFill>
                  <a:blip r:embed="rId7"/>
                  <a:stretch>
                    <a:fillRect l="-2500" b="-131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文字方塊 69">
                  <a:extLst>
                    <a:ext uri="{FF2B5EF4-FFF2-40B4-BE49-F238E27FC236}">
                      <a16:creationId xmlns:a16="http://schemas.microsoft.com/office/drawing/2014/main" id="{36540F7E-7D06-4979-BE86-2FB62269BDEB}"/>
                    </a:ext>
                  </a:extLst>
                </p:cNvPr>
                <p:cNvSpPr txBox="1"/>
                <p:nvPr/>
              </p:nvSpPr>
              <p:spPr>
                <a:xfrm>
                  <a:off x="2139585" y="3263793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𝒇𝒑</m:t>
                        </m:r>
                        <m:r>
                          <a:rPr lang="en-US" altLang="zh-TW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 b="1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0" name="文字方塊 69">
                  <a:extLst>
                    <a:ext uri="{FF2B5EF4-FFF2-40B4-BE49-F238E27FC236}">
                      <a16:creationId xmlns:a16="http://schemas.microsoft.com/office/drawing/2014/main" id="{36540F7E-7D06-4979-BE86-2FB62269BD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9585" y="3263793"/>
                  <a:ext cx="728133" cy="369332"/>
                </a:xfrm>
                <a:prstGeom prst="rect">
                  <a:avLst/>
                </a:prstGeom>
                <a:blipFill>
                  <a:blip r:embed="rId8"/>
                  <a:stretch>
                    <a:fillRect l="-2521" b="-1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1" name="文字方塊 70">
                  <a:extLst>
                    <a:ext uri="{FF2B5EF4-FFF2-40B4-BE49-F238E27FC236}">
                      <a16:creationId xmlns:a16="http://schemas.microsoft.com/office/drawing/2014/main" id="{5346A4DC-D6DB-4A8F-975F-9D07C6995108}"/>
                    </a:ext>
                  </a:extLst>
                </p:cNvPr>
                <p:cNvSpPr txBox="1"/>
                <p:nvPr/>
              </p:nvSpPr>
              <p:spPr>
                <a:xfrm>
                  <a:off x="5622449" y="3546056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𝒇𝒑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1" name="文字方塊 70">
                  <a:extLst>
                    <a:ext uri="{FF2B5EF4-FFF2-40B4-BE49-F238E27FC236}">
                      <a16:creationId xmlns:a16="http://schemas.microsoft.com/office/drawing/2014/main" id="{5346A4DC-D6DB-4A8F-975F-9D07C69951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2449" y="3546056"/>
                  <a:ext cx="728133" cy="369332"/>
                </a:xfrm>
                <a:prstGeom prst="rect">
                  <a:avLst/>
                </a:prstGeom>
                <a:blipFill>
                  <a:blip r:embed="rId9"/>
                  <a:stretch>
                    <a:fillRect l="-2521" r="-3361" b="-1311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8" name="文字方塊 77">
              <a:extLst>
                <a:ext uri="{FF2B5EF4-FFF2-40B4-BE49-F238E27FC236}">
                  <a16:creationId xmlns:a16="http://schemas.microsoft.com/office/drawing/2014/main" id="{7735649F-F62B-4FA1-9848-E218ADD74C34}"/>
                </a:ext>
              </a:extLst>
            </p:cNvPr>
            <p:cNvSpPr txBox="1"/>
            <p:nvPr/>
          </p:nvSpPr>
          <p:spPr>
            <a:xfrm>
              <a:off x="3230401" y="2753256"/>
              <a:ext cx="9743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Multiply</a:t>
              </a:r>
              <a:endParaRPr lang="zh-TW" altLang="en-US" dirty="0"/>
            </a:p>
          </p:txBody>
        </p:sp>
        <p:sp>
          <p:nvSpPr>
            <p:cNvPr id="79" name="文字方塊 78">
              <a:extLst>
                <a:ext uri="{FF2B5EF4-FFF2-40B4-BE49-F238E27FC236}">
                  <a16:creationId xmlns:a16="http://schemas.microsoft.com/office/drawing/2014/main" id="{0AAC2DF8-6157-41D7-9234-B06A7725526E}"/>
                </a:ext>
              </a:extLst>
            </p:cNvPr>
            <p:cNvSpPr txBox="1"/>
            <p:nvPr/>
          </p:nvSpPr>
          <p:spPr>
            <a:xfrm>
              <a:off x="4656878" y="2479166"/>
              <a:ext cx="135169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Accumulate</a:t>
              </a:r>
              <a:endParaRPr lang="zh-TW" alt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ACECF3FF-7F99-4D80-8993-6EAA94C9D369}"/>
                  </a:ext>
                </a:extLst>
              </p:cNvPr>
              <p:cNvSpPr/>
              <p:nvPr/>
            </p:nvSpPr>
            <p:spPr>
              <a:xfrm>
                <a:off x="3660598" y="3733123"/>
                <a:ext cx="487079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𝑾𝑿</m:t>
                      </m:r>
                    </m:oMath>
                  </m:oMathPara>
                </a14:m>
                <a:endParaRPr lang="zh-TW" altLang="en-US" sz="24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ACECF3FF-7F99-4D80-8993-6EAA94C9D36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598" y="3733123"/>
                <a:ext cx="4870795" cy="64633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字方塊 2">
            <a:extLst>
              <a:ext uri="{FF2B5EF4-FFF2-40B4-BE49-F238E27FC236}">
                <a16:creationId xmlns:a16="http://schemas.microsoft.com/office/drawing/2014/main" id="{1A88E3E7-E267-67A8-40D7-D8A36178DA26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Quantization and Training of Neural Networks for Efficient Integer-Arithmetic-Only Inference [Jacob et al., 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220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5D976EA5-566E-43A1-8868-29F30A22E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/>
              <a:t>MAC (Multiply and Accumulate) operation</a:t>
            </a:r>
            <a:endParaRPr lang="zh-TW" altLang="en-US"/>
          </a:p>
          <a:p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1E384D1-9783-4AB3-A3C5-77B6B3319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Integer-Arithmetic-Only Quantization</a:t>
            </a:r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8FBA600-A21D-43D7-A539-C88E64F6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36</a:t>
            </a:fld>
            <a:endParaRPr lang="en-US" altLang="zh-TW"/>
          </a:p>
        </p:txBody>
      </p:sp>
      <p:grpSp>
        <p:nvGrpSpPr>
          <p:cNvPr id="88" name="群組 87">
            <a:extLst>
              <a:ext uri="{FF2B5EF4-FFF2-40B4-BE49-F238E27FC236}">
                <a16:creationId xmlns:a16="http://schemas.microsoft.com/office/drawing/2014/main" id="{16AADD54-535C-44EC-B4F6-441027814752}"/>
              </a:ext>
            </a:extLst>
          </p:cNvPr>
          <p:cNvGrpSpPr/>
          <p:nvPr/>
        </p:nvGrpSpPr>
        <p:grpSpPr>
          <a:xfrm>
            <a:off x="2770370" y="2334493"/>
            <a:ext cx="6867768" cy="1495234"/>
            <a:chOff x="1967718" y="2479166"/>
            <a:chExt cx="6867768" cy="14952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12BE49EB-3711-494F-A92F-5EAE3B9DF6CC}"/>
                    </a:ext>
                  </a:extLst>
                </p:cNvPr>
                <p:cNvSpPr/>
                <p:nvPr/>
              </p:nvSpPr>
              <p:spPr>
                <a:xfrm>
                  <a:off x="1967718" y="2827814"/>
                  <a:ext cx="1080000" cy="3600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𝒊𝒋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zh-TW" altLang="en-US" b="1" i="1"/>
                </a:p>
              </p:txBody>
            </p:sp>
          </mc:Choice>
          <mc:Fallback xmlns=""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12BE49EB-3711-494F-A92F-5EAE3B9DF6C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7718" y="2827814"/>
                  <a:ext cx="1080000" cy="360000"/>
                </a:xfrm>
                <a:prstGeom prst="rect">
                  <a:avLst/>
                </a:prstGeom>
                <a:blipFill>
                  <a:blip r:embed="rId2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32D81DA9-76CE-41A8-BFEC-D877A5161560}"/>
                    </a:ext>
                  </a:extLst>
                </p:cNvPr>
                <p:cNvSpPr/>
                <p:nvPr/>
              </p:nvSpPr>
              <p:spPr>
                <a:xfrm>
                  <a:off x="1967718" y="3614400"/>
                  <a:ext cx="1080000" cy="360000"/>
                </a:xfrm>
                <a:prstGeom prst="rect">
                  <a:avLst/>
                </a:prstGeom>
                <a:solidFill>
                  <a:srgbClr val="0070C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zh-TW" altLang="en-US" b="1" dirty="0"/>
                              <m:t> </m:t>
                            </m:r>
                          </m:sub>
                        </m:sSub>
                      </m:oMath>
                    </m:oMathPara>
                  </a14:m>
                  <a:endParaRPr lang="zh-TW" altLang="en-US" b="1" i="1"/>
                </a:p>
              </p:txBody>
            </p:sp>
          </mc:Choice>
          <mc:Fallback xmlns="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32D81DA9-76CE-41A8-BFEC-D877A516156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7718" y="3614400"/>
                  <a:ext cx="1080000" cy="360000"/>
                </a:xfrm>
                <a:prstGeom prst="rect">
                  <a:avLst/>
                </a:prstGeom>
                <a:blipFill>
                  <a:blip r:embed="rId3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直線單箭頭接點 16">
              <a:extLst>
                <a:ext uri="{FF2B5EF4-FFF2-40B4-BE49-F238E27FC236}">
                  <a16:creationId xmlns:a16="http://schemas.microsoft.com/office/drawing/2014/main" id="{143B0A7A-456B-4104-9E8A-7A89E602DFA7}"/>
                </a:ext>
              </a:extLst>
            </p:cNvPr>
            <p:cNvCxnSpPr>
              <a:cxnSpLocks/>
              <a:stCxn id="9" idx="3"/>
              <a:endCxn id="24" idx="1"/>
            </p:cNvCxnSpPr>
            <p:nvPr/>
          </p:nvCxnSpPr>
          <p:spPr>
            <a:xfrm>
              <a:off x="3047718" y="3007814"/>
              <a:ext cx="516240" cy="23966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單箭頭接點 18">
              <a:extLst>
                <a:ext uri="{FF2B5EF4-FFF2-40B4-BE49-F238E27FC236}">
                  <a16:creationId xmlns:a16="http://schemas.microsoft.com/office/drawing/2014/main" id="{F1A44601-CF74-4E2D-8A36-0781A564CD48}"/>
                </a:ext>
              </a:extLst>
            </p:cNvPr>
            <p:cNvCxnSpPr>
              <a:cxnSpLocks/>
              <a:stCxn id="16" idx="3"/>
              <a:endCxn id="24" idx="3"/>
            </p:cNvCxnSpPr>
            <p:nvPr/>
          </p:nvCxnSpPr>
          <p:spPr>
            <a:xfrm flipV="1">
              <a:off x="3047718" y="3502034"/>
              <a:ext cx="516240" cy="292366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橢圓 23">
              <a:extLst>
                <a:ext uri="{FF2B5EF4-FFF2-40B4-BE49-F238E27FC236}">
                  <a16:creationId xmlns:a16="http://schemas.microsoft.com/office/drawing/2014/main" id="{884A0AD1-0107-47E9-9313-C0BB8B1B33E8}"/>
                </a:ext>
              </a:extLst>
            </p:cNvPr>
            <p:cNvSpPr/>
            <p:nvPr/>
          </p:nvSpPr>
          <p:spPr>
            <a:xfrm>
              <a:off x="3511237" y="3194755"/>
              <a:ext cx="360000" cy="36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00" b="1" i="1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31" name="直線單箭頭接點 30">
              <a:extLst>
                <a:ext uri="{FF2B5EF4-FFF2-40B4-BE49-F238E27FC236}">
                  <a16:creationId xmlns:a16="http://schemas.microsoft.com/office/drawing/2014/main" id="{E20B08A8-EC5D-41ED-A7AE-BE4964CE69A4}"/>
                </a:ext>
              </a:extLst>
            </p:cNvPr>
            <p:cNvCxnSpPr>
              <a:cxnSpLocks/>
              <a:stCxn id="24" idx="6"/>
              <a:endCxn id="35" idx="2"/>
            </p:cNvCxnSpPr>
            <p:nvPr/>
          </p:nvCxnSpPr>
          <p:spPr>
            <a:xfrm>
              <a:off x="3871237" y="3374755"/>
              <a:ext cx="59723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橢圓 34">
              <a:extLst>
                <a:ext uri="{FF2B5EF4-FFF2-40B4-BE49-F238E27FC236}">
                  <a16:creationId xmlns:a16="http://schemas.microsoft.com/office/drawing/2014/main" id="{5241BBAE-27A9-4D73-851F-20DCCC3A6CB8}"/>
                </a:ext>
              </a:extLst>
            </p:cNvPr>
            <p:cNvSpPr/>
            <p:nvPr/>
          </p:nvSpPr>
          <p:spPr>
            <a:xfrm>
              <a:off x="4468472" y="3194755"/>
              <a:ext cx="360000" cy="36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TW" altLang="en-US" sz="2000" b="1">
                <a:solidFill>
                  <a:sysClr val="windowText" lastClr="000000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DB02E2E7-5C05-4D8D-A3F8-BDC6DAC2B71D}"/>
                    </a:ext>
                  </a:extLst>
                </p:cNvPr>
                <p:cNvSpPr/>
                <p:nvPr/>
              </p:nvSpPr>
              <p:spPr>
                <a:xfrm>
                  <a:off x="5464274" y="3194755"/>
                  <a:ext cx="1080000" cy="360000"/>
                </a:xfrm>
                <a:prstGeom prst="rect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zh-TW" altLang="en-US" b="1" i="1"/>
                </a:p>
              </p:txBody>
            </p:sp>
          </mc:Choice>
          <mc:Fallback xmlns=""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DB02E2E7-5C05-4D8D-A3F8-BDC6DAC2B71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4274" y="3194755"/>
                  <a:ext cx="1080000" cy="360000"/>
                </a:xfrm>
                <a:prstGeom prst="rect">
                  <a:avLst/>
                </a:prstGeom>
                <a:blipFill>
                  <a:blip r:embed="rId4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直線單箭頭接點 21">
              <a:extLst>
                <a:ext uri="{FF2B5EF4-FFF2-40B4-BE49-F238E27FC236}">
                  <a16:creationId xmlns:a16="http://schemas.microsoft.com/office/drawing/2014/main" id="{39E5D61B-CA37-410F-ADFC-817D9B6EEE34}"/>
                </a:ext>
              </a:extLst>
            </p:cNvPr>
            <p:cNvCxnSpPr>
              <a:cxnSpLocks/>
              <a:stCxn id="35" idx="6"/>
              <a:endCxn id="21" idx="1"/>
            </p:cNvCxnSpPr>
            <p:nvPr/>
          </p:nvCxnSpPr>
          <p:spPr>
            <a:xfrm>
              <a:off x="4828472" y="3374755"/>
              <a:ext cx="63580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接點: 肘形 26">
              <a:extLst>
                <a:ext uri="{FF2B5EF4-FFF2-40B4-BE49-F238E27FC236}">
                  <a16:creationId xmlns:a16="http://schemas.microsoft.com/office/drawing/2014/main" id="{5CD7747C-89E4-4612-BB5C-F7F82DCD4C52}"/>
                </a:ext>
              </a:extLst>
            </p:cNvPr>
            <p:cNvCxnSpPr>
              <a:stCxn id="21" idx="0"/>
              <a:endCxn id="35" idx="0"/>
            </p:cNvCxnSpPr>
            <p:nvPr/>
          </p:nvCxnSpPr>
          <p:spPr>
            <a:xfrm rot="16200000" flipV="1">
              <a:off x="5326373" y="2516854"/>
              <a:ext cx="12700" cy="1355802"/>
            </a:xfrm>
            <a:prstGeom prst="bentConnector3">
              <a:avLst>
                <a:gd name="adj1" fmla="val 2850000"/>
              </a:avLst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單箭頭接點 31">
              <a:extLst>
                <a:ext uri="{FF2B5EF4-FFF2-40B4-BE49-F238E27FC236}">
                  <a16:creationId xmlns:a16="http://schemas.microsoft.com/office/drawing/2014/main" id="{D3F07A85-EE2B-4562-A269-D1EAA54AC542}"/>
                </a:ext>
              </a:extLst>
            </p:cNvPr>
            <p:cNvCxnSpPr>
              <a:cxnSpLocks/>
              <a:stCxn id="21" idx="3"/>
              <a:endCxn id="79" idx="1"/>
            </p:cNvCxnSpPr>
            <p:nvPr/>
          </p:nvCxnSpPr>
          <p:spPr>
            <a:xfrm>
              <a:off x="6544274" y="3374755"/>
              <a:ext cx="1211212" cy="635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B19117F3-48E3-4402-8721-34FB77DD477D}"/>
                    </a:ext>
                  </a:extLst>
                </p:cNvPr>
                <p:cNvSpPr txBox="1"/>
                <p:nvPr/>
              </p:nvSpPr>
              <p:spPr>
                <a:xfrm>
                  <a:off x="3511979" y="3155911"/>
                  <a:ext cx="40264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zh-TW" altLang="en-US" sz="2000" b="1" i="1">
                    <a:solidFill>
                      <a:sysClr val="windowText" lastClr="000000"/>
                    </a:solidFill>
                  </a:endParaRPr>
                </a:p>
              </p:txBody>
            </p:sp>
          </mc:Choice>
          <mc:Fallback xmlns="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B19117F3-48E3-4402-8721-34FB77DD47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11979" y="3155911"/>
                  <a:ext cx="402642" cy="40011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文字方塊 61">
                  <a:extLst>
                    <a:ext uri="{FF2B5EF4-FFF2-40B4-BE49-F238E27FC236}">
                      <a16:creationId xmlns:a16="http://schemas.microsoft.com/office/drawing/2014/main" id="{DB9847A5-F074-4FD0-A1FA-62B6F91291DE}"/>
                    </a:ext>
                  </a:extLst>
                </p:cNvPr>
                <p:cNvSpPr txBox="1"/>
                <p:nvPr/>
              </p:nvSpPr>
              <p:spPr>
                <a:xfrm>
                  <a:off x="4468472" y="3154645"/>
                  <a:ext cx="40264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2000" b="1" i="1">
                    <a:solidFill>
                      <a:sysClr val="windowText" lastClr="000000"/>
                    </a:solidFill>
                  </a:endParaRPr>
                </a:p>
              </p:txBody>
            </p:sp>
          </mc:Choice>
          <mc:Fallback xmlns="">
            <p:sp>
              <p:nvSpPr>
                <p:cNvPr id="62" name="文字方塊 61">
                  <a:extLst>
                    <a:ext uri="{FF2B5EF4-FFF2-40B4-BE49-F238E27FC236}">
                      <a16:creationId xmlns:a16="http://schemas.microsoft.com/office/drawing/2014/main" id="{DB9847A5-F074-4FD0-A1FA-62B6F91291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68472" y="3154645"/>
                  <a:ext cx="402642" cy="40011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19AC3C0B-85AD-40A6-BDC5-8F11ADC535E3}"/>
                    </a:ext>
                  </a:extLst>
                </p:cNvPr>
                <p:cNvSpPr txBox="1"/>
                <p:nvPr/>
              </p:nvSpPr>
              <p:spPr>
                <a:xfrm>
                  <a:off x="2130849" y="2479166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19AC3C0B-85AD-40A6-BDC5-8F11ADC535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0849" y="2479166"/>
                  <a:ext cx="728133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51ACAD51-8779-499D-BE42-50908714FE19}"/>
                    </a:ext>
                  </a:extLst>
                </p:cNvPr>
                <p:cNvSpPr txBox="1"/>
                <p:nvPr/>
              </p:nvSpPr>
              <p:spPr>
                <a:xfrm>
                  <a:off x="2139585" y="3263793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51ACAD51-8779-499D-BE42-50908714FE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9585" y="3263793"/>
                  <a:ext cx="728133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C3CE69A1-39A1-49DC-A72A-912DF8AA13BE}"/>
                    </a:ext>
                  </a:extLst>
                </p:cNvPr>
                <p:cNvSpPr txBox="1"/>
                <p:nvPr/>
              </p:nvSpPr>
              <p:spPr>
                <a:xfrm>
                  <a:off x="5622449" y="3546056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C3CE69A1-39A1-49DC-A72A-912DF8AA13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2449" y="3546056"/>
                  <a:ext cx="728133" cy="369332"/>
                </a:xfrm>
                <a:prstGeom prst="rect">
                  <a:avLst/>
                </a:prstGeom>
                <a:blipFill>
                  <a:blip r:embed="rId9"/>
                  <a:stretch>
                    <a:fillRect r="-672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矩形 78">
                  <a:extLst>
                    <a:ext uri="{FF2B5EF4-FFF2-40B4-BE49-F238E27FC236}">
                      <a16:creationId xmlns:a16="http://schemas.microsoft.com/office/drawing/2014/main" id="{72DEF9AE-1748-48BE-89F1-B036FCB294C8}"/>
                    </a:ext>
                  </a:extLst>
                </p:cNvPr>
                <p:cNvSpPr/>
                <p:nvPr/>
              </p:nvSpPr>
              <p:spPr>
                <a:xfrm>
                  <a:off x="7755486" y="3201105"/>
                  <a:ext cx="1080000" cy="360000"/>
                </a:xfrm>
                <a:prstGeom prst="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zh-TW" altLang="en-US" b="1" i="1"/>
                </a:p>
              </p:txBody>
            </p:sp>
          </mc:Choice>
          <mc:Fallback xmlns="">
            <p:sp>
              <p:nvSpPr>
                <p:cNvPr id="79" name="矩形 78">
                  <a:extLst>
                    <a:ext uri="{FF2B5EF4-FFF2-40B4-BE49-F238E27FC236}">
                      <a16:creationId xmlns:a16="http://schemas.microsoft.com/office/drawing/2014/main" id="{72DEF9AE-1748-48BE-89F1-B036FCB294C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55486" y="3201105"/>
                  <a:ext cx="1080000" cy="360000"/>
                </a:xfrm>
                <a:prstGeom prst="rect">
                  <a:avLst/>
                </a:prstGeom>
                <a:blipFill>
                  <a:blip r:embed="rId10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2DE67B79-2858-47D8-8B93-7003F2BC1D65}"/>
                    </a:ext>
                  </a:extLst>
                </p:cNvPr>
                <p:cNvSpPr txBox="1"/>
                <p:nvPr/>
              </p:nvSpPr>
              <p:spPr>
                <a:xfrm>
                  <a:off x="7931419" y="3546055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2DE67B79-2858-47D8-8B93-7003F2BC1D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31419" y="3546055"/>
                  <a:ext cx="728133" cy="3693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文字方塊 81">
              <a:extLst>
                <a:ext uri="{FF2B5EF4-FFF2-40B4-BE49-F238E27FC236}">
                  <a16:creationId xmlns:a16="http://schemas.microsoft.com/office/drawing/2014/main" id="{C781ABC7-C931-450C-B580-FC52FF4C64C0}"/>
                </a:ext>
              </a:extLst>
            </p:cNvPr>
            <p:cNvSpPr txBox="1"/>
            <p:nvPr/>
          </p:nvSpPr>
          <p:spPr>
            <a:xfrm>
              <a:off x="6634750" y="3026895"/>
              <a:ext cx="103025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1">
                  <a:solidFill>
                    <a:schemeClr val="accent1"/>
                  </a:solidFill>
                </a:rPr>
                <a:t>Rescale</a:t>
              </a:r>
              <a:endParaRPr lang="zh-TW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86" name="文字方塊 85">
              <a:extLst>
                <a:ext uri="{FF2B5EF4-FFF2-40B4-BE49-F238E27FC236}">
                  <a16:creationId xmlns:a16="http://schemas.microsoft.com/office/drawing/2014/main" id="{47B9E53B-12F8-4287-A41B-58CD30F26CBB}"/>
                </a:ext>
              </a:extLst>
            </p:cNvPr>
            <p:cNvSpPr txBox="1"/>
            <p:nvPr/>
          </p:nvSpPr>
          <p:spPr>
            <a:xfrm>
              <a:off x="3230401" y="2753256"/>
              <a:ext cx="9743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/>
                <a:t>Multiply</a:t>
              </a:r>
              <a:endParaRPr lang="zh-TW" altLang="en-US"/>
            </a:p>
          </p:txBody>
        </p:sp>
        <p:sp>
          <p:nvSpPr>
            <p:cNvPr id="87" name="文字方塊 86">
              <a:extLst>
                <a:ext uri="{FF2B5EF4-FFF2-40B4-BE49-F238E27FC236}">
                  <a16:creationId xmlns:a16="http://schemas.microsoft.com/office/drawing/2014/main" id="{796DB84D-1E5F-484B-8459-994F2CA6BCA8}"/>
                </a:ext>
              </a:extLst>
            </p:cNvPr>
            <p:cNvSpPr txBox="1"/>
            <p:nvPr/>
          </p:nvSpPr>
          <p:spPr>
            <a:xfrm>
              <a:off x="4656878" y="2479166"/>
              <a:ext cx="135169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/>
                <a:t>Accumulate</a:t>
              </a:r>
              <a:endParaRPr lang="zh-TW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BD7F4636-844F-4964-8DFE-7A55112F385C}"/>
                  </a:ext>
                </a:extLst>
              </p:cNvPr>
              <p:cNvSpPr/>
              <p:nvPr/>
            </p:nvSpPr>
            <p:spPr>
              <a:xfrm>
                <a:off x="3660598" y="3733123"/>
                <a:ext cx="487079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𝑾𝑿</m:t>
                      </m:r>
                    </m:oMath>
                  </m:oMathPara>
                </a14:m>
                <a:endParaRPr lang="zh-TW" altLang="en-US" sz="2400" b="1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BD7F4636-844F-4964-8DFE-7A55112F38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598" y="3733123"/>
                <a:ext cx="4870795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文字方塊 36">
                <a:extLst>
                  <a:ext uri="{FF2B5EF4-FFF2-40B4-BE49-F238E27FC236}">
                    <a16:creationId xmlns:a16="http://schemas.microsoft.com/office/drawing/2014/main" id="{A1859142-436F-446E-B95A-4C2DEE9F0CF3}"/>
                  </a:ext>
                </a:extLst>
              </p:cNvPr>
              <p:cNvSpPr txBox="1"/>
              <p:nvPr/>
            </p:nvSpPr>
            <p:spPr>
              <a:xfrm>
                <a:off x="2633725" y="4341918"/>
                <a:ext cx="692454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</m:e>
                      </m:d>
                      <m:r>
                        <a:rPr lang="en-US" altLang="zh-TW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sub>
                      </m:sSub>
                      <m:d>
                        <m:d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</m:e>
                      </m:d>
                      <m:r>
                        <a:rPr lang="en-US" altLang="zh-TW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𝑿</m:t>
                          </m:r>
                        </m:sub>
                      </m:sSub>
                      <m:d>
                        <m:d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TW" altLang="en-US" sz="2400"/>
              </a:p>
            </p:txBody>
          </p:sp>
        </mc:Choice>
        <mc:Fallback xmlns="">
          <p:sp>
            <p:nvSpPr>
              <p:cNvPr id="37" name="文字方塊 36">
                <a:extLst>
                  <a:ext uri="{FF2B5EF4-FFF2-40B4-BE49-F238E27FC236}">
                    <a16:creationId xmlns:a16="http://schemas.microsoft.com/office/drawing/2014/main" id="{A1859142-436F-446E-B95A-4C2DEE9F0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725" y="4341918"/>
                <a:ext cx="6924543" cy="461665"/>
              </a:xfrm>
              <a:prstGeom prst="rect">
                <a:avLst/>
              </a:prstGeom>
              <a:blipFill>
                <a:blip r:embed="rId13"/>
                <a:stretch>
                  <a:fillRect b="-131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群組 38">
            <a:extLst>
              <a:ext uri="{FF2B5EF4-FFF2-40B4-BE49-F238E27FC236}">
                <a16:creationId xmlns:a16="http://schemas.microsoft.com/office/drawing/2014/main" id="{1F0BF173-3018-4487-9DFA-C165A997900E}"/>
              </a:ext>
            </a:extLst>
          </p:cNvPr>
          <p:cNvGrpSpPr/>
          <p:nvPr/>
        </p:nvGrpSpPr>
        <p:grpSpPr>
          <a:xfrm>
            <a:off x="7077458" y="1541608"/>
            <a:ext cx="2559698" cy="1436307"/>
            <a:chOff x="7015082" y="2158126"/>
            <a:chExt cx="1970889" cy="1376136"/>
          </a:xfrm>
        </p:grpSpPr>
        <p:sp>
          <p:nvSpPr>
            <p:cNvPr id="40" name="文字方塊 39">
              <a:extLst>
                <a:ext uri="{FF2B5EF4-FFF2-40B4-BE49-F238E27FC236}">
                  <a16:creationId xmlns:a16="http://schemas.microsoft.com/office/drawing/2014/main" id="{2DA7DB52-F355-4295-9461-306ADC65BE21}"/>
                </a:ext>
              </a:extLst>
            </p:cNvPr>
            <p:cNvSpPr txBox="1"/>
            <p:nvPr/>
          </p:nvSpPr>
          <p:spPr>
            <a:xfrm>
              <a:off x="7153234" y="2158126"/>
              <a:ext cx="1832737" cy="678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>
                  <a:solidFill>
                    <a:schemeClr val="accent2"/>
                  </a:solidFill>
                </a:rPr>
                <a:t>Requires more bits </a:t>
              </a:r>
            </a:p>
            <a:p>
              <a:pPr algn="ctr"/>
              <a:r>
                <a:rPr lang="en-US" altLang="zh-TW" sz="2000" b="1">
                  <a:solidFill>
                    <a:schemeClr val="accent2"/>
                  </a:solidFill>
                </a:rPr>
                <a:t>to avoid overflow.</a:t>
              </a:r>
            </a:p>
          </p:txBody>
        </p:sp>
        <p:cxnSp>
          <p:nvCxnSpPr>
            <p:cNvPr id="41" name="直線單箭頭接點 40">
              <a:extLst>
                <a:ext uri="{FF2B5EF4-FFF2-40B4-BE49-F238E27FC236}">
                  <a16:creationId xmlns:a16="http://schemas.microsoft.com/office/drawing/2014/main" id="{D5424C93-82C3-434F-9E8D-086F8F420D62}"/>
                </a:ext>
              </a:extLst>
            </p:cNvPr>
            <p:cNvCxnSpPr>
              <a:cxnSpLocks/>
              <a:stCxn id="40" idx="2"/>
            </p:cNvCxnSpPr>
            <p:nvPr/>
          </p:nvCxnSpPr>
          <p:spPr>
            <a:xfrm flipH="1">
              <a:off x="7015082" y="2836357"/>
              <a:ext cx="1054521" cy="697905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6C6E9D57-93A6-42AB-9F3F-9EC35D2AC1B4}"/>
                  </a:ext>
                </a:extLst>
              </p:cNvPr>
              <p:cNvSpPr txBox="1"/>
              <p:nvPr/>
            </p:nvSpPr>
            <p:spPr>
              <a:xfrm>
                <a:off x="2633725" y="4882441"/>
                <a:ext cx="6924543" cy="8466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24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</m:e>
                      </m:d>
                      <m:r>
                        <a:rPr lang="en-US" altLang="zh-TW" sz="2400" b="1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/>
              </a:p>
            </p:txBody>
          </p:sp>
        </mc:Choice>
        <mc:Fallback xmlns=""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6C6E9D57-93A6-42AB-9F3F-9EC35D2AC1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3725" y="4882441"/>
                <a:ext cx="6924543" cy="84664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BD85DF4A-C8C6-45E1-A2EC-F36CD1F2A63B}"/>
                  </a:ext>
                </a:extLst>
              </p:cNvPr>
              <p:cNvSpPr txBox="1"/>
              <p:nvPr/>
            </p:nvSpPr>
            <p:spPr>
              <a:xfrm>
                <a:off x="7344664" y="3283710"/>
                <a:ext cx="1019782" cy="5952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altLang="zh-TW" sz="1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600"/>
              </a:p>
            </p:txBody>
          </p:sp>
        </mc:Choice>
        <mc:Fallback xmlns=""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BD85DF4A-C8C6-45E1-A2EC-F36CD1F2A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4664" y="3283710"/>
                <a:ext cx="1019782" cy="59522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字方塊 7">
            <a:extLst>
              <a:ext uri="{FF2B5EF4-FFF2-40B4-BE49-F238E27FC236}">
                <a16:creationId xmlns:a16="http://schemas.microsoft.com/office/drawing/2014/main" id="{E3DFF541-19CF-449D-46C5-185BB1616F81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50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2" grpId="0"/>
      <p:bldP spid="4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0FFFDAF-8EEB-4CD3-935C-A1788818F9C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85741" y="1000820"/>
            <a:ext cx="10515600" cy="4503738"/>
          </a:xfrm>
        </p:spPr>
        <p:txBody>
          <a:bodyPr>
            <a:normAutofit/>
          </a:bodyPr>
          <a:lstStyle/>
          <a:p>
            <a:r>
              <a:rPr lang="en-US" altLang="zh-TW" dirty="0"/>
              <a:t>Integer-Arithmetic-Only Inference</a:t>
            </a:r>
          </a:p>
          <a:p>
            <a:pPr marL="0" indent="0">
              <a:buNone/>
            </a:pPr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9E3538CC-CEAF-45AC-AC73-3BA79A4446D0}"/>
                  </a:ext>
                </a:extLst>
              </p:cNvPr>
              <p:cNvSpPr txBox="1"/>
              <p:nvPr/>
            </p:nvSpPr>
            <p:spPr>
              <a:xfrm>
                <a:off x="1735965" y="2846616"/>
                <a:ext cx="8720070" cy="9221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𝒓𝒐𝒖𝒏𝒅</m:t>
                      </m:r>
                      <m:d>
                        <m:dPr>
                          <m:ctrlPr>
                            <a:rPr lang="en-US" altLang="zh-TW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𝒀</m:t>
                                  </m:r>
                                </m:sub>
                              </m:sSub>
                            </m:den>
                          </m:f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altLang="zh-TW" sz="2400" b="1" i="1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 b="1" dirty="0"/>
              </a:p>
            </p:txBody>
          </p:sp>
        </mc:Choice>
        <mc:Fallback xmlns="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9E3538CC-CEAF-45AC-AC73-3BA79A444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5965" y="2846616"/>
                <a:ext cx="8720070" cy="9221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投影片編號版面配置區 3">
            <a:extLst>
              <a:ext uri="{FF2B5EF4-FFF2-40B4-BE49-F238E27FC236}">
                <a16:creationId xmlns:a16="http://schemas.microsoft.com/office/drawing/2014/main" id="{2D067543-1506-4C61-BF92-831FCCC30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800EB-2EA5-46D2-A07A-510C9AA2772C}" type="slidenum">
              <a:rPr lang="en-US" altLang="zh-TW" smtClean="0"/>
              <a:pPr/>
              <a:t>37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8C09CB8-4B9D-433A-91BE-7A2798461977}"/>
                  </a:ext>
                </a:extLst>
              </p:cNvPr>
              <p:cNvSpPr/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𝑾𝑿</m:t>
                      </m:r>
                    </m:oMath>
                  </m:oMathPara>
                </a14:m>
                <a:endParaRPr lang="zh-TW" altLang="en-US" sz="28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8C09CB8-4B9D-433A-91BE-7A27984619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94F059BF-7E28-4975-AC6D-8794A989EDED}"/>
                  </a:ext>
                </a:extLst>
              </p:cNvPr>
              <p:cNvSpPr txBox="1"/>
              <p:nvPr/>
            </p:nvSpPr>
            <p:spPr>
              <a:xfrm>
                <a:off x="3972717" y="2477284"/>
                <a:ext cx="72813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𝒇𝒑</m:t>
                      </m:r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𝟑𝟐</m:t>
                      </m:r>
                    </m:oMath>
                  </m:oMathPara>
                </a14:m>
                <a:endParaRPr lang="zh-TW" alt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94F059BF-7E28-4975-AC6D-8794A989ED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2717" y="2477284"/>
                <a:ext cx="728133" cy="369332"/>
              </a:xfrm>
              <a:prstGeom prst="rect">
                <a:avLst/>
              </a:prstGeom>
              <a:blipFill>
                <a:blip r:embed="rId4"/>
                <a:stretch>
                  <a:fillRect l="-2521" r="-3361"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BF2D2B22-41CC-4BAB-9374-BE36802BB52D}"/>
                  </a:ext>
                </a:extLst>
              </p:cNvPr>
              <p:cNvSpPr txBox="1"/>
              <p:nvPr/>
            </p:nvSpPr>
            <p:spPr>
              <a:xfrm>
                <a:off x="1965164" y="2536419"/>
                <a:ext cx="72813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𝒊𝒏𝒕</m:t>
                      </m:r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zh-TW" alt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BF2D2B22-41CC-4BAB-9374-BE36802BB5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5164" y="2536419"/>
                <a:ext cx="728133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字方塊 4">
            <a:extLst>
              <a:ext uri="{FF2B5EF4-FFF2-40B4-BE49-F238E27FC236}">
                <a16:creationId xmlns:a16="http://schemas.microsoft.com/office/drawing/2014/main" id="{F6C3FEE4-0D47-D4C4-B0C9-3D7B38A7A48D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4484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0FFFDAF-8EEB-4CD3-935C-A1788818F9C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85741" y="1000820"/>
            <a:ext cx="10515600" cy="4503738"/>
          </a:xfrm>
        </p:spPr>
        <p:txBody>
          <a:bodyPr>
            <a:normAutofit/>
          </a:bodyPr>
          <a:lstStyle/>
          <a:p>
            <a:r>
              <a:rPr lang="en-US" altLang="zh-TW" dirty="0"/>
              <a:t>Integer-Arithmetic-Only Inference</a:t>
            </a:r>
          </a:p>
          <a:p>
            <a:pPr marL="0" indent="0">
              <a:buNone/>
            </a:pPr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9E3538CC-CEAF-45AC-AC73-3BA79A4446D0}"/>
                  </a:ext>
                </a:extLst>
              </p:cNvPr>
              <p:cNvSpPr txBox="1"/>
              <p:nvPr/>
            </p:nvSpPr>
            <p:spPr>
              <a:xfrm>
                <a:off x="1735965" y="2846616"/>
                <a:ext cx="8720070" cy="9221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𝒓𝒐𝒖𝒏𝒅</m:t>
                      </m:r>
                      <m:d>
                        <m:dPr>
                          <m:ctrlP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𝒀</m:t>
                                  </m:r>
                                </m:sub>
                              </m:sSub>
                            </m:den>
                          </m:f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altLang="zh-TW" sz="2400" b="1" i="1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 b="1" dirty="0"/>
              </a:p>
            </p:txBody>
          </p:sp>
        </mc:Choice>
        <mc:Fallback xmlns="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9E3538CC-CEAF-45AC-AC73-3BA79A444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5965" y="2846616"/>
                <a:ext cx="8720070" cy="9221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投影片編號版面配置區 3">
            <a:extLst>
              <a:ext uri="{FF2B5EF4-FFF2-40B4-BE49-F238E27FC236}">
                <a16:creationId xmlns:a16="http://schemas.microsoft.com/office/drawing/2014/main" id="{2D067543-1506-4C61-BF92-831FCCC30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800EB-2EA5-46D2-A07A-510C9AA2772C}" type="slidenum">
              <a:rPr lang="en-US" altLang="zh-TW" smtClean="0"/>
              <a:pPr/>
              <a:t>38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94F059BF-7E28-4975-AC6D-8794A989EDED}"/>
                  </a:ext>
                </a:extLst>
              </p:cNvPr>
              <p:cNvSpPr txBox="1"/>
              <p:nvPr/>
            </p:nvSpPr>
            <p:spPr>
              <a:xfrm>
                <a:off x="3972717" y="2477284"/>
                <a:ext cx="72813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𝒇𝒑</m:t>
                      </m:r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𝟑𝟐</m:t>
                      </m:r>
                    </m:oMath>
                  </m:oMathPara>
                </a14:m>
                <a:endParaRPr lang="zh-TW" alt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94F059BF-7E28-4975-AC6D-8794A989ED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2717" y="2477284"/>
                <a:ext cx="728133" cy="369332"/>
              </a:xfrm>
              <a:prstGeom prst="rect">
                <a:avLst/>
              </a:prstGeom>
              <a:blipFill>
                <a:blip r:embed="rId3"/>
                <a:stretch>
                  <a:fillRect l="-2521" r="-3361"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BF2D2B22-41CC-4BAB-9374-BE36802BB52D}"/>
                  </a:ext>
                </a:extLst>
              </p:cNvPr>
              <p:cNvSpPr txBox="1"/>
              <p:nvPr/>
            </p:nvSpPr>
            <p:spPr>
              <a:xfrm>
                <a:off x="1965164" y="2536419"/>
                <a:ext cx="72813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𝒊𝒏𝒕</m:t>
                      </m:r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zh-TW" alt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BF2D2B22-41CC-4BAB-9374-BE36802BB5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5164" y="2536419"/>
                <a:ext cx="728133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群組 3">
            <a:extLst>
              <a:ext uri="{FF2B5EF4-FFF2-40B4-BE49-F238E27FC236}">
                <a16:creationId xmlns:a16="http://schemas.microsoft.com/office/drawing/2014/main" id="{09253388-FCC0-4A28-86C2-5BDE05F6106D}"/>
              </a:ext>
            </a:extLst>
          </p:cNvPr>
          <p:cNvGrpSpPr/>
          <p:nvPr/>
        </p:nvGrpSpPr>
        <p:grpSpPr>
          <a:xfrm>
            <a:off x="3053688" y="2927836"/>
            <a:ext cx="4983888" cy="1210288"/>
            <a:chOff x="3053688" y="2927836"/>
            <a:chExt cx="4983888" cy="121028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684C0F9-1CAE-4FE2-8B6C-23175BAF5604}"/>
                </a:ext>
              </a:extLst>
            </p:cNvPr>
            <p:cNvSpPr/>
            <p:nvPr/>
          </p:nvSpPr>
          <p:spPr>
            <a:xfrm>
              <a:off x="3936610" y="2927836"/>
              <a:ext cx="872772" cy="789038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FF292C86-C0B2-40B4-B34F-B8C19B2512EE}"/>
                </a:ext>
              </a:extLst>
            </p:cNvPr>
            <p:cNvSpPr txBox="1"/>
            <p:nvPr/>
          </p:nvSpPr>
          <p:spPr>
            <a:xfrm>
              <a:off x="3053688" y="3768792"/>
              <a:ext cx="49838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Can we avoid</a:t>
              </a:r>
              <a:r>
                <a:rPr lang="zh-TW" altLang="en-US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TW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 floating-point operation here?</a:t>
              </a:r>
              <a:endParaRPr lang="zh-TW" altLang="en-US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群組 10">
            <a:extLst>
              <a:ext uri="{FF2B5EF4-FFF2-40B4-BE49-F238E27FC236}">
                <a16:creationId xmlns:a16="http://schemas.microsoft.com/office/drawing/2014/main" id="{D4B5EB1E-7FB2-4CF6-9275-34A8D054E7E5}"/>
              </a:ext>
            </a:extLst>
          </p:cNvPr>
          <p:cNvGrpSpPr/>
          <p:nvPr/>
        </p:nvGrpSpPr>
        <p:grpSpPr>
          <a:xfrm>
            <a:off x="9148056" y="1000820"/>
            <a:ext cx="2505413" cy="1294324"/>
            <a:chOff x="7212780" y="1610621"/>
            <a:chExt cx="2505413" cy="129432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1D24F2EE-6B67-4D01-8C27-18F68B142E6F}"/>
                    </a:ext>
                  </a:extLst>
                </p:cNvPr>
                <p:cNvSpPr txBox="1"/>
                <p:nvPr/>
              </p:nvSpPr>
              <p:spPr>
                <a:xfrm>
                  <a:off x="7345687" y="2113170"/>
                  <a:ext cx="2239600" cy="72083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TW" sz="2000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sub>
                            </m:sSub>
                          </m:den>
                        </m:f>
                        <m:r>
                          <a:rPr lang="en-US" altLang="zh-TW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≅</m:t>
                        </m:r>
                        <m:sSup>
                          <m:sSupPr>
                            <m:ctrlPr>
                              <a:rPr lang="en-US" altLang="zh-TW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TW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TW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TW" sz="20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i="1"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altLang="zh-TW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TW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𝑖𝑛𝑡</m:t>
                            </m:r>
                          </m:sup>
                        </m:sSup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1D24F2EE-6B67-4D01-8C27-18F68B142E6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45687" y="2113170"/>
                  <a:ext cx="2239600" cy="720838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63AE5A61-76B8-4904-82A6-D1DB654B5193}"/>
                </a:ext>
              </a:extLst>
            </p:cNvPr>
            <p:cNvSpPr txBox="1"/>
            <p:nvPr/>
          </p:nvSpPr>
          <p:spPr>
            <a:xfrm>
              <a:off x="7326196" y="1645544"/>
              <a:ext cx="181727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2000" dirty="0"/>
                <a:t>Dyadic</a:t>
              </a:r>
              <a:r>
                <a:rPr lang="zh-TW" altLang="en-US" sz="2000" dirty="0"/>
                <a:t> </a:t>
              </a:r>
              <a:r>
                <a:rPr lang="en-US" altLang="zh-TW" sz="2000" dirty="0"/>
                <a:t>Scaling: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A8D3F79-74DD-40BA-9FBA-99988FAF1A4C}"/>
                </a:ext>
              </a:extLst>
            </p:cNvPr>
            <p:cNvSpPr/>
            <p:nvPr/>
          </p:nvSpPr>
          <p:spPr>
            <a:xfrm>
              <a:off x="7212780" y="1610621"/>
              <a:ext cx="2505413" cy="1294324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429BB56-E8E0-4BFA-8224-469B23EC923E}"/>
                  </a:ext>
                </a:extLst>
              </p:cNvPr>
              <p:cNvSpPr/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𝑾𝑿</m:t>
                      </m:r>
                    </m:oMath>
                  </m:oMathPara>
                </a14:m>
                <a:endParaRPr lang="zh-TW" altLang="en-US" sz="28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429BB56-E8E0-4BFA-8224-469B23EC92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字方塊 5">
            <a:extLst>
              <a:ext uri="{FF2B5EF4-FFF2-40B4-BE49-F238E27FC236}">
                <a16:creationId xmlns:a16="http://schemas.microsoft.com/office/drawing/2014/main" id="{A9994D1E-C1DB-4FE7-73E4-94693AF29A64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94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0FFFDAF-8EEB-4CD3-935C-A1788818F9C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85741" y="1000820"/>
            <a:ext cx="10515600" cy="4503738"/>
          </a:xfrm>
        </p:spPr>
        <p:txBody>
          <a:bodyPr>
            <a:normAutofit/>
          </a:bodyPr>
          <a:lstStyle/>
          <a:p>
            <a:r>
              <a:rPr lang="en-US" altLang="zh-TW" dirty="0"/>
              <a:t>Integer-Arithmetic-Only Inference</a:t>
            </a:r>
          </a:p>
          <a:p>
            <a:pPr marL="0" indent="0">
              <a:buNone/>
            </a:pPr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9E3538CC-CEAF-45AC-AC73-3BA79A4446D0}"/>
                  </a:ext>
                </a:extLst>
              </p:cNvPr>
              <p:cNvSpPr txBox="1"/>
              <p:nvPr/>
            </p:nvSpPr>
            <p:spPr>
              <a:xfrm>
                <a:off x="1735965" y="2846616"/>
                <a:ext cx="8720070" cy="9221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𝒓𝒐𝒖𝒏𝒅</m:t>
                      </m:r>
                      <m:d>
                        <m:dPr>
                          <m:ctrlP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1"/>
                                      </a:solidFill>
                                      <a:latin typeface="Cambria Math" panose="02040503050406030204" pitchFamily="18" charset="0"/>
                                    </a:rPr>
                                    <m:t>𝒀</m:t>
                                  </m:r>
                                </m:sub>
                              </m:sSub>
                            </m:den>
                          </m:f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altLang="zh-TW" sz="2400" b="1" i="1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 b="1" dirty="0"/>
              </a:p>
            </p:txBody>
          </p:sp>
        </mc:Choice>
        <mc:Fallback xmlns="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9E3538CC-CEAF-45AC-AC73-3BA79A444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5965" y="2846616"/>
                <a:ext cx="8720070" cy="92217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投影片編號版面配置區 3">
            <a:extLst>
              <a:ext uri="{FF2B5EF4-FFF2-40B4-BE49-F238E27FC236}">
                <a16:creationId xmlns:a16="http://schemas.microsoft.com/office/drawing/2014/main" id="{2D067543-1506-4C61-BF92-831FCCC30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800EB-2EA5-46D2-A07A-510C9AA2772C}" type="slidenum">
              <a:rPr lang="en-US" altLang="zh-TW" smtClean="0"/>
              <a:pPr/>
              <a:t>39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94F059BF-7E28-4975-AC6D-8794A989EDED}"/>
                  </a:ext>
                </a:extLst>
              </p:cNvPr>
              <p:cNvSpPr txBox="1"/>
              <p:nvPr/>
            </p:nvSpPr>
            <p:spPr>
              <a:xfrm>
                <a:off x="3972717" y="2477284"/>
                <a:ext cx="72813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𝒇𝒑</m:t>
                      </m:r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𝟑𝟐</m:t>
                      </m:r>
                    </m:oMath>
                  </m:oMathPara>
                </a14:m>
                <a:endParaRPr lang="zh-TW" alt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94F059BF-7E28-4975-AC6D-8794A989ED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2717" y="2477284"/>
                <a:ext cx="728133" cy="369332"/>
              </a:xfrm>
              <a:prstGeom prst="rect">
                <a:avLst/>
              </a:prstGeom>
              <a:blipFill>
                <a:blip r:embed="rId3"/>
                <a:stretch>
                  <a:fillRect l="-2521" r="-3361"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BF2D2B22-41CC-4BAB-9374-BE36802BB52D}"/>
                  </a:ext>
                </a:extLst>
              </p:cNvPr>
              <p:cNvSpPr txBox="1"/>
              <p:nvPr/>
            </p:nvSpPr>
            <p:spPr>
              <a:xfrm>
                <a:off x="1965164" y="2536419"/>
                <a:ext cx="72813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𝒊𝒏𝒕</m:t>
                      </m:r>
                      <m:r>
                        <a:rPr lang="en-US" altLang="zh-TW" sz="18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zh-TW" alt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BF2D2B22-41CC-4BAB-9374-BE36802BB5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5164" y="2536419"/>
                <a:ext cx="728133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群組 10">
            <a:extLst>
              <a:ext uri="{FF2B5EF4-FFF2-40B4-BE49-F238E27FC236}">
                <a16:creationId xmlns:a16="http://schemas.microsoft.com/office/drawing/2014/main" id="{D4B5EB1E-7FB2-4CF6-9275-34A8D054E7E5}"/>
              </a:ext>
            </a:extLst>
          </p:cNvPr>
          <p:cNvGrpSpPr/>
          <p:nvPr/>
        </p:nvGrpSpPr>
        <p:grpSpPr>
          <a:xfrm>
            <a:off x="9148056" y="1000820"/>
            <a:ext cx="2505413" cy="1294324"/>
            <a:chOff x="7212780" y="1610621"/>
            <a:chExt cx="2505413" cy="129432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1D24F2EE-6B67-4D01-8C27-18F68B142E6F}"/>
                    </a:ext>
                  </a:extLst>
                </p:cNvPr>
                <p:cNvSpPr txBox="1"/>
                <p:nvPr/>
              </p:nvSpPr>
              <p:spPr>
                <a:xfrm>
                  <a:off x="7345687" y="2113170"/>
                  <a:ext cx="2239600" cy="72083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20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TW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sub>
                            </m:sSub>
                          </m:den>
                        </m:f>
                        <m:r>
                          <a:rPr lang="en-US" altLang="zh-TW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≅</m:t>
                        </m:r>
                        <m:sSup>
                          <m:sSupPr>
                            <m:ctrlPr>
                              <a:rPr lang="en-US" altLang="zh-TW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TW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TW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TW" sz="20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i="1"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altLang="zh-TW" sz="20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TW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𝑖𝑛𝑡</m:t>
                            </m:r>
                          </m:sup>
                        </m:sSup>
                      </m:oMath>
                    </m:oMathPara>
                  </a14:m>
                  <a:endParaRPr lang="zh-TW" altLang="en-US" sz="2000" dirty="0"/>
                </a:p>
              </p:txBody>
            </p:sp>
          </mc:Choice>
          <mc:Fallback xmlns=""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1D24F2EE-6B67-4D01-8C27-18F68B142E6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45687" y="2113170"/>
                  <a:ext cx="2239600" cy="720838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63AE5A61-76B8-4904-82A6-D1DB654B5193}"/>
                </a:ext>
              </a:extLst>
            </p:cNvPr>
            <p:cNvSpPr txBox="1"/>
            <p:nvPr/>
          </p:nvSpPr>
          <p:spPr>
            <a:xfrm>
              <a:off x="7326196" y="1645544"/>
              <a:ext cx="181727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2000" dirty="0"/>
                <a:t>Dyadic</a:t>
              </a:r>
              <a:r>
                <a:rPr lang="zh-TW" altLang="en-US" sz="2000" dirty="0"/>
                <a:t> </a:t>
              </a:r>
              <a:r>
                <a:rPr lang="en-US" altLang="zh-TW" sz="2000" dirty="0"/>
                <a:t>Scaling: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A8D3F79-74DD-40BA-9FBA-99988FAF1A4C}"/>
                </a:ext>
              </a:extLst>
            </p:cNvPr>
            <p:cNvSpPr/>
            <p:nvPr/>
          </p:nvSpPr>
          <p:spPr>
            <a:xfrm>
              <a:off x="7212780" y="1610621"/>
              <a:ext cx="2505413" cy="1294324"/>
            </a:xfrm>
            <a:prstGeom prst="rect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5C0B210A-A613-4673-8F45-6939C66F5F11}"/>
                  </a:ext>
                </a:extLst>
              </p:cNvPr>
              <p:cNvSpPr txBox="1"/>
              <p:nvPr/>
            </p:nvSpPr>
            <p:spPr>
              <a:xfrm>
                <a:off x="1881861" y="4110183"/>
                <a:ext cx="8720070" cy="5091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𝒓𝒐𝒖𝒏𝒅</m:t>
                      </m:r>
                      <m:d>
                        <m:dPr>
                          <m:ctrlP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zh-TW" sz="2400" b="1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en-US" altLang="zh-TW" sz="24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altLang="zh-TW" sz="2400" b="1" i="1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 b="1" dirty="0"/>
              </a:p>
            </p:txBody>
          </p:sp>
        </mc:Choice>
        <mc:Fallback xmlns=""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5C0B210A-A613-4673-8F45-6939C66F5F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1861" y="4110183"/>
                <a:ext cx="8720070" cy="5091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群組 1">
            <a:extLst>
              <a:ext uri="{FF2B5EF4-FFF2-40B4-BE49-F238E27FC236}">
                <a16:creationId xmlns:a16="http://schemas.microsoft.com/office/drawing/2014/main" id="{F0B92350-D846-44F1-B36A-AE26D490D8CC}"/>
              </a:ext>
            </a:extLst>
          </p:cNvPr>
          <p:cNvGrpSpPr/>
          <p:nvPr/>
        </p:nvGrpSpPr>
        <p:grpSpPr>
          <a:xfrm>
            <a:off x="1735963" y="4836524"/>
            <a:ext cx="9342782" cy="1119785"/>
            <a:chOff x="1735963" y="4836524"/>
            <a:chExt cx="9342782" cy="111978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370D141D-BC8D-4BFF-B9C8-F0230AFECE34}"/>
                    </a:ext>
                  </a:extLst>
                </p:cNvPr>
                <p:cNvSpPr txBox="1"/>
                <p:nvPr/>
              </p:nvSpPr>
              <p:spPr>
                <a:xfrm>
                  <a:off x="1735963" y="5447131"/>
                  <a:ext cx="8720070" cy="50917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  <m:r>
                          <a:rPr lang="en-US" altLang="zh-TW" sz="2400" b="1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TW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altLang="zh-TW" sz="2400" b="1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𝑴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sub>
                            </m:sSub>
                            <m:r>
                              <a:rPr lang="en-US" altLang="zh-TW" sz="2400" b="1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d>
                              <m:dPr>
                                <m:ctrlPr>
                                  <a:rPr lang="en-US" altLang="zh-TW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𝒒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𝑾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𝒒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sub>
                                </m:sSub>
                                <m: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𝒁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𝑾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𝒒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sub>
                                </m:sSub>
                                <m: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𝒁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𝒒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𝑾</m:t>
                                    </m:r>
                                  </m:sub>
                                </m:sSub>
                                <m: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𝒁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𝑾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𝒁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solidFill>
                                          <a:schemeClr val="accent5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  <m:r>
                          <a:rPr lang="en-US" altLang="zh-TW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US" altLang="zh-TW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altLang="zh-TW" sz="2400" b="1" i="1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e>
                          <m:sub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oMath>
                    </m:oMathPara>
                  </a14:m>
                  <a:endParaRPr lang="zh-TW" altLang="en-US" sz="2400" b="1" dirty="0"/>
                </a:p>
              </p:txBody>
            </p:sp>
          </mc:Choice>
          <mc:Fallback xmlns="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370D141D-BC8D-4BFF-B9C8-F0230AFECE3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35963" y="5447131"/>
                  <a:ext cx="8720070" cy="50917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文字方塊 22">
              <a:extLst>
                <a:ext uri="{FF2B5EF4-FFF2-40B4-BE49-F238E27FC236}">
                  <a16:creationId xmlns:a16="http://schemas.microsoft.com/office/drawing/2014/main" id="{E0877AB4-3683-4042-A537-CFAE04053184}"/>
                </a:ext>
              </a:extLst>
            </p:cNvPr>
            <p:cNvSpPr txBox="1"/>
            <p:nvPr/>
          </p:nvSpPr>
          <p:spPr>
            <a:xfrm>
              <a:off x="8366709" y="4836524"/>
              <a:ext cx="271203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dirty="0">
                  <a:solidFill>
                    <a:schemeClr val="accent6">
                      <a:lumMod val="75000"/>
                    </a:schemeClr>
                  </a:solidFill>
                </a:rPr>
                <a:t>Round to nearest bit-shift</a:t>
              </a:r>
            </a:p>
          </p:txBody>
        </p:sp>
        <p:cxnSp>
          <p:nvCxnSpPr>
            <p:cNvPr id="24" name="直線單箭頭接點 23">
              <a:extLst>
                <a:ext uri="{FF2B5EF4-FFF2-40B4-BE49-F238E27FC236}">
                  <a16:creationId xmlns:a16="http://schemas.microsoft.com/office/drawing/2014/main" id="{6CD98D88-2BDE-4072-BE97-AE82C553E213}"/>
                </a:ext>
              </a:extLst>
            </p:cNvPr>
            <p:cNvCxnSpPr>
              <a:cxnSpLocks/>
              <a:stCxn id="23" idx="2"/>
            </p:cNvCxnSpPr>
            <p:nvPr/>
          </p:nvCxnSpPr>
          <p:spPr>
            <a:xfrm flipH="1">
              <a:off x="8787384" y="5236634"/>
              <a:ext cx="935343" cy="281603"/>
            </a:xfrm>
            <a:prstGeom prst="straightConnector1">
              <a:avLst/>
            </a:prstGeom>
            <a:ln w="28575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BF6A8149-DC7A-4849-A3CC-D2E0E18F9B0F}"/>
                  </a:ext>
                </a:extLst>
              </p:cNvPr>
              <p:cNvSpPr/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𝑾𝑿</m:t>
                      </m:r>
                    </m:oMath>
                  </m:oMathPara>
                </a14:m>
                <a:endParaRPr lang="zh-TW" altLang="en-US" sz="28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BF6A8149-DC7A-4849-A3CC-D2E0E18F9B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字方塊 5">
            <a:extLst>
              <a:ext uri="{FF2B5EF4-FFF2-40B4-BE49-F238E27FC236}">
                <a16:creationId xmlns:a16="http://schemas.microsoft.com/office/drawing/2014/main" id="{3C36A16A-6A93-04B7-0204-8923CADB1938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29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59B1160-82D1-4020-8B5A-8A043C9D4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Peak Throughput Comparison: Titan RTX vs. A100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88A890E-6D05-44E4-8B0F-7160FFC78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561D807-B757-4E5D-90C2-5FF7E6407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8950" y="1898979"/>
            <a:ext cx="7614099" cy="4367677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165B753-FDA2-43DE-80C9-DE4C36B54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50389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5D976EA5-566E-43A1-8868-29F30A22E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MAC (Multiply and Accumulate) operation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1E384D1-9783-4AB3-A3C5-77B6B3319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Integer-Arithmetic-Only Quantization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8FBA600-A21D-43D7-A539-C88E64F6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40</a:t>
            </a:fld>
            <a:endParaRPr lang="en-US" altLang="zh-TW" dirty="0"/>
          </a:p>
        </p:txBody>
      </p:sp>
      <p:grpSp>
        <p:nvGrpSpPr>
          <p:cNvPr id="88" name="群組 87">
            <a:extLst>
              <a:ext uri="{FF2B5EF4-FFF2-40B4-BE49-F238E27FC236}">
                <a16:creationId xmlns:a16="http://schemas.microsoft.com/office/drawing/2014/main" id="{16AADD54-535C-44EC-B4F6-441027814752}"/>
              </a:ext>
            </a:extLst>
          </p:cNvPr>
          <p:cNvGrpSpPr/>
          <p:nvPr/>
        </p:nvGrpSpPr>
        <p:grpSpPr>
          <a:xfrm>
            <a:off x="2770370" y="2334493"/>
            <a:ext cx="6867768" cy="1495234"/>
            <a:chOff x="1967718" y="2479166"/>
            <a:chExt cx="6867768" cy="14952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12BE49EB-3711-494F-A92F-5EAE3B9DF6CC}"/>
                    </a:ext>
                  </a:extLst>
                </p:cNvPr>
                <p:cNvSpPr/>
                <p:nvPr/>
              </p:nvSpPr>
              <p:spPr>
                <a:xfrm>
                  <a:off x="1967718" y="2827814"/>
                  <a:ext cx="1080000" cy="3600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𝒊𝒋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zh-TW" altLang="en-US" b="1" i="1" dirty="0"/>
                </a:p>
              </p:txBody>
            </p:sp>
          </mc:Choice>
          <mc:Fallback xmlns=""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12BE49EB-3711-494F-A92F-5EAE3B9DF6C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7718" y="2827814"/>
                  <a:ext cx="1080000" cy="360000"/>
                </a:xfrm>
                <a:prstGeom prst="rect">
                  <a:avLst/>
                </a:prstGeom>
                <a:blipFill>
                  <a:blip r:embed="rId2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32D81DA9-76CE-41A8-BFEC-D877A5161560}"/>
                    </a:ext>
                  </a:extLst>
                </p:cNvPr>
                <p:cNvSpPr/>
                <p:nvPr/>
              </p:nvSpPr>
              <p:spPr>
                <a:xfrm>
                  <a:off x="1967718" y="3614400"/>
                  <a:ext cx="1080000" cy="360000"/>
                </a:xfrm>
                <a:prstGeom prst="rect">
                  <a:avLst/>
                </a:prstGeom>
                <a:solidFill>
                  <a:srgbClr val="0070C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zh-TW" altLang="en-US" b="1" dirty="0"/>
                              <m:t> </m:t>
                            </m:r>
                          </m:sub>
                        </m:sSub>
                      </m:oMath>
                    </m:oMathPara>
                  </a14:m>
                  <a:endParaRPr lang="zh-TW" altLang="en-US" b="1" i="1" dirty="0"/>
                </a:p>
              </p:txBody>
            </p:sp>
          </mc:Choice>
          <mc:Fallback xmlns="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32D81DA9-76CE-41A8-BFEC-D877A516156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7718" y="3614400"/>
                  <a:ext cx="1080000" cy="360000"/>
                </a:xfrm>
                <a:prstGeom prst="rect">
                  <a:avLst/>
                </a:prstGeom>
                <a:blipFill>
                  <a:blip r:embed="rId3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直線單箭頭接點 16">
              <a:extLst>
                <a:ext uri="{FF2B5EF4-FFF2-40B4-BE49-F238E27FC236}">
                  <a16:creationId xmlns:a16="http://schemas.microsoft.com/office/drawing/2014/main" id="{143B0A7A-456B-4104-9E8A-7A89E602DFA7}"/>
                </a:ext>
              </a:extLst>
            </p:cNvPr>
            <p:cNvCxnSpPr>
              <a:cxnSpLocks/>
              <a:stCxn id="9" idx="3"/>
              <a:endCxn id="24" idx="1"/>
            </p:cNvCxnSpPr>
            <p:nvPr/>
          </p:nvCxnSpPr>
          <p:spPr>
            <a:xfrm>
              <a:off x="3047718" y="3007814"/>
              <a:ext cx="516240" cy="23966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單箭頭接點 18">
              <a:extLst>
                <a:ext uri="{FF2B5EF4-FFF2-40B4-BE49-F238E27FC236}">
                  <a16:creationId xmlns:a16="http://schemas.microsoft.com/office/drawing/2014/main" id="{F1A44601-CF74-4E2D-8A36-0781A564CD48}"/>
                </a:ext>
              </a:extLst>
            </p:cNvPr>
            <p:cNvCxnSpPr>
              <a:cxnSpLocks/>
              <a:stCxn id="16" idx="3"/>
              <a:endCxn id="24" idx="3"/>
            </p:cNvCxnSpPr>
            <p:nvPr/>
          </p:nvCxnSpPr>
          <p:spPr>
            <a:xfrm flipV="1">
              <a:off x="3047718" y="3502034"/>
              <a:ext cx="516240" cy="292366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橢圓 23">
              <a:extLst>
                <a:ext uri="{FF2B5EF4-FFF2-40B4-BE49-F238E27FC236}">
                  <a16:creationId xmlns:a16="http://schemas.microsoft.com/office/drawing/2014/main" id="{884A0AD1-0107-47E9-9313-C0BB8B1B33E8}"/>
                </a:ext>
              </a:extLst>
            </p:cNvPr>
            <p:cNvSpPr/>
            <p:nvPr/>
          </p:nvSpPr>
          <p:spPr>
            <a:xfrm>
              <a:off x="3511237" y="3194755"/>
              <a:ext cx="360000" cy="36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00" b="1" i="1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31" name="直線單箭頭接點 30">
              <a:extLst>
                <a:ext uri="{FF2B5EF4-FFF2-40B4-BE49-F238E27FC236}">
                  <a16:creationId xmlns:a16="http://schemas.microsoft.com/office/drawing/2014/main" id="{E20B08A8-EC5D-41ED-A7AE-BE4964CE69A4}"/>
                </a:ext>
              </a:extLst>
            </p:cNvPr>
            <p:cNvCxnSpPr>
              <a:cxnSpLocks/>
              <a:stCxn id="24" idx="6"/>
              <a:endCxn id="35" idx="2"/>
            </p:cNvCxnSpPr>
            <p:nvPr/>
          </p:nvCxnSpPr>
          <p:spPr>
            <a:xfrm>
              <a:off x="3871237" y="3374755"/>
              <a:ext cx="59723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橢圓 34">
              <a:extLst>
                <a:ext uri="{FF2B5EF4-FFF2-40B4-BE49-F238E27FC236}">
                  <a16:creationId xmlns:a16="http://schemas.microsoft.com/office/drawing/2014/main" id="{5241BBAE-27A9-4D73-851F-20DCCC3A6CB8}"/>
                </a:ext>
              </a:extLst>
            </p:cNvPr>
            <p:cNvSpPr/>
            <p:nvPr/>
          </p:nvSpPr>
          <p:spPr>
            <a:xfrm>
              <a:off x="4468472" y="3194755"/>
              <a:ext cx="360000" cy="36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TW" altLang="en-US" sz="2000" b="1" dirty="0">
                <a:solidFill>
                  <a:sysClr val="windowText" lastClr="000000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DB02E2E7-5C05-4D8D-A3F8-BDC6DAC2B71D}"/>
                    </a:ext>
                  </a:extLst>
                </p:cNvPr>
                <p:cNvSpPr/>
                <p:nvPr/>
              </p:nvSpPr>
              <p:spPr>
                <a:xfrm>
                  <a:off x="5464274" y="3194755"/>
                  <a:ext cx="1080000" cy="360000"/>
                </a:xfrm>
                <a:prstGeom prst="rect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zh-TW" altLang="en-US" b="1" i="1" dirty="0"/>
                </a:p>
              </p:txBody>
            </p:sp>
          </mc:Choice>
          <mc:Fallback xmlns=""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DB02E2E7-5C05-4D8D-A3F8-BDC6DAC2B71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4274" y="3194755"/>
                  <a:ext cx="1080000" cy="360000"/>
                </a:xfrm>
                <a:prstGeom prst="rect">
                  <a:avLst/>
                </a:prstGeom>
                <a:blipFill>
                  <a:blip r:embed="rId4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直線單箭頭接點 21">
              <a:extLst>
                <a:ext uri="{FF2B5EF4-FFF2-40B4-BE49-F238E27FC236}">
                  <a16:creationId xmlns:a16="http://schemas.microsoft.com/office/drawing/2014/main" id="{39E5D61B-CA37-410F-ADFC-817D9B6EEE34}"/>
                </a:ext>
              </a:extLst>
            </p:cNvPr>
            <p:cNvCxnSpPr>
              <a:cxnSpLocks/>
              <a:stCxn id="35" idx="6"/>
              <a:endCxn id="21" idx="1"/>
            </p:cNvCxnSpPr>
            <p:nvPr/>
          </p:nvCxnSpPr>
          <p:spPr>
            <a:xfrm>
              <a:off x="4828472" y="3374755"/>
              <a:ext cx="63580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接點: 肘形 26">
              <a:extLst>
                <a:ext uri="{FF2B5EF4-FFF2-40B4-BE49-F238E27FC236}">
                  <a16:creationId xmlns:a16="http://schemas.microsoft.com/office/drawing/2014/main" id="{5CD7747C-89E4-4612-BB5C-F7F82DCD4C52}"/>
                </a:ext>
              </a:extLst>
            </p:cNvPr>
            <p:cNvCxnSpPr>
              <a:stCxn id="21" idx="0"/>
              <a:endCxn id="35" idx="0"/>
            </p:cNvCxnSpPr>
            <p:nvPr/>
          </p:nvCxnSpPr>
          <p:spPr>
            <a:xfrm rot="16200000" flipV="1">
              <a:off x="5326373" y="2516854"/>
              <a:ext cx="12700" cy="1355802"/>
            </a:xfrm>
            <a:prstGeom prst="bentConnector3">
              <a:avLst>
                <a:gd name="adj1" fmla="val 2850000"/>
              </a:avLst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單箭頭接點 31">
              <a:extLst>
                <a:ext uri="{FF2B5EF4-FFF2-40B4-BE49-F238E27FC236}">
                  <a16:creationId xmlns:a16="http://schemas.microsoft.com/office/drawing/2014/main" id="{D3F07A85-EE2B-4562-A269-D1EAA54AC542}"/>
                </a:ext>
              </a:extLst>
            </p:cNvPr>
            <p:cNvCxnSpPr>
              <a:cxnSpLocks/>
              <a:stCxn id="21" idx="3"/>
              <a:endCxn id="79" idx="1"/>
            </p:cNvCxnSpPr>
            <p:nvPr/>
          </p:nvCxnSpPr>
          <p:spPr>
            <a:xfrm>
              <a:off x="6544274" y="3374755"/>
              <a:ext cx="1211212" cy="635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B19117F3-48E3-4402-8721-34FB77DD477D}"/>
                    </a:ext>
                  </a:extLst>
                </p:cNvPr>
                <p:cNvSpPr txBox="1"/>
                <p:nvPr/>
              </p:nvSpPr>
              <p:spPr>
                <a:xfrm>
                  <a:off x="3511979" y="3155911"/>
                  <a:ext cx="40264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zh-TW" altLang="en-US" sz="2000" b="1" i="1" dirty="0">
                    <a:solidFill>
                      <a:sysClr val="windowText" lastClr="000000"/>
                    </a:solidFill>
                  </a:endParaRPr>
                </a:p>
              </p:txBody>
            </p:sp>
          </mc:Choice>
          <mc:Fallback xmlns="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B19117F3-48E3-4402-8721-34FB77DD47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11979" y="3155911"/>
                  <a:ext cx="402642" cy="40011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文字方塊 61">
                  <a:extLst>
                    <a:ext uri="{FF2B5EF4-FFF2-40B4-BE49-F238E27FC236}">
                      <a16:creationId xmlns:a16="http://schemas.microsoft.com/office/drawing/2014/main" id="{DB9847A5-F074-4FD0-A1FA-62B6F91291DE}"/>
                    </a:ext>
                  </a:extLst>
                </p:cNvPr>
                <p:cNvSpPr txBox="1"/>
                <p:nvPr/>
              </p:nvSpPr>
              <p:spPr>
                <a:xfrm>
                  <a:off x="4468472" y="3154645"/>
                  <a:ext cx="40264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2000" b="1" i="1" dirty="0">
                    <a:solidFill>
                      <a:sysClr val="windowText" lastClr="000000"/>
                    </a:solidFill>
                  </a:endParaRPr>
                </a:p>
              </p:txBody>
            </p:sp>
          </mc:Choice>
          <mc:Fallback xmlns="">
            <p:sp>
              <p:nvSpPr>
                <p:cNvPr id="62" name="文字方塊 61">
                  <a:extLst>
                    <a:ext uri="{FF2B5EF4-FFF2-40B4-BE49-F238E27FC236}">
                      <a16:creationId xmlns:a16="http://schemas.microsoft.com/office/drawing/2014/main" id="{DB9847A5-F074-4FD0-A1FA-62B6F91291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68472" y="3154645"/>
                  <a:ext cx="402642" cy="40011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19AC3C0B-85AD-40A6-BDC5-8F11ADC535E3}"/>
                    </a:ext>
                  </a:extLst>
                </p:cNvPr>
                <p:cNvSpPr txBox="1"/>
                <p:nvPr/>
              </p:nvSpPr>
              <p:spPr>
                <a:xfrm>
                  <a:off x="2130849" y="2479166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19AC3C0B-85AD-40A6-BDC5-8F11ADC535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0849" y="2479166"/>
                  <a:ext cx="728133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51ACAD51-8779-499D-BE42-50908714FE19}"/>
                    </a:ext>
                  </a:extLst>
                </p:cNvPr>
                <p:cNvSpPr txBox="1"/>
                <p:nvPr/>
              </p:nvSpPr>
              <p:spPr>
                <a:xfrm>
                  <a:off x="2139585" y="3263793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51ACAD51-8779-499D-BE42-50908714FE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9585" y="3263793"/>
                  <a:ext cx="728133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C3CE69A1-39A1-49DC-A72A-912DF8AA13BE}"/>
                    </a:ext>
                  </a:extLst>
                </p:cNvPr>
                <p:cNvSpPr txBox="1"/>
                <p:nvPr/>
              </p:nvSpPr>
              <p:spPr>
                <a:xfrm>
                  <a:off x="5622449" y="3546056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C3CE69A1-39A1-49DC-A72A-912DF8AA13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2449" y="3546056"/>
                  <a:ext cx="728133" cy="369332"/>
                </a:xfrm>
                <a:prstGeom prst="rect">
                  <a:avLst/>
                </a:prstGeom>
                <a:blipFill>
                  <a:blip r:embed="rId9"/>
                  <a:stretch>
                    <a:fillRect r="-672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矩形 78">
                  <a:extLst>
                    <a:ext uri="{FF2B5EF4-FFF2-40B4-BE49-F238E27FC236}">
                      <a16:creationId xmlns:a16="http://schemas.microsoft.com/office/drawing/2014/main" id="{72DEF9AE-1748-48BE-89F1-B036FCB294C8}"/>
                    </a:ext>
                  </a:extLst>
                </p:cNvPr>
                <p:cNvSpPr/>
                <p:nvPr/>
              </p:nvSpPr>
              <p:spPr>
                <a:xfrm>
                  <a:off x="7755486" y="3201105"/>
                  <a:ext cx="1080000" cy="360000"/>
                </a:xfrm>
                <a:prstGeom prst="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zh-TW" altLang="en-US" b="1" i="1" dirty="0"/>
                </a:p>
              </p:txBody>
            </p:sp>
          </mc:Choice>
          <mc:Fallback xmlns="">
            <p:sp>
              <p:nvSpPr>
                <p:cNvPr id="79" name="矩形 78">
                  <a:extLst>
                    <a:ext uri="{FF2B5EF4-FFF2-40B4-BE49-F238E27FC236}">
                      <a16:creationId xmlns:a16="http://schemas.microsoft.com/office/drawing/2014/main" id="{72DEF9AE-1748-48BE-89F1-B036FCB294C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55486" y="3201105"/>
                  <a:ext cx="1080000" cy="360000"/>
                </a:xfrm>
                <a:prstGeom prst="rect">
                  <a:avLst/>
                </a:prstGeom>
                <a:blipFill>
                  <a:blip r:embed="rId10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2DE67B79-2858-47D8-8B93-7003F2BC1D65}"/>
                    </a:ext>
                  </a:extLst>
                </p:cNvPr>
                <p:cNvSpPr txBox="1"/>
                <p:nvPr/>
              </p:nvSpPr>
              <p:spPr>
                <a:xfrm>
                  <a:off x="7931419" y="3546055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2DE67B79-2858-47D8-8B93-7003F2BC1D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31419" y="3546055"/>
                  <a:ext cx="728133" cy="3693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文字方塊 81">
              <a:extLst>
                <a:ext uri="{FF2B5EF4-FFF2-40B4-BE49-F238E27FC236}">
                  <a16:creationId xmlns:a16="http://schemas.microsoft.com/office/drawing/2014/main" id="{C781ABC7-C931-450C-B580-FC52FF4C64C0}"/>
                </a:ext>
              </a:extLst>
            </p:cNvPr>
            <p:cNvSpPr txBox="1"/>
            <p:nvPr/>
          </p:nvSpPr>
          <p:spPr>
            <a:xfrm>
              <a:off x="6634750" y="3026895"/>
              <a:ext cx="103025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1" dirty="0">
                  <a:solidFill>
                    <a:schemeClr val="accent1"/>
                  </a:solidFill>
                </a:rPr>
                <a:t>Rescale</a:t>
              </a:r>
              <a:endParaRPr lang="zh-TW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86" name="文字方塊 85">
              <a:extLst>
                <a:ext uri="{FF2B5EF4-FFF2-40B4-BE49-F238E27FC236}">
                  <a16:creationId xmlns:a16="http://schemas.microsoft.com/office/drawing/2014/main" id="{47B9E53B-12F8-4287-A41B-58CD30F26CBB}"/>
                </a:ext>
              </a:extLst>
            </p:cNvPr>
            <p:cNvSpPr txBox="1"/>
            <p:nvPr/>
          </p:nvSpPr>
          <p:spPr>
            <a:xfrm>
              <a:off x="3230401" y="2753256"/>
              <a:ext cx="9743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Multiply</a:t>
              </a:r>
              <a:endParaRPr lang="zh-TW" altLang="en-US" dirty="0"/>
            </a:p>
          </p:txBody>
        </p:sp>
        <p:sp>
          <p:nvSpPr>
            <p:cNvPr id="87" name="文字方塊 86">
              <a:extLst>
                <a:ext uri="{FF2B5EF4-FFF2-40B4-BE49-F238E27FC236}">
                  <a16:creationId xmlns:a16="http://schemas.microsoft.com/office/drawing/2014/main" id="{796DB84D-1E5F-484B-8459-994F2CA6BCA8}"/>
                </a:ext>
              </a:extLst>
            </p:cNvPr>
            <p:cNvSpPr txBox="1"/>
            <p:nvPr/>
          </p:nvSpPr>
          <p:spPr>
            <a:xfrm>
              <a:off x="4656878" y="2479166"/>
              <a:ext cx="135169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Accumulate</a:t>
              </a:r>
              <a:endParaRPr lang="zh-TW" alt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BD7F4636-844F-4964-8DFE-7A55112F385C}"/>
                  </a:ext>
                </a:extLst>
              </p:cNvPr>
              <p:cNvSpPr/>
              <p:nvPr/>
            </p:nvSpPr>
            <p:spPr>
              <a:xfrm>
                <a:off x="3660598" y="3733123"/>
                <a:ext cx="487079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𝑾𝑿</m:t>
                      </m:r>
                    </m:oMath>
                  </m:oMathPara>
                </a14:m>
                <a:endParaRPr lang="zh-TW" altLang="en-US" sz="24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BD7F4636-844F-4964-8DFE-7A55112F38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598" y="3733123"/>
                <a:ext cx="4870795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群組 38">
            <a:extLst>
              <a:ext uri="{FF2B5EF4-FFF2-40B4-BE49-F238E27FC236}">
                <a16:creationId xmlns:a16="http://schemas.microsoft.com/office/drawing/2014/main" id="{1F0BF173-3018-4487-9DFA-C165A997900E}"/>
              </a:ext>
            </a:extLst>
          </p:cNvPr>
          <p:cNvGrpSpPr/>
          <p:nvPr/>
        </p:nvGrpSpPr>
        <p:grpSpPr>
          <a:xfrm>
            <a:off x="7077458" y="1541608"/>
            <a:ext cx="2559698" cy="1436307"/>
            <a:chOff x="7015082" y="2158126"/>
            <a:chExt cx="1970889" cy="1376136"/>
          </a:xfrm>
        </p:grpSpPr>
        <p:sp>
          <p:nvSpPr>
            <p:cNvPr id="40" name="文字方塊 39">
              <a:extLst>
                <a:ext uri="{FF2B5EF4-FFF2-40B4-BE49-F238E27FC236}">
                  <a16:creationId xmlns:a16="http://schemas.microsoft.com/office/drawing/2014/main" id="{2DA7DB52-F355-4295-9461-306ADC65BE21}"/>
                </a:ext>
              </a:extLst>
            </p:cNvPr>
            <p:cNvSpPr txBox="1"/>
            <p:nvPr/>
          </p:nvSpPr>
          <p:spPr>
            <a:xfrm>
              <a:off x="7153234" y="2158126"/>
              <a:ext cx="1832737" cy="678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>
                  <a:solidFill>
                    <a:schemeClr val="accent2"/>
                  </a:solidFill>
                </a:rPr>
                <a:t>Requires more bits </a:t>
              </a:r>
            </a:p>
            <a:p>
              <a:pPr algn="ctr"/>
              <a:r>
                <a:rPr lang="en-US" altLang="zh-TW" sz="2000" b="1" dirty="0">
                  <a:solidFill>
                    <a:schemeClr val="accent2"/>
                  </a:solidFill>
                </a:rPr>
                <a:t>to avoid overflow.</a:t>
              </a:r>
            </a:p>
          </p:txBody>
        </p:sp>
        <p:cxnSp>
          <p:nvCxnSpPr>
            <p:cNvPr id="41" name="直線單箭頭接點 40">
              <a:extLst>
                <a:ext uri="{FF2B5EF4-FFF2-40B4-BE49-F238E27FC236}">
                  <a16:creationId xmlns:a16="http://schemas.microsoft.com/office/drawing/2014/main" id="{D5424C93-82C3-434F-9E8D-086F8F420D62}"/>
                </a:ext>
              </a:extLst>
            </p:cNvPr>
            <p:cNvCxnSpPr>
              <a:cxnSpLocks/>
              <a:stCxn id="40" idx="2"/>
            </p:cNvCxnSpPr>
            <p:nvPr/>
          </p:nvCxnSpPr>
          <p:spPr>
            <a:xfrm flipH="1">
              <a:off x="7015082" y="2836357"/>
              <a:ext cx="1054521" cy="697905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BD85DF4A-C8C6-45E1-A2EC-F36CD1F2A63B}"/>
                  </a:ext>
                </a:extLst>
              </p:cNvPr>
              <p:cNvSpPr txBox="1"/>
              <p:nvPr/>
            </p:nvSpPr>
            <p:spPr>
              <a:xfrm>
                <a:off x="7344664" y="3283710"/>
                <a:ext cx="1019782" cy="5952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altLang="zh-TW" sz="1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16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BD85DF4A-C8C6-45E1-A2EC-F36CD1F2A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4664" y="3283710"/>
                <a:ext cx="1019782" cy="59522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文字方塊 37">
                <a:extLst>
                  <a:ext uri="{FF2B5EF4-FFF2-40B4-BE49-F238E27FC236}">
                    <a16:creationId xmlns:a16="http://schemas.microsoft.com/office/drawing/2014/main" id="{535B5249-ABE3-459E-87CC-07CB4369A25F}"/>
                  </a:ext>
                </a:extLst>
              </p:cNvPr>
              <p:cNvSpPr txBox="1"/>
              <p:nvPr/>
            </p:nvSpPr>
            <p:spPr>
              <a:xfrm>
                <a:off x="1735960" y="4286484"/>
                <a:ext cx="8720070" cy="8466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24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sub>
                          </m:sSub>
                        </m:e>
                      </m:d>
                      <m:r>
                        <a:rPr lang="en-US" altLang="zh-TW" sz="2400" b="1" i="1" smtClean="0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 i="1" dirty="0"/>
              </a:p>
            </p:txBody>
          </p:sp>
        </mc:Choice>
        <mc:Fallback xmlns="">
          <p:sp>
            <p:nvSpPr>
              <p:cNvPr id="38" name="文字方塊 37">
                <a:extLst>
                  <a:ext uri="{FF2B5EF4-FFF2-40B4-BE49-F238E27FC236}">
                    <a16:creationId xmlns:a16="http://schemas.microsoft.com/office/drawing/2014/main" id="{535B5249-ABE3-459E-87CC-07CB4369A2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5960" y="4286484"/>
                <a:ext cx="8720070" cy="84664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字方塊 6">
            <a:extLst>
              <a:ext uri="{FF2B5EF4-FFF2-40B4-BE49-F238E27FC236}">
                <a16:creationId xmlns:a16="http://schemas.microsoft.com/office/drawing/2014/main" id="{47D23EEC-2441-2D77-7A68-FD3F811256B4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6374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5D976EA5-566E-43A1-8868-29F30A22E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MAC (Multiply and Accumulate) operation</a:t>
            </a:r>
            <a:endParaRPr lang="zh-TW" altLang="en-US" dirty="0"/>
          </a:p>
          <a:p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1E384D1-9783-4AB3-A3C5-77B6B3319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Integer-Arithmetic-Only Quantization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8FBA600-A21D-43D7-A539-C88E64F6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41</a:t>
            </a:fld>
            <a:endParaRPr lang="en-US" altLang="zh-TW" dirty="0"/>
          </a:p>
        </p:txBody>
      </p:sp>
      <p:grpSp>
        <p:nvGrpSpPr>
          <p:cNvPr id="88" name="群組 87">
            <a:extLst>
              <a:ext uri="{FF2B5EF4-FFF2-40B4-BE49-F238E27FC236}">
                <a16:creationId xmlns:a16="http://schemas.microsoft.com/office/drawing/2014/main" id="{16AADD54-535C-44EC-B4F6-441027814752}"/>
              </a:ext>
            </a:extLst>
          </p:cNvPr>
          <p:cNvGrpSpPr/>
          <p:nvPr/>
        </p:nvGrpSpPr>
        <p:grpSpPr>
          <a:xfrm>
            <a:off x="2770370" y="2334493"/>
            <a:ext cx="6867768" cy="1495234"/>
            <a:chOff x="1967718" y="2479166"/>
            <a:chExt cx="6867768" cy="14952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12BE49EB-3711-494F-A92F-5EAE3B9DF6CC}"/>
                    </a:ext>
                  </a:extLst>
                </p:cNvPr>
                <p:cNvSpPr/>
                <p:nvPr/>
              </p:nvSpPr>
              <p:spPr>
                <a:xfrm>
                  <a:off x="1967718" y="2827814"/>
                  <a:ext cx="1080000" cy="3600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𝒊𝒋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zh-TW" altLang="en-US" b="1" i="1" dirty="0"/>
                </a:p>
              </p:txBody>
            </p:sp>
          </mc:Choice>
          <mc:Fallback xmlns="">
            <p:sp>
              <p:nvSpPr>
                <p:cNvPr id="9" name="矩形 8">
                  <a:extLst>
                    <a:ext uri="{FF2B5EF4-FFF2-40B4-BE49-F238E27FC236}">
                      <a16:creationId xmlns:a16="http://schemas.microsoft.com/office/drawing/2014/main" id="{12BE49EB-3711-494F-A92F-5EAE3B9DF6C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7718" y="2827814"/>
                  <a:ext cx="1080000" cy="360000"/>
                </a:xfrm>
                <a:prstGeom prst="rect">
                  <a:avLst/>
                </a:prstGeom>
                <a:blipFill>
                  <a:blip r:embed="rId2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32D81DA9-76CE-41A8-BFEC-D877A5161560}"/>
                    </a:ext>
                  </a:extLst>
                </p:cNvPr>
                <p:cNvSpPr/>
                <p:nvPr/>
              </p:nvSpPr>
              <p:spPr>
                <a:xfrm>
                  <a:off x="1967718" y="3614400"/>
                  <a:ext cx="1080000" cy="360000"/>
                </a:xfrm>
                <a:prstGeom prst="rect">
                  <a:avLst/>
                </a:prstGeom>
                <a:solidFill>
                  <a:srgbClr val="0070C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zh-TW" altLang="en-US" b="1" dirty="0"/>
                              <m:t> </m:t>
                            </m:r>
                          </m:sub>
                        </m:sSub>
                      </m:oMath>
                    </m:oMathPara>
                  </a14:m>
                  <a:endParaRPr lang="zh-TW" altLang="en-US" b="1" i="1" dirty="0"/>
                </a:p>
              </p:txBody>
            </p:sp>
          </mc:Choice>
          <mc:Fallback xmlns=""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32D81DA9-76CE-41A8-BFEC-D877A516156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67718" y="3614400"/>
                  <a:ext cx="1080000" cy="360000"/>
                </a:xfrm>
                <a:prstGeom prst="rect">
                  <a:avLst/>
                </a:prstGeom>
                <a:blipFill>
                  <a:blip r:embed="rId3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7" name="直線單箭頭接點 16">
              <a:extLst>
                <a:ext uri="{FF2B5EF4-FFF2-40B4-BE49-F238E27FC236}">
                  <a16:creationId xmlns:a16="http://schemas.microsoft.com/office/drawing/2014/main" id="{143B0A7A-456B-4104-9E8A-7A89E602DFA7}"/>
                </a:ext>
              </a:extLst>
            </p:cNvPr>
            <p:cNvCxnSpPr>
              <a:cxnSpLocks/>
              <a:stCxn id="9" idx="3"/>
              <a:endCxn id="24" idx="1"/>
            </p:cNvCxnSpPr>
            <p:nvPr/>
          </p:nvCxnSpPr>
          <p:spPr>
            <a:xfrm>
              <a:off x="3047718" y="3007814"/>
              <a:ext cx="516240" cy="23966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單箭頭接點 18">
              <a:extLst>
                <a:ext uri="{FF2B5EF4-FFF2-40B4-BE49-F238E27FC236}">
                  <a16:creationId xmlns:a16="http://schemas.microsoft.com/office/drawing/2014/main" id="{F1A44601-CF74-4E2D-8A36-0781A564CD48}"/>
                </a:ext>
              </a:extLst>
            </p:cNvPr>
            <p:cNvCxnSpPr>
              <a:cxnSpLocks/>
              <a:stCxn id="16" idx="3"/>
              <a:endCxn id="24" idx="3"/>
            </p:cNvCxnSpPr>
            <p:nvPr/>
          </p:nvCxnSpPr>
          <p:spPr>
            <a:xfrm flipV="1">
              <a:off x="3047718" y="3502034"/>
              <a:ext cx="516240" cy="292366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橢圓 23">
              <a:extLst>
                <a:ext uri="{FF2B5EF4-FFF2-40B4-BE49-F238E27FC236}">
                  <a16:creationId xmlns:a16="http://schemas.microsoft.com/office/drawing/2014/main" id="{884A0AD1-0107-47E9-9313-C0BB8B1B33E8}"/>
                </a:ext>
              </a:extLst>
            </p:cNvPr>
            <p:cNvSpPr/>
            <p:nvPr/>
          </p:nvSpPr>
          <p:spPr>
            <a:xfrm>
              <a:off x="3511237" y="3194755"/>
              <a:ext cx="360000" cy="36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00" b="1" i="1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31" name="直線單箭頭接點 30">
              <a:extLst>
                <a:ext uri="{FF2B5EF4-FFF2-40B4-BE49-F238E27FC236}">
                  <a16:creationId xmlns:a16="http://schemas.microsoft.com/office/drawing/2014/main" id="{E20B08A8-EC5D-41ED-A7AE-BE4964CE69A4}"/>
                </a:ext>
              </a:extLst>
            </p:cNvPr>
            <p:cNvCxnSpPr>
              <a:cxnSpLocks/>
              <a:stCxn id="24" idx="6"/>
              <a:endCxn id="35" idx="2"/>
            </p:cNvCxnSpPr>
            <p:nvPr/>
          </p:nvCxnSpPr>
          <p:spPr>
            <a:xfrm>
              <a:off x="3871237" y="3374755"/>
              <a:ext cx="597235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橢圓 34">
              <a:extLst>
                <a:ext uri="{FF2B5EF4-FFF2-40B4-BE49-F238E27FC236}">
                  <a16:creationId xmlns:a16="http://schemas.microsoft.com/office/drawing/2014/main" id="{5241BBAE-27A9-4D73-851F-20DCCC3A6CB8}"/>
                </a:ext>
              </a:extLst>
            </p:cNvPr>
            <p:cNvSpPr/>
            <p:nvPr/>
          </p:nvSpPr>
          <p:spPr>
            <a:xfrm>
              <a:off x="4468472" y="3194755"/>
              <a:ext cx="360000" cy="360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TW" altLang="en-US" sz="2000" b="1" dirty="0">
                <a:solidFill>
                  <a:sysClr val="windowText" lastClr="000000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DB02E2E7-5C05-4D8D-A3F8-BDC6DAC2B71D}"/>
                    </a:ext>
                  </a:extLst>
                </p:cNvPr>
                <p:cNvSpPr/>
                <p:nvPr/>
              </p:nvSpPr>
              <p:spPr>
                <a:xfrm>
                  <a:off x="5464274" y="3194755"/>
                  <a:ext cx="1080000" cy="360000"/>
                </a:xfrm>
                <a:prstGeom prst="rect">
                  <a:avLst/>
                </a:prstGeom>
                <a:solidFill>
                  <a:schemeClr val="accent4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zh-TW" altLang="en-US" b="1" i="1" dirty="0"/>
                </a:p>
              </p:txBody>
            </p:sp>
          </mc:Choice>
          <mc:Fallback xmlns=""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DB02E2E7-5C05-4D8D-A3F8-BDC6DAC2B71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4274" y="3194755"/>
                  <a:ext cx="1080000" cy="360000"/>
                </a:xfrm>
                <a:prstGeom prst="rect">
                  <a:avLst/>
                </a:prstGeom>
                <a:blipFill>
                  <a:blip r:embed="rId4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直線單箭頭接點 21">
              <a:extLst>
                <a:ext uri="{FF2B5EF4-FFF2-40B4-BE49-F238E27FC236}">
                  <a16:creationId xmlns:a16="http://schemas.microsoft.com/office/drawing/2014/main" id="{39E5D61B-CA37-410F-ADFC-817D9B6EEE34}"/>
                </a:ext>
              </a:extLst>
            </p:cNvPr>
            <p:cNvCxnSpPr>
              <a:cxnSpLocks/>
              <a:stCxn id="35" idx="6"/>
              <a:endCxn id="21" idx="1"/>
            </p:cNvCxnSpPr>
            <p:nvPr/>
          </p:nvCxnSpPr>
          <p:spPr>
            <a:xfrm>
              <a:off x="4828472" y="3374755"/>
              <a:ext cx="63580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接點: 肘形 26">
              <a:extLst>
                <a:ext uri="{FF2B5EF4-FFF2-40B4-BE49-F238E27FC236}">
                  <a16:creationId xmlns:a16="http://schemas.microsoft.com/office/drawing/2014/main" id="{5CD7747C-89E4-4612-BB5C-F7F82DCD4C52}"/>
                </a:ext>
              </a:extLst>
            </p:cNvPr>
            <p:cNvCxnSpPr>
              <a:stCxn id="21" idx="0"/>
              <a:endCxn id="35" idx="0"/>
            </p:cNvCxnSpPr>
            <p:nvPr/>
          </p:nvCxnSpPr>
          <p:spPr>
            <a:xfrm rot="16200000" flipV="1">
              <a:off x="5326373" y="2516854"/>
              <a:ext cx="12700" cy="1355802"/>
            </a:xfrm>
            <a:prstGeom prst="bentConnector3">
              <a:avLst>
                <a:gd name="adj1" fmla="val 2850000"/>
              </a:avLst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單箭頭接點 31">
              <a:extLst>
                <a:ext uri="{FF2B5EF4-FFF2-40B4-BE49-F238E27FC236}">
                  <a16:creationId xmlns:a16="http://schemas.microsoft.com/office/drawing/2014/main" id="{D3F07A85-EE2B-4562-A269-D1EAA54AC542}"/>
                </a:ext>
              </a:extLst>
            </p:cNvPr>
            <p:cNvCxnSpPr>
              <a:cxnSpLocks/>
              <a:stCxn id="21" idx="3"/>
              <a:endCxn id="79" idx="1"/>
            </p:cNvCxnSpPr>
            <p:nvPr/>
          </p:nvCxnSpPr>
          <p:spPr>
            <a:xfrm>
              <a:off x="6544274" y="3374755"/>
              <a:ext cx="1211212" cy="6350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B19117F3-48E3-4402-8721-34FB77DD477D}"/>
                    </a:ext>
                  </a:extLst>
                </p:cNvPr>
                <p:cNvSpPr txBox="1"/>
                <p:nvPr/>
              </p:nvSpPr>
              <p:spPr>
                <a:xfrm>
                  <a:off x="3511979" y="3155911"/>
                  <a:ext cx="40264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zh-TW" altLang="en-US" sz="2000" b="1" i="1" dirty="0">
                    <a:solidFill>
                      <a:sysClr val="windowText" lastClr="000000"/>
                    </a:solidFill>
                  </a:endParaRPr>
                </a:p>
              </p:txBody>
            </p:sp>
          </mc:Choice>
          <mc:Fallback xmlns="">
            <p:sp>
              <p:nvSpPr>
                <p:cNvPr id="55" name="文字方塊 54">
                  <a:extLst>
                    <a:ext uri="{FF2B5EF4-FFF2-40B4-BE49-F238E27FC236}">
                      <a16:creationId xmlns:a16="http://schemas.microsoft.com/office/drawing/2014/main" id="{B19117F3-48E3-4402-8721-34FB77DD47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11979" y="3155911"/>
                  <a:ext cx="402642" cy="40011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文字方塊 61">
                  <a:extLst>
                    <a:ext uri="{FF2B5EF4-FFF2-40B4-BE49-F238E27FC236}">
                      <a16:creationId xmlns:a16="http://schemas.microsoft.com/office/drawing/2014/main" id="{DB9847A5-F074-4FD0-A1FA-62B6F91291DE}"/>
                    </a:ext>
                  </a:extLst>
                </p:cNvPr>
                <p:cNvSpPr txBox="1"/>
                <p:nvPr/>
              </p:nvSpPr>
              <p:spPr>
                <a:xfrm>
                  <a:off x="4468472" y="3154645"/>
                  <a:ext cx="402642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2000" b="1" i="1" dirty="0">
                    <a:solidFill>
                      <a:sysClr val="windowText" lastClr="000000"/>
                    </a:solidFill>
                  </a:endParaRPr>
                </a:p>
              </p:txBody>
            </p:sp>
          </mc:Choice>
          <mc:Fallback xmlns="">
            <p:sp>
              <p:nvSpPr>
                <p:cNvPr id="62" name="文字方塊 61">
                  <a:extLst>
                    <a:ext uri="{FF2B5EF4-FFF2-40B4-BE49-F238E27FC236}">
                      <a16:creationId xmlns:a16="http://schemas.microsoft.com/office/drawing/2014/main" id="{DB9847A5-F074-4FD0-A1FA-62B6F91291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68472" y="3154645"/>
                  <a:ext cx="402642" cy="40011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19AC3C0B-85AD-40A6-BDC5-8F11ADC535E3}"/>
                    </a:ext>
                  </a:extLst>
                </p:cNvPr>
                <p:cNvSpPr txBox="1"/>
                <p:nvPr/>
              </p:nvSpPr>
              <p:spPr>
                <a:xfrm>
                  <a:off x="2130849" y="2479166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19AC3C0B-85AD-40A6-BDC5-8F11ADC535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0849" y="2479166"/>
                  <a:ext cx="728133" cy="3693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51ACAD51-8779-499D-BE42-50908714FE19}"/>
                    </a:ext>
                  </a:extLst>
                </p:cNvPr>
                <p:cNvSpPr txBox="1"/>
                <p:nvPr/>
              </p:nvSpPr>
              <p:spPr>
                <a:xfrm>
                  <a:off x="2139585" y="3263793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51ACAD51-8779-499D-BE42-50908714FE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9585" y="3263793"/>
                  <a:ext cx="728133" cy="3693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C3CE69A1-39A1-49DC-A72A-912DF8AA13BE}"/>
                    </a:ext>
                  </a:extLst>
                </p:cNvPr>
                <p:cNvSpPr txBox="1"/>
                <p:nvPr/>
              </p:nvSpPr>
              <p:spPr>
                <a:xfrm>
                  <a:off x="5622449" y="3546056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C3CE69A1-39A1-49DC-A72A-912DF8AA13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22449" y="3546056"/>
                  <a:ext cx="728133" cy="369332"/>
                </a:xfrm>
                <a:prstGeom prst="rect">
                  <a:avLst/>
                </a:prstGeom>
                <a:blipFill>
                  <a:blip r:embed="rId9"/>
                  <a:stretch>
                    <a:fillRect r="-672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矩形 78">
                  <a:extLst>
                    <a:ext uri="{FF2B5EF4-FFF2-40B4-BE49-F238E27FC236}">
                      <a16:creationId xmlns:a16="http://schemas.microsoft.com/office/drawing/2014/main" id="{72DEF9AE-1748-48BE-89F1-B036FCB294C8}"/>
                    </a:ext>
                  </a:extLst>
                </p:cNvPr>
                <p:cNvSpPr/>
                <p:nvPr/>
              </p:nvSpPr>
              <p:spPr>
                <a:xfrm>
                  <a:off x="7755486" y="3201105"/>
                  <a:ext cx="1080000" cy="360000"/>
                </a:xfrm>
                <a:prstGeom prst="rect">
                  <a:avLst/>
                </a:prstGeom>
                <a:solidFill>
                  <a:schemeClr val="accent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e>
                              <m:sub>
                                <m:r>
                                  <a:rPr lang="en-US" altLang="zh-TW" b="1" i="1"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</m:sub>
                        </m:sSub>
                      </m:oMath>
                    </m:oMathPara>
                  </a14:m>
                  <a:endParaRPr lang="zh-TW" altLang="en-US" b="1" i="1" dirty="0"/>
                </a:p>
              </p:txBody>
            </p:sp>
          </mc:Choice>
          <mc:Fallback xmlns="">
            <p:sp>
              <p:nvSpPr>
                <p:cNvPr id="79" name="矩形 78">
                  <a:extLst>
                    <a:ext uri="{FF2B5EF4-FFF2-40B4-BE49-F238E27FC236}">
                      <a16:creationId xmlns:a16="http://schemas.microsoft.com/office/drawing/2014/main" id="{72DEF9AE-1748-48BE-89F1-B036FCB294C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55486" y="3201105"/>
                  <a:ext cx="1080000" cy="360000"/>
                </a:xfrm>
                <a:prstGeom prst="rect">
                  <a:avLst/>
                </a:prstGeom>
                <a:blipFill>
                  <a:blip r:embed="rId10"/>
                  <a:stretch>
                    <a:fillRect b="-1475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2DE67B79-2858-47D8-8B93-7003F2BC1D65}"/>
                    </a:ext>
                  </a:extLst>
                </p:cNvPr>
                <p:cNvSpPr txBox="1"/>
                <p:nvPr/>
              </p:nvSpPr>
              <p:spPr>
                <a:xfrm>
                  <a:off x="7931419" y="3546055"/>
                  <a:ext cx="72813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2DE67B79-2858-47D8-8B93-7003F2BC1D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31419" y="3546055"/>
                  <a:ext cx="728133" cy="3693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文字方塊 81">
              <a:extLst>
                <a:ext uri="{FF2B5EF4-FFF2-40B4-BE49-F238E27FC236}">
                  <a16:creationId xmlns:a16="http://schemas.microsoft.com/office/drawing/2014/main" id="{C781ABC7-C931-450C-B580-FC52FF4C64C0}"/>
                </a:ext>
              </a:extLst>
            </p:cNvPr>
            <p:cNvSpPr txBox="1"/>
            <p:nvPr/>
          </p:nvSpPr>
          <p:spPr>
            <a:xfrm>
              <a:off x="6634750" y="3026895"/>
              <a:ext cx="103025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b="1" dirty="0">
                  <a:solidFill>
                    <a:schemeClr val="accent1"/>
                  </a:solidFill>
                </a:rPr>
                <a:t>Rescale</a:t>
              </a:r>
              <a:endParaRPr lang="zh-TW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86" name="文字方塊 85">
              <a:extLst>
                <a:ext uri="{FF2B5EF4-FFF2-40B4-BE49-F238E27FC236}">
                  <a16:creationId xmlns:a16="http://schemas.microsoft.com/office/drawing/2014/main" id="{47B9E53B-12F8-4287-A41B-58CD30F26CBB}"/>
                </a:ext>
              </a:extLst>
            </p:cNvPr>
            <p:cNvSpPr txBox="1"/>
            <p:nvPr/>
          </p:nvSpPr>
          <p:spPr>
            <a:xfrm>
              <a:off x="3230401" y="2753256"/>
              <a:ext cx="9743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Multiply</a:t>
              </a:r>
              <a:endParaRPr lang="zh-TW" altLang="en-US" dirty="0"/>
            </a:p>
          </p:txBody>
        </p:sp>
        <p:sp>
          <p:nvSpPr>
            <p:cNvPr id="87" name="文字方塊 86">
              <a:extLst>
                <a:ext uri="{FF2B5EF4-FFF2-40B4-BE49-F238E27FC236}">
                  <a16:creationId xmlns:a16="http://schemas.microsoft.com/office/drawing/2014/main" id="{796DB84D-1E5F-484B-8459-994F2CA6BCA8}"/>
                </a:ext>
              </a:extLst>
            </p:cNvPr>
            <p:cNvSpPr txBox="1"/>
            <p:nvPr/>
          </p:nvSpPr>
          <p:spPr>
            <a:xfrm>
              <a:off x="4656878" y="2479166"/>
              <a:ext cx="135169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/>
                <a:t>Accumulate</a:t>
              </a:r>
              <a:endParaRPr lang="zh-TW" alt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BD7F4636-844F-4964-8DFE-7A55112F385C}"/>
                  </a:ext>
                </a:extLst>
              </p:cNvPr>
              <p:cNvSpPr/>
              <p:nvPr/>
            </p:nvSpPr>
            <p:spPr>
              <a:xfrm>
                <a:off x="3660598" y="3733123"/>
                <a:ext cx="487079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𝑾𝑿</m:t>
                      </m:r>
                    </m:oMath>
                  </m:oMathPara>
                </a14:m>
                <a:endParaRPr lang="zh-TW" altLang="en-US" sz="24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BD7F4636-844F-4964-8DFE-7A55112F38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598" y="3733123"/>
                <a:ext cx="4870795" cy="64633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群組 38">
            <a:extLst>
              <a:ext uri="{FF2B5EF4-FFF2-40B4-BE49-F238E27FC236}">
                <a16:creationId xmlns:a16="http://schemas.microsoft.com/office/drawing/2014/main" id="{1F0BF173-3018-4487-9DFA-C165A997900E}"/>
              </a:ext>
            </a:extLst>
          </p:cNvPr>
          <p:cNvGrpSpPr/>
          <p:nvPr/>
        </p:nvGrpSpPr>
        <p:grpSpPr>
          <a:xfrm>
            <a:off x="7077458" y="1541608"/>
            <a:ext cx="2559698" cy="1436307"/>
            <a:chOff x="7015082" y="2158126"/>
            <a:chExt cx="1970889" cy="1376136"/>
          </a:xfrm>
        </p:grpSpPr>
        <p:sp>
          <p:nvSpPr>
            <p:cNvPr id="40" name="文字方塊 39">
              <a:extLst>
                <a:ext uri="{FF2B5EF4-FFF2-40B4-BE49-F238E27FC236}">
                  <a16:creationId xmlns:a16="http://schemas.microsoft.com/office/drawing/2014/main" id="{2DA7DB52-F355-4295-9461-306ADC65BE21}"/>
                </a:ext>
              </a:extLst>
            </p:cNvPr>
            <p:cNvSpPr txBox="1"/>
            <p:nvPr/>
          </p:nvSpPr>
          <p:spPr>
            <a:xfrm>
              <a:off x="7153234" y="2158126"/>
              <a:ext cx="1832737" cy="678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2000" b="1" dirty="0">
                  <a:solidFill>
                    <a:schemeClr val="accent2"/>
                  </a:solidFill>
                </a:rPr>
                <a:t>Requires more bits </a:t>
              </a:r>
            </a:p>
            <a:p>
              <a:pPr algn="ctr"/>
              <a:r>
                <a:rPr lang="en-US" altLang="zh-TW" sz="2000" b="1" dirty="0">
                  <a:solidFill>
                    <a:schemeClr val="accent2"/>
                  </a:solidFill>
                </a:rPr>
                <a:t>to avoid overflow.</a:t>
              </a:r>
            </a:p>
          </p:txBody>
        </p:sp>
        <p:cxnSp>
          <p:nvCxnSpPr>
            <p:cNvPr id="41" name="直線單箭頭接點 40">
              <a:extLst>
                <a:ext uri="{FF2B5EF4-FFF2-40B4-BE49-F238E27FC236}">
                  <a16:creationId xmlns:a16="http://schemas.microsoft.com/office/drawing/2014/main" id="{D5424C93-82C3-434F-9E8D-086F8F420D62}"/>
                </a:ext>
              </a:extLst>
            </p:cNvPr>
            <p:cNvCxnSpPr>
              <a:cxnSpLocks/>
              <a:stCxn id="40" idx="2"/>
            </p:cNvCxnSpPr>
            <p:nvPr/>
          </p:nvCxnSpPr>
          <p:spPr>
            <a:xfrm flipH="1">
              <a:off x="7015082" y="2836357"/>
              <a:ext cx="1054521" cy="697905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文字方塊 46">
                <a:extLst>
                  <a:ext uri="{FF2B5EF4-FFF2-40B4-BE49-F238E27FC236}">
                    <a16:creationId xmlns:a16="http://schemas.microsoft.com/office/drawing/2014/main" id="{4BBA5CF0-FF14-4873-AF1D-BF89527E464A}"/>
                  </a:ext>
                </a:extLst>
              </p:cNvPr>
              <p:cNvSpPr txBox="1"/>
              <p:nvPr/>
            </p:nvSpPr>
            <p:spPr>
              <a:xfrm>
                <a:off x="7394678" y="3321156"/>
                <a:ext cx="101978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1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altLang="zh-TW" sz="16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16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  <m:sup>
                          <m:r>
                            <a:rPr lang="en-US" altLang="zh-TW" sz="16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6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</m:sup>
                      </m:sSup>
                      <m:sSub>
                        <m:sSubPr>
                          <m:ctrlPr>
                            <a:rPr lang="en-US" altLang="zh-TW" sz="16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en-US" altLang="zh-TW" sz="16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47" name="文字方塊 46">
                <a:extLst>
                  <a:ext uri="{FF2B5EF4-FFF2-40B4-BE49-F238E27FC236}">
                    <a16:creationId xmlns:a16="http://schemas.microsoft.com/office/drawing/2014/main" id="{4BBA5CF0-FF14-4873-AF1D-BF89527E46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4678" y="3321156"/>
                <a:ext cx="1019782" cy="33855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群組 14">
            <a:extLst>
              <a:ext uri="{FF2B5EF4-FFF2-40B4-BE49-F238E27FC236}">
                <a16:creationId xmlns:a16="http://schemas.microsoft.com/office/drawing/2014/main" id="{9AEEAD53-AE8A-442E-ACB5-EC777837F65B}"/>
              </a:ext>
            </a:extLst>
          </p:cNvPr>
          <p:cNvGrpSpPr/>
          <p:nvPr/>
        </p:nvGrpSpPr>
        <p:grpSpPr>
          <a:xfrm>
            <a:off x="4422300" y="4433222"/>
            <a:ext cx="1935198" cy="1763878"/>
            <a:chOff x="4422300" y="4433222"/>
            <a:chExt cx="1935198" cy="1763878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28ACC030-0C8A-493F-B213-33FB486AA4F2}"/>
                </a:ext>
              </a:extLst>
            </p:cNvPr>
            <p:cNvSpPr/>
            <p:nvPr/>
          </p:nvSpPr>
          <p:spPr>
            <a:xfrm>
              <a:off x="4825545" y="4433222"/>
              <a:ext cx="1128709" cy="595088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文字方塊 49">
                  <a:extLst>
                    <a:ext uri="{FF2B5EF4-FFF2-40B4-BE49-F238E27FC236}">
                      <a16:creationId xmlns:a16="http://schemas.microsoft.com/office/drawing/2014/main" id="{E5D217D4-AC78-44A4-B068-3B011F100FDD}"/>
                    </a:ext>
                  </a:extLst>
                </p:cNvPr>
                <p:cNvSpPr txBox="1"/>
                <p:nvPr/>
              </p:nvSpPr>
              <p:spPr>
                <a:xfrm>
                  <a:off x="4422300" y="5735435"/>
                  <a:ext cx="1935198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e>
                          <m:sub>
                            <m: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sub>
                        </m:sSub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TW" sz="2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?</m:t>
                        </m:r>
                      </m:oMath>
                    </m:oMathPara>
                  </a14:m>
                  <a:endParaRPr lang="zh-TW" altLang="en-US" sz="2400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 xmlns="">
            <p:sp>
              <p:nvSpPr>
                <p:cNvPr id="50" name="文字方塊 49">
                  <a:extLst>
                    <a:ext uri="{FF2B5EF4-FFF2-40B4-BE49-F238E27FC236}">
                      <a16:creationId xmlns:a16="http://schemas.microsoft.com/office/drawing/2014/main" id="{E5D217D4-AC78-44A4-B068-3B011F100F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22300" y="5735435"/>
                  <a:ext cx="1935198" cy="461665"/>
                </a:xfrm>
                <a:prstGeom prst="rect">
                  <a:avLst/>
                </a:prstGeom>
                <a:blipFill>
                  <a:blip r:embed="rId14"/>
                  <a:stretch>
                    <a:fillRect b="-3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文字方塊 45">
                <a:extLst>
                  <a:ext uri="{FF2B5EF4-FFF2-40B4-BE49-F238E27FC236}">
                    <a16:creationId xmlns:a16="http://schemas.microsoft.com/office/drawing/2014/main" id="{524299DD-7BC4-447A-B088-F457B3DA81AA}"/>
                  </a:ext>
                </a:extLst>
              </p:cNvPr>
              <p:cNvSpPr txBox="1"/>
              <p:nvPr/>
            </p:nvSpPr>
            <p:spPr>
              <a:xfrm>
                <a:off x="1735960" y="4452108"/>
                <a:ext cx="8720070" cy="5091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1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TW" sz="24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en-US" altLang="zh-TW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altLang="zh-TW" sz="2400" b="1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altLang="zh-TW" sz="2400" b="1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altLang="zh-TW" sz="2400" b="1" i="1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 b="1" dirty="0"/>
              </a:p>
            </p:txBody>
          </p:sp>
        </mc:Choice>
        <mc:Fallback xmlns="">
          <p:sp>
            <p:nvSpPr>
              <p:cNvPr id="46" name="文字方塊 45">
                <a:extLst>
                  <a:ext uri="{FF2B5EF4-FFF2-40B4-BE49-F238E27FC236}">
                    <a16:creationId xmlns:a16="http://schemas.microsoft.com/office/drawing/2014/main" id="{524299DD-7BC4-447A-B088-F457B3DA81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5960" y="4452108"/>
                <a:ext cx="8720070" cy="50917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字方塊 9">
            <a:extLst>
              <a:ext uri="{FF2B5EF4-FFF2-40B4-BE49-F238E27FC236}">
                <a16:creationId xmlns:a16="http://schemas.microsoft.com/office/drawing/2014/main" id="{23C2A4B8-75BA-2354-6106-619778BEB42F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1606BD2B-93C2-4655-B36A-099353F2CAA9}"/>
              </a:ext>
            </a:extLst>
          </p:cNvPr>
          <p:cNvGrpSpPr/>
          <p:nvPr/>
        </p:nvGrpSpPr>
        <p:grpSpPr>
          <a:xfrm>
            <a:off x="5433781" y="3431008"/>
            <a:ext cx="3287354" cy="2257050"/>
            <a:chOff x="5433781" y="3431008"/>
            <a:chExt cx="3287354" cy="2257050"/>
          </a:xfrm>
        </p:grpSpPr>
        <p:grpSp>
          <p:nvGrpSpPr>
            <p:cNvPr id="3" name="群組 2">
              <a:extLst>
                <a:ext uri="{FF2B5EF4-FFF2-40B4-BE49-F238E27FC236}">
                  <a16:creationId xmlns:a16="http://schemas.microsoft.com/office/drawing/2014/main" id="{5D1DCACD-3265-4826-82BC-976EDC060B82}"/>
                </a:ext>
              </a:extLst>
            </p:cNvPr>
            <p:cNvGrpSpPr/>
            <p:nvPr/>
          </p:nvGrpSpPr>
          <p:grpSpPr>
            <a:xfrm>
              <a:off x="5433781" y="4426871"/>
              <a:ext cx="3287354" cy="1261187"/>
              <a:chOff x="5433781" y="4426871"/>
              <a:chExt cx="3287354" cy="1261187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6EEB1DDF-27E8-4243-A400-6CC8A3690F14}"/>
                  </a:ext>
                </a:extLst>
              </p:cNvPr>
              <p:cNvSpPr/>
              <p:nvPr/>
            </p:nvSpPr>
            <p:spPr>
              <a:xfrm>
                <a:off x="5969000" y="4426871"/>
                <a:ext cx="2409763" cy="595088"/>
              </a:xfrm>
              <a:prstGeom prst="rect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9" name="文字方塊 48">
                <a:extLst>
                  <a:ext uri="{FF2B5EF4-FFF2-40B4-BE49-F238E27FC236}">
                    <a16:creationId xmlns:a16="http://schemas.microsoft.com/office/drawing/2014/main" id="{1B21F2C1-1924-4518-BBE2-B095FDAD66FB}"/>
                  </a:ext>
                </a:extLst>
              </p:cNvPr>
              <p:cNvSpPr txBox="1"/>
              <p:nvPr/>
            </p:nvSpPr>
            <p:spPr>
              <a:xfrm>
                <a:off x="5433781" y="4980172"/>
                <a:ext cx="3287354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2000" b="1" dirty="0">
                    <a:solidFill>
                      <a:schemeClr val="accent2"/>
                    </a:solidFill>
                  </a:rPr>
                  <a:t>precompute,</a:t>
                </a:r>
              </a:p>
              <a:p>
                <a:pPr algn="ctr"/>
                <a:r>
                  <a:rPr lang="en-US" altLang="zh-TW" sz="2000" b="1" dirty="0">
                    <a:solidFill>
                      <a:schemeClr val="accent2"/>
                    </a:solidFill>
                  </a:rPr>
                  <a:t>can be fused into bias term</a:t>
                </a:r>
              </a:p>
            </p:txBody>
          </p:sp>
        </p:grpSp>
        <p:grpSp>
          <p:nvGrpSpPr>
            <p:cNvPr id="13" name="群組 12">
              <a:extLst>
                <a:ext uri="{FF2B5EF4-FFF2-40B4-BE49-F238E27FC236}">
                  <a16:creationId xmlns:a16="http://schemas.microsoft.com/office/drawing/2014/main" id="{BE5DB140-6C76-4CA9-8D88-D7C0EDD56845}"/>
                </a:ext>
              </a:extLst>
            </p:cNvPr>
            <p:cNvGrpSpPr/>
            <p:nvPr/>
          </p:nvGrpSpPr>
          <p:grpSpPr>
            <a:xfrm>
              <a:off x="7186722" y="3431008"/>
              <a:ext cx="681553" cy="1002214"/>
              <a:chOff x="7186722" y="3431008"/>
              <a:chExt cx="681553" cy="1002214"/>
            </a:xfrm>
          </p:grpSpPr>
          <p:cxnSp>
            <p:nvCxnSpPr>
              <p:cNvPr id="42" name="直線單箭頭接點 41">
                <a:extLst>
                  <a:ext uri="{FF2B5EF4-FFF2-40B4-BE49-F238E27FC236}">
                    <a16:creationId xmlns:a16="http://schemas.microsoft.com/office/drawing/2014/main" id="{F505FFDE-3C88-43C1-A726-8BB93317CA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245664" y="3431008"/>
                <a:ext cx="24610" cy="1002214"/>
              </a:xfrm>
              <a:prstGeom prst="straightConnector1">
                <a:avLst/>
              </a:prstGeom>
              <a:ln w="28575">
                <a:solidFill>
                  <a:schemeClr val="accent2"/>
                </a:solidFill>
                <a:headEnd w="med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文字方塊 43">
                <a:extLst>
                  <a:ext uri="{FF2B5EF4-FFF2-40B4-BE49-F238E27FC236}">
                    <a16:creationId xmlns:a16="http://schemas.microsoft.com/office/drawing/2014/main" id="{C509E5CF-6C7A-4962-84E5-FE106EB3B23D}"/>
                  </a:ext>
                </a:extLst>
              </p:cNvPr>
              <p:cNvSpPr txBox="1"/>
              <p:nvPr/>
            </p:nvSpPr>
            <p:spPr>
              <a:xfrm>
                <a:off x="7186722" y="3721076"/>
                <a:ext cx="68155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2400" b="1" dirty="0">
                    <a:solidFill>
                      <a:schemeClr val="accent2"/>
                    </a:solidFill>
                  </a:rPr>
                  <a:t>+b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122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C61A00-11A2-4790-9378-E683074FB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Symmetric Linear Quantization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197073ED-3022-4716-ABED-931484DB199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Asymmetric (</a:t>
                </a:r>
                <a14:m>
                  <m:oMath xmlns:m="http://schemas.openxmlformats.org/officeDocument/2006/math">
                    <m:r>
                      <a:rPr lang="en-US" altLang="zh-TW" i="1" dirty="0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altLang="zh-TW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altLang="zh-TW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TW" dirty="0"/>
                  <a:t>) vs. Symmetric (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altLang="zh-TW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TW" dirty="0"/>
                  <a:t>)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197073ED-3022-4716-ABED-931484DB19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1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0" name="群組 439">
            <a:extLst>
              <a:ext uri="{FF2B5EF4-FFF2-40B4-BE49-F238E27FC236}">
                <a16:creationId xmlns:a16="http://schemas.microsoft.com/office/drawing/2014/main" id="{BBDB212A-537B-4CD7-A29F-325CE99A50F7}"/>
              </a:ext>
            </a:extLst>
          </p:cNvPr>
          <p:cNvGrpSpPr/>
          <p:nvPr/>
        </p:nvGrpSpPr>
        <p:grpSpPr>
          <a:xfrm>
            <a:off x="1143813" y="2774085"/>
            <a:ext cx="4663948" cy="3018683"/>
            <a:chOff x="906413" y="2302649"/>
            <a:chExt cx="6426176" cy="4159264"/>
          </a:xfrm>
        </p:grpSpPr>
        <p:grpSp>
          <p:nvGrpSpPr>
            <p:cNvPr id="441" name="群組 440">
              <a:extLst>
                <a:ext uri="{FF2B5EF4-FFF2-40B4-BE49-F238E27FC236}">
                  <a16:creationId xmlns:a16="http://schemas.microsoft.com/office/drawing/2014/main" id="{BB8528E5-6B02-4237-918C-330156AA3967}"/>
                </a:ext>
              </a:extLst>
            </p:cNvPr>
            <p:cNvGrpSpPr/>
            <p:nvPr/>
          </p:nvGrpSpPr>
          <p:grpSpPr>
            <a:xfrm>
              <a:off x="2001864" y="3314613"/>
              <a:ext cx="5236361" cy="1164785"/>
              <a:chOff x="1995606" y="3314613"/>
              <a:chExt cx="5236361" cy="1164785"/>
            </a:xfrm>
          </p:grpSpPr>
          <p:cxnSp>
            <p:nvCxnSpPr>
              <p:cNvPr id="490" name="直線接點 489">
                <a:extLst>
                  <a:ext uri="{FF2B5EF4-FFF2-40B4-BE49-F238E27FC236}">
                    <a16:creationId xmlns:a16="http://schemas.microsoft.com/office/drawing/2014/main" id="{8DE09A49-A557-47E9-8807-A6422564B6ED}"/>
                  </a:ext>
                </a:extLst>
              </p:cNvPr>
              <p:cNvCxnSpPr>
                <a:cxnSpLocks/>
                <a:endCxn id="463" idx="7"/>
              </p:cNvCxnSpPr>
              <p:nvPr/>
            </p:nvCxnSpPr>
            <p:spPr>
              <a:xfrm flipH="1">
                <a:off x="5829603" y="3314613"/>
                <a:ext cx="651617" cy="1158691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1" name="文字方塊 490">
                    <a:extLst>
                      <a:ext uri="{FF2B5EF4-FFF2-40B4-BE49-F238E27FC236}">
                        <a16:creationId xmlns:a16="http://schemas.microsoft.com/office/drawing/2014/main" id="{73B2AC63-893A-40A6-898E-6A6741E190C8}"/>
                      </a:ext>
                    </a:extLst>
                  </p:cNvPr>
                  <p:cNvSpPr txBox="1"/>
                  <p:nvPr/>
                </p:nvSpPr>
                <p:spPr>
                  <a:xfrm>
                    <a:off x="6579504" y="3743094"/>
                    <a:ext cx="652463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6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zh-TW" sz="16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</m:t>
                          </m:r>
                        </m:oMath>
                      </m:oMathPara>
                    </a14:m>
                    <a:endParaRPr lang="zh-TW" altLang="en-US" dirty="0">
                      <a:solidFill>
                        <a:schemeClr val="accent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91" name="文字方塊 490">
                    <a:extLst>
                      <a:ext uri="{FF2B5EF4-FFF2-40B4-BE49-F238E27FC236}">
                        <a16:creationId xmlns:a16="http://schemas.microsoft.com/office/drawing/2014/main" id="{73B2AC63-893A-40A6-898E-6A6741E190C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79504" y="3743094"/>
                    <a:ext cx="652463" cy="466473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92" name="直線接點 491">
                <a:extLst>
                  <a:ext uri="{FF2B5EF4-FFF2-40B4-BE49-F238E27FC236}">
                    <a16:creationId xmlns:a16="http://schemas.microsoft.com/office/drawing/2014/main" id="{16B2711E-0AB2-4C8D-8763-E2A2EFA9C44D}"/>
                  </a:ext>
                </a:extLst>
              </p:cNvPr>
              <p:cNvCxnSpPr>
                <a:cxnSpLocks/>
                <a:endCxn id="467" idx="1"/>
              </p:cNvCxnSpPr>
              <p:nvPr/>
            </p:nvCxnSpPr>
            <p:spPr>
              <a:xfrm>
                <a:off x="1995606" y="3323846"/>
                <a:ext cx="523933" cy="1155552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2" name="群組 441">
              <a:extLst>
                <a:ext uri="{FF2B5EF4-FFF2-40B4-BE49-F238E27FC236}">
                  <a16:creationId xmlns:a16="http://schemas.microsoft.com/office/drawing/2014/main" id="{43B9DE96-682E-4A3C-A602-64C4A2FDE2AC}"/>
                </a:ext>
              </a:extLst>
            </p:cNvPr>
            <p:cNvGrpSpPr/>
            <p:nvPr/>
          </p:nvGrpSpPr>
          <p:grpSpPr>
            <a:xfrm>
              <a:off x="4303216" y="4956503"/>
              <a:ext cx="652462" cy="466473"/>
              <a:chOff x="4607854" y="4956503"/>
              <a:chExt cx="652462" cy="46647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8" name="文字方塊 487">
                    <a:extLst>
                      <a:ext uri="{FF2B5EF4-FFF2-40B4-BE49-F238E27FC236}">
                        <a16:creationId xmlns:a16="http://schemas.microsoft.com/office/drawing/2014/main" id="{D2C63D8F-4F99-49BF-8044-C1FF3E707DE9}"/>
                      </a:ext>
                    </a:extLst>
                  </p:cNvPr>
                  <p:cNvSpPr txBox="1"/>
                  <p:nvPr/>
                </p:nvSpPr>
                <p:spPr>
                  <a:xfrm>
                    <a:off x="4607854" y="4956503"/>
                    <a:ext cx="652462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6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6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oMath>
                      </m:oMathPara>
                    </a14:m>
                    <a:endParaRPr lang="zh-TW" altLang="en-US" sz="1600" dirty="0">
                      <a:solidFill>
                        <a:schemeClr val="accent5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88" name="文字方塊 487">
                    <a:extLst>
                      <a:ext uri="{FF2B5EF4-FFF2-40B4-BE49-F238E27FC236}">
                        <a16:creationId xmlns:a16="http://schemas.microsoft.com/office/drawing/2014/main" id="{D2C63D8F-4F99-49BF-8044-C1FF3E707DE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07854" y="4956503"/>
                    <a:ext cx="652462" cy="466473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89" name="直線單箭頭接點 488">
                <a:extLst>
                  <a:ext uri="{FF2B5EF4-FFF2-40B4-BE49-F238E27FC236}">
                    <a16:creationId xmlns:a16="http://schemas.microsoft.com/office/drawing/2014/main" id="{9E59A556-72A2-45FF-980C-7104206D01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0290" y="5418801"/>
                <a:ext cx="468303" cy="0"/>
              </a:xfrm>
              <a:prstGeom prst="straightConnector1">
                <a:avLst/>
              </a:prstGeom>
              <a:ln w="38100">
                <a:solidFill>
                  <a:schemeClr val="accent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3" name="群組 442">
              <a:extLst>
                <a:ext uri="{FF2B5EF4-FFF2-40B4-BE49-F238E27FC236}">
                  <a16:creationId xmlns:a16="http://schemas.microsoft.com/office/drawing/2014/main" id="{C4AC938E-143E-4358-A14A-6BC4C51678C0}"/>
                </a:ext>
              </a:extLst>
            </p:cNvPr>
            <p:cNvGrpSpPr/>
            <p:nvPr/>
          </p:nvGrpSpPr>
          <p:grpSpPr>
            <a:xfrm>
              <a:off x="909310" y="5365573"/>
              <a:ext cx="6423279" cy="762692"/>
              <a:chOff x="1213948" y="5365573"/>
              <a:chExt cx="6423279" cy="762692"/>
            </a:xfrm>
          </p:grpSpPr>
          <p:grpSp>
            <p:nvGrpSpPr>
              <p:cNvPr id="468" name="群組 467">
                <a:extLst>
                  <a:ext uri="{FF2B5EF4-FFF2-40B4-BE49-F238E27FC236}">
                    <a16:creationId xmlns:a16="http://schemas.microsoft.com/office/drawing/2014/main" id="{747199DC-BFE2-488B-97CF-87893FA4B99E}"/>
                  </a:ext>
                </a:extLst>
              </p:cNvPr>
              <p:cNvGrpSpPr/>
              <p:nvPr/>
            </p:nvGrpSpPr>
            <p:grpSpPr>
              <a:xfrm>
                <a:off x="1213948" y="5365573"/>
                <a:ext cx="6423279" cy="508881"/>
                <a:chOff x="1689436" y="4689415"/>
                <a:chExt cx="6423279" cy="508881"/>
              </a:xfrm>
            </p:grpSpPr>
            <p:cxnSp>
              <p:nvCxnSpPr>
                <p:cNvPr id="478" name="直線單箭頭接點 477">
                  <a:extLst>
                    <a:ext uri="{FF2B5EF4-FFF2-40B4-BE49-F238E27FC236}">
                      <a16:creationId xmlns:a16="http://schemas.microsoft.com/office/drawing/2014/main" id="{3FD5A2A3-FF32-4138-82C3-49E5286B3A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8568" y="4943856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79" name="文字方塊 478">
                      <a:extLst>
                        <a:ext uri="{FF2B5EF4-FFF2-40B4-BE49-F238E27FC236}">
                          <a16:creationId xmlns:a16="http://schemas.microsoft.com/office/drawing/2014/main" id="{8DC04EBB-F53C-452B-A0F5-3BA65553556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689436" y="4689415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</m:oMath>
                        </m:oMathPara>
                      </a14:m>
                      <a:endParaRPr lang="zh-TW" altLang="en-US" dirty="0"/>
                    </a:p>
                  </p:txBody>
                </p:sp>
              </mc:Choice>
              <mc:Fallback xmlns="">
                <p:sp>
                  <p:nvSpPr>
                    <p:cNvPr id="479" name="文字方塊 478">
                      <a:extLst>
                        <a:ext uri="{FF2B5EF4-FFF2-40B4-BE49-F238E27FC236}">
                          <a16:creationId xmlns:a16="http://schemas.microsoft.com/office/drawing/2014/main" id="{8DC04EBB-F53C-452B-A0F5-3BA65553556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689436" y="4689415"/>
                      <a:ext cx="652463" cy="508881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 b="-833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80" name="橢圓 479">
                  <a:extLst>
                    <a:ext uri="{FF2B5EF4-FFF2-40B4-BE49-F238E27FC236}">
                      <a16:creationId xmlns:a16="http://schemas.microsoft.com/office/drawing/2014/main" id="{5FF9F005-62DB-43E8-A178-7E7FFEE92D6F}"/>
                    </a:ext>
                  </a:extLst>
                </p:cNvPr>
                <p:cNvSpPr/>
                <p:nvPr/>
              </p:nvSpPr>
              <p:spPr>
                <a:xfrm>
                  <a:off x="5548337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81" name="橢圓 480">
                  <a:extLst>
                    <a:ext uri="{FF2B5EF4-FFF2-40B4-BE49-F238E27FC236}">
                      <a16:creationId xmlns:a16="http://schemas.microsoft.com/office/drawing/2014/main" id="{0788B78E-8AD1-44BB-86FA-173F60FD9099}"/>
                    </a:ext>
                  </a:extLst>
                </p:cNvPr>
                <p:cNvSpPr/>
                <p:nvPr/>
              </p:nvSpPr>
              <p:spPr>
                <a:xfrm>
                  <a:off x="6000982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2" name="橢圓 481">
                  <a:extLst>
                    <a:ext uri="{FF2B5EF4-FFF2-40B4-BE49-F238E27FC236}">
                      <a16:creationId xmlns:a16="http://schemas.microsoft.com/office/drawing/2014/main" id="{FF9DB2EF-1000-4489-AECD-9D7B680DE5AE}"/>
                    </a:ext>
                  </a:extLst>
                </p:cNvPr>
                <p:cNvSpPr/>
                <p:nvPr/>
              </p:nvSpPr>
              <p:spPr>
                <a:xfrm>
                  <a:off x="6455134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3" name="橢圓 482">
                  <a:extLst>
                    <a:ext uri="{FF2B5EF4-FFF2-40B4-BE49-F238E27FC236}">
                      <a16:creationId xmlns:a16="http://schemas.microsoft.com/office/drawing/2014/main" id="{428633EA-B1E5-4D18-ACB6-C4B751730E2D}"/>
                    </a:ext>
                  </a:extLst>
                </p:cNvPr>
                <p:cNvSpPr/>
                <p:nvPr/>
              </p:nvSpPr>
              <p:spPr>
                <a:xfrm>
                  <a:off x="6909286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4" name="橢圓 483">
                  <a:extLst>
                    <a:ext uri="{FF2B5EF4-FFF2-40B4-BE49-F238E27FC236}">
                      <a16:creationId xmlns:a16="http://schemas.microsoft.com/office/drawing/2014/main" id="{A1A6F812-6A0D-41C6-A36C-E4FB9FCB88A9}"/>
                    </a:ext>
                  </a:extLst>
                </p:cNvPr>
                <p:cNvSpPr/>
                <p:nvPr/>
              </p:nvSpPr>
              <p:spPr>
                <a:xfrm>
                  <a:off x="5094185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5" name="橢圓 484">
                  <a:extLst>
                    <a:ext uri="{FF2B5EF4-FFF2-40B4-BE49-F238E27FC236}">
                      <a16:creationId xmlns:a16="http://schemas.microsoft.com/office/drawing/2014/main" id="{2CF8CCE9-B115-48A2-BC06-27EFB9DEFC73}"/>
                    </a:ext>
                  </a:extLst>
                </p:cNvPr>
                <p:cNvSpPr/>
                <p:nvPr/>
              </p:nvSpPr>
              <p:spPr>
                <a:xfrm>
                  <a:off x="4640033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6" name="橢圓 485">
                  <a:extLst>
                    <a:ext uri="{FF2B5EF4-FFF2-40B4-BE49-F238E27FC236}">
                      <a16:creationId xmlns:a16="http://schemas.microsoft.com/office/drawing/2014/main" id="{35BBFFB0-067B-444D-8004-0A4563F1A53B}"/>
                    </a:ext>
                  </a:extLst>
                </p:cNvPr>
                <p:cNvSpPr/>
                <p:nvPr/>
              </p:nvSpPr>
              <p:spPr>
                <a:xfrm>
                  <a:off x="4185881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7" name="橢圓 486">
                  <a:extLst>
                    <a:ext uri="{FF2B5EF4-FFF2-40B4-BE49-F238E27FC236}">
                      <a16:creationId xmlns:a16="http://schemas.microsoft.com/office/drawing/2014/main" id="{6EAFA851-312E-4318-93F6-E8B626ADCEF4}"/>
                    </a:ext>
                  </a:extLst>
                </p:cNvPr>
                <p:cNvSpPr/>
                <p:nvPr/>
              </p:nvSpPr>
              <p:spPr>
                <a:xfrm>
                  <a:off x="3735002" y="4853939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9" name="文字方塊 468">
                    <a:extLst>
                      <a:ext uri="{FF2B5EF4-FFF2-40B4-BE49-F238E27FC236}">
                        <a16:creationId xmlns:a16="http://schemas.microsoft.com/office/drawing/2014/main" id="{AA0A00B6-9CE4-4741-BD74-8C4DD4EE2781}"/>
                      </a:ext>
                    </a:extLst>
                  </p:cNvPr>
                  <p:cNvSpPr txBox="1"/>
                  <p:nvPr/>
                </p:nvSpPr>
                <p:spPr>
                  <a:xfrm>
                    <a:off x="4971265" y="5746398"/>
                    <a:ext cx="412112" cy="38166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69" name="文字方塊 468">
                    <a:extLst>
                      <a:ext uri="{FF2B5EF4-FFF2-40B4-BE49-F238E27FC236}">
                        <a16:creationId xmlns:a16="http://schemas.microsoft.com/office/drawing/2014/main" id="{AA0A00B6-9CE4-4741-BD74-8C4DD4EE278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71265" y="5746398"/>
                    <a:ext cx="412112" cy="38166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0" name="文字方塊 469">
                    <a:extLst>
                      <a:ext uri="{FF2B5EF4-FFF2-40B4-BE49-F238E27FC236}">
                        <a16:creationId xmlns:a16="http://schemas.microsoft.com/office/drawing/2014/main" id="{D171636C-8D3A-4C68-B545-C531652A6A9D}"/>
                      </a:ext>
                    </a:extLst>
                  </p:cNvPr>
                  <p:cNvSpPr txBox="1"/>
                  <p:nvPr/>
                </p:nvSpPr>
                <p:spPr>
                  <a:xfrm>
                    <a:off x="4440492" y="5740815"/>
                    <a:ext cx="564197" cy="38166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0" name="文字方塊 469">
                    <a:extLst>
                      <a:ext uri="{FF2B5EF4-FFF2-40B4-BE49-F238E27FC236}">
                        <a16:creationId xmlns:a16="http://schemas.microsoft.com/office/drawing/2014/main" id="{D171636C-8D3A-4C68-B545-C531652A6A9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40492" y="5740815"/>
                    <a:ext cx="564197" cy="38166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1" name="文字方塊 470">
                    <a:extLst>
                      <a:ext uri="{FF2B5EF4-FFF2-40B4-BE49-F238E27FC236}">
                        <a16:creationId xmlns:a16="http://schemas.microsoft.com/office/drawing/2014/main" id="{64538AB3-44A4-4D2E-A069-14CDBA4A53BA}"/>
                      </a:ext>
                    </a:extLst>
                  </p:cNvPr>
                  <p:cNvSpPr txBox="1"/>
                  <p:nvPr/>
                </p:nvSpPr>
                <p:spPr>
                  <a:xfrm>
                    <a:off x="3977710" y="5746603"/>
                    <a:ext cx="564197" cy="38166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 dirty="0"/>
                      <a:t>2</a:t>
                    </a:r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1" name="文字方塊 470">
                    <a:extLst>
                      <a:ext uri="{FF2B5EF4-FFF2-40B4-BE49-F238E27FC236}">
                        <a16:creationId xmlns:a16="http://schemas.microsoft.com/office/drawing/2014/main" id="{64538AB3-44A4-4D2E-A069-14CDBA4A53B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77710" y="5746603"/>
                    <a:ext cx="564197" cy="38166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2174" b="-1304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2" name="文字方塊 471">
                    <a:extLst>
                      <a:ext uri="{FF2B5EF4-FFF2-40B4-BE49-F238E27FC236}">
                        <a16:creationId xmlns:a16="http://schemas.microsoft.com/office/drawing/2014/main" id="{2101F32A-F794-4D09-B378-3099EB779283}"/>
                      </a:ext>
                    </a:extLst>
                  </p:cNvPr>
                  <p:cNvSpPr txBox="1"/>
                  <p:nvPr/>
                </p:nvSpPr>
                <p:spPr>
                  <a:xfrm>
                    <a:off x="3524921" y="5743479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 dirty="0"/>
                      <a:t>3</a:t>
                    </a:r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2" name="文字方塊 471">
                    <a:extLst>
                      <a:ext uri="{FF2B5EF4-FFF2-40B4-BE49-F238E27FC236}">
                        <a16:creationId xmlns:a16="http://schemas.microsoft.com/office/drawing/2014/main" id="{2101F32A-F794-4D09-B378-3099EB77928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24921" y="5743479"/>
                    <a:ext cx="564197" cy="381661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4444" b="-1555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3" name="文字方塊 472">
                    <a:extLst>
                      <a:ext uri="{FF2B5EF4-FFF2-40B4-BE49-F238E27FC236}">
                        <a16:creationId xmlns:a16="http://schemas.microsoft.com/office/drawing/2014/main" id="{2854C05D-3066-4EA3-B41F-0FB5134DAFA3}"/>
                      </a:ext>
                    </a:extLst>
                  </p:cNvPr>
                  <p:cNvSpPr txBox="1"/>
                  <p:nvPr/>
                </p:nvSpPr>
                <p:spPr>
                  <a:xfrm>
                    <a:off x="3080886" y="5740816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 dirty="0"/>
                      <a:t>4</a:t>
                    </a:r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3" name="文字方塊 472">
                    <a:extLst>
                      <a:ext uri="{FF2B5EF4-FFF2-40B4-BE49-F238E27FC236}">
                        <a16:creationId xmlns:a16="http://schemas.microsoft.com/office/drawing/2014/main" id="{2854C05D-3066-4EA3-B41F-0FB5134DAFA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80886" y="5740816"/>
                    <a:ext cx="564197" cy="381661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t="-2174" b="-1304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4" name="文字方塊 473">
                    <a:extLst>
                      <a:ext uri="{FF2B5EF4-FFF2-40B4-BE49-F238E27FC236}">
                        <a16:creationId xmlns:a16="http://schemas.microsoft.com/office/drawing/2014/main" id="{D7A0588F-BB15-4203-A033-55744CF24827}"/>
                      </a:ext>
                    </a:extLst>
                  </p:cNvPr>
                  <p:cNvSpPr txBox="1"/>
                  <p:nvPr/>
                </p:nvSpPr>
                <p:spPr>
                  <a:xfrm>
                    <a:off x="5335306" y="5740816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4" name="文字方塊 473">
                    <a:extLst>
                      <a:ext uri="{FF2B5EF4-FFF2-40B4-BE49-F238E27FC236}">
                        <a16:creationId xmlns:a16="http://schemas.microsoft.com/office/drawing/2014/main" id="{D7A0588F-BB15-4203-A033-55744CF2482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35306" y="5740816"/>
                    <a:ext cx="564197" cy="381661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5" name="文字方塊 474">
                    <a:extLst>
                      <a:ext uri="{FF2B5EF4-FFF2-40B4-BE49-F238E27FC236}">
                        <a16:creationId xmlns:a16="http://schemas.microsoft.com/office/drawing/2014/main" id="{3A409281-7340-4E6B-AE38-0B663CA0E269}"/>
                      </a:ext>
                    </a:extLst>
                  </p:cNvPr>
                  <p:cNvSpPr txBox="1"/>
                  <p:nvPr/>
                </p:nvSpPr>
                <p:spPr>
                  <a:xfrm>
                    <a:off x="5789631" y="5743479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5" name="文字方塊 474">
                    <a:extLst>
                      <a:ext uri="{FF2B5EF4-FFF2-40B4-BE49-F238E27FC236}">
                        <a16:creationId xmlns:a16="http://schemas.microsoft.com/office/drawing/2014/main" id="{3A409281-7340-4E6B-AE38-0B663CA0E26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89631" y="5743479"/>
                    <a:ext cx="564197" cy="381661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6" name="文字方塊 475">
                    <a:extLst>
                      <a:ext uri="{FF2B5EF4-FFF2-40B4-BE49-F238E27FC236}">
                        <a16:creationId xmlns:a16="http://schemas.microsoft.com/office/drawing/2014/main" id="{006F910A-8E38-411F-972A-CF0F68B22010}"/>
                      </a:ext>
                    </a:extLst>
                  </p:cNvPr>
                  <p:cNvSpPr txBox="1"/>
                  <p:nvPr/>
                </p:nvSpPr>
                <p:spPr>
                  <a:xfrm>
                    <a:off x="6243956" y="5735142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6" name="文字方塊 475">
                    <a:extLst>
                      <a:ext uri="{FF2B5EF4-FFF2-40B4-BE49-F238E27FC236}">
                        <a16:creationId xmlns:a16="http://schemas.microsoft.com/office/drawing/2014/main" id="{006F910A-8E38-411F-972A-CF0F68B2201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43956" y="5735142"/>
                    <a:ext cx="564197" cy="381661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77" name="文字方塊 476">
                <a:extLst>
                  <a:ext uri="{FF2B5EF4-FFF2-40B4-BE49-F238E27FC236}">
                    <a16:creationId xmlns:a16="http://schemas.microsoft.com/office/drawing/2014/main" id="{0C480E5C-5F85-4ADC-BA19-32696643C5EF}"/>
                  </a:ext>
                </a:extLst>
              </p:cNvPr>
              <p:cNvSpPr txBox="1"/>
              <p:nvPr/>
            </p:nvSpPr>
            <p:spPr>
              <a:xfrm>
                <a:off x="1740311" y="5595694"/>
                <a:ext cx="1433091" cy="4240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1400" b="1" dirty="0"/>
                  <a:t>3-bit Integer</a:t>
                </a:r>
                <a:endParaRPr lang="zh-TW" altLang="en-US" sz="1400" b="1" dirty="0"/>
              </a:p>
            </p:txBody>
          </p:sp>
        </p:grpSp>
        <p:grpSp>
          <p:nvGrpSpPr>
            <p:cNvPr id="444" name="群組 443">
              <a:extLst>
                <a:ext uri="{FF2B5EF4-FFF2-40B4-BE49-F238E27FC236}">
                  <a16:creationId xmlns:a16="http://schemas.microsoft.com/office/drawing/2014/main" id="{AC091468-5C0D-470B-8B57-1CE4B1D0D529}"/>
                </a:ext>
              </a:extLst>
            </p:cNvPr>
            <p:cNvGrpSpPr/>
            <p:nvPr/>
          </p:nvGrpSpPr>
          <p:grpSpPr>
            <a:xfrm>
              <a:off x="909310" y="2750432"/>
              <a:ext cx="6423279" cy="2020150"/>
              <a:chOff x="1213948" y="2750432"/>
              <a:chExt cx="6423279" cy="2020150"/>
            </a:xfrm>
          </p:grpSpPr>
          <p:cxnSp>
            <p:nvCxnSpPr>
              <p:cNvPr id="456" name="直線接點 455">
                <a:extLst>
                  <a:ext uri="{FF2B5EF4-FFF2-40B4-BE49-F238E27FC236}">
                    <a16:creationId xmlns:a16="http://schemas.microsoft.com/office/drawing/2014/main" id="{E37E766C-1CDD-46A0-B9A0-1366148E54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0290" y="2750432"/>
                <a:ext cx="0" cy="202015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7" name="群組 456">
                <a:extLst>
                  <a:ext uri="{FF2B5EF4-FFF2-40B4-BE49-F238E27FC236}">
                    <a16:creationId xmlns:a16="http://schemas.microsoft.com/office/drawing/2014/main" id="{9601AA76-545C-4C38-A43A-C882D88A5DC8}"/>
                  </a:ext>
                </a:extLst>
              </p:cNvPr>
              <p:cNvGrpSpPr/>
              <p:nvPr/>
            </p:nvGrpSpPr>
            <p:grpSpPr>
              <a:xfrm>
                <a:off x="1213948" y="4252958"/>
                <a:ext cx="6423279" cy="508881"/>
                <a:chOff x="1689436" y="4655620"/>
                <a:chExt cx="6423279" cy="508881"/>
              </a:xfrm>
            </p:grpSpPr>
            <p:cxnSp>
              <p:nvCxnSpPr>
                <p:cNvPr id="458" name="直線單箭頭接點 457">
                  <a:extLst>
                    <a:ext uri="{FF2B5EF4-FFF2-40B4-BE49-F238E27FC236}">
                      <a16:creationId xmlns:a16="http://schemas.microsoft.com/office/drawing/2014/main" id="{92BFB0A6-F886-43AD-87D3-1B710AD3B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8568" y="4943856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59" name="文字方塊 458">
                      <a:extLst>
                        <a:ext uri="{FF2B5EF4-FFF2-40B4-BE49-F238E27FC236}">
                          <a16:creationId xmlns:a16="http://schemas.microsoft.com/office/drawing/2014/main" id="{EF58323F-1B60-4071-911D-25F21265AB6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689436" y="4655620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oMath>
                        </m:oMathPara>
                      </a14:m>
                      <a:endParaRPr lang="zh-TW" altLang="en-US" sz="2000" dirty="0"/>
                    </a:p>
                  </p:txBody>
                </p:sp>
              </mc:Choice>
              <mc:Fallback xmlns="">
                <p:sp>
                  <p:nvSpPr>
                    <p:cNvPr id="459" name="文字方塊 458">
                      <a:extLst>
                        <a:ext uri="{FF2B5EF4-FFF2-40B4-BE49-F238E27FC236}">
                          <a16:creationId xmlns:a16="http://schemas.microsoft.com/office/drawing/2014/main" id="{EF58323F-1B60-4071-911D-25F21265AB6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689436" y="4655620"/>
                      <a:ext cx="652463" cy="508881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b="-1639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60" name="橢圓 459">
                  <a:extLst>
                    <a:ext uri="{FF2B5EF4-FFF2-40B4-BE49-F238E27FC236}">
                      <a16:creationId xmlns:a16="http://schemas.microsoft.com/office/drawing/2014/main" id="{CBF23DB3-288C-449C-B2A0-D6588946585C}"/>
                    </a:ext>
                  </a:extLst>
                </p:cNvPr>
                <p:cNvSpPr/>
                <p:nvPr/>
              </p:nvSpPr>
              <p:spPr>
                <a:xfrm>
                  <a:off x="5091137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461" name="橢圓 460">
                  <a:extLst>
                    <a:ext uri="{FF2B5EF4-FFF2-40B4-BE49-F238E27FC236}">
                      <a16:creationId xmlns:a16="http://schemas.microsoft.com/office/drawing/2014/main" id="{BDD29349-2B69-40D9-B5F8-9DA1E610B40B}"/>
                    </a:ext>
                  </a:extLst>
                </p:cNvPr>
                <p:cNvSpPr/>
                <p:nvPr/>
              </p:nvSpPr>
              <p:spPr>
                <a:xfrm>
                  <a:off x="5543782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2" name="橢圓 461">
                  <a:extLst>
                    <a:ext uri="{FF2B5EF4-FFF2-40B4-BE49-F238E27FC236}">
                      <a16:creationId xmlns:a16="http://schemas.microsoft.com/office/drawing/2014/main" id="{65701C85-646D-42AD-95CB-955F1BBF0063}"/>
                    </a:ext>
                  </a:extLst>
                </p:cNvPr>
                <p:cNvSpPr/>
                <p:nvPr/>
              </p:nvSpPr>
              <p:spPr>
                <a:xfrm>
                  <a:off x="5997934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3" name="橢圓 462">
                  <a:extLst>
                    <a:ext uri="{FF2B5EF4-FFF2-40B4-BE49-F238E27FC236}">
                      <a16:creationId xmlns:a16="http://schemas.microsoft.com/office/drawing/2014/main" id="{3240EFA2-1D90-4EFC-98FE-4481958C0024}"/>
                    </a:ext>
                  </a:extLst>
                </p:cNvPr>
                <p:cNvSpPr/>
                <p:nvPr/>
              </p:nvSpPr>
              <p:spPr>
                <a:xfrm>
                  <a:off x="6452086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4" name="橢圓 463">
                  <a:extLst>
                    <a:ext uri="{FF2B5EF4-FFF2-40B4-BE49-F238E27FC236}">
                      <a16:creationId xmlns:a16="http://schemas.microsoft.com/office/drawing/2014/main" id="{CF297E7D-03CF-4DB4-9DA5-25A4E97DEF7E}"/>
                    </a:ext>
                  </a:extLst>
                </p:cNvPr>
                <p:cNvSpPr/>
                <p:nvPr/>
              </p:nvSpPr>
              <p:spPr>
                <a:xfrm>
                  <a:off x="4636985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5" name="橢圓 464">
                  <a:extLst>
                    <a:ext uri="{FF2B5EF4-FFF2-40B4-BE49-F238E27FC236}">
                      <a16:creationId xmlns:a16="http://schemas.microsoft.com/office/drawing/2014/main" id="{A09EB91E-9E0B-4819-A6B6-C14BC0852DAA}"/>
                    </a:ext>
                  </a:extLst>
                </p:cNvPr>
                <p:cNvSpPr/>
                <p:nvPr/>
              </p:nvSpPr>
              <p:spPr>
                <a:xfrm>
                  <a:off x="4182833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6" name="橢圓 465">
                  <a:extLst>
                    <a:ext uri="{FF2B5EF4-FFF2-40B4-BE49-F238E27FC236}">
                      <a16:creationId xmlns:a16="http://schemas.microsoft.com/office/drawing/2014/main" id="{AC244BEE-326C-4E58-B921-F36D7D4B319C}"/>
                    </a:ext>
                  </a:extLst>
                </p:cNvPr>
                <p:cNvSpPr/>
                <p:nvPr/>
              </p:nvSpPr>
              <p:spPr>
                <a:xfrm>
                  <a:off x="3728681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7" name="橢圓 466">
                  <a:extLst>
                    <a:ext uri="{FF2B5EF4-FFF2-40B4-BE49-F238E27FC236}">
                      <a16:creationId xmlns:a16="http://schemas.microsoft.com/office/drawing/2014/main" id="{5F8FB822-F50A-466C-B7DD-F3B27B219099}"/>
                    </a:ext>
                  </a:extLst>
                </p:cNvPr>
                <p:cNvSpPr/>
                <p:nvPr/>
              </p:nvSpPr>
              <p:spPr>
                <a:xfrm>
                  <a:off x="3277802" y="4853939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445" name="群組 444">
              <a:extLst>
                <a:ext uri="{FF2B5EF4-FFF2-40B4-BE49-F238E27FC236}">
                  <a16:creationId xmlns:a16="http://schemas.microsoft.com/office/drawing/2014/main" id="{ADBBBF1E-6649-44CB-9B98-FEC8B4A0AB31}"/>
                </a:ext>
              </a:extLst>
            </p:cNvPr>
            <p:cNvGrpSpPr/>
            <p:nvPr/>
          </p:nvGrpSpPr>
          <p:grpSpPr>
            <a:xfrm>
              <a:off x="906413" y="2302649"/>
              <a:ext cx="6426176" cy="1088624"/>
              <a:chOff x="1211051" y="2302649"/>
              <a:chExt cx="6426176" cy="1088624"/>
            </a:xfrm>
          </p:grpSpPr>
          <p:sp>
            <p:nvSpPr>
              <p:cNvPr id="448" name="矩形 447">
                <a:extLst>
                  <a:ext uri="{FF2B5EF4-FFF2-40B4-BE49-F238E27FC236}">
                    <a16:creationId xmlns:a16="http://schemas.microsoft.com/office/drawing/2014/main" id="{2C26A52A-4CAD-4B2E-B46C-1B494E6637E0}"/>
                  </a:ext>
                </a:extLst>
              </p:cNvPr>
              <p:cNvSpPr/>
              <p:nvPr/>
            </p:nvSpPr>
            <p:spPr>
              <a:xfrm>
                <a:off x="2284125" y="2768508"/>
                <a:ext cx="4507991" cy="524615"/>
              </a:xfrm>
              <a:prstGeom prst="rect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cxnSp>
            <p:nvCxnSpPr>
              <p:cNvPr id="449" name="直線單箭頭接點 448">
                <a:extLst>
                  <a:ext uri="{FF2B5EF4-FFF2-40B4-BE49-F238E27FC236}">
                    <a16:creationId xmlns:a16="http://schemas.microsoft.com/office/drawing/2014/main" id="{F6DDA57F-AD11-4A25-BF15-6B2831FA7F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3080" y="3043772"/>
                <a:ext cx="585414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0" name="文字方塊 449">
                    <a:extLst>
                      <a:ext uri="{FF2B5EF4-FFF2-40B4-BE49-F238E27FC236}">
                        <a16:creationId xmlns:a16="http://schemas.microsoft.com/office/drawing/2014/main" id="{1034C947-1886-46BE-973C-5498B1F63ACF}"/>
                      </a:ext>
                    </a:extLst>
                  </p:cNvPr>
                  <p:cNvSpPr txBox="1"/>
                  <p:nvPr/>
                </p:nvSpPr>
                <p:spPr>
                  <a:xfrm>
                    <a:off x="1211051" y="2710323"/>
                    <a:ext cx="652463" cy="55128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oMath>
                      </m:oMathPara>
                    </a14:m>
                    <a:endParaRPr lang="zh-TW" altLang="en-US" sz="2000" dirty="0"/>
                  </a:p>
                </p:txBody>
              </p:sp>
            </mc:Choice>
            <mc:Fallback xmlns="">
              <p:sp>
                <p:nvSpPr>
                  <p:cNvPr id="450" name="文字方塊 449">
                    <a:extLst>
                      <a:ext uri="{FF2B5EF4-FFF2-40B4-BE49-F238E27FC236}">
                        <a16:creationId xmlns:a16="http://schemas.microsoft.com/office/drawing/2014/main" id="{1034C947-1886-46BE-973C-5498B1F63AC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11051" y="2710323"/>
                    <a:ext cx="652463" cy="55128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51" name="直線接點 450">
                <a:extLst>
                  <a:ext uri="{FF2B5EF4-FFF2-40B4-BE49-F238E27FC236}">
                    <a16:creationId xmlns:a16="http://schemas.microsoft.com/office/drawing/2014/main" id="{AE667BCC-92A0-4C5C-A015-38565EA40C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5161" y="2796884"/>
                <a:ext cx="0" cy="46472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2" name="文字方塊 451">
                    <a:extLst>
                      <a:ext uri="{FF2B5EF4-FFF2-40B4-BE49-F238E27FC236}">
                        <a16:creationId xmlns:a16="http://schemas.microsoft.com/office/drawing/2014/main" id="{5DEC82B5-E9BE-402D-8D05-150BFABEAEBD}"/>
                      </a:ext>
                    </a:extLst>
                  </p:cNvPr>
                  <p:cNvSpPr txBox="1"/>
                  <p:nvPr/>
                </p:nvSpPr>
                <p:spPr>
                  <a:xfrm>
                    <a:off x="6275740" y="2302649"/>
                    <a:ext cx="1064824" cy="46647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dirty="0"/>
                  </a:p>
                </p:txBody>
              </p:sp>
            </mc:Choice>
            <mc:Fallback xmlns="">
              <p:sp>
                <p:nvSpPr>
                  <p:cNvPr id="452" name="文字方塊 451">
                    <a:extLst>
                      <a:ext uri="{FF2B5EF4-FFF2-40B4-BE49-F238E27FC236}">
                        <a16:creationId xmlns:a16="http://schemas.microsoft.com/office/drawing/2014/main" id="{5DEC82B5-E9BE-402D-8D05-150BFABEAEB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75740" y="2302649"/>
                    <a:ext cx="1064824" cy="466474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3" name="文字方塊 452">
                    <a:extLst>
                      <a:ext uri="{FF2B5EF4-FFF2-40B4-BE49-F238E27FC236}">
                        <a16:creationId xmlns:a16="http://schemas.microsoft.com/office/drawing/2014/main" id="{761F8D86-E182-4898-83AB-242D1885D82A}"/>
                      </a:ext>
                    </a:extLst>
                  </p:cNvPr>
                  <p:cNvSpPr txBox="1"/>
                  <p:nvPr/>
                </p:nvSpPr>
                <p:spPr>
                  <a:xfrm>
                    <a:off x="1855568" y="2303262"/>
                    <a:ext cx="1064824" cy="46647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 dirty="0"/>
                  </a:p>
                </p:txBody>
              </p:sp>
            </mc:Choice>
            <mc:Fallback xmlns="">
              <p:sp>
                <p:nvSpPr>
                  <p:cNvPr id="453" name="文字方塊 452">
                    <a:extLst>
                      <a:ext uri="{FF2B5EF4-FFF2-40B4-BE49-F238E27FC236}">
                        <a16:creationId xmlns:a16="http://schemas.microsoft.com/office/drawing/2014/main" id="{761F8D86-E182-4898-83AB-242D1885D82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55568" y="2303262"/>
                    <a:ext cx="1064824" cy="466474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4" name="文字方塊 453">
                    <a:extLst>
                      <a:ext uri="{FF2B5EF4-FFF2-40B4-BE49-F238E27FC236}">
                        <a16:creationId xmlns:a16="http://schemas.microsoft.com/office/drawing/2014/main" id="{75AF9C82-29D0-4AF0-B9EA-57D29DED49AD}"/>
                      </a:ext>
                    </a:extLst>
                  </p:cNvPr>
                  <p:cNvSpPr txBox="1"/>
                  <p:nvPr/>
                </p:nvSpPr>
                <p:spPr>
                  <a:xfrm>
                    <a:off x="4828931" y="2333088"/>
                    <a:ext cx="652463" cy="50888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oMath>
                      </m:oMathPara>
                    </a14:m>
                    <a:endParaRPr lang="zh-TW" altLang="en-US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54" name="文字方塊 453">
                    <a:extLst>
                      <a:ext uri="{FF2B5EF4-FFF2-40B4-BE49-F238E27FC236}">
                        <a16:creationId xmlns:a16="http://schemas.microsoft.com/office/drawing/2014/main" id="{75AF9C82-29D0-4AF0-B9EA-57D29DED49A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28931" y="2333088"/>
                    <a:ext cx="652463" cy="508881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55" name="文字方塊 454">
                <a:extLst>
                  <a:ext uri="{FF2B5EF4-FFF2-40B4-BE49-F238E27FC236}">
                    <a16:creationId xmlns:a16="http://schemas.microsoft.com/office/drawing/2014/main" id="{611E106B-A9CA-4451-9239-F95FB5ECE401}"/>
                  </a:ext>
                </a:extLst>
              </p:cNvPr>
              <p:cNvSpPr txBox="1"/>
              <p:nvPr/>
            </p:nvSpPr>
            <p:spPr>
              <a:xfrm>
                <a:off x="2347356" y="2670359"/>
                <a:ext cx="1652093" cy="7209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1400" b="1" dirty="0"/>
                  <a:t>floating-point range</a:t>
                </a:r>
                <a:endParaRPr lang="zh-TW" altLang="en-US" sz="1400" b="1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6" name="文字方塊 445">
                  <a:extLst>
                    <a:ext uri="{FF2B5EF4-FFF2-40B4-BE49-F238E27FC236}">
                      <a16:creationId xmlns:a16="http://schemas.microsoft.com/office/drawing/2014/main" id="{7B3F5FB6-B123-4451-A6E4-FB23973EACDD}"/>
                    </a:ext>
                  </a:extLst>
                </p:cNvPr>
                <p:cNvSpPr txBox="1"/>
                <p:nvPr/>
              </p:nvSpPr>
              <p:spPr>
                <a:xfrm>
                  <a:off x="2514468" y="5995439"/>
                  <a:ext cx="1064824" cy="4664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1600" b="1" i="1" dirty="0"/>
                              <m:t> 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𝒎𝒊𝒏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446" name="文字方塊 445">
                  <a:extLst>
                    <a:ext uri="{FF2B5EF4-FFF2-40B4-BE49-F238E27FC236}">
                      <a16:creationId xmlns:a16="http://schemas.microsoft.com/office/drawing/2014/main" id="{7B3F5FB6-B123-4451-A6E4-FB23973EAC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4468" y="5995439"/>
                  <a:ext cx="1064824" cy="466473"/>
                </a:xfrm>
                <a:prstGeom prst="rect">
                  <a:avLst/>
                </a:prstGeom>
                <a:blipFill>
                  <a:blip r:embed="rId19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7" name="文字方塊 446">
                  <a:extLst>
                    <a:ext uri="{FF2B5EF4-FFF2-40B4-BE49-F238E27FC236}">
                      <a16:creationId xmlns:a16="http://schemas.microsoft.com/office/drawing/2014/main" id="{C9B7EB7F-7330-44BF-8320-3AB3EAB542C4}"/>
                    </a:ext>
                  </a:extLst>
                </p:cNvPr>
                <p:cNvSpPr txBox="1"/>
                <p:nvPr/>
              </p:nvSpPr>
              <p:spPr>
                <a:xfrm>
                  <a:off x="5692759" y="5995440"/>
                  <a:ext cx="1064824" cy="4664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1600" b="1" i="1" dirty="0"/>
                              <m:t> 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</m:oMath>
                    </m:oMathPara>
                  </a14:m>
                  <a:endParaRPr lang="zh-TW" altLang="en-US" sz="2400" b="1" i="1" dirty="0"/>
                </a:p>
              </p:txBody>
            </p:sp>
          </mc:Choice>
          <mc:Fallback xmlns="">
            <p:sp>
              <p:nvSpPr>
                <p:cNvPr id="447" name="文字方塊 446">
                  <a:extLst>
                    <a:ext uri="{FF2B5EF4-FFF2-40B4-BE49-F238E27FC236}">
                      <a16:creationId xmlns:a16="http://schemas.microsoft.com/office/drawing/2014/main" id="{C9B7EB7F-7330-44BF-8320-3AB3EAB542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92759" y="5995440"/>
                  <a:ext cx="1064824" cy="466473"/>
                </a:xfrm>
                <a:prstGeom prst="rect">
                  <a:avLst/>
                </a:prstGeom>
                <a:blipFill>
                  <a:blip r:embed="rId20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7" name="文字方塊 506">
                <a:extLst>
                  <a:ext uri="{FF2B5EF4-FFF2-40B4-BE49-F238E27FC236}">
                    <a16:creationId xmlns:a16="http://schemas.microsoft.com/office/drawing/2014/main" id="{A4FAF133-8F49-4D97-ADD0-3AE7CA7EAE47}"/>
                  </a:ext>
                </a:extLst>
              </p:cNvPr>
              <p:cNvSpPr txBox="1"/>
              <p:nvPr/>
            </p:nvSpPr>
            <p:spPr>
              <a:xfrm>
                <a:off x="2728551" y="6224036"/>
                <a:ext cx="192434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dirty="0"/>
                  <a:t>Asymmetric (</a:t>
                </a:r>
                <a14:m>
                  <m:oMath xmlns:m="http://schemas.openxmlformats.org/officeDocument/2006/math">
                    <m:r>
                      <a:rPr lang="en-US" altLang="zh-TW" i="1" dirty="0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altLang="zh-TW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altLang="zh-TW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TW" dirty="0"/>
                  <a:t>)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507" name="文字方塊 506">
                <a:extLst>
                  <a:ext uri="{FF2B5EF4-FFF2-40B4-BE49-F238E27FC236}">
                    <a16:creationId xmlns:a16="http://schemas.microsoft.com/office/drawing/2014/main" id="{A4FAF133-8F49-4D97-ADD0-3AE7CA7EA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8551" y="6224036"/>
                <a:ext cx="1924347" cy="369332"/>
              </a:xfrm>
              <a:prstGeom prst="rect">
                <a:avLst/>
              </a:prstGeom>
              <a:blipFill>
                <a:blip r:embed="rId21"/>
                <a:stretch>
                  <a:fillRect l="-2857" t="-8197" b="-98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群組 3">
            <a:extLst>
              <a:ext uri="{FF2B5EF4-FFF2-40B4-BE49-F238E27FC236}">
                <a16:creationId xmlns:a16="http://schemas.microsoft.com/office/drawing/2014/main" id="{EFBD3EBA-7617-45E7-9E7F-62BA75AF5C3C}"/>
              </a:ext>
            </a:extLst>
          </p:cNvPr>
          <p:cNvGrpSpPr/>
          <p:nvPr/>
        </p:nvGrpSpPr>
        <p:grpSpPr>
          <a:xfrm>
            <a:off x="6566009" y="2747735"/>
            <a:ext cx="4663948" cy="3845633"/>
            <a:chOff x="6566009" y="2747735"/>
            <a:chExt cx="4663948" cy="3845633"/>
          </a:xfrm>
        </p:grpSpPr>
        <p:grpSp>
          <p:nvGrpSpPr>
            <p:cNvPr id="509" name="群組 508">
              <a:extLst>
                <a:ext uri="{FF2B5EF4-FFF2-40B4-BE49-F238E27FC236}">
                  <a16:creationId xmlns:a16="http://schemas.microsoft.com/office/drawing/2014/main" id="{84D1FD1F-917D-4C2F-82BB-57CC88D79629}"/>
                </a:ext>
              </a:extLst>
            </p:cNvPr>
            <p:cNvGrpSpPr/>
            <p:nvPr/>
          </p:nvGrpSpPr>
          <p:grpSpPr>
            <a:xfrm>
              <a:off x="6566009" y="2747735"/>
              <a:ext cx="4663948" cy="3845633"/>
              <a:chOff x="6566009" y="2747735"/>
              <a:chExt cx="4663948" cy="3845633"/>
            </a:xfrm>
          </p:grpSpPr>
          <p:grpSp>
            <p:nvGrpSpPr>
              <p:cNvPr id="505" name="群組 504">
                <a:extLst>
                  <a:ext uri="{FF2B5EF4-FFF2-40B4-BE49-F238E27FC236}">
                    <a16:creationId xmlns:a16="http://schemas.microsoft.com/office/drawing/2014/main" id="{F8BA84A7-FDCC-464C-AFC3-2E3844D8DA80}"/>
                  </a:ext>
                </a:extLst>
              </p:cNvPr>
              <p:cNvGrpSpPr/>
              <p:nvPr/>
            </p:nvGrpSpPr>
            <p:grpSpPr>
              <a:xfrm>
                <a:off x="6566009" y="2747735"/>
                <a:ext cx="4663948" cy="2225546"/>
                <a:chOff x="5516367" y="2860408"/>
                <a:chExt cx="4663948" cy="2225546"/>
              </a:xfrm>
            </p:grpSpPr>
            <p:grpSp>
              <p:nvGrpSpPr>
                <p:cNvPr id="334" name="群組 333">
                  <a:extLst>
                    <a:ext uri="{FF2B5EF4-FFF2-40B4-BE49-F238E27FC236}">
                      <a16:creationId xmlns:a16="http://schemas.microsoft.com/office/drawing/2014/main" id="{875C1BCD-4475-4096-8C62-00EFF1297DAD}"/>
                    </a:ext>
                  </a:extLst>
                </p:cNvPr>
                <p:cNvGrpSpPr/>
                <p:nvPr/>
              </p:nvGrpSpPr>
              <p:grpSpPr>
                <a:xfrm>
                  <a:off x="6246404" y="3589306"/>
                  <a:ext cx="3865425" cy="845375"/>
                  <a:chOff x="1906029" y="3314613"/>
                  <a:chExt cx="5325938" cy="1164792"/>
                </a:xfrm>
              </p:grpSpPr>
              <p:cxnSp>
                <p:nvCxnSpPr>
                  <p:cNvPr id="335" name="直線接點 334">
                    <a:extLst>
                      <a:ext uri="{FF2B5EF4-FFF2-40B4-BE49-F238E27FC236}">
                        <a16:creationId xmlns:a16="http://schemas.microsoft.com/office/drawing/2014/main" id="{9B7BF982-BDF2-496A-8F07-C803C5878C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216276" y="3314613"/>
                    <a:ext cx="651616" cy="1158691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  <a:prstDash val="sysDot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36" name="文字方塊 335">
                        <a:extLst>
                          <a:ext uri="{FF2B5EF4-FFF2-40B4-BE49-F238E27FC236}">
                            <a16:creationId xmlns:a16="http://schemas.microsoft.com/office/drawing/2014/main" id="{8D4B5546-0415-40C4-BF21-3B541322ED2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579504" y="3743094"/>
                        <a:ext cx="652463" cy="466473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sz="16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altLang="zh-TW" sz="16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𝑺</m:t>
                              </m:r>
                            </m:oMath>
                          </m:oMathPara>
                        </a14:m>
                        <a:endParaRPr lang="zh-TW" altLang="en-US" dirty="0">
                          <a:solidFill>
                            <a:schemeClr val="accent1"/>
                          </a:solidFill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336" name="文字方塊 335">
                        <a:extLst>
                          <a:ext uri="{FF2B5EF4-FFF2-40B4-BE49-F238E27FC236}">
                            <a16:creationId xmlns:a16="http://schemas.microsoft.com/office/drawing/2014/main" id="{8D4B5546-0415-40C4-BF21-3B541322ED2B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579504" y="3743094"/>
                        <a:ext cx="652463" cy="466473"/>
                      </a:xfrm>
                      <a:prstGeom prst="rect">
                        <a:avLst/>
                      </a:prstGeom>
                      <a:blipFill>
                        <a:blip r:embed="rId22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337" name="直線接點 336">
                    <a:extLst>
                      <a:ext uri="{FF2B5EF4-FFF2-40B4-BE49-F238E27FC236}">
                        <a16:creationId xmlns:a16="http://schemas.microsoft.com/office/drawing/2014/main" id="{CBA41F9D-FA06-4D5A-939F-693F411F6B71}"/>
                      </a:ext>
                    </a:extLst>
                  </p:cNvPr>
                  <p:cNvCxnSpPr>
                    <a:cxnSpLocks/>
                    <a:endCxn id="374" idx="1"/>
                  </p:cNvCxnSpPr>
                  <p:nvPr/>
                </p:nvCxnSpPr>
                <p:spPr>
                  <a:xfrm>
                    <a:off x="1906029" y="3314613"/>
                    <a:ext cx="613510" cy="1164792"/>
                  </a:xfrm>
                  <a:prstGeom prst="line">
                    <a:avLst/>
                  </a:prstGeom>
                  <a:ln w="38100">
                    <a:solidFill>
                      <a:schemeClr val="accent1"/>
                    </a:solidFill>
                    <a:prstDash val="sysDot"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9" name="文字方塊 338">
                  <a:extLst>
                    <a:ext uri="{FF2B5EF4-FFF2-40B4-BE49-F238E27FC236}">
                      <a16:creationId xmlns:a16="http://schemas.microsoft.com/office/drawing/2014/main" id="{CD7E261E-50FD-4E83-9C6F-E75971027F0C}"/>
                    </a:ext>
                  </a:extLst>
                </p:cNvPr>
                <p:cNvSpPr txBox="1"/>
                <p:nvPr/>
              </p:nvSpPr>
              <p:spPr>
                <a:xfrm>
                  <a:off x="7914509" y="4623475"/>
                  <a:ext cx="299100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600" b="1" dirty="0">
                      <a:solidFill>
                        <a:schemeClr val="accent5"/>
                      </a:solidFill>
                    </a:rPr>
                    <a:t>0</a:t>
                  </a:r>
                  <a:endParaRPr lang="zh-TW" altLang="en-US" sz="1600" b="1" dirty="0">
                    <a:solidFill>
                      <a:schemeClr val="accent5"/>
                    </a:solidFill>
                  </a:endParaRPr>
                </a:p>
              </p:txBody>
            </p:sp>
            <p:grpSp>
              <p:nvGrpSpPr>
                <p:cNvPr id="362" name="群組 361">
                  <a:extLst>
                    <a:ext uri="{FF2B5EF4-FFF2-40B4-BE49-F238E27FC236}">
                      <a16:creationId xmlns:a16="http://schemas.microsoft.com/office/drawing/2014/main" id="{3435DD22-40D5-4265-8AB8-5C1F3F2A2666}"/>
                    </a:ext>
                  </a:extLst>
                </p:cNvPr>
                <p:cNvGrpSpPr/>
                <p:nvPr/>
              </p:nvGrpSpPr>
              <p:grpSpPr>
                <a:xfrm>
                  <a:off x="5518470" y="3179841"/>
                  <a:ext cx="4661845" cy="1466172"/>
                  <a:chOff x="1213948" y="2750432"/>
                  <a:chExt cx="6423279" cy="2020150"/>
                </a:xfrm>
              </p:grpSpPr>
              <p:cxnSp>
                <p:nvCxnSpPr>
                  <p:cNvPr id="363" name="直線接點 362">
                    <a:extLst>
                      <a:ext uri="{FF2B5EF4-FFF2-40B4-BE49-F238E27FC236}">
                        <a16:creationId xmlns:a16="http://schemas.microsoft.com/office/drawing/2014/main" id="{E958951E-7C46-453C-A337-829C4F68A2F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709791" y="2750432"/>
                    <a:ext cx="0" cy="202015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64" name="群組 363">
                    <a:extLst>
                      <a:ext uri="{FF2B5EF4-FFF2-40B4-BE49-F238E27FC236}">
                        <a16:creationId xmlns:a16="http://schemas.microsoft.com/office/drawing/2014/main" id="{3257093B-C71D-49A1-A908-01977603CC49}"/>
                      </a:ext>
                    </a:extLst>
                  </p:cNvPr>
                  <p:cNvGrpSpPr/>
                  <p:nvPr/>
                </p:nvGrpSpPr>
                <p:grpSpPr>
                  <a:xfrm>
                    <a:off x="1213948" y="4252958"/>
                    <a:ext cx="6423279" cy="508881"/>
                    <a:chOff x="1689436" y="4655620"/>
                    <a:chExt cx="6423279" cy="508881"/>
                  </a:xfrm>
                </p:grpSpPr>
                <p:cxnSp>
                  <p:nvCxnSpPr>
                    <p:cNvPr id="365" name="直線單箭頭接點 364">
                      <a:extLst>
                        <a:ext uri="{FF2B5EF4-FFF2-40B4-BE49-F238E27FC236}">
                          <a16:creationId xmlns:a16="http://schemas.microsoft.com/office/drawing/2014/main" id="{480918E7-4465-4BB9-82E1-1B17D2AF19AB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258568" y="4943856"/>
                      <a:ext cx="5854147" cy="0"/>
                    </a:xfrm>
                    <a:prstGeom prst="straightConnector1">
                      <a:avLst/>
                    </a:prstGeom>
                    <a:ln w="28575">
                      <a:solidFill>
                        <a:schemeClr val="tx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366" name="文字方塊 365">
                          <a:extLst>
                            <a:ext uri="{FF2B5EF4-FFF2-40B4-BE49-F238E27FC236}">
                              <a16:creationId xmlns:a16="http://schemas.microsoft.com/office/drawing/2014/main" id="{83A28AD8-AB57-44BD-8F82-E18F48CDA12B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689436" y="4655620"/>
                          <a:ext cx="652463" cy="50888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>
                          <a:spAutoFit/>
                        </a:bodyPr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b="1" i="1" smtClean="0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oMath>
                            </m:oMathPara>
                          </a14:m>
                          <a:endParaRPr lang="zh-TW" altLang="en-US" sz="2000" dirty="0"/>
                        </a:p>
                      </p:txBody>
                    </p:sp>
                  </mc:Choice>
                  <mc:Fallback xmlns="">
                    <p:sp>
                      <p:nvSpPr>
                        <p:cNvPr id="366" name="文字方塊 365">
                          <a:extLst>
                            <a:ext uri="{FF2B5EF4-FFF2-40B4-BE49-F238E27FC236}">
                              <a16:creationId xmlns:a16="http://schemas.microsoft.com/office/drawing/2014/main" id="{83A28AD8-AB57-44BD-8F82-E18F48CDA12B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1689436" y="4655620"/>
                          <a:ext cx="652463" cy="508881"/>
                        </a:xfrm>
                        <a:prstGeom prst="rect">
                          <a:avLst/>
                        </a:prstGeom>
                        <a:blipFill>
                          <a:blip r:embed="rId23"/>
                          <a:stretch>
                            <a:fillRect b="-8197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US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  <p:sp>
                  <p:nvSpPr>
                    <p:cNvPr id="367" name="橢圓 366">
                      <a:extLst>
                        <a:ext uri="{FF2B5EF4-FFF2-40B4-BE49-F238E27FC236}">
                          <a16:creationId xmlns:a16="http://schemas.microsoft.com/office/drawing/2014/main" id="{D8E901D8-7C48-46FA-A70A-DD46F40731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91137" y="4847845"/>
                      <a:ext cx="192022" cy="192022"/>
                    </a:xfrm>
                    <a:prstGeom prst="ellipse">
                      <a:avLst/>
                    </a:prstGeom>
                    <a:solidFill>
                      <a:schemeClr val="tx1">
                        <a:lumMod val="85000"/>
                        <a:lumOff val="1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 dirty="0"/>
                    </a:p>
                  </p:txBody>
                </p:sp>
                <p:sp>
                  <p:nvSpPr>
                    <p:cNvPr id="368" name="橢圓 367">
                      <a:extLst>
                        <a:ext uri="{FF2B5EF4-FFF2-40B4-BE49-F238E27FC236}">
                          <a16:creationId xmlns:a16="http://schemas.microsoft.com/office/drawing/2014/main" id="{C7870F27-9D35-421B-A659-EFDFF86C6A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43782" y="4847845"/>
                      <a:ext cx="192022" cy="192022"/>
                    </a:xfrm>
                    <a:prstGeom prst="ellips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69" name="橢圓 368">
                      <a:extLst>
                        <a:ext uri="{FF2B5EF4-FFF2-40B4-BE49-F238E27FC236}">
                          <a16:creationId xmlns:a16="http://schemas.microsoft.com/office/drawing/2014/main" id="{DFEF5E0A-8FFA-4D67-AE12-CF1D59E94A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97934" y="4847845"/>
                      <a:ext cx="192022" cy="192022"/>
                    </a:xfrm>
                    <a:prstGeom prst="ellips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70" name="橢圓 369">
                      <a:extLst>
                        <a:ext uri="{FF2B5EF4-FFF2-40B4-BE49-F238E27FC236}">
                          <a16:creationId xmlns:a16="http://schemas.microsoft.com/office/drawing/2014/main" id="{0C50265B-5E28-4EC9-966C-D2D5E82807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2086" y="4847845"/>
                      <a:ext cx="192022" cy="192022"/>
                    </a:xfrm>
                    <a:prstGeom prst="ellips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71" name="橢圓 370">
                      <a:extLst>
                        <a:ext uri="{FF2B5EF4-FFF2-40B4-BE49-F238E27FC236}">
                          <a16:creationId xmlns:a16="http://schemas.microsoft.com/office/drawing/2014/main" id="{D7770F16-84D6-48DF-898D-7D19D5FB74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36985" y="4847845"/>
                      <a:ext cx="192022" cy="192022"/>
                    </a:xfrm>
                    <a:prstGeom prst="ellips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72" name="橢圓 371">
                      <a:extLst>
                        <a:ext uri="{FF2B5EF4-FFF2-40B4-BE49-F238E27FC236}">
                          <a16:creationId xmlns:a16="http://schemas.microsoft.com/office/drawing/2014/main" id="{A86F885D-06BD-41F7-B511-9B9DE2CFD4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82833" y="4854837"/>
                      <a:ext cx="192022" cy="192022"/>
                    </a:xfrm>
                    <a:prstGeom prst="ellips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73" name="橢圓 372">
                      <a:extLst>
                        <a:ext uri="{FF2B5EF4-FFF2-40B4-BE49-F238E27FC236}">
                          <a16:creationId xmlns:a16="http://schemas.microsoft.com/office/drawing/2014/main" id="{1FC20B12-9E7B-4121-BE85-DDDD1EB105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8681" y="4854837"/>
                      <a:ext cx="192022" cy="192022"/>
                    </a:xfrm>
                    <a:prstGeom prst="ellips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  <p:sp>
                  <p:nvSpPr>
                    <p:cNvPr id="374" name="橢圓 373">
                      <a:extLst>
                        <a:ext uri="{FF2B5EF4-FFF2-40B4-BE49-F238E27FC236}">
                          <a16:creationId xmlns:a16="http://schemas.microsoft.com/office/drawing/2014/main" id="{7EB8DE52-1CFB-472F-B42C-90A10985A4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277802" y="4853939"/>
                      <a:ext cx="192022" cy="192022"/>
                    </a:xfrm>
                    <a:prstGeom prst="ellipse">
                      <a:avLst/>
                    </a:prstGeom>
                    <a:solidFill>
                      <a:schemeClr val="tx1">
                        <a:lumMod val="50000"/>
                        <a:lumOff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TW" altLang="en-US"/>
                    </a:p>
                  </p:txBody>
                </p:sp>
              </p:grpSp>
            </p:grpSp>
            <p:grpSp>
              <p:nvGrpSpPr>
                <p:cNvPr id="375" name="群組 374">
                  <a:extLst>
                    <a:ext uri="{FF2B5EF4-FFF2-40B4-BE49-F238E27FC236}">
                      <a16:creationId xmlns:a16="http://schemas.microsoft.com/office/drawing/2014/main" id="{84E6E2A2-184E-4005-8826-2C4FC4A63938}"/>
                    </a:ext>
                  </a:extLst>
                </p:cNvPr>
                <p:cNvGrpSpPr/>
                <p:nvPr/>
              </p:nvGrpSpPr>
              <p:grpSpPr>
                <a:xfrm>
                  <a:off x="5516367" y="2860408"/>
                  <a:ext cx="4663948" cy="780940"/>
                  <a:chOff x="1211051" y="2310306"/>
                  <a:chExt cx="6426176" cy="1076011"/>
                </a:xfrm>
              </p:grpSpPr>
              <p:sp>
                <p:nvSpPr>
                  <p:cNvPr id="379" name="矩形 378">
                    <a:extLst>
                      <a:ext uri="{FF2B5EF4-FFF2-40B4-BE49-F238E27FC236}">
                        <a16:creationId xmlns:a16="http://schemas.microsoft.com/office/drawing/2014/main" id="{4B1109A0-9B3F-475A-85C2-4E218DDCE813}"/>
                      </a:ext>
                    </a:extLst>
                  </p:cNvPr>
                  <p:cNvSpPr/>
                  <p:nvPr/>
                </p:nvSpPr>
                <p:spPr>
                  <a:xfrm>
                    <a:off x="2218252" y="2781476"/>
                    <a:ext cx="4983078" cy="524614"/>
                  </a:xfrm>
                  <a:prstGeom prst="rect">
                    <a:avLst/>
                  </a:prstGeom>
                  <a:solidFill>
                    <a:schemeClr val="accent1">
                      <a:alpha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cxnSp>
                <p:nvCxnSpPr>
                  <p:cNvPr id="376" name="直線單箭頭接點 375">
                    <a:extLst>
                      <a:ext uri="{FF2B5EF4-FFF2-40B4-BE49-F238E27FC236}">
                        <a16:creationId xmlns:a16="http://schemas.microsoft.com/office/drawing/2014/main" id="{996B977A-98F1-474E-9C9D-062F8F1259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783080" y="3043772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77" name="文字方塊 376">
                        <a:extLst>
                          <a:ext uri="{FF2B5EF4-FFF2-40B4-BE49-F238E27FC236}">
                            <a16:creationId xmlns:a16="http://schemas.microsoft.com/office/drawing/2014/main" id="{7A061D1A-4ECA-42A6-A029-A0663AC341D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211051" y="2710323"/>
                        <a:ext cx="652463" cy="5512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sz="2000" b="1" i="1" smtClean="0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oMath>
                          </m:oMathPara>
                        </a14:m>
                        <a:endParaRPr lang="zh-TW" alt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377" name="文字方塊 376">
                        <a:extLst>
                          <a:ext uri="{FF2B5EF4-FFF2-40B4-BE49-F238E27FC236}">
                            <a16:creationId xmlns:a16="http://schemas.microsoft.com/office/drawing/2014/main" id="{7A061D1A-4ECA-42A6-A029-A0663AC341D7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211051" y="2710323"/>
                        <a:ext cx="652463" cy="551288"/>
                      </a:xfrm>
                      <a:prstGeom prst="rect">
                        <a:avLst/>
                      </a:prstGeom>
                      <a:blipFill>
                        <a:blip r:embed="rId24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cxnSp>
                <p:nvCxnSpPr>
                  <p:cNvPr id="378" name="直線接點 377">
                    <a:extLst>
                      <a:ext uri="{FF2B5EF4-FFF2-40B4-BE49-F238E27FC236}">
                        <a16:creationId xmlns:a16="http://schemas.microsoft.com/office/drawing/2014/main" id="{8DA95132-E4B9-44B7-8ADC-8F2F43DCB6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717892" y="2811409"/>
                    <a:ext cx="0" cy="464726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80" name="文字方塊 379">
                        <a:extLst>
                          <a:ext uri="{FF2B5EF4-FFF2-40B4-BE49-F238E27FC236}">
                            <a16:creationId xmlns:a16="http://schemas.microsoft.com/office/drawing/2014/main" id="{D9C3755E-4363-4BDB-A817-FBF41D0C289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6560832" y="2316194"/>
                        <a:ext cx="1064824" cy="46647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TW" sz="16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altLang="zh-TW" sz="1600" b="1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TW" sz="1600" b="1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altLang="zh-TW" sz="16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𝒎𝒂𝒙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zh-TW" altLang="en-US" sz="1600" b="1" dirty="0"/>
                      </a:p>
                    </p:txBody>
                  </p:sp>
                </mc:Choice>
                <mc:Fallback xmlns="">
                  <p:sp>
                    <p:nvSpPr>
                      <p:cNvPr id="380" name="文字方塊 379">
                        <a:extLst>
                          <a:ext uri="{FF2B5EF4-FFF2-40B4-BE49-F238E27FC236}">
                            <a16:creationId xmlns:a16="http://schemas.microsoft.com/office/drawing/2014/main" id="{D9C3755E-4363-4BDB-A817-FBF41D0C2899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6560832" y="2316194"/>
                        <a:ext cx="1064824" cy="466474"/>
                      </a:xfrm>
                      <a:prstGeom prst="rect">
                        <a:avLst/>
                      </a:prstGeom>
                      <a:blipFill>
                        <a:blip r:embed="rId25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81" name="文字方塊 380">
                        <a:extLst>
                          <a:ext uri="{FF2B5EF4-FFF2-40B4-BE49-F238E27FC236}">
                            <a16:creationId xmlns:a16="http://schemas.microsoft.com/office/drawing/2014/main" id="{1F4EF753-34FF-4CCB-B138-09BF0717C35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599975" y="2316011"/>
                        <a:ext cx="1064824" cy="46647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TW" sz="16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16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altLang="zh-TW" sz="1600" b="1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TW" sz="1600" b="1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altLang="zh-TW" sz="16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𝒎𝒂𝒙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lang="zh-TW" altLang="en-US" sz="1600" b="1" dirty="0"/>
                      </a:p>
                    </p:txBody>
                  </p:sp>
                </mc:Choice>
                <mc:Fallback xmlns="">
                  <p:sp>
                    <p:nvSpPr>
                      <p:cNvPr id="381" name="文字方塊 380">
                        <a:extLst>
                          <a:ext uri="{FF2B5EF4-FFF2-40B4-BE49-F238E27FC236}">
                            <a16:creationId xmlns:a16="http://schemas.microsoft.com/office/drawing/2014/main" id="{1F4EF753-34FF-4CCB-B138-09BF0717C350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599975" y="2316011"/>
                        <a:ext cx="1064824" cy="466474"/>
                      </a:xfrm>
                      <a:prstGeom prst="rect">
                        <a:avLst/>
                      </a:prstGeom>
                      <a:blipFill>
                        <a:blip r:embed="rId26"/>
                        <a:stretch>
                          <a:fillRect r="-7874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82" name="文字方塊 381">
                        <a:extLst>
                          <a:ext uri="{FF2B5EF4-FFF2-40B4-BE49-F238E27FC236}">
                            <a16:creationId xmlns:a16="http://schemas.microsoft.com/office/drawing/2014/main" id="{E7C0B396-2588-4298-ABBD-CAEEA31C537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395133" y="2310306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oMath>
                          </m:oMathPara>
                        </a14:m>
                        <a:endParaRPr lang="zh-TW" altLang="en-US" dirty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382" name="文字方塊 381">
                        <a:extLst>
                          <a:ext uri="{FF2B5EF4-FFF2-40B4-BE49-F238E27FC236}">
                            <a16:creationId xmlns:a16="http://schemas.microsoft.com/office/drawing/2014/main" id="{E7C0B396-2588-4298-ABBD-CAEEA31C5376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4395133" y="2310306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18"/>
                        <a:stretch>
                          <a:fillRect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383" name="文字方塊 382">
                    <a:extLst>
                      <a:ext uri="{FF2B5EF4-FFF2-40B4-BE49-F238E27FC236}">
                        <a16:creationId xmlns:a16="http://schemas.microsoft.com/office/drawing/2014/main" id="{7080BA2E-2A57-4B6C-AE1A-9D13C4C1851E}"/>
                      </a:ext>
                    </a:extLst>
                  </p:cNvPr>
                  <p:cNvSpPr txBox="1"/>
                  <p:nvPr/>
                </p:nvSpPr>
                <p:spPr>
                  <a:xfrm>
                    <a:off x="2633374" y="2665403"/>
                    <a:ext cx="1652093" cy="72091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TW" sz="1400" b="1" dirty="0"/>
                      <a:t>floating-point range</a:t>
                    </a:r>
                    <a:endParaRPr lang="zh-TW" altLang="en-US" sz="1400" b="1" dirty="0"/>
                  </a:p>
                </p:txBody>
              </p: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94" name="文字方塊 493">
                      <a:extLst>
                        <a:ext uri="{FF2B5EF4-FFF2-40B4-BE49-F238E27FC236}">
                          <a16:creationId xmlns:a16="http://schemas.microsoft.com/office/drawing/2014/main" id="{821C0054-FE37-48C5-AF2E-A098DE92D74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529582" y="4548310"/>
                      <a:ext cx="40947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494" name="文字方塊 493">
                      <a:extLst>
                        <a:ext uri="{FF2B5EF4-FFF2-40B4-BE49-F238E27FC236}">
                          <a16:creationId xmlns:a16="http://schemas.microsoft.com/office/drawing/2014/main" id="{821C0054-FE37-48C5-AF2E-A098DE92D74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529582" y="4548310"/>
                      <a:ext cx="409479" cy="276999"/>
                    </a:xfrm>
                    <a:prstGeom prst="rect">
                      <a:avLst/>
                    </a:prstGeom>
                    <a:blipFill>
                      <a:blip r:embed="rId2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95" name="文字方塊 494">
                      <a:extLst>
                        <a:ext uri="{FF2B5EF4-FFF2-40B4-BE49-F238E27FC236}">
                          <a16:creationId xmlns:a16="http://schemas.microsoft.com/office/drawing/2014/main" id="{F0285978-9407-4242-81D2-B9186FC8492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93707" y="4552510"/>
                      <a:ext cx="40947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2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495" name="文字方塊 494">
                      <a:extLst>
                        <a:ext uri="{FF2B5EF4-FFF2-40B4-BE49-F238E27FC236}">
                          <a16:creationId xmlns:a16="http://schemas.microsoft.com/office/drawing/2014/main" id="{F0285978-9407-4242-81D2-B9186FC8492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193707" y="4552510"/>
                      <a:ext cx="409479" cy="276999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2174" b="-130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96" name="文字方塊 495">
                      <a:extLst>
                        <a:ext uri="{FF2B5EF4-FFF2-40B4-BE49-F238E27FC236}">
                          <a16:creationId xmlns:a16="http://schemas.microsoft.com/office/drawing/2014/main" id="{C8240FC0-BE16-47C9-9218-461B0B6D458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865085" y="4550243"/>
                      <a:ext cx="40947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3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496" name="文字方塊 495">
                      <a:extLst>
                        <a:ext uri="{FF2B5EF4-FFF2-40B4-BE49-F238E27FC236}">
                          <a16:creationId xmlns:a16="http://schemas.microsoft.com/office/drawing/2014/main" id="{C8240FC0-BE16-47C9-9218-461B0B6D458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865085" y="4550243"/>
                      <a:ext cx="409479" cy="276999"/>
                    </a:xfrm>
                    <a:prstGeom prst="rect">
                      <a:avLst/>
                    </a:prstGeom>
                    <a:blipFill>
                      <a:blip r:embed="rId28"/>
                      <a:stretch>
                        <a:fillRect t="-4444" b="-1555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97" name="文字方塊 496">
                      <a:extLst>
                        <a:ext uri="{FF2B5EF4-FFF2-40B4-BE49-F238E27FC236}">
                          <a16:creationId xmlns:a16="http://schemas.microsoft.com/office/drawing/2014/main" id="{1871928C-FF90-4A6E-87AD-2FBBDA188AC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42816" y="4548310"/>
                      <a:ext cx="40947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4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497" name="文字方塊 496">
                      <a:extLst>
                        <a:ext uri="{FF2B5EF4-FFF2-40B4-BE49-F238E27FC236}">
                          <a16:creationId xmlns:a16="http://schemas.microsoft.com/office/drawing/2014/main" id="{1871928C-FF90-4A6E-87AD-2FBBDA188AC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542816" y="4548310"/>
                      <a:ext cx="409479" cy="276999"/>
                    </a:xfrm>
                    <a:prstGeom prst="rect">
                      <a:avLst/>
                    </a:prstGeom>
                    <a:blipFill>
                      <a:blip r:embed="rId29"/>
                      <a:stretch>
                        <a:fillRect t="-4444" b="-1555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98" name="文字方塊 497">
                      <a:extLst>
                        <a:ext uri="{FF2B5EF4-FFF2-40B4-BE49-F238E27FC236}">
                          <a16:creationId xmlns:a16="http://schemas.microsoft.com/office/drawing/2014/main" id="{E3363225-B4B6-4085-85CB-B4D22A24566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179014" y="4548310"/>
                      <a:ext cx="40947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498" name="文字方塊 497">
                      <a:extLst>
                        <a:ext uri="{FF2B5EF4-FFF2-40B4-BE49-F238E27FC236}">
                          <a16:creationId xmlns:a16="http://schemas.microsoft.com/office/drawing/2014/main" id="{E3363225-B4B6-4085-85CB-B4D22A24566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179014" y="4548310"/>
                      <a:ext cx="409479" cy="276999"/>
                    </a:xfrm>
                    <a:prstGeom prst="rect">
                      <a:avLst/>
                    </a:prstGeom>
                    <a:blipFill>
                      <a:blip r:embed="rId3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99" name="文字方塊 498">
                      <a:extLst>
                        <a:ext uri="{FF2B5EF4-FFF2-40B4-BE49-F238E27FC236}">
                          <a16:creationId xmlns:a16="http://schemas.microsoft.com/office/drawing/2014/main" id="{6BEA9410-2356-426E-97E1-05D70A75901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508751" y="4550243"/>
                      <a:ext cx="40947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499" name="文字方塊 498">
                      <a:extLst>
                        <a:ext uri="{FF2B5EF4-FFF2-40B4-BE49-F238E27FC236}">
                          <a16:creationId xmlns:a16="http://schemas.microsoft.com/office/drawing/2014/main" id="{6BEA9410-2356-426E-97E1-05D70A75901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508751" y="4550243"/>
                      <a:ext cx="409479" cy="276999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00" name="文字方塊 499">
                      <a:extLst>
                        <a:ext uri="{FF2B5EF4-FFF2-40B4-BE49-F238E27FC236}">
                          <a16:creationId xmlns:a16="http://schemas.microsoft.com/office/drawing/2014/main" id="{7E94AE23-844C-4CE3-B9B0-9F8119BBD30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838488" y="4544192"/>
                      <a:ext cx="409479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𝟑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500" name="文字方塊 499">
                      <a:extLst>
                        <a:ext uri="{FF2B5EF4-FFF2-40B4-BE49-F238E27FC236}">
                          <a16:creationId xmlns:a16="http://schemas.microsoft.com/office/drawing/2014/main" id="{7E94AE23-844C-4CE3-B9B0-9F8119BBD30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838488" y="4544192"/>
                      <a:ext cx="409479" cy="276999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01" name="文字方塊 500">
                      <a:extLst>
                        <a:ext uri="{FF2B5EF4-FFF2-40B4-BE49-F238E27FC236}">
                          <a16:creationId xmlns:a16="http://schemas.microsoft.com/office/drawing/2014/main" id="{4E9AF49F-EFC5-4CD2-A298-4458505C9F4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354535" y="4747400"/>
                      <a:ext cx="772821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1600" b="1" i="1" dirty="0"/>
                    </a:p>
                  </p:txBody>
                </p:sp>
              </mc:Choice>
              <mc:Fallback xmlns="">
                <p:sp>
                  <p:nvSpPr>
                    <p:cNvPr id="501" name="文字方塊 500">
                      <a:extLst>
                        <a:ext uri="{FF2B5EF4-FFF2-40B4-BE49-F238E27FC236}">
                          <a16:creationId xmlns:a16="http://schemas.microsoft.com/office/drawing/2014/main" id="{4E9AF49F-EFC5-4CD2-A298-4458505C9F43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354535" y="4747400"/>
                      <a:ext cx="772821" cy="338554"/>
                    </a:xfrm>
                    <a:prstGeom prst="rect">
                      <a:avLst/>
                    </a:prstGeom>
                    <a:blipFill>
                      <a:blip r:embed="rId31"/>
                      <a:stretch>
                        <a:fillRect b="-5357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502" name="文字方塊 501">
                      <a:extLst>
                        <a:ext uri="{FF2B5EF4-FFF2-40B4-BE49-F238E27FC236}">
                          <a16:creationId xmlns:a16="http://schemas.microsoft.com/office/drawing/2014/main" id="{154875B8-1A44-46E5-AE45-A95C0FE4861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659542" y="4733109"/>
                      <a:ext cx="772821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nor/>
                                  </m:r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q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b="1" i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2400" b="1" i="1" dirty="0"/>
                    </a:p>
                  </p:txBody>
                </p:sp>
              </mc:Choice>
              <mc:Fallback xmlns="">
                <p:sp>
                  <p:nvSpPr>
                    <p:cNvPr id="502" name="文字方塊 501">
                      <a:extLst>
                        <a:ext uri="{FF2B5EF4-FFF2-40B4-BE49-F238E27FC236}">
                          <a16:creationId xmlns:a16="http://schemas.microsoft.com/office/drawing/2014/main" id="{154875B8-1A44-46E5-AE45-A95C0FE4861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659542" y="4733109"/>
                      <a:ext cx="772821" cy="338554"/>
                    </a:xfrm>
                    <a:prstGeom prst="rect">
                      <a:avLst/>
                    </a:prstGeom>
                    <a:blipFill>
                      <a:blip r:embed="rId32"/>
                      <a:stretch>
                        <a:fillRect b="-5455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8" name="文字方塊 507">
                    <a:extLst>
                      <a:ext uri="{FF2B5EF4-FFF2-40B4-BE49-F238E27FC236}">
                        <a16:creationId xmlns:a16="http://schemas.microsoft.com/office/drawing/2014/main" id="{90551046-E73A-4D15-A5B3-670CCC251007}"/>
                      </a:ext>
                    </a:extLst>
                  </p:cNvPr>
                  <p:cNvSpPr txBox="1"/>
                  <p:nvPr/>
                </p:nvSpPr>
                <p:spPr>
                  <a:xfrm>
                    <a:off x="8151527" y="6224036"/>
                    <a:ext cx="1924347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altLang="zh-TW" dirty="0"/>
                      <a:t>Symmetric (</a:t>
                    </a:r>
                    <a14:m>
                      <m:oMath xmlns:m="http://schemas.openxmlformats.org/officeDocument/2006/math">
                        <m:r>
                          <a:rPr lang="en-US" altLang="zh-TW" i="1" dirty="0" smtClean="0">
                            <a:latin typeface="Cambria Math" panose="02040503050406030204" pitchFamily="18" charset="0"/>
                          </a:rPr>
                          <m:t>𝑍</m:t>
                        </m:r>
                        <m:r>
                          <a:rPr lang="en-US" altLang="zh-TW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oMath>
                    </a14:m>
                    <a:r>
                      <a:rPr lang="en-US" altLang="zh-TW" dirty="0"/>
                      <a:t>)</a:t>
                    </a:r>
                    <a:endParaRPr lang="zh-TW" altLang="en-US" dirty="0"/>
                  </a:p>
                </p:txBody>
              </p:sp>
            </mc:Choice>
            <mc:Fallback xmlns="">
              <p:sp>
                <p:nvSpPr>
                  <p:cNvPr id="508" name="文字方塊 507">
                    <a:extLst>
                      <a:ext uri="{FF2B5EF4-FFF2-40B4-BE49-F238E27FC236}">
                        <a16:creationId xmlns:a16="http://schemas.microsoft.com/office/drawing/2014/main" id="{90551046-E73A-4D15-A5B3-670CCC25100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151527" y="6224036"/>
                    <a:ext cx="1924347" cy="369332"/>
                  </a:xfrm>
                  <a:prstGeom prst="rect">
                    <a:avLst/>
                  </a:prstGeom>
                  <a:blipFill>
                    <a:blip r:embed="rId33"/>
                    <a:stretch>
                      <a:fillRect l="-2532" t="-8197" b="-9836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98" name="文字方塊 97">
              <a:extLst>
                <a:ext uri="{FF2B5EF4-FFF2-40B4-BE49-F238E27FC236}">
                  <a16:creationId xmlns:a16="http://schemas.microsoft.com/office/drawing/2014/main" id="{B527B571-5C5E-4B44-B8DD-60944F4F33E8}"/>
                </a:ext>
              </a:extLst>
            </p:cNvPr>
            <p:cNvSpPr txBox="1"/>
            <p:nvPr/>
          </p:nvSpPr>
          <p:spPr>
            <a:xfrm>
              <a:off x="6927605" y="4105245"/>
              <a:ext cx="10400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1400" b="1" dirty="0"/>
                <a:t>3-bit </a:t>
              </a:r>
            </a:p>
            <a:p>
              <a:r>
                <a:rPr lang="en-US" altLang="zh-TW" sz="1400" b="1" dirty="0"/>
                <a:t>Integer</a:t>
              </a:r>
              <a:endParaRPr lang="zh-TW" altLang="en-US" sz="1400" b="1" dirty="0"/>
            </a:p>
          </p:txBody>
        </p:sp>
      </p:grp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770373B-3501-4695-B869-FA0FE099A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631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C61A00-11A2-4790-9378-E683074FB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Symmetric Linear Quantization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197073ED-3022-4716-ABED-931484DB199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dirty="0"/>
                  <a:t>Asymmetric (</a:t>
                </a:r>
                <a14:m>
                  <m:oMath xmlns:m="http://schemas.openxmlformats.org/officeDocument/2006/math">
                    <m:r>
                      <a:rPr lang="en-US" altLang="zh-TW" i="1" dirty="0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altLang="zh-TW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altLang="zh-TW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TW" dirty="0"/>
                  <a:t>) vs. Symmetric (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altLang="zh-TW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i="1" dirty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TW" dirty="0"/>
                  <a:t>)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197073ED-3022-4716-ABED-931484DB199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1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0" name="群組 439">
            <a:extLst>
              <a:ext uri="{FF2B5EF4-FFF2-40B4-BE49-F238E27FC236}">
                <a16:creationId xmlns:a16="http://schemas.microsoft.com/office/drawing/2014/main" id="{BBDB212A-537B-4CD7-A29F-325CE99A50F7}"/>
              </a:ext>
            </a:extLst>
          </p:cNvPr>
          <p:cNvGrpSpPr/>
          <p:nvPr/>
        </p:nvGrpSpPr>
        <p:grpSpPr>
          <a:xfrm>
            <a:off x="1143813" y="2774085"/>
            <a:ext cx="4663948" cy="3018683"/>
            <a:chOff x="906413" y="2302649"/>
            <a:chExt cx="6426176" cy="4159264"/>
          </a:xfrm>
        </p:grpSpPr>
        <p:grpSp>
          <p:nvGrpSpPr>
            <p:cNvPr id="441" name="群組 440">
              <a:extLst>
                <a:ext uri="{FF2B5EF4-FFF2-40B4-BE49-F238E27FC236}">
                  <a16:creationId xmlns:a16="http://schemas.microsoft.com/office/drawing/2014/main" id="{BB8528E5-6B02-4237-918C-330156AA3967}"/>
                </a:ext>
              </a:extLst>
            </p:cNvPr>
            <p:cNvGrpSpPr/>
            <p:nvPr/>
          </p:nvGrpSpPr>
          <p:grpSpPr>
            <a:xfrm>
              <a:off x="2001864" y="3314613"/>
              <a:ext cx="5236361" cy="1164785"/>
              <a:chOff x="1995606" y="3314613"/>
              <a:chExt cx="5236361" cy="1164785"/>
            </a:xfrm>
          </p:grpSpPr>
          <p:cxnSp>
            <p:nvCxnSpPr>
              <p:cNvPr id="490" name="直線接點 489">
                <a:extLst>
                  <a:ext uri="{FF2B5EF4-FFF2-40B4-BE49-F238E27FC236}">
                    <a16:creationId xmlns:a16="http://schemas.microsoft.com/office/drawing/2014/main" id="{8DE09A49-A557-47E9-8807-A6422564B6ED}"/>
                  </a:ext>
                </a:extLst>
              </p:cNvPr>
              <p:cNvCxnSpPr>
                <a:cxnSpLocks/>
                <a:endCxn id="463" idx="7"/>
              </p:cNvCxnSpPr>
              <p:nvPr/>
            </p:nvCxnSpPr>
            <p:spPr>
              <a:xfrm flipH="1">
                <a:off x="5829603" y="3314613"/>
                <a:ext cx="651617" cy="1158691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1" name="文字方塊 490">
                    <a:extLst>
                      <a:ext uri="{FF2B5EF4-FFF2-40B4-BE49-F238E27FC236}">
                        <a16:creationId xmlns:a16="http://schemas.microsoft.com/office/drawing/2014/main" id="{73B2AC63-893A-40A6-898E-6A6741E190C8}"/>
                      </a:ext>
                    </a:extLst>
                  </p:cNvPr>
                  <p:cNvSpPr txBox="1"/>
                  <p:nvPr/>
                </p:nvSpPr>
                <p:spPr>
                  <a:xfrm>
                    <a:off x="6579504" y="3743094"/>
                    <a:ext cx="652463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6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zh-TW" sz="16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</m:t>
                          </m:r>
                        </m:oMath>
                      </m:oMathPara>
                    </a14:m>
                    <a:endParaRPr lang="zh-TW" altLang="en-US" dirty="0">
                      <a:solidFill>
                        <a:schemeClr val="accent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91" name="文字方塊 490">
                    <a:extLst>
                      <a:ext uri="{FF2B5EF4-FFF2-40B4-BE49-F238E27FC236}">
                        <a16:creationId xmlns:a16="http://schemas.microsoft.com/office/drawing/2014/main" id="{73B2AC63-893A-40A6-898E-6A6741E190C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79504" y="3743094"/>
                    <a:ext cx="652463" cy="466473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92" name="直線接點 491">
                <a:extLst>
                  <a:ext uri="{FF2B5EF4-FFF2-40B4-BE49-F238E27FC236}">
                    <a16:creationId xmlns:a16="http://schemas.microsoft.com/office/drawing/2014/main" id="{16B2711E-0AB2-4C8D-8763-E2A2EFA9C44D}"/>
                  </a:ext>
                </a:extLst>
              </p:cNvPr>
              <p:cNvCxnSpPr>
                <a:cxnSpLocks/>
                <a:endCxn id="467" idx="1"/>
              </p:cNvCxnSpPr>
              <p:nvPr/>
            </p:nvCxnSpPr>
            <p:spPr>
              <a:xfrm>
                <a:off x="1995606" y="3323846"/>
                <a:ext cx="523933" cy="1155552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2" name="群組 441">
              <a:extLst>
                <a:ext uri="{FF2B5EF4-FFF2-40B4-BE49-F238E27FC236}">
                  <a16:creationId xmlns:a16="http://schemas.microsoft.com/office/drawing/2014/main" id="{43B9DE96-682E-4A3C-A602-64C4A2FDE2AC}"/>
                </a:ext>
              </a:extLst>
            </p:cNvPr>
            <p:cNvGrpSpPr/>
            <p:nvPr/>
          </p:nvGrpSpPr>
          <p:grpSpPr>
            <a:xfrm>
              <a:off x="4303216" y="4956503"/>
              <a:ext cx="652462" cy="466473"/>
              <a:chOff x="4607854" y="4956503"/>
              <a:chExt cx="652462" cy="46647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8" name="文字方塊 487">
                    <a:extLst>
                      <a:ext uri="{FF2B5EF4-FFF2-40B4-BE49-F238E27FC236}">
                        <a16:creationId xmlns:a16="http://schemas.microsoft.com/office/drawing/2014/main" id="{D2C63D8F-4F99-49BF-8044-C1FF3E707DE9}"/>
                      </a:ext>
                    </a:extLst>
                  </p:cNvPr>
                  <p:cNvSpPr txBox="1"/>
                  <p:nvPr/>
                </p:nvSpPr>
                <p:spPr>
                  <a:xfrm>
                    <a:off x="4607854" y="4956503"/>
                    <a:ext cx="652462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6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6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oMath>
                      </m:oMathPara>
                    </a14:m>
                    <a:endParaRPr lang="zh-TW" altLang="en-US" sz="1600" dirty="0">
                      <a:solidFill>
                        <a:schemeClr val="accent5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88" name="文字方塊 487">
                    <a:extLst>
                      <a:ext uri="{FF2B5EF4-FFF2-40B4-BE49-F238E27FC236}">
                        <a16:creationId xmlns:a16="http://schemas.microsoft.com/office/drawing/2014/main" id="{D2C63D8F-4F99-49BF-8044-C1FF3E707DE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07854" y="4956503"/>
                    <a:ext cx="652462" cy="466473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89" name="直線單箭頭接點 488">
                <a:extLst>
                  <a:ext uri="{FF2B5EF4-FFF2-40B4-BE49-F238E27FC236}">
                    <a16:creationId xmlns:a16="http://schemas.microsoft.com/office/drawing/2014/main" id="{9E59A556-72A2-45FF-980C-7104206D01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0290" y="5418801"/>
                <a:ext cx="468303" cy="0"/>
              </a:xfrm>
              <a:prstGeom prst="straightConnector1">
                <a:avLst/>
              </a:prstGeom>
              <a:ln w="38100">
                <a:solidFill>
                  <a:schemeClr val="accent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3" name="群組 442">
              <a:extLst>
                <a:ext uri="{FF2B5EF4-FFF2-40B4-BE49-F238E27FC236}">
                  <a16:creationId xmlns:a16="http://schemas.microsoft.com/office/drawing/2014/main" id="{C4AC938E-143E-4358-A14A-6BC4C51678C0}"/>
                </a:ext>
              </a:extLst>
            </p:cNvPr>
            <p:cNvGrpSpPr/>
            <p:nvPr/>
          </p:nvGrpSpPr>
          <p:grpSpPr>
            <a:xfrm>
              <a:off x="909310" y="5365573"/>
              <a:ext cx="6423279" cy="762692"/>
              <a:chOff x="1213948" y="5365573"/>
              <a:chExt cx="6423279" cy="762692"/>
            </a:xfrm>
          </p:grpSpPr>
          <p:grpSp>
            <p:nvGrpSpPr>
              <p:cNvPr id="468" name="群組 467">
                <a:extLst>
                  <a:ext uri="{FF2B5EF4-FFF2-40B4-BE49-F238E27FC236}">
                    <a16:creationId xmlns:a16="http://schemas.microsoft.com/office/drawing/2014/main" id="{747199DC-BFE2-488B-97CF-87893FA4B99E}"/>
                  </a:ext>
                </a:extLst>
              </p:cNvPr>
              <p:cNvGrpSpPr/>
              <p:nvPr/>
            </p:nvGrpSpPr>
            <p:grpSpPr>
              <a:xfrm>
                <a:off x="1213948" y="5365573"/>
                <a:ext cx="6423279" cy="508881"/>
                <a:chOff x="1689436" y="4689415"/>
                <a:chExt cx="6423279" cy="508881"/>
              </a:xfrm>
            </p:grpSpPr>
            <p:cxnSp>
              <p:nvCxnSpPr>
                <p:cNvPr id="478" name="直線單箭頭接點 477">
                  <a:extLst>
                    <a:ext uri="{FF2B5EF4-FFF2-40B4-BE49-F238E27FC236}">
                      <a16:creationId xmlns:a16="http://schemas.microsoft.com/office/drawing/2014/main" id="{3FD5A2A3-FF32-4138-82C3-49E5286B3A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8568" y="4943856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79" name="文字方塊 478">
                      <a:extLst>
                        <a:ext uri="{FF2B5EF4-FFF2-40B4-BE49-F238E27FC236}">
                          <a16:creationId xmlns:a16="http://schemas.microsoft.com/office/drawing/2014/main" id="{8DC04EBB-F53C-452B-A0F5-3BA65553556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689436" y="4689415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</m:oMath>
                        </m:oMathPara>
                      </a14:m>
                      <a:endParaRPr lang="zh-TW" altLang="en-US" dirty="0"/>
                    </a:p>
                  </p:txBody>
                </p:sp>
              </mc:Choice>
              <mc:Fallback xmlns="">
                <p:sp>
                  <p:nvSpPr>
                    <p:cNvPr id="479" name="文字方塊 478">
                      <a:extLst>
                        <a:ext uri="{FF2B5EF4-FFF2-40B4-BE49-F238E27FC236}">
                          <a16:creationId xmlns:a16="http://schemas.microsoft.com/office/drawing/2014/main" id="{8DC04EBB-F53C-452B-A0F5-3BA65553556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689436" y="4689415"/>
                      <a:ext cx="652463" cy="508881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 b="-833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80" name="橢圓 479">
                  <a:extLst>
                    <a:ext uri="{FF2B5EF4-FFF2-40B4-BE49-F238E27FC236}">
                      <a16:creationId xmlns:a16="http://schemas.microsoft.com/office/drawing/2014/main" id="{5FF9F005-62DB-43E8-A178-7E7FFEE92D6F}"/>
                    </a:ext>
                  </a:extLst>
                </p:cNvPr>
                <p:cNvSpPr/>
                <p:nvPr/>
              </p:nvSpPr>
              <p:spPr>
                <a:xfrm>
                  <a:off x="5548337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81" name="橢圓 480">
                  <a:extLst>
                    <a:ext uri="{FF2B5EF4-FFF2-40B4-BE49-F238E27FC236}">
                      <a16:creationId xmlns:a16="http://schemas.microsoft.com/office/drawing/2014/main" id="{0788B78E-8AD1-44BB-86FA-173F60FD9099}"/>
                    </a:ext>
                  </a:extLst>
                </p:cNvPr>
                <p:cNvSpPr/>
                <p:nvPr/>
              </p:nvSpPr>
              <p:spPr>
                <a:xfrm>
                  <a:off x="6000982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2" name="橢圓 481">
                  <a:extLst>
                    <a:ext uri="{FF2B5EF4-FFF2-40B4-BE49-F238E27FC236}">
                      <a16:creationId xmlns:a16="http://schemas.microsoft.com/office/drawing/2014/main" id="{FF9DB2EF-1000-4489-AECD-9D7B680DE5AE}"/>
                    </a:ext>
                  </a:extLst>
                </p:cNvPr>
                <p:cNvSpPr/>
                <p:nvPr/>
              </p:nvSpPr>
              <p:spPr>
                <a:xfrm>
                  <a:off x="6455134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3" name="橢圓 482">
                  <a:extLst>
                    <a:ext uri="{FF2B5EF4-FFF2-40B4-BE49-F238E27FC236}">
                      <a16:creationId xmlns:a16="http://schemas.microsoft.com/office/drawing/2014/main" id="{428633EA-B1E5-4D18-ACB6-C4B751730E2D}"/>
                    </a:ext>
                  </a:extLst>
                </p:cNvPr>
                <p:cNvSpPr/>
                <p:nvPr/>
              </p:nvSpPr>
              <p:spPr>
                <a:xfrm>
                  <a:off x="6909286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4" name="橢圓 483">
                  <a:extLst>
                    <a:ext uri="{FF2B5EF4-FFF2-40B4-BE49-F238E27FC236}">
                      <a16:creationId xmlns:a16="http://schemas.microsoft.com/office/drawing/2014/main" id="{A1A6F812-6A0D-41C6-A36C-E4FB9FCB88A9}"/>
                    </a:ext>
                  </a:extLst>
                </p:cNvPr>
                <p:cNvSpPr/>
                <p:nvPr/>
              </p:nvSpPr>
              <p:spPr>
                <a:xfrm>
                  <a:off x="5094185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5" name="橢圓 484">
                  <a:extLst>
                    <a:ext uri="{FF2B5EF4-FFF2-40B4-BE49-F238E27FC236}">
                      <a16:creationId xmlns:a16="http://schemas.microsoft.com/office/drawing/2014/main" id="{2CF8CCE9-B115-48A2-BC06-27EFB9DEFC73}"/>
                    </a:ext>
                  </a:extLst>
                </p:cNvPr>
                <p:cNvSpPr/>
                <p:nvPr/>
              </p:nvSpPr>
              <p:spPr>
                <a:xfrm>
                  <a:off x="4640033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6" name="橢圓 485">
                  <a:extLst>
                    <a:ext uri="{FF2B5EF4-FFF2-40B4-BE49-F238E27FC236}">
                      <a16:creationId xmlns:a16="http://schemas.microsoft.com/office/drawing/2014/main" id="{35BBFFB0-067B-444D-8004-0A4563F1A53B}"/>
                    </a:ext>
                  </a:extLst>
                </p:cNvPr>
                <p:cNvSpPr/>
                <p:nvPr/>
              </p:nvSpPr>
              <p:spPr>
                <a:xfrm>
                  <a:off x="4185881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7" name="橢圓 486">
                  <a:extLst>
                    <a:ext uri="{FF2B5EF4-FFF2-40B4-BE49-F238E27FC236}">
                      <a16:creationId xmlns:a16="http://schemas.microsoft.com/office/drawing/2014/main" id="{6EAFA851-312E-4318-93F6-E8B626ADCEF4}"/>
                    </a:ext>
                  </a:extLst>
                </p:cNvPr>
                <p:cNvSpPr/>
                <p:nvPr/>
              </p:nvSpPr>
              <p:spPr>
                <a:xfrm>
                  <a:off x="3735002" y="4853939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9" name="文字方塊 468">
                    <a:extLst>
                      <a:ext uri="{FF2B5EF4-FFF2-40B4-BE49-F238E27FC236}">
                        <a16:creationId xmlns:a16="http://schemas.microsoft.com/office/drawing/2014/main" id="{AA0A00B6-9CE4-4741-BD74-8C4DD4EE2781}"/>
                      </a:ext>
                    </a:extLst>
                  </p:cNvPr>
                  <p:cNvSpPr txBox="1"/>
                  <p:nvPr/>
                </p:nvSpPr>
                <p:spPr>
                  <a:xfrm>
                    <a:off x="4971265" y="5746398"/>
                    <a:ext cx="412112" cy="38166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69" name="文字方塊 468">
                    <a:extLst>
                      <a:ext uri="{FF2B5EF4-FFF2-40B4-BE49-F238E27FC236}">
                        <a16:creationId xmlns:a16="http://schemas.microsoft.com/office/drawing/2014/main" id="{AA0A00B6-9CE4-4741-BD74-8C4DD4EE278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71265" y="5746398"/>
                    <a:ext cx="412112" cy="38166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0" name="文字方塊 469">
                    <a:extLst>
                      <a:ext uri="{FF2B5EF4-FFF2-40B4-BE49-F238E27FC236}">
                        <a16:creationId xmlns:a16="http://schemas.microsoft.com/office/drawing/2014/main" id="{D171636C-8D3A-4C68-B545-C531652A6A9D}"/>
                      </a:ext>
                    </a:extLst>
                  </p:cNvPr>
                  <p:cNvSpPr txBox="1"/>
                  <p:nvPr/>
                </p:nvSpPr>
                <p:spPr>
                  <a:xfrm>
                    <a:off x="4440492" y="5740815"/>
                    <a:ext cx="564197" cy="38166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0" name="文字方塊 469">
                    <a:extLst>
                      <a:ext uri="{FF2B5EF4-FFF2-40B4-BE49-F238E27FC236}">
                        <a16:creationId xmlns:a16="http://schemas.microsoft.com/office/drawing/2014/main" id="{D171636C-8D3A-4C68-B545-C531652A6A9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40492" y="5740815"/>
                    <a:ext cx="564197" cy="38166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1" name="文字方塊 470">
                    <a:extLst>
                      <a:ext uri="{FF2B5EF4-FFF2-40B4-BE49-F238E27FC236}">
                        <a16:creationId xmlns:a16="http://schemas.microsoft.com/office/drawing/2014/main" id="{64538AB3-44A4-4D2E-A069-14CDBA4A53BA}"/>
                      </a:ext>
                    </a:extLst>
                  </p:cNvPr>
                  <p:cNvSpPr txBox="1"/>
                  <p:nvPr/>
                </p:nvSpPr>
                <p:spPr>
                  <a:xfrm>
                    <a:off x="3977710" y="5746603"/>
                    <a:ext cx="564197" cy="38166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 dirty="0"/>
                      <a:t>2</a:t>
                    </a:r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1" name="文字方塊 470">
                    <a:extLst>
                      <a:ext uri="{FF2B5EF4-FFF2-40B4-BE49-F238E27FC236}">
                        <a16:creationId xmlns:a16="http://schemas.microsoft.com/office/drawing/2014/main" id="{64538AB3-44A4-4D2E-A069-14CDBA4A53B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77710" y="5746603"/>
                    <a:ext cx="564197" cy="381662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2174" b="-1304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2" name="文字方塊 471">
                    <a:extLst>
                      <a:ext uri="{FF2B5EF4-FFF2-40B4-BE49-F238E27FC236}">
                        <a16:creationId xmlns:a16="http://schemas.microsoft.com/office/drawing/2014/main" id="{2101F32A-F794-4D09-B378-3099EB779283}"/>
                      </a:ext>
                    </a:extLst>
                  </p:cNvPr>
                  <p:cNvSpPr txBox="1"/>
                  <p:nvPr/>
                </p:nvSpPr>
                <p:spPr>
                  <a:xfrm>
                    <a:off x="3524921" y="5743479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 dirty="0"/>
                      <a:t>3</a:t>
                    </a:r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2" name="文字方塊 471">
                    <a:extLst>
                      <a:ext uri="{FF2B5EF4-FFF2-40B4-BE49-F238E27FC236}">
                        <a16:creationId xmlns:a16="http://schemas.microsoft.com/office/drawing/2014/main" id="{2101F32A-F794-4D09-B378-3099EB77928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24921" y="5743479"/>
                    <a:ext cx="564197" cy="381661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4444" b="-1555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3" name="文字方塊 472">
                    <a:extLst>
                      <a:ext uri="{FF2B5EF4-FFF2-40B4-BE49-F238E27FC236}">
                        <a16:creationId xmlns:a16="http://schemas.microsoft.com/office/drawing/2014/main" id="{2854C05D-3066-4EA3-B41F-0FB5134DAFA3}"/>
                      </a:ext>
                    </a:extLst>
                  </p:cNvPr>
                  <p:cNvSpPr txBox="1"/>
                  <p:nvPr/>
                </p:nvSpPr>
                <p:spPr>
                  <a:xfrm>
                    <a:off x="3080886" y="5740816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 dirty="0"/>
                      <a:t>4</a:t>
                    </a:r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3" name="文字方塊 472">
                    <a:extLst>
                      <a:ext uri="{FF2B5EF4-FFF2-40B4-BE49-F238E27FC236}">
                        <a16:creationId xmlns:a16="http://schemas.microsoft.com/office/drawing/2014/main" id="{2854C05D-3066-4EA3-B41F-0FB5134DAFA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80886" y="5740816"/>
                    <a:ext cx="564197" cy="381661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t="-2174" b="-1304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4" name="文字方塊 473">
                    <a:extLst>
                      <a:ext uri="{FF2B5EF4-FFF2-40B4-BE49-F238E27FC236}">
                        <a16:creationId xmlns:a16="http://schemas.microsoft.com/office/drawing/2014/main" id="{D7A0588F-BB15-4203-A033-55744CF24827}"/>
                      </a:ext>
                    </a:extLst>
                  </p:cNvPr>
                  <p:cNvSpPr txBox="1"/>
                  <p:nvPr/>
                </p:nvSpPr>
                <p:spPr>
                  <a:xfrm>
                    <a:off x="5335306" y="5740816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4" name="文字方塊 473">
                    <a:extLst>
                      <a:ext uri="{FF2B5EF4-FFF2-40B4-BE49-F238E27FC236}">
                        <a16:creationId xmlns:a16="http://schemas.microsoft.com/office/drawing/2014/main" id="{D7A0588F-BB15-4203-A033-55744CF2482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35306" y="5740816"/>
                    <a:ext cx="564197" cy="381661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5" name="文字方塊 474">
                    <a:extLst>
                      <a:ext uri="{FF2B5EF4-FFF2-40B4-BE49-F238E27FC236}">
                        <a16:creationId xmlns:a16="http://schemas.microsoft.com/office/drawing/2014/main" id="{3A409281-7340-4E6B-AE38-0B663CA0E269}"/>
                      </a:ext>
                    </a:extLst>
                  </p:cNvPr>
                  <p:cNvSpPr txBox="1"/>
                  <p:nvPr/>
                </p:nvSpPr>
                <p:spPr>
                  <a:xfrm>
                    <a:off x="5789631" y="5743479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5" name="文字方塊 474">
                    <a:extLst>
                      <a:ext uri="{FF2B5EF4-FFF2-40B4-BE49-F238E27FC236}">
                        <a16:creationId xmlns:a16="http://schemas.microsoft.com/office/drawing/2014/main" id="{3A409281-7340-4E6B-AE38-0B663CA0E26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89631" y="5743479"/>
                    <a:ext cx="564197" cy="381661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6" name="文字方塊 475">
                    <a:extLst>
                      <a:ext uri="{FF2B5EF4-FFF2-40B4-BE49-F238E27FC236}">
                        <a16:creationId xmlns:a16="http://schemas.microsoft.com/office/drawing/2014/main" id="{006F910A-8E38-411F-972A-CF0F68B22010}"/>
                      </a:ext>
                    </a:extLst>
                  </p:cNvPr>
                  <p:cNvSpPr txBox="1"/>
                  <p:nvPr/>
                </p:nvSpPr>
                <p:spPr>
                  <a:xfrm>
                    <a:off x="6243956" y="5735142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76" name="文字方塊 475">
                    <a:extLst>
                      <a:ext uri="{FF2B5EF4-FFF2-40B4-BE49-F238E27FC236}">
                        <a16:creationId xmlns:a16="http://schemas.microsoft.com/office/drawing/2014/main" id="{006F910A-8E38-411F-972A-CF0F68B2201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43956" y="5735142"/>
                    <a:ext cx="564197" cy="381661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77" name="文字方塊 476">
                <a:extLst>
                  <a:ext uri="{FF2B5EF4-FFF2-40B4-BE49-F238E27FC236}">
                    <a16:creationId xmlns:a16="http://schemas.microsoft.com/office/drawing/2014/main" id="{0C480E5C-5F85-4ADC-BA19-32696643C5EF}"/>
                  </a:ext>
                </a:extLst>
              </p:cNvPr>
              <p:cNvSpPr txBox="1"/>
              <p:nvPr/>
            </p:nvSpPr>
            <p:spPr>
              <a:xfrm>
                <a:off x="1740311" y="5595694"/>
                <a:ext cx="1433091" cy="4240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1400" b="1" dirty="0"/>
                  <a:t>3-bit Integer</a:t>
                </a:r>
                <a:endParaRPr lang="zh-TW" altLang="en-US" sz="1400" b="1" dirty="0"/>
              </a:p>
            </p:txBody>
          </p:sp>
        </p:grpSp>
        <p:grpSp>
          <p:nvGrpSpPr>
            <p:cNvPr id="444" name="群組 443">
              <a:extLst>
                <a:ext uri="{FF2B5EF4-FFF2-40B4-BE49-F238E27FC236}">
                  <a16:creationId xmlns:a16="http://schemas.microsoft.com/office/drawing/2014/main" id="{AC091468-5C0D-470B-8B57-1CE4B1D0D529}"/>
                </a:ext>
              </a:extLst>
            </p:cNvPr>
            <p:cNvGrpSpPr/>
            <p:nvPr/>
          </p:nvGrpSpPr>
          <p:grpSpPr>
            <a:xfrm>
              <a:off x="909310" y="2750432"/>
              <a:ext cx="6423279" cy="2020150"/>
              <a:chOff x="1213948" y="2750432"/>
              <a:chExt cx="6423279" cy="2020150"/>
            </a:xfrm>
          </p:grpSpPr>
          <p:cxnSp>
            <p:nvCxnSpPr>
              <p:cNvPr id="456" name="直線接點 455">
                <a:extLst>
                  <a:ext uri="{FF2B5EF4-FFF2-40B4-BE49-F238E27FC236}">
                    <a16:creationId xmlns:a16="http://schemas.microsoft.com/office/drawing/2014/main" id="{E37E766C-1CDD-46A0-B9A0-1366148E54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0290" y="2750432"/>
                <a:ext cx="0" cy="202015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7" name="群組 456">
                <a:extLst>
                  <a:ext uri="{FF2B5EF4-FFF2-40B4-BE49-F238E27FC236}">
                    <a16:creationId xmlns:a16="http://schemas.microsoft.com/office/drawing/2014/main" id="{9601AA76-545C-4C38-A43A-C882D88A5DC8}"/>
                  </a:ext>
                </a:extLst>
              </p:cNvPr>
              <p:cNvGrpSpPr/>
              <p:nvPr/>
            </p:nvGrpSpPr>
            <p:grpSpPr>
              <a:xfrm>
                <a:off x="1213948" y="4252958"/>
                <a:ext cx="6423279" cy="508881"/>
                <a:chOff x="1689436" y="4655620"/>
                <a:chExt cx="6423279" cy="508881"/>
              </a:xfrm>
            </p:grpSpPr>
            <p:cxnSp>
              <p:nvCxnSpPr>
                <p:cNvPr id="458" name="直線單箭頭接點 457">
                  <a:extLst>
                    <a:ext uri="{FF2B5EF4-FFF2-40B4-BE49-F238E27FC236}">
                      <a16:creationId xmlns:a16="http://schemas.microsoft.com/office/drawing/2014/main" id="{92BFB0A6-F886-43AD-87D3-1B710AD3B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8568" y="4943856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59" name="文字方塊 458">
                      <a:extLst>
                        <a:ext uri="{FF2B5EF4-FFF2-40B4-BE49-F238E27FC236}">
                          <a16:creationId xmlns:a16="http://schemas.microsoft.com/office/drawing/2014/main" id="{EF58323F-1B60-4071-911D-25F21265AB6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689436" y="4655620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oMath>
                        </m:oMathPara>
                      </a14:m>
                      <a:endParaRPr lang="zh-TW" altLang="en-US" sz="2000" dirty="0"/>
                    </a:p>
                  </p:txBody>
                </p:sp>
              </mc:Choice>
              <mc:Fallback xmlns="">
                <p:sp>
                  <p:nvSpPr>
                    <p:cNvPr id="459" name="文字方塊 458">
                      <a:extLst>
                        <a:ext uri="{FF2B5EF4-FFF2-40B4-BE49-F238E27FC236}">
                          <a16:creationId xmlns:a16="http://schemas.microsoft.com/office/drawing/2014/main" id="{EF58323F-1B60-4071-911D-25F21265AB6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689436" y="4655620"/>
                      <a:ext cx="652463" cy="508881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b="-1639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60" name="橢圓 459">
                  <a:extLst>
                    <a:ext uri="{FF2B5EF4-FFF2-40B4-BE49-F238E27FC236}">
                      <a16:creationId xmlns:a16="http://schemas.microsoft.com/office/drawing/2014/main" id="{CBF23DB3-288C-449C-B2A0-D6588946585C}"/>
                    </a:ext>
                  </a:extLst>
                </p:cNvPr>
                <p:cNvSpPr/>
                <p:nvPr/>
              </p:nvSpPr>
              <p:spPr>
                <a:xfrm>
                  <a:off x="5091137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sp>
              <p:nvSpPr>
                <p:cNvPr id="461" name="橢圓 460">
                  <a:extLst>
                    <a:ext uri="{FF2B5EF4-FFF2-40B4-BE49-F238E27FC236}">
                      <a16:creationId xmlns:a16="http://schemas.microsoft.com/office/drawing/2014/main" id="{BDD29349-2B69-40D9-B5F8-9DA1E610B40B}"/>
                    </a:ext>
                  </a:extLst>
                </p:cNvPr>
                <p:cNvSpPr/>
                <p:nvPr/>
              </p:nvSpPr>
              <p:spPr>
                <a:xfrm>
                  <a:off x="5543782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2" name="橢圓 461">
                  <a:extLst>
                    <a:ext uri="{FF2B5EF4-FFF2-40B4-BE49-F238E27FC236}">
                      <a16:creationId xmlns:a16="http://schemas.microsoft.com/office/drawing/2014/main" id="{65701C85-646D-42AD-95CB-955F1BBF0063}"/>
                    </a:ext>
                  </a:extLst>
                </p:cNvPr>
                <p:cNvSpPr/>
                <p:nvPr/>
              </p:nvSpPr>
              <p:spPr>
                <a:xfrm>
                  <a:off x="5997934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3" name="橢圓 462">
                  <a:extLst>
                    <a:ext uri="{FF2B5EF4-FFF2-40B4-BE49-F238E27FC236}">
                      <a16:creationId xmlns:a16="http://schemas.microsoft.com/office/drawing/2014/main" id="{3240EFA2-1D90-4EFC-98FE-4481958C0024}"/>
                    </a:ext>
                  </a:extLst>
                </p:cNvPr>
                <p:cNvSpPr/>
                <p:nvPr/>
              </p:nvSpPr>
              <p:spPr>
                <a:xfrm>
                  <a:off x="6452086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4" name="橢圓 463">
                  <a:extLst>
                    <a:ext uri="{FF2B5EF4-FFF2-40B4-BE49-F238E27FC236}">
                      <a16:creationId xmlns:a16="http://schemas.microsoft.com/office/drawing/2014/main" id="{CF297E7D-03CF-4DB4-9DA5-25A4E97DEF7E}"/>
                    </a:ext>
                  </a:extLst>
                </p:cNvPr>
                <p:cNvSpPr/>
                <p:nvPr/>
              </p:nvSpPr>
              <p:spPr>
                <a:xfrm>
                  <a:off x="4636985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5" name="橢圓 464">
                  <a:extLst>
                    <a:ext uri="{FF2B5EF4-FFF2-40B4-BE49-F238E27FC236}">
                      <a16:creationId xmlns:a16="http://schemas.microsoft.com/office/drawing/2014/main" id="{A09EB91E-9E0B-4819-A6B6-C14BC0852DAA}"/>
                    </a:ext>
                  </a:extLst>
                </p:cNvPr>
                <p:cNvSpPr/>
                <p:nvPr/>
              </p:nvSpPr>
              <p:spPr>
                <a:xfrm>
                  <a:off x="4182833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6" name="橢圓 465">
                  <a:extLst>
                    <a:ext uri="{FF2B5EF4-FFF2-40B4-BE49-F238E27FC236}">
                      <a16:creationId xmlns:a16="http://schemas.microsoft.com/office/drawing/2014/main" id="{AC244BEE-326C-4E58-B921-F36D7D4B319C}"/>
                    </a:ext>
                  </a:extLst>
                </p:cNvPr>
                <p:cNvSpPr/>
                <p:nvPr/>
              </p:nvSpPr>
              <p:spPr>
                <a:xfrm>
                  <a:off x="3728681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67" name="橢圓 466">
                  <a:extLst>
                    <a:ext uri="{FF2B5EF4-FFF2-40B4-BE49-F238E27FC236}">
                      <a16:creationId xmlns:a16="http://schemas.microsoft.com/office/drawing/2014/main" id="{5F8FB822-F50A-466C-B7DD-F3B27B219099}"/>
                    </a:ext>
                  </a:extLst>
                </p:cNvPr>
                <p:cNvSpPr/>
                <p:nvPr/>
              </p:nvSpPr>
              <p:spPr>
                <a:xfrm>
                  <a:off x="3277802" y="4853939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445" name="群組 444">
              <a:extLst>
                <a:ext uri="{FF2B5EF4-FFF2-40B4-BE49-F238E27FC236}">
                  <a16:creationId xmlns:a16="http://schemas.microsoft.com/office/drawing/2014/main" id="{ADBBBF1E-6649-44CB-9B98-FEC8B4A0AB31}"/>
                </a:ext>
              </a:extLst>
            </p:cNvPr>
            <p:cNvGrpSpPr/>
            <p:nvPr/>
          </p:nvGrpSpPr>
          <p:grpSpPr>
            <a:xfrm>
              <a:off x="906413" y="2302649"/>
              <a:ext cx="6426176" cy="1088624"/>
              <a:chOff x="1211051" y="2302649"/>
              <a:chExt cx="6426176" cy="1088624"/>
            </a:xfrm>
          </p:grpSpPr>
          <p:sp>
            <p:nvSpPr>
              <p:cNvPr id="448" name="矩形 447">
                <a:extLst>
                  <a:ext uri="{FF2B5EF4-FFF2-40B4-BE49-F238E27FC236}">
                    <a16:creationId xmlns:a16="http://schemas.microsoft.com/office/drawing/2014/main" id="{2C26A52A-4CAD-4B2E-B46C-1B494E6637E0}"/>
                  </a:ext>
                </a:extLst>
              </p:cNvPr>
              <p:cNvSpPr/>
              <p:nvPr/>
            </p:nvSpPr>
            <p:spPr>
              <a:xfrm>
                <a:off x="2284125" y="2768508"/>
                <a:ext cx="4507991" cy="524615"/>
              </a:xfrm>
              <a:prstGeom prst="rect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/>
              </a:p>
            </p:txBody>
          </p:sp>
          <p:cxnSp>
            <p:nvCxnSpPr>
              <p:cNvPr id="449" name="直線單箭頭接點 448">
                <a:extLst>
                  <a:ext uri="{FF2B5EF4-FFF2-40B4-BE49-F238E27FC236}">
                    <a16:creationId xmlns:a16="http://schemas.microsoft.com/office/drawing/2014/main" id="{F6DDA57F-AD11-4A25-BF15-6B2831FA7F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3080" y="3043772"/>
                <a:ext cx="585414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0" name="文字方塊 449">
                    <a:extLst>
                      <a:ext uri="{FF2B5EF4-FFF2-40B4-BE49-F238E27FC236}">
                        <a16:creationId xmlns:a16="http://schemas.microsoft.com/office/drawing/2014/main" id="{1034C947-1886-46BE-973C-5498B1F63ACF}"/>
                      </a:ext>
                    </a:extLst>
                  </p:cNvPr>
                  <p:cNvSpPr txBox="1"/>
                  <p:nvPr/>
                </p:nvSpPr>
                <p:spPr>
                  <a:xfrm>
                    <a:off x="1211051" y="2710323"/>
                    <a:ext cx="652463" cy="55128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oMath>
                      </m:oMathPara>
                    </a14:m>
                    <a:endParaRPr lang="zh-TW" altLang="en-US" sz="2000" dirty="0"/>
                  </a:p>
                </p:txBody>
              </p:sp>
            </mc:Choice>
            <mc:Fallback xmlns="">
              <p:sp>
                <p:nvSpPr>
                  <p:cNvPr id="450" name="文字方塊 449">
                    <a:extLst>
                      <a:ext uri="{FF2B5EF4-FFF2-40B4-BE49-F238E27FC236}">
                        <a16:creationId xmlns:a16="http://schemas.microsoft.com/office/drawing/2014/main" id="{1034C947-1886-46BE-973C-5498B1F63AC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11051" y="2710323"/>
                    <a:ext cx="652463" cy="55128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51" name="直線接點 450">
                <a:extLst>
                  <a:ext uri="{FF2B5EF4-FFF2-40B4-BE49-F238E27FC236}">
                    <a16:creationId xmlns:a16="http://schemas.microsoft.com/office/drawing/2014/main" id="{AE667BCC-92A0-4C5C-A015-38565EA40C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5161" y="2796884"/>
                <a:ext cx="0" cy="46472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2" name="文字方塊 451">
                    <a:extLst>
                      <a:ext uri="{FF2B5EF4-FFF2-40B4-BE49-F238E27FC236}">
                        <a16:creationId xmlns:a16="http://schemas.microsoft.com/office/drawing/2014/main" id="{5DEC82B5-E9BE-402D-8D05-150BFABEAEBD}"/>
                      </a:ext>
                    </a:extLst>
                  </p:cNvPr>
                  <p:cNvSpPr txBox="1"/>
                  <p:nvPr/>
                </p:nvSpPr>
                <p:spPr>
                  <a:xfrm>
                    <a:off x="6275740" y="2302649"/>
                    <a:ext cx="1064824" cy="46647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dirty="0"/>
                  </a:p>
                </p:txBody>
              </p:sp>
            </mc:Choice>
            <mc:Fallback xmlns="">
              <p:sp>
                <p:nvSpPr>
                  <p:cNvPr id="452" name="文字方塊 451">
                    <a:extLst>
                      <a:ext uri="{FF2B5EF4-FFF2-40B4-BE49-F238E27FC236}">
                        <a16:creationId xmlns:a16="http://schemas.microsoft.com/office/drawing/2014/main" id="{5DEC82B5-E9BE-402D-8D05-150BFABEAEB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75740" y="2302649"/>
                    <a:ext cx="1064824" cy="466474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3" name="文字方塊 452">
                    <a:extLst>
                      <a:ext uri="{FF2B5EF4-FFF2-40B4-BE49-F238E27FC236}">
                        <a16:creationId xmlns:a16="http://schemas.microsoft.com/office/drawing/2014/main" id="{761F8D86-E182-4898-83AB-242D1885D82A}"/>
                      </a:ext>
                    </a:extLst>
                  </p:cNvPr>
                  <p:cNvSpPr txBox="1"/>
                  <p:nvPr/>
                </p:nvSpPr>
                <p:spPr>
                  <a:xfrm>
                    <a:off x="1855568" y="2303262"/>
                    <a:ext cx="1064824" cy="46647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 dirty="0"/>
                  </a:p>
                </p:txBody>
              </p:sp>
            </mc:Choice>
            <mc:Fallback xmlns="">
              <p:sp>
                <p:nvSpPr>
                  <p:cNvPr id="453" name="文字方塊 452">
                    <a:extLst>
                      <a:ext uri="{FF2B5EF4-FFF2-40B4-BE49-F238E27FC236}">
                        <a16:creationId xmlns:a16="http://schemas.microsoft.com/office/drawing/2014/main" id="{761F8D86-E182-4898-83AB-242D1885D82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55568" y="2303262"/>
                    <a:ext cx="1064824" cy="466474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4" name="文字方塊 453">
                    <a:extLst>
                      <a:ext uri="{FF2B5EF4-FFF2-40B4-BE49-F238E27FC236}">
                        <a16:creationId xmlns:a16="http://schemas.microsoft.com/office/drawing/2014/main" id="{75AF9C82-29D0-4AF0-B9EA-57D29DED49AD}"/>
                      </a:ext>
                    </a:extLst>
                  </p:cNvPr>
                  <p:cNvSpPr txBox="1"/>
                  <p:nvPr/>
                </p:nvSpPr>
                <p:spPr>
                  <a:xfrm>
                    <a:off x="4828931" y="2333088"/>
                    <a:ext cx="652463" cy="50888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oMath>
                      </m:oMathPara>
                    </a14:m>
                    <a:endParaRPr lang="zh-TW" altLang="en-US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54" name="文字方塊 453">
                    <a:extLst>
                      <a:ext uri="{FF2B5EF4-FFF2-40B4-BE49-F238E27FC236}">
                        <a16:creationId xmlns:a16="http://schemas.microsoft.com/office/drawing/2014/main" id="{75AF9C82-29D0-4AF0-B9EA-57D29DED49A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28931" y="2333088"/>
                    <a:ext cx="652463" cy="508881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55" name="文字方塊 454">
                <a:extLst>
                  <a:ext uri="{FF2B5EF4-FFF2-40B4-BE49-F238E27FC236}">
                    <a16:creationId xmlns:a16="http://schemas.microsoft.com/office/drawing/2014/main" id="{611E106B-A9CA-4451-9239-F95FB5ECE401}"/>
                  </a:ext>
                </a:extLst>
              </p:cNvPr>
              <p:cNvSpPr txBox="1"/>
              <p:nvPr/>
            </p:nvSpPr>
            <p:spPr>
              <a:xfrm>
                <a:off x="2347356" y="2670359"/>
                <a:ext cx="1652093" cy="7209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1400" b="1" dirty="0"/>
                  <a:t>floating-point range</a:t>
                </a:r>
                <a:endParaRPr lang="zh-TW" altLang="en-US" sz="1400" b="1" dirty="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6" name="文字方塊 445">
                  <a:extLst>
                    <a:ext uri="{FF2B5EF4-FFF2-40B4-BE49-F238E27FC236}">
                      <a16:creationId xmlns:a16="http://schemas.microsoft.com/office/drawing/2014/main" id="{7B3F5FB6-B123-4451-A6E4-FB23973EACDD}"/>
                    </a:ext>
                  </a:extLst>
                </p:cNvPr>
                <p:cNvSpPr txBox="1"/>
                <p:nvPr/>
              </p:nvSpPr>
              <p:spPr>
                <a:xfrm>
                  <a:off x="2514468" y="5995439"/>
                  <a:ext cx="1064824" cy="4664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1600" b="1" i="1" dirty="0"/>
                              <m:t> 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𝒎𝒊𝒏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446" name="文字方塊 445">
                  <a:extLst>
                    <a:ext uri="{FF2B5EF4-FFF2-40B4-BE49-F238E27FC236}">
                      <a16:creationId xmlns:a16="http://schemas.microsoft.com/office/drawing/2014/main" id="{7B3F5FB6-B123-4451-A6E4-FB23973EAC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4468" y="5995439"/>
                  <a:ext cx="1064824" cy="466473"/>
                </a:xfrm>
                <a:prstGeom prst="rect">
                  <a:avLst/>
                </a:prstGeom>
                <a:blipFill>
                  <a:blip r:embed="rId19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7" name="文字方塊 446">
                  <a:extLst>
                    <a:ext uri="{FF2B5EF4-FFF2-40B4-BE49-F238E27FC236}">
                      <a16:creationId xmlns:a16="http://schemas.microsoft.com/office/drawing/2014/main" id="{C9B7EB7F-7330-44BF-8320-3AB3EAB542C4}"/>
                    </a:ext>
                  </a:extLst>
                </p:cNvPr>
                <p:cNvSpPr txBox="1"/>
                <p:nvPr/>
              </p:nvSpPr>
              <p:spPr>
                <a:xfrm>
                  <a:off x="5692759" y="5995440"/>
                  <a:ext cx="1064824" cy="4664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1600" b="1" i="1" dirty="0"/>
                              <m:t> 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</m:oMath>
                    </m:oMathPara>
                  </a14:m>
                  <a:endParaRPr lang="zh-TW" altLang="en-US" sz="2400" b="1" i="1" dirty="0"/>
                </a:p>
              </p:txBody>
            </p:sp>
          </mc:Choice>
          <mc:Fallback xmlns="">
            <p:sp>
              <p:nvSpPr>
                <p:cNvPr id="447" name="文字方塊 446">
                  <a:extLst>
                    <a:ext uri="{FF2B5EF4-FFF2-40B4-BE49-F238E27FC236}">
                      <a16:creationId xmlns:a16="http://schemas.microsoft.com/office/drawing/2014/main" id="{C9B7EB7F-7330-44BF-8320-3AB3EAB542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92759" y="5995440"/>
                  <a:ext cx="1064824" cy="466473"/>
                </a:xfrm>
                <a:prstGeom prst="rect">
                  <a:avLst/>
                </a:prstGeom>
                <a:blipFill>
                  <a:blip r:embed="rId20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7" name="文字方塊 506">
                <a:extLst>
                  <a:ext uri="{FF2B5EF4-FFF2-40B4-BE49-F238E27FC236}">
                    <a16:creationId xmlns:a16="http://schemas.microsoft.com/office/drawing/2014/main" id="{A4FAF133-8F49-4D97-ADD0-3AE7CA7EAE47}"/>
                  </a:ext>
                </a:extLst>
              </p:cNvPr>
              <p:cNvSpPr txBox="1"/>
              <p:nvPr/>
            </p:nvSpPr>
            <p:spPr>
              <a:xfrm>
                <a:off x="2728551" y="6224036"/>
                <a:ext cx="192434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dirty="0"/>
                  <a:t>Asymmetric (</a:t>
                </a:r>
                <a14:m>
                  <m:oMath xmlns:m="http://schemas.openxmlformats.org/officeDocument/2006/math">
                    <m:r>
                      <a:rPr lang="en-US" altLang="zh-TW" i="1" dirty="0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altLang="zh-TW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altLang="zh-TW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TW" dirty="0"/>
                  <a:t>)</a:t>
                </a:r>
                <a:endParaRPr lang="zh-TW" altLang="en-US" dirty="0"/>
              </a:p>
            </p:txBody>
          </p:sp>
        </mc:Choice>
        <mc:Fallback xmlns="">
          <p:sp>
            <p:nvSpPr>
              <p:cNvPr id="507" name="文字方塊 506">
                <a:extLst>
                  <a:ext uri="{FF2B5EF4-FFF2-40B4-BE49-F238E27FC236}">
                    <a16:creationId xmlns:a16="http://schemas.microsoft.com/office/drawing/2014/main" id="{A4FAF133-8F49-4D97-ADD0-3AE7CA7EA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8551" y="6224036"/>
                <a:ext cx="1924347" cy="369332"/>
              </a:xfrm>
              <a:prstGeom prst="rect">
                <a:avLst/>
              </a:prstGeom>
              <a:blipFill>
                <a:blip r:embed="rId21"/>
                <a:stretch>
                  <a:fillRect l="-2857" t="-8197" b="-98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09" name="群組 508">
            <a:extLst>
              <a:ext uri="{FF2B5EF4-FFF2-40B4-BE49-F238E27FC236}">
                <a16:creationId xmlns:a16="http://schemas.microsoft.com/office/drawing/2014/main" id="{84D1FD1F-917D-4C2F-82BB-57CC88D79629}"/>
              </a:ext>
            </a:extLst>
          </p:cNvPr>
          <p:cNvGrpSpPr/>
          <p:nvPr/>
        </p:nvGrpSpPr>
        <p:grpSpPr>
          <a:xfrm>
            <a:off x="6566009" y="2747735"/>
            <a:ext cx="4663948" cy="3845633"/>
            <a:chOff x="6566009" y="2747735"/>
            <a:chExt cx="4663948" cy="3845633"/>
          </a:xfrm>
        </p:grpSpPr>
        <p:grpSp>
          <p:nvGrpSpPr>
            <p:cNvPr id="505" name="群組 504">
              <a:extLst>
                <a:ext uri="{FF2B5EF4-FFF2-40B4-BE49-F238E27FC236}">
                  <a16:creationId xmlns:a16="http://schemas.microsoft.com/office/drawing/2014/main" id="{F8BA84A7-FDCC-464C-AFC3-2E3844D8DA80}"/>
                </a:ext>
              </a:extLst>
            </p:cNvPr>
            <p:cNvGrpSpPr/>
            <p:nvPr/>
          </p:nvGrpSpPr>
          <p:grpSpPr>
            <a:xfrm>
              <a:off x="6566009" y="2747735"/>
              <a:ext cx="4663948" cy="2211255"/>
              <a:chOff x="5516367" y="2860408"/>
              <a:chExt cx="4663948" cy="2211255"/>
            </a:xfrm>
          </p:grpSpPr>
          <p:grpSp>
            <p:nvGrpSpPr>
              <p:cNvPr id="334" name="群組 333">
                <a:extLst>
                  <a:ext uri="{FF2B5EF4-FFF2-40B4-BE49-F238E27FC236}">
                    <a16:creationId xmlns:a16="http://schemas.microsoft.com/office/drawing/2014/main" id="{875C1BCD-4475-4096-8C62-00EFF1297DAD}"/>
                  </a:ext>
                </a:extLst>
              </p:cNvPr>
              <p:cNvGrpSpPr/>
              <p:nvPr/>
            </p:nvGrpSpPr>
            <p:grpSpPr>
              <a:xfrm>
                <a:off x="6247367" y="3561381"/>
                <a:ext cx="3864462" cy="873951"/>
                <a:chOff x="1907356" y="3276137"/>
                <a:chExt cx="5324611" cy="1204165"/>
              </a:xfrm>
            </p:grpSpPr>
            <p:cxnSp>
              <p:nvCxnSpPr>
                <p:cNvPr id="335" name="直線接點 334">
                  <a:extLst>
                    <a:ext uri="{FF2B5EF4-FFF2-40B4-BE49-F238E27FC236}">
                      <a16:creationId xmlns:a16="http://schemas.microsoft.com/office/drawing/2014/main" id="{9B7BF982-BDF2-496A-8F07-C803C5878CFF}"/>
                    </a:ext>
                  </a:extLst>
                </p:cNvPr>
                <p:cNvCxnSpPr>
                  <a:cxnSpLocks/>
                  <a:endCxn id="370" idx="7"/>
                </p:cNvCxnSpPr>
                <p:nvPr/>
              </p:nvCxnSpPr>
              <p:spPr>
                <a:xfrm flipH="1">
                  <a:off x="5829603" y="3305575"/>
                  <a:ext cx="1060831" cy="1167735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36" name="文字方塊 335">
                      <a:extLst>
                        <a:ext uri="{FF2B5EF4-FFF2-40B4-BE49-F238E27FC236}">
                          <a16:creationId xmlns:a16="http://schemas.microsoft.com/office/drawing/2014/main" id="{8D4B5546-0415-40C4-BF21-3B541322ED2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𝑺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accent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336" name="文字方塊 335">
                      <a:extLst>
                        <a:ext uri="{FF2B5EF4-FFF2-40B4-BE49-F238E27FC236}">
                          <a16:creationId xmlns:a16="http://schemas.microsoft.com/office/drawing/2014/main" id="{8D4B5546-0415-40C4-BF21-3B541322ED2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blipFill>
                      <a:blip r:embed="rId2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337" name="直線接點 336">
                  <a:extLst>
                    <a:ext uri="{FF2B5EF4-FFF2-40B4-BE49-F238E27FC236}">
                      <a16:creationId xmlns:a16="http://schemas.microsoft.com/office/drawing/2014/main" id="{CBA41F9D-FA06-4D5A-939F-693F411F6B71}"/>
                    </a:ext>
                  </a:extLst>
                </p:cNvPr>
                <p:cNvCxnSpPr>
                  <a:cxnSpLocks/>
                  <a:endCxn id="373" idx="1"/>
                </p:cNvCxnSpPr>
                <p:nvPr/>
              </p:nvCxnSpPr>
              <p:spPr>
                <a:xfrm>
                  <a:off x="1907356" y="3276137"/>
                  <a:ext cx="1063062" cy="1204165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9" name="文字方塊 338">
                <a:extLst>
                  <a:ext uri="{FF2B5EF4-FFF2-40B4-BE49-F238E27FC236}">
                    <a16:creationId xmlns:a16="http://schemas.microsoft.com/office/drawing/2014/main" id="{CD7E261E-50FD-4E83-9C6F-E75971027F0C}"/>
                  </a:ext>
                </a:extLst>
              </p:cNvPr>
              <p:cNvSpPr txBox="1"/>
              <p:nvPr/>
            </p:nvSpPr>
            <p:spPr>
              <a:xfrm>
                <a:off x="7914509" y="4623475"/>
                <a:ext cx="29910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1600" b="1" dirty="0">
                    <a:solidFill>
                      <a:schemeClr val="accent5"/>
                    </a:solidFill>
                  </a:rPr>
                  <a:t>0</a:t>
                </a:r>
                <a:endParaRPr lang="zh-TW" altLang="en-US" sz="1600" b="1" dirty="0">
                  <a:solidFill>
                    <a:schemeClr val="accent5"/>
                  </a:solidFill>
                </a:endParaRPr>
              </a:p>
            </p:txBody>
          </p:sp>
          <p:grpSp>
            <p:nvGrpSpPr>
              <p:cNvPr id="362" name="群組 361">
                <a:extLst>
                  <a:ext uri="{FF2B5EF4-FFF2-40B4-BE49-F238E27FC236}">
                    <a16:creationId xmlns:a16="http://schemas.microsoft.com/office/drawing/2014/main" id="{3435DD22-40D5-4265-8AB8-5C1F3F2A2666}"/>
                  </a:ext>
                </a:extLst>
              </p:cNvPr>
              <p:cNvGrpSpPr/>
              <p:nvPr/>
            </p:nvGrpSpPr>
            <p:grpSpPr>
              <a:xfrm>
                <a:off x="5518470" y="3179841"/>
                <a:ext cx="4661845" cy="1466172"/>
                <a:chOff x="1213948" y="2750432"/>
                <a:chExt cx="6423279" cy="2020150"/>
              </a:xfrm>
            </p:grpSpPr>
            <p:cxnSp>
              <p:nvCxnSpPr>
                <p:cNvPr id="363" name="直線接點 362">
                  <a:extLst>
                    <a:ext uri="{FF2B5EF4-FFF2-40B4-BE49-F238E27FC236}">
                      <a16:creationId xmlns:a16="http://schemas.microsoft.com/office/drawing/2014/main" id="{E958951E-7C46-453C-A337-829C4F68A2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09791" y="2750432"/>
                  <a:ext cx="0" cy="202015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4" name="群組 363">
                  <a:extLst>
                    <a:ext uri="{FF2B5EF4-FFF2-40B4-BE49-F238E27FC236}">
                      <a16:creationId xmlns:a16="http://schemas.microsoft.com/office/drawing/2014/main" id="{3257093B-C71D-49A1-A908-01977603CC49}"/>
                    </a:ext>
                  </a:extLst>
                </p:cNvPr>
                <p:cNvGrpSpPr/>
                <p:nvPr/>
              </p:nvGrpSpPr>
              <p:grpSpPr>
                <a:xfrm>
                  <a:off x="1213948" y="4252958"/>
                  <a:ext cx="6423279" cy="508881"/>
                  <a:chOff x="1689436" y="4655620"/>
                  <a:chExt cx="6423279" cy="508881"/>
                </a:xfrm>
              </p:grpSpPr>
              <p:cxnSp>
                <p:nvCxnSpPr>
                  <p:cNvPr id="365" name="直線單箭頭接點 364">
                    <a:extLst>
                      <a:ext uri="{FF2B5EF4-FFF2-40B4-BE49-F238E27FC236}">
                        <a16:creationId xmlns:a16="http://schemas.microsoft.com/office/drawing/2014/main" id="{480918E7-4465-4BB9-82E1-1B17D2AF19A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8568" y="4943856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66" name="文字方塊 365">
                        <a:extLst>
                          <a:ext uri="{FF2B5EF4-FFF2-40B4-BE49-F238E27FC236}">
                            <a16:creationId xmlns:a16="http://schemas.microsoft.com/office/drawing/2014/main" id="{83A28AD8-AB57-44BD-8F82-E18F48CDA12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oMath>
                          </m:oMathPara>
                        </a14:m>
                        <a:endParaRPr lang="zh-TW" alt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366" name="文字方塊 365">
                        <a:extLst>
                          <a:ext uri="{FF2B5EF4-FFF2-40B4-BE49-F238E27FC236}">
                            <a16:creationId xmlns:a16="http://schemas.microsoft.com/office/drawing/2014/main" id="{83A28AD8-AB57-44BD-8F82-E18F48CDA12B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23"/>
                        <a:stretch>
                          <a:fillRect b="-8197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367" name="橢圓 366">
                    <a:extLst>
                      <a:ext uri="{FF2B5EF4-FFF2-40B4-BE49-F238E27FC236}">
                        <a16:creationId xmlns:a16="http://schemas.microsoft.com/office/drawing/2014/main" id="{D8E901D8-7C48-46FA-A70A-DD46F407319F}"/>
                      </a:ext>
                    </a:extLst>
                  </p:cNvPr>
                  <p:cNvSpPr/>
                  <p:nvPr/>
                </p:nvSpPr>
                <p:spPr>
                  <a:xfrm>
                    <a:off x="5091137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368" name="橢圓 367">
                    <a:extLst>
                      <a:ext uri="{FF2B5EF4-FFF2-40B4-BE49-F238E27FC236}">
                        <a16:creationId xmlns:a16="http://schemas.microsoft.com/office/drawing/2014/main" id="{C7870F27-9D35-421B-A659-EFDFF86C6AB4}"/>
                      </a:ext>
                    </a:extLst>
                  </p:cNvPr>
                  <p:cNvSpPr/>
                  <p:nvPr/>
                </p:nvSpPr>
                <p:spPr>
                  <a:xfrm>
                    <a:off x="5543782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369" name="橢圓 368">
                    <a:extLst>
                      <a:ext uri="{FF2B5EF4-FFF2-40B4-BE49-F238E27FC236}">
                        <a16:creationId xmlns:a16="http://schemas.microsoft.com/office/drawing/2014/main" id="{DFEF5E0A-8FFA-4D67-AE12-CF1D59E94A0B}"/>
                      </a:ext>
                    </a:extLst>
                  </p:cNvPr>
                  <p:cNvSpPr/>
                  <p:nvPr/>
                </p:nvSpPr>
                <p:spPr>
                  <a:xfrm>
                    <a:off x="5997934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370" name="橢圓 369">
                    <a:extLst>
                      <a:ext uri="{FF2B5EF4-FFF2-40B4-BE49-F238E27FC236}">
                        <a16:creationId xmlns:a16="http://schemas.microsoft.com/office/drawing/2014/main" id="{0C50265B-5E28-4EC9-966C-D2D5E828074D}"/>
                      </a:ext>
                    </a:extLst>
                  </p:cNvPr>
                  <p:cNvSpPr/>
                  <p:nvPr/>
                </p:nvSpPr>
                <p:spPr>
                  <a:xfrm>
                    <a:off x="6452086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371" name="橢圓 370">
                    <a:extLst>
                      <a:ext uri="{FF2B5EF4-FFF2-40B4-BE49-F238E27FC236}">
                        <a16:creationId xmlns:a16="http://schemas.microsoft.com/office/drawing/2014/main" id="{D7770F16-84D6-48DF-898D-7D19D5FB7480}"/>
                      </a:ext>
                    </a:extLst>
                  </p:cNvPr>
                  <p:cNvSpPr/>
                  <p:nvPr/>
                </p:nvSpPr>
                <p:spPr>
                  <a:xfrm>
                    <a:off x="4636985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372" name="橢圓 371">
                    <a:extLst>
                      <a:ext uri="{FF2B5EF4-FFF2-40B4-BE49-F238E27FC236}">
                        <a16:creationId xmlns:a16="http://schemas.microsoft.com/office/drawing/2014/main" id="{A86F885D-06BD-41F7-B511-9B9DE2CFD486}"/>
                      </a:ext>
                    </a:extLst>
                  </p:cNvPr>
                  <p:cNvSpPr/>
                  <p:nvPr/>
                </p:nvSpPr>
                <p:spPr>
                  <a:xfrm>
                    <a:off x="4182833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373" name="橢圓 372">
                    <a:extLst>
                      <a:ext uri="{FF2B5EF4-FFF2-40B4-BE49-F238E27FC236}">
                        <a16:creationId xmlns:a16="http://schemas.microsoft.com/office/drawing/2014/main" id="{1FC20B12-9E7B-4121-BE85-DDDD1EB105CF}"/>
                      </a:ext>
                    </a:extLst>
                  </p:cNvPr>
                  <p:cNvSpPr/>
                  <p:nvPr/>
                </p:nvSpPr>
                <p:spPr>
                  <a:xfrm>
                    <a:off x="3728681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374" name="橢圓 373">
                    <a:extLst>
                      <a:ext uri="{FF2B5EF4-FFF2-40B4-BE49-F238E27FC236}">
                        <a16:creationId xmlns:a16="http://schemas.microsoft.com/office/drawing/2014/main" id="{7EB8DE52-1CFB-472F-B42C-90A10985A461}"/>
                      </a:ext>
                    </a:extLst>
                  </p:cNvPr>
                  <p:cNvSpPr/>
                  <p:nvPr/>
                </p:nvSpPr>
                <p:spPr>
                  <a:xfrm>
                    <a:off x="3277802" y="4853939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375" name="群組 374">
                <a:extLst>
                  <a:ext uri="{FF2B5EF4-FFF2-40B4-BE49-F238E27FC236}">
                    <a16:creationId xmlns:a16="http://schemas.microsoft.com/office/drawing/2014/main" id="{84E6E2A2-184E-4005-8826-2C4FC4A63938}"/>
                  </a:ext>
                </a:extLst>
              </p:cNvPr>
              <p:cNvGrpSpPr/>
              <p:nvPr/>
            </p:nvGrpSpPr>
            <p:grpSpPr>
              <a:xfrm>
                <a:off x="5516367" y="2860408"/>
                <a:ext cx="4663948" cy="780940"/>
                <a:chOff x="1211051" y="2310306"/>
                <a:chExt cx="6426176" cy="1076011"/>
              </a:xfrm>
            </p:grpSpPr>
            <p:sp>
              <p:nvSpPr>
                <p:cNvPr id="379" name="矩形 378">
                  <a:extLst>
                    <a:ext uri="{FF2B5EF4-FFF2-40B4-BE49-F238E27FC236}">
                      <a16:creationId xmlns:a16="http://schemas.microsoft.com/office/drawing/2014/main" id="{4B1109A0-9B3F-475A-85C2-4E218DDCE813}"/>
                    </a:ext>
                  </a:extLst>
                </p:cNvPr>
                <p:cNvSpPr/>
                <p:nvPr/>
              </p:nvSpPr>
              <p:spPr>
                <a:xfrm>
                  <a:off x="2218252" y="2781476"/>
                  <a:ext cx="4983078" cy="524614"/>
                </a:xfrm>
                <a:prstGeom prst="rect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cxnSp>
              <p:nvCxnSpPr>
                <p:cNvPr id="376" name="直線單箭頭接點 375">
                  <a:extLst>
                    <a:ext uri="{FF2B5EF4-FFF2-40B4-BE49-F238E27FC236}">
                      <a16:creationId xmlns:a16="http://schemas.microsoft.com/office/drawing/2014/main" id="{996B977A-98F1-474E-9C9D-062F8F1259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83080" y="3043772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77" name="文字方塊 376">
                      <a:extLst>
                        <a:ext uri="{FF2B5EF4-FFF2-40B4-BE49-F238E27FC236}">
                          <a16:creationId xmlns:a16="http://schemas.microsoft.com/office/drawing/2014/main" id="{7A061D1A-4ECA-42A6-A029-A0663AC341D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oMath>
                        </m:oMathPara>
                      </a14:m>
                      <a:endParaRPr lang="zh-TW" altLang="en-US" sz="2000" dirty="0"/>
                    </a:p>
                  </p:txBody>
                </p:sp>
              </mc:Choice>
              <mc:Fallback xmlns="">
                <p:sp>
                  <p:nvSpPr>
                    <p:cNvPr id="377" name="文字方塊 376">
                      <a:extLst>
                        <a:ext uri="{FF2B5EF4-FFF2-40B4-BE49-F238E27FC236}">
                          <a16:creationId xmlns:a16="http://schemas.microsoft.com/office/drawing/2014/main" id="{7A061D1A-4ECA-42A6-A029-A0663AC341D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blipFill>
                      <a:blip r:embed="rId2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378" name="直線接點 377">
                  <a:extLst>
                    <a:ext uri="{FF2B5EF4-FFF2-40B4-BE49-F238E27FC236}">
                      <a16:creationId xmlns:a16="http://schemas.microsoft.com/office/drawing/2014/main" id="{8DA95132-E4B9-44B7-8ADC-8F2F43DCB6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17892" y="2811409"/>
                  <a:ext cx="0" cy="464726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82" name="文字方塊 381">
                      <a:extLst>
                        <a:ext uri="{FF2B5EF4-FFF2-40B4-BE49-F238E27FC236}">
                          <a16:creationId xmlns:a16="http://schemas.microsoft.com/office/drawing/2014/main" id="{E7C0B396-2588-4298-ABBD-CAEEA31C537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395133" y="2310306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382" name="文字方塊 381">
                      <a:extLst>
                        <a:ext uri="{FF2B5EF4-FFF2-40B4-BE49-F238E27FC236}">
                          <a16:creationId xmlns:a16="http://schemas.microsoft.com/office/drawing/2014/main" id="{E7C0B396-2588-4298-ABBD-CAEEA31C537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395133" y="2310306"/>
                      <a:ext cx="652463" cy="508881"/>
                    </a:xfrm>
                    <a:prstGeom prst="rect">
                      <a:avLst/>
                    </a:prstGeom>
                    <a:blipFill>
                      <a:blip r:embed="rId1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383" name="文字方塊 382">
                  <a:extLst>
                    <a:ext uri="{FF2B5EF4-FFF2-40B4-BE49-F238E27FC236}">
                      <a16:creationId xmlns:a16="http://schemas.microsoft.com/office/drawing/2014/main" id="{7080BA2E-2A57-4B6C-AE1A-9D13C4C1851E}"/>
                    </a:ext>
                  </a:extLst>
                </p:cNvPr>
                <p:cNvSpPr txBox="1"/>
                <p:nvPr/>
              </p:nvSpPr>
              <p:spPr>
                <a:xfrm>
                  <a:off x="2633374" y="2665403"/>
                  <a:ext cx="1652093" cy="72091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400" b="1" dirty="0"/>
                    <a:t>floating-point range</a:t>
                  </a:r>
                  <a:endParaRPr lang="zh-TW" altLang="en-US" sz="1400" b="1" dirty="0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4" name="文字方塊 493">
                    <a:extLst>
                      <a:ext uri="{FF2B5EF4-FFF2-40B4-BE49-F238E27FC236}">
                        <a16:creationId xmlns:a16="http://schemas.microsoft.com/office/drawing/2014/main" id="{821C0054-FE37-48C5-AF2E-A098DE92D74F}"/>
                      </a:ext>
                    </a:extLst>
                  </p:cNvPr>
                  <p:cNvSpPr txBox="1"/>
                  <p:nvPr/>
                </p:nvSpPr>
                <p:spPr>
                  <a:xfrm>
                    <a:off x="7529582" y="4548310"/>
                    <a:ext cx="409479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94" name="文字方塊 493">
                    <a:extLst>
                      <a:ext uri="{FF2B5EF4-FFF2-40B4-BE49-F238E27FC236}">
                        <a16:creationId xmlns:a16="http://schemas.microsoft.com/office/drawing/2014/main" id="{821C0054-FE37-48C5-AF2E-A098DE92D74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29582" y="4548310"/>
                    <a:ext cx="409479" cy="276999"/>
                  </a:xfrm>
                  <a:prstGeom prst="rect">
                    <a:avLst/>
                  </a:prstGeom>
                  <a:blipFill>
                    <a:blip r:embed="rId2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5" name="文字方塊 494">
                    <a:extLst>
                      <a:ext uri="{FF2B5EF4-FFF2-40B4-BE49-F238E27FC236}">
                        <a16:creationId xmlns:a16="http://schemas.microsoft.com/office/drawing/2014/main" id="{F0285978-9407-4242-81D2-B9186FC8492C}"/>
                      </a:ext>
                    </a:extLst>
                  </p:cNvPr>
                  <p:cNvSpPr txBox="1"/>
                  <p:nvPr/>
                </p:nvSpPr>
                <p:spPr>
                  <a:xfrm>
                    <a:off x="7193707" y="4552510"/>
                    <a:ext cx="409479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 dirty="0"/>
                      <a:t>2</a:t>
                    </a:r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95" name="文字方塊 494">
                    <a:extLst>
                      <a:ext uri="{FF2B5EF4-FFF2-40B4-BE49-F238E27FC236}">
                        <a16:creationId xmlns:a16="http://schemas.microsoft.com/office/drawing/2014/main" id="{F0285978-9407-4242-81D2-B9186FC8492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93707" y="4552510"/>
                    <a:ext cx="409479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2174" b="-1304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6" name="文字方塊 495">
                    <a:extLst>
                      <a:ext uri="{FF2B5EF4-FFF2-40B4-BE49-F238E27FC236}">
                        <a16:creationId xmlns:a16="http://schemas.microsoft.com/office/drawing/2014/main" id="{C8240FC0-BE16-47C9-9218-461B0B6D458F}"/>
                      </a:ext>
                    </a:extLst>
                  </p:cNvPr>
                  <p:cNvSpPr txBox="1"/>
                  <p:nvPr/>
                </p:nvSpPr>
                <p:spPr>
                  <a:xfrm>
                    <a:off x="6865085" y="4550243"/>
                    <a:ext cx="409479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 dirty="0"/>
                      <a:t>3</a:t>
                    </a:r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96" name="文字方塊 495">
                    <a:extLst>
                      <a:ext uri="{FF2B5EF4-FFF2-40B4-BE49-F238E27FC236}">
                        <a16:creationId xmlns:a16="http://schemas.microsoft.com/office/drawing/2014/main" id="{C8240FC0-BE16-47C9-9218-461B0B6D458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865085" y="4550243"/>
                    <a:ext cx="409479" cy="276999"/>
                  </a:xfrm>
                  <a:prstGeom prst="rect">
                    <a:avLst/>
                  </a:prstGeom>
                  <a:blipFill>
                    <a:blip r:embed="rId26"/>
                    <a:stretch>
                      <a:fillRect t="-4444" b="-1555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7" name="文字方塊 496">
                    <a:extLst>
                      <a:ext uri="{FF2B5EF4-FFF2-40B4-BE49-F238E27FC236}">
                        <a16:creationId xmlns:a16="http://schemas.microsoft.com/office/drawing/2014/main" id="{1871928C-FF90-4A6E-87AD-2FBBDA188AC5}"/>
                      </a:ext>
                    </a:extLst>
                  </p:cNvPr>
                  <p:cNvSpPr txBox="1"/>
                  <p:nvPr/>
                </p:nvSpPr>
                <p:spPr>
                  <a:xfrm>
                    <a:off x="6542816" y="4548310"/>
                    <a:ext cx="409479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 dirty="0"/>
                      <a:t>4</a:t>
                    </a:r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97" name="文字方塊 496">
                    <a:extLst>
                      <a:ext uri="{FF2B5EF4-FFF2-40B4-BE49-F238E27FC236}">
                        <a16:creationId xmlns:a16="http://schemas.microsoft.com/office/drawing/2014/main" id="{1871928C-FF90-4A6E-87AD-2FBBDA188AC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42816" y="4548310"/>
                    <a:ext cx="409479" cy="276999"/>
                  </a:xfrm>
                  <a:prstGeom prst="rect">
                    <a:avLst/>
                  </a:prstGeom>
                  <a:blipFill>
                    <a:blip r:embed="rId27"/>
                    <a:stretch>
                      <a:fillRect t="-4444" b="-1555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8" name="文字方塊 497">
                    <a:extLst>
                      <a:ext uri="{FF2B5EF4-FFF2-40B4-BE49-F238E27FC236}">
                        <a16:creationId xmlns:a16="http://schemas.microsoft.com/office/drawing/2014/main" id="{E3363225-B4B6-4085-85CB-B4D22A245664}"/>
                      </a:ext>
                    </a:extLst>
                  </p:cNvPr>
                  <p:cNvSpPr txBox="1"/>
                  <p:nvPr/>
                </p:nvSpPr>
                <p:spPr>
                  <a:xfrm>
                    <a:off x="8179014" y="4548310"/>
                    <a:ext cx="409479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98" name="文字方塊 497">
                    <a:extLst>
                      <a:ext uri="{FF2B5EF4-FFF2-40B4-BE49-F238E27FC236}">
                        <a16:creationId xmlns:a16="http://schemas.microsoft.com/office/drawing/2014/main" id="{E3363225-B4B6-4085-85CB-B4D22A24566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179014" y="4548310"/>
                    <a:ext cx="409479" cy="276999"/>
                  </a:xfrm>
                  <a:prstGeom prst="rect">
                    <a:avLst/>
                  </a:prstGeom>
                  <a:blipFill>
                    <a:blip r:embed="rId2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9" name="文字方塊 498">
                    <a:extLst>
                      <a:ext uri="{FF2B5EF4-FFF2-40B4-BE49-F238E27FC236}">
                        <a16:creationId xmlns:a16="http://schemas.microsoft.com/office/drawing/2014/main" id="{6BEA9410-2356-426E-97E1-05D70A75901E}"/>
                      </a:ext>
                    </a:extLst>
                  </p:cNvPr>
                  <p:cNvSpPr txBox="1"/>
                  <p:nvPr/>
                </p:nvSpPr>
                <p:spPr>
                  <a:xfrm>
                    <a:off x="8508751" y="4550243"/>
                    <a:ext cx="409479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499" name="文字方塊 498">
                    <a:extLst>
                      <a:ext uri="{FF2B5EF4-FFF2-40B4-BE49-F238E27FC236}">
                        <a16:creationId xmlns:a16="http://schemas.microsoft.com/office/drawing/2014/main" id="{6BEA9410-2356-426E-97E1-05D70A75901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508751" y="4550243"/>
                    <a:ext cx="409479" cy="276999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0" name="文字方塊 499">
                    <a:extLst>
                      <a:ext uri="{FF2B5EF4-FFF2-40B4-BE49-F238E27FC236}">
                        <a16:creationId xmlns:a16="http://schemas.microsoft.com/office/drawing/2014/main" id="{7E94AE23-844C-4CE3-B9B0-9F8119BBD30F}"/>
                      </a:ext>
                    </a:extLst>
                  </p:cNvPr>
                  <p:cNvSpPr txBox="1"/>
                  <p:nvPr/>
                </p:nvSpPr>
                <p:spPr>
                  <a:xfrm>
                    <a:off x="8838488" y="4544192"/>
                    <a:ext cx="409479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oMath>
                      </m:oMathPara>
                    </a14:m>
                    <a:endParaRPr lang="zh-TW" altLang="en-US" sz="1200" b="1" i="1" dirty="0"/>
                  </a:p>
                </p:txBody>
              </p:sp>
            </mc:Choice>
            <mc:Fallback xmlns="">
              <p:sp>
                <p:nvSpPr>
                  <p:cNvPr id="500" name="文字方塊 499">
                    <a:extLst>
                      <a:ext uri="{FF2B5EF4-FFF2-40B4-BE49-F238E27FC236}">
                        <a16:creationId xmlns:a16="http://schemas.microsoft.com/office/drawing/2014/main" id="{7E94AE23-844C-4CE3-B9B0-9F8119BBD30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838488" y="4544192"/>
                    <a:ext cx="409479" cy="276999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1" name="文字方塊 500">
                    <a:extLst>
                      <a:ext uri="{FF2B5EF4-FFF2-40B4-BE49-F238E27FC236}">
                        <a16:creationId xmlns:a16="http://schemas.microsoft.com/office/drawing/2014/main" id="{4E9AF49F-EFC5-4CD2-A298-4458505C9F43}"/>
                      </a:ext>
                    </a:extLst>
                  </p:cNvPr>
                  <p:cNvSpPr txBox="1"/>
                  <p:nvPr/>
                </p:nvSpPr>
                <p:spPr>
                  <a:xfrm>
                    <a:off x="6686591" y="4733109"/>
                    <a:ext cx="772821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 i="1" dirty="0"/>
                  </a:p>
                </p:txBody>
              </p:sp>
            </mc:Choice>
            <mc:Fallback xmlns="">
              <p:sp>
                <p:nvSpPr>
                  <p:cNvPr id="501" name="文字方塊 500">
                    <a:extLst>
                      <a:ext uri="{FF2B5EF4-FFF2-40B4-BE49-F238E27FC236}">
                        <a16:creationId xmlns:a16="http://schemas.microsoft.com/office/drawing/2014/main" id="{4E9AF49F-EFC5-4CD2-A298-4458505C9F4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686591" y="4733109"/>
                    <a:ext cx="772821" cy="338554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b="-545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2" name="文字方塊 501">
                    <a:extLst>
                      <a:ext uri="{FF2B5EF4-FFF2-40B4-BE49-F238E27FC236}">
                        <a16:creationId xmlns:a16="http://schemas.microsoft.com/office/drawing/2014/main" id="{154875B8-1A44-46E5-AE45-A95C0FE4861A}"/>
                      </a:ext>
                    </a:extLst>
                  </p:cNvPr>
                  <p:cNvSpPr txBox="1"/>
                  <p:nvPr/>
                </p:nvSpPr>
                <p:spPr>
                  <a:xfrm>
                    <a:off x="8659542" y="4733109"/>
                    <a:ext cx="772821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2400" b="1" i="1" dirty="0"/>
                  </a:p>
                </p:txBody>
              </p:sp>
            </mc:Choice>
            <mc:Fallback xmlns="">
              <p:sp>
                <p:nvSpPr>
                  <p:cNvPr id="502" name="文字方塊 501">
                    <a:extLst>
                      <a:ext uri="{FF2B5EF4-FFF2-40B4-BE49-F238E27FC236}">
                        <a16:creationId xmlns:a16="http://schemas.microsoft.com/office/drawing/2014/main" id="{154875B8-1A44-46E5-AE45-A95C0FE4861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59542" y="4733109"/>
                    <a:ext cx="772821" cy="338554"/>
                  </a:xfrm>
                  <a:prstGeom prst="rect">
                    <a:avLst/>
                  </a:prstGeom>
                  <a:blipFill>
                    <a:blip r:embed="rId29"/>
                    <a:stretch>
                      <a:fillRect b="-545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8" name="文字方塊 507">
                  <a:extLst>
                    <a:ext uri="{FF2B5EF4-FFF2-40B4-BE49-F238E27FC236}">
                      <a16:creationId xmlns:a16="http://schemas.microsoft.com/office/drawing/2014/main" id="{90551046-E73A-4D15-A5B3-670CCC251007}"/>
                    </a:ext>
                  </a:extLst>
                </p:cNvPr>
                <p:cNvSpPr txBox="1"/>
                <p:nvPr/>
              </p:nvSpPr>
              <p:spPr>
                <a:xfrm>
                  <a:off x="8151527" y="6224036"/>
                  <a:ext cx="1924347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dirty="0"/>
                    <a:t>Symmetric (</a:t>
                  </a:r>
                  <a14:m>
                    <m:oMath xmlns:m="http://schemas.openxmlformats.org/officeDocument/2006/math">
                      <m:r>
                        <a:rPr lang="en-US" altLang="zh-TW" i="1" dirty="0" smtClean="0"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US" altLang="zh-TW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zh-TW" i="1" dirty="0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a14:m>
                  <a:r>
                    <a:rPr lang="en-US" altLang="zh-TW" dirty="0"/>
                    <a:t>)</a:t>
                  </a:r>
                  <a:endParaRPr lang="zh-TW" altLang="en-US" dirty="0"/>
                </a:p>
              </p:txBody>
            </p:sp>
          </mc:Choice>
          <mc:Fallback xmlns="">
            <p:sp>
              <p:nvSpPr>
                <p:cNvPr id="508" name="文字方塊 507">
                  <a:extLst>
                    <a:ext uri="{FF2B5EF4-FFF2-40B4-BE49-F238E27FC236}">
                      <a16:creationId xmlns:a16="http://schemas.microsoft.com/office/drawing/2014/main" id="{90551046-E73A-4D15-A5B3-670CCC2510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51527" y="6224036"/>
                  <a:ext cx="1924347" cy="369332"/>
                </a:xfrm>
                <a:prstGeom prst="rect">
                  <a:avLst/>
                </a:prstGeom>
                <a:blipFill>
                  <a:blip r:embed="rId30"/>
                  <a:stretch>
                    <a:fillRect l="-2532" t="-8197" b="-9836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乘號 3">
            <a:extLst>
              <a:ext uri="{FF2B5EF4-FFF2-40B4-BE49-F238E27FC236}">
                <a16:creationId xmlns:a16="http://schemas.microsoft.com/office/drawing/2014/main" id="{0F2ADC36-9AEC-4291-012D-813DFF2683FD}"/>
              </a:ext>
            </a:extLst>
          </p:cNvPr>
          <p:cNvSpPr/>
          <p:nvPr/>
        </p:nvSpPr>
        <p:spPr>
          <a:xfrm>
            <a:off x="7614012" y="4191126"/>
            <a:ext cx="351459" cy="351459"/>
          </a:xfrm>
          <a:prstGeom prst="mathMultiply">
            <a:avLst>
              <a:gd name="adj1" fmla="val 1143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14EC88D3-D6A4-8A35-5E2F-BEDC127F04DB}"/>
                  </a:ext>
                </a:extLst>
              </p:cNvPr>
              <p:cNvSpPr txBox="1"/>
              <p:nvPr/>
            </p:nvSpPr>
            <p:spPr>
              <a:xfrm>
                <a:off x="6792198" y="5244165"/>
                <a:ext cx="4653800" cy="7509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0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en-US" altLang="zh-TW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a:rPr lang="en-US" altLang="zh-TW" sz="2000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sub>
                              <m: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a:rPr lang="en-US" altLang="zh-TW" sz="2000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sub>
                              <m:r>
                                <a:rPr lang="en-US" altLang="zh-TW" sz="2000" b="1" i="1" dirty="0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en-US" altLang="zh-TW" sz="2000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sub>
                              <m: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  <m:r>
                            <a:rPr lang="en-US" altLang="zh-TW" sz="20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</m:e>
                            <m:sub>
                              <m:r>
                                <a:rPr lang="en-US" altLang="zh-TW" sz="2000" b="1" i="1" dirty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en-US" altLang="zh-TW" sz="2000" b="1" i="1" smtClean="0">
                                  <a:latin typeface="Cambria Math" panose="02040503050406030204" pitchFamily="18" charset="0"/>
                                </a:rPr>
                                <m:t>𝒊𝒏</m:t>
                              </m:r>
                            </m:sub>
                          </m:sSub>
                        </m:den>
                      </m:f>
                      <m:r>
                        <a:rPr lang="en-US" altLang="zh-TW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TW" sz="20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sz="2000" b="1" i="1" smtClean="0"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20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den>
                      </m:f>
                      <m:r>
                        <a:rPr lang="en-US" altLang="zh-TW" sz="20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TW" sz="20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sz="2000" b="1" i="1"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US" altLang="zh-TW" sz="20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TW" sz="2000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altLang="zh-TW" sz="2000" b="1" i="1" smtClean="0"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  <m:r>
                                <a:rPr lang="en-US" altLang="zh-TW" sz="2000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TW" sz="20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p>
                          </m:sSup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zh-TW" altLang="en-US" sz="20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14EC88D3-D6A4-8A35-5E2F-BEDC127F04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2198" y="5244165"/>
                <a:ext cx="4653800" cy="750975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E37B89BC-4E5E-F0AD-16FB-ECFEAAC37A1D}"/>
                  </a:ext>
                </a:extLst>
              </p:cNvPr>
              <p:cNvSpPr txBox="1"/>
              <p:nvPr/>
            </p:nvSpPr>
            <p:spPr>
              <a:xfrm>
                <a:off x="10448738" y="2752008"/>
                <a:ext cx="7728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16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16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</m:d>
                        </m:e>
                        <m:sub>
                          <m:r>
                            <a:rPr lang="en-US" altLang="zh-TW" sz="16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zh-TW" altLang="en-US" sz="1600" b="1" dirty="0"/>
              </a:p>
            </p:txBody>
          </p:sp>
        </mc:Choice>
        <mc:Fallback xmlns="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E37B89BC-4E5E-F0AD-16FB-ECFEAAC37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8738" y="2752008"/>
                <a:ext cx="772821" cy="338554"/>
              </a:xfrm>
              <a:prstGeom prst="rect">
                <a:avLst/>
              </a:prstGeom>
              <a:blipFill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8">
                <a:extLst>
                  <a:ext uri="{FF2B5EF4-FFF2-40B4-BE49-F238E27FC236}">
                    <a16:creationId xmlns:a16="http://schemas.microsoft.com/office/drawing/2014/main" id="{A79C6158-679D-2AA3-E43D-B4BCE144DE8E}"/>
                  </a:ext>
                </a:extLst>
              </p:cNvPr>
              <p:cNvSpPr txBox="1"/>
              <p:nvPr/>
            </p:nvSpPr>
            <p:spPr>
              <a:xfrm>
                <a:off x="6848280" y="2751876"/>
                <a:ext cx="7728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16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16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</m:d>
                        </m:e>
                        <m:sub>
                          <m:r>
                            <a:rPr lang="en-US" altLang="zh-TW" sz="16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zh-TW" altLang="en-US" sz="1600" b="1" dirty="0"/>
              </a:p>
            </p:txBody>
          </p:sp>
        </mc:Choice>
        <mc:Fallback xmlns="">
          <p:sp>
            <p:nvSpPr>
              <p:cNvPr id="9" name="文字方塊 8">
                <a:extLst>
                  <a:ext uri="{FF2B5EF4-FFF2-40B4-BE49-F238E27FC236}">
                    <a16:creationId xmlns:a16="http://schemas.microsoft.com/office/drawing/2014/main" id="{A79C6158-679D-2AA3-E43D-B4BCE144DE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8280" y="2751876"/>
                <a:ext cx="772821" cy="338554"/>
              </a:xfrm>
              <a:prstGeom prst="rect">
                <a:avLst/>
              </a:prstGeom>
              <a:blipFill>
                <a:blip r:embed="rId33"/>
                <a:stretch>
                  <a:fillRect r="-78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9" name="文字方塊 98">
            <a:extLst>
              <a:ext uri="{FF2B5EF4-FFF2-40B4-BE49-F238E27FC236}">
                <a16:creationId xmlns:a16="http://schemas.microsoft.com/office/drawing/2014/main" id="{5C7A7435-3BF7-4D28-A1F1-50C33C89732A}"/>
              </a:ext>
            </a:extLst>
          </p:cNvPr>
          <p:cNvSpPr txBox="1"/>
          <p:nvPr/>
        </p:nvSpPr>
        <p:spPr>
          <a:xfrm>
            <a:off x="6927605" y="4105245"/>
            <a:ext cx="10400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400" b="1" dirty="0"/>
              <a:t>3-bit </a:t>
            </a:r>
          </a:p>
          <a:p>
            <a:r>
              <a:rPr lang="en-US" altLang="zh-TW" sz="1400" b="1" dirty="0"/>
              <a:t>Integer</a:t>
            </a:r>
            <a:endParaRPr lang="zh-TW" altLang="en-US" sz="1400" b="1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67C5C9-30B5-47F3-8A1F-444E0EA2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868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0FFFDAF-8EEB-4CD3-935C-A1788818F9C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85741" y="1000820"/>
            <a:ext cx="10515600" cy="4503738"/>
          </a:xfrm>
        </p:spPr>
        <p:txBody>
          <a:bodyPr>
            <a:normAutofit/>
          </a:bodyPr>
          <a:lstStyle/>
          <a:p>
            <a:r>
              <a:rPr lang="en-US" altLang="zh-TW" dirty="0"/>
              <a:t>Integer-Arithmetic-Only Inference</a:t>
            </a:r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8" name="投影片編號版面配置區 3">
            <a:extLst>
              <a:ext uri="{FF2B5EF4-FFF2-40B4-BE49-F238E27FC236}">
                <a16:creationId xmlns:a16="http://schemas.microsoft.com/office/drawing/2014/main" id="{2D067543-1506-4C61-BF92-831FCCC30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800EB-2EA5-46D2-A07A-510C9AA2772C}" type="slidenum">
              <a:rPr lang="en-US" altLang="zh-TW" smtClean="0"/>
              <a:pPr/>
              <a:t>44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8C09CB8-4B9D-433A-91BE-7A2798461977}"/>
                  </a:ext>
                </a:extLst>
              </p:cNvPr>
              <p:cNvSpPr/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𝑾𝑿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zh-TW" altLang="en-US" sz="28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8C09CB8-4B9D-433A-91BE-7A27984619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字方塊 9">
            <a:extLst>
              <a:ext uri="{FF2B5EF4-FFF2-40B4-BE49-F238E27FC236}">
                <a16:creationId xmlns:a16="http://schemas.microsoft.com/office/drawing/2014/main" id="{BF998C8F-75C5-42C6-8EA4-F2ED43A2839A}"/>
              </a:ext>
            </a:extLst>
          </p:cNvPr>
          <p:cNvSpPr txBox="1"/>
          <p:nvPr/>
        </p:nvSpPr>
        <p:spPr>
          <a:xfrm>
            <a:off x="5669221" y="868893"/>
            <a:ext cx="60707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i="0" dirty="0">
                <a:solidFill>
                  <a:srgbClr val="1A1918"/>
                </a:solidFill>
                <a:effectLst/>
                <a:latin typeface="AtlasGrotesk"/>
              </a:rPr>
              <a:t>So far, we </a:t>
            </a:r>
            <a:r>
              <a:rPr lang="en-US" altLang="zh-TW" dirty="0">
                <a:solidFill>
                  <a:srgbClr val="1A1918"/>
                </a:solidFill>
                <a:latin typeface="AtlasGrotesk"/>
              </a:rPr>
              <a:t>have </a:t>
            </a:r>
            <a:r>
              <a:rPr lang="en-US" altLang="zh-TW" i="0" dirty="0">
                <a:solidFill>
                  <a:srgbClr val="1A1918"/>
                </a:solidFill>
                <a:effectLst/>
                <a:latin typeface="AtlasGrotesk"/>
              </a:rPr>
              <a:t>ignored the bias term. </a:t>
            </a:r>
          </a:p>
          <a:p>
            <a:r>
              <a:rPr lang="en-US" altLang="zh-TW" i="0" dirty="0">
                <a:solidFill>
                  <a:srgbClr val="1A1918"/>
                </a:solidFill>
                <a:effectLst/>
                <a:latin typeface="AtlasGrotesk"/>
              </a:rPr>
              <a:t>Now we consider the following fully-connected layer with bias.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82C0AC62-A146-49BE-844B-BE0DFC7766C5}"/>
                  </a:ext>
                </a:extLst>
              </p:cNvPr>
              <p:cNvSpPr txBox="1"/>
              <p:nvPr/>
            </p:nvSpPr>
            <p:spPr>
              <a:xfrm>
                <a:off x="1812190" y="2405397"/>
                <a:ext cx="8567615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1" i="1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</m:e>
                      </m:d>
                      <m:r>
                        <a:rPr lang="en-US" altLang="zh-TW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sub>
                      </m:sSub>
                      <m:d>
                        <m:d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</m:e>
                      </m:d>
                      <m:r>
                        <a:rPr lang="en-US" altLang="zh-TW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𝑿</m:t>
                          </m:r>
                        </m:sub>
                      </m:sSub>
                      <m:d>
                        <m:d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</m:e>
                      </m:d>
                      <m:r>
                        <a:rPr lang="en-US" altLang="zh-TW" sz="2400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sub>
                      </m:sSub>
                      <m:d>
                        <m:dPr>
                          <m:ctrlP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sub>
                          </m:sSub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TW" altLang="en-US" sz="2400" b="1" dirty="0"/>
              </a:p>
            </p:txBody>
          </p:sp>
        </mc:Choice>
        <mc:Fallback xmlns="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82C0AC62-A146-49BE-844B-BE0DFC776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190" y="2405397"/>
                <a:ext cx="8567615" cy="461665"/>
              </a:xfrm>
              <a:prstGeom prst="rect">
                <a:avLst/>
              </a:prstGeom>
              <a:blipFill>
                <a:blip r:embed="rId3"/>
                <a:stretch>
                  <a:fillRect b="-14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群組 8">
            <a:extLst>
              <a:ext uri="{FF2B5EF4-FFF2-40B4-BE49-F238E27FC236}">
                <a16:creationId xmlns:a16="http://schemas.microsoft.com/office/drawing/2014/main" id="{EA1ADC32-C410-4565-83EA-669070FA8DBF}"/>
              </a:ext>
            </a:extLst>
          </p:cNvPr>
          <p:cNvGrpSpPr/>
          <p:nvPr/>
        </p:nvGrpSpPr>
        <p:grpSpPr>
          <a:xfrm>
            <a:off x="1812189" y="2970265"/>
            <a:ext cx="8567615" cy="952207"/>
            <a:chOff x="1812189" y="2970265"/>
            <a:chExt cx="8567615" cy="952207"/>
          </a:xfrm>
        </p:grpSpPr>
        <p:grpSp>
          <p:nvGrpSpPr>
            <p:cNvPr id="6" name="群組 5">
              <a:extLst>
                <a:ext uri="{FF2B5EF4-FFF2-40B4-BE49-F238E27FC236}">
                  <a16:creationId xmlns:a16="http://schemas.microsoft.com/office/drawing/2014/main" id="{64137AE7-6014-4D63-955C-B8169782E7F3}"/>
                </a:ext>
              </a:extLst>
            </p:cNvPr>
            <p:cNvGrpSpPr/>
            <p:nvPr/>
          </p:nvGrpSpPr>
          <p:grpSpPr>
            <a:xfrm>
              <a:off x="5605213" y="2970265"/>
              <a:ext cx="1935198" cy="458735"/>
              <a:chOff x="5605213" y="2970265"/>
              <a:chExt cx="1935198" cy="458735"/>
            </a:xfrm>
          </p:grpSpPr>
          <p:cxnSp>
            <p:nvCxnSpPr>
              <p:cNvPr id="12" name="直線單箭頭接點 11">
                <a:extLst>
                  <a:ext uri="{FF2B5EF4-FFF2-40B4-BE49-F238E27FC236}">
                    <a16:creationId xmlns:a16="http://schemas.microsoft.com/office/drawing/2014/main" id="{F24A4DFE-B8F0-42AB-8326-ABB87E5C77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34399" y="2997214"/>
                <a:ext cx="0" cy="431786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文字方塊 14">
                    <a:extLst>
                      <a:ext uri="{FF2B5EF4-FFF2-40B4-BE49-F238E27FC236}">
                        <a16:creationId xmlns:a16="http://schemas.microsoft.com/office/drawing/2014/main" id="{EDC393FE-DB86-4B85-9C6F-4DA808A8EDD0}"/>
                      </a:ext>
                    </a:extLst>
                  </p:cNvPr>
                  <p:cNvSpPr txBox="1"/>
                  <p:nvPr/>
                </p:nvSpPr>
                <p:spPr>
                  <a:xfrm>
                    <a:off x="5605213" y="2970265"/>
                    <a:ext cx="1935198" cy="4001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2000" b="1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r>
                            <a:rPr lang="en-US" altLang="zh-TW" sz="2000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TW" sz="2000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oMath>
                      </m:oMathPara>
                    </a14:m>
                    <a:endParaRPr lang="zh-TW" altLang="en-US" sz="2000" dirty="0">
                      <a:solidFill>
                        <a:schemeClr val="accent2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5" name="文字方塊 14">
                    <a:extLst>
                      <a:ext uri="{FF2B5EF4-FFF2-40B4-BE49-F238E27FC236}">
                        <a16:creationId xmlns:a16="http://schemas.microsoft.com/office/drawing/2014/main" id="{EDC393FE-DB86-4B85-9C6F-4DA808A8EDD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05213" y="2970265"/>
                    <a:ext cx="1935198" cy="40011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b="-454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文字方塊 15">
                  <a:extLst>
                    <a:ext uri="{FF2B5EF4-FFF2-40B4-BE49-F238E27FC236}">
                      <a16:creationId xmlns:a16="http://schemas.microsoft.com/office/drawing/2014/main" id="{18C370D5-C21C-4DEF-A352-84B037350303}"/>
                    </a:ext>
                  </a:extLst>
                </p:cNvPr>
                <p:cNvSpPr txBox="1"/>
                <p:nvPr/>
              </p:nvSpPr>
              <p:spPr>
                <a:xfrm>
                  <a:off x="1812189" y="3460807"/>
                  <a:ext cx="8567615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  <m:r>
                          <a:rPr lang="en-US" altLang="zh-TW" sz="24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 smtClean="0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sub>
                            </m:sSub>
                            <m:r>
                              <a:rPr lang="en-US" altLang="zh-TW" sz="2400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𝒁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sub>
                            </m:sSub>
                          </m:e>
                        </m:d>
                        <m:r>
                          <a:rPr lang="en-US" altLang="zh-TW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400" b="1" i="1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𝑿</m:t>
                            </m:r>
                          </m:sub>
                        </m:sSub>
                        <m:d>
                          <m:d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sub>
                            </m:sSub>
                            <m:r>
                              <a:rPr lang="en-US" altLang="zh-TW" sz="2400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𝒁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sub>
                            </m:sSub>
                          </m:e>
                        </m:d>
                        <m:r>
                          <a:rPr lang="en-US" altLang="zh-TW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TW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sub>
                        </m:sSub>
                        <m:d>
                          <m:dPr>
                            <m:ctrlPr>
                              <a:rPr lang="en-US" altLang="zh-TW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sub>
                            </m:sSub>
                            <m:r>
                              <a:rPr lang="en-US" altLang="zh-TW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𝒁</m:t>
                                </m:r>
                              </m:e>
                              <m:sub>
                                <m:r>
                                  <a:rPr lang="en-US" altLang="zh-TW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zh-TW" altLang="en-US" sz="2400" dirty="0"/>
                </a:p>
              </p:txBody>
            </p:sp>
          </mc:Choice>
          <mc:Fallback xmlns="">
            <p:sp>
              <p:nvSpPr>
                <p:cNvPr id="16" name="文字方塊 15">
                  <a:extLst>
                    <a:ext uri="{FF2B5EF4-FFF2-40B4-BE49-F238E27FC236}">
                      <a16:creationId xmlns:a16="http://schemas.microsoft.com/office/drawing/2014/main" id="{18C370D5-C21C-4DEF-A352-84B0373503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2189" y="3460807"/>
                  <a:ext cx="8567615" cy="461665"/>
                </a:xfrm>
                <a:prstGeom prst="rect">
                  <a:avLst/>
                </a:prstGeom>
                <a:blipFill>
                  <a:blip r:embed="rId5"/>
                  <a:stretch>
                    <a:fillRect b="-14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80E8FB2D-1356-4448-8885-C3E0EFBB2F17}"/>
              </a:ext>
            </a:extLst>
          </p:cNvPr>
          <p:cNvGrpSpPr/>
          <p:nvPr/>
        </p:nvGrpSpPr>
        <p:grpSpPr>
          <a:xfrm>
            <a:off x="1809485" y="4029806"/>
            <a:ext cx="8567616" cy="2143885"/>
            <a:chOff x="1809485" y="4029806"/>
            <a:chExt cx="8567616" cy="2143885"/>
          </a:xfrm>
        </p:grpSpPr>
        <p:grpSp>
          <p:nvGrpSpPr>
            <p:cNvPr id="13" name="群組 12">
              <a:extLst>
                <a:ext uri="{FF2B5EF4-FFF2-40B4-BE49-F238E27FC236}">
                  <a16:creationId xmlns:a16="http://schemas.microsoft.com/office/drawing/2014/main" id="{DA8960D8-0F01-4F77-A2F9-8EE870E2E6E2}"/>
                </a:ext>
              </a:extLst>
            </p:cNvPr>
            <p:cNvGrpSpPr/>
            <p:nvPr/>
          </p:nvGrpSpPr>
          <p:grpSpPr>
            <a:xfrm>
              <a:off x="1809486" y="4029806"/>
              <a:ext cx="8567615" cy="937430"/>
              <a:chOff x="1809486" y="4029806"/>
              <a:chExt cx="8567615" cy="937430"/>
            </a:xfrm>
          </p:grpSpPr>
          <p:grpSp>
            <p:nvGrpSpPr>
              <p:cNvPr id="7" name="群組 6">
                <a:extLst>
                  <a:ext uri="{FF2B5EF4-FFF2-40B4-BE49-F238E27FC236}">
                    <a16:creationId xmlns:a16="http://schemas.microsoft.com/office/drawing/2014/main" id="{087A28B1-778D-4D5A-B4A0-662F9BA17BA1}"/>
                  </a:ext>
                </a:extLst>
              </p:cNvPr>
              <p:cNvGrpSpPr/>
              <p:nvPr/>
            </p:nvGrpSpPr>
            <p:grpSpPr>
              <a:xfrm>
                <a:off x="5931964" y="4029806"/>
                <a:ext cx="3050150" cy="448917"/>
                <a:chOff x="5931964" y="4029806"/>
                <a:chExt cx="3050150" cy="448917"/>
              </a:xfrm>
            </p:grpSpPr>
            <p:cxnSp>
              <p:nvCxnSpPr>
                <p:cNvPr id="18" name="直線單箭頭接點 17">
                  <a:extLst>
                    <a:ext uri="{FF2B5EF4-FFF2-40B4-BE49-F238E27FC236}">
                      <a16:creationId xmlns:a16="http://schemas.microsoft.com/office/drawing/2014/main" id="{5A8E4E86-B2F3-4DAD-A203-F9DE087863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31964" y="4046937"/>
                  <a:ext cx="0" cy="431786"/>
                </a:xfrm>
                <a:prstGeom prst="straightConnector1">
                  <a:avLst/>
                </a:prstGeom>
                <a:ln w="38100">
                  <a:solidFill>
                    <a:schemeClr val="accent2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9" name="文字方塊 18">
                      <a:extLst>
                        <a:ext uri="{FF2B5EF4-FFF2-40B4-BE49-F238E27FC236}">
                          <a16:creationId xmlns:a16="http://schemas.microsoft.com/office/drawing/2014/main" id="{55F0DCCF-35B1-406A-B93D-B41CF57E7B2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098707" y="4029806"/>
                      <a:ext cx="2883407" cy="40011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2000" b="1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000" b="1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sub>
                          </m:sSub>
                          <m:r>
                            <a:rPr lang="en-US" altLang="zh-TW" sz="2000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TW" sz="2000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oMath>
                      </a14:m>
                      <a:r>
                        <a:rPr lang="en-US" altLang="zh-TW" sz="2000" dirty="0">
                          <a:solidFill>
                            <a:schemeClr val="accent2"/>
                          </a:solidFill>
                        </a:rPr>
                        <a:t>,    </a:t>
                      </a: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sub>
                          </m:sSub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</m:oMath>
                      </a14:m>
                      <a:r>
                        <a:rPr lang="zh-TW" altLang="en-US" sz="2000" dirty="0">
                          <a:solidFill>
                            <a:schemeClr val="accent2"/>
                          </a:solidFill>
                        </a:rPr>
                        <a:t> </a:t>
                      </a:r>
                    </a:p>
                  </p:txBody>
                </p:sp>
              </mc:Choice>
              <mc:Fallback xmlns="">
                <p:sp>
                  <p:nvSpPr>
                    <p:cNvPr id="19" name="文字方塊 18">
                      <a:extLst>
                        <a:ext uri="{FF2B5EF4-FFF2-40B4-BE49-F238E27FC236}">
                          <a16:creationId xmlns:a16="http://schemas.microsoft.com/office/drawing/2014/main" id="{55F0DCCF-35B1-406A-B93D-B41CF57E7B2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098707" y="4029806"/>
                      <a:ext cx="2883407" cy="400110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t="-6061" b="-2727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文字方塊 22">
                    <a:extLst>
                      <a:ext uri="{FF2B5EF4-FFF2-40B4-BE49-F238E27FC236}">
                        <a16:creationId xmlns:a16="http://schemas.microsoft.com/office/drawing/2014/main" id="{3D0B03A5-1B4F-40AC-ADD6-AE9342063D79}"/>
                      </a:ext>
                    </a:extLst>
                  </p:cNvPr>
                  <p:cNvSpPr txBox="1"/>
                  <p:nvPr/>
                </p:nvSpPr>
                <p:spPr>
                  <a:xfrm>
                    <a:off x="1809486" y="4505571"/>
                    <a:ext cx="8567615" cy="461665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2400" b="1" i="1" smtClean="0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  <m:r>
                            <a:rPr lang="en-US" altLang="zh-TW" sz="24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US" altLang="zh-TW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 smtClean="0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𝒀</m:t>
                                  </m:r>
                                </m:sub>
                              </m:sSub>
                              <m:r>
                                <a:rPr lang="en-US" altLang="zh-TW" sz="2400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𝒀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TW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𝒁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accent5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r>
                                <a:rPr lang="en-US" altLang="zh-TW" sz="24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</m:e>
                          </m:d>
                        </m:oMath>
                      </m:oMathPara>
                    </a14:m>
                    <a:endParaRPr lang="zh-TW" altLang="en-US" sz="2400" dirty="0"/>
                  </a:p>
                </p:txBody>
              </p:sp>
            </mc:Choice>
            <mc:Fallback xmlns="">
              <p:sp>
                <p:nvSpPr>
                  <p:cNvPr id="23" name="文字方塊 22">
                    <a:extLst>
                      <a:ext uri="{FF2B5EF4-FFF2-40B4-BE49-F238E27FC236}">
                        <a16:creationId xmlns:a16="http://schemas.microsoft.com/office/drawing/2014/main" id="{3D0B03A5-1B4F-40AC-ADD6-AE9342063D7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9486" y="4505571"/>
                    <a:ext cx="8567615" cy="461665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1315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文字方塊 24">
                  <a:extLst>
                    <a:ext uri="{FF2B5EF4-FFF2-40B4-BE49-F238E27FC236}">
                      <a16:creationId xmlns:a16="http://schemas.microsoft.com/office/drawing/2014/main" id="{26DC40A6-0C7F-4960-8C24-D05122880270}"/>
                    </a:ext>
                  </a:extLst>
                </p:cNvPr>
                <p:cNvSpPr txBox="1"/>
                <p:nvPr/>
              </p:nvSpPr>
              <p:spPr>
                <a:xfrm>
                  <a:off x="1809485" y="5327049"/>
                  <a:ext cx="8567615" cy="84664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  <m:r>
                          <a:rPr lang="en-US" altLang="zh-TW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sub>
                            </m:sSub>
                          </m:den>
                        </m:f>
                        <m:d>
                          <m:d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sub>
                            </m:sSub>
                            <m:r>
                              <a:rPr lang="en-US" altLang="zh-TW" sz="2400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𝒁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5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sub>
                            </m:sSub>
                            <m:r>
                              <a:rPr lang="en-US" altLang="zh-TW" sz="2400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sub>
                            </m:sSub>
                          </m:e>
                        </m:d>
                        <m:r>
                          <a:rPr lang="en-US" altLang="zh-TW" sz="24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e>
                          <m:sub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oMath>
                    </m:oMathPara>
                  </a14:m>
                  <a:endParaRPr lang="zh-TW" altLang="en-US" sz="2400" dirty="0"/>
                </a:p>
              </p:txBody>
            </p:sp>
          </mc:Choice>
          <mc:Fallback xmlns="">
            <p:sp>
              <p:nvSpPr>
                <p:cNvPr id="25" name="文字方塊 24">
                  <a:extLst>
                    <a:ext uri="{FF2B5EF4-FFF2-40B4-BE49-F238E27FC236}">
                      <a16:creationId xmlns:a16="http://schemas.microsoft.com/office/drawing/2014/main" id="{26DC40A6-0C7F-4960-8C24-D0512288027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09485" y="5327049"/>
                  <a:ext cx="8567615" cy="84664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" name="文字方塊 4">
            <a:extLst>
              <a:ext uri="{FF2B5EF4-FFF2-40B4-BE49-F238E27FC236}">
                <a16:creationId xmlns:a16="http://schemas.microsoft.com/office/drawing/2014/main" id="{0FC9486E-05A1-D904-2A05-EBD9BB0E7E6A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84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>
            <a:extLst>
              <a:ext uri="{FF2B5EF4-FFF2-40B4-BE49-F238E27FC236}">
                <a16:creationId xmlns:a16="http://schemas.microsoft.com/office/drawing/2014/main" id="{DF4D2A01-5FBE-44DA-A1EC-2ECDAF2EA2CE}"/>
              </a:ext>
            </a:extLst>
          </p:cNvPr>
          <p:cNvGrpSpPr/>
          <p:nvPr/>
        </p:nvGrpSpPr>
        <p:grpSpPr>
          <a:xfrm>
            <a:off x="6025892" y="2778974"/>
            <a:ext cx="1803855" cy="798084"/>
            <a:chOff x="6025892" y="2778974"/>
            <a:chExt cx="1803855" cy="79808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FCCEE0B-129E-4058-969F-4AD5A56BF0AB}"/>
                </a:ext>
              </a:extLst>
            </p:cNvPr>
            <p:cNvSpPr/>
            <p:nvPr/>
          </p:nvSpPr>
          <p:spPr>
            <a:xfrm>
              <a:off x="6025892" y="2875444"/>
              <a:ext cx="1803855" cy="701614"/>
            </a:xfrm>
            <a:prstGeom prst="rect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135E8996-C7F5-4C1D-B89E-7C2099D3099F}"/>
                </a:ext>
              </a:extLst>
            </p:cNvPr>
            <p:cNvSpPr txBox="1"/>
            <p:nvPr/>
          </p:nvSpPr>
          <p:spPr>
            <a:xfrm>
              <a:off x="6262744" y="2778974"/>
              <a:ext cx="144246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2000" b="1" dirty="0">
                  <a:solidFill>
                    <a:schemeClr val="accent2"/>
                  </a:solidFill>
                </a:rPr>
                <a:t>precompute</a:t>
              </a:r>
              <a:endParaRPr lang="zh-TW" altLang="en-US" sz="20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字方塊 25">
                <a:extLst>
                  <a:ext uri="{FF2B5EF4-FFF2-40B4-BE49-F238E27FC236}">
                    <a16:creationId xmlns:a16="http://schemas.microsoft.com/office/drawing/2014/main" id="{0D7FC065-A462-48A5-9A07-3AF22C7339EE}"/>
                  </a:ext>
                </a:extLst>
              </p:cNvPr>
              <p:cNvSpPr txBox="1"/>
              <p:nvPr/>
            </p:nvSpPr>
            <p:spPr>
              <a:xfrm>
                <a:off x="1812190" y="2870552"/>
                <a:ext cx="8567615" cy="8466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1"/>
                                  </a:solidFill>
                                  <a:latin typeface="Cambria Math" panose="02040503050406030204" pitchFamily="18" charset="0"/>
                                </a:rPr>
                                <m:t>𝒀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r>
                            <a:rPr lang="en-US" altLang="zh-TW" sz="24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  <m: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sub>
                          </m:sSub>
                        </m:e>
                      </m:d>
                      <m:r>
                        <a:rPr lang="en-US" altLang="zh-TW" sz="2400" b="1" i="1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 dirty="0"/>
              </a:p>
            </p:txBody>
          </p:sp>
        </mc:Choice>
        <mc:Fallback xmlns="">
          <p:sp>
            <p:nvSpPr>
              <p:cNvPr id="26" name="文字方塊 25">
                <a:extLst>
                  <a:ext uri="{FF2B5EF4-FFF2-40B4-BE49-F238E27FC236}">
                    <a16:creationId xmlns:a16="http://schemas.microsoft.com/office/drawing/2014/main" id="{0D7FC065-A462-48A5-9A07-3AF22C7339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190" y="2870552"/>
                <a:ext cx="8567615" cy="8466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0FFFDAF-8EEB-4CD3-935C-A1788818F9C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85741" y="1000820"/>
            <a:ext cx="10515600" cy="4503738"/>
          </a:xfrm>
        </p:spPr>
        <p:txBody>
          <a:bodyPr>
            <a:normAutofit/>
          </a:bodyPr>
          <a:lstStyle/>
          <a:p>
            <a:r>
              <a:rPr lang="en-US" altLang="zh-TW" dirty="0"/>
              <a:t>Integer-Arithmetic-Only Inference</a:t>
            </a:r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8" name="投影片編號版面配置區 3">
            <a:extLst>
              <a:ext uri="{FF2B5EF4-FFF2-40B4-BE49-F238E27FC236}">
                <a16:creationId xmlns:a16="http://schemas.microsoft.com/office/drawing/2014/main" id="{2D067543-1506-4C61-BF92-831FCCC30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800EB-2EA5-46D2-A07A-510C9AA2772C}" type="slidenum">
              <a:rPr lang="en-US" altLang="zh-TW" smtClean="0"/>
              <a:pPr/>
              <a:t>45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8C09CB8-4B9D-433A-91BE-7A2798461977}"/>
                  </a:ext>
                </a:extLst>
              </p:cNvPr>
              <p:cNvSpPr/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TW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𝑾𝑿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zh-TW" sz="28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zh-TW" altLang="en-US" sz="28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8C09CB8-4B9D-433A-91BE-7A27984619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0601" y="1600553"/>
                <a:ext cx="4870795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字方塊 9">
            <a:extLst>
              <a:ext uri="{FF2B5EF4-FFF2-40B4-BE49-F238E27FC236}">
                <a16:creationId xmlns:a16="http://schemas.microsoft.com/office/drawing/2014/main" id="{BF998C8F-75C5-42C6-8EA4-F2ED43A2839A}"/>
              </a:ext>
            </a:extLst>
          </p:cNvPr>
          <p:cNvSpPr txBox="1"/>
          <p:nvPr/>
        </p:nvSpPr>
        <p:spPr>
          <a:xfrm>
            <a:off x="5669221" y="868893"/>
            <a:ext cx="60707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i="0" dirty="0">
                <a:solidFill>
                  <a:srgbClr val="1A1918"/>
                </a:solidFill>
                <a:effectLst/>
                <a:latin typeface="AtlasGrotesk"/>
              </a:rPr>
              <a:t>So far, we </a:t>
            </a:r>
            <a:r>
              <a:rPr lang="en-US" altLang="zh-TW" dirty="0">
                <a:solidFill>
                  <a:srgbClr val="1A1918"/>
                </a:solidFill>
                <a:latin typeface="AtlasGrotesk"/>
              </a:rPr>
              <a:t>have </a:t>
            </a:r>
            <a:r>
              <a:rPr lang="en-US" altLang="zh-TW" i="0" dirty="0">
                <a:solidFill>
                  <a:srgbClr val="1A1918"/>
                </a:solidFill>
                <a:effectLst/>
                <a:latin typeface="AtlasGrotesk"/>
              </a:rPr>
              <a:t>ignored the bias term. </a:t>
            </a:r>
          </a:p>
          <a:p>
            <a:r>
              <a:rPr lang="en-US" altLang="zh-TW" i="0" dirty="0">
                <a:solidFill>
                  <a:srgbClr val="1A1918"/>
                </a:solidFill>
                <a:effectLst/>
                <a:latin typeface="AtlasGrotesk"/>
              </a:rPr>
              <a:t>Now we consider the following fully-connected layer with bias.</a:t>
            </a:r>
            <a:endParaRPr lang="zh-TW" altLang="en-US" dirty="0"/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287610D1-CD67-46ED-A5EB-8A1ACB97F484}"/>
              </a:ext>
            </a:extLst>
          </p:cNvPr>
          <p:cNvGrpSpPr/>
          <p:nvPr/>
        </p:nvGrpSpPr>
        <p:grpSpPr>
          <a:xfrm>
            <a:off x="5929257" y="2330057"/>
            <a:ext cx="4860663" cy="448917"/>
            <a:chOff x="5929257" y="2330057"/>
            <a:chExt cx="4860663" cy="448917"/>
          </a:xfrm>
        </p:grpSpPr>
        <p:cxnSp>
          <p:nvCxnSpPr>
            <p:cNvPr id="20" name="直線單箭頭接點 19">
              <a:extLst>
                <a:ext uri="{FF2B5EF4-FFF2-40B4-BE49-F238E27FC236}">
                  <a16:creationId xmlns:a16="http://schemas.microsoft.com/office/drawing/2014/main" id="{4BAF096C-FF65-4C6D-84EC-2CA855F8474E}"/>
                </a:ext>
              </a:extLst>
            </p:cNvPr>
            <p:cNvCxnSpPr>
              <a:cxnSpLocks/>
            </p:cNvCxnSpPr>
            <p:nvPr/>
          </p:nvCxnSpPr>
          <p:spPr>
            <a:xfrm>
              <a:off x="5929257" y="2347188"/>
              <a:ext cx="0" cy="431786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文字方塊 20">
                  <a:extLst>
                    <a:ext uri="{FF2B5EF4-FFF2-40B4-BE49-F238E27FC236}">
                      <a16:creationId xmlns:a16="http://schemas.microsoft.com/office/drawing/2014/main" id="{D74A655D-A62B-4CC3-820E-A719A9FF93F4}"/>
                    </a:ext>
                  </a:extLst>
                </p:cNvPr>
                <p:cNvSpPr txBox="1"/>
                <p:nvPr/>
              </p:nvSpPr>
              <p:spPr>
                <a:xfrm>
                  <a:off x="6096000" y="2330057"/>
                  <a:ext cx="4693920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000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sub>
                      </m:sSub>
                      <m:r>
                        <a:rPr lang="en-US" altLang="zh-TW" sz="2000" b="1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000" b="1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a14:m>
                  <a:r>
                    <a:rPr lang="en-US" altLang="zh-TW" sz="2000" b="1" i="1" dirty="0">
                      <a:solidFill>
                        <a:schemeClr val="accent2"/>
                      </a:solidFill>
                    </a:rPr>
                    <a:t> , </a:t>
                  </a:r>
                  <a:r>
                    <a:rPr lang="zh-TW" altLang="en-US" sz="2000" b="1" i="1" dirty="0">
                      <a:solidFill>
                        <a:schemeClr val="accent2"/>
                      </a:solidFill>
                    </a:rPr>
                    <a:t> </a:t>
                  </a:r>
                  <a:r>
                    <a:rPr lang="en-US" altLang="zh-TW" sz="2000" b="1" i="1" dirty="0">
                      <a:solidFill>
                        <a:schemeClr val="accent2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sub>
                      </m:sSub>
                      <m:r>
                        <a:rPr lang="en-US" altLang="zh-TW" sz="2000" b="1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000" b="1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a14:m>
                  <a:r>
                    <a:rPr lang="en-US" altLang="zh-TW" sz="2000" b="1" i="1" dirty="0">
                      <a:solidFill>
                        <a:schemeClr val="accent2"/>
                      </a:solidFill>
                    </a:rPr>
                    <a:t>,   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𝒃</m:t>
                          </m:r>
                        </m:sub>
                      </m:sSub>
                      <m:r>
                        <a:rPr lang="en-US" altLang="zh-TW" sz="2000" b="1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sub>
                      </m:sSub>
                      <m:sSub>
                        <m:sSubPr>
                          <m:ctrlP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𝑿</m:t>
                          </m:r>
                        </m:sub>
                      </m:sSub>
                    </m:oMath>
                  </a14:m>
                  <a:r>
                    <a:rPr lang="zh-TW" altLang="en-US" sz="2000" b="1" i="1" dirty="0">
                      <a:solidFill>
                        <a:schemeClr val="accent2"/>
                      </a:solidFill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1" name="文字方塊 20">
                  <a:extLst>
                    <a:ext uri="{FF2B5EF4-FFF2-40B4-BE49-F238E27FC236}">
                      <a16:creationId xmlns:a16="http://schemas.microsoft.com/office/drawing/2014/main" id="{D74A655D-A62B-4CC3-820E-A719A9FF93F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6000" y="2330057"/>
                  <a:ext cx="4693920" cy="400110"/>
                </a:xfrm>
                <a:prstGeom prst="rect">
                  <a:avLst/>
                </a:prstGeom>
                <a:blipFill>
                  <a:blip r:embed="rId4"/>
                  <a:stretch>
                    <a:fillRect t="-6061" b="-272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" name="群組 6">
            <a:extLst>
              <a:ext uri="{FF2B5EF4-FFF2-40B4-BE49-F238E27FC236}">
                <a16:creationId xmlns:a16="http://schemas.microsoft.com/office/drawing/2014/main" id="{944723B6-1257-4C38-8718-878F9D933DFD}"/>
              </a:ext>
            </a:extLst>
          </p:cNvPr>
          <p:cNvGrpSpPr/>
          <p:nvPr/>
        </p:nvGrpSpPr>
        <p:grpSpPr>
          <a:xfrm>
            <a:off x="1812189" y="3798358"/>
            <a:ext cx="8567615" cy="1361468"/>
            <a:chOff x="1812189" y="3798358"/>
            <a:chExt cx="8567615" cy="136146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文字方塊 23">
                  <a:extLst>
                    <a:ext uri="{FF2B5EF4-FFF2-40B4-BE49-F238E27FC236}">
                      <a16:creationId xmlns:a16="http://schemas.microsoft.com/office/drawing/2014/main" id="{1AAE1730-E6DB-4FFA-84E0-73018393347A}"/>
                    </a:ext>
                  </a:extLst>
                </p:cNvPr>
                <p:cNvSpPr txBox="1"/>
                <p:nvPr/>
              </p:nvSpPr>
              <p:spPr>
                <a:xfrm>
                  <a:off x="1812189" y="4313184"/>
                  <a:ext cx="8567615" cy="84664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  <m:r>
                          <a:rPr lang="en-US" altLang="zh-TW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1"/>
                                    </a:solidFill>
                                    <a:latin typeface="Cambria Math" panose="02040503050406030204" pitchFamily="18" charset="0"/>
                                  </a:rPr>
                                  <m:t>𝒀</m:t>
                                </m:r>
                              </m:sub>
                            </m:sSub>
                          </m:den>
                        </m:f>
                        <m:d>
                          <m:d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𝑾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𝑿</m:t>
                                </m:r>
                              </m:sub>
                            </m:sSub>
                            <m:r>
                              <a:rPr lang="en-US" altLang="zh-TW" sz="2400" b="1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altLang="zh-TW" sz="2400" b="1" i="1" smtClean="0">
                                    <a:latin typeface="Cambria Math" panose="02040503050406030204" pitchFamily="18" charset="0"/>
                                  </a:rPr>
                                  <m:t>𝒊𝒂𝒔</m:t>
                                </m:r>
                              </m:sub>
                            </m:sSub>
                          </m:e>
                        </m:d>
                        <m:r>
                          <a:rPr lang="en-US" altLang="zh-TW" sz="2400" b="1" i="1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e>
                          <m:sub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oMath>
                    </m:oMathPara>
                  </a14:m>
                  <a:endParaRPr lang="zh-TW" altLang="en-US" sz="2400" dirty="0"/>
                </a:p>
              </p:txBody>
            </p:sp>
          </mc:Choice>
          <mc:Fallback xmlns="">
            <p:sp>
              <p:nvSpPr>
                <p:cNvPr id="24" name="文字方塊 23">
                  <a:extLst>
                    <a:ext uri="{FF2B5EF4-FFF2-40B4-BE49-F238E27FC236}">
                      <a16:creationId xmlns:a16="http://schemas.microsoft.com/office/drawing/2014/main" id="{1AAE1730-E6DB-4FFA-84E0-73018393347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2189" y="4313184"/>
                  <a:ext cx="8567615" cy="84664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7" name="群組 26">
              <a:extLst>
                <a:ext uri="{FF2B5EF4-FFF2-40B4-BE49-F238E27FC236}">
                  <a16:creationId xmlns:a16="http://schemas.microsoft.com/office/drawing/2014/main" id="{E167B9EF-DC73-4C66-960C-9A483B4B4FE9}"/>
                </a:ext>
              </a:extLst>
            </p:cNvPr>
            <p:cNvGrpSpPr/>
            <p:nvPr/>
          </p:nvGrpSpPr>
          <p:grpSpPr>
            <a:xfrm>
              <a:off x="5929257" y="3798358"/>
              <a:ext cx="3269606" cy="448917"/>
              <a:chOff x="5929257" y="2209784"/>
              <a:chExt cx="3269606" cy="448917"/>
            </a:xfrm>
          </p:grpSpPr>
          <p:cxnSp>
            <p:nvCxnSpPr>
              <p:cNvPr id="28" name="直線單箭頭接點 27">
                <a:extLst>
                  <a:ext uri="{FF2B5EF4-FFF2-40B4-BE49-F238E27FC236}">
                    <a16:creationId xmlns:a16="http://schemas.microsoft.com/office/drawing/2014/main" id="{14256498-EE11-4C9D-B014-B87227FBC4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9257" y="2226915"/>
                <a:ext cx="0" cy="431786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文字方塊 28">
                    <a:extLst>
                      <a:ext uri="{FF2B5EF4-FFF2-40B4-BE49-F238E27FC236}">
                        <a16:creationId xmlns:a16="http://schemas.microsoft.com/office/drawing/2014/main" id="{B3560E72-3E0E-4230-A866-21A051FDD4BA}"/>
                      </a:ext>
                    </a:extLst>
                  </p:cNvPr>
                  <p:cNvSpPr txBox="1"/>
                  <p:nvPr/>
                </p:nvSpPr>
                <p:spPr>
                  <a:xfrm>
                    <a:off x="6096000" y="2209784"/>
                    <a:ext cx="3102863" cy="4001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2000" b="1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𝒃𝒊𝒂𝒔</m:t>
                              </m:r>
                            </m:sub>
                          </m:sSub>
                          <m:r>
                            <a:rPr lang="en-US" altLang="zh-TW" sz="20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</m:sub>
                          </m:sSub>
                          <m:r>
                            <a:rPr lang="en-US" altLang="zh-TW" sz="20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𝒁</m:t>
                              </m:r>
                            </m:e>
                            <m:sub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2000" b="1" i="1" dirty="0">
                      <a:solidFill>
                        <a:schemeClr val="accent2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9" name="文字方塊 28">
                    <a:extLst>
                      <a:ext uri="{FF2B5EF4-FFF2-40B4-BE49-F238E27FC236}">
                        <a16:creationId xmlns:a16="http://schemas.microsoft.com/office/drawing/2014/main" id="{B3560E72-3E0E-4230-A866-21A051FDD4B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096000" y="2209784"/>
                    <a:ext cx="3102863" cy="40011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10606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13010E1B-AD9E-4B02-A05E-CECB69D28B7D}"/>
              </a:ext>
            </a:extLst>
          </p:cNvPr>
          <p:cNvGrpSpPr/>
          <p:nvPr/>
        </p:nvGrpSpPr>
        <p:grpSpPr>
          <a:xfrm>
            <a:off x="1812189" y="5052372"/>
            <a:ext cx="8567615" cy="1212622"/>
            <a:chOff x="1812189" y="5052372"/>
            <a:chExt cx="8567615" cy="121262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文字方塊 30">
                  <a:extLst>
                    <a:ext uri="{FF2B5EF4-FFF2-40B4-BE49-F238E27FC236}">
                      <a16:creationId xmlns:a16="http://schemas.microsoft.com/office/drawing/2014/main" id="{087814BE-0DE8-413D-BE05-B93AE02F637C}"/>
                    </a:ext>
                  </a:extLst>
                </p:cNvPr>
                <p:cNvSpPr txBox="1"/>
                <p:nvPr/>
              </p:nvSpPr>
              <p:spPr>
                <a:xfrm>
                  <a:off x="1812189" y="5755816"/>
                  <a:ext cx="8567615" cy="50917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  <m:r>
                          <a:rPr lang="en-US" altLang="zh-TW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altLang="zh-TW" sz="2400" b="1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TW" sz="2400" b="1" i="1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400" b="1" i="1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𝑴</m:t>
                                </m:r>
                              </m:e>
                              <m:sub>
                                <m:r>
                                  <a:rPr lang="en-US" altLang="zh-TW" sz="2400" b="1" i="1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sub>
                            </m:sSub>
                            <m:r>
                              <a:rPr lang="en-US" altLang="zh-TW" sz="2400" b="1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d>
                              <m:dPr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𝒒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𝑾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𝒒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𝑿</m:t>
                                    </m:r>
                                  </m:sub>
                                </m:sSub>
                                <m:r>
                                  <a:rPr lang="en-US" altLang="zh-TW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𝒒</m:t>
                                    </m:r>
                                  </m:e>
                                  <m:sub>
                                    <m:r>
                                      <a:rPr lang="en-US" altLang="zh-TW" sz="2400" b="1" i="1">
                                        <a:latin typeface="Cambria Math" panose="02040503050406030204" pitchFamily="18" charset="0"/>
                                      </a:rPr>
                                      <m:t>𝒃𝒊𝒂𝒔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  <m:r>
                          <a:rPr lang="en-US" altLang="zh-TW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≫</m:t>
                        </m:r>
                        <m:r>
                          <a:rPr lang="en-US" altLang="zh-TW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altLang="zh-TW" sz="2400" b="1" i="1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e>
                          <m:sub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oMath>
                    </m:oMathPara>
                  </a14:m>
                  <a:endParaRPr lang="zh-TW" altLang="en-US" sz="2400" dirty="0"/>
                </a:p>
              </p:txBody>
            </p:sp>
          </mc:Choice>
          <mc:Fallback xmlns="">
            <p:sp>
              <p:nvSpPr>
                <p:cNvPr id="31" name="文字方塊 30">
                  <a:extLst>
                    <a:ext uri="{FF2B5EF4-FFF2-40B4-BE49-F238E27FC236}">
                      <a16:creationId xmlns:a16="http://schemas.microsoft.com/office/drawing/2014/main" id="{087814BE-0DE8-413D-BE05-B93AE02F63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2189" y="5755816"/>
                  <a:ext cx="8567615" cy="50917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3" name="群組 12">
              <a:extLst>
                <a:ext uri="{FF2B5EF4-FFF2-40B4-BE49-F238E27FC236}">
                  <a16:creationId xmlns:a16="http://schemas.microsoft.com/office/drawing/2014/main" id="{4CC435BF-8C12-4C69-AD2B-313F5BDF2B89}"/>
                </a:ext>
              </a:extLst>
            </p:cNvPr>
            <p:cNvGrpSpPr/>
            <p:nvPr/>
          </p:nvGrpSpPr>
          <p:grpSpPr>
            <a:xfrm>
              <a:off x="5929257" y="5052372"/>
              <a:ext cx="3436350" cy="675313"/>
              <a:chOff x="5929257" y="4978420"/>
              <a:chExt cx="3436350" cy="675313"/>
            </a:xfrm>
          </p:grpSpPr>
          <p:cxnSp>
            <p:nvCxnSpPr>
              <p:cNvPr id="32" name="直線單箭頭接點 31">
                <a:extLst>
                  <a:ext uri="{FF2B5EF4-FFF2-40B4-BE49-F238E27FC236}">
                    <a16:creationId xmlns:a16="http://schemas.microsoft.com/office/drawing/2014/main" id="{FCF5EAD2-FE46-4C18-9FC8-F1631CA4A4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9257" y="5093890"/>
                <a:ext cx="0" cy="431786"/>
              </a:xfrm>
              <a:prstGeom prst="straightConnector1">
                <a:avLst/>
              </a:prstGeom>
              <a:ln w="38100">
                <a:solidFill>
                  <a:schemeClr val="accent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文字方塊 32">
                    <a:extLst>
                      <a:ext uri="{FF2B5EF4-FFF2-40B4-BE49-F238E27FC236}">
                        <a16:creationId xmlns:a16="http://schemas.microsoft.com/office/drawing/2014/main" id="{38BF6334-A35D-4671-83BC-94665EDDD8EC}"/>
                      </a:ext>
                    </a:extLst>
                  </p:cNvPr>
                  <p:cNvSpPr txBox="1"/>
                  <p:nvPr/>
                </p:nvSpPr>
                <p:spPr>
                  <a:xfrm>
                    <a:off x="6262744" y="4978420"/>
                    <a:ext cx="3102863" cy="67531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en-US" altLang="zh-TW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TW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altLang="zh-TW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TW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altLang="zh-TW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altLang="zh-TW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𝑴</m:t>
                                  </m:r>
                                </m:e>
                                <m:sub>
                                  <m:r>
                                    <a:rPr lang="en-US" altLang="zh-TW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altLang="zh-TW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𝒊𝒏𝒕</m:t>
                              </m:r>
                            </m:sup>
                          </m:sSup>
                          <m:r>
                            <a:rPr lang="en-US" altLang="zh-TW" sz="20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≅</m:t>
                          </m:r>
                          <m:f>
                            <m:fPr>
                              <m:ctrlPr>
                                <a:rPr lang="en-US" altLang="zh-TW" sz="2000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altLang="zh-TW" sz="20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0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0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0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0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0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altLang="zh-TW" sz="20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0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altLang="zh-TW" sz="2000" b="1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𝒀</m:t>
                                  </m:r>
                                </m:sub>
                              </m:sSub>
                            </m:den>
                          </m:f>
                        </m:oMath>
                      </m:oMathPara>
                    </a14:m>
                    <a:endParaRPr lang="zh-TW" altLang="en-US" sz="2000" b="1" i="1" dirty="0">
                      <a:solidFill>
                        <a:schemeClr val="accent2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3" name="文字方塊 32">
                    <a:extLst>
                      <a:ext uri="{FF2B5EF4-FFF2-40B4-BE49-F238E27FC236}">
                        <a16:creationId xmlns:a16="http://schemas.microsoft.com/office/drawing/2014/main" id="{38BF6334-A35D-4671-83BC-94665EDDD8E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62744" y="4978420"/>
                    <a:ext cx="3102863" cy="675313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9" name="文字方塊 8">
            <a:extLst>
              <a:ext uri="{FF2B5EF4-FFF2-40B4-BE49-F238E27FC236}">
                <a16:creationId xmlns:a16="http://schemas.microsoft.com/office/drawing/2014/main" id="{2F8A118F-4E1B-6F98-988E-6C017AEAAD3B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93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內容版面配置區 5">
                <a:extLst>
                  <a:ext uri="{FF2B5EF4-FFF2-40B4-BE49-F238E27FC236}">
                    <a16:creationId xmlns:a16="http://schemas.microsoft.com/office/drawing/2014/main" id="{5D976EA5-566E-43A1-8868-29F30A22E83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73292"/>
                <a:ext cx="5728807" cy="4503671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𝒀</m:t>
                    </m:r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𝑾𝑿</m:t>
                    </m:r>
                    <m:r>
                      <a:rPr lang="en-US" altLang="zh-TW" sz="28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TW" sz="2800" b="1" i="0" smtClean="0">
                        <a:latin typeface="Cambria Math" panose="02040503050406030204" pitchFamily="18" charset="0"/>
                      </a:rPr>
                      <m:t>𝐛</m:t>
                    </m:r>
                  </m:oMath>
                </a14:m>
                <a:endParaRPr lang="zh-TW" altLang="en-US" sz="28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6" name="內容版面配置區 5">
                <a:extLst>
                  <a:ext uri="{FF2B5EF4-FFF2-40B4-BE49-F238E27FC236}">
                    <a16:creationId xmlns:a16="http://schemas.microsoft.com/office/drawing/2014/main" id="{5D976EA5-566E-43A1-8868-29F30A22E83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73292"/>
                <a:ext cx="5728807" cy="450367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標題 1">
            <a:extLst>
              <a:ext uri="{FF2B5EF4-FFF2-40B4-BE49-F238E27FC236}">
                <a16:creationId xmlns:a16="http://schemas.microsoft.com/office/drawing/2014/main" id="{41E384D1-9783-4AB3-A3C5-77B6B3319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Linear Quantized Fully-Connected Layer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8FBA600-A21D-43D7-A539-C88E64F6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46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文字方塊 50">
                <a:extLst>
                  <a:ext uri="{FF2B5EF4-FFF2-40B4-BE49-F238E27FC236}">
                    <a16:creationId xmlns:a16="http://schemas.microsoft.com/office/drawing/2014/main" id="{46699F6D-1560-466F-93AC-99C3DB9DEC3D}"/>
                  </a:ext>
                </a:extLst>
              </p:cNvPr>
              <p:cNvSpPr txBox="1"/>
              <p:nvPr/>
            </p:nvSpPr>
            <p:spPr>
              <a:xfrm>
                <a:off x="1062580" y="2419342"/>
                <a:ext cx="3481987" cy="957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altLang="zh-TW" sz="2000" dirty="0">
                  <a:solidFill>
                    <a:schemeClr val="accent2"/>
                  </a:solidFill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  <m:sub>
                        <m:r>
                          <a:rPr lang="en-US" altLang="zh-TW" sz="2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altLang="zh-TW" sz="2000" dirty="0">
                    <a:solidFill>
                      <a:schemeClr val="accent2"/>
                    </a:solidFill>
                  </a:rPr>
                  <a:t>,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  <m:r>
                      <a:rPr lang="en-US" altLang="zh-TW" sz="2000" b="1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𝑿</m:t>
                        </m:r>
                      </m:sub>
                    </m:sSub>
                  </m:oMath>
                </a14:m>
                <a:endParaRPr lang="en-US" altLang="zh-TW" sz="2000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51" name="文字方塊 50">
                <a:extLst>
                  <a:ext uri="{FF2B5EF4-FFF2-40B4-BE49-F238E27FC236}">
                    <a16:creationId xmlns:a16="http://schemas.microsoft.com/office/drawing/2014/main" id="{46699F6D-1560-466F-93AC-99C3DB9DE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580" y="2419342"/>
                <a:ext cx="3481987" cy="957378"/>
              </a:xfrm>
              <a:prstGeom prst="rect">
                <a:avLst/>
              </a:prstGeom>
              <a:blipFill>
                <a:blip r:embed="rId3"/>
                <a:stretch>
                  <a:fillRect l="-1576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文字方塊 56">
                <a:extLst>
                  <a:ext uri="{FF2B5EF4-FFF2-40B4-BE49-F238E27FC236}">
                    <a16:creationId xmlns:a16="http://schemas.microsoft.com/office/drawing/2014/main" id="{C8F92D37-1702-4E15-90EA-DB3DF3AF06C6}"/>
                  </a:ext>
                </a:extLst>
              </p:cNvPr>
              <p:cNvSpPr txBox="1"/>
              <p:nvPr/>
            </p:nvSpPr>
            <p:spPr>
              <a:xfrm>
                <a:off x="1062580" y="3377100"/>
                <a:ext cx="6537960" cy="12159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𝒃𝒊𝒂𝒔</m:t>
                        </m:r>
                      </m:sub>
                    </m:sSub>
                    <m:r>
                      <a:rPr lang="en-US" altLang="zh-TW" sz="20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  <m:r>
                      <a:rPr lang="en-US" altLang="zh-TW" sz="20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𝑿</m:t>
                        </m:r>
                      </m:sub>
                    </m:sSub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</m:oMath>
                </a14:m>
                <a:endParaRPr lang="zh-TW" altLang="en-US" sz="2000" b="1" i="1" dirty="0">
                  <a:solidFill>
                    <a:schemeClr val="accent2"/>
                  </a:solidFill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</m:sSup>
                    <m:sSup>
                      <m:sSup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e>
                      <m:sup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</m:sup>
                    </m:sSup>
                    <m:r>
                      <a:rPr lang="en-US" altLang="zh-TW" sz="2000" b="1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≅</m:t>
                    </m:r>
                    <m:f>
                      <m:f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𝑿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den>
                    </m:f>
                  </m:oMath>
                </a14:m>
                <a:endParaRPr lang="zh-TW" altLang="en-US" sz="2000" dirty="0"/>
              </a:p>
            </p:txBody>
          </p:sp>
        </mc:Choice>
        <mc:Fallback xmlns="">
          <p:sp>
            <p:nvSpPr>
              <p:cNvPr id="57" name="文字方塊 56">
                <a:extLst>
                  <a:ext uri="{FF2B5EF4-FFF2-40B4-BE49-F238E27FC236}">
                    <a16:creationId xmlns:a16="http://schemas.microsoft.com/office/drawing/2014/main" id="{C8F92D37-1702-4E15-90EA-DB3DF3AF0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580" y="3377100"/>
                <a:ext cx="6537960" cy="1215910"/>
              </a:xfrm>
              <a:prstGeom prst="rect">
                <a:avLst/>
              </a:prstGeom>
              <a:blipFill>
                <a:blip r:embed="rId4"/>
                <a:stretch>
                  <a:fillRect l="-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文字方塊 40">
                <a:extLst>
                  <a:ext uri="{FF2B5EF4-FFF2-40B4-BE49-F238E27FC236}">
                    <a16:creationId xmlns:a16="http://schemas.microsoft.com/office/drawing/2014/main" id="{E0B00EBB-0EBA-44BA-B4CD-28C1C0DCF6EB}"/>
                  </a:ext>
                </a:extLst>
              </p:cNvPr>
              <p:cNvSpPr txBox="1"/>
              <p:nvPr/>
            </p:nvSpPr>
            <p:spPr>
              <a:xfrm>
                <a:off x="554166" y="5184708"/>
                <a:ext cx="6633632" cy="5091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TW" sz="24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en-US" altLang="zh-TW" sz="24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 smtClean="0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𝒃𝒊𝒂𝒔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altLang="zh-TW" sz="2400" b="1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altLang="zh-TW" sz="2400" b="1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altLang="zh-TW" sz="2400" b="1" i="1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 dirty="0"/>
              </a:p>
            </p:txBody>
          </p:sp>
        </mc:Choice>
        <mc:Fallback xmlns="">
          <p:sp>
            <p:nvSpPr>
              <p:cNvPr id="41" name="文字方塊 40">
                <a:extLst>
                  <a:ext uri="{FF2B5EF4-FFF2-40B4-BE49-F238E27FC236}">
                    <a16:creationId xmlns:a16="http://schemas.microsoft.com/office/drawing/2014/main" id="{E0B00EBB-0EBA-44BA-B4CD-28C1C0DCF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166" y="5184708"/>
                <a:ext cx="6633632" cy="50917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群組 41">
            <a:extLst>
              <a:ext uri="{FF2B5EF4-FFF2-40B4-BE49-F238E27FC236}">
                <a16:creationId xmlns:a16="http://schemas.microsoft.com/office/drawing/2014/main" id="{988A0F27-7302-49A7-9C07-A32D27E5FF84}"/>
              </a:ext>
            </a:extLst>
          </p:cNvPr>
          <p:cNvGrpSpPr/>
          <p:nvPr/>
        </p:nvGrpSpPr>
        <p:grpSpPr>
          <a:xfrm>
            <a:off x="7093139" y="2021111"/>
            <a:ext cx="4784636" cy="3726775"/>
            <a:chOff x="6791387" y="1981140"/>
            <a:chExt cx="4784636" cy="37267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id="{3DDCB94D-B655-402E-835B-F50B370AA35D}"/>
                    </a:ext>
                  </a:extLst>
                </p:cNvPr>
                <p:cNvSpPr/>
                <p:nvPr/>
              </p:nvSpPr>
              <p:spPr>
                <a:xfrm>
                  <a:off x="7291046" y="5167915"/>
                  <a:ext cx="1620000" cy="540000"/>
                </a:xfrm>
                <a:prstGeom prst="rect">
                  <a:avLst/>
                </a:prstGeom>
                <a:solidFill>
                  <a:srgbClr val="0070C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quantized input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TW" sz="1600" b="1" i="1">
                                <a:latin typeface="Cambria Math" panose="02040503050406030204" pitchFamily="18" charset="0"/>
                              </a:rPr>
                              <m:t>X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id="{3DDCB94D-B655-402E-835B-F50B370AA35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1046" y="5167915"/>
                  <a:ext cx="1620000" cy="540000"/>
                </a:xfrm>
                <a:prstGeom prst="rect">
                  <a:avLst/>
                </a:prstGeom>
                <a:blipFill>
                  <a:blip r:embed="rId6"/>
                  <a:stretch>
                    <a:fillRect t="-27473" b="-2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5" name="直線單箭頭接點 44">
              <a:extLst>
                <a:ext uri="{FF2B5EF4-FFF2-40B4-BE49-F238E27FC236}">
                  <a16:creationId xmlns:a16="http://schemas.microsoft.com/office/drawing/2014/main" id="{AD7F79A7-41A0-432D-A7B5-35CF03AB7708}"/>
                </a:ext>
              </a:extLst>
            </p:cNvPr>
            <p:cNvCxnSpPr>
              <a:cxnSpLocks/>
              <a:stCxn id="58" idx="0"/>
            </p:cNvCxnSpPr>
            <p:nvPr/>
          </p:nvCxnSpPr>
          <p:spPr>
            <a:xfrm flipH="1" flipV="1">
              <a:off x="9365608" y="4789855"/>
              <a:ext cx="586688" cy="375818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單箭頭接點 45">
              <a:extLst>
                <a:ext uri="{FF2B5EF4-FFF2-40B4-BE49-F238E27FC236}">
                  <a16:creationId xmlns:a16="http://schemas.microsoft.com/office/drawing/2014/main" id="{50197C4B-71D6-4160-9CAC-4D490F55E552}"/>
                </a:ext>
              </a:extLst>
            </p:cNvPr>
            <p:cNvCxnSpPr>
              <a:cxnSpLocks/>
              <a:stCxn id="44" idx="0"/>
            </p:cNvCxnSpPr>
            <p:nvPr/>
          </p:nvCxnSpPr>
          <p:spPr>
            <a:xfrm flipV="1">
              <a:off x="8101046" y="4798583"/>
              <a:ext cx="629214" cy="36933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群組 46">
              <a:extLst>
                <a:ext uri="{FF2B5EF4-FFF2-40B4-BE49-F238E27FC236}">
                  <a16:creationId xmlns:a16="http://schemas.microsoft.com/office/drawing/2014/main" id="{D9F88A2A-23EA-49FB-BD8D-392FBCDEC407}"/>
                </a:ext>
              </a:extLst>
            </p:cNvPr>
            <p:cNvGrpSpPr/>
            <p:nvPr/>
          </p:nvGrpSpPr>
          <p:grpSpPr>
            <a:xfrm>
              <a:off x="8843950" y="3578232"/>
              <a:ext cx="402642" cy="400110"/>
              <a:chOff x="5271124" y="3009972"/>
              <a:chExt cx="402642" cy="40011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8" name="文字方塊 97">
                    <a:extLst>
                      <a:ext uri="{FF2B5EF4-FFF2-40B4-BE49-F238E27FC236}">
                        <a16:creationId xmlns:a16="http://schemas.microsoft.com/office/drawing/2014/main" id="{439D9C5C-F25A-4E5C-850A-639230F0D873}"/>
                      </a:ext>
                    </a:extLst>
                  </p:cNvPr>
                  <p:cNvSpPr txBox="1"/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altLang="zh-TW" sz="20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zh-TW" altLang="en-US" sz="2000" b="1" i="1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98" name="文字方塊 97">
                    <a:extLst>
                      <a:ext uri="{FF2B5EF4-FFF2-40B4-BE49-F238E27FC236}">
                        <a16:creationId xmlns:a16="http://schemas.microsoft.com/office/drawing/2014/main" id="{439D9C5C-F25A-4E5C-850A-639230F0D87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9" name="橢圓 98">
                <a:extLst>
                  <a:ext uri="{FF2B5EF4-FFF2-40B4-BE49-F238E27FC236}">
                    <a16:creationId xmlns:a16="http://schemas.microsoft.com/office/drawing/2014/main" id="{48C84417-C98C-478D-9549-F758E6C1B804}"/>
                  </a:ext>
                </a:extLst>
              </p:cNvPr>
              <p:cNvSpPr/>
              <p:nvPr/>
            </p:nvSpPr>
            <p:spPr>
              <a:xfrm>
                <a:off x="5271124" y="3050082"/>
                <a:ext cx="360000" cy="36000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TW" altLang="en-US" sz="2000" b="1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48" name="矩形: 圓角 47">
              <a:extLst>
                <a:ext uri="{FF2B5EF4-FFF2-40B4-BE49-F238E27FC236}">
                  <a16:creationId xmlns:a16="http://schemas.microsoft.com/office/drawing/2014/main" id="{4E280534-1172-4873-ACFC-6756B90ED32F}"/>
                </a:ext>
              </a:extLst>
            </p:cNvPr>
            <p:cNvSpPr/>
            <p:nvPr/>
          </p:nvSpPr>
          <p:spPr>
            <a:xfrm>
              <a:off x="8419633" y="4338658"/>
              <a:ext cx="1251275" cy="438620"/>
            </a:xfrm>
            <a:prstGeom prst="roundRect">
              <a:avLst>
                <a:gd name="adj" fmla="val 43768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 err="1">
                  <a:solidFill>
                    <a:schemeClr val="tx1"/>
                  </a:solidFill>
                </a:rPr>
                <a:t>Matmul</a:t>
              </a:r>
              <a:endParaRPr lang="zh-TW" altLang="en-US" b="1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文字方塊 48">
                  <a:extLst>
                    <a:ext uri="{FF2B5EF4-FFF2-40B4-BE49-F238E27FC236}">
                      <a16:creationId xmlns:a16="http://schemas.microsoft.com/office/drawing/2014/main" id="{2A82F2A9-84B7-44B5-8CC2-6D8DEC3842C4}"/>
                    </a:ext>
                  </a:extLst>
                </p:cNvPr>
                <p:cNvSpPr txBox="1"/>
                <p:nvPr/>
              </p:nvSpPr>
              <p:spPr>
                <a:xfrm>
                  <a:off x="7715221" y="4721412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49" name="文字方塊 48">
                  <a:extLst>
                    <a:ext uri="{FF2B5EF4-FFF2-40B4-BE49-F238E27FC236}">
                      <a16:creationId xmlns:a16="http://schemas.microsoft.com/office/drawing/2014/main" id="{2A82F2A9-84B7-44B5-8CC2-6D8DEC3842C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15221" y="4721412"/>
                  <a:ext cx="728133" cy="33855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0" name="直線單箭頭接點 49">
              <a:extLst>
                <a:ext uri="{FF2B5EF4-FFF2-40B4-BE49-F238E27FC236}">
                  <a16:creationId xmlns:a16="http://schemas.microsoft.com/office/drawing/2014/main" id="{CA0E92A6-3C7E-4D41-9827-F55FC67BF66F}"/>
                </a:ext>
              </a:extLst>
            </p:cNvPr>
            <p:cNvCxnSpPr>
              <a:cxnSpLocks/>
              <a:stCxn id="48" idx="0"/>
              <a:endCxn id="98" idx="2"/>
            </p:cNvCxnSpPr>
            <p:nvPr/>
          </p:nvCxnSpPr>
          <p:spPr>
            <a:xfrm flipV="1">
              <a:off x="9045271" y="3978342"/>
              <a:ext cx="0" cy="360316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單箭頭接點 51">
              <a:extLst>
                <a:ext uri="{FF2B5EF4-FFF2-40B4-BE49-F238E27FC236}">
                  <a16:creationId xmlns:a16="http://schemas.microsoft.com/office/drawing/2014/main" id="{EF6AD831-8B37-4139-A0D6-4709017C6783}"/>
                </a:ext>
              </a:extLst>
            </p:cNvPr>
            <p:cNvCxnSpPr>
              <a:cxnSpLocks/>
              <a:stCxn id="99" idx="0"/>
              <a:endCxn id="97" idx="4"/>
            </p:cNvCxnSpPr>
            <p:nvPr/>
          </p:nvCxnSpPr>
          <p:spPr>
            <a:xfrm flipV="1">
              <a:off x="9023950" y="3262149"/>
              <a:ext cx="0" cy="356193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群組 52">
              <a:extLst>
                <a:ext uri="{FF2B5EF4-FFF2-40B4-BE49-F238E27FC236}">
                  <a16:creationId xmlns:a16="http://schemas.microsoft.com/office/drawing/2014/main" id="{4BA1859C-947A-421B-9662-6A142CC8CF86}"/>
                </a:ext>
              </a:extLst>
            </p:cNvPr>
            <p:cNvGrpSpPr/>
            <p:nvPr/>
          </p:nvGrpSpPr>
          <p:grpSpPr>
            <a:xfrm>
              <a:off x="8843950" y="2862039"/>
              <a:ext cx="402642" cy="400110"/>
              <a:chOff x="5271124" y="3009972"/>
              <a:chExt cx="402642" cy="40011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2" name="文字方塊 91">
                    <a:extLst>
                      <a:ext uri="{FF2B5EF4-FFF2-40B4-BE49-F238E27FC236}">
                        <a16:creationId xmlns:a16="http://schemas.microsoft.com/office/drawing/2014/main" id="{DB380B9B-6115-4480-9612-CF65F9848F31}"/>
                      </a:ext>
                    </a:extLst>
                  </p:cNvPr>
                  <p:cNvSpPr txBox="1"/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altLang="zh-TW" sz="2000" b="1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2000" b="1" i="1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92" name="文字方塊 91">
                    <a:extLst>
                      <a:ext uri="{FF2B5EF4-FFF2-40B4-BE49-F238E27FC236}">
                        <a16:creationId xmlns:a16="http://schemas.microsoft.com/office/drawing/2014/main" id="{DB380B9B-6115-4480-9612-CF65F9848F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7" name="橢圓 96">
                <a:extLst>
                  <a:ext uri="{FF2B5EF4-FFF2-40B4-BE49-F238E27FC236}">
                    <a16:creationId xmlns:a16="http://schemas.microsoft.com/office/drawing/2014/main" id="{58DA2E4A-8899-4E11-8FE5-79BAA6796761}"/>
                  </a:ext>
                </a:extLst>
              </p:cNvPr>
              <p:cNvSpPr/>
              <p:nvPr/>
            </p:nvSpPr>
            <p:spPr>
              <a:xfrm>
                <a:off x="5271124" y="3050082"/>
                <a:ext cx="360000" cy="36000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TW" altLang="en-US" sz="2000" b="1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54" name="群組 53">
              <a:extLst>
                <a:ext uri="{FF2B5EF4-FFF2-40B4-BE49-F238E27FC236}">
                  <a16:creationId xmlns:a16="http://schemas.microsoft.com/office/drawing/2014/main" id="{22870144-E03F-4A70-9AB2-9A01CD475663}"/>
                </a:ext>
              </a:extLst>
            </p:cNvPr>
            <p:cNvGrpSpPr/>
            <p:nvPr/>
          </p:nvGrpSpPr>
          <p:grpSpPr>
            <a:xfrm>
              <a:off x="8843950" y="2144222"/>
              <a:ext cx="402642" cy="400110"/>
              <a:chOff x="5271124" y="3009972"/>
              <a:chExt cx="402642" cy="40011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0" name="文字方塊 89">
                    <a:extLst>
                      <a:ext uri="{FF2B5EF4-FFF2-40B4-BE49-F238E27FC236}">
                        <a16:creationId xmlns:a16="http://schemas.microsoft.com/office/drawing/2014/main" id="{CD050D1F-D46F-41B7-93D4-C6C08193D423}"/>
                      </a:ext>
                    </a:extLst>
                  </p:cNvPr>
                  <p:cNvSpPr txBox="1"/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altLang="zh-TW" sz="20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zh-TW" altLang="en-US" sz="2000" b="1" i="1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90" name="文字方塊 89">
                    <a:extLst>
                      <a:ext uri="{FF2B5EF4-FFF2-40B4-BE49-F238E27FC236}">
                        <a16:creationId xmlns:a16="http://schemas.microsoft.com/office/drawing/2014/main" id="{CD050D1F-D46F-41B7-93D4-C6C08193D42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1" name="橢圓 90">
                <a:extLst>
                  <a:ext uri="{FF2B5EF4-FFF2-40B4-BE49-F238E27FC236}">
                    <a16:creationId xmlns:a16="http://schemas.microsoft.com/office/drawing/2014/main" id="{A68733C7-5479-4AF8-A434-FF7E45230208}"/>
                  </a:ext>
                </a:extLst>
              </p:cNvPr>
              <p:cNvSpPr/>
              <p:nvPr/>
            </p:nvSpPr>
            <p:spPr>
              <a:xfrm>
                <a:off x="5271124" y="3050082"/>
                <a:ext cx="360000" cy="36000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TW" altLang="en-US" sz="2000" b="1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55" name="直線單箭頭接點 54">
              <a:extLst>
                <a:ext uri="{FF2B5EF4-FFF2-40B4-BE49-F238E27FC236}">
                  <a16:creationId xmlns:a16="http://schemas.microsoft.com/office/drawing/2014/main" id="{6F97A1D5-4537-4A34-8AD8-EC42D7FBFF49}"/>
                </a:ext>
              </a:extLst>
            </p:cNvPr>
            <p:cNvCxnSpPr>
              <a:cxnSpLocks/>
              <a:stCxn id="97" idx="0"/>
              <a:endCxn id="91" idx="4"/>
            </p:cNvCxnSpPr>
            <p:nvPr/>
          </p:nvCxnSpPr>
          <p:spPr>
            <a:xfrm flipV="1">
              <a:off x="9023950" y="2544332"/>
              <a:ext cx="0" cy="357817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單箭頭接點 55">
              <a:extLst>
                <a:ext uri="{FF2B5EF4-FFF2-40B4-BE49-F238E27FC236}">
                  <a16:creationId xmlns:a16="http://schemas.microsoft.com/office/drawing/2014/main" id="{5B53184A-A676-4FF6-A06F-683A0C0EF4DE}"/>
                </a:ext>
              </a:extLst>
            </p:cNvPr>
            <p:cNvCxnSpPr>
              <a:cxnSpLocks/>
              <a:stCxn id="62" idx="3"/>
              <a:endCxn id="99" idx="2"/>
            </p:cNvCxnSpPr>
            <p:nvPr/>
          </p:nvCxnSpPr>
          <p:spPr>
            <a:xfrm flipV="1">
              <a:off x="8233136" y="3798342"/>
              <a:ext cx="610814" cy="1342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9A86FB02-34EA-4BCD-82CD-CD404FC13492}"/>
                    </a:ext>
                  </a:extLst>
                </p:cNvPr>
                <p:cNvSpPr/>
                <p:nvPr/>
              </p:nvSpPr>
              <p:spPr>
                <a:xfrm>
                  <a:off x="9142296" y="5165673"/>
                  <a:ext cx="1620000" cy="5400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quantized weight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TW" sz="1600" b="1" i="1">
                              <a:latin typeface="Cambria Math" panose="02040503050406030204" pitchFamily="18" charset="0"/>
                            </a:rPr>
                            <m:t>W</m:t>
                          </m:r>
                        </m:sub>
                      </m:sSub>
                    </m:oMath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9A86FB02-34EA-4BCD-82CD-CD404FC1349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42296" y="5165673"/>
                  <a:ext cx="1620000" cy="540000"/>
                </a:xfrm>
                <a:prstGeom prst="rect">
                  <a:avLst/>
                </a:prstGeom>
                <a:blipFill>
                  <a:blip r:embed="rId11"/>
                  <a:stretch>
                    <a:fillRect t="-5495" b="-1648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矩形: 圓角 61">
                  <a:extLst>
                    <a:ext uri="{FF2B5EF4-FFF2-40B4-BE49-F238E27FC236}">
                      <a16:creationId xmlns:a16="http://schemas.microsoft.com/office/drawing/2014/main" id="{B1CE7BE9-FB75-401D-B24D-554431D69187}"/>
                    </a:ext>
                  </a:extLst>
                </p:cNvPr>
                <p:cNvSpPr/>
                <p:nvPr/>
              </p:nvSpPr>
              <p:spPr>
                <a:xfrm>
                  <a:off x="6793136" y="3541764"/>
                  <a:ext cx="1440000" cy="540000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quantized bias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𝒃𝒊𝒂𝒔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62" name="矩形: 圓角 61">
                  <a:extLst>
                    <a:ext uri="{FF2B5EF4-FFF2-40B4-BE49-F238E27FC236}">
                      <a16:creationId xmlns:a16="http://schemas.microsoft.com/office/drawing/2014/main" id="{B1CE7BE9-FB75-401D-B24D-554431D6918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3136" y="3541764"/>
                  <a:ext cx="1440000" cy="540000"/>
                </a:xfrm>
                <a:prstGeom prst="roundRect">
                  <a:avLst/>
                </a:prstGeom>
                <a:blipFill>
                  <a:blip r:embed="rId12"/>
                  <a:stretch>
                    <a:fillRect t="-28889" b="-2888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矩形: 圓角 67">
                  <a:extLst>
                    <a:ext uri="{FF2B5EF4-FFF2-40B4-BE49-F238E27FC236}">
                      <a16:creationId xmlns:a16="http://schemas.microsoft.com/office/drawing/2014/main" id="{A843D8AE-DFA5-4C23-9DE8-F52E52A5BAB0}"/>
                    </a:ext>
                  </a:extLst>
                </p:cNvPr>
                <p:cNvSpPr/>
                <p:nvPr/>
              </p:nvSpPr>
              <p:spPr>
                <a:xfrm>
                  <a:off x="6791387" y="2825694"/>
                  <a:ext cx="1440000" cy="504222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scale factor</a:t>
                  </a:r>
                </a:p>
                <a:p>
                  <a:pPr algn="ctr"/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𝑿</m:t>
                          </m:r>
                        </m:sub>
                      </m:sSub>
                    </m:oMath>
                  </a14:m>
                  <a:r>
                    <a:rPr lang="en-US" altLang="zh-TW" sz="1600" b="1" i="1" dirty="0"/>
                    <a:t>/</a:t>
                  </a:r>
                  <a:r>
                    <a:rPr lang="en-US" altLang="zh-TW" sz="1600" b="1" dirty="0">
                      <a:solidFill>
                        <a:schemeClr val="bg1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68" name="矩形: 圓角 67">
                  <a:extLst>
                    <a:ext uri="{FF2B5EF4-FFF2-40B4-BE49-F238E27FC236}">
                      <a16:creationId xmlns:a16="http://schemas.microsoft.com/office/drawing/2014/main" id="{A843D8AE-DFA5-4C23-9DE8-F52E52A5BAB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1387" y="2825694"/>
                  <a:ext cx="1440000" cy="504222"/>
                </a:xfrm>
                <a:prstGeom prst="roundRect">
                  <a:avLst/>
                </a:prstGeom>
                <a:blipFill>
                  <a:blip r:embed="rId13"/>
                  <a:stretch>
                    <a:fillRect t="-9412" b="-2117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1" name="矩形: 圓角 70">
                  <a:extLst>
                    <a:ext uri="{FF2B5EF4-FFF2-40B4-BE49-F238E27FC236}">
                      <a16:creationId xmlns:a16="http://schemas.microsoft.com/office/drawing/2014/main" id="{74ECE2FE-583B-4001-B68C-809AA6B43474}"/>
                    </a:ext>
                  </a:extLst>
                </p:cNvPr>
                <p:cNvSpPr/>
                <p:nvPr/>
              </p:nvSpPr>
              <p:spPr>
                <a:xfrm>
                  <a:off x="6791387" y="2112221"/>
                  <a:ext cx="1440000" cy="504222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Zero point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e>
                          <m:sub>
                            <m:r>
                              <a:rPr lang="en-US" altLang="zh-TW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71" name="矩形: 圓角 70">
                  <a:extLst>
                    <a:ext uri="{FF2B5EF4-FFF2-40B4-BE49-F238E27FC236}">
                      <a16:creationId xmlns:a16="http://schemas.microsoft.com/office/drawing/2014/main" id="{74ECE2FE-583B-4001-B68C-809AA6B4347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1387" y="2112221"/>
                  <a:ext cx="1440000" cy="504222"/>
                </a:xfrm>
                <a:prstGeom prst="roundRect">
                  <a:avLst/>
                </a:prstGeom>
                <a:blipFill>
                  <a:blip r:embed="rId14"/>
                  <a:stretch>
                    <a:fillRect t="-9412" b="-58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2" name="直線單箭頭接點 71">
              <a:extLst>
                <a:ext uri="{FF2B5EF4-FFF2-40B4-BE49-F238E27FC236}">
                  <a16:creationId xmlns:a16="http://schemas.microsoft.com/office/drawing/2014/main" id="{8BC3A87E-862F-4E53-9F83-097A777C2DB2}"/>
                </a:ext>
              </a:extLst>
            </p:cNvPr>
            <p:cNvCxnSpPr>
              <a:cxnSpLocks/>
              <a:stCxn id="68" idx="3"/>
              <a:endCxn id="97" idx="2"/>
            </p:cNvCxnSpPr>
            <p:nvPr/>
          </p:nvCxnSpPr>
          <p:spPr>
            <a:xfrm>
              <a:off x="8231387" y="3077805"/>
              <a:ext cx="612563" cy="4344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單箭頭接點 72">
              <a:extLst>
                <a:ext uri="{FF2B5EF4-FFF2-40B4-BE49-F238E27FC236}">
                  <a16:creationId xmlns:a16="http://schemas.microsoft.com/office/drawing/2014/main" id="{DF0B50D6-E5D6-4F88-B681-7DC097F30CC2}"/>
                </a:ext>
              </a:extLst>
            </p:cNvPr>
            <p:cNvCxnSpPr>
              <a:cxnSpLocks/>
              <a:stCxn id="71" idx="3"/>
              <a:endCxn id="91" idx="2"/>
            </p:cNvCxnSpPr>
            <p:nvPr/>
          </p:nvCxnSpPr>
          <p:spPr>
            <a:xfrm>
              <a:off x="8231387" y="2364332"/>
              <a:ext cx="61256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單箭頭接點 74">
              <a:extLst>
                <a:ext uri="{FF2B5EF4-FFF2-40B4-BE49-F238E27FC236}">
                  <a16:creationId xmlns:a16="http://schemas.microsoft.com/office/drawing/2014/main" id="{4689F2F2-181B-4537-BD01-821075DDDC53}"/>
                </a:ext>
              </a:extLst>
            </p:cNvPr>
            <p:cNvCxnSpPr>
              <a:cxnSpLocks/>
              <a:stCxn id="91" idx="6"/>
              <a:endCxn id="88" idx="1"/>
            </p:cNvCxnSpPr>
            <p:nvPr/>
          </p:nvCxnSpPr>
          <p:spPr>
            <a:xfrm>
              <a:off x="9203950" y="2364332"/>
              <a:ext cx="73823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文字方塊 78">
                  <a:extLst>
                    <a:ext uri="{FF2B5EF4-FFF2-40B4-BE49-F238E27FC236}">
                      <a16:creationId xmlns:a16="http://schemas.microsoft.com/office/drawing/2014/main" id="{0F173E55-7875-4872-86A9-4B0AEB4AD99C}"/>
                    </a:ext>
                  </a:extLst>
                </p:cNvPr>
                <p:cNvSpPr txBox="1"/>
                <p:nvPr/>
              </p:nvSpPr>
              <p:spPr>
                <a:xfrm>
                  <a:off x="9630755" y="4716114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79" name="文字方塊 78">
                  <a:extLst>
                    <a:ext uri="{FF2B5EF4-FFF2-40B4-BE49-F238E27FC236}">
                      <a16:creationId xmlns:a16="http://schemas.microsoft.com/office/drawing/2014/main" id="{0F173E55-7875-4872-86A9-4B0AEB4AD9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30755" y="4716114"/>
                  <a:ext cx="728133" cy="33855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C8611EDB-CA3B-4B72-B87D-FB661A167607}"/>
                    </a:ext>
                  </a:extLst>
                </p:cNvPr>
                <p:cNvSpPr txBox="1"/>
                <p:nvPr/>
              </p:nvSpPr>
              <p:spPr>
                <a:xfrm>
                  <a:off x="8201201" y="3414820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C8611EDB-CA3B-4B72-B87D-FB661A1676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01201" y="3414820"/>
                  <a:ext cx="728133" cy="338554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AC13B79F-8D6C-44A4-98CC-8C794FB6CC6A}"/>
                    </a:ext>
                  </a:extLst>
                </p:cNvPr>
                <p:cNvSpPr txBox="1"/>
                <p:nvPr/>
              </p:nvSpPr>
              <p:spPr>
                <a:xfrm>
                  <a:off x="9001541" y="2562592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AC13B79F-8D6C-44A4-98CC-8C794FB6CC6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01541" y="2562592"/>
                  <a:ext cx="728133" cy="338554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文字方塊 84">
                  <a:extLst>
                    <a:ext uri="{FF2B5EF4-FFF2-40B4-BE49-F238E27FC236}">
                      <a16:creationId xmlns:a16="http://schemas.microsoft.com/office/drawing/2014/main" id="{F93139F4-5BE0-48D5-A7BD-9AE3CCFCF8F2}"/>
                    </a:ext>
                  </a:extLst>
                </p:cNvPr>
                <p:cNvSpPr txBox="1"/>
                <p:nvPr/>
              </p:nvSpPr>
              <p:spPr>
                <a:xfrm>
                  <a:off x="8173601" y="1993063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85" name="文字方塊 84">
                  <a:extLst>
                    <a:ext uri="{FF2B5EF4-FFF2-40B4-BE49-F238E27FC236}">
                      <a16:creationId xmlns:a16="http://schemas.microsoft.com/office/drawing/2014/main" id="{F93139F4-5BE0-48D5-A7BD-9AE3CCFCF8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73601" y="1993063"/>
                  <a:ext cx="728133" cy="338554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文字方塊 85">
                  <a:extLst>
                    <a:ext uri="{FF2B5EF4-FFF2-40B4-BE49-F238E27FC236}">
                      <a16:creationId xmlns:a16="http://schemas.microsoft.com/office/drawing/2014/main" id="{4CBBCF6B-1D66-4401-B759-4984708AF34C}"/>
                    </a:ext>
                  </a:extLst>
                </p:cNvPr>
                <p:cNvSpPr txBox="1"/>
                <p:nvPr/>
              </p:nvSpPr>
              <p:spPr>
                <a:xfrm>
                  <a:off x="9214056" y="1981140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86" name="文字方塊 85">
                  <a:extLst>
                    <a:ext uri="{FF2B5EF4-FFF2-40B4-BE49-F238E27FC236}">
                      <a16:creationId xmlns:a16="http://schemas.microsoft.com/office/drawing/2014/main" id="{4CBBCF6B-1D66-4401-B759-4984708AF34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14056" y="1981140"/>
                  <a:ext cx="728133" cy="338554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文字方塊 86">
                  <a:extLst>
                    <a:ext uri="{FF2B5EF4-FFF2-40B4-BE49-F238E27FC236}">
                      <a16:creationId xmlns:a16="http://schemas.microsoft.com/office/drawing/2014/main" id="{A63EA1EA-1BAC-4C42-9C81-F77B658030C5}"/>
                    </a:ext>
                  </a:extLst>
                </p:cNvPr>
                <p:cNvSpPr txBox="1"/>
                <p:nvPr/>
              </p:nvSpPr>
              <p:spPr>
                <a:xfrm>
                  <a:off x="9041204" y="3980492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87" name="文字方塊 86">
                  <a:extLst>
                    <a:ext uri="{FF2B5EF4-FFF2-40B4-BE49-F238E27FC236}">
                      <a16:creationId xmlns:a16="http://schemas.microsoft.com/office/drawing/2014/main" id="{A63EA1EA-1BAC-4C42-9C81-F77B658030C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41204" y="3980492"/>
                  <a:ext cx="728133" cy="338554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矩形 87">
                  <a:extLst>
                    <a:ext uri="{FF2B5EF4-FFF2-40B4-BE49-F238E27FC236}">
                      <a16:creationId xmlns:a16="http://schemas.microsoft.com/office/drawing/2014/main" id="{9199894F-8DC1-418D-897F-11264F4B7B02}"/>
                    </a:ext>
                  </a:extLst>
                </p:cNvPr>
                <p:cNvSpPr/>
                <p:nvPr/>
              </p:nvSpPr>
              <p:spPr>
                <a:xfrm>
                  <a:off x="9942189" y="2094332"/>
                  <a:ext cx="1633834" cy="540000"/>
                </a:xfrm>
                <a:prstGeom prst="rect">
                  <a:avLst/>
                </a:prstGeom>
                <a:solidFill>
                  <a:srgbClr val="7030A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quantized output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88" name="矩形 87">
                  <a:extLst>
                    <a:ext uri="{FF2B5EF4-FFF2-40B4-BE49-F238E27FC236}">
                      <a16:creationId xmlns:a16="http://schemas.microsoft.com/office/drawing/2014/main" id="{9199894F-8DC1-418D-897F-11264F4B7B0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42189" y="2094332"/>
                  <a:ext cx="1633834" cy="540000"/>
                </a:xfrm>
                <a:prstGeom prst="rect">
                  <a:avLst/>
                </a:prstGeom>
                <a:blipFill>
                  <a:blip r:embed="rId18"/>
                  <a:stretch>
                    <a:fillRect t="-27473" b="-274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" name="群組 4">
            <a:extLst>
              <a:ext uri="{FF2B5EF4-FFF2-40B4-BE49-F238E27FC236}">
                <a16:creationId xmlns:a16="http://schemas.microsoft.com/office/drawing/2014/main" id="{6D0D5BC1-9A9A-4B98-ADC7-3A787B98A48B}"/>
              </a:ext>
            </a:extLst>
          </p:cNvPr>
          <p:cNvGrpSpPr/>
          <p:nvPr/>
        </p:nvGrpSpPr>
        <p:grpSpPr>
          <a:xfrm>
            <a:off x="1762893" y="4935251"/>
            <a:ext cx="5234695" cy="1080905"/>
            <a:chOff x="1762893" y="4935251"/>
            <a:chExt cx="5234695" cy="1080905"/>
          </a:xfrm>
        </p:grpSpPr>
        <p:sp>
          <p:nvSpPr>
            <p:cNvPr id="105" name="文字方塊 104">
              <a:extLst>
                <a:ext uri="{FF2B5EF4-FFF2-40B4-BE49-F238E27FC236}">
                  <a16:creationId xmlns:a16="http://schemas.microsoft.com/office/drawing/2014/main" id="{BD643576-1763-41E5-8453-C9CB0E4F1F2D}"/>
                </a:ext>
              </a:extLst>
            </p:cNvPr>
            <p:cNvSpPr txBox="1"/>
            <p:nvPr/>
          </p:nvSpPr>
          <p:spPr>
            <a:xfrm>
              <a:off x="3778094" y="4935251"/>
              <a:ext cx="14738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>
                  <a:solidFill>
                    <a:schemeClr val="accent2"/>
                  </a:solidFill>
                </a:rPr>
                <a:t>32-bit Int Add.</a:t>
              </a:r>
            </a:p>
          </p:txBody>
        </p:sp>
        <p:sp>
          <p:nvSpPr>
            <p:cNvPr id="108" name="文字方塊 107">
              <a:extLst>
                <a:ext uri="{FF2B5EF4-FFF2-40B4-BE49-F238E27FC236}">
                  <a16:creationId xmlns:a16="http://schemas.microsoft.com/office/drawing/2014/main" id="{6FABD385-BAB3-4EEA-8FF0-037E9FA3757A}"/>
                </a:ext>
              </a:extLst>
            </p:cNvPr>
            <p:cNvSpPr txBox="1"/>
            <p:nvPr/>
          </p:nvSpPr>
          <p:spPr>
            <a:xfrm>
              <a:off x="4024717" y="5646824"/>
              <a:ext cx="28053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>
                  <a:solidFill>
                    <a:schemeClr val="accent2"/>
                  </a:solidFill>
                </a:rPr>
                <a:t>Rounding bit-shift</a:t>
              </a:r>
            </a:p>
          </p:txBody>
        </p:sp>
        <p:sp>
          <p:nvSpPr>
            <p:cNvPr id="109" name="文字方塊 108">
              <a:extLst>
                <a:ext uri="{FF2B5EF4-FFF2-40B4-BE49-F238E27FC236}">
                  <a16:creationId xmlns:a16="http://schemas.microsoft.com/office/drawing/2014/main" id="{3E86DBF1-B6C1-471D-989C-B9C43A11F95E}"/>
                </a:ext>
              </a:extLst>
            </p:cNvPr>
            <p:cNvSpPr txBox="1"/>
            <p:nvPr/>
          </p:nvSpPr>
          <p:spPr>
            <a:xfrm>
              <a:off x="1762893" y="4935251"/>
              <a:ext cx="13144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>
                  <a:solidFill>
                    <a:schemeClr val="accent2"/>
                  </a:solidFill>
                </a:rPr>
                <a:t>8-bit Int </a:t>
              </a:r>
              <a:r>
                <a:rPr lang="en-US" altLang="zh-TW" dirty="0" err="1">
                  <a:solidFill>
                    <a:schemeClr val="accent2"/>
                  </a:solidFill>
                </a:rPr>
                <a:t>Mult</a:t>
              </a:r>
              <a:r>
                <a:rPr lang="en-US" altLang="zh-TW" dirty="0">
                  <a:solidFill>
                    <a:schemeClr val="accent2"/>
                  </a:solidFill>
                </a:rPr>
                <a:t>. </a:t>
              </a:r>
            </a:p>
          </p:txBody>
        </p:sp>
        <p:sp>
          <p:nvSpPr>
            <p:cNvPr id="112" name="文字方塊 111">
              <a:extLst>
                <a:ext uri="{FF2B5EF4-FFF2-40B4-BE49-F238E27FC236}">
                  <a16:creationId xmlns:a16="http://schemas.microsoft.com/office/drawing/2014/main" id="{5C3FDA3A-AF07-4946-B491-4F0E5C8979C2}"/>
                </a:ext>
              </a:extLst>
            </p:cNvPr>
            <p:cNvSpPr txBox="1"/>
            <p:nvPr/>
          </p:nvSpPr>
          <p:spPr>
            <a:xfrm>
              <a:off x="2755988" y="5646824"/>
              <a:ext cx="151218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>
                  <a:solidFill>
                    <a:schemeClr val="accent2"/>
                  </a:solidFill>
                </a:rPr>
                <a:t>8-bit Int </a:t>
              </a:r>
              <a:r>
                <a:rPr lang="en-US" altLang="zh-TW" dirty="0" err="1">
                  <a:solidFill>
                    <a:schemeClr val="accent2"/>
                  </a:solidFill>
                </a:rPr>
                <a:t>Matmul</a:t>
              </a:r>
              <a:r>
                <a:rPr lang="en-US" altLang="zh-TW" dirty="0">
                  <a:solidFill>
                    <a:schemeClr val="accent2"/>
                  </a:solidFill>
                </a:rPr>
                <a:t>. </a:t>
              </a:r>
            </a:p>
          </p:txBody>
        </p:sp>
        <p:sp>
          <p:nvSpPr>
            <p:cNvPr id="114" name="文字方塊 113">
              <a:extLst>
                <a:ext uri="{FF2B5EF4-FFF2-40B4-BE49-F238E27FC236}">
                  <a16:creationId xmlns:a16="http://schemas.microsoft.com/office/drawing/2014/main" id="{88617391-30B9-4A54-925D-8BFBA1E14733}"/>
                </a:ext>
              </a:extLst>
            </p:cNvPr>
            <p:cNvSpPr txBox="1"/>
            <p:nvPr/>
          </p:nvSpPr>
          <p:spPr>
            <a:xfrm>
              <a:off x="5523774" y="4943905"/>
              <a:ext cx="147381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>
                  <a:solidFill>
                    <a:schemeClr val="accent2"/>
                  </a:solidFill>
                </a:rPr>
                <a:t>8-bit Int Add.</a:t>
              </a:r>
            </a:p>
          </p:txBody>
        </p:sp>
      </p:grpSp>
      <p:sp>
        <p:nvSpPr>
          <p:cNvPr id="59" name="文字方塊 58">
            <a:extLst>
              <a:ext uri="{FF2B5EF4-FFF2-40B4-BE49-F238E27FC236}">
                <a16:creationId xmlns:a16="http://schemas.microsoft.com/office/drawing/2014/main" id="{4B516135-5657-4B3E-8AE7-D5183EE611EE}"/>
              </a:ext>
            </a:extLst>
          </p:cNvPr>
          <p:cNvSpPr txBox="1"/>
          <p:nvPr/>
        </p:nvSpPr>
        <p:spPr>
          <a:xfrm>
            <a:off x="3340927" y="1731812"/>
            <a:ext cx="33881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b="1" dirty="0"/>
              <a:t>Weight: </a:t>
            </a:r>
            <a:r>
              <a:rPr lang="en-US" altLang="zh-TW" sz="2000" dirty="0"/>
              <a:t>symmetric quant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b="1" dirty="0"/>
              <a:t>Activation: </a:t>
            </a:r>
            <a:r>
              <a:rPr lang="en-US" altLang="zh-TW" sz="2000" dirty="0"/>
              <a:t>asymmetric quant</a:t>
            </a:r>
            <a:endParaRPr lang="zh-TW" altLang="en-US" sz="2000" dirty="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C7871A2-2708-14B6-7ADE-31668579E827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6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內容版面配置區 5">
                <a:extLst>
                  <a:ext uri="{FF2B5EF4-FFF2-40B4-BE49-F238E27FC236}">
                    <a16:creationId xmlns:a16="http://schemas.microsoft.com/office/drawing/2014/main" id="{5D976EA5-566E-43A1-8868-29F30A22E83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73292"/>
                <a:ext cx="5728807" cy="4503671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𝒀</m:t>
                    </m:r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𝑪𝒐𝒏𝒗</m:t>
                    </m:r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𝑿</m:t>
                    </m:r>
                    <m:r>
                      <a:rPr lang="en-US" altLang="zh-TW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)+</m:t>
                    </m:r>
                    <m:r>
                      <a:rPr lang="en-US" altLang="zh-TW" sz="2800" b="1" i="0" smtClean="0">
                        <a:latin typeface="Cambria Math" panose="02040503050406030204" pitchFamily="18" charset="0"/>
                      </a:rPr>
                      <m:t>𝐛</m:t>
                    </m:r>
                  </m:oMath>
                </a14:m>
                <a:endParaRPr lang="zh-TW" altLang="en-US" sz="2800" b="1" dirty="0">
                  <a:solidFill>
                    <a:schemeClr val="accent5">
                      <a:lumMod val="75000"/>
                    </a:schemeClr>
                  </a:solidFill>
                </a:endParaRPr>
              </a:p>
              <a:p>
                <a:endParaRPr lang="zh-TW" altLang="en-US" dirty="0"/>
              </a:p>
            </p:txBody>
          </p:sp>
        </mc:Choice>
        <mc:Fallback xmlns="">
          <p:sp>
            <p:nvSpPr>
              <p:cNvPr id="6" name="內容版面配置區 5">
                <a:extLst>
                  <a:ext uri="{FF2B5EF4-FFF2-40B4-BE49-F238E27FC236}">
                    <a16:creationId xmlns:a16="http://schemas.microsoft.com/office/drawing/2014/main" id="{5D976EA5-566E-43A1-8868-29F30A22E83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73292"/>
                <a:ext cx="5728807" cy="450367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標題 1">
            <a:extLst>
              <a:ext uri="{FF2B5EF4-FFF2-40B4-BE49-F238E27FC236}">
                <a16:creationId xmlns:a16="http://schemas.microsoft.com/office/drawing/2014/main" id="{41E384D1-9783-4AB3-A3C5-77B6B3319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Linear Quantized Convolution Layer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8FBA600-A21D-43D7-A539-C88E64F64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47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文字方塊 42">
                <a:extLst>
                  <a:ext uri="{FF2B5EF4-FFF2-40B4-BE49-F238E27FC236}">
                    <a16:creationId xmlns:a16="http://schemas.microsoft.com/office/drawing/2014/main" id="{73919D15-63C7-433B-9B34-9E21211E8201}"/>
                  </a:ext>
                </a:extLst>
              </p:cNvPr>
              <p:cNvSpPr txBox="1"/>
              <p:nvPr/>
            </p:nvSpPr>
            <p:spPr>
              <a:xfrm>
                <a:off x="554166" y="5184708"/>
                <a:ext cx="6633632" cy="5091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  <m:r>
                        <a:rPr lang="en-US" altLang="zh-TW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TW" sz="24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𝑴</m:t>
                              </m:r>
                            </m:e>
                            <m:sub>
                              <m:r>
                                <a:rPr lang="en-US" altLang="zh-TW" sz="2400" b="1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  <m:r>
                            <a:rPr lang="en-US" altLang="zh-TW" sz="2400" b="1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 smtClean="0">
                                      <a:latin typeface="Cambria Math" panose="02040503050406030204" pitchFamily="18" charset="0"/>
                                    </a:rPr>
                                    <m:t>𝑪𝒐𝒏𝒗</m:t>
                                  </m:r>
                                  <m:r>
                                    <a:rPr lang="en-US" altLang="zh-TW" sz="2400" b="1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sub>
                              </m:sSub>
                              <m:r>
                                <a:rPr lang="en-US" altLang="zh-TW" sz="2400" b="1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𝑿</m:t>
                                  </m:r>
                                </m:sub>
                              </m:sSub>
                              <m:r>
                                <a:rPr lang="en-US" altLang="zh-TW" sz="24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𝒃𝒊𝒂𝒔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altLang="zh-TW" sz="2400" b="1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≫</m:t>
                      </m:r>
                      <m:r>
                        <a:rPr lang="en-US" altLang="zh-TW" sz="2400" b="1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𝒏</m:t>
                      </m:r>
                      <m:r>
                        <a:rPr lang="en-US" altLang="zh-TW" sz="2400" b="1" i="1">
                          <a:solidFill>
                            <a:schemeClr val="accent5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en-US" altLang="zh-TW" sz="24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sz="2400" dirty="0"/>
              </a:p>
            </p:txBody>
          </p:sp>
        </mc:Choice>
        <mc:Fallback xmlns="">
          <p:sp>
            <p:nvSpPr>
              <p:cNvPr id="43" name="文字方塊 42">
                <a:extLst>
                  <a:ext uri="{FF2B5EF4-FFF2-40B4-BE49-F238E27FC236}">
                    <a16:creationId xmlns:a16="http://schemas.microsoft.com/office/drawing/2014/main" id="{73919D15-63C7-433B-9B34-9E21211E82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166" y="5184708"/>
                <a:ext cx="6633632" cy="5091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文字方塊 50">
                <a:extLst>
                  <a:ext uri="{FF2B5EF4-FFF2-40B4-BE49-F238E27FC236}">
                    <a16:creationId xmlns:a16="http://schemas.microsoft.com/office/drawing/2014/main" id="{46699F6D-1560-466F-93AC-99C3DB9DEC3D}"/>
                  </a:ext>
                </a:extLst>
              </p:cNvPr>
              <p:cNvSpPr txBox="1"/>
              <p:nvPr/>
            </p:nvSpPr>
            <p:spPr>
              <a:xfrm>
                <a:off x="1062580" y="2419342"/>
                <a:ext cx="3481987" cy="957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lang="en-US" altLang="zh-TW" sz="2000" dirty="0">
                  <a:solidFill>
                    <a:schemeClr val="accent2"/>
                  </a:solidFill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  <m:sub>
                        <m:r>
                          <a:rPr lang="en-US" altLang="zh-TW" sz="2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en-US" altLang="zh-TW" sz="2000" dirty="0">
                    <a:solidFill>
                      <a:schemeClr val="accent2"/>
                    </a:solidFill>
                  </a:rPr>
                  <a:t>,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  <m:r>
                      <a:rPr lang="en-US" altLang="zh-TW" sz="2000" b="1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𝑿</m:t>
                        </m:r>
                      </m:sub>
                    </m:sSub>
                  </m:oMath>
                </a14:m>
                <a:endParaRPr lang="en-US" altLang="zh-TW" sz="2000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51" name="文字方塊 50">
                <a:extLst>
                  <a:ext uri="{FF2B5EF4-FFF2-40B4-BE49-F238E27FC236}">
                    <a16:creationId xmlns:a16="http://schemas.microsoft.com/office/drawing/2014/main" id="{46699F6D-1560-466F-93AC-99C3DB9DE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580" y="2419342"/>
                <a:ext cx="3481987" cy="957378"/>
              </a:xfrm>
              <a:prstGeom prst="rect">
                <a:avLst/>
              </a:prstGeom>
              <a:blipFill>
                <a:blip r:embed="rId4"/>
                <a:stretch>
                  <a:fillRect l="-1576" b="-10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文字方塊 56">
                <a:extLst>
                  <a:ext uri="{FF2B5EF4-FFF2-40B4-BE49-F238E27FC236}">
                    <a16:creationId xmlns:a16="http://schemas.microsoft.com/office/drawing/2014/main" id="{C8F92D37-1702-4E15-90EA-DB3DF3AF06C6}"/>
                  </a:ext>
                </a:extLst>
              </p:cNvPr>
              <p:cNvSpPr txBox="1"/>
              <p:nvPr/>
            </p:nvSpPr>
            <p:spPr>
              <a:xfrm>
                <a:off x="1062580" y="3377100"/>
                <a:ext cx="6537960" cy="12159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b="1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𝒃𝒊𝒂𝒔</m:t>
                        </m:r>
                      </m:sub>
                    </m:sSub>
                    <m:r>
                      <a:rPr lang="en-US" altLang="zh-TW" sz="20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  <m:r>
                      <a:rPr lang="en-US" altLang="zh-TW" sz="200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𝑪𝒐𝒏𝒗</m:t>
                    </m:r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sub>
                    </m:sSub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  <m:sub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𝑿</m:t>
                        </m:r>
                      </m:sub>
                    </m:sSub>
                    <m:r>
                      <a:rPr lang="en-US" altLang="zh-TW" sz="2000" b="1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zh-TW" altLang="en-US" sz="2000" b="1" i="1" dirty="0">
                  <a:solidFill>
                    <a:schemeClr val="accent2"/>
                  </a:solidFill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</m:sSup>
                    <m:sSup>
                      <m:sSup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𝑴</m:t>
                            </m:r>
                          </m:e>
                          <m:sub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</m:e>
                      <m:sup>
                        <m: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</m:sup>
                    </m:sSup>
                    <m:r>
                      <a:rPr lang="en-US" altLang="zh-TW" sz="2000" b="1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≅</m:t>
                    </m:r>
                    <m:f>
                      <m:fPr>
                        <m:ctrlPr>
                          <a:rPr lang="en-US" altLang="zh-TW" sz="2000" b="1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𝑿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e>
                          <m:sub>
                            <m:r>
                              <a:rPr lang="en-US" altLang="zh-TW" sz="2000" b="1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den>
                    </m:f>
                  </m:oMath>
                </a14:m>
                <a:endParaRPr lang="zh-TW" altLang="en-US" sz="2000" dirty="0"/>
              </a:p>
            </p:txBody>
          </p:sp>
        </mc:Choice>
        <mc:Fallback xmlns="">
          <p:sp>
            <p:nvSpPr>
              <p:cNvPr id="57" name="文字方塊 56">
                <a:extLst>
                  <a:ext uri="{FF2B5EF4-FFF2-40B4-BE49-F238E27FC236}">
                    <a16:creationId xmlns:a16="http://schemas.microsoft.com/office/drawing/2014/main" id="{C8F92D37-1702-4E15-90EA-DB3DF3AF0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580" y="3377100"/>
                <a:ext cx="6537960" cy="1215910"/>
              </a:xfrm>
              <a:prstGeom prst="rect">
                <a:avLst/>
              </a:prstGeom>
              <a:blipFill>
                <a:blip r:embed="rId5"/>
                <a:stretch>
                  <a:fillRect l="-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群組 2">
            <a:extLst>
              <a:ext uri="{FF2B5EF4-FFF2-40B4-BE49-F238E27FC236}">
                <a16:creationId xmlns:a16="http://schemas.microsoft.com/office/drawing/2014/main" id="{5FC3635F-7B8E-4591-B141-F5B0D46CDD05}"/>
              </a:ext>
            </a:extLst>
          </p:cNvPr>
          <p:cNvGrpSpPr/>
          <p:nvPr/>
        </p:nvGrpSpPr>
        <p:grpSpPr>
          <a:xfrm>
            <a:off x="7093139" y="2021111"/>
            <a:ext cx="4784636" cy="3726775"/>
            <a:chOff x="6791387" y="1981140"/>
            <a:chExt cx="4784636" cy="37267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矩形 58">
                  <a:extLst>
                    <a:ext uri="{FF2B5EF4-FFF2-40B4-BE49-F238E27FC236}">
                      <a16:creationId xmlns:a16="http://schemas.microsoft.com/office/drawing/2014/main" id="{2E9855B7-2ABE-4DEF-9ECD-B40F74BCDC6B}"/>
                    </a:ext>
                  </a:extLst>
                </p:cNvPr>
                <p:cNvSpPr/>
                <p:nvPr/>
              </p:nvSpPr>
              <p:spPr>
                <a:xfrm>
                  <a:off x="7291046" y="5167915"/>
                  <a:ext cx="1620000" cy="540000"/>
                </a:xfrm>
                <a:prstGeom prst="rect">
                  <a:avLst/>
                </a:prstGeom>
                <a:solidFill>
                  <a:srgbClr val="0070C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quantized input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TW" sz="1600" b="1" i="1">
                                <a:latin typeface="Cambria Math" panose="02040503050406030204" pitchFamily="18" charset="0"/>
                              </a:rPr>
                              <m:t>X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59" name="矩形 58">
                  <a:extLst>
                    <a:ext uri="{FF2B5EF4-FFF2-40B4-BE49-F238E27FC236}">
                      <a16:creationId xmlns:a16="http://schemas.microsoft.com/office/drawing/2014/main" id="{2E9855B7-2ABE-4DEF-9ECD-B40F74BCDC6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91046" y="5167915"/>
                  <a:ext cx="1620000" cy="540000"/>
                </a:xfrm>
                <a:prstGeom prst="rect">
                  <a:avLst/>
                </a:prstGeom>
                <a:blipFill>
                  <a:blip r:embed="rId6"/>
                  <a:stretch>
                    <a:fillRect t="-27473" b="-2857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0" name="直線單箭頭接點 59">
              <a:extLst>
                <a:ext uri="{FF2B5EF4-FFF2-40B4-BE49-F238E27FC236}">
                  <a16:creationId xmlns:a16="http://schemas.microsoft.com/office/drawing/2014/main" id="{CE056434-F10B-4B65-BC89-4C5F4D86FAA3}"/>
                </a:ext>
              </a:extLst>
            </p:cNvPr>
            <p:cNvCxnSpPr>
              <a:cxnSpLocks/>
              <a:stCxn id="93" idx="0"/>
            </p:cNvCxnSpPr>
            <p:nvPr/>
          </p:nvCxnSpPr>
          <p:spPr>
            <a:xfrm flipH="1" flipV="1">
              <a:off x="9365608" y="4789855"/>
              <a:ext cx="586688" cy="375818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線單箭頭接點 60">
              <a:extLst>
                <a:ext uri="{FF2B5EF4-FFF2-40B4-BE49-F238E27FC236}">
                  <a16:creationId xmlns:a16="http://schemas.microsoft.com/office/drawing/2014/main" id="{E5D33C8D-A057-4792-9912-84AD8A613D4B}"/>
                </a:ext>
              </a:extLst>
            </p:cNvPr>
            <p:cNvCxnSpPr>
              <a:cxnSpLocks/>
              <a:stCxn id="59" idx="0"/>
            </p:cNvCxnSpPr>
            <p:nvPr/>
          </p:nvCxnSpPr>
          <p:spPr>
            <a:xfrm flipV="1">
              <a:off x="8101046" y="4798583"/>
              <a:ext cx="629214" cy="36933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群組 62">
              <a:extLst>
                <a:ext uri="{FF2B5EF4-FFF2-40B4-BE49-F238E27FC236}">
                  <a16:creationId xmlns:a16="http://schemas.microsoft.com/office/drawing/2014/main" id="{98E86C79-62C0-4B64-86A9-0B1DF2424327}"/>
                </a:ext>
              </a:extLst>
            </p:cNvPr>
            <p:cNvGrpSpPr/>
            <p:nvPr/>
          </p:nvGrpSpPr>
          <p:grpSpPr>
            <a:xfrm>
              <a:off x="8843950" y="3578232"/>
              <a:ext cx="402642" cy="400110"/>
              <a:chOff x="5271124" y="3009972"/>
              <a:chExt cx="402642" cy="40011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文字方塊 63">
                    <a:extLst>
                      <a:ext uri="{FF2B5EF4-FFF2-40B4-BE49-F238E27FC236}">
                        <a16:creationId xmlns:a16="http://schemas.microsoft.com/office/drawing/2014/main" id="{B56F183A-06DB-4576-A908-B0F4DD8CAEFB}"/>
                      </a:ext>
                    </a:extLst>
                  </p:cNvPr>
                  <p:cNvSpPr txBox="1"/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altLang="zh-TW" sz="20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zh-TW" altLang="en-US" sz="2000" b="1" i="1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4" name="文字方塊 63">
                    <a:extLst>
                      <a:ext uri="{FF2B5EF4-FFF2-40B4-BE49-F238E27FC236}">
                        <a16:creationId xmlns:a16="http://schemas.microsoft.com/office/drawing/2014/main" id="{B56F183A-06DB-4576-A908-B0F4DD8CAEF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5" name="橢圓 64">
                <a:extLst>
                  <a:ext uri="{FF2B5EF4-FFF2-40B4-BE49-F238E27FC236}">
                    <a16:creationId xmlns:a16="http://schemas.microsoft.com/office/drawing/2014/main" id="{6845BF33-0314-4337-8B96-322FE9EFC948}"/>
                  </a:ext>
                </a:extLst>
              </p:cNvPr>
              <p:cNvSpPr/>
              <p:nvPr/>
            </p:nvSpPr>
            <p:spPr>
              <a:xfrm>
                <a:off x="5271124" y="3050082"/>
                <a:ext cx="360000" cy="36000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TW" altLang="en-US" sz="2000" b="1" dirty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66" name="矩形: 圓角 65">
              <a:extLst>
                <a:ext uri="{FF2B5EF4-FFF2-40B4-BE49-F238E27FC236}">
                  <a16:creationId xmlns:a16="http://schemas.microsoft.com/office/drawing/2014/main" id="{AAB7F1D3-3C6B-4DCC-AFF7-59AA3B29A5D5}"/>
                </a:ext>
              </a:extLst>
            </p:cNvPr>
            <p:cNvSpPr/>
            <p:nvPr/>
          </p:nvSpPr>
          <p:spPr>
            <a:xfrm>
              <a:off x="8419633" y="4338658"/>
              <a:ext cx="1251275" cy="438620"/>
            </a:xfrm>
            <a:prstGeom prst="roundRect">
              <a:avLst>
                <a:gd name="adj" fmla="val 43768"/>
              </a:avLst>
            </a:prstGeom>
            <a:solidFill>
              <a:schemeClr val="accent3">
                <a:lumMod val="40000"/>
                <a:lumOff val="6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b="1" dirty="0">
                  <a:solidFill>
                    <a:schemeClr val="tx1"/>
                  </a:solidFill>
                </a:rPr>
                <a:t>Conv</a:t>
              </a:r>
              <a:endParaRPr lang="zh-TW" altLang="en-US" b="1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文字方塊 66">
                  <a:extLst>
                    <a:ext uri="{FF2B5EF4-FFF2-40B4-BE49-F238E27FC236}">
                      <a16:creationId xmlns:a16="http://schemas.microsoft.com/office/drawing/2014/main" id="{3C44AC9B-CCCC-47F2-8712-7A5BF1F1A142}"/>
                    </a:ext>
                  </a:extLst>
                </p:cNvPr>
                <p:cNvSpPr txBox="1"/>
                <p:nvPr/>
              </p:nvSpPr>
              <p:spPr>
                <a:xfrm>
                  <a:off x="7715221" y="4721412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67" name="文字方塊 66">
                  <a:extLst>
                    <a:ext uri="{FF2B5EF4-FFF2-40B4-BE49-F238E27FC236}">
                      <a16:creationId xmlns:a16="http://schemas.microsoft.com/office/drawing/2014/main" id="{3C44AC9B-CCCC-47F2-8712-7A5BF1F1A14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15221" y="4721412"/>
                  <a:ext cx="728133" cy="33855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9" name="直線單箭頭接點 68">
              <a:extLst>
                <a:ext uri="{FF2B5EF4-FFF2-40B4-BE49-F238E27FC236}">
                  <a16:creationId xmlns:a16="http://schemas.microsoft.com/office/drawing/2014/main" id="{2911D80A-E4C0-4659-9FD8-7CBB3D747856}"/>
                </a:ext>
              </a:extLst>
            </p:cNvPr>
            <p:cNvCxnSpPr>
              <a:cxnSpLocks/>
              <a:stCxn id="66" idx="0"/>
              <a:endCxn id="64" idx="2"/>
            </p:cNvCxnSpPr>
            <p:nvPr/>
          </p:nvCxnSpPr>
          <p:spPr>
            <a:xfrm flipV="1">
              <a:off x="9045271" y="3978342"/>
              <a:ext cx="0" cy="360316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單箭頭接點 69">
              <a:extLst>
                <a:ext uri="{FF2B5EF4-FFF2-40B4-BE49-F238E27FC236}">
                  <a16:creationId xmlns:a16="http://schemas.microsoft.com/office/drawing/2014/main" id="{8BC59B55-506F-45D5-BA34-FC023E3BD3F3}"/>
                </a:ext>
              </a:extLst>
            </p:cNvPr>
            <p:cNvCxnSpPr>
              <a:cxnSpLocks/>
              <a:stCxn id="65" idx="0"/>
              <a:endCxn id="77" idx="4"/>
            </p:cNvCxnSpPr>
            <p:nvPr/>
          </p:nvCxnSpPr>
          <p:spPr>
            <a:xfrm flipV="1">
              <a:off x="9023950" y="3262149"/>
              <a:ext cx="0" cy="356193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群組 73">
              <a:extLst>
                <a:ext uri="{FF2B5EF4-FFF2-40B4-BE49-F238E27FC236}">
                  <a16:creationId xmlns:a16="http://schemas.microsoft.com/office/drawing/2014/main" id="{068FC6EF-1CB8-4849-9933-5A6211E74D98}"/>
                </a:ext>
              </a:extLst>
            </p:cNvPr>
            <p:cNvGrpSpPr/>
            <p:nvPr/>
          </p:nvGrpSpPr>
          <p:grpSpPr>
            <a:xfrm>
              <a:off x="8843950" y="2862039"/>
              <a:ext cx="402642" cy="400110"/>
              <a:chOff x="5271124" y="3009972"/>
              <a:chExt cx="402642" cy="40011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6" name="文字方塊 75">
                    <a:extLst>
                      <a:ext uri="{FF2B5EF4-FFF2-40B4-BE49-F238E27FC236}">
                        <a16:creationId xmlns:a16="http://schemas.microsoft.com/office/drawing/2014/main" id="{6919D85C-A893-45D5-9CD8-8F7FF1698A4F}"/>
                      </a:ext>
                    </a:extLst>
                  </p:cNvPr>
                  <p:cNvSpPr txBox="1"/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altLang="zh-TW" sz="2000" b="1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2000" b="1" i="1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6" name="文字方塊 75">
                    <a:extLst>
                      <a:ext uri="{FF2B5EF4-FFF2-40B4-BE49-F238E27FC236}">
                        <a16:creationId xmlns:a16="http://schemas.microsoft.com/office/drawing/2014/main" id="{6919D85C-A893-45D5-9CD8-8F7FF1698A4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77" name="橢圓 76">
                <a:extLst>
                  <a:ext uri="{FF2B5EF4-FFF2-40B4-BE49-F238E27FC236}">
                    <a16:creationId xmlns:a16="http://schemas.microsoft.com/office/drawing/2014/main" id="{FBB4087A-40F1-4DE1-A49D-F3213FA0CDDB}"/>
                  </a:ext>
                </a:extLst>
              </p:cNvPr>
              <p:cNvSpPr/>
              <p:nvPr/>
            </p:nvSpPr>
            <p:spPr>
              <a:xfrm>
                <a:off x="5271124" y="3050082"/>
                <a:ext cx="360000" cy="36000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TW" altLang="en-US" sz="2000" b="1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78" name="群組 77">
              <a:extLst>
                <a:ext uri="{FF2B5EF4-FFF2-40B4-BE49-F238E27FC236}">
                  <a16:creationId xmlns:a16="http://schemas.microsoft.com/office/drawing/2014/main" id="{A0DEE710-EE8B-456F-92B9-F076FDAE69E4}"/>
                </a:ext>
              </a:extLst>
            </p:cNvPr>
            <p:cNvGrpSpPr/>
            <p:nvPr/>
          </p:nvGrpSpPr>
          <p:grpSpPr>
            <a:xfrm>
              <a:off x="8843950" y="2144222"/>
              <a:ext cx="402642" cy="400110"/>
              <a:chOff x="5271124" y="3009972"/>
              <a:chExt cx="402642" cy="40011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0" name="文字方塊 79">
                    <a:extLst>
                      <a:ext uri="{FF2B5EF4-FFF2-40B4-BE49-F238E27FC236}">
                        <a16:creationId xmlns:a16="http://schemas.microsoft.com/office/drawing/2014/main" id="{635255AC-741B-4140-8DD4-E7F512A8BB03}"/>
                      </a:ext>
                    </a:extLst>
                  </p:cNvPr>
                  <p:cNvSpPr txBox="1"/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left"/>
                        </m:oMathParaPr>
                        <m:oMath xmlns:m="http://schemas.openxmlformats.org/officeDocument/2006/math">
                          <m:r>
                            <a:rPr lang="en-US" altLang="zh-TW" sz="20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zh-TW" altLang="en-US" sz="2000" b="1" i="1" dirty="0">
                      <a:solidFill>
                        <a:sysClr val="windowText" lastClr="00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80" name="文字方塊 79">
                    <a:extLst>
                      <a:ext uri="{FF2B5EF4-FFF2-40B4-BE49-F238E27FC236}">
                        <a16:creationId xmlns:a16="http://schemas.microsoft.com/office/drawing/2014/main" id="{635255AC-741B-4140-8DD4-E7F512A8BB0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71124" y="3009972"/>
                    <a:ext cx="402642" cy="40011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83" name="橢圓 82">
                <a:extLst>
                  <a:ext uri="{FF2B5EF4-FFF2-40B4-BE49-F238E27FC236}">
                    <a16:creationId xmlns:a16="http://schemas.microsoft.com/office/drawing/2014/main" id="{7FD3B35C-6645-455B-8CE0-3D9339679523}"/>
                  </a:ext>
                </a:extLst>
              </p:cNvPr>
              <p:cNvSpPr/>
              <p:nvPr/>
            </p:nvSpPr>
            <p:spPr>
              <a:xfrm>
                <a:off x="5271124" y="3050082"/>
                <a:ext cx="360000" cy="36000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dist"/>
                <a:endParaRPr lang="zh-TW" altLang="en-US" sz="2000" b="1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84" name="直線單箭頭接點 83">
              <a:extLst>
                <a:ext uri="{FF2B5EF4-FFF2-40B4-BE49-F238E27FC236}">
                  <a16:creationId xmlns:a16="http://schemas.microsoft.com/office/drawing/2014/main" id="{0829D034-7836-4C58-8D83-42147851BFE0}"/>
                </a:ext>
              </a:extLst>
            </p:cNvPr>
            <p:cNvCxnSpPr>
              <a:cxnSpLocks/>
              <a:stCxn id="77" idx="0"/>
              <a:endCxn id="83" idx="4"/>
            </p:cNvCxnSpPr>
            <p:nvPr/>
          </p:nvCxnSpPr>
          <p:spPr>
            <a:xfrm flipV="1">
              <a:off x="9023950" y="2544332"/>
              <a:ext cx="0" cy="357817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線單箭頭接點 88">
              <a:extLst>
                <a:ext uri="{FF2B5EF4-FFF2-40B4-BE49-F238E27FC236}">
                  <a16:creationId xmlns:a16="http://schemas.microsoft.com/office/drawing/2014/main" id="{626181ED-0AF8-438E-8E6B-D6E1FC216D11}"/>
                </a:ext>
              </a:extLst>
            </p:cNvPr>
            <p:cNvCxnSpPr>
              <a:cxnSpLocks/>
              <a:stCxn id="94" idx="3"/>
              <a:endCxn id="65" idx="2"/>
            </p:cNvCxnSpPr>
            <p:nvPr/>
          </p:nvCxnSpPr>
          <p:spPr>
            <a:xfrm flipV="1">
              <a:off x="8233136" y="3798342"/>
              <a:ext cx="610814" cy="13422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3" name="矩形 92">
                  <a:extLst>
                    <a:ext uri="{FF2B5EF4-FFF2-40B4-BE49-F238E27FC236}">
                      <a16:creationId xmlns:a16="http://schemas.microsoft.com/office/drawing/2014/main" id="{15BF160B-4BD6-487B-81CB-16EC62C23683}"/>
                    </a:ext>
                  </a:extLst>
                </p:cNvPr>
                <p:cNvSpPr/>
                <p:nvPr/>
              </p:nvSpPr>
              <p:spPr>
                <a:xfrm>
                  <a:off x="9142296" y="5165673"/>
                  <a:ext cx="1620000" cy="54000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quantized weight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altLang="zh-TW" sz="1600" b="1" i="1">
                              <a:latin typeface="Cambria Math" panose="02040503050406030204" pitchFamily="18" charset="0"/>
                            </a:rPr>
                            <m:t>W</m:t>
                          </m:r>
                        </m:sub>
                      </m:sSub>
                    </m:oMath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93" name="矩形 92">
                  <a:extLst>
                    <a:ext uri="{FF2B5EF4-FFF2-40B4-BE49-F238E27FC236}">
                      <a16:creationId xmlns:a16="http://schemas.microsoft.com/office/drawing/2014/main" id="{15BF160B-4BD6-487B-81CB-16EC62C2368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42296" y="5165673"/>
                  <a:ext cx="1620000" cy="540000"/>
                </a:xfrm>
                <a:prstGeom prst="rect">
                  <a:avLst/>
                </a:prstGeom>
                <a:blipFill>
                  <a:blip r:embed="rId11"/>
                  <a:stretch>
                    <a:fillRect t="-5495" b="-1648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矩形: 圓角 93">
                  <a:extLst>
                    <a:ext uri="{FF2B5EF4-FFF2-40B4-BE49-F238E27FC236}">
                      <a16:creationId xmlns:a16="http://schemas.microsoft.com/office/drawing/2014/main" id="{EE10764B-74E3-48A6-9641-7A35569F3A92}"/>
                    </a:ext>
                  </a:extLst>
                </p:cNvPr>
                <p:cNvSpPr/>
                <p:nvPr/>
              </p:nvSpPr>
              <p:spPr>
                <a:xfrm>
                  <a:off x="6793136" y="3541764"/>
                  <a:ext cx="1440000" cy="540000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quantized bias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𝒃𝒊𝒂𝒔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94" name="矩形: 圓角 93">
                  <a:extLst>
                    <a:ext uri="{FF2B5EF4-FFF2-40B4-BE49-F238E27FC236}">
                      <a16:creationId xmlns:a16="http://schemas.microsoft.com/office/drawing/2014/main" id="{EE10764B-74E3-48A6-9641-7A35569F3A9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3136" y="3541764"/>
                  <a:ext cx="1440000" cy="540000"/>
                </a:xfrm>
                <a:prstGeom prst="roundRect">
                  <a:avLst/>
                </a:prstGeom>
                <a:blipFill>
                  <a:blip r:embed="rId12"/>
                  <a:stretch>
                    <a:fillRect t="-28889" b="-2888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5" name="矩形: 圓角 94">
                  <a:extLst>
                    <a:ext uri="{FF2B5EF4-FFF2-40B4-BE49-F238E27FC236}">
                      <a16:creationId xmlns:a16="http://schemas.microsoft.com/office/drawing/2014/main" id="{DC6B2E95-F34E-40E5-8F50-25E9F6822E8B}"/>
                    </a:ext>
                  </a:extLst>
                </p:cNvPr>
                <p:cNvSpPr/>
                <p:nvPr/>
              </p:nvSpPr>
              <p:spPr>
                <a:xfrm>
                  <a:off x="6791387" y="2825694"/>
                  <a:ext cx="1440000" cy="504222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scale factor</a:t>
                  </a:r>
                </a:p>
                <a:p>
                  <a:pPr algn="ctr"/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sub>
                      </m:sSub>
                      <m:sSub>
                        <m:sSubPr>
                          <m:ctrlP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𝑿</m:t>
                          </m:r>
                        </m:sub>
                      </m:sSub>
                    </m:oMath>
                  </a14:m>
                  <a:r>
                    <a:rPr lang="en-US" altLang="zh-TW" sz="1600" b="1" i="1" dirty="0"/>
                    <a:t>/</a:t>
                  </a:r>
                  <a:r>
                    <a:rPr lang="en-US" altLang="zh-TW" sz="1600" b="1" dirty="0">
                      <a:solidFill>
                        <a:schemeClr val="bg1"/>
                      </a:solidFill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95" name="矩形: 圓角 94">
                  <a:extLst>
                    <a:ext uri="{FF2B5EF4-FFF2-40B4-BE49-F238E27FC236}">
                      <a16:creationId xmlns:a16="http://schemas.microsoft.com/office/drawing/2014/main" id="{DC6B2E95-F34E-40E5-8F50-25E9F6822E8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1387" y="2825694"/>
                  <a:ext cx="1440000" cy="504222"/>
                </a:xfrm>
                <a:prstGeom prst="roundRect">
                  <a:avLst/>
                </a:prstGeom>
                <a:blipFill>
                  <a:blip r:embed="rId13"/>
                  <a:stretch>
                    <a:fillRect t="-9412" b="-2117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矩形: 圓角 95">
                  <a:extLst>
                    <a:ext uri="{FF2B5EF4-FFF2-40B4-BE49-F238E27FC236}">
                      <a16:creationId xmlns:a16="http://schemas.microsoft.com/office/drawing/2014/main" id="{04FD5262-801D-4A4A-B13C-C2E5D980BBA7}"/>
                    </a:ext>
                  </a:extLst>
                </p:cNvPr>
                <p:cNvSpPr/>
                <p:nvPr/>
              </p:nvSpPr>
              <p:spPr>
                <a:xfrm>
                  <a:off x="6791387" y="2112221"/>
                  <a:ext cx="1440000" cy="504222"/>
                </a:xfrm>
                <a:prstGeom prst="roundRect">
                  <a:avLst/>
                </a:prstGeom>
                <a:solidFill>
                  <a:schemeClr val="accent6">
                    <a:lumMod val="7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Zero point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e>
                          <m:sub>
                            <m:r>
                              <a:rPr lang="en-US" altLang="zh-TW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96" name="矩形: 圓角 95">
                  <a:extLst>
                    <a:ext uri="{FF2B5EF4-FFF2-40B4-BE49-F238E27FC236}">
                      <a16:creationId xmlns:a16="http://schemas.microsoft.com/office/drawing/2014/main" id="{04FD5262-801D-4A4A-B13C-C2E5D980BBA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1387" y="2112221"/>
                  <a:ext cx="1440000" cy="504222"/>
                </a:xfrm>
                <a:prstGeom prst="roundRect">
                  <a:avLst/>
                </a:prstGeom>
                <a:blipFill>
                  <a:blip r:embed="rId14"/>
                  <a:stretch>
                    <a:fillRect t="-9412" b="-58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6" name="直線單箭頭接點 105">
              <a:extLst>
                <a:ext uri="{FF2B5EF4-FFF2-40B4-BE49-F238E27FC236}">
                  <a16:creationId xmlns:a16="http://schemas.microsoft.com/office/drawing/2014/main" id="{C7326B74-101C-469B-BEAD-369F6E32722A}"/>
                </a:ext>
              </a:extLst>
            </p:cNvPr>
            <p:cNvCxnSpPr>
              <a:cxnSpLocks/>
              <a:stCxn id="95" idx="3"/>
              <a:endCxn id="77" idx="2"/>
            </p:cNvCxnSpPr>
            <p:nvPr/>
          </p:nvCxnSpPr>
          <p:spPr>
            <a:xfrm>
              <a:off x="8231387" y="3077805"/>
              <a:ext cx="612563" cy="4344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線單箭頭接點 106">
              <a:extLst>
                <a:ext uri="{FF2B5EF4-FFF2-40B4-BE49-F238E27FC236}">
                  <a16:creationId xmlns:a16="http://schemas.microsoft.com/office/drawing/2014/main" id="{9E1B42BB-8D65-4D91-82C9-69030973F5CB}"/>
                </a:ext>
              </a:extLst>
            </p:cNvPr>
            <p:cNvCxnSpPr>
              <a:cxnSpLocks/>
              <a:stCxn id="96" idx="3"/>
              <a:endCxn id="83" idx="2"/>
            </p:cNvCxnSpPr>
            <p:nvPr/>
          </p:nvCxnSpPr>
          <p:spPr>
            <a:xfrm>
              <a:off x="8231387" y="2364332"/>
              <a:ext cx="612563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線單箭頭接點 112">
              <a:extLst>
                <a:ext uri="{FF2B5EF4-FFF2-40B4-BE49-F238E27FC236}">
                  <a16:creationId xmlns:a16="http://schemas.microsoft.com/office/drawing/2014/main" id="{94E722D1-D38F-4521-B8C0-C1781887739F}"/>
                </a:ext>
              </a:extLst>
            </p:cNvPr>
            <p:cNvCxnSpPr>
              <a:cxnSpLocks/>
              <a:stCxn id="83" idx="6"/>
              <a:endCxn id="134" idx="1"/>
            </p:cNvCxnSpPr>
            <p:nvPr/>
          </p:nvCxnSpPr>
          <p:spPr>
            <a:xfrm>
              <a:off x="9203950" y="2364332"/>
              <a:ext cx="73823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3" name="文字方塊 122">
                  <a:extLst>
                    <a:ext uri="{FF2B5EF4-FFF2-40B4-BE49-F238E27FC236}">
                      <a16:creationId xmlns:a16="http://schemas.microsoft.com/office/drawing/2014/main" id="{DF966AE2-0698-4C0C-8D61-A18B7D845CED}"/>
                    </a:ext>
                  </a:extLst>
                </p:cNvPr>
                <p:cNvSpPr txBox="1"/>
                <p:nvPr/>
              </p:nvSpPr>
              <p:spPr>
                <a:xfrm>
                  <a:off x="9630755" y="4716114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123" name="文字方塊 122">
                  <a:extLst>
                    <a:ext uri="{FF2B5EF4-FFF2-40B4-BE49-F238E27FC236}">
                      <a16:creationId xmlns:a16="http://schemas.microsoft.com/office/drawing/2014/main" id="{DF966AE2-0698-4C0C-8D61-A18B7D845CE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30755" y="4716114"/>
                  <a:ext cx="728133" cy="33855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4" name="文字方塊 123">
                  <a:extLst>
                    <a:ext uri="{FF2B5EF4-FFF2-40B4-BE49-F238E27FC236}">
                      <a16:creationId xmlns:a16="http://schemas.microsoft.com/office/drawing/2014/main" id="{90767C4A-7DC7-4CD3-8A7A-EDFDC422DCBE}"/>
                    </a:ext>
                  </a:extLst>
                </p:cNvPr>
                <p:cNvSpPr txBox="1"/>
                <p:nvPr/>
              </p:nvSpPr>
              <p:spPr>
                <a:xfrm>
                  <a:off x="8201201" y="3414820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124" name="文字方塊 123">
                  <a:extLst>
                    <a:ext uri="{FF2B5EF4-FFF2-40B4-BE49-F238E27FC236}">
                      <a16:creationId xmlns:a16="http://schemas.microsoft.com/office/drawing/2014/main" id="{90767C4A-7DC7-4CD3-8A7A-EDFDC422DCB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01201" y="3414820"/>
                  <a:ext cx="728133" cy="338554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5" name="文字方塊 124">
                  <a:extLst>
                    <a:ext uri="{FF2B5EF4-FFF2-40B4-BE49-F238E27FC236}">
                      <a16:creationId xmlns:a16="http://schemas.microsoft.com/office/drawing/2014/main" id="{DE373F69-A411-47EB-BACA-02D7DA8146D8}"/>
                    </a:ext>
                  </a:extLst>
                </p:cNvPr>
                <p:cNvSpPr txBox="1"/>
                <p:nvPr/>
              </p:nvSpPr>
              <p:spPr>
                <a:xfrm>
                  <a:off x="9001541" y="2562592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125" name="文字方塊 124">
                  <a:extLst>
                    <a:ext uri="{FF2B5EF4-FFF2-40B4-BE49-F238E27FC236}">
                      <a16:creationId xmlns:a16="http://schemas.microsoft.com/office/drawing/2014/main" id="{DE373F69-A411-47EB-BACA-02D7DA8146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01541" y="2562592"/>
                  <a:ext cx="728133" cy="338554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6" name="文字方塊 125">
                  <a:extLst>
                    <a:ext uri="{FF2B5EF4-FFF2-40B4-BE49-F238E27FC236}">
                      <a16:creationId xmlns:a16="http://schemas.microsoft.com/office/drawing/2014/main" id="{16DBC0C6-1E3E-494B-84B1-B72A7124F78E}"/>
                    </a:ext>
                  </a:extLst>
                </p:cNvPr>
                <p:cNvSpPr txBox="1"/>
                <p:nvPr/>
              </p:nvSpPr>
              <p:spPr>
                <a:xfrm>
                  <a:off x="8173601" y="1993063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126" name="文字方塊 125">
                  <a:extLst>
                    <a:ext uri="{FF2B5EF4-FFF2-40B4-BE49-F238E27FC236}">
                      <a16:creationId xmlns:a16="http://schemas.microsoft.com/office/drawing/2014/main" id="{16DBC0C6-1E3E-494B-84B1-B72A7124F78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73601" y="1993063"/>
                  <a:ext cx="728133" cy="338554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9" name="文字方塊 128">
                  <a:extLst>
                    <a:ext uri="{FF2B5EF4-FFF2-40B4-BE49-F238E27FC236}">
                      <a16:creationId xmlns:a16="http://schemas.microsoft.com/office/drawing/2014/main" id="{0BBD936D-8C8C-4335-98EA-0BD0BB82BF0B}"/>
                    </a:ext>
                  </a:extLst>
                </p:cNvPr>
                <p:cNvSpPr txBox="1"/>
                <p:nvPr/>
              </p:nvSpPr>
              <p:spPr>
                <a:xfrm>
                  <a:off x="9214056" y="1981140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129" name="文字方塊 128">
                  <a:extLst>
                    <a:ext uri="{FF2B5EF4-FFF2-40B4-BE49-F238E27FC236}">
                      <a16:creationId xmlns:a16="http://schemas.microsoft.com/office/drawing/2014/main" id="{0BBD936D-8C8C-4335-98EA-0BD0BB82BF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14056" y="1981140"/>
                  <a:ext cx="728133" cy="338554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0" name="文字方塊 129">
                  <a:extLst>
                    <a:ext uri="{FF2B5EF4-FFF2-40B4-BE49-F238E27FC236}">
                      <a16:creationId xmlns:a16="http://schemas.microsoft.com/office/drawing/2014/main" id="{6F0581A2-F858-4FEA-BD32-0BED7B9D2CAA}"/>
                    </a:ext>
                  </a:extLst>
                </p:cNvPr>
                <p:cNvSpPr txBox="1"/>
                <p:nvPr/>
              </p:nvSpPr>
              <p:spPr>
                <a:xfrm>
                  <a:off x="9041204" y="3980492"/>
                  <a:ext cx="728133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𝒊𝒏𝒕</m:t>
                        </m:r>
                        <m:r>
                          <a:rPr lang="en-US" altLang="zh-TW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𝟑𝟐</m:t>
                        </m:r>
                      </m:oMath>
                    </m:oMathPara>
                  </a14:m>
                  <a:endParaRPr lang="zh-TW" altLang="en-US" sz="1600" dirty="0">
                    <a:solidFill>
                      <a:schemeClr val="tx2"/>
                    </a:solidFill>
                  </a:endParaRPr>
                </a:p>
              </p:txBody>
            </p:sp>
          </mc:Choice>
          <mc:Fallback xmlns="">
            <p:sp>
              <p:nvSpPr>
                <p:cNvPr id="130" name="文字方塊 129">
                  <a:extLst>
                    <a:ext uri="{FF2B5EF4-FFF2-40B4-BE49-F238E27FC236}">
                      <a16:creationId xmlns:a16="http://schemas.microsoft.com/office/drawing/2014/main" id="{6F0581A2-F858-4FEA-BD32-0BED7B9D2CA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41204" y="3980492"/>
                  <a:ext cx="728133" cy="338554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4" name="矩形 133">
                  <a:extLst>
                    <a:ext uri="{FF2B5EF4-FFF2-40B4-BE49-F238E27FC236}">
                      <a16:creationId xmlns:a16="http://schemas.microsoft.com/office/drawing/2014/main" id="{FF61D9B4-BE26-4A00-AAF9-DAF2C76377E1}"/>
                    </a:ext>
                  </a:extLst>
                </p:cNvPr>
                <p:cNvSpPr/>
                <p:nvPr/>
              </p:nvSpPr>
              <p:spPr>
                <a:xfrm>
                  <a:off x="9942189" y="2094332"/>
                  <a:ext cx="1633834" cy="540000"/>
                </a:xfrm>
                <a:prstGeom prst="rect">
                  <a:avLst/>
                </a:prstGeom>
                <a:solidFill>
                  <a:srgbClr val="7030A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TW" sz="1600" b="1" dirty="0"/>
                    <a:t>quantized output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1" i="1"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𝒀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 dirty="0"/>
                </a:p>
              </p:txBody>
            </p:sp>
          </mc:Choice>
          <mc:Fallback xmlns="">
            <p:sp>
              <p:nvSpPr>
                <p:cNvPr id="134" name="矩形 133">
                  <a:extLst>
                    <a:ext uri="{FF2B5EF4-FFF2-40B4-BE49-F238E27FC236}">
                      <a16:creationId xmlns:a16="http://schemas.microsoft.com/office/drawing/2014/main" id="{FF61D9B4-BE26-4A00-AAF9-DAF2C76377E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42189" y="2094332"/>
                  <a:ext cx="1633834" cy="540000"/>
                </a:xfrm>
                <a:prstGeom prst="rect">
                  <a:avLst/>
                </a:prstGeom>
                <a:blipFill>
                  <a:blip r:embed="rId18"/>
                  <a:stretch>
                    <a:fillRect t="-27473" b="-274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8" name="文字方塊 47">
            <a:extLst>
              <a:ext uri="{FF2B5EF4-FFF2-40B4-BE49-F238E27FC236}">
                <a16:creationId xmlns:a16="http://schemas.microsoft.com/office/drawing/2014/main" id="{7D52C40A-EE11-4857-B6D9-62A28A3E707E}"/>
              </a:ext>
            </a:extLst>
          </p:cNvPr>
          <p:cNvSpPr txBox="1"/>
          <p:nvPr/>
        </p:nvSpPr>
        <p:spPr>
          <a:xfrm>
            <a:off x="4317590" y="4935251"/>
            <a:ext cx="14738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>
                <a:solidFill>
                  <a:schemeClr val="accent2"/>
                </a:solidFill>
              </a:rPr>
              <a:t>32-bit Int Add.</a:t>
            </a:r>
          </a:p>
        </p:txBody>
      </p:sp>
      <p:sp>
        <p:nvSpPr>
          <p:cNvPr id="49" name="文字方塊 48">
            <a:extLst>
              <a:ext uri="{FF2B5EF4-FFF2-40B4-BE49-F238E27FC236}">
                <a16:creationId xmlns:a16="http://schemas.microsoft.com/office/drawing/2014/main" id="{C5F10C3F-D634-4181-9BFE-0C65C0FAAEDC}"/>
              </a:ext>
            </a:extLst>
          </p:cNvPr>
          <p:cNvSpPr txBox="1"/>
          <p:nvPr/>
        </p:nvSpPr>
        <p:spPr>
          <a:xfrm>
            <a:off x="4692229" y="5646824"/>
            <a:ext cx="28053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>
                <a:solidFill>
                  <a:schemeClr val="accent2"/>
                </a:solidFill>
              </a:rPr>
              <a:t>Rounding bit-shift</a:t>
            </a:r>
          </a:p>
        </p:txBody>
      </p:sp>
      <p:sp>
        <p:nvSpPr>
          <p:cNvPr id="50" name="文字方塊 49">
            <a:extLst>
              <a:ext uri="{FF2B5EF4-FFF2-40B4-BE49-F238E27FC236}">
                <a16:creationId xmlns:a16="http://schemas.microsoft.com/office/drawing/2014/main" id="{5627AB7D-7A51-4B61-BBAC-E69D1EB8C573}"/>
              </a:ext>
            </a:extLst>
          </p:cNvPr>
          <p:cNvSpPr txBox="1"/>
          <p:nvPr/>
        </p:nvSpPr>
        <p:spPr>
          <a:xfrm>
            <a:off x="1195965" y="4935251"/>
            <a:ext cx="13144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>
                <a:solidFill>
                  <a:schemeClr val="accent2"/>
                </a:solidFill>
              </a:rPr>
              <a:t>8-bit Int </a:t>
            </a:r>
            <a:r>
              <a:rPr lang="en-US" altLang="zh-TW" dirty="0" err="1">
                <a:solidFill>
                  <a:schemeClr val="accent2"/>
                </a:solidFill>
              </a:rPr>
              <a:t>Mult</a:t>
            </a:r>
            <a:r>
              <a:rPr lang="en-US" altLang="zh-TW" dirty="0">
                <a:solidFill>
                  <a:schemeClr val="accent2"/>
                </a:solidFill>
              </a:rPr>
              <a:t>. </a:t>
            </a:r>
          </a:p>
        </p:txBody>
      </p:sp>
      <p:sp>
        <p:nvSpPr>
          <p:cNvPr id="52" name="文字方塊 51">
            <a:extLst>
              <a:ext uri="{FF2B5EF4-FFF2-40B4-BE49-F238E27FC236}">
                <a16:creationId xmlns:a16="http://schemas.microsoft.com/office/drawing/2014/main" id="{AD2A27F2-588E-469F-92DF-CCF83BA44343}"/>
              </a:ext>
            </a:extLst>
          </p:cNvPr>
          <p:cNvSpPr txBox="1"/>
          <p:nvPr/>
        </p:nvSpPr>
        <p:spPr>
          <a:xfrm>
            <a:off x="2710268" y="5646824"/>
            <a:ext cx="13144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>
                <a:solidFill>
                  <a:schemeClr val="accent2"/>
                </a:solidFill>
              </a:rPr>
              <a:t>8-bit Int Conv. </a:t>
            </a:r>
          </a:p>
        </p:txBody>
      </p: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668C05AE-150D-4D03-BB6A-29D5FDA40DCD}"/>
              </a:ext>
            </a:extLst>
          </p:cNvPr>
          <p:cNvSpPr txBox="1"/>
          <p:nvPr/>
        </p:nvSpPr>
        <p:spPr>
          <a:xfrm>
            <a:off x="5990118" y="4943905"/>
            <a:ext cx="14738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>
                <a:solidFill>
                  <a:schemeClr val="accent2"/>
                </a:solidFill>
              </a:rPr>
              <a:t>8-bit Int Add.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0165D99-698F-6288-817E-9D8A4F305504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Quantization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and Training of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Neural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Networks for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Efficient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Integer-Arithmetic-Only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err="1">
                <a:solidFill>
                  <a:schemeClr val="accent3">
                    <a:lumMod val="50000"/>
                  </a:schemeClr>
                </a:solidFill>
              </a:rPr>
              <a:t>Inference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[Jacob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47342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0096D1-CD28-E8C8-A1C2-B2E9C1687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/>
              <a:t>Outline</a:t>
            </a:r>
            <a:endParaRPr kumimoji="1"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C3DE514-761B-7219-B0F5-A4734C3DB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/>
              <a:t>Post-Training Quantization (PTQ)</a:t>
            </a:r>
          </a:p>
          <a:p>
            <a:r>
              <a:rPr kumimoji="1" lang="en-US" altLang="zh-TW"/>
              <a:t>Quantize-Aware Training (QAT)</a:t>
            </a:r>
          </a:p>
          <a:p>
            <a:r>
              <a:rPr kumimoji="1" lang="en-US" altLang="zh-TW"/>
              <a:t>Quantizing Large Models</a:t>
            </a:r>
          </a:p>
          <a:p>
            <a:pPr lvl="1"/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16FDE22-9CD5-4BFD-83CA-FFF2F0550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8602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79FB4D0-25F9-4999-B24F-D58006DAA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Post-Training Quantization (PTQ) 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DFDE50F-A816-40AC-808B-267A30D9D4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2">
                    <a:lumMod val="50000"/>
                  </a:schemeClr>
                </a:solidFill>
              </a:rPr>
              <a:t>How do we obtain optimal linear quantization parameters (S, Z) ?</a:t>
            </a:r>
            <a:endParaRPr lang="zh-TW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3781155-10C1-47EB-9EFE-E6E9F72F9BD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79912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70096D1-CD28-E8C8-A1C2-B2E9C1687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/>
              <a:t>Outline</a:t>
            </a:r>
            <a:endParaRPr kumimoji="1"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C3DE514-761B-7219-B0F5-A4734C3DB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/>
              <a:t>(Review) Numeric Data Types</a:t>
            </a:r>
          </a:p>
          <a:p>
            <a:r>
              <a:rPr kumimoji="1" lang="en-US" altLang="zh-TW" dirty="0"/>
              <a:t>Introduction to Quantization</a:t>
            </a:r>
          </a:p>
          <a:p>
            <a:r>
              <a:rPr kumimoji="1" lang="en-US" altLang="zh-TW" dirty="0"/>
              <a:t>Quantization Methods</a:t>
            </a:r>
          </a:p>
          <a:p>
            <a:pPr lvl="1"/>
            <a:r>
              <a:rPr kumimoji="1" lang="en-US" altLang="zh-TW" dirty="0"/>
              <a:t>K-Means-based weight quantization</a:t>
            </a:r>
          </a:p>
          <a:p>
            <a:pPr lvl="1"/>
            <a:r>
              <a:rPr kumimoji="1" lang="en-US" altLang="zh-TW" dirty="0"/>
              <a:t>Linear quantization</a:t>
            </a:r>
          </a:p>
          <a:p>
            <a:r>
              <a:rPr kumimoji="1" lang="en-US" altLang="zh-TW" dirty="0"/>
              <a:t>Post-Training</a:t>
            </a:r>
            <a:r>
              <a:rPr kumimoji="1" lang="zh-TW" altLang="en-US" dirty="0"/>
              <a:t> </a:t>
            </a:r>
            <a:r>
              <a:rPr kumimoji="1" lang="en-US" altLang="zh-TW" dirty="0"/>
              <a:t>Quantization</a:t>
            </a:r>
            <a:r>
              <a:rPr kumimoji="1" lang="zh-TW" altLang="en-US" dirty="0"/>
              <a:t> </a:t>
            </a:r>
            <a:r>
              <a:rPr kumimoji="1" lang="en-US" altLang="zh-TW" dirty="0"/>
              <a:t>(PTQ)</a:t>
            </a:r>
          </a:p>
          <a:p>
            <a:r>
              <a:rPr kumimoji="1" lang="en-US" altLang="zh-TW" dirty="0"/>
              <a:t>Quantization-Aware</a:t>
            </a:r>
            <a:r>
              <a:rPr kumimoji="1" lang="zh-TW" altLang="en-US" dirty="0"/>
              <a:t> </a:t>
            </a:r>
            <a:r>
              <a:rPr kumimoji="1" lang="en-US" altLang="zh-TW" dirty="0"/>
              <a:t>Training</a:t>
            </a:r>
            <a:r>
              <a:rPr kumimoji="1" lang="zh-TW" altLang="en-US" dirty="0"/>
              <a:t> </a:t>
            </a:r>
            <a:r>
              <a:rPr kumimoji="1" lang="en-US" altLang="zh-TW" dirty="0"/>
              <a:t>(QAT)</a:t>
            </a:r>
            <a:endParaRPr kumimoji="1"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9FDAD0-7061-4378-97FC-905D9AF04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385362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2D7F77-AADF-4B73-B240-D74B9540A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Post-Training Quantization (PTQ) 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3948424-F579-4E0E-8491-9F95082D1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i="0" dirty="0">
                <a:solidFill>
                  <a:srgbClr val="1A1918"/>
                </a:solidFill>
                <a:effectLst/>
                <a:latin typeface="TrebuchetMS"/>
              </a:rPr>
              <a:t>Quantization Granularity</a:t>
            </a:r>
          </a:p>
          <a:p>
            <a:r>
              <a:rPr lang="en-US" altLang="zh-TW" i="0" dirty="0">
                <a:solidFill>
                  <a:srgbClr val="1A1918"/>
                </a:solidFill>
                <a:effectLst/>
                <a:latin typeface="TrebuchetMS"/>
              </a:rPr>
              <a:t>Dynamic Range Clipping</a:t>
            </a:r>
          </a:p>
          <a:p>
            <a:r>
              <a:rPr lang="en-US" altLang="zh-TW" dirty="0">
                <a:latin typeface="TrebuchetMS"/>
              </a:rPr>
              <a:t>Rescaling</a:t>
            </a:r>
            <a:endParaRPr lang="en-US" altLang="zh-TW" dirty="0">
              <a:solidFill>
                <a:srgbClr val="1A1918"/>
              </a:solidFill>
              <a:latin typeface="TrebuchetMS"/>
            </a:endParaRPr>
          </a:p>
          <a:p>
            <a:r>
              <a:rPr lang="en-US" altLang="zh-TW" i="0" dirty="0">
                <a:solidFill>
                  <a:srgbClr val="1A1918"/>
                </a:solidFill>
                <a:effectLst/>
                <a:latin typeface="TrebuchetMS"/>
              </a:rPr>
              <a:t>Rounding</a:t>
            </a: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69522B4-26D9-4D04-BE0D-DE842A546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50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66871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2D7F77-AADF-4B73-B240-D74B9540A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Post-Training Quantization (PTQ) 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3948424-F579-4E0E-8491-9F95082D1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i="0" dirty="0">
                <a:solidFill>
                  <a:srgbClr val="1A1918"/>
                </a:solidFill>
                <a:effectLst/>
                <a:latin typeface="TrebuchetMS"/>
              </a:rPr>
              <a:t>Quantization Granularity</a:t>
            </a:r>
          </a:p>
          <a:p>
            <a:r>
              <a:rPr lang="en-US" altLang="zh-TW" i="0" dirty="0">
                <a:solidFill>
                  <a:schemeClr val="accent3"/>
                </a:solidFill>
                <a:effectLst/>
                <a:latin typeface="TrebuchetMS"/>
              </a:rPr>
              <a:t>Dynamic Range Clipping</a:t>
            </a:r>
          </a:p>
          <a:p>
            <a:r>
              <a:rPr lang="en-US" altLang="zh-TW" dirty="0">
                <a:solidFill>
                  <a:schemeClr val="accent3"/>
                </a:solidFill>
                <a:latin typeface="TrebuchetMS"/>
              </a:rPr>
              <a:t>Rescaling</a:t>
            </a:r>
          </a:p>
          <a:p>
            <a:r>
              <a:rPr lang="en-US" altLang="zh-TW" i="0" dirty="0">
                <a:solidFill>
                  <a:schemeClr val="accent3"/>
                </a:solidFill>
                <a:effectLst/>
                <a:latin typeface="TrebuchetMS"/>
              </a:rPr>
              <a:t>Rounding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B21FA87-3343-442C-BFED-2C5DC3410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66446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4348AA-0F1B-4DFA-B132-FC5263668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Quantization Granularity</a:t>
            </a:r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F204E4F-B9E9-4B62-9204-99D779BFE3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1" t="18149" r="19361" b="3210"/>
          <a:stretch/>
        </p:blipFill>
        <p:spPr>
          <a:xfrm>
            <a:off x="2527924" y="1652057"/>
            <a:ext cx="7136152" cy="4886855"/>
          </a:xfrm>
          <a:prstGeom prst="rect">
            <a:avLst/>
          </a:prstGeom>
        </p:spPr>
      </p:pic>
      <p:sp>
        <p:nvSpPr>
          <p:cNvPr id="5" name="投影片編號版面配置區 3">
            <a:extLst>
              <a:ext uri="{FF2B5EF4-FFF2-40B4-BE49-F238E27FC236}">
                <a16:creationId xmlns:a16="http://schemas.microsoft.com/office/drawing/2014/main" id="{1809A437-FCF5-4178-8A69-3043CE195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52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67863932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4348AA-0F1B-4DFA-B132-FC5263668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Quantization Granularity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B7313C8-737D-449A-9DBE-3FE931B5C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Per-tensor(per-layer) Quantization</a:t>
            </a:r>
          </a:p>
          <a:p>
            <a:endParaRPr lang="en-US" altLang="zh-TW" dirty="0"/>
          </a:p>
          <a:p>
            <a:r>
              <a:rPr lang="en-US" altLang="zh-TW" dirty="0"/>
              <a:t>Per-channel Quantization</a:t>
            </a:r>
          </a:p>
          <a:p>
            <a:endParaRPr lang="en-US" altLang="zh-TW" dirty="0"/>
          </a:p>
          <a:p>
            <a:r>
              <a:rPr lang="en-US" altLang="zh-TW" dirty="0"/>
              <a:t>Group-wise Quantization</a:t>
            </a:r>
          </a:p>
          <a:p>
            <a:pPr lvl="1"/>
            <a:r>
              <a:rPr lang="en-US" altLang="zh-TW" b="0" dirty="0"/>
              <a:t>Per-Vector Quantization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F204E4F-B9E9-4B62-9204-99D779BFE3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1" t="18149" r="19361" b="3210"/>
          <a:stretch/>
        </p:blipFill>
        <p:spPr>
          <a:xfrm>
            <a:off x="8153726" y="1706383"/>
            <a:ext cx="3798989" cy="2601557"/>
          </a:xfrm>
          <a:prstGeom prst="rect">
            <a:avLst/>
          </a:prstGeom>
        </p:spPr>
      </p:pic>
      <p:sp>
        <p:nvSpPr>
          <p:cNvPr id="5" name="投影片編號版面配置區 3">
            <a:extLst>
              <a:ext uri="{FF2B5EF4-FFF2-40B4-BE49-F238E27FC236}">
                <a16:creationId xmlns:a16="http://schemas.microsoft.com/office/drawing/2014/main" id="{1809A437-FCF5-4178-8A69-3043CE195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53</a:t>
            </a:fld>
            <a:endParaRPr lang="en-US" altLang="zh-TW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E5AE3CC0-3DAD-4820-B80F-3A35A55A4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7997" y="1744314"/>
            <a:ext cx="1203108" cy="252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917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C88F71A-FDE2-A7F2-625A-1030C0FB7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 b="1" dirty="0"/>
              <a:t>Per-Tensor Weight Quantization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57F8E50-FD35-AEAD-38C7-E75D57239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/>
              <a:t>Symmetric Linear Quantization on Weights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7D99F1B-4F5B-8891-4923-CB76164C8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12" y="2503221"/>
            <a:ext cx="5513962" cy="23547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4319490D-52D8-779C-12E2-080DF25545D2}"/>
                  </a:ext>
                </a:extLst>
              </p:cNvPr>
              <p:cNvSpPr txBox="1"/>
              <p:nvPr/>
            </p:nvSpPr>
            <p:spPr>
              <a:xfrm>
                <a:off x="6315942" y="2427806"/>
                <a:ext cx="5777336" cy="28315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2000" b="1" dirty="0"/>
                  <a:t>Per-Tensor Quantization</a:t>
                </a:r>
              </a:p>
              <a:p>
                <a:endParaRPr lang="en-US" altLang="zh-TW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zh-TW" sz="2000" dirty="0"/>
                  <a:t>Applies a uniform scale </a:t>
                </a:r>
                <a14:m>
                  <m:oMath xmlns:m="http://schemas.openxmlformats.org/officeDocument/2006/math">
                    <m:r>
                      <a:rPr lang="en-US" altLang="zh-TW" sz="20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𝑺</m:t>
                    </m:r>
                  </m:oMath>
                </a14:m>
                <a:r>
                  <a:rPr lang="en-US" altLang="zh-TW" sz="2000" dirty="0"/>
                  <a:t> across the entire weight tensor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altLang="zh-TW" sz="2000" dirty="0"/>
                  <a:t>Works well for larger models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altLang="zh-TW" sz="2000" dirty="0"/>
                  <a:t>Accuracy drops for small models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altLang="zh-TW" sz="20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zh-TW" sz="2000" dirty="0"/>
                  <a:t>Large differences (more than 100x) in ranges of different channels</a:t>
                </a:r>
              </a:p>
              <a:p>
                <a:pPr marL="800100" lvl="1" indent="-342900">
                  <a:buFont typeface="Wingdings" panose="05000000000000000000" pitchFamily="2" charset="2"/>
                  <a:buChar char="Ø"/>
                </a:pPr>
                <a:r>
                  <a:rPr lang="en-US" altLang="zh-TW" sz="2000" b="1" dirty="0"/>
                  <a:t>Outliers</a:t>
                </a:r>
              </a:p>
            </p:txBody>
          </p:sp>
        </mc:Choice>
        <mc:Fallback xmlns="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4319490D-52D8-779C-12E2-080DF25545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5942" y="2427806"/>
                <a:ext cx="5777336" cy="2831544"/>
              </a:xfrm>
              <a:prstGeom prst="rect">
                <a:avLst/>
              </a:prstGeom>
              <a:blipFill>
                <a:blip r:embed="rId3"/>
                <a:stretch>
                  <a:fillRect l="-1055" t="-860" b="-13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字方塊 6">
            <a:extLst>
              <a:ext uri="{FF2B5EF4-FFF2-40B4-BE49-F238E27FC236}">
                <a16:creationId xmlns:a16="http://schemas.microsoft.com/office/drawing/2014/main" id="{796BA461-4F95-4153-A6E6-F0FB57C2B73F}"/>
              </a:ext>
            </a:extLst>
          </p:cNvPr>
          <p:cNvSpPr txBox="1"/>
          <p:nvPr/>
        </p:nvSpPr>
        <p:spPr>
          <a:xfrm>
            <a:off x="2209036" y="6497806"/>
            <a:ext cx="77739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Data-Free Quantization Through Weight Equalization and Bias Correction [Nagel et al., IC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CV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2019]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90040665-5930-42A5-AA8A-ADA6C908FD69}"/>
              </a:ext>
            </a:extLst>
          </p:cNvPr>
          <p:cNvGrpSpPr/>
          <p:nvPr/>
        </p:nvGrpSpPr>
        <p:grpSpPr>
          <a:xfrm>
            <a:off x="7580028" y="1528458"/>
            <a:ext cx="4468475" cy="739370"/>
            <a:chOff x="9341068" y="1801101"/>
            <a:chExt cx="4468475" cy="73937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9C9CFA68-863C-1FBA-1A84-26AEBFAA2354}"/>
                    </a:ext>
                  </a:extLst>
                </p:cNvPr>
                <p:cNvSpPr txBox="1"/>
                <p:nvPr/>
              </p:nvSpPr>
              <p:spPr>
                <a:xfrm>
                  <a:off x="9341068" y="1912959"/>
                  <a:ext cx="2660515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TW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</m:e>
                          <m:sub>
                            <m:r>
                              <a:rPr lang="en-US" altLang="zh-TW" sz="2400" b="0" i="1">
                                <a:latin typeface="Cambria Math" panose="02040503050406030204" pitchFamily="18" charset="0"/>
                              </a:rPr>
                              <m:t>𝑚𝑎𝑥</m:t>
                            </m:r>
                          </m:sub>
                        </m:sSub>
                        <m:r>
                          <a:rPr lang="en-US" altLang="zh-TW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TW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</m:d>
                          </m:e>
                          <m:sub>
                            <m:r>
                              <a:rPr lang="en-US" altLang="zh-TW" sz="24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𝑎𝑥</m:t>
                            </m:r>
                          </m:sub>
                        </m:sSub>
                      </m:oMath>
                    </m:oMathPara>
                  </a14:m>
                  <a:endParaRPr lang="en-US" altLang="zh-TW" sz="2400" dirty="0"/>
                </a:p>
              </p:txBody>
            </p:sp>
          </mc:Choice>
          <mc:Fallback xmlns=""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9C9CFA68-863C-1FBA-1A84-26AEBFAA23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41068" y="1912959"/>
                  <a:ext cx="2660515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文字方塊 14">
                  <a:extLst>
                    <a:ext uri="{FF2B5EF4-FFF2-40B4-BE49-F238E27FC236}">
                      <a16:creationId xmlns:a16="http://schemas.microsoft.com/office/drawing/2014/main" id="{A5535CA6-9EB1-428A-9FBC-26FF84FBA9BA}"/>
                    </a:ext>
                  </a:extLst>
                </p:cNvPr>
                <p:cNvSpPr txBox="1"/>
                <p:nvPr/>
              </p:nvSpPr>
              <p:spPr>
                <a:xfrm>
                  <a:off x="12001583" y="1801101"/>
                  <a:ext cx="1807960" cy="73937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sz="20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</m:d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zh-TW" altLang="en-US" sz="2000" b="1" dirty="0"/>
                </a:p>
              </p:txBody>
            </p:sp>
          </mc:Choice>
          <mc:Fallback xmlns="">
            <p:sp>
              <p:nvSpPr>
                <p:cNvPr id="15" name="文字方塊 14">
                  <a:extLst>
                    <a:ext uri="{FF2B5EF4-FFF2-40B4-BE49-F238E27FC236}">
                      <a16:creationId xmlns:a16="http://schemas.microsoft.com/office/drawing/2014/main" id="{A5535CA6-9EB1-428A-9FBC-26FF84FBA9B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001583" y="1801101"/>
                  <a:ext cx="1807960" cy="73937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投影片編號版面配置區 16">
            <a:extLst>
              <a:ext uri="{FF2B5EF4-FFF2-40B4-BE49-F238E27FC236}">
                <a16:creationId xmlns:a16="http://schemas.microsoft.com/office/drawing/2014/main" id="{0AC8861F-1C3F-487F-ACB4-879839461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65724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C88F71A-FDE2-A7F2-625A-1030C0FB7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 b="1" dirty="0"/>
              <a:t>Per-Tensor Weight Quantization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57F8E50-FD35-AEAD-38C7-E75D57239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/>
              <a:t>Symmetric Linear Quantization on Weights</a:t>
            </a:r>
            <a:endParaRPr kumimoji="1"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7D99F1B-4F5B-8891-4923-CB76164C8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12" y="2503221"/>
            <a:ext cx="5513962" cy="23547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4319490D-52D8-779C-12E2-080DF25545D2}"/>
                  </a:ext>
                </a:extLst>
              </p:cNvPr>
              <p:cNvSpPr txBox="1"/>
              <p:nvPr/>
            </p:nvSpPr>
            <p:spPr>
              <a:xfrm>
                <a:off x="6315942" y="2427806"/>
                <a:ext cx="5777336" cy="28315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2000" b="1" dirty="0"/>
                  <a:t>Per-Tensor Quantization</a:t>
                </a:r>
              </a:p>
              <a:p>
                <a:endParaRPr lang="en-US" altLang="zh-TW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zh-TW" sz="2000" dirty="0"/>
                  <a:t>Applies a uniform scale </a:t>
                </a:r>
                <a14:m>
                  <m:oMath xmlns:m="http://schemas.openxmlformats.org/officeDocument/2006/math">
                    <m:r>
                      <a:rPr lang="en-US" altLang="zh-TW" sz="20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𝑺</m:t>
                    </m:r>
                  </m:oMath>
                </a14:m>
                <a:r>
                  <a:rPr lang="en-US" altLang="zh-TW" sz="2000" dirty="0"/>
                  <a:t> across the entire weight tensor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altLang="zh-TW" sz="2000" dirty="0"/>
                  <a:t>Works well for larger models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altLang="zh-TW" sz="2000" dirty="0"/>
                  <a:t>Accuracy drops for small models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altLang="zh-TW" sz="20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altLang="zh-TW" sz="2000" dirty="0"/>
                  <a:t>Large differences (more than 100x) in ranges of different channels</a:t>
                </a:r>
              </a:p>
              <a:p>
                <a:pPr marL="800100" lvl="1" indent="-342900">
                  <a:buFont typeface="Wingdings" panose="05000000000000000000" pitchFamily="2" charset="2"/>
                  <a:buChar char="Ø"/>
                </a:pPr>
                <a:r>
                  <a:rPr lang="en-US" altLang="zh-TW" sz="2000" b="1" dirty="0"/>
                  <a:t>Outliers</a:t>
                </a:r>
              </a:p>
            </p:txBody>
          </p:sp>
        </mc:Choice>
        <mc:Fallback xmlns="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4319490D-52D8-779C-12E2-080DF25545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5942" y="2427806"/>
                <a:ext cx="5777336" cy="2831544"/>
              </a:xfrm>
              <a:prstGeom prst="rect">
                <a:avLst/>
              </a:prstGeom>
              <a:blipFill>
                <a:blip r:embed="rId3"/>
                <a:stretch>
                  <a:fillRect l="-1055" t="-860" b="-13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字方塊 6">
            <a:extLst>
              <a:ext uri="{FF2B5EF4-FFF2-40B4-BE49-F238E27FC236}">
                <a16:creationId xmlns:a16="http://schemas.microsoft.com/office/drawing/2014/main" id="{796BA461-4F95-4153-A6E6-F0FB57C2B73F}"/>
              </a:ext>
            </a:extLst>
          </p:cNvPr>
          <p:cNvSpPr txBox="1"/>
          <p:nvPr/>
        </p:nvSpPr>
        <p:spPr>
          <a:xfrm>
            <a:off x="2209036" y="6497806"/>
            <a:ext cx="77739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Data-Free Quantization Through Weight Equalization and Bias Correction [Nagel et al., IC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CV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2019]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90040665-5930-42A5-AA8A-ADA6C908FD69}"/>
              </a:ext>
            </a:extLst>
          </p:cNvPr>
          <p:cNvGrpSpPr/>
          <p:nvPr/>
        </p:nvGrpSpPr>
        <p:grpSpPr>
          <a:xfrm>
            <a:off x="7580028" y="1528458"/>
            <a:ext cx="4468475" cy="739177"/>
            <a:chOff x="9341068" y="1801101"/>
            <a:chExt cx="4468475" cy="73917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9C9CFA68-863C-1FBA-1A84-26AEBFAA2354}"/>
                    </a:ext>
                  </a:extLst>
                </p:cNvPr>
                <p:cNvSpPr txBox="1"/>
                <p:nvPr/>
              </p:nvSpPr>
              <p:spPr>
                <a:xfrm>
                  <a:off x="9341068" y="1912959"/>
                  <a:ext cx="2660515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TW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</m:e>
                          <m:sub>
                            <m:r>
                              <a:rPr lang="en-US" altLang="zh-TW" sz="2400" b="0" i="1">
                                <a:latin typeface="Cambria Math" panose="02040503050406030204" pitchFamily="18" charset="0"/>
                              </a:rPr>
                              <m:t>𝑚𝑎𝑥</m:t>
                            </m:r>
                          </m:sub>
                        </m:sSub>
                        <m:r>
                          <a:rPr lang="en-US" altLang="zh-TW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TW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sz="2400" b="0" i="1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</m:d>
                          </m:e>
                          <m:sub>
                            <m:r>
                              <a:rPr lang="en-US" altLang="zh-TW" sz="2400" b="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𝑎𝑥</m:t>
                            </m:r>
                          </m:sub>
                        </m:sSub>
                      </m:oMath>
                    </m:oMathPara>
                  </a14:m>
                  <a:endParaRPr lang="en-US" altLang="zh-TW" sz="2400" dirty="0"/>
                </a:p>
              </p:txBody>
            </p:sp>
          </mc:Choice>
          <mc:Fallback xmlns=""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9C9CFA68-863C-1FBA-1A84-26AEBFAA23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41068" y="1912959"/>
                  <a:ext cx="2660515" cy="4616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文字方塊 14">
                  <a:extLst>
                    <a:ext uri="{FF2B5EF4-FFF2-40B4-BE49-F238E27FC236}">
                      <a16:creationId xmlns:a16="http://schemas.microsoft.com/office/drawing/2014/main" id="{A5535CA6-9EB1-428A-9FBC-26FF84FBA9BA}"/>
                    </a:ext>
                  </a:extLst>
                </p:cNvPr>
                <p:cNvSpPr txBox="1"/>
                <p:nvPr/>
              </p:nvSpPr>
              <p:spPr>
                <a:xfrm>
                  <a:off x="12001583" y="1801101"/>
                  <a:ext cx="1807960" cy="7391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altLang="zh-TW" sz="2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  <m:r>
                          <a:rPr lang="en-US" altLang="zh-TW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TW" sz="2000" b="1" i="1"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</m:d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2000" b="1" i="1" smtClean="0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lang="en-US" altLang="zh-TW" sz="2000" b="1" i="1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</m:den>
                        </m:f>
                      </m:oMath>
                    </m:oMathPara>
                  </a14:m>
                  <a:endParaRPr lang="zh-TW" altLang="en-US" sz="20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文字方塊 14">
                  <a:extLst>
                    <a:ext uri="{FF2B5EF4-FFF2-40B4-BE49-F238E27FC236}">
                      <a16:creationId xmlns:a16="http://schemas.microsoft.com/office/drawing/2014/main" id="{A5535CA6-9EB1-428A-9FBC-26FF84FBA9B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001583" y="1801101"/>
                  <a:ext cx="1807960" cy="73917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" name="文字方塊 9">
            <a:extLst>
              <a:ext uri="{FF2B5EF4-FFF2-40B4-BE49-F238E27FC236}">
                <a16:creationId xmlns:a16="http://schemas.microsoft.com/office/drawing/2014/main" id="{3413800A-A255-48D2-80FA-E38745082152}"/>
              </a:ext>
            </a:extLst>
          </p:cNvPr>
          <p:cNvSpPr txBox="1"/>
          <p:nvPr/>
        </p:nvSpPr>
        <p:spPr>
          <a:xfrm>
            <a:off x="626860" y="5289162"/>
            <a:ext cx="6104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chemeClr val="accent2"/>
                </a:solidFill>
              </a:rPr>
              <a:t>How can we reduce the impact of an outlier value?</a:t>
            </a: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8A03F716-D1B4-4621-9EB0-6638DA193316}"/>
              </a:ext>
            </a:extLst>
          </p:cNvPr>
          <p:cNvSpPr txBox="1"/>
          <p:nvPr/>
        </p:nvSpPr>
        <p:spPr>
          <a:xfrm>
            <a:off x="507934" y="5714197"/>
            <a:ext cx="48496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TW" sz="2400" dirty="0">
                <a:solidFill>
                  <a:schemeClr val="accent2"/>
                </a:solidFill>
              </a:rPr>
              <a:t>Per-Channel Quantization</a:t>
            </a:r>
            <a:endParaRPr lang="zh-TW" altLang="en-US" sz="2400" dirty="0">
              <a:solidFill>
                <a:schemeClr val="accent2"/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B7CAE37-1858-4624-91D1-67812887D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1388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7F9E83-8B35-797C-28A5-06D3E3EA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sz="4000" b="1" dirty="0"/>
              <a:t>Per-Channel</a:t>
            </a:r>
            <a:r>
              <a:rPr lang="en-US" altLang="zh-TW" sz="4000" b="1" dirty="0"/>
              <a:t> Weight Quantization</a:t>
            </a:r>
            <a:endParaRPr kumimoji="1" lang="zh-TW" altLang="en-US" dirty="0"/>
          </a:p>
        </p:txBody>
      </p:sp>
      <p:graphicFrame>
        <p:nvGraphicFramePr>
          <p:cNvPr id="4" name="表格 44">
            <a:extLst>
              <a:ext uri="{FF2B5EF4-FFF2-40B4-BE49-F238E27FC236}">
                <a16:creationId xmlns:a16="http://schemas.microsoft.com/office/drawing/2014/main" id="{46F95362-1031-475B-A8D9-ED20D385E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646812"/>
              </p:ext>
            </p:extLst>
          </p:nvPr>
        </p:nvGraphicFramePr>
        <p:xfrm>
          <a:off x="1129493" y="2259949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9CC9FBFA-6BB7-4126-83E1-DB2BA570BA51}"/>
                  </a:ext>
                </a:extLst>
              </p:cNvPr>
              <p:cNvSpPr txBox="1"/>
              <p:nvPr/>
            </p:nvSpPr>
            <p:spPr>
              <a:xfrm>
                <a:off x="1753576" y="1859839"/>
                <a:ext cx="47983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200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altLang="zh-TW" sz="2000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altLang="zh-TW" sz="2000" dirty="0"/>
              </a:p>
            </p:txBody>
          </p:sp>
        </mc:Choice>
        <mc:Fallback xmlns="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9CC9FBFA-6BB7-4126-83E1-DB2BA570B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576" y="1859839"/>
                <a:ext cx="479833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05CE37BA-3F00-43B4-BD0C-58A0D9EB4283}"/>
                  </a:ext>
                </a:extLst>
              </p:cNvPr>
              <p:cNvSpPr txBox="1"/>
              <p:nvPr/>
            </p:nvSpPr>
            <p:spPr>
              <a:xfrm>
                <a:off x="649660" y="2923894"/>
                <a:ext cx="47983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2000" b="0" i="1" smtClean="0">
                          <a:latin typeface="Cambria Math" panose="02040503050406030204" pitchFamily="18" charset="0"/>
                        </a:rPr>
                        <m:t>𝑜𝑐</m:t>
                      </m:r>
                    </m:oMath>
                  </m:oMathPara>
                </a14:m>
                <a:endParaRPr lang="en-US" altLang="zh-TW" sz="2000" dirty="0"/>
              </a:p>
            </p:txBody>
          </p:sp>
        </mc:Choice>
        <mc:Fallback xmlns=""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05CE37BA-3F00-43B4-BD0C-58A0D9EB42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660" y="2923894"/>
                <a:ext cx="479833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字方塊 7">
            <a:extLst>
              <a:ext uri="{FF2B5EF4-FFF2-40B4-BE49-F238E27FC236}">
                <a16:creationId xmlns:a16="http://schemas.microsoft.com/office/drawing/2014/main" id="{E9A79105-552C-4771-A6F4-E4F16A01BFBB}"/>
              </a:ext>
            </a:extLst>
          </p:cNvPr>
          <p:cNvSpPr txBox="1"/>
          <p:nvPr/>
        </p:nvSpPr>
        <p:spPr>
          <a:xfrm>
            <a:off x="3581858" y="1821403"/>
            <a:ext cx="3424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TW" sz="2400" b="1" dirty="0"/>
              <a:t>Per-Channel Quantization</a:t>
            </a:r>
            <a:endParaRPr lang="zh-TW" altLang="en-US" sz="2400" b="1" dirty="0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E9413ECB-D16D-4C5C-8D72-7C7F7A0F6BAB}"/>
              </a:ext>
            </a:extLst>
          </p:cNvPr>
          <p:cNvSpPr txBox="1"/>
          <p:nvPr/>
        </p:nvSpPr>
        <p:spPr>
          <a:xfrm>
            <a:off x="591211" y="1426084"/>
            <a:ext cx="60975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TW" sz="2400" b="1" dirty="0"/>
              <a:t>Example: 2-bit linear quantization</a:t>
            </a:r>
            <a:endParaRPr kumimoji="1" lang="zh-TW" altLang="en-US" sz="2400" b="1" dirty="0"/>
          </a:p>
        </p:txBody>
      </p: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29CC50AF-B12C-45AD-A5D9-39600C828AE9}"/>
              </a:ext>
            </a:extLst>
          </p:cNvPr>
          <p:cNvCxnSpPr/>
          <p:nvPr/>
        </p:nvCxnSpPr>
        <p:spPr>
          <a:xfrm>
            <a:off x="7630416" y="1995750"/>
            <a:ext cx="0" cy="4454305"/>
          </a:xfrm>
          <a:prstGeom prst="line">
            <a:avLst/>
          </a:prstGeom>
          <a:ln w="19050">
            <a:solidFill>
              <a:schemeClr val="tx1"/>
            </a:solidFill>
            <a:headEnd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38478314-9CC0-41A0-9C4F-4D34E3F7A01C}"/>
              </a:ext>
            </a:extLst>
          </p:cNvPr>
          <p:cNvSpPr txBox="1"/>
          <p:nvPr/>
        </p:nvSpPr>
        <p:spPr>
          <a:xfrm>
            <a:off x="8176315" y="1821404"/>
            <a:ext cx="3424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TW" sz="2400" b="1" dirty="0"/>
              <a:t>Per-Tensor Quantization</a:t>
            </a:r>
            <a:endParaRPr lang="zh-TW" altLang="en-US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字方塊 17">
                <a:extLst>
                  <a:ext uri="{FF2B5EF4-FFF2-40B4-BE49-F238E27FC236}">
                    <a16:creationId xmlns:a16="http://schemas.microsoft.com/office/drawing/2014/main" id="{D1AC9CBC-31FE-432D-9EA2-B0E9DDA458D6}"/>
                  </a:ext>
                </a:extLst>
              </p:cNvPr>
              <p:cNvSpPr txBox="1"/>
              <p:nvPr/>
            </p:nvSpPr>
            <p:spPr>
              <a:xfrm>
                <a:off x="8597518" y="2281437"/>
                <a:ext cx="258206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</m:e>
                        <m:sub>
                          <m:r>
                            <a:rPr lang="en-US" altLang="zh-TW" sz="2400" b="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.12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18" name="文字方塊 17">
                <a:extLst>
                  <a:ext uri="{FF2B5EF4-FFF2-40B4-BE49-F238E27FC236}">
                    <a16:creationId xmlns:a16="http://schemas.microsoft.com/office/drawing/2014/main" id="{D1AC9CBC-31FE-432D-9EA2-B0E9DDA45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7518" y="2281437"/>
                <a:ext cx="2582067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字方塊 18">
                <a:extLst>
                  <a:ext uri="{FF2B5EF4-FFF2-40B4-BE49-F238E27FC236}">
                    <a16:creationId xmlns:a16="http://schemas.microsoft.com/office/drawing/2014/main" id="{66351983-2A51-4C25-A8C0-40F9F6E97161}"/>
                  </a:ext>
                </a:extLst>
              </p:cNvPr>
              <p:cNvSpPr txBox="1"/>
              <p:nvPr/>
            </p:nvSpPr>
            <p:spPr>
              <a:xfrm>
                <a:off x="7671408" y="2917532"/>
                <a:ext cx="4434286" cy="8687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zh-TW" sz="24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TW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sz="2400" b="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altLang="zh-TW" sz="2400" b="0" i="1"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altLang="zh-TW" sz="2400" b="0" i="1"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</m:den>
                      </m:f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2.12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TW" sz="2400" b="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2−1</m:t>
                              </m:r>
                            </m:sup>
                          </m:sSup>
                          <m:r>
                            <a:rPr lang="en-US" altLang="zh-TW" sz="2400" b="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=2.12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19" name="文字方塊 18">
                <a:extLst>
                  <a:ext uri="{FF2B5EF4-FFF2-40B4-BE49-F238E27FC236}">
                    <a16:creationId xmlns:a16="http://schemas.microsoft.com/office/drawing/2014/main" id="{66351983-2A51-4C25-A8C0-40F9F6E971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408" y="2917532"/>
                <a:ext cx="4434286" cy="8687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" name="表格 30">
            <a:extLst>
              <a:ext uri="{FF2B5EF4-FFF2-40B4-BE49-F238E27FC236}">
                <a16:creationId xmlns:a16="http://schemas.microsoft.com/office/drawing/2014/main" id="{94082978-308F-4540-8C0B-53A7D9F6EB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684055"/>
              </p:ext>
            </p:extLst>
          </p:nvPr>
        </p:nvGraphicFramePr>
        <p:xfrm>
          <a:off x="8123547" y="4068707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32" name="表格 31">
            <a:extLst>
              <a:ext uri="{FF2B5EF4-FFF2-40B4-BE49-F238E27FC236}">
                <a16:creationId xmlns:a16="http://schemas.microsoft.com/office/drawing/2014/main" id="{A4733526-2371-41DE-9931-3D36850164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12776"/>
              </p:ext>
            </p:extLst>
          </p:nvPr>
        </p:nvGraphicFramePr>
        <p:xfrm>
          <a:off x="10123087" y="4068707"/>
          <a:ext cx="1728000" cy="1729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34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33" name="文字方塊 32">
            <a:extLst>
              <a:ext uri="{FF2B5EF4-FFF2-40B4-BE49-F238E27FC236}">
                <a16:creationId xmlns:a16="http://schemas.microsoft.com/office/drawing/2014/main" id="{7DCC83C5-BD9F-466E-8844-6AF06C19B50C}"/>
              </a:ext>
            </a:extLst>
          </p:cNvPr>
          <p:cNvSpPr txBox="1"/>
          <p:nvPr/>
        </p:nvSpPr>
        <p:spPr>
          <a:xfrm>
            <a:off x="8334364" y="5797080"/>
            <a:ext cx="13063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TW" b="1" dirty="0"/>
              <a:t>Quantized</a:t>
            </a:r>
            <a:endParaRPr kumimoji="1" lang="zh-TW" altLang="en-US" b="1" dirty="0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EF1FED71-23F8-4CB2-99D4-CD992807141C}"/>
              </a:ext>
            </a:extLst>
          </p:cNvPr>
          <p:cNvSpPr txBox="1"/>
          <p:nvPr/>
        </p:nvSpPr>
        <p:spPr>
          <a:xfrm>
            <a:off x="10228498" y="5798491"/>
            <a:ext cx="151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TW" b="1" dirty="0"/>
              <a:t>Reconstructed</a:t>
            </a:r>
            <a:endParaRPr kumimoji="1" lang="zh-TW" altLang="en-US" b="1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7C52A2B3-B989-41F8-98CA-84004EEF6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275448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7F9E83-8B35-797C-28A5-06D3E3EA7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TW" sz="4000" b="1" dirty="0"/>
              <a:t>Per-Channel</a:t>
            </a:r>
            <a:r>
              <a:rPr lang="en-US" altLang="zh-TW" sz="4000" b="1" dirty="0"/>
              <a:t> Weight Quantization</a:t>
            </a:r>
            <a:endParaRPr kumimoji="1" lang="zh-TW" altLang="en-US" dirty="0"/>
          </a:p>
        </p:txBody>
      </p:sp>
      <p:graphicFrame>
        <p:nvGraphicFramePr>
          <p:cNvPr id="4" name="表格 44">
            <a:extLst>
              <a:ext uri="{FF2B5EF4-FFF2-40B4-BE49-F238E27FC236}">
                <a16:creationId xmlns:a16="http://schemas.microsoft.com/office/drawing/2014/main" id="{46F95362-1031-475B-A8D9-ED20D385E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761576"/>
              </p:ext>
            </p:extLst>
          </p:nvPr>
        </p:nvGraphicFramePr>
        <p:xfrm>
          <a:off x="1129493" y="2259949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1.48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-0.14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-0.97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9CC9FBFA-6BB7-4126-83E1-DB2BA570BA51}"/>
                  </a:ext>
                </a:extLst>
              </p:cNvPr>
              <p:cNvSpPr txBox="1"/>
              <p:nvPr/>
            </p:nvSpPr>
            <p:spPr>
              <a:xfrm>
                <a:off x="1753576" y="1859839"/>
                <a:ext cx="47983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200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altLang="zh-TW" sz="2000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altLang="zh-TW" sz="2000" dirty="0"/>
              </a:p>
            </p:txBody>
          </p:sp>
        </mc:Choice>
        <mc:Fallback xmlns="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9CC9FBFA-6BB7-4126-83E1-DB2BA570B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3576" y="1859839"/>
                <a:ext cx="479833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05CE37BA-3F00-43B4-BD0C-58A0D9EB4283}"/>
                  </a:ext>
                </a:extLst>
              </p:cNvPr>
              <p:cNvSpPr txBox="1"/>
              <p:nvPr/>
            </p:nvSpPr>
            <p:spPr>
              <a:xfrm>
                <a:off x="649660" y="2923894"/>
                <a:ext cx="47983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2000" b="0" i="1" smtClean="0">
                          <a:latin typeface="Cambria Math" panose="02040503050406030204" pitchFamily="18" charset="0"/>
                        </a:rPr>
                        <m:t>𝑜𝑐</m:t>
                      </m:r>
                    </m:oMath>
                  </m:oMathPara>
                </a14:m>
                <a:endParaRPr lang="en-US" altLang="zh-TW" sz="2000" dirty="0"/>
              </a:p>
            </p:txBody>
          </p:sp>
        </mc:Choice>
        <mc:Fallback xmlns=""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05CE37BA-3F00-43B4-BD0C-58A0D9EB42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660" y="2923894"/>
                <a:ext cx="479833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字方塊 7">
            <a:extLst>
              <a:ext uri="{FF2B5EF4-FFF2-40B4-BE49-F238E27FC236}">
                <a16:creationId xmlns:a16="http://schemas.microsoft.com/office/drawing/2014/main" id="{E9A79105-552C-4771-A6F4-E4F16A01BFBB}"/>
              </a:ext>
            </a:extLst>
          </p:cNvPr>
          <p:cNvSpPr txBox="1"/>
          <p:nvPr/>
        </p:nvSpPr>
        <p:spPr>
          <a:xfrm>
            <a:off x="3581858" y="1821403"/>
            <a:ext cx="3424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TW" sz="2400" b="1" dirty="0"/>
              <a:t>Per-Channel Quantization</a:t>
            </a:r>
            <a:endParaRPr lang="zh-TW" altLang="en-US" sz="2400" b="1" dirty="0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E9413ECB-D16D-4C5C-8D72-7C7F7A0F6BAB}"/>
              </a:ext>
            </a:extLst>
          </p:cNvPr>
          <p:cNvSpPr txBox="1"/>
          <p:nvPr/>
        </p:nvSpPr>
        <p:spPr>
          <a:xfrm>
            <a:off x="591211" y="1426084"/>
            <a:ext cx="60975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TW" sz="2400" b="1" dirty="0"/>
              <a:t>Example: 2-bit linear quantization</a:t>
            </a:r>
            <a:endParaRPr kumimoji="1" lang="zh-TW" altLang="en-US" sz="2400" b="1" dirty="0"/>
          </a:p>
        </p:txBody>
      </p: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29CC50AF-B12C-45AD-A5D9-39600C828AE9}"/>
              </a:ext>
            </a:extLst>
          </p:cNvPr>
          <p:cNvCxnSpPr/>
          <p:nvPr/>
        </p:nvCxnSpPr>
        <p:spPr>
          <a:xfrm>
            <a:off x="7630416" y="1995750"/>
            <a:ext cx="0" cy="4454305"/>
          </a:xfrm>
          <a:prstGeom prst="line">
            <a:avLst/>
          </a:prstGeom>
          <a:ln w="19050">
            <a:solidFill>
              <a:schemeClr val="tx1"/>
            </a:solidFill>
            <a:headEnd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38478314-9CC0-41A0-9C4F-4D34E3F7A01C}"/>
              </a:ext>
            </a:extLst>
          </p:cNvPr>
          <p:cNvSpPr txBox="1"/>
          <p:nvPr/>
        </p:nvSpPr>
        <p:spPr>
          <a:xfrm>
            <a:off x="8176315" y="1821404"/>
            <a:ext cx="3424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TW" sz="2400" b="1" dirty="0"/>
              <a:t>Per-Tensor Quantization</a:t>
            </a:r>
            <a:endParaRPr lang="zh-TW" altLang="en-US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字方塊 17">
                <a:extLst>
                  <a:ext uri="{FF2B5EF4-FFF2-40B4-BE49-F238E27FC236}">
                    <a16:creationId xmlns:a16="http://schemas.microsoft.com/office/drawing/2014/main" id="{D1AC9CBC-31FE-432D-9EA2-B0E9DDA458D6}"/>
                  </a:ext>
                </a:extLst>
              </p:cNvPr>
              <p:cNvSpPr txBox="1"/>
              <p:nvPr/>
            </p:nvSpPr>
            <p:spPr>
              <a:xfrm>
                <a:off x="8597518" y="2281437"/>
                <a:ext cx="258206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</m:e>
                        <m:sub>
                          <m:r>
                            <a:rPr lang="en-US" altLang="zh-TW" sz="2400" b="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.12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18" name="文字方塊 17">
                <a:extLst>
                  <a:ext uri="{FF2B5EF4-FFF2-40B4-BE49-F238E27FC236}">
                    <a16:creationId xmlns:a16="http://schemas.microsoft.com/office/drawing/2014/main" id="{D1AC9CBC-31FE-432D-9EA2-B0E9DDA45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7518" y="2281437"/>
                <a:ext cx="2582067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字方塊 18">
                <a:extLst>
                  <a:ext uri="{FF2B5EF4-FFF2-40B4-BE49-F238E27FC236}">
                    <a16:creationId xmlns:a16="http://schemas.microsoft.com/office/drawing/2014/main" id="{66351983-2A51-4C25-A8C0-40F9F6E97161}"/>
                  </a:ext>
                </a:extLst>
              </p:cNvPr>
              <p:cNvSpPr txBox="1"/>
              <p:nvPr/>
            </p:nvSpPr>
            <p:spPr>
              <a:xfrm>
                <a:off x="7671408" y="2917532"/>
                <a:ext cx="4434286" cy="8687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zh-TW" sz="2400" b="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TW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sz="2400" b="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altLang="zh-TW" sz="2400" b="0" i="1"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altLang="zh-TW" sz="2400" b="0" i="1">
                                  <a:latin typeface="Cambria Math" panose="02040503050406030204" pitchFamily="18" charset="0"/>
                                </a:rPr>
                                <m:t>𝑚𝑎𝑥</m:t>
                              </m:r>
                            </m:sub>
                          </m:sSub>
                        </m:den>
                      </m:f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2.12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TW" sz="2400" b="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2−1</m:t>
                              </m:r>
                            </m:sup>
                          </m:sSup>
                          <m:r>
                            <a:rPr lang="en-US" altLang="zh-TW" sz="2400" b="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=2.12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19" name="文字方塊 18">
                <a:extLst>
                  <a:ext uri="{FF2B5EF4-FFF2-40B4-BE49-F238E27FC236}">
                    <a16:creationId xmlns:a16="http://schemas.microsoft.com/office/drawing/2014/main" id="{66351983-2A51-4C25-A8C0-40F9F6E971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1408" y="2917532"/>
                <a:ext cx="4434286" cy="86876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38974978-88EA-41DF-BB8B-36ECDEC2FE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695085"/>
              </p:ext>
            </p:extLst>
          </p:nvPr>
        </p:nvGraphicFramePr>
        <p:xfrm>
          <a:off x="8123547" y="4068707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21" name="表格 20">
            <a:extLst>
              <a:ext uri="{FF2B5EF4-FFF2-40B4-BE49-F238E27FC236}">
                <a16:creationId xmlns:a16="http://schemas.microsoft.com/office/drawing/2014/main" id="{386C9D64-1B61-41E7-85EE-218F0CE38C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032171"/>
              </p:ext>
            </p:extLst>
          </p:nvPr>
        </p:nvGraphicFramePr>
        <p:xfrm>
          <a:off x="10123087" y="4068707"/>
          <a:ext cx="1728000" cy="1729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34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22" name="文字方塊 21">
            <a:extLst>
              <a:ext uri="{FF2B5EF4-FFF2-40B4-BE49-F238E27FC236}">
                <a16:creationId xmlns:a16="http://schemas.microsoft.com/office/drawing/2014/main" id="{04287210-B615-40BE-A1C3-72E418F85843}"/>
              </a:ext>
            </a:extLst>
          </p:cNvPr>
          <p:cNvSpPr txBox="1"/>
          <p:nvPr/>
        </p:nvSpPr>
        <p:spPr>
          <a:xfrm>
            <a:off x="8334364" y="5797080"/>
            <a:ext cx="13063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TW" b="1" dirty="0"/>
              <a:t>Quantized</a:t>
            </a:r>
            <a:endParaRPr kumimoji="1" lang="zh-TW" altLang="en-US" b="1" dirty="0"/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47FF0132-4C25-4208-BDCE-AA7C5E507736}"/>
              </a:ext>
            </a:extLst>
          </p:cNvPr>
          <p:cNvSpPr txBox="1"/>
          <p:nvPr/>
        </p:nvSpPr>
        <p:spPr>
          <a:xfrm>
            <a:off x="10228498" y="5798491"/>
            <a:ext cx="151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TW" b="1" dirty="0"/>
              <a:t>Reconstructed</a:t>
            </a:r>
            <a:endParaRPr kumimoji="1" lang="zh-TW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文字方塊 23">
                <a:extLst>
                  <a:ext uri="{FF2B5EF4-FFF2-40B4-BE49-F238E27FC236}">
                    <a16:creationId xmlns:a16="http://schemas.microsoft.com/office/drawing/2014/main" id="{D842B63B-CB23-4B61-9DD3-E61DDAC1B109}"/>
                  </a:ext>
                </a:extLst>
              </p:cNvPr>
              <p:cNvSpPr txBox="1"/>
              <p:nvPr/>
            </p:nvSpPr>
            <p:spPr>
              <a:xfrm>
                <a:off x="8180619" y="6219222"/>
                <a:ext cx="34201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altLang="zh-TW" sz="2400" i="1" smtClean="0">
                                  <a:latin typeface="Cambria Math" panose="02040503050406030204" pitchFamily="18" charset="0"/>
                                </a:rPr>
                                <m:t>W</m:t>
                              </m:r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sSub>
                                <m:sSubPr>
                                  <m:ctrlPr>
                                    <a:rPr lang="en-US" altLang="zh-TW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zh-TW" sz="2400" b="0" i="1" smtClean="0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altLang="zh-TW" sz="2400" i="1"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24" name="文字方塊 23">
                <a:extLst>
                  <a:ext uri="{FF2B5EF4-FFF2-40B4-BE49-F238E27FC236}">
                    <a16:creationId xmlns:a16="http://schemas.microsoft.com/office/drawing/2014/main" id="{D842B63B-CB23-4B61-9DD3-E61DDAC1B1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619" y="6219222"/>
                <a:ext cx="3420170" cy="461665"/>
              </a:xfrm>
              <a:prstGeom prst="rect">
                <a:avLst/>
              </a:prstGeom>
              <a:blipFill>
                <a:blip r:embed="rId6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字方塊 24">
                <a:extLst>
                  <a:ext uri="{FF2B5EF4-FFF2-40B4-BE49-F238E27FC236}">
                    <a16:creationId xmlns:a16="http://schemas.microsoft.com/office/drawing/2014/main" id="{7E218EE3-9F60-49C1-A133-3A31E9CD831E}"/>
                  </a:ext>
                </a:extLst>
              </p:cNvPr>
              <p:cNvSpPr txBox="1"/>
              <p:nvPr/>
            </p:nvSpPr>
            <p:spPr>
              <a:xfrm>
                <a:off x="3169208" y="2223406"/>
                <a:ext cx="258206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</m:e>
                        <m:sub>
                          <m:r>
                            <a:rPr lang="en-US" altLang="zh-TW" sz="2400" b="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.09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25" name="文字方塊 24">
                <a:extLst>
                  <a:ext uri="{FF2B5EF4-FFF2-40B4-BE49-F238E27FC236}">
                    <a16:creationId xmlns:a16="http://schemas.microsoft.com/office/drawing/2014/main" id="{7E218EE3-9F60-49C1-A133-3A31E9CD83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9208" y="2223406"/>
                <a:ext cx="2582067" cy="461665"/>
              </a:xfrm>
              <a:prstGeom prst="rect">
                <a:avLst/>
              </a:prstGeom>
              <a:blipFill>
                <a:blip r:embed="rId7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文字方塊 34">
                <a:extLst>
                  <a:ext uri="{FF2B5EF4-FFF2-40B4-BE49-F238E27FC236}">
                    <a16:creationId xmlns:a16="http://schemas.microsoft.com/office/drawing/2014/main" id="{1212F165-F060-4566-8451-0A529A4ED005}"/>
                  </a:ext>
                </a:extLst>
              </p:cNvPr>
              <p:cNvSpPr txBox="1"/>
              <p:nvPr/>
            </p:nvSpPr>
            <p:spPr>
              <a:xfrm>
                <a:off x="5648192" y="2242555"/>
                <a:ext cx="14723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.09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35" name="文字方塊 34">
                <a:extLst>
                  <a:ext uri="{FF2B5EF4-FFF2-40B4-BE49-F238E27FC236}">
                    <a16:creationId xmlns:a16="http://schemas.microsoft.com/office/drawing/2014/main" id="{1212F165-F060-4566-8451-0A529A4ED0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192" y="2242555"/>
                <a:ext cx="1472340" cy="461665"/>
              </a:xfrm>
              <a:prstGeom prst="rect">
                <a:avLst/>
              </a:prstGeom>
              <a:blipFill>
                <a:blip r:embed="rId8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文字方塊 35">
                <a:extLst>
                  <a:ext uri="{FF2B5EF4-FFF2-40B4-BE49-F238E27FC236}">
                    <a16:creationId xmlns:a16="http://schemas.microsoft.com/office/drawing/2014/main" id="{E5077761-A09F-4B88-BBBA-EF842613DABD}"/>
                  </a:ext>
                </a:extLst>
              </p:cNvPr>
              <p:cNvSpPr txBox="1"/>
              <p:nvPr/>
            </p:nvSpPr>
            <p:spPr>
              <a:xfrm>
                <a:off x="3169208" y="2659220"/>
                <a:ext cx="258206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</m:e>
                        <m:sub>
                          <m:r>
                            <a:rPr lang="en-US" altLang="zh-TW" sz="2400" b="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TW" sz="2400" i="1">
                          <a:latin typeface="Cambria Math" panose="02040503050406030204" pitchFamily="18" charset="0"/>
                        </a:rPr>
                        <m:t>12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36" name="文字方塊 35">
                <a:extLst>
                  <a:ext uri="{FF2B5EF4-FFF2-40B4-BE49-F238E27FC236}">
                    <a16:creationId xmlns:a16="http://schemas.microsoft.com/office/drawing/2014/main" id="{E5077761-A09F-4B88-BBBA-EF842613D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9208" y="2659220"/>
                <a:ext cx="2582067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文字方塊 36">
                <a:extLst>
                  <a:ext uri="{FF2B5EF4-FFF2-40B4-BE49-F238E27FC236}">
                    <a16:creationId xmlns:a16="http://schemas.microsoft.com/office/drawing/2014/main" id="{C388C928-272A-41F8-AF68-CEA3EFFFF640}"/>
                  </a:ext>
                </a:extLst>
              </p:cNvPr>
              <p:cNvSpPr txBox="1"/>
              <p:nvPr/>
            </p:nvSpPr>
            <p:spPr>
              <a:xfrm>
                <a:off x="3169208" y="3075930"/>
                <a:ext cx="258206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</m:e>
                        <m:sub>
                          <m:r>
                            <a:rPr lang="en-US" altLang="zh-TW" sz="2400" b="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i="1">
                          <a:latin typeface="Cambria Math" panose="02040503050406030204" pitchFamily="18" charset="0"/>
                        </a:rPr>
                        <m:t>1.92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37" name="文字方塊 36">
                <a:extLst>
                  <a:ext uri="{FF2B5EF4-FFF2-40B4-BE49-F238E27FC236}">
                    <a16:creationId xmlns:a16="http://schemas.microsoft.com/office/drawing/2014/main" id="{C388C928-272A-41F8-AF68-CEA3EFFFF6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9208" y="3075930"/>
                <a:ext cx="2582067" cy="461665"/>
              </a:xfrm>
              <a:prstGeom prst="rect">
                <a:avLst/>
              </a:prstGeom>
              <a:blipFill>
                <a:blip r:embed="rId10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文字方塊 37">
                <a:extLst>
                  <a:ext uri="{FF2B5EF4-FFF2-40B4-BE49-F238E27FC236}">
                    <a16:creationId xmlns:a16="http://schemas.microsoft.com/office/drawing/2014/main" id="{045F4669-B4E7-4B3C-AEF2-0E0DDF77ECC3}"/>
                  </a:ext>
                </a:extLst>
              </p:cNvPr>
              <p:cNvSpPr txBox="1"/>
              <p:nvPr/>
            </p:nvSpPr>
            <p:spPr>
              <a:xfrm>
                <a:off x="3161360" y="3502242"/>
                <a:ext cx="258206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zh-TW" sz="24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</m:e>
                        <m:sub>
                          <m:r>
                            <a:rPr lang="en-US" altLang="zh-TW" sz="2400" b="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i="1">
                          <a:latin typeface="Cambria Math" panose="02040503050406030204" pitchFamily="18" charset="0"/>
                        </a:rPr>
                        <m:t>1.87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38" name="文字方塊 37">
                <a:extLst>
                  <a:ext uri="{FF2B5EF4-FFF2-40B4-BE49-F238E27FC236}">
                    <a16:creationId xmlns:a16="http://schemas.microsoft.com/office/drawing/2014/main" id="{045F4669-B4E7-4B3C-AEF2-0E0DDF77EC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360" y="3502242"/>
                <a:ext cx="2582067" cy="461665"/>
              </a:xfrm>
              <a:prstGeom prst="rect">
                <a:avLst/>
              </a:prstGeom>
              <a:blipFill>
                <a:blip r:embed="rId11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文字方塊 39">
                <a:extLst>
                  <a:ext uri="{FF2B5EF4-FFF2-40B4-BE49-F238E27FC236}">
                    <a16:creationId xmlns:a16="http://schemas.microsoft.com/office/drawing/2014/main" id="{39C2A124-65BF-4ACE-A72C-3D7044C921BD}"/>
                  </a:ext>
                </a:extLst>
              </p:cNvPr>
              <p:cNvSpPr txBox="1"/>
              <p:nvPr/>
            </p:nvSpPr>
            <p:spPr>
              <a:xfrm>
                <a:off x="5648192" y="2659220"/>
                <a:ext cx="14723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.12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40" name="文字方塊 39">
                <a:extLst>
                  <a:ext uri="{FF2B5EF4-FFF2-40B4-BE49-F238E27FC236}">
                    <a16:creationId xmlns:a16="http://schemas.microsoft.com/office/drawing/2014/main" id="{39C2A124-65BF-4ACE-A72C-3D7044C921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192" y="2659220"/>
                <a:ext cx="1472340" cy="461665"/>
              </a:xfrm>
              <a:prstGeom prst="rect">
                <a:avLst/>
              </a:prstGeom>
              <a:blipFill>
                <a:blip r:embed="rId12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文字方塊 40">
                <a:extLst>
                  <a:ext uri="{FF2B5EF4-FFF2-40B4-BE49-F238E27FC236}">
                    <a16:creationId xmlns:a16="http://schemas.microsoft.com/office/drawing/2014/main" id="{09F1D916-A695-4069-8E3D-3746B41C9845}"/>
                  </a:ext>
                </a:extLst>
              </p:cNvPr>
              <p:cNvSpPr txBox="1"/>
              <p:nvPr/>
            </p:nvSpPr>
            <p:spPr>
              <a:xfrm>
                <a:off x="5648192" y="3075885"/>
                <a:ext cx="14723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=1.92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41" name="文字方塊 40">
                <a:extLst>
                  <a:ext uri="{FF2B5EF4-FFF2-40B4-BE49-F238E27FC236}">
                    <a16:creationId xmlns:a16="http://schemas.microsoft.com/office/drawing/2014/main" id="{09F1D916-A695-4069-8E3D-3746B41C9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192" y="3075885"/>
                <a:ext cx="1472340" cy="461665"/>
              </a:xfrm>
              <a:prstGeom prst="rect">
                <a:avLst/>
              </a:prstGeom>
              <a:blipFill>
                <a:blip r:embed="rId13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F0F898F1-78E1-43B9-A3A1-ABE4FA087D5B}"/>
                  </a:ext>
                </a:extLst>
              </p:cNvPr>
              <p:cNvSpPr txBox="1"/>
              <p:nvPr/>
            </p:nvSpPr>
            <p:spPr>
              <a:xfrm>
                <a:off x="5648192" y="3512062"/>
                <a:ext cx="147234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24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.87</m:t>
                      </m:r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F0F898F1-78E1-43B9-A3A1-ABE4FA087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192" y="3512062"/>
                <a:ext cx="1472340" cy="461665"/>
              </a:xfrm>
              <a:prstGeom prst="rect">
                <a:avLst/>
              </a:prstGeom>
              <a:blipFill>
                <a:blip r:embed="rId14"/>
                <a:stretch>
                  <a:fillRect b="-3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文字方塊 47">
                <a:extLst>
                  <a:ext uri="{FF2B5EF4-FFF2-40B4-BE49-F238E27FC236}">
                    <a16:creationId xmlns:a16="http://schemas.microsoft.com/office/drawing/2014/main" id="{BE0D7D9B-E0A3-498D-97B7-9129BFE627D2}"/>
                  </a:ext>
                </a:extLst>
              </p:cNvPr>
              <p:cNvSpPr txBox="1"/>
              <p:nvPr/>
            </p:nvSpPr>
            <p:spPr>
              <a:xfrm>
                <a:off x="3619029" y="6219222"/>
                <a:ext cx="342017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altLang="zh-TW" sz="2400" i="1" smtClean="0">
                                  <a:latin typeface="Cambria Math" panose="02040503050406030204" pitchFamily="18" charset="0"/>
                                </a:rPr>
                                <m:t>W</m:t>
                              </m:r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TW" sz="2400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sSub>
                                <m:sSubPr>
                                  <m:ctrlPr>
                                    <a:rPr lang="en-US" altLang="zh-TW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zh-TW" sz="2400" b="0" i="1" smtClean="0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m:rPr>
                              <m:sty m:val="p"/>
                            </m:rPr>
                            <a:rPr lang="en-US" altLang="zh-TW" sz="2400" i="1"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</m:oMath>
                  </m:oMathPara>
                </a14:m>
                <a:endParaRPr lang="en-US" altLang="zh-TW" sz="2400" dirty="0"/>
              </a:p>
            </p:txBody>
          </p:sp>
        </mc:Choice>
        <mc:Fallback xmlns="">
          <p:sp>
            <p:nvSpPr>
              <p:cNvPr id="48" name="文字方塊 47">
                <a:extLst>
                  <a:ext uri="{FF2B5EF4-FFF2-40B4-BE49-F238E27FC236}">
                    <a16:creationId xmlns:a16="http://schemas.microsoft.com/office/drawing/2014/main" id="{BE0D7D9B-E0A3-498D-97B7-9129BFE627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9029" y="6219222"/>
                <a:ext cx="3420170" cy="461665"/>
              </a:xfrm>
              <a:prstGeom prst="rect">
                <a:avLst/>
              </a:prstGeom>
              <a:blipFill>
                <a:blip r:embed="rId1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9" name="表格 48">
            <a:extLst>
              <a:ext uri="{FF2B5EF4-FFF2-40B4-BE49-F238E27FC236}">
                <a16:creationId xmlns:a16="http://schemas.microsoft.com/office/drawing/2014/main" id="{02E677BE-3853-4276-A64A-D667D4A650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74468"/>
              </p:ext>
            </p:extLst>
          </p:nvPr>
        </p:nvGraphicFramePr>
        <p:xfrm>
          <a:off x="3409746" y="4068707"/>
          <a:ext cx="1728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graphicFrame>
        <p:nvGraphicFramePr>
          <p:cNvPr id="50" name="表格 49">
            <a:extLst>
              <a:ext uri="{FF2B5EF4-FFF2-40B4-BE49-F238E27FC236}">
                <a16:creationId xmlns:a16="http://schemas.microsoft.com/office/drawing/2014/main" id="{41661CB3-8073-4B73-9C2E-107780FE7B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024249"/>
              </p:ext>
            </p:extLst>
          </p:nvPr>
        </p:nvGraphicFramePr>
        <p:xfrm>
          <a:off x="5409286" y="4068707"/>
          <a:ext cx="1728000" cy="1729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">
                  <a:extLst>
                    <a:ext uri="{9D8B030D-6E8A-4147-A177-3AD203B41FA5}">
                      <a16:colId xmlns:a16="http://schemas.microsoft.com/office/drawing/2014/main" val="4052010476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743495889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08131620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851568785"/>
                    </a:ext>
                  </a:extLst>
                </a:gridCol>
              </a:tblGrid>
              <a:tr h="4334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2.09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547555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29196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-1.92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42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1.87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021403"/>
                  </a:ext>
                </a:extLst>
              </a:tr>
            </a:tbl>
          </a:graphicData>
        </a:graphic>
      </p:graphicFrame>
      <p:sp>
        <p:nvSpPr>
          <p:cNvPr id="51" name="文字方塊 50">
            <a:extLst>
              <a:ext uri="{FF2B5EF4-FFF2-40B4-BE49-F238E27FC236}">
                <a16:creationId xmlns:a16="http://schemas.microsoft.com/office/drawing/2014/main" id="{2FBF6A11-C472-46FE-A735-F38559395E42}"/>
              </a:ext>
            </a:extLst>
          </p:cNvPr>
          <p:cNvSpPr txBox="1"/>
          <p:nvPr/>
        </p:nvSpPr>
        <p:spPr>
          <a:xfrm>
            <a:off x="3620563" y="5797080"/>
            <a:ext cx="13063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TW" b="1" dirty="0"/>
              <a:t>Quantized</a:t>
            </a:r>
            <a:endParaRPr kumimoji="1" lang="zh-TW" altLang="en-US" b="1" dirty="0"/>
          </a:p>
        </p:txBody>
      </p:sp>
      <p:sp>
        <p:nvSpPr>
          <p:cNvPr id="52" name="文字方塊 51">
            <a:extLst>
              <a:ext uri="{FF2B5EF4-FFF2-40B4-BE49-F238E27FC236}">
                <a16:creationId xmlns:a16="http://schemas.microsoft.com/office/drawing/2014/main" id="{1E5C0A54-2425-472C-9BF0-05EFDECA1758}"/>
              </a:ext>
            </a:extLst>
          </p:cNvPr>
          <p:cNvSpPr txBox="1"/>
          <p:nvPr/>
        </p:nvSpPr>
        <p:spPr>
          <a:xfrm>
            <a:off x="5514697" y="5798491"/>
            <a:ext cx="15171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en-US" altLang="zh-TW" b="1" dirty="0"/>
              <a:t>Reconstructed</a:t>
            </a:r>
            <a:endParaRPr kumimoji="1" lang="zh-TW" altLang="en-US" b="1" dirty="0"/>
          </a:p>
        </p:txBody>
      </p: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F69D8D0F-934D-438B-BE47-2115A6B04711}"/>
              </a:ext>
            </a:extLst>
          </p:cNvPr>
          <p:cNvSpPr txBox="1"/>
          <p:nvPr/>
        </p:nvSpPr>
        <p:spPr>
          <a:xfrm>
            <a:off x="7354940" y="6092278"/>
            <a:ext cx="5153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4000" b="1" i="0" dirty="0">
                <a:solidFill>
                  <a:schemeClr val="accent2"/>
                </a:solidFill>
                <a:effectLst/>
                <a:latin typeface="TrebuchetMS"/>
              </a:rPr>
              <a:t>&lt;</a:t>
            </a:r>
            <a:endParaRPr lang="zh-TW" altLang="en-US" sz="4000" b="1" dirty="0">
              <a:solidFill>
                <a:schemeClr val="accent2"/>
              </a:solidFill>
            </a:endParaRPr>
          </a:p>
        </p:txBody>
      </p: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7C05A7D0-E202-4A04-8F4B-30098EED5943}"/>
              </a:ext>
            </a:extLst>
          </p:cNvPr>
          <p:cNvCxnSpPr>
            <a:cxnSpLocks/>
          </p:cNvCxnSpPr>
          <p:nvPr/>
        </p:nvCxnSpPr>
        <p:spPr>
          <a:xfrm>
            <a:off x="1177607" y="2602659"/>
            <a:ext cx="1991601" cy="0"/>
          </a:xfrm>
          <a:prstGeom prst="straightConnector1">
            <a:avLst/>
          </a:prstGeom>
          <a:ln w="38100">
            <a:solidFill>
              <a:schemeClr val="accent2"/>
            </a:solidFill>
            <a:headEnd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單箭頭接點 59">
            <a:extLst>
              <a:ext uri="{FF2B5EF4-FFF2-40B4-BE49-F238E27FC236}">
                <a16:creationId xmlns:a16="http://schemas.microsoft.com/office/drawing/2014/main" id="{28457855-CCD6-4719-8276-A0476D6E02F6}"/>
              </a:ext>
            </a:extLst>
          </p:cNvPr>
          <p:cNvCxnSpPr>
            <a:cxnSpLocks/>
          </p:cNvCxnSpPr>
          <p:nvPr/>
        </p:nvCxnSpPr>
        <p:spPr>
          <a:xfrm>
            <a:off x="1169759" y="3050037"/>
            <a:ext cx="1991601" cy="0"/>
          </a:xfrm>
          <a:prstGeom prst="straightConnector1">
            <a:avLst/>
          </a:prstGeom>
          <a:ln w="38100">
            <a:solidFill>
              <a:schemeClr val="accent2"/>
            </a:solidFill>
            <a:headEnd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單箭頭接點 60">
            <a:extLst>
              <a:ext uri="{FF2B5EF4-FFF2-40B4-BE49-F238E27FC236}">
                <a16:creationId xmlns:a16="http://schemas.microsoft.com/office/drawing/2014/main" id="{69521BE1-B3EE-413A-B202-603CF650423D}"/>
              </a:ext>
            </a:extLst>
          </p:cNvPr>
          <p:cNvCxnSpPr>
            <a:cxnSpLocks/>
          </p:cNvCxnSpPr>
          <p:nvPr/>
        </p:nvCxnSpPr>
        <p:spPr>
          <a:xfrm>
            <a:off x="1177607" y="3480712"/>
            <a:ext cx="1991601" cy="0"/>
          </a:xfrm>
          <a:prstGeom prst="straightConnector1">
            <a:avLst/>
          </a:prstGeom>
          <a:ln w="38100">
            <a:solidFill>
              <a:schemeClr val="accent2"/>
            </a:solidFill>
            <a:headEnd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單箭頭接點 61">
            <a:extLst>
              <a:ext uri="{FF2B5EF4-FFF2-40B4-BE49-F238E27FC236}">
                <a16:creationId xmlns:a16="http://schemas.microsoft.com/office/drawing/2014/main" id="{44BEA1B6-7550-4F06-BCC0-7D1FBDCEB37A}"/>
              </a:ext>
            </a:extLst>
          </p:cNvPr>
          <p:cNvCxnSpPr>
            <a:cxnSpLocks/>
          </p:cNvCxnSpPr>
          <p:nvPr/>
        </p:nvCxnSpPr>
        <p:spPr>
          <a:xfrm>
            <a:off x="1177607" y="3915917"/>
            <a:ext cx="1991601" cy="0"/>
          </a:xfrm>
          <a:prstGeom prst="straightConnector1">
            <a:avLst/>
          </a:prstGeom>
          <a:ln w="38100">
            <a:solidFill>
              <a:schemeClr val="accent2"/>
            </a:solidFill>
            <a:headEnd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投影片編號版面配置區 62">
            <a:extLst>
              <a:ext uri="{FF2B5EF4-FFF2-40B4-BE49-F238E27FC236}">
                <a16:creationId xmlns:a16="http://schemas.microsoft.com/office/drawing/2014/main" id="{E45C2947-85EC-4118-AC2F-055A4838D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57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408364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774C657-1996-CF75-EE48-36A0F362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" altLang="zh-TW"/>
              <a:t>VS-Quant: Per-vector Scaled Quantization</a:t>
            </a:r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50A71AD-8E69-30CD-AE06-1AA2739AC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58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48AA7374-0907-E323-44F1-82BD3308EDAE}"/>
                  </a:ext>
                </a:extLst>
              </p:cNvPr>
              <p:cNvSpPr txBox="1"/>
              <p:nvPr/>
            </p:nvSpPr>
            <p:spPr>
              <a:xfrm>
                <a:off x="431879" y="1762374"/>
                <a:ext cx="5987028" cy="4948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/>
                <a14:m>
                  <m:oMath xmlns:m="http://schemas.openxmlformats.org/officeDocument/2006/math">
                    <m:r>
                      <a:rPr lang="en-US" altLang="zh-TW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US" altLang="zh-TW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TW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altLang="zh-TW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</m:d>
                    <m:r>
                      <a:rPr lang="en-US" altLang="zh-TW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zh-TW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𝑺</m:t>
                    </m:r>
                  </m:oMath>
                </a14:m>
                <a:r>
                  <a:rPr lang="en-US" altLang="zh-TW" sz="2400" dirty="0">
                    <a:solidFill>
                      <a:schemeClr val="tx1"/>
                    </a:solidFill>
                    <a:sym typeface="Wingdings" pitchFamily="2" charset="2"/>
                  </a:rPr>
                  <a:t>  </a:t>
                </a:r>
                <a:r>
                  <a:rPr lang="en-US" altLang="zh-TW" sz="2400" b="1" dirty="0">
                    <a:solidFill>
                      <a:schemeClr val="tx1"/>
                    </a:solidFill>
                    <a:sym typeface="Wingdings" pitchFamily="2" charset="2"/>
                  </a:rPr>
                  <a:t>→  </a:t>
                </a:r>
                <a14:m>
                  <m:oMath xmlns:m="http://schemas.openxmlformats.org/officeDocument/2006/math">
                    <m:r>
                      <a:rPr lang="en-US" altLang="zh-TW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𝒓</m:t>
                    </m:r>
                    <m:r>
                      <a:rPr lang="en-US" altLang="zh-TW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TW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altLang="zh-TW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𝒁</m:t>
                        </m:r>
                      </m:e>
                    </m:d>
                    <m:r>
                      <a:rPr lang="en-US" altLang="zh-TW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zh-TW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TW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𝒒</m:t>
                        </m:r>
                      </m:sub>
                    </m:sSub>
                    <m:r>
                      <a:rPr lang="en-US" altLang="zh-TW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zh-TW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𝜸</m:t>
                    </m:r>
                  </m:oMath>
                </a14:m>
                <a:endParaRPr lang="en-US" altLang="zh-TW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文字方塊 7">
                <a:extLst>
                  <a:ext uri="{FF2B5EF4-FFF2-40B4-BE49-F238E27FC236}">
                    <a16:creationId xmlns:a16="http://schemas.microsoft.com/office/drawing/2014/main" id="{48AA7374-0907-E323-44F1-82BD3308E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79" y="1762374"/>
                <a:ext cx="5987028" cy="494879"/>
              </a:xfrm>
              <a:prstGeom prst="rect">
                <a:avLst/>
              </a:prstGeom>
              <a:blipFill>
                <a:blip r:embed="rId2"/>
                <a:stretch>
                  <a:fillRect t="-9877" b="-209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>
                <a:extLst>
                  <a:ext uri="{FF2B5EF4-FFF2-40B4-BE49-F238E27FC236}">
                    <a16:creationId xmlns:a16="http://schemas.microsoft.com/office/drawing/2014/main" id="{CDA7CE48-342A-DB56-A7C5-C48699128446}"/>
                  </a:ext>
                </a:extLst>
              </p:cNvPr>
              <p:cNvSpPr txBox="1"/>
              <p:nvPr/>
            </p:nvSpPr>
            <p:spPr>
              <a:xfrm>
                <a:off x="585788" y="2447673"/>
                <a:ext cx="5833119" cy="19626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TW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sz="2000" dirty="0">
                    <a:solidFill>
                      <a:schemeClr val="tx1"/>
                    </a:solidFill>
                  </a:rPr>
                  <a:t>: </a:t>
                </a:r>
                <a:r>
                  <a:rPr lang="zh-TW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sz="2000" dirty="0"/>
                  <a:t>Per-vector scale vector (integer)</a:t>
                </a:r>
                <a:endParaRPr lang="en-US" altLang="zh-TW" sz="2000" b="1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</m:oMath>
                </a14:m>
                <a:r>
                  <a:rPr lang="en-US" altLang="zh-TW" sz="2000" dirty="0"/>
                  <a:t>  : </a:t>
                </a:r>
                <a:r>
                  <a:rPr lang="zh-TW" altLang="en-US" sz="2000" dirty="0"/>
                  <a:t> </a:t>
                </a:r>
                <a:r>
                  <a:rPr lang="en-US" altLang="zh-TW" sz="2000" dirty="0"/>
                  <a:t>Coarse grained scale factor (floating-point) 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" altLang="zh-TW" sz="2000" dirty="0"/>
                  <a:t>Achieves a balance between accuracy and hardware efficiency by</a:t>
                </a:r>
              </a:p>
              <a:p>
                <a:pPr marL="1257300" lvl="2" indent="-342900">
                  <a:buFont typeface="Arial" panose="020B0604020202020204" pitchFamily="34" charset="0"/>
                  <a:buChar char="•"/>
                </a:pPr>
                <a:r>
                  <a:rPr lang="en" altLang="zh-TW" sz="2000" dirty="0"/>
                  <a:t>less expensive INT scale at finer granularity</a:t>
                </a:r>
              </a:p>
              <a:p>
                <a:pPr marL="1257300" lvl="2" indent="-342900">
                  <a:buFont typeface="Arial" panose="020B0604020202020204" pitchFamily="34" charset="0"/>
                  <a:buChar char="•"/>
                </a:pPr>
                <a:r>
                  <a:rPr lang="en" altLang="zh-TW" sz="2000" dirty="0"/>
                  <a:t>more expensive FP scale at coarser granularity</a:t>
                </a:r>
              </a:p>
            </p:txBody>
          </p:sp>
        </mc:Choice>
        <mc:Fallback xmlns="">
          <p:sp>
            <p:nvSpPr>
              <p:cNvPr id="10" name="文字方塊 9">
                <a:extLst>
                  <a:ext uri="{FF2B5EF4-FFF2-40B4-BE49-F238E27FC236}">
                    <a16:creationId xmlns:a16="http://schemas.microsoft.com/office/drawing/2014/main" id="{CDA7CE48-342A-DB56-A7C5-C486991284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788" y="2447673"/>
                <a:ext cx="5833119" cy="1962653"/>
              </a:xfrm>
              <a:prstGeom prst="rect">
                <a:avLst/>
              </a:prstGeom>
              <a:blipFill>
                <a:blip r:embed="rId3"/>
                <a:stretch>
                  <a:fillRect t="-1869" r="-1672" b="-517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字方塊 4">
            <a:extLst>
              <a:ext uri="{FF2B5EF4-FFF2-40B4-BE49-F238E27FC236}">
                <a16:creationId xmlns:a16="http://schemas.microsoft.com/office/drawing/2014/main" id="{C5AABDBA-94E3-6C06-D46D-272FC26D02DB}"/>
              </a:ext>
            </a:extLst>
          </p:cNvPr>
          <p:cNvSpPr txBox="1"/>
          <p:nvPr/>
        </p:nvSpPr>
        <p:spPr>
          <a:xfrm>
            <a:off x="395287" y="4993322"/>
            <a:ext cx="57007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zh-TW" sz="2800" dirty="0"/>
              <a:t>Memory overhead of two-level scaling: 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4ED0CE5-1377-F3E0-5F41-4A894DF97215}"/>
              </a:ext>
            </a:extLst>
          </p:cNvPr>
          <p:cNvSpPr txBox="1"/>
          <p:nvPr/>
        </p:nvSpPr>
        <p:spPr>
          <a:xfrm>
            <a:off x="1085850" y="5516542"/>
            <a:ext cx="7643811" cy="879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TW" sz="2000" dirty="0"/>
              <a:t>Assume 4-bit quantization, </a:t>
            </a:r>
            <a:r>
              <a:rPr lang="en" altLang="zh-TW" sz="2000" dirty="0"/>
              <a:t>4-bit per-vector scale, </a:t>
            </a:r>
            <a:r>
              <a:rPr lang="en-US" altLang="zh-TW" sz="2000" dirty="0" err="1"/>
              <a:t>group_size</a:t>
            </a:r>
            <a:r>
              <a:rPr lang="en-US" altLang="zh-TW" sz="2000" dirty="0"/>
              <a:t>=16.</a:t>
            </a:r>
          </a:p>
          <a:p>
            <a:pPr marL="342900" indent="-342900">
              <a:lnSpc>
                <a:spcPts val="3200"/>
              </a:lnSpc>
              <a:buFont typeface="Wingdings" pitchFamily="2" charset="2"/>
              <a:buChar char="Ø"/>
            </a:pPr>
            <a:r>
              <a:rPr lang="en-US" altLang="zh-TW" sz="2000" dirty="0"/>
              <a:t>The effective bit width is: 4 + 4/16 = 4.25 bits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AA84463-4D60-4921-B00C-81C614976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6557" y="1824957"/>
            <a:ext cx="5080354" cy="2990262"/>
          </a:xfrm>
          <a:prstGeom prst="rect">
            <a:avLst/>
          </a:prstGeom>
        </p:spPr>
      </p:pic>
      <p:sp>
        <p:nvSpPr>
          <p:cNvPr id="11" name="文字方塊 10">
            <a:extLst>
              <a:ext uri="{FF2B5EF4-FFF2-40B4-BE49-F238E27FC236}">
                <a16:creationId xmlns:a16="http://schemas.microsoft.com/office/drawing/2014/main" id="{9A07E2A3-F871-4302-8269-844216C531A1}"/>
              </a:ext>
            </a:extLst>
          </p:cNvPr>
          <p:cNvSpPr txBox="1"/>
          <p:nvPr/>
        </p:nvSpPr>
        <p:spPr>
          <a:xfrm>
            <a:off x="838200" y="6519446"/>
            <a:ext cx="105156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TW" sz="1600" dirty="0"/>
              <a:t>VS-Quant: Per-Vector Scaled Quantization for Accurate Low-Precision Neural Network Inference [Steve Dai,et al.]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999107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5C8566-EFB5-8504-1B2E-00B34B933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dirty="0"/>
              <a:t>Group Quantization – Multi-level scaling scheme</a:t>
            </a:r>
            <a:endParaRPr kumimoji="1"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E85317F-FEBD-B6D2-DE04-D972EBC21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59</a:t>
            </a:fld>
            <a:endParaRPr lang="zh-TW" altLang="en-US"/>
          </a:p>
        </p:txBody>
      </p:sp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53AAE08E-ABD6-4735-BBD9-A008D318B8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897113"/>
              </p:ext>
            </p:extLst>
          </p:nvPr>
        </p:nvGraphicFramePr>
        <p:xfrm>
          <a:off x="1081085" y="5229277"/>
          <a:ext cx="10272715" cy="1082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9065">
                  <a:extLst>
                    <a:ext uri="{9D8B030D-6E8A-4147-A177-3AD203B41FA5}">
                      <a16:colId xmlns:a16="http://schemas.microsoft.com/office/drawing/2014/main" val="1455950780"/>
                    </a:ext>
                  </a:extLst>
                </a:gridCol>
                <a:gridCol w="1327275">
                  <a:extLst>
                    <a:ext uri="{9D8B030D-6E8A-4147-A177-3AD203B41FA5}">
                      <a16:colId xmlns:a16="http://schemas.microsoft.com/office/drawing/2014/main" val="1490343629"/>
                    </a:ext>
                  </a:extLst>
                </a:gridCol>
                <a:gridCol w="1327275">
                  <a:extLst>
                    <a:ext uri="{9D8B030D-6E8A-4147-A177-3AD203B41FA5}">
                      <a16:colId xmlns:a16="http://schemas.microsoft.com/office/drawing/2014/main" val="1527932258"/>
                    </a:ext>
                  </a:extLst>
                </a:gridCol>
                <a:gridCol w="1327275">
                  <a:extLst>
                    <a:ext uri="{9D8B030D-6E8A-4147-A177-3AD203B41FA5}">
                      <a16:colId xmlns:a16="http://schemas.microsoft.com/office/drawing/2014/main" val="1381712174"/>
                    </a:ext>
                  </a:extLst>
                </a:gridCol>
                <a:gridCol w="1327275">
                  <a:extLst>
                    <a:ext uri="{9D8B030D-6E8A-4147-A177-3AD203B41FA5}">
                      <a16:colId xmlns:a16="http://schemas.microsoft.com/office/drawing/2014/main" val="348380843"/>
                    </a:ext>
                  </a:extLst>
                </a:gridCol>
                <a:gridCol w="1327275">
                  <a:extLst>
                    <a:ext uri="{9D8B030D-6E8A-4147-A177-3AD203B41FA5}">
                      <a16:colId xmlns:a16="http://schemas.microsoft.com/office/drawing/2014/main" val="2381860215"/>
                    </a:ext>
                  </a:extLst>
                </a:gridCol>
                <a:gridCol w="1327275">
                  <a:extLst>
                    <a:ext uri="{9D8B030D-6E8A-4147-A177-3AD203B41FA5}">
                      <a16:colId xmlns:a16="http://schemas.microsoft.com/office/drawing/2014/main" val="415502225"/>
                    </a:ext>
                  </a:extLst>
                </a:gridCol>
              </a:tblGrid>
              <a:tr h="57796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dirty="0">
                          <a:solidFill>
                            <a:sysClr val="windowText" lastClr="000000"/>
                          </a:solidFill>
                        </a:rPr>
                        <a:t>Method</a:t>
                      </a:r>
                      <a:endParaRPr lang="zh-TW" altLang="en-US" sz="19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>
                          <a:solidFill>
                            <a:sysClr val="windowText" lastClr="000000"/>
                          </a:solidFill>
                        </a:rPr>
                        <a:t>Data Type</a:t>
                      </a: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>
                          <a:solidFill>
                            <a:sysClr val="windowText" lastClr="000000"/>
                          </a:solidFill>
                        </a:rPr>
                        <a:t>L0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>
                          <a:solidFill>
                            <a:sysClr val="windowText" lastClr="000000"/>
                          </a:solidFill>
                        </a:rPr>
                        <a:t>Group Size</a:t>
                      </a: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>
                          <a:solidFill>
                            <a:sysClr val="windowText" lastClr="000000"/>
                          </a:solidFill>
                        </a:rPr>
                        <a:t>L0 Scale Data Type</a:t>
                      </a: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>
                          <a:solidFill>
                            <a:sysClr val="windowText" lastClr="000000"/>
                          </a:solidFill>
                        </a:rPr>
                        <a:t>L1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>
                          <a:solidFill>
                            <a:sysClr val="windowText" lastClr="000000"/>
                          </a:solidFill>
                        </a:rPr>
                        <a:t>Group Size</a:t>
                      </a: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>
                          <a:solidFill>
                            <a:sysClr val="windowText" lastClr="000000"/>
                          </a:solidFill>
                        </a:rPr>
                        <a:t>L1 Scale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>
                          <a:solidFill>
                            <a:sysClr val="windowText" lastClr="000000"/>
                          </a:solidFill>
                        </a:rPr>
                        <a:t>Data Type</a:t>
                      </a: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Effective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Bit-Width</a:t>
                      </a: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910902"/>
                  </a:ext>
                </a:extLst>
              </a:tr>
              <a:tr h="40862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1" dirty="0">
                          <a:solidFill>
                            <a:sysClr val="windowText" lastClr="000000"/>
                          </a:solidFill>
                        </a:rPr>
                        <a:t>Per-Channel Quant</a:t>
                      </a:r>
                      <a:endParaRPr lang="zh-TW" altLang="en-US" sz="19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INT4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Per Channel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FP16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>
                          <a:solidFill>
                            <a:sysClr val="windowText" lastClr="000000"/>
                          </a:solidFill>
                        </a:rPr>
                        <a:t>-</a:t>
                      </a:r>
                      <a:endParaRPr lang="zh-TW" altLang="en-US" sz="1900" b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5023" marR="95023" marT="47510" marB="475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782003"/>
                  </a:ext>
                </a:extLst>
              </a:tr>
            </a:tbl>
          </a:graphicData>
        </a:graphic>
      </p:graphicFrame>
      <p:graphicFrame>
        <p:nvGraphicFramePr>
          <p:cNvPr id="25" name="表格 8">
            <a:extLst>
              <a:ext uri="{FF2B5EF4-FFF2-40B4-BE49-F238E27FC236}">
                <a16:creationId xmlns:a16="http://schemas.microsoft.com/office/drawing/2014/main" id="{624D54C5-68D2-4708-B517-3BF3F4FB33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7911590"/>
              </p:ext>
            </p:extLst>
          </p:nvPr>
        </p:nvGraphicFramePr>
        <p:xfrm>
          <a:off x="773644" y="1666466"/>
          <a:ext cx="3168000" cy="316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3687443357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573028814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62741624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134703914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194107144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524867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250471531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513548113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073959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41574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98634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3666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182333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855094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556285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396624"/>
                  </a:ext>
                </a:extLst>
              </a:tr>
            </a:tbl>
          </a:graphicData>
        </a:graphic>
      </p:graphicFrame>
      <p:grpSp>
        <p:nvGrpSpPr>
          <p:cNvPr id="26" name="群組 25">
            <a:extLst>
              <a:ext uri="{FF2B5EF4-FFF2-40B4-BE49-F238E27FC236}">
                <a16:creationId xmlns:a16="http://schemas.microsoft.com/office/drawing/2014/main" id="{FCA1C660-EC17-4547-85C3-3FEBE72AF9C3}"/>
              </a:ext>
            </a:extLst>
          </p:cNvPr>
          <p:cNvGrpSpPr/>
          <p:nvPr/>
        </p:nvGrpSpPr>
        <p:grpSpPr>
          <a:xfrm>
            <a:off x="1043028" y="2054630"/>
            <a:ext cx="645059" cy="396000"/>
            <a:chOff x="1849968" y="2025940"/>
            <a:chExt cx="645059" cy="39600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5413491-655B-4A57-9B59-5B2AE97C7AC8}"/>
                </a:ext>
              </a:extLst>
            </p:cNvPr>
            <p:cNvSpPr/>
            <p:nvPr/>
          </p:nvSpPr>
          <p:spPr>
            <a:xfrm>
              <a:off x="1974498" y="2025940"/>
              <a:ext cx="396000" cy="396000"/>
            </a:xfrm>
            <a:prstGeom prst="rect">
              <a:avLst/>
            </a:pr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600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文字方塊 27">
                  <a:extLst>
                    <a:ext uri="{FF2B5EF4-FFF2-40B4-BE49-F238E27FC236}">
                      <a16:creationId xmlns:a16="http://schemas.microsoft.com/office/drawing/2014/main" id="{2E641D79-0D54-4B9E-A1A5-AFF019983D49}"/>
                    </a:ext>
                  </a:extLst>
                </p:cNvPr>
                <p:cNvSpPr txBox="1"/>
                <p:nvPr/>
              </p:nvSpPr>
              <p:spPr>
                <a:xfrm>
                  <a:off x="1849968" y="2054663"/>
                  <a:ext cx="645059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TW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</m:oMath>
                    </m:oMathPara>
                  </a14:m>
                  <a:endParaRPr lang="zh-TW" altLang="en-US" sz="1600" dirty="0"/>
                </a:p>
              </p:txBody>
            </p:sp>
          </mc:Choice>
          <mc:Fallback xmlns="">
            <p:sp>
              <p:nvSpPr>
                <p:cNvPr id="28" name="文字方塊 27">
                  <a:extLst>
                    <a:ext uri="{FF2B5EF4-FFF2-40B4-BE49-F238E27FC236}">
                      <a16:creationId xmlns:a16="http://schemas.microsoft.com/office/drawing/2014/main" id="{2E641D79-0D54-4B9E-A1A5-AFF019983D4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49968" y="2054663"/>
                  <a:ext cx="645059" cy="338554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5DBB7A67-C6BD-4E72-AC29-4CA8FED5BBF3}"/>
              </a:ext>
            </a:extLst>
          </p:cNvPr>
          <p:cNvSpPr/>
          <p:nvPr/>
        </p:nvSpPr>
        <p:spPr>
          <a:xfrm>
            <a:off x="1097299" y="1354754"/>
            <a:ext cx="540000" cy="3597492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 dirty="0">
              <a:solidFill>
                <a:schemeClr val="accent1"/>
              </a:solidFill>
            </a:endParaRPr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75FAEF80-F56C-4D86-8F7B-68F0D41ABBE5}"/>
              </a:ext>
            </a:extLst>
          </p:cNvPr>
          <p:cNvSpPr txBox="1"/>
          <p:nvPr/>
        </p:nvSpPr>
        <p:spPr>
          <a:xfrm>
            <a:off x="1083695" y="1335246"/>
            <a:ext cx="563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>
                <a:solidFill>
                  <a:schemeClr val="accent1"/>
                </a:solidFill>
              </a:rPr>
              <a:t>L0</a:t>
            </a:r>
            <a:endParaRPr lang="zh-TW" altLang="en-US" b="1" dirty="0">
              <a:solidFill>
                <a:schemeClr val="accent1"/>
              </a:solidFill>
            </a:endParaRPr>
          </a:p>
        </p:txBody>
      </p:sp>
      <p:grpSp>
        <p:nvGrpSpPr>
          <p:cNvPr id="31" name="群組 30">
            <a:extLst>
              <a:ext uri="{FF2B5EF4-FFF2-40B4-BE49-F238E27FC236}">
                <a16:creationId xmlns:a16="http://schemas.microsoft.com/office/drawing/2014/main" id="{18F76886-A560-4522-9E0F-CF983D0D9BF9}"/>
              </a:ext>
            </a:extLst>
          </p:cNvPr>
          <p:cNvGrpSpPr/>
          <p:nvPr/>
        </p:nvGrpSpPr>
        <p:grpSpPr>
          <a:xfrm>
            <a:off x="4050280" y="1855638"/>
            <a:ext cx="3725376" cy="1045112"/>
            <a:chOff x="5663067" y="1845201"/>
            <a:chExt cx="3725376" cy="104511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文字方塊 31">
                  <a:extLst>
                    <a:ext uri="{FF2B5EF4-FFF2-40B4-BE49-F238E27FC236}">
                      <a16:creationId xmlns:a16="http://schemas.microsoft.com/office/drawing/2014/main" id="{D3714CD7-437A-4759-9C73-6EF3365D00F0}"/>
                    </a:ext>
                  </a:extLst>
                </p:cNvPr>
                <p:cNvSpPr txBox="1"/>
                <p:nvPr/>
              </p:nvSpPr>
              <p:spPr>
                <a:xfrm>
                  <a:off x="5663067" y="1845201"/>
                  <a:ext cx="3254596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1"/>
                  <a14:m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TW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  <m:r>
                            <a:rPr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</m:d>
                      <m:r>
                        <a:rPr lang="en-US" altLang="zh-TW" sz="24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𝑺</m:t>
                      </m:r>
                    </m:oMath>
                  </a14:m>
                  <a:r>
                    <a:rPr lang="en-US" altLang="zh-TW" sz="2400" dirty="0">
                      <a:solidFill>
                        <a:schemeClr val="tx1"/>
                      </a:solidFill>
                      <a:sym typeface="Wingdings" pitchFamily="2" charset="2"/>
                    </a:rPr>
                    <a:t>  </a:t>
                  </a:r>
                  <a:r>
                    <a:rPr lang="en-US" altLang="zh-TW" sz="2400" b="1" dirty="0">
                      <a:solidFill>
                        <a:schemeClr val="tx1"/>
                      </a:solidFill>
                      <a:sym typeface="Wingdings" pitchFamily="2" charset="2"/>
                    </a:rPr>
                    <a:t>→</a:t>
                  </a:r>
                  <a:endParaRPr lang="en-US" altLang="zh-TW" sz="2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2" name="文字方塊 31">
                  <a:extLst>
                    <a:ext uri="{FF2B5EF4-FFF2-40B4-BE49-F238E27FC236}">
                      <a16:creationId xmlns:a16="http://schemas.microsoft.com/office/drawing/2014/main" id="{D3714CD7-437A-4759-9C73-6EF3365D00F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63067" y="1845201"/>
                  <a:ext cx="3254596" cy="461665"/>
                </a:xfrm>
                <a:prstGeom prst="rect">
                  <a:avLst/>
                </a:prstGeom>
                <a:blipFill>
                  <a:blip r:embed="rId3"/>
                  <a:stretch>
                    <a:fillRect t="-10526" b="-2894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文字方塊 32">
                  <a:extLst>
                    <a:ext uri="{FF2B5EF4-FFF2-40B4-BE49-F238E27FC236}">
                      <a16:creationId xmlns:a16="http://schemas.microsoft.com/office/drawing/2014/main" id="{02E5DD99-8F80-4A98-82F4-718CF911266F}"/>
                    </a:ext>
                  </a:extLst>
                </p:cNvPr>
                <p:cNvSpPr txBox="1"/>
                <p:nvPr/>
              </p:nvSpPr>
              <p:spPr>
                <a:xfrm>
                  <a:off x="5766741" y="2382353"/>
                  <a:ext cx="3621702" cy="50796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TW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  <m:r>
                            <a:rPr lang="en-US" altLang="zh-TW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</m:d>
                      <m:r>
                        <a:rPr lang="en-US" altLang="zh-TW" sz="24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𝒍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</m:sub>
                      </m:sSub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𝒍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b>
                      </m:sSub>
                      <m:r>
                        <a:rPr lang="en-US" altLang="zh-TW" sz="24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</m:oMath>
                  </a14:m>
                  <a:r>
                    <a:rPr lang="zh-TW" altLang="en-US" sz="2400" dirty="0">
                      <a:solidFill>
                        <a:schemeClr val="tx1"/>
                      </a:solidFill>
                    </a:rPr>
                    <a:t>  </a:t>
                  </a:r>
                  <a:r>
                    <a:rPr lang="zh-TW" altLang="en-US" sz="2400" b="1" dirty="0"/>
                    <a:t>⋯</a:t>
                  </a:r>
                  <a:endParaRPr lang="zh-TW" altLang="en-US" sz="2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33" name="文字方塊 32">
                  <a:extLst>
                    <a:ext uri="{FF2B5EF4-FFF2-40B4-BE49-F238E27FC236}">
                      <a16:creationId xmlns:a16="http://schemas.microsoft.com/office/drawing/2014/main" id="{02E5DD99-8F80-4A98-82F4-718CF911266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66741" y="2382353"/>
                  <a:ext cx="3621702" cy="507960"/>
                </a:xfrm>
                <a:prstGeom prst="rect">
                  <a:avLst/>
                </a:prstGeom>
                <a:blipFill>
                  <a:blip r:embed="rId4"/>
                  <a:stretch>
                    <a:fillRect t="-10843" b="-168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A98BBD52-04A6-4B5C-B847-5CDBFDD8A646}"/>
                  </a:ext>
                </a:extLst>
              </p:cNvPr>
              <p:cNvSpPr txBox="1"/>
              <p:nvPr/>
            </p:nvSpPr>
            <p:spPr>
              <a:xfrm>
                <a:off x="3646613" y="3510356"/>
                <a:ext cx="4963987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TW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𝒓</m:t>
                    </m:r>
                  </m:oMath>
                </a14:m>
                <a:r>
                  <a:rPr lang="en-US" altLang="zh-TW" sz="2000" dirty="0">
                    <a:solidFill>
                      <a:schemeClr val="tx1"/>
                    </a:solidFill>
                  </a:rPr>
                  <a:t> : </a:t>
                </a:r>
                <a:r>
                  <a:rPr lang="zh-TW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sz="2000" dirty="0"/>
                  <a:t>real number value</a:t>
                </a:r>
                <a:endParaRPr lang="en-US" altLang="zh-TW" sz="2000" b="1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𝒒</m:t>
                    </m:r>
                  </m:oMath>
                </a14:m>
                <a:r>
                  <a:rPr lang="en-US" altLang="zh-TW" sz="2000" dirty="0"/>
                  <a:t> :  quantized value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altLang="zh-TW" sz="2000" dirty="0"/>
                  <a:t> :  zero point (z=0 is symmetric quant)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𝒔</m:t>
                    </m:r>
                  </m:oMath>
                </a14:m>
                <a:r>
                  <a:rPr lang="en-US" altLang="zh-TW" sz="2000" dirty="0"/>
                  <a:t> :  scale factors of different levels</a:t>
                </a:r>
              </a:p>
            </p:txBody>
          </p:sp>
        </mc:Choice>
        <mc:Fallback xmlns=""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A98BBD52-04A6-4B5C-B847-5CDBFDD8A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6613" y="3510356"/>
                <a:ext cx="4963987" cy="1323439"/>
              </a:xfrm>
              <a:prstGeom prst="rect">
                <a:avLst/>
              </a:prstGeom>
              <a:blipFill>
                <a:blip r:embed="rId5"/>
                <a:stretch>
                  <a:fillRect t="-2304" b="-30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文字方塊 36">
                <a:extLst>
                  <a:ext uri="{FF2B5EF4-FFF2-40B4-BE49-F238E27FC236}">
                    <a16:creationId xmlns:a16="http://schemas.microsoft.com/office/drawing/2014/main" id="{EA0FAECE-5303-4937-917E-5555961250EA}"/>
                  </a:ext>
                </a:extLst>
              </p:cNvPr>
              <p:cNvSpPr txBox="1"/>
              <p:nvPr/>
            </p:nvSpPr>
            <p:spPr>
              <a:xfrm>
                <a:off x="1041557" y="1686527"/>
                <a:ext cx="64505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7" name="文字方塊 36">
                <a:extLst>
                  <a:ext uri="{FF2B5EF4-FFF2-40B4-BE49-F238E27FC236}">
                    <a16:creationId xmlns:a16="http://schemas.microsoft.com/office/drawing/2014/main" id="{EA0FAECE-5303-4937-917E-5555961250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557" y="1686527"/>
                <a:ext cx="645059" cy="33855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文字方塊 37">
                <a:extLst>
                  <a:ext uri="{FF2B5EF4-FFF2-40B4-BE49-F238E27FC236}">
                    <a16:creationId xmlns:a16="http://schemas.microsoft.com/office/drawing/2014/main" id="{33A6C144-0D77-4DF8-BF35-641917C384F0}"/>
                  </a:ext>
                </a:extLst>
              </p:cNvPr>
              <p:cNvSpPr txBox="1"/>
              <p:nvPr/>
            </p:nvSpPr>
            <p:spPr>
              <a:xfrm>
                <a:off x="1041557" y="2500240"/>
                <a:ext cx="64505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8" name="文字方塊 37">
                <a:extLst>
                  <a:ext uri="{FF2B5EF4-FFF2-40B4-BE49-F238E27FC236}">
                    <a16:creationId xmlns:a16="http://schemas.microsoft.com/office/drawing/2014/main" id="{33A6C144-0D77-4DF8-BF35-641917C38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557" y="2500240"/>
                <a:ext cx="645059" cy="3385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文字方塊 38">
                <a:extLst>
                  <a:ext uri="{FF2B5EF4-FFF2-40B4-BE49-F238E27FC236}">
                    <a16:creationId xmlns:a16="http://schemas.microsoft.com/office/drawing/2014/main" id="{43C70C22-DCDD-4804-A54E-A6D939364C56}"/>
                  </a:ext>
                </a:extLst>
              </p:cNvPr>
              <p:cNvSpPr txBox="1"/>
              <p:nvPr/>
            </p:nvSpPr>
            <p:spPr>
              <a:xfrm>
                <a:off x="1041556" y="2881896"/>
                <a:ext cx="64505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39" name="文字方塊 38">
                <a:extLst>
                  <a:ext uri="{FF2B5EF4-FFF2-40B4-BE49-F238E27FC236}">
                    <a16:creationId xmlns:a16="http://schemas.microsoft.com/office/drawing/2014/main" id="{43C70C22-DCDD-4804-A54E-A6D939364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556" y="2881896"/>
                <a:ext cx="645059" cy="33855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" name="圖片 39">
            <a:extLst>
              <a:ext uri="{FF2B5EF4-FFF2-40B4-BE49-F238E27FC236}">
                <a16:creationId xmlns:a16="http://schemas.microsoft.com/office/drawing/2014/main" id="{09E26884-80C3-4072-8336-8C044A299DD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65563"/>
          <a:stretch/>
        </p:blipFill>
        <p:spPr>
          <a:xfrm>
            <a:off x="7979801" y="1751071"/>
            <a:ext cx="4004798" cy="749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013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A4DDEA3-DADC-45F0-883E-780DCB6D2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Numeric Data Types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0E739D9-B98D-44B8-94FC-F8052A7AF4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B9F2514-A5AF-4F7C-8C08-4F0C3622FB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94684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65C8566-EFB5-8504-1B2E-00B34B933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dirty="0"/>
              <a:t>Group Quantization – Multi-level scaling scheme</a:t>
            </a:r>
            <a:endParaRPr kumimoji="1" lang="zh-TW" altLang="en-US" dirty="0"/>
          </a:p>
        </p:txBody>
      </p:sp>
      <p:graphicFrame>
        <p:nvGraphicFramePr>
          <p:cNvPr id="8" name="表格 8">
            <a:extLst>
              <a:ext uri="{FF2B5EF4-FFF2-40B4-BE49-F238E27FC236}">
                <a16:creationId xmlns:a16="http://schemas.microsoft.com/office/drawing/2014/main" id="{D98FB6BC-1A25-4AE7-96A2-34F00CAF57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6374962"/>
              </p:ext>
            </p:extLst>
          </p:nvPr>
        </p:nvGraphicFramePr>
        <p:xfrm>
          <a:off x="773644" y="1666466"/>
          <a:ext cx="3168000" cy="316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3687443357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573028814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62741624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134703914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194107144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524867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250471531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513548113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073959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41574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98634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3666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182333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855094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556285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396624"/>
                  </a:ext>
                </a:extLst>
              </a:tr>
            </a:tbl>
          </a:graphicData>
        </a:graphic>
      </p:graphicFrame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E85317F-FEBD-B6D2-DE04-D972EBC21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60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BA004A92-6942-51C6-83D3-E286E4577ED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2693837"/>
                  </p:ext>
                </p:extLst>
              </p:nvPr>
            </p:nvGraphicFramePr>
            <p:xfrm>
              <a:off x="1081085" y="5229277"/>
              <a:ext cx="10272715" cy="149138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309065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1527932258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1381712174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348380843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2381860215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415502225"/>
                        </a:ext>
                      </a:extLst>
                    </a:gridCol>
                  </a:tblGrid>
                  <a:tr h="5779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dirty="0">
                              <a:solidFill>
                                <a:sysClr val="windowText" lastClr="000000"/>
                              </a:solidFill>
                            </a:rPr>
                            <a:t>Method</a:t>
                          </a:r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Data Type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L0 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Group Size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L0 Scale Data Type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L1 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Group Size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L1 Scale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Data Type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Effective 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Bit-Width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Per-Channel Quant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INT4</a:t>
                          </a:r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Per Channel</a:t>
                          </a:r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FP16</a:t>
                          </a:r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-</a:t>
                          </a:r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-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4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VSQ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INT4</a:t>
                          </a:r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oMath>
                            </m:oMathPara>
                          </a14:m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UINT4</a:t>
                          </a:r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Per Channel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FP16</a:t>
                          </a:r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4+4/16=4.25</a:t>
                          </a:r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BA004A92-6942-51C6-83D3-E286E4577ED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2693837"/>
                  </p:ext>
                </p:extLst>
              </p:nvPr>
            </p:nvGraphicFramePr>
            <p:xfrm>
              <a:off x="1081085" y="5229277"/>
              <a:ext cx="10272715" cy="23119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309065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1527932258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1381712174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348380843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2381860215"/>
                        </a:ext>
                      </a:extLst>
                    </a:gridCol>
                    <a:gridCol w="1327275">
                      <a:extLst>
                        <a:ext uri="{9D8B030D-6E8A-4147-A177-3AD203B41FA5}">
                          <a16:colId xmlns:a16="http://schemas.microsoft.com/office/drawing/2014/main" val="415502225"/>
                        </a:ext>
                      </a:extLst>
                    </a:gridCol>
                  </a:tblGrid>
                  <a:tr h="9637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>
                              <a:solidFill>
                                <a:sysClr val="windowText" lastClr="000000"/>
                              </a:solidFill>
                            </a:rPr>
                            <a:t>Method</a:t>
                          </a:r>
                          <a:endParaRPr lang="zh-TW" altLang="en-US" sz="19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Data Type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L0 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Group Size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L0 Scale Data Type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L1 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Group Size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L1 Scale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Data Type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Effective </a:t>
                          </a: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Bit-Width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6741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Per-Channel Quant</a:t>
                          </a:r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INT4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Per Channel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FP16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-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-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4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6741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VSQ</a:t>
                          </a:r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INT4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74312" t="-247748" r="-400459" b="-144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UINT4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Per Channel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FP16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4+4/16=4.25</a:t>
                          </a:r>
                          <a:endParaRPr lang="zh-TW" altLang="en-US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" name="群組 14">
            <a:extLst>
              <a:ext uri="{FF2B5EF4-FFF2-40B4-BE49-F238E27FC236}">
                <a16:creationId xmlns:a16="http://schemas.microsoft.com/office/drawing/2014/main" id="{BF671528-E538-4009-99B1-424C60409A5A}"/>
              </a:ext>
            </a:extLst>
          </p:cNvPr>
          <p:cNvGrpSpPr/>
          <p:nvPr/>
        </p:nvGrpSpPr>
        <p:grpSpPr>
          <a:xfrm>
            <a:off x="1043028" y="2054630"/>
            <a:ext cx="645059" cy="396000"/>
            <a:chOff x="1849968" y="2025940"/>
            <a:chExt cx="645059" cy="39600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490C0F8-0766-4F7D-8A97-B134966C0B47}"/>
                </a:ext>
              </a:extLst>
            </p:cNvPr>
            <p:cNvSpPr/>
            <p:nvPr/>
          </p:nvSpPr>
          <p:spPr>
            <a:xfrm>
              <a:off x="1974498" y="2025940"/>
              <a:ext cx="396000" cy="396000"/>
            </a:xfrm>
            <a:prstGeom prst="rect">
              <a:avLst/>
            </a:pr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600" dirty="0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8072CF45-8A6C-41CA-9F08-D7057862D40B}"/>
                    </a:ext>
                  </a:extLst>
                </p:cNvPr>
                <p:cNvSpPr txBox="1"/>
                <p:nvPr/>
              </p:nvSpPr>
              <p:spPr>
                <a:xfrm>
                  <a:off x="1849968" y="2054663"/>
                  <a:ext cx="645059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TW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</m:oMath>
                    </m:oMathPara>
                  </a14:m>
                  <a:endParaRPr lang="zh-TW" altLang="en-US" sz="1600" dirty="0"/>
                </a:p>
              </p:txBody>
            </p:sp>
          </mc:Choice>
          <mc:Fallback xmlns=""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8072CF45-8A6C-41CA-9F08-D7057862D4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49968" y="2054663"/>
                  <a:ext cx="645059" cy="33855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EC64B0AD-F1C9-464C-AD92-93929A5C8E32}"/>
              </a:ext>
            </a:extLst>
          </p:cNvPr>
          <p:cNvSpPr/>
          <p:nvPr/>
        </p:nvSpPr>
        <p:spPr>
          <a:xfrm>
            <a:off x="1097299" y="1354754"/>
            <a:ext cx="540000" cy="1959562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 dirty="0">
              <a:solidFill>
                <a:schemeClr val="accent1"/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6F849366-18B8-4CDD-AE19-893054FBD0F6}"/>
              </a:ext>
            </a:extLst>
          </p:cNvPr>
          <p:cNvSpPr txBox="1"/>
          <p:nvPr/>
        </p:nvSpPr>
        <p:spPr>
          <a:xfrm>
            <a:off x="1083695" y="1335246"/>
            <a:ext cx="563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>
                <a:solidFill>
                  <a:schemeClr val="accent1"/>
                </a:solidFill>
              </a:rPr>
              <a:t>L0</a:t>
            </a:r>
            <a:endParaRPr lang="zh-TW" altLang="en-US" b="1" dirty="0">
              <a:solidFill>
                <a:schemeClr val="accent1"/>
              </a:solidFill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6FCEC0D0-DE6F-44CB-88F6-1B42E52B0D70}"/>
              </a:ext>
            </a:extLst>
          </p:cNvPr>
          <p:cNvGrpSpPr/>
          <p:nvPr/>
        </p:nvGrpSpPr>
        <p:grpSpPr>
          <a:xfrm>
            <a:off x="4050280" y="1855638"/>
            <a:ext cx="3725376" cy="1045112"/>
            <a:chOff x="5663067" y="1845201"/>
            <a:chExt cx="3725376" cy="104511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文字方塊 10">
                  <a:extLst>
                    <a:ext uri="{FF2B5EF4-FFF2-40B4-BE49-F238E27FC236}">
                      <a16:creationId xmlns:a16="http://schemas.microsoft.com/office/drawing/2014/main" id="{54857363-18D5-4AC2-B242-5C12DF02F20D}"/>
                    </a:ext>
                  </a:extLst>
                </p:cNvPr>
                <p:cNvSpPr txBox="1"/>
                <p:nvPr/>
              </p:nvSpPr>
              <p:spPr>
                <a:xfrm>
                  <a:off x="5663067" y="1845201"/>
                  <a:ext cx="3254596" cy="46166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1"/>
                  <a14:m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TW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  <m:r>
                            <a:rPr lang="en-US" altLang="zh-TW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</m:d>
                      <m:r>
                        <a:rPr lang="en-US" altLang="zh-TW" sz="24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zh-TW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𝑺</m:t>
                      </m:r>
                    </m:oMath>
                  </a14:m>
                  <a:r>
                    <a:rPr lang="en-US" altLang="zh-TW" sz="2400" dirty="0">
                      <a:solidFill>
                        <a:schemeClr val="tx1"/>
                      </a:solidFill>
                      <a:sym typeface="Wingdings" pitchFamily="2" charset="2"/>
                    </a:rPr>
                    <a:t>  </a:t>
                  </a:r>
                  <a:r>
                    <a:rPr lang="en-US" altLang="zh-TW" sz="2400" b="1" dirty="0">
                      <a:solidFill>
                        <a:schemeClr val="tx1"/>
                      </a:solidFill>
                      <a:sym typeface="Wingdings" pitchFamily="2" charset="2"/>
                    </a:rPr>
                    <a:t>→</a:t>
                  </a:r>
                  <a:endParaRPr lang="en-US" altLang="zh-TW" sz="2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文字方塊 10">
                  <a:extLst>
                    <a:ext uri="{FF2B5EF4-FFF2-40B4-BE49-F238E27FC236}">
                      <a16:creationId xmlns:a16="http://schemas.microsoft.com/office/drawing/2014/main" id="{54857363-18D5-4AC2-B242-5C12DF02F20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63067" y="1845201"/>
                  <a:ext cx="3254596" cy="461665"/>
                </a:xfrm>
                <a:prstGeom prst="rect">
                  <a:avLst/>
                </a:prstGeom>
                <a:blipFill>
                  <a:blip r:embed="rId4"/>
                  <a:stretch>
                    <a:fillRect t="-10526" b="-2894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文字方塊 15">
                  <a:extLst>
                    <a:ext uri="{FF2B5EF4-FFF2-40B4-BE49-F238E27FC236}">
                      <a16:creationId xmlns:a16="http://schemas.microsoft.com/office/drawing/2014/main" id="{1E8B9AA4-D2DB-4924-859B-29A3D871B360}"/>
                    </a:ext>
                  </a:extLst>
                </p:cNvPr>
                <p:cNvSpPr txBox="1"/>
                <p:nvPr/>
              </p:nvSpPr>
              <p:spPr>
                <a:xfrm>
                  <a:off x="5766741" y="2382353"/>
                  <a:ext cx="3621702" cy="50796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𝒓</m:t>
                      </m:r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TW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  <m:r>
                            <a:rPr lang="en-US" altLang="zh-TW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</m:d>
                      <m:r>
                        <a:rPr lang="en-US" altLang="zh-TW" sz="24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𝒍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</m:sub>
                      </m:sSub>
                      <m:r>
                        <a:rPr lang="en-US" altLang="zh-TW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sSub>
                            <m:sSubPr>
                              <m:ctrlP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𝒍</m:t>
                              </m:r>
                            </m:e>
                            <m:sub>
                              <m:r>
                                <a:rPr lang="en-US" altLang="zh-TW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sub>
                      </m:sSub>
                      <m:r>
                        <a:rPr lang="en-US" altLang="zh-TW" sz="24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</m:oMath>
                  </a14:m>
                  <a:r>
                    <a:rPr lang="zh-TW" altLang="en-US" sz="2400" dirty="0">
                      <a:solidFill>
                        <a:schemeClr val="tx1"/>
                      </a:solidFill>
                    </a:rPr>
                    <a:t>  </a:t>
                  </a:r>
                  <a:r>
                    <a:rPr lang="zh-TW" altLang="en-US" sz="2400" b="1" dirty="0"/>
                    <a:t>⋯</a:t>
                  </a:r>
                  <a:endParaRPr lang="zh-TW" altLang="en-US" sz="24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6" name="文字方塊 15">
                  <a:extLst>
                    <a:ext uri="{FF2B5EF4-FFF2-40B4-BE49-F238E27FC236}">
                      <a16:creationId xmlns:a16="http://schemas.microsoft.com/office/drawing/2014/main" id="{1E8B9AA4-D2DB-4924-859B-29A3D871B3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66741" y="2382353"/>
                  <a:ext cx="3621702" cy="507960"/>
                </a:xfrm>
                <a:prstGeom prst="rect">
                  <a:avLst/>
                </a:prstGeom>
                <a:blipFill>
                  <a:blip r:embed="rId5"/>
                  <a:stretch>
                    <a:fillRect t="-10843" b="-16867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F7DDD3F1-F6CB-431C-B750-2B8D22742BAE}"/>
                  </a:ext>
                </a:extLst>
              </p:cNvPr>
              <p:cNvSpPr txBox="1"/>
              <p:nvPr/>
            </p:nvSpPr>
            <p:spPr>
              <a:xfrm>
                <a:off x="3646613" y="3510356"/>
                <a:ext cx="4963987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TW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𝒓</m:t>
                    </m:r>
                  </m:oMath>
                </a14:m>
                <a:r>
                  <a:rPr lang="en-US" altLang="zh-TW" sz="2000" dirty="0">
                    <a:solidFill>
                      <a:schemeClr val="tx1"/>
                    </a:solidFill>
                  </a:rPr>
                  <a:t> : </a:t>
                </a:r>
                <a:r>
                  <a:rPr lang="zh-TW" altLang="en-US" sz="20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TW" sz="2000" dirty="0"/>
                  <a:t>real number value</a:t>
                </a:r>
                <a:endParaRPr lang="en-US" altLang="zh-TW" sz="2000" b="1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𝒒</m:t>
                    </m:r>
                  </m:oMath>
                </a14:m>
                <a:r>
                  <a:rPr lang="en-US" altLang="zh-TW" sz="2000" dirty="0"/>
                  <a:t> :  quantized value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𝒛</m:t>
                    </m:r>
                  </m:oMath>
                </a14:m>
                <a:r>
                  <a:rPr lang="en-US" altLang="zh-TW" sz="2000" dirty="0"/>
                  <a:t> :  zero point (z=0 is symmetric quant)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TW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𝒔</m:t>
                    </m:r>
                  </m:oMath>
                </a14:m>
                <a:r>
                  <a:rPr lang="en-US" altLang="zh-TW" sz="2000" dirty="0"/>
                  <a:t> :  scale factors of different levels</a:t>
                </a:r>
              </a:p>
            </p:txBody>
          </p:sp>
        </mc:Choice>
        <mc:Fallback xmlns="">
          <p:sp>
            <p:nvSpPr>
              <p:cNvPr id="17" name="文字方塊 16">
                <a:extLst>
                  <a:ext uri="{FF2B5EF4-FFF2-40B4-BE49-F238E27FC236}">
                    <a16:creationId xmlns:a16="http://schemas.microsoft.com/office/drawing/2014/main" id="{F7DDD3F1-F6CB-431C-B750-2B8D22742B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6613" y="3510356"/>
                <a:ext cx="4963987" cy="1323439"/>
              </a:xfrm>
              <a:prstGeom prst="rect">
                <a:avLst/>
              </a:prstGeom>
              <a:blipFill>
                <a:blip r:embed="rId6"/>
                <a:stretch>
                  <a:fillRect t="-2304" b="-30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>
            <a:extLst>
              <a:ext uri="{FF2B5EF4-FFF2-40B4-BE49-F238E27FC236}">
                <a16:creationId xmlns:a16="http://schemas.microsoft.com/office/drawing/2014/main" id="{31501104-8A5D-4C24-80C9-88C1CED0F990}"/>
              </a:ext>
            </a:extLst>
          </p:cNvPr>
          <p:cNvSpPr/>
          <p:nvPr/>
        </p:nvSpPr>
        <p:spPr>
          <a:xfrm>
            <a:off x="1041557" y="1256526"/>
            <a:ext cx="648000" cy="3932639"/>
          </a:xfrm>
          <a:prstGeom prst="rect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 dirty="0">
              <a:solidFill>
                <a:schemeClr val="accent1"/>
              </a:solidFill>
            </a:endParaRPr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7CD21650-3E7F-4B4A-B6AA-DC2D08AA7F9F}"/>
              </a:ext>
            </a:extLst>
          </p:cNvPr>
          <p:cNvSpPr txBox="1"/>
          <p:nvPr/>
        </p:nvSpPr>
        <p:spPr>
          <a:xfrm>
            <a:off x="1083695" y="4817778"/>
            <a:ext cx="5637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>
                <a:solidFill>
                  <a:schemeClr val="accent4"/>
                </a:solidFill>
              </a:rPr>
              <a:t>L1</a:t>
            </a:r>
            <a:endParaRPr lang="zh-TW" altLang="en-US" b="1" dirty="0">
              <a:solidFill>
                <a:schemeClr val="accent4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258E96E6-9451-4AD1-97F3-DFC6537110D4}"/>
                  </a:ext>
                </a:extLst>
              </p:cNvPr>
              <p:cNvSpPr txBox="1"/>
              <p:nvPr/>
            </p:nvSpPr>
            <p:spPr>
              <a:xfrm>
                <a:off x="1041557" y="1686527"/>
                <a:ext cx="64505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258E96E6-9451-4AD1-97F3-DFC6537110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557" y="1686527"/>
                <a:ext cx="645059" cy="3385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34819A2C-F95D-44CB-A873-B4EB7AD98A57}"/>
                  </a:ext>
                </a:extLst>
              </p:cNvPr>
              <p:cNvSpPr txBox="1"/>
              <p:nvPr/>
            </p:nvSpPr>
            <p:spPr>
              <a:xfrm>
                <a:off x="1041557" y="2500240"/>
                <a:ext cx="64505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1" name="文字方塊 20">
                <a:extLst>
                  <a:ext uri="{FF2B5EF4-FFF2-40B4-BE49-F238E27FC236}">
                    <a16:creationId xmlns:a16="http://schemas.microsoft.com/office/drawing/2014/main" id="{34819A2C-F95D-44CB-A873-B4EB7AD98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557" y="2500240"/>
                <a:ext cx="645059" cy="33855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CE0EA9AB-C166-459B-A096-1486BD39E916}"/>
                  </a:ext>
                </a:extLst>
              </p:cNvPr>
              <p:cNvSpPr txBox="1"/>
              <p:nvPr/>
            </p:nvSpPr>
            <p:spPr>
              <a:xfrm>
                <a:off x="1041556" y="2881896"/>
                <a:ext cx="645059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TW" sz="16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altLang="zh-TW" sz="1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TW" altLang="en-US" sz="1600" dirty="0"/>
              </a:p>
            </p:txBody>
          </p:sp>
        </mc:Choice>
        <mc:Fallback xmlns="">
          <p:sp>
            <p:nvSpPr>
              <p:cNvPr id="22" name="文字方塊 21">
                <a:extLst>
                  <a:ext uri="{FF2B5EF4-FFF2-40B4-BE49-F238E27FC236}">
                    <a16:creationId xmlns:a16="http://schemas.microsoft.com/office/drawing/2014/main" id="{CE0EA9AB-C166-459B-A096-1486BD39E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556" y="2881896"/>
                <a:ext cx="645059" cy="33855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圖片 5">
            <a:extLst>
              <a:ext uri="{FF2B5EF4-FFF2-40B4-BE49-F238E27FC236}">
                <a16:creationId xmlns:a16="http://schemas.microsoft.com/office/drawing/2014/main" id="{489A1437-9EBE-4659-A2BC-6433F7F5DD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79801" y="1751071"/>
            <a:ext cx="4004798" cy="217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9950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93CE2EB-4579-4BAD-8EA0-54B95B22D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VS-Quant Accuracy Comparison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5FF24E9-1D82-498E-987A-01667FDF5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21A2BFA-BF20-402B-A0C4-F73F2B503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61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表格 6">
                <a:extLst>
                  <a:ext uri="{FF2B5EF4-FFF2-40B4-BE49-F238E27FC236}">
                    <a16:creationId xmlns:a16="http://schemas.microsoft.com/office/drawing/2014/main" id="{3A99083A-3C99-415A-8D85-896596C0F21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7355733"/>
                  </p:ext>
                </p:extLst>
              </p:nvPr>
            </p:nvGraphicFramePr>
            <p:xfrm>
              <a:off x="838200" y="2566504"/>
              <a:ext cx="10964333" cy="271724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48395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784702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1784702">
                      <a:extLst>
                        <a:ext uri="{9D8B030D-6E8A-4147-A177-3AD203B41FA5}">
                          <a16:colId xmlns:a16="http://schemas.microsoft.com/office/drawing/2014/main" val="1527932258"/>
                        </a:ext>
                      </a:extLst>
                    </a:gridCol>
                    <a:gridCol w="1784702">
                      <a:extLst>
                        <a:ext uri="{9D8B030D-6E8A-4147-A177-3AD203B41FA5}">
                          <a16:colId xmlns:a16="http://schemas.microsoft.com/office/drawing/2014/main" val="1381712174"/>
                        </a:ext>
                      </a:extLst>
                    </a:gridCol>
                    <a:gridCol w="1371984">
                      <a:extLst>
                        <a:ext uri="{9D8B030D-6E8A-4147-A177-3AD203B41FA5}">
                          <a16:colId xmlns:a16="http://schemas.microsoft.com/office/drawing/2014/main" val="3317193820"/>
                        </a:ext>
                      </a:extLst>
                    </a:gridCol>
                    <a:gridCol w="2289848">
                      <a:extLst>
                        <a:ext uri="{9D8B030D-6E8A-4147-A177-3AD203B41FA5}">
                          <a16:colId xmlns:a16="http://schemas.microsoft.com/office/drawing/2014/main" val="3731798568"/>
                        </a:ext>
                      </a:extLst>
                    </a:gridCol>
                  </a:tblGrid>
                  <a:tr h="57796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dirty="0" err="1">
                              <a:solidFill>
                                <a:sysClr val="windowText" lastClr="000000"/>
                              </a:solidFill>
                            </a:rPr>
                            <a:t>Bitwidths</a:t>
                          </a:r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sub>
                                </m:sSub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𝒃𝒊𝒕</m:t>
                                </m:r>
                              </m:oMath>
                            </m:oMathPara>
                          </a14:m>
                          <a:endParaRPr lang="en-US" altLang="zh-TW" sz="1900" b="1" i="1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sub>
                                </m:sSub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𝒃𝒊𝒕</m:t>
                                </m:r>
                              </m:oMath>
                            </m:oMathPara>
                          </a14:m>
                          <a:endParaRPr lang="en-US" altLang="zh-TW" sz="1900" b="1" i="1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sub>
                                </m:sSub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𝒃𝒊𝒕</m:t>
                                </m:r>
                              </m:oMath>
                            </m:oMathPara>
                          </a14:m>
                          <a:endParaRPr lang="en-US" altLang="zh-TW" sz="1900" b="1" i="1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sub>
                                </m:sSub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𝟒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𝒃𝒊𝒕</m:t>
                                </m:r>
                              </m:oMath>
                            </m:oMathPara>
                          </a14:m>
                          <a:endParaRPr lang="en-US" altLang="zh-TW" sz="1900" b="1" i="1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sub>
                                </m:sSub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𝟔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𝒃𝒊𝒕</m:t>
                                </m:r>
                              </m:oMath>
                            </m:oMathPara>
                          </a14:m>
                          <a:endParaRPr lang="en-US" altLang="zh-TW" sz="1900" b="1" i="1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altLang="zh-TW" sz="1900" b="1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sub>
                                </m:sSub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𝟔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𝒃𝒊𝒕</m:t>
                                </m:r>
                              </m:oMath>
                            </m:oMathPara>
                          </a14:m>
                          <a:endParaRPr lang="en-US" altLang="zh-TW" sz="1900" b="1" i="1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𝑺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𝒇𝒑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𝟑𝟐</m:t>
                                </m:r>
                              </m:oMath>
                            </m:oMathPara>
                          </a14:m>
                          <a:endParaRPr lang="en-US" altLang="zh-TW" sz="1900" b="1" i="1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i="1" dirty="0">
                              <a:solidFill>
                                <a:sysClr val="windowText" lastClr="000000"/>
                              </a:solidFill>
                            </a:rPr>
                            <a:t>Best Per-channel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=4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Act=3U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73.64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73.53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74.69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74.71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標楷體"/>
                                    <a:cs typeface="+mn-cs"/>
                                  </a:rPr>
                                  <m:t>67.20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=4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Act=4U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73.39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74.36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75.35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70.76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01693140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=4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Act=8U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73.6</m:t>
                                </m:r>
                                <m:r>
                                  <a:rPr kumimoji="0" lang="en-US" altLang="zh-TW" sz="19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74.</m:t>
                                </m:r>
                                <m:r>
                                  <a:rPr kumimoji="0" lang="en-US" altLang="zh-TW" sz="19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66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75.</m:t>
                                </m:r>
                                <m:r>
                                  <a:rPr kumimoji="0" lang="en-US" altLang="zh-TW" sz="19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42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75.42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72.30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20704590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=8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Act=4U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74.48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75.08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75.96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75.91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75.</m:t>
                                </m:r>
                                <m:r>
                                  <a:rPr kumimoji="0" lang="en-US" altLang="zh-TW" sz="19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11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991357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=8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Act=8U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74.6</m:t>
                                </m:r>
                                <m:r>
                                  <a:rPr kumimoji="0" lang="en-US" altLang="zh-TW" sz="19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75.15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76.10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76.15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TW" sz="19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76.16</m:t>
                                </m:r>
                              </m:oMath>
                            </m:oMathPara>
                          </a14:m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表格 6">
                <a:extLst>
                  <a:ext uri="{FF2B5EF4-FFF2-40B4-BE49-F238E27FC236}">
                    <a16:creationId xmlns:a16="http://schemas.microsoft.com/office/drawing/2014/main" id="{3A99083A-3C99-415A-8D85-896596C0F21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7355733"/>
                  </p:ext>
                </p:extLst>
              </p:nvPr>
            </p:nvGraphicFramePr>
            <p:xfrm>
              <a:off x="838200" y="2566504"/>
              <a:ext cx="10964333" cy="271724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948395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784702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1784702">
                      <a:extLst>
                        <a:ext uri="{9D8B030D-6E8A-4147-A177-3AD203B41FA5}">
                          <a16:colId xmlns:a16="http://schemas.microsoft.com/office/drawing/2014/main" val="1527932258"/>
                        </a:ext>
                      </a:extLst>
                    </a:gridCol>
                    <a:gridCol w="1784702">
                      <a:extLst>
                        <a:ext uri="{9D8B030D-6E8A-4147-A177-3AD203B41FA5}">
                          <a16:colId xmlns:a16="http://schemas.microsoft.com/office/drawing/2014/main" val="1381712174"/>
                        </a:ext>
                      </a:extLst>
                    </a:gridCol>
                    <a:gridCol w="1371984">
                      <a:extLst>
                        <a:ext uri="{9D8B030D-6E8A-4147-A177-3AD203B41FA5}">
                          <a16:colId xmlns:a16="http://schemas.microsoft.com/office/drawing/2014/main" val="3317193820"/>
                        </a:ext>
                      </a:extLst>
                    </a:gridCol>
                    <a:gridCol w="2289848">
                      <a:extLst>
                        <a:ext uri="{9D8B030D-6E8A-4147-A177-3AD203B41FA5}">
                          <a16:colId xmlns:a16="http://schemas.microsoft.com/office/drawing/2014/main" val="3731798568"/>
                        </a:ext>
                      </a:extLst>
                    </a:gridCol>
                  </a:tblGrid>
                  <a:tr h="6741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dirty="0" err="1">
                              <a:solidFill>
                                <a:sysClr val="windowText" lastClr="000000"/>
                              </a:solidFill>
                            </a:rPr>
                            <a:t>Bitwidths</a:t>
                          </a:r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9556" t="-1802" r="-405802" b="-3153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9556" t="-1802" r="-305802" b="-3153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9556" t="-1802" r="-205802" b="-3153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33333" t="-1802" r="-168000" b="-3153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i="1" dirty="0">
                              <a:solidFill>
                                <a:sysClr val="windowText" lastClr="000000"/>
                              </a:solidFill>
                            </a:rPr>
                            <a:t>Best Per-channel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=4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Act=3U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9556" t="-168657" r="-405802" b="-4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9556" t="-168657" r="-305802" b="-4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9556" t="-168657" r="-205802" b="-4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33333" t="-168657" r="-168000" b="-4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78989" t="-168657" r="-532" b="-4223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=4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Act=4U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9556" t="-268657" r="-405802" b="-3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9556" t="-268657" r="-305802" b="-3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9556" t="-268657" r="-205802" b="-3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US" altLang="zh-TW" sz="19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Arial Narrow"/>
                            <a:ea typeface="標楷體"/>
                            <a:cs typeface="+mn-cs"/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78989" t="-268657" r="-532" b="-3223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01693140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=4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Act=8U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9556" t="-368657" r="-405802" b="-2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9556" t="-368657" r="-305802" b="-2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9556" t="-368657" r="-205802" b="-2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33333" t="-368657" r="-168000" b="-2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78989" t="-368657" r="-532" b="-2223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20704590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=8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Act=4U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9556" t="-468657" r="-405802" b="-1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9556" t="-468657" r="-305802" b="-1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9556" t="-468657" r="-205802" b="-1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33333" t="-468657" r="-168000" b="-1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78989" t="-468657" r="-532" b="-1223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7991357"/>
                      </a:ext>
                    </a:extLst>
                  </a:tr>
                  <a:tr h="40862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Wt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=8 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Act=8U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9556" t="-568657" r="-405802" b="-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09556" t="-568657" r="-305802" b="-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9556" t="-568657" r="-205802" b="-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33333" t="-568657" r="-168000" b="-22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78989" t="-568657" r="-532" b="-223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文字方塊 5">
            <a:extLst>
              <a:ext uri="{FF2B5EF4-FFF2-40B4-BE49-F238E27FC236}">
                <a16:creationId xmlns:a16="http://schemas.microsoft.com/office/drawing/2014/main" id="{12308DFB-062F-48B1-B585-1059E61477A5}"/>
              </a:ext>
            </a:extLst>
          </p:cNvPr>
          <p:cNvSpPr txBox="1"/>
          <p:nvPr/>
        </p:nvSpPr>
        <p:spPr>
          <a:xfrm>
            <a:off x="2700250" y="5359728"/>
            <a:ext cx="6791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800" dirty="0">
                <a:latin typeface="Cambria Math" panose="02040503050406030204" pitchFamily="18" charset="0"/>
              </a:rPr>
              <a:t>ResNet50</a:t>
            </a:r>
            <a:r>
              <a:rPr lang="zh-TW" altLang="en-US" sz="1800" dirty="0">
                <a:latin typeface="Cambria Math" panose="02040503050406030204" pitchFamily="18" charset="0"/>
              </a:rPr>
              <a:t> </a:t>
            </a:r>
            <a:r>
              <a:rPr lang="en-US" altLang="zh-TW" dirty="0">
                <a:latin typeface="Cambria Math" panose="02040503050406030204" pitchFamily="18" charset="0"/>
              </a:rPr>
              <a:t>on </a:t>
            </a:r>
            <a:r>
              <a:rPr lang="en-US" altLang="zh-TW" sz="1800" dirty="0">
                <a:latin typeface="Cambria Math" panose="02040503050406030204" pitchFamily="18" charset="0"/>
              </a:rPr>
              <a:t>ImageNet with integer per-vector scale factors</a:t>
            </a:r>
          </a:p>
        </p:txBody>
      </p:sp>
    </p:spTree>
    <p:extLst>
      <p:ext uri="{BB962C8B-B14F-4D97-AF65-F5344CB8AC3E}">
        <p14:creationId xmlns:p14="http://schemas.microsoft.com/office/powerpoint/2010/main" val="347896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774C657-1996-CF75-EE48-36A0F362F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zh-TW" dirty="0"/>
              <a:t>Microscaling Formats (MX)</a:t>
            </a:r>
            <a:endParaRPr kumimoji="1"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50A71AD-8E69-30CD-AE06-1AA2739AC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62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086A4CE-1C33-463F-893D-20F8A8DF0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57782"/>
            <a:ext cx="6382512" cy="2619031"/>
          </a:xfrm>
          <a:prstGeom prst="rect">
            <a:avLst/>
          </a:prstGeom>
        </p:spPr>
      </p:pic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B038DB15-C8DE-40AE-B717-DC4DB4BD34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418139"/>
              </p:ext>
            </p:extLst>
          </p:nvPr>
        </p:nvGraphicFramePr>
        <p:xfrm>
          <a:off x="1855382" y="4179020"/>
          <a:ext cx="8481235" cy="2267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295">
                  <a:extLst>
                    <a:ext uri="{9D8B030D-6E8A-4147-A177-3AD203B41FA5}">
                      <a16:colId xmlns:a16="http://schemas.microsoft.com/office/drawing/2014/main" val="1455950780"/>
                    </a:ext>
                  </a:extLst>
                </a:gridCol>
                <a:gridCol w="838999">
                  <a:extLst>
                    <a:ext uri="{9D8B030D-6E8A-4147-A177-3AD203B41FA5}">
                      <a16:colId xmlns:a16="http://schemas.microsoft.com/office/drawing/2014/main" val="1490343629"/>
                    </a:ext>
                  </a:extLst>
                </a:gridCol>
                <a:gridCol w="1669464">
                  <a:extLst>
                    <a:ext uri="{9D8B030D-6E8A-4147-A177-3AD203B41FA5}">
                      <a16:colId xmlns:a16="http://schemas.microsoft.com/office/drawing/2014/main" val="1527932258"/>
                    </a:ext>
                  </a:extLst>
                </a:gridCol>
                <a:gridCol w="758847">
                  <a:extLst>
                    <a:ext uri="{9D8B030D-6E8A-4147-A177-3AD203B41FA5}">
                      <a16:colId xmlns:a16="http://schemas.microsoft.com/office/drawing/2014/main" val="1381712174"/>
                    </a:ext>
                  </a:extLst>
                </a:gridCol>
                <a:gridCol w="2857231">
                  <a:extLst>
                    <a:ext uri="{9D8B030D-6E8A-4147-A177-3AD203B41FA5}">
                      <a16:colId xmlns:a16="http://schemas.microsoft.com/office/drawing/2014/main" val="348380843"/>
                    </a:ext>
                  </a:extLst>
                </a:gridCol>
                <a:gridCol w="1258399">
                  <a:extLst>
                    <a:ext uri="{9D8B030D-6E8A-4147-A177-3AD203B41FA5}">
                      <a16:colId xmlns:a16="http://schemas.microsoft.com/office/drawing/2014/main" val="415502225"/>
                    </a:ext>
                  </a:extLst>
                </a:gridCol>
              </a:tblGrid>
              <a:tr h="658187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dirty="0">
                          <a:solidFill>
                            <a:sysClr val="windowText" lastClr="000000"/>
                          </a:solidFill>
                        </a:rPr>
                        <a:t>Format</a:t>
                      </a:r>
                    </a:p>
                    <a:p>
                      <a:pPr algn="ctr"/>
                      <a:r>
                        <a:rPr lang="en-US" altLang="zh-TW" sz="1900" dirty="0">
                          <a:solidFill>
                            <a:sysClr val="windowText" lastClr="000000"/>
                          </a:solidFill>
                        </a:rPr>
                        <a:t>Name</a:t>
                      </a:r>
                      <a:endParaRPr lang="zh-TW" altLang="en-US" sz="19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Block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Size</a:t>
                      </a: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Scale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Data Format</a:t>
                      </a: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Scale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Bits</a:t>
                      </a: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Element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Data Format</a:t>
                      </a: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Element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Bit-Width</a:t>
                      </a: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3910902"/>
                  </a:ext>
                </a:extLst>
              </a:tr>
              <a:tr h="39895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1" dirty="0">
                          <a:solidFill>
                            <a:sysClr val="windowText" lastClr="000000"/>
                          </a:solidFill>
                        </a:rPr>
                        <a:t>MXFP8</a:t>
                      </a:r>
                      <a:endParaRPr lang="zh-TW" altLang="en-US" sz="19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32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E8M0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dirty="0"/>
                        <a:t>FP8 (E4M3 / E5M2)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782003"/>
                  </a:ext>
                </a:extLst>
              </a:tr>
              <a:tr h="39895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1" dirty="0">
                          <a:solidFill>
                            <a:sysClr val="windowText" lastClr="000000"/>
                          </a:solidFill>
                        </a:rPr>
                        <a:t>MXFP6</a:t>
                      </a:r>
                      <a:endParaRPr lang="zh-TW" altLang="en-US" sz="19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32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E8M0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/>
                        <a:t>FP6 (E2M3 / E3M2)</a:t>
                      </a:r>
                      <a:endParaRPr lang="zh-TW" altLang="en-US" sz="1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6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83822"/>
                  </a:ext>
                </a:extLst>
              </a:tr>
              <a:tr h="39895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1" dirty="0">
                          <a:solidFill>
                            <a:sysClr val="windowText" lastClr="000000"/>
                          </a:solidFill>
                        </a:rPr>
                        <a:t>MXFP6</a:t>
                      </a:r>
                      <a:endParaRPr lang="zh-TW" altLang="en-US" sz="19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32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E8M0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/>
                        <a:t>FP4 (E2M1)</a:t>
                      </a:r>
                      <a:endParaRPr lang="zh-TW" altLang="en-US" sz="1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4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59603"/>
                  </a:ext>
                </a:extLst>
              </a:tr>
              <a:tr h="398951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1" dirty="0">
                          <a:solidFill>
                            <a:sysClr val="windowText" lastClr="000000"/>
                          </a:solidFill>
                        </a:rPr>
                        <a:t>MXINT8</a:t>
                      </a:r>
                      <a:endParaRPr lang="zh-TW" altLang="en-US" sz="19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32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E8M0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/>
                        <a:t>INT8</a:t>
                      </a:r>
                      <a:endParaRPr lang="zh-TW" altLang="en-US" sz="1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900" b="0" dirty="0">
                          <a:solidFill>
                            <a:sysClr val="windowText" lastClr="000000"/>
                          </a:solidFill>
                        </a:rPr>
                        <a:t>8</a:t>
                      </a:r>
                      <a:endParaRPr lang="zh-TW" altLang="en-US" sz="19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L="92774" marR="92774" marT="46386" marB="4638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2635061"/>
                  </a:ext>
                </a:extLst>
              </a:tr>
            </a:tbl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D147E16A-2253-0264-DFAF-F256B2B41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714" y="1616027"/>
            <a:ext cx="2100734" cy="67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MD ׀ 共同超越，一起成就_AI">
            <a:extLst>
              <a:ext uri="{FF2B5EF4-FFF2-40B4-BE49-F238E27FC236}">
                <a16:creationId xmlns:a16="http://schemas.microsoft.com/office/drawing/2014/main" id="{6EA1639C-752B-43C0-581E-BEA458BFF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881" y="3150667"/>
            <a:ext cx="1310423" cy="737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3E769F87-DBBE-0784-4789-914F288B9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6747" y="1732222"/>
            <a:ext cx="1069463" cy="32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07AF6264-93C5-69C6-8370-A830F12DE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2088" y="2534218"/>
            <a:ext cx="1145116" cy="46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95976F4C-46F1-0B0D-E399-3EDB76E1A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346" y="2553995"/>
            <a:ext cx="1442587" cy="29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DE412B06-CFA6-D752-DF02-888219F34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709" y="2341987"/>
            <a:ext cx="1069463" cy="78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C5A0E439-C74A-C5F9-598B-06BA06A956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440" y="3398743"/>
            <a:ext cx="1913371" cy="35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F5B1096E-22F0-4B77-8C12-B198E76314C2}"/>
              </a:ext>
            </a:extLst>
          </p:cNvPr>
          <p:cNvSpPr txBox="1"/>
          <p:nvPr/>
        </p:nvSpPr>
        <p:spPr>
          <a:xfrm>
            <a:off x="838200" y="6519446"/>
            <a:ext cx="105156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dirty="0"/>
              <a:t>OCP </a:t>
            </a:r>
            <a:r>
              <a:rPr lang="en-US" altLang="zh-TW" sz="1600" dirty="0" err="1"/>
              <a:t>Microscaling</a:t>
            </a:r>
            <a:r>
              <a:rPr lang="en-US" altLang="zh-TW" sz="1600" dirty="0"/>
              <a:t> Formats (MX) Specification Version 1.0, </a:t>
            </a:r>
            <a:r>
              <a:rPr lang="zh-TW" altLang="en-US" sz="1600" dirty="0"/>
              <a:t> </a:t>
            </a:r>
            <a:r>
              <a:rPr lang="en-US" altLang="zh-TW" sz="1600" dirty="0"/>
              <a:t>Sep 2023</a:t>
            </a:r>
            <a:endParaRPr lang="zh-TW" altLang="en-US" sz="1600" dirty="0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BEFFEAE0-16CB-4745-ADB4-C6BCD463BD25}"/>
              </a:ext>
            </a:extLst>
          </p:cNvPr>
          <p:cNvSpPr txBox="1"/>
          <p:nvPr/>
        </p:nvSpPr>
        <p:spPr>
          <a:xfrm>
            <a:off x="6220581" y="3029411"/>
            <a:ext cx="12361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800" b="0" dirty="0">
                <a:solidFill>
                  <a:sysClr val="windowText" lastClr="000000"/>
                </a:solidFill>
              </a:rPr>
              <a:t>(Block</a:t>
            </a:r>
            <a:r>
              <a:rPr lang="zh-TW" altLang="en-US" sz="1800" b="0" dirty="0">
                <a:solidFill>
                  <a:sysClr val="windowText" lastClr="000000"/>
                </a:solidFill>
              </a:rPr>
              <a:t> </a:t>
            </a:r>
            <a:r>
              <a:rPr lang="en-US" altLang="zh-TW" sz="1800" b="0" dirty="0">
                <a:solidFill>
                  <a:sysClr val="windowText" lastClr="000000"/>
                </a:solidFill>
              </a:rPr>
              <a:t>size)</a:t>
            </a:r>
          </a:p>
        </p:txBody>
      </p:sp>
    </p:spTree>
    <p:extLst>
      <p:ext uri="{BB962C8B-B14F-4D97-AF65-F5344CB8AC3E}">
        <p14:creationId xmlns:p14="http://schemas.microsoft.com/office/powerpoint/2010/main" val="73801001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2D7F77-AADF-4B73-B240-D74B9540A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Post-Training Quantization (PTQ) 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3948424-F579-4E0E-8491-9F95082D1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i="0" dirty="0">
                <a:solidFill>
                  <a:schemeClr val="accent3"/>
                </a:solidFill>
                <a:effectLst/>
                <a:latin typeface="TrebuchetMS"/>
              </a:rPr>
              <a:t>Quantization Granularity</a:t>
            </a:r>
          </a:p>
          <a:p>
            <a:r>
              <a:rPr lang="en-US" altLang="zh-TW" i="0" dirty="0">
                <a:effectLst/>
                <a:latin typeface="TrebuchetMS"/>
              </a:rPr>
              <a:t>Dynamic Range Clipping</a:t>
            </a:r>
          </a:p>
          <a:p>
            <a:r>
              <a:rPr lang="en-US" altLang="zh-TW" dirty="0">
                <a:solidFill>
                  <a:schemeClr val="accent3"/>
                </a:solidFill>
                <a:latin typeface="TrebuchetMS"/>
              </a:rPr>
              <a:t>Rescaling</a:t>
            </a:r>
            <a:endParaRPr lang="en-US" altLang="zh-TW" dirty="0">
              <a:latin typeface="TrebuchetMS"/>
            </a:endParaRPr>
          </a:p>
          <a:p>
            <a:r>
              <a:rPr lang="en-US" altLang="zh-TW" i="0" dirty="0">
                <a:solidFill>
                  <a:schemeClr val="accent3"/>
                </a:solidFill>
                <a:effectLst/>
                <a:latin typeface="TrebuchetMS"/>
              </a:rPr>
              <a:t>Rounding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893BDB0-4069-4266-9234-957A23F1A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57696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58DE2D-D7E0-4076-8CAF-8528A9372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Linear Quantization on Activations</a:t>
            </a:r>
            <a:endParaRPr lang="zh-TW" altLang="en-US" dirty="0"/>
          </a:p>
        </p:txBody>
      </p:sp>
      <p:sp>
        <p:nvSpPr>
          <p:cNvPr id="59" name="文字方塊 58">
            <a:extLst>
              <a:ext uri="{FF2B5EF4-FFF2-40B4-BE49-F238E27FC236}">
                <a16:creationId xmlns:a16="http://schemas.microsoft.com/office/drawing/2014/main" id="{92B9150E-D89D-4C2E-AF7F-A5768567720C}"/>
              </a:ext>
            </a:extLst>
          </p:cNvPr>
          <p:cNvSpPr txBox="1"/>
          <p:nvPr/>
        </p:nvSpPr>
        <p:spPr>
          <a:xfrm>
            <a:off x="5949107" y="1716081"/>
            <a:ext cx="565097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dirty="0"/>
              <a:t>Unlike weights, </a:t>
            </a:r>
            <a:r>
              <a:rPr lang="en-US" altLang="zh-TW" sz="2000" b="0" i="0" dirty="0">
                <a:solidFill>
                  <a:srgbClr val="0D0D0D"/>
                </a:solidFill>
                <a:effectLst/>
                <a:latin typeface="Söhne"/>
              </a:rPr>
              <a:t>activation ranges vary by input.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000" dirty="0">
              <a:solidFill>
                <a:srgbClr val="0D0D0D"/>
              </a:solidFill>
              <a:latin typeface="Söhne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1">
                <a:solidFill>
                  <a:srgbClr val="0D0D0D"/>
                </a:solidFill>
                <a:latin typeface="Söhne"/>
              </a:rPr>
              <a:t>B</a:t>
            </a:r>
            <a:r>
              <a:rPr lang="en-US" altLang="zh-TW" sz="2000" b="1" i="0">
                <a:solidFill>
                  <a:srgbClr val="0D0D0D"/>
                </a:solidFill>
                <a:effectLst/>
                <a:latin typeface="Söhne"/>
              </a:rPr>
              <a:t>efore</a:t>
            </a:r>
            <a:r>
              <a:rPr lang="en-US" altLang="zh-TW" sz="2000" b="0" i="0">
                <a:solidFill>
                  <a:srgbClr val="0D0D0D"/>
                </a:solidFill>
                <a:effectLst/>
                <a:latin typeface="Söhne"/>
              </a:rPr>
              <a:t> deploying the model, we need to first </a:t>
            </a:r>
            <a:r>
              <a:rPr lang="en-US" altLang="zh-TW" sz="2000" u="sng">
                <a:solidFill>
                  <a:srgbClr val="0D0D0D"/>
                </a:solidFill>
                <a:latin typeface="Söhne"/>
              </a:rPr>
              <a:t>c</a:t>
            </a:r>
            <a:r>
              <a:rPr lang="en-US" altLang="zh-TW" sz="2000" b="0" i="0" u="sng">
                <a:solidFill>
                  <a:srgbClr val="0D0D0D"/>
                </a:solidFill>
                <a:effectLst/>
                <a:latin typeface="Söhne"/>
              </a:rPr>
              <a:t>ollect </a:t>
            </a:r>
            <a:r>
              <a:rPr lang="en-US" altLang="zh-TW" sz="2000" b="0" i="0" u="sng" dirty="0">
                <a:solidFill>
                  <a:srgbClr val="0D0D0D"/>
                </a:solidFill>
                <a:effectLst/>
                <a:latin typeface="Söhne"/>
              </a:rPr>
              <a:t>activation statistics</a:t>
            </a:r>
            <a:r>
              <a:rPr lang="en-US" altLang="zh-TW" sz="2000" b="0" i="0" dirty="0">
                <a:solidFill>
                  <a:srgbClr val="0D0D0D"/>
                </a:solidFill>
                <a:effectLst/>
                <a:latin typeface="Söhne"/>
              </a:rPr>
              <a:t> to determine the average range.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000" dirty="0">
              <a:solidFill>
                <a:srgbClr val="0D0D0D"/>
              </a:solidFill>
              <a:latin typeface="Söhne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dirty="0">
                <a:solidFill>
                  <a:srgbClr val="0D0D0D"/>
                </a:solidFill>
                <a:latin typeface="Söhne"/>
              </a:rPr>
              <a:t>Values higher than the specified range will be clipped.</a:t>
            </a:r>
            <a:endParaRPr lang="en-US" altLang="zh-TW" sz="2000" dirty="0"/>
          </a:p>
        </p:txBody>
      </p:sp>
      <p:pic>
        <p:nvPicPr>
          <p:cNvPr id="1024" name="圖片 1023">
            <a:extLst>
              <a:ext uri="{FF2B5EF4-FFF2-40B4-BE49-F238E27FC236}">
                <a16:creationId xmlns:a16="http://schemas.microsoft.com/office/drawing/2014/main" id="{745DB85C-5A41-467A-83ED-E3C0962993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8" t="1352" r="173" b="977"/>
          <a:stretch/>
        </p:blipFill>
        <p:spPr>
          <a:xfrm>
            <a:off x="2526879" y="5175767"/>
            <a:ext cx="1905001" cy="1483519"/>
          </a:xfrm>
          <a:prstGeom prst="rect">
            <a:avLst/>
          </a:prstGeom>
        </p:spPr>
      </p:pic>
      <p:grpSp>
        <p:nvGrpSpPr>
          <p:cNvPr id="68" name="群組 67">
            <a:extLst>
              <a:ext uri="{FF2B5EF4-FFF2-40B4-BE49-F238E27FC236}">
                <a16:creationId xmlns:a16="http://schemas.microsoft.com/office/drawing/2014/main" id="{E313CD93-B772-49FD-A18F-48E8A9EF2A4D}"/>
              </a:ext>
            </a:extLst>
          </p:cNvPr>
          <p:cNvGrpSpPr/>
          <p:nvPr/>
        </p:nvGrpSpPr>
        <p:grpSpPr>
          <a:xfrm>
            <a:off x="932468" y="1865098"/>
            <a:ext cx="4663948" cy="3127803"/>
            <a:chOff x="1124959" y="2056905"/>
            <a:chExt cx="4663948" cy="3127803"/>
          </a:xfrm>
        </p:grpSpPr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1D88C51F-76E2-40BD-91AE-EE0BA88881BE}"/>
                </a:ext>
              </a:extLst>
            </p:cNvPr>
            <p:cNvGrpSpPr/>
            <p:nvPr/>
          </p:nvGrpSpPr>
          <p:grpSpPr>
            <a:xfrm>
              <a:off x="1124959" y="2166025"/>
              <a:ext cx="4663948" cy="3018683"/>
              <a:chOff x="906413" y="2302649"/>
              <a:chExt cx="6426176" cy="4159264"/>
            </a:xfrm>
          </p:grpSpPr>
          <p:grpSp>
            <p:nvGrpSpPr>
              <p:cNvPr id="72" name="群組 71">
                <a:extLst>
                  <a:ext uri="{FF2B5EF4-FFF2-40B4-BE49-F238E27FC236}">
                    <a16:creationId xmlns:a16="http://schemas.microsoft.com/office/drawing/2014/main" id="{BF353717-B78A-40EE-9F77-735CB674C8CF}"/>
                  </a:ext>
                </a:extLst>
              </p:cNvPr>
              <p:cNvGrpSpPr/>
              <p:nvPr/>
            </p:nvGrpSpPr>
            <p:grpSpPr>
              <a:xfrm>
                <a:off x="2001864" y="3314613"/>
                <a:ext cx="5236361" cy="1164785"/>
                <a:chOff x="1995606" y="3314613"/>
                <a:chExt cx="5236361" cy="1164785"/>
              </a:xfrm>
            </p:grpSpPr>
            <p:cxnSp>
              <p:nvCxnSpPr>
                <p:cNvPr id="121" name="直線接點 120">
                  <a:extLst>
                    <a:ext uri="{FF2B5EF4-FFF2-40B4-BE49-F238E27FC236}">
                      <a16:creationId xmlns:a16="http://schemas.microsoft.com/office/drawing/2014/main" id="{A25B2D37-00F6-4A4D-A5BA-24EEC87FA0E8}"/>
                    </a:ext>
                  </a:extLst>
                </p:cNvPr>
                <p:cNvCxnSpPr>
                  <a:cxnSpLocks/>
                  <a:endCxn id="94" idx="7"/>
                </p:cNvCxnSpPr>
                <p:nvPr/>
              </p:nvCxnSpPr>
              <p:spPr>
                <a:xfrm flipH="1">
                  <a:off x="5829603" y="3314613"/>
                  <a:ext cx="651617" cy="1158691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22" name="文字方塊 121">
                      <a:extLst>
                        <a:ext uri="{FF2B5EF4-FFF2-40B4-BE49-F238E27FC236}">
                          <a16:creationId xmlns:a16="http://schemas.microsoft.com/office/drawing/2014/main" id="{D5FA0B8A-7D46-4925-9415-FAB7653C0E8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𝑺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accent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22" name="文字方塊 121">
                      <a:extLst>
                        <a:ext uri="{FF2B5EF4-FFF2-40B4-BE49-F238E27FC236}">
                          <a16:creationId xmlns:a16="http://schemas.microsoft.com/office/drawing/2014/main" id="{D5FA0B8A-7D46-4925-9415-FAB7653C0E8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23" name="直線接點 122">
                  <a:extLst>
                    <a:ext uri="{FF2B5EF4-FFF2-40B4-BE49-F238E27FC236}">
                      <a16:creationId xmlns:a16="http://schemas.microsoft.com/office/drawing/2014/main" id="{8A957A29-C450-454E-A194-058E5CBA45D3}"/>
                    </a:ext>
                  </a:extLst>
                </p:cNvPr>
                <p:cNvCxnSpPr>
                  <a:cxnSpLocks/>
                  <a:endCxn id="98" idx="1"/>
                </p:cNvCxnSpPr>
                <p:nvPr/>
              </p:nvCxnSpPr>
              <p:spPr>
                <a:xfrm>
                  <a:off x="1995606" y="3323846"/>
                  <a:ext cx="523933" cy="1155552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群組 72">
                <a:extLst>
                  <a:ext uri="{FF2B5EF4-FFF2-40B4-BE49-F238E27FC236}">
                    <a16:creationId xmlns:a16="http://schemas.microsoft.com/office/drawing/2014/main" id="{7F0F09C1-44D3-48F9-998B-8B91297CD166}"/>
                  </a:ext>
                </a:extLst>
              </p:cNvPr>
              <p:cNvGrpSpPr/>
              <p:nvPr/>
            </p:nvGrpSpPr>
            <p:grpSpPr>
              <a:xfrm>
                <a:off x="4303216" y="4956503"/>
                <a:ext cx="652462" cy="466473"/>
                <a:chOff x="4607854" y="4956503"/>
                <a:chExt cx="652462" cy="466473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9" name="文字方塊 118">
                      <a:extLst>
                        <a:ext uri="{FF2B5EF4-FFF2-40B4-BE49-F238E27FC236}">
                          <a16:creationId xmlns:a16="http://schemas.microsoft.com/office/drawing/2014/main" id="{74475FEE-8CBC-4B2A-B7DA-7D16110B65B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07854" y="4956503"/>
                      <a:ext cx="652462" cy="46647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6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6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oMath>
                        </m:oMathPara>
                      </a14:m>
                      <a:endParaRPr lang="zh-TW" altLang="en-US" sz="1600" dirty="0">
                        <a:solidFill>
                          <a:schemeClr val="accent5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19" name="文字方塊 118">
                      <a:extLst>
                        <a:ext uri="{FF2B5EF4-FFF2-40B4-BE49-F238E27FC236}">
                          <a16:creationId xmlns:a16="http://schemas.microsoft.com/office/drawing/2014/main" id="{74475FEE-8CBC-4B2A-B7DA-7D16110B65B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607854" y="4956503"/>
                      <a:ext cx="652462" cy="466473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20" name="直線單箭頭接點 119">
                  <a:extLst>
                    <a:ext uri="{FF2B5EF4-FFF2-40B4-BE49-F238E27FC236}">
                      <a16:creationId xmlns:a16="http://schemas.microsoft.com/office/drawing/2014/main" id="{1960EA38-B5BC-445D-87D3-45B3DAD5AD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720290" y="5418801"/>
                  <a:ext cx="468303" cy="0"/>
                </a:xfrm>
                <a:prstGeom prst="straightConnector1">
                  <a:avLst/>
                </a:prstGeom>
                <a:ln w="38100">
                  <a:solidFill>
                    <a:schemeClr val="accent5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群組 73">
                <a:extLst>
                  <a:ext uri="{FF2B5EF4-FFF2-40B4-BE49-F238E27FC236}">
                    <a16:creationId xmlns:a16="http://schemas.microsoft.com/office/drawing/2014/main" id="{6617F1F7-2B99-4B15-B242-5D5B19C30771}"/>
                  </a:ext>
                </a:extLst>
              </p:cNvPr>
              <p:cNvGrpSpPr/>
              <p:nvPr/>
            </p:nvGrpSpPr>
            <p:grpSpPr>
              <a:xfrm>
                <a:off x="909310" y="5365573"/>
                <a:ext cx="6423279" cy="762692"/>
                <a:chOff x="1213948" y="5365573"/>
                <a:chExt cx="6423279" cy="762692"/>
              </a:xfrm>
            </p:grpSpPr>
            <p:grpSp>
              <p:nvGrpSpPr>
                <p:cNvPr id="99" name="群組 98">
                  <a:extLst>
                    <a:ext uri="{FF2B5EF4-FFF2-40B4-BE49-F238E27FC236}">
                      <a16:creationId xmlns:a16="http://schemas.microsoft.com/office/drawing/2014/main" id="{989E83FC-4FBF-4B4E-82A4-314207BE7C16}"/>
                    </a:ext>
                  </a:extLst>
                </p:cNvPr>
                <p:cNvGrpSpPr/>
                <p:nvPr/>
              </p:nvGrpSpPr>
              <p:grpSpPr>
                <a:xfrm>
                  <a:off x="1213948" y="5365573"/>
                  <a:ext cx="6423279" cy="508881"/>
                  <a:chOff x="1689436" y="4689415"/>
                  <a:chExt cx="6423279" cy="508881"/>
                </a:xfrm>
              </p:grpSpPr>
              <p:cxnSp>
                <p:nvCxnSpPr>
                  <p:cNvPr id="109" name="直線單箭頭接點 108">
                    <a:extLst>
                      <a:ext uri="{FF2B5EF4-FFF2-40B4-BE49-F238E27FC236}">
                        <a16:creationId xmlns:a16="http://schemas.microsoft.com/office/drawing/2014/main" id="{88DC459D-1058-498E-B3BC-2269B31F8CC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8568" y="4943856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0" name="文字方塊 109">
                        <a:extLst>
                          <a:ext uri="{FF2B5EF4-FFF2-40B4-BE49-F238E27FC236}">
                            <a16:creationId xmlns:a16="http://schemas.microsoft.com/office/drawing/2014/main" id="{F3C36D07-6215-4AE1-92DF-EB7E614543B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89436" y="4689415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oMath>
                          </m:oMathPara>
                        </a14:m>
                        <a:endParaRPr lang="zh-TW" altLang="en-US" dirty="0"/>
                      </a:p>
                    </p:txBody>
                  </p:sp>
                </mc:Choice>
                <mc:Fallback xmlns="">
                  <p:sp>
                    <p:nvSpPr>
                      <p:cNvPr id="110" name="文字方塊 109">
                        <a:extLst>
                          <a:ext uri="{FF2B5EF4-FFF2-40B4-BE49-F238E27FC236}">
                            <a16:creationId xmlns:a16="http://schemas.microsoft.com/office/drawing/2014/main" id="{F3C36D07-6215-4AE1-92DF-EB7E614543B0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689436" y="4689415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5"/>
                        <a:stretch>
                          <a:fillRect b="-8333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111" name="橢圓 110">
                    <a:extLst>
                      <a:ext uri="{FF2B5EF4-FFF2-40B4-BE49-F238E27FC236}">
                        <a16:creationId xmlns:a16="http://schemas.microsoft.com/office/drawing/2014/main" id="{BF18664E-BA20-4D80-BD5B-864B75143F09}"/>
                      </a:ext>
                    </a:extLst>
                  </p:cNvPr>
                  <p:cNvSpPr/>
                  <p:nvPr/>
                </p:nvSpPr>
                <p:spPr>
                  <a:xfrm>
                    <a:off x="5548337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12" name="橢圓 111">
                    <a:extLst>
                      <a:ext uri="{FF2B5EF4-FFF2-40B4-BE49-F238E27FC236}">
                        <a16:creationId xmlns:a16="http://schemas.microsoft.com/office/drawing/2014/main" id="{3B64450F-B803-4956-A37E-090B1FBE2C0E}"/>
                      </a:ext>
                    </a:extLst>
                  </p:cNvPr>
                  <p:cNvSpPr/>
                  <p:nvPr/>
                </p:nvSpPr>
                <p:spPr>
                  <a:xfrm>
                    <a:off x="6000982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3" name="橢圓 112">
                    <a:extLst>
                      <a:ext uri="{FF2B5EF4-FFF2-40B4-BE49-F238E27FC236}">
                        <a16:creationId xmlns:a16="http://schemas.microsoft.com/office/drawing/2014/main" id="{30772F37-B84D-4B89-8B70-80167F5B552D}"/>
                      </a:ext>
                    </a:extLst>
                  </p:cNvPr>
                  <p:cNvSpPr/>
                  <p:nvPr/>
                </p:nvSpPr>
                <p:spPr>
                  <a:xfrm>
                    <a:off x="6455134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4" name="橢圓 113">
                    <a:extLst>
                      <a:ext uri="{FF2B5EF4-FFF2-40B4-BE49-F238E27FC236}">
                        <a16:creationId xmlns:a16="http://schemas.microsoft.com/office/drawing/2014/main" id="{2923975A-CF85-478C-BF80-170FED8F6212}"/>
                      </a:ext>
                    </a:extLst>
                  </p:cNvPr>
                  <p:cNvSpPr/>
                  <p:nvPr/>
                </p:nvSpPr>
                <p:spPr>
                  <a:xfrm>
                    <a:off x="6909286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5" name="橢圓 114">
                    <a:extLst>
                      <a:ext uri="{FF2B5EF4-FFF2-40B4-BE49-F238E27FC236}">
                        <a16:creationId xmlns:a16="http://schemas.microsoft.com/office/drawing/2014/main" id="{D2CF775E-9C4E-467B-8967-CBC8A1AEF11B}"/>
                      </a:ext>
                    </a:extLst>
                  </p:cNvPr>
                  <p:cNvSpPr/>
                  <p:nvPr/>
                </p:nvSpPr>
                <p:spPr>
                  <a:xfrm>
                    <a:off x="5094185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6" name="橢圓 115">
                    <a:extLst>
                      <a:ext uri="{FF2B5EF4-FFF2-40B4-BE49-F238E27FC236}">
                        <a16:creationId xmlns:a16="http://schemas.microsoft.com/office/drawing/2014/main" id="{AC404B9F-54A3-4DF5-A5FC-5260397D0C1A}"/>
                      </a:ext>
                    </a:extLst>
                  </p:cNvPr>
                  <p:cNvSpPr/>
                  <p:nvPr/>
                </p:nvSpPr>
                <p:spPr>
                  <a:xfrm>
                    <a:off x="4640033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7" name="橢圓 116">
                    <a:extLst>
                      <a:ext uri="{FF2B5EF4-FFF2-40B4-BE49-F238E27FC236}">
                        <a16:creationId xmlns:a16="http://schemas.microsoft.com/office/drawing/2014/main" id="{B016A267-CFA4-4007-ABB5-48AC698AC8D6}"/>
                      </a:ext>
                    </a:extLst>
                  </p:cNvPr>
                  <p:cNvSpPr/>
                  <p:nvPr/>
                </p:nvSpPr>
                <p:spPr>
                  <a:xfrm>
                    <a:off x="4185881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8" name="橢圓 117">
                    <a:extLst>
                      <a:ext uri="{FF2B5EF4-FFF2-40B4-BE49-F238E27FC236}">
                        <a16:creationId xmlns:a16="http://schemas.microsoft.com/office/drawing/2014/main" id="{BA22C8DD-86C1-4E64-999F-D79BC2445A39}"/>
                      </a:ext>
                    </a:extLst>
                  </p:cNvPr>
                  <p:cNvSpPr/>
                  <p:nvPr/>
                </p:nvSpPr>
                <p:spPr>
                  <a:xfrm>
                    <a:off x="3735002" y="4853939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0" name="文字方塊 99">
                      <a:extLst>
                        <a:ext uri="{FF2B5EF4-FFF2-40B4-BE49-F238E27FC236}">
                          <a16:creationId xmlns:a16="http://schemas.microsoft.com/office/drawing/2014/main" id="{DB07D175-48D7-4C86-8E28-A1429AE4A1F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971265" y="5746398"/>
                      <a:ext cx="412112" cy="38166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0" name="文字方塊 99">
                      <a:extLst>
                        <a:ext uri="{FF2B5EF4-FFF2-40B4-BE49-F238E27FC236}">
                          <a16:creationId xmlns:a16="http://schemas.microsoft.com/office/drawing/2014/main" id="{DB07D175-48D7-4C86-8E28-A1429AE4A1F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971265" y="5746398"/>
                      <a:ext cx="412112" cy="381660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1" name="文字方塊 100">
                      <a:extLst>
                        <a:ext uri="{FF2B5EF4-FFF2-40B4-BE49-F238E27FC236}">
                          <a16:creationId xmlns:a16="http://schemas.microsoft.com/office/drawing/2014/main" id="{8C8DEEE6-E897-4504-9C48-4F5495B713B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40492" y="5740815"/>
                      <a:ext cx="564197" cy="38166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1" name="文字方塊 100">
                      <a:extLst>
                        <a:ext uri="{FF2B5EF4-FFF2-40B4-BE49-F238E27FC236}">
                          <a16:creationId xmlns:a16="http://schemas.microsoft.com/office/drawing/2014/main" id="{8C8DEEE6-E897-4504-9C48-4F5495B713B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440492" y="5740815"/>
                      <a:ext cx="564197" cy="381662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2" name="文字方塊 101">
                      <a:extLst>
                        <a:ext uri="{FF2B5EF4-FFF2-40B4-BE49-F238E27FC236}">
                          <a16:creationId xmlns:a16="http://schemas.microsoft.com/office/drawing/2014/main" id="{4BF8B908-2507-45A7-93E6-E49FF7D4599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77710" y="5746603"/>
                      <a:ext cx="564197" cy="38166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2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2" name="文字方塊 101">
                      <a:extLst>
                        <a:ext uri="{FF2B5EF4-FFF2-40B4-BE49-F238E27FC236}">
                          <a16:creationId xmlns:a16="http://schemas.microsoft.com/office/drawing/2014/main" id="{4BF8B908-2507-45A7-93E6-E49FF7D4599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977710" y="5746603"/>
                      <a:ext cx="564197" cy="381662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4444" b="-1555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3" name="文字方塊 102">
                      <a:extLst>
                        <a:ext uri="{FF2B5EF4-FFF2-40B4-BE49-F238E27FC236}">
                          <a16:creationId xmlns:a16="http://schemas.microsoft.com/office/drawing/2014/main" id="{3B0A0034-E367-44C1-9D53-117D2429DE8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24921" y="5743479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3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3" name="文字方塊 102">
                      <a:extLst>
                        <a:ext uri="{FF2B5EF4-FFF2-40B4-BE49-F238E27FC236}">
                          <a16:creationId xmlns:a16="http://schemas.microsoft.com/office/drawing/2014/main" id="{3B0A0034-E367-44C1-9D53-117D2429DE87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524921" y="5743479"/>
                      <a:ext cx="564197" cy="381661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 t="-4444" b="-1555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4" name="文字方塊 103">
                      <a:extLst>
                        <a:ext uri="{FF2B5EF4-FFF2-40B4-BE49-F238E27FC236}">
                          <a16:creationId xmlns:a16="http://schemas.microsoft.com/office/drawing/2014/main" id="{FA11DEE5-47F5-4D22-909A-D8B13AA1BA9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080886" y="5740816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4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4" name="文字方塊 103">
                      <a:extLst>
                        <a:ext uri="{FF2B5EF4-FFF2-40B4-BE49-F238E27FC236}">
                          <a16:creationId xmlns:a16="http://schemas.microsoft.com/office/drawing/2014/main" id="{FA11DEE5-47F5-4D22-909A-D8B13AA1BA99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080886" y="5740816"/>
                      <a:ext cx="564197" cy="381661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 t="-2174" b="-130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5" name="文字方塊 104">
                      <a:extLst>
                        <a:ext uri="{FF2B5EF4-FFF2-40B4-BE49-F238E27FC236}">
                          <a16:creationId xmlns:a16="http://schemas.microsoft.com/office/drawing/2014/main" id="{DB104ACC-15AF-4248-BBC8-6D765E5F9FB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35306" y="5740816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5" name="文字方塊 104">
                      <a:extLst>
                        <a:ext uri="{FF2B5EF4-FFF2-40B4-BE49-F238E27FC236}">
                          <a16:creationId xmlns:a16="http://schemas.microsoft.com/office/drawing/2014/main" id="{DB104ACC-15AF-4248-BBC8-6D765E5F9FB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335306" y="5740816"/>
                      <a:ext cx="564197" cy="381661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6" name="文字方塊 105">
                      <a:extLst>
                        <a:ext uri="{FF2B5EF4-FFF2-40B4-BE49-F238E27FC236}">
                          <a16:creationId xmlns:a16="http://schemas.microsoft.com/office/drawing/2014/main" id="{26DA48DB-B7CC-4A5E-A55E-7C90CD6D1FF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789631" y="5743479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6" name="文字方塊 105">
                      <a:extLst>
                        <a:ext uri="{FF2B5EF4-FFF2-40B4-BE49-F238E27FC236}">
                          <a16:creationId xmlns:a16="http://schemas.microsoft.com/office/drawing/2014/main" id="{26DA48DB-B7CC-4A5E-A55E-7C90CD6D1FF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789631" y="5743479"/>
                      <a:ext cx="564197" cy="381661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7" name="文字方塊 106">
                      <a:extLst>
                        <a:ext uri="{FF2B5EF4-FFF2-40B4-BE49-F238E27FC236}">
                          <a16:creationId xmlns:a16="http://schemas.microsoft.com/office/drawing/2014/main" id="{0793DB3A-CC1F-4BD2-AF4D-54B595590A5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43956" y="5735142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𝟑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7" name="文字方塊 106">
                      <a:extLst>
                        <a:ext uri="{FF2B5EF4-FFF2-40B4-BE49-F238E27FC236}">
                          <a16:creationId xmlns:a16="http://schemas.microsoft.com/office/drawing/2014/main" id="{0793DB3A-CC1F-4BD2-AF4D-54B595590A5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43956" y="5735142"/>
                      <a:ext cx="564197" cy="381661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108" name="文字方塊 107">
                  <a:extLst>
                    <a:ext uri="{FF2B5EF4-FFF2-40B4-BE49-F238E27FC236}">
                      <a16:creationId xmlns:a16="http://schemas.microsoft.com/office/drawing/2014/main" id="{0FC4EE11-DA62-48FA-BB27-E0C2522802DA}"/>
                    </a:ext>
                  </a:extLst>
                </p:cNvPr>
                <p:cNvSpPr txBox="1"/>
                <p:nvPr/>
              </p:nvSpPr>
              <p:spPr>
                <a:xfrm>
                  <a:off x="1740311" y="5595694"/>
                  <a:ext cx="1433091" cy="42406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400" b="1" dirty="0"/>
                    <a:t>3-bit Integer</a:t>
                  </a:r>
                  <a:endParaRPr lang="zh-TW" altLang="en-US" sz="1400" b="1" dirty="0"/>
                </a:p>
              </p:txBody>
            </p:sp>
          </p:grpSp>
          <p:grpSp>
            <p:nvGrpSpPr>
              <p:cNvPr id="75" name="群組 74">
                <a:extLst>
                  <a:ext uri="{FF2B5EF4-FFF2-40B4-BE49-F238E27FC236}">
                    <a16:creationId xmlns:a16="http://schemas.microsoft.com/office/drawing/2014/main" id="{6FD9C1C1-5C33-453B-A60A-13F2A1C6DBD2}"/>
                  </a:ext>
                </a:extLst>
              </p:cNvPr>
              <p:cNvGrpSpPr/>
              <p:nvPr/>
            </p:nvGrpSpPr>
            <p:grpSpPr>
              <a:xfrm>
                <a:off x="909310" y="2750432"/>
                <a:ext cx="6423279" cy="2020150"/>
                <a:chOff x="1213948" y="2750432"/>
                <a:chExt cx="6423279" cy="2020150"/>
              </a:xfrm>
            </p:grpSpPr>
            <p:cxnSp>
              <p:nvCxnSpPr>
                <p:cNvPr id="87" name="直線接點 86">
                  <a:extLst>
                    <a:ext uri="{FF2B5EF4-FFF2-40B4-BE49-F238E27FC236}">
                      <a16:creationId xmlns:a16="http://schemas.microsoft.com/office/drawing/2014/main" id="{B9645692-D8C3-4405-B25C-49F91907B7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20290" y="2750432"/>
                  <a:ext cx="0" cy="202015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8" name="群組 87">
                  <a:extLst>
                    <a:ext uri="{FF2B5EF4-FFF2-40B4-BE49-F238E27FC236}">
                      <a16:creationId xmlns:a16="http://schemas.microsoft.com/office/drawing/2014/main" id="{2FC8CAF2-0240-4BF8-B171-6E137F14BB2A}"/>
                    </a:ext>
                  </a:extLst>
                </p:cNvPr>
                <p:cNvGrpSpPr/>
                <p:nvPr/>
              </p:nvGrpSpPr>
              <p:grpSpPr>
                <a:xfrm>
                  <a:off x="1213948" y="4252958"/>
                  <a:ext cx="6423279" cy="508881"/>
                  <a:chOff x="1689436" y="4655620"/>
                  <a:chExt cx="6423279" cy="508881"/>
                </a:xfrm>
              </p:grpSpPr>
              <p:cxnSp>
                <p:nvCxnSpPr>
                  <p:cNvPr id="89" name="直線單箭頭接點 88">
                    <a:extLst>
                      <a:ext uri="{FF2B5EF4-FFF2-40B4-BE49-F238E27FC236}">
                        <a16:creationId xmlns:a16="http://schemas.microsoft.com/office/drawing/2014/main" id="{EA12BBF6-F323-44D3-BE92-1B98ADAE07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8568" y="4943856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90" name="文字方塊 89">
                        <a:extLst>
                          <a:ext uri="{FF2B5EF4-FFF2-40B4-BE49-F238E27FC236}">
                            <a16:creationId xmlns:a16="http://schemas.microsoft.com/office/drawing/2014/main" id="{468CB0A3-16A8-4611-AA08-89CD44C88E3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oMath>
                          </m:oMathPara>
                        </a14:m>
                        <a:endParaRPr lang="zh-TW" alt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90" name="文字方塊 89">
                        <a:extLst>
                          <a:ext uri="{FF2B5EF4-FFF2-40B4-BE49-F238E27FC236}">
                            <a16:creationId xmlns:a16="http://schemas.microsoft.com/office/drawing/2014/main" id="{468CB0A3-16A8-4611-AA08-89CD44C88E38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14"/>
                        <a:stretch>
                          <a:fillRect b="-16393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91" name="橢圓 90">
                    <a:extLst>
                      <a:ext uri="{FF2B5EF4-FFF2-40B4-BE49-F238E27FC236}">
                        <a16:creationId xmlns:a16="http://schemas.microsoft.com/office/drawing/2014/main" id="{975912F7-5740-425A-9D66-698AAE4311D5}"/>
                      </a:ext>
                    </a:extLst>
                  </p:cNvPr>
                  <p:cNvSpPr/>
                  <p:nvPr/>
                </p:nvSpPr>
                <p:spPr>
                  <a:xfrm>
                    <a:off x="5091137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92" name="橢圓 91">
                    <a:extLst>
                      <a:ext uri="{FF2B5EF4-FFF2-40B4-BE49-F238E27FC236}">
                        <a16:creationId xmlns:a16="http://schemas.microsoft.com/office/drawing/2014/main" id="{49DB7EDF-82CB-4A08-85D0-87C060894886}"/>
                      </a:ext>
                    </a:extLst>
                  </p:cNvPr>
                  <p:cNvSpPr/>
                  <p:nvPr/>
                </p:nvSpPr>
                <p:spPr>
                  <a:xfrm>
                    <a:off x="5543782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" name="橢圓 92">
                    <a:extLst>
                      <a:ext uri="{FF2B5EF4-FFF2-40B4-BE49-F238E27FC236}">
                        <a16:creationId xmlns:a16="http://schemas.microsoft.com/office/drawing/2014/main" id="{702952BD-207C-47E3-861B-CD4AC52C6B1E}"/>
                      </a:ext>
                    </a:extLst>
                  </p:cNvPr>
                  <p:cNvSpPr/>
                  <p:nvPr/>
                </p:nvSpPr>
                <p:spPr>
                  <a:xfrm>
                    <a:off x="5997934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4" name="橢圓 93">
                    <a:extLst>
                      <a:ext uri="{FF2B5EF4-FFF2-40B4-BE49-F238E27FC236}">
                        <a16:creationId xmlns:a16="http://schemas.microsoft.com/office/drawing/2014/main" id="{5CE23749-13C8-4A79-976E-A4E889FC4022}"/>
                      </a:ext>
                    </a:extLst>
                  </p:cNvPr>
                  <p:cNvSpPr/>
                  <p:nvPr/>
                </p:nvSpPr>
                <p:spPr>
                  <a:xfrm>
                    <a:off x="6452086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5" name="橢圓 94">
                    <a:extLst>
                      <a:ext uri="{FF2B5EF4-FFF2-40B4-BE49-F238E27FC236}">
                        <a16:creationId xmlns:a16="http://schemas.microsoft.com/office/drawing/2014/main" id="{06389BE6-7076-4C50-9101-680DE65BFDF5}"/>
                      </a:ext>
                    </a:extLst>
                  </p:cNvPr>
                  <p:cNvSpPr/>
                  <p:nvPr/>
                </p:nvSpPr>
                <p:spPr>
                  <a:xfrm>
                    <a:off x="4636985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6" name="橢圓 95">
                    <a:extLst>
                      <a:ext uri="{FF2B5EF4-FFF2-40B4-BE49-F238E27FC236}">
                        <a16:creationId xmlns:a16="http://schemas.microsoft.com/office/drawing/2014/main" id="{68FBBAA6-DB23-4D9F-BA15-D3EDC5594D72}"/>
                      </a:ext>
                    </a:extLst>
                  </p:cNvPr>
                  <p:cNvSpPr/>
                  <p:nvPr/>
                </p:nvSpPr>
                <p:spPr>
                  <a:xfrm>
                    <a:off x="4182833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7" name="橢圓 96">
                    <a:extLst>
                      <a:ext uri="{FF2B5EF4-FFF2-40B4-BE49-F238E27FC236}">
                        <a16:creationId xmlns:a16="http://schemas.microsoft.com/office/drawing/2014/main" id="{32ED790F-F2B5-4B1F-B0BA-15BD53AE0A5A}"/>
                      </a:ext>
                    </a:extLst>
                  </p:cNvPr>
                  <p:cNvSpPr/>
                  <p:nvPr/>
                </p:nvSpPr>
                <p:spPr>
                  <a:xfrm>
                    <a:off x="3728681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8" name="橢圓 97">
                    <a:extLst>
                      <a:ext uri="{FF2B5EF4-FFF2-40B4-BE49-F238E27FC236}">
                        <a16:creationId xmlns:a16="http://schemas.microsoft.com/office/drawing/2014/main" id="{39DA37DA-6E8B-4246-9D1D-F6AE7F4AF68D}"/>
                      </a:ext>
                    </a:extLst>
                  </p:cNvPr>
                  <p:cNvSpPr/>
                  <p:nvPr/>
                </p:nvSpPr>
                <p:spPr>
                  <a:xfrm>
                    <a:off x="3277802" y="4853939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76" name="群組 75">
                <a:extLst>
                  <a:ext uri="{FF2B5EF4-FFF2-40B4-BE49-F238E27FC236}">
                    <a16:creationId xmlns:a16="http://schemas.microsoft.com/office/drawing/2014/main" id="{931A1D23-7E04-46D8-AAD9-5FA298638310}"/>
                  </a:ext>
                </a:extLst>
              </p:cNvPr>
              <p:cNvGrpSpPr/>
              <p:nvPr/>
            </p:nvGrpSpPr>
            <p:grpSpPr>
              <a:xfrm>
                <a:off x="906413" y="2302649"/>
                <a:ext cx="6426176" cy="1088624"/>
                <a:chOff x="1211051" y="2302649"/>
                <a:chExt cx="6426176" cy="1088624"/>
              </a:xfrm>
            </p:grpSpPr>
            <p:sp>
              <p:nvSpPr>
                <p:cNvPr id="79" name="矩形 78">
                  <a:extLst>
                    <a:ext uri="{FF2B5EF4-FFF2-40B4-BE49-F238E27FC236}">
                      <a16:creationId xmlns:a16="http://schemas.microsoft.com/office/drawing/2014/main" id="{AA391AFF-F4D9-4296-81AB-767AE8D08694}"/>
                    </a:ext>
                  </a:extLst>
                </p:cNvPr>
                <p:cNvSpPr/>
                <p:nvPr/>
              </p:nvSpPr>
              <p:spPr>
                <a:xfrm>
                  <a:off x="2284125" y="2768508"/>
                  <a:ext cx="4507991" cy="524615"/>
                </a:xfrm>
                <a:prstGeom prst="rect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cxnSp>
              <p:nvCxnSpPr>
                <p:cNvPr id="80" name="直線單箭頭接點 79">
                  <a:extLst>
                    <a:ext uri="{FF2B5EF4-FFF2-40B4-BE49-F238E27FC236}">
                      <a16:creationId xmlns:a16="http://schemas.microsoft.com/office/drawing/2014/main" id="{4D9DACCF-B67D-4B22-8315-C74CE5941F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83080" y="3043772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1" name="文字方塊 80">
                      <a:extLst>
                        <a:ext uri="{FF2B5EF4-FFF2-40B4-BE49-F238E27FC236}">
                          <a16:creationId xmlns:a16="http://schemas.microsoft.com/office/drawing/2014/main" id="{7FC91E90-E5E2-4DE3-8E89-2A225B2246B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oMath>
                        </m:oMathPara>
                      </a14:m>
                      <a:endParaRPr lang="zh-TW" altLang="en-US" sz="2000" dirty="0"/>
                    </a:p>
                  </p:txBody>
                </p:sp>
              </mc:Choice>
              <mc:Fallback xmlns="">
                <p:sp>
                  <p:nvSpPr>
                    <p:cNvPr id="81" name="文字方塊 80">
                      <a:extLst>
                        <a:ext uri="{FF2B5EF4-FFF2-40B4-BE49-F238E27FC236}">
                          <a16:creationId xmlns:a16="http://schemas.microsoft.com/office/drawing/2014/main" id="{7FC91E90-E5E2-4DE3-8E89-2A225B2246B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82" name="直線接點 81">
                  <a:extLst>
                    <a:ext uri="{FF2B5EF4-FFF2-40B4-BE49-F238E27FC236}">
                      <a16:creationId xmlns:a16="http://schemas.microsoft.com/office/drawing/2014/main" id="{D1A04A76-D628-463A-9A90-40907C5CA9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5161" y="2796884"/>
                  <a:ext cx="0" cy="464726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3" name="文字方塊 82">
                      <a:extLst>
                        <a:ext uri="{FF2B5EF4-FFF2-40B4-BE49-F238E27FC236}">
                          <a16:creationId xmlns:a16="http://schemas.microsoft.com/office/drawing/2014/main" id="{9BF4F8B8-B5F1-46F2-8F57-97B1953ACA8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75740" y="2302649"/>
                      <a:ext cx="1064824" cy="46647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1600" dirty="0"/>
                    </a:p>
                  </p:txBody>
                </p:sp>
              </mc:Choice>
              <mc:Fallback xmlns="">
                <p:sp>
                  <p:nvSpPr>
                    <p:cNvPr id="83" name="文字方塊 82">
                      <a:extLst>
                        <a:ext uri="{FF2B5EF4-FFF2-40B4-BE49-F238E27FC236}">
                          <a16:creationId xmlns:a16="http://schemas.microsoft.com/office/drawing/2014/main" id="{9BF4F8B8-B5F1-46F2-8F57-97B1953ACA89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75740" y="2302649"/>
                      <a:ext cx="1064824" cy="466474"/>
                    </a:xfrm>
                    <a:prstGeom prst="rect">
                      <a:avLst/>
                    </a:prstGeom>
                    <a:blipFill>
                      <a:blip r:embed="rId1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4" name="文字方塊 83">
                      <a:extLst>
                        <a:ext uri="{FF2B5EF4-FFF2-40B4-BE49-F238E27FC236}">
                          <a16:creationId xmlns:a16="http://schemas.microsoft.com/office/drawing/2014/main" id="{CECF8DD1-3F28-455B-AC4C-7F1E6FF8D72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55568" y="2303262"/>
                      <a:ext cx="1064824" cy="46647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b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1600" b="1" dirty="0"/>
                    </a:p>
                  </p:txBody>
                </p:sp>
              </mc:Choice>
              <mc:Fallback xmlns="">
                <p:sp>
                  <p:nvSpPr>
                    <p:cNvPr id="84" name="文字方塊 83">
                      <a:extLst>
                        <a:ext uri="{FF2B5EF4-FFF2-40B4-BE49-F238E27FC236}">
                          <a16:creationId xmlns:a16="http://schemas.microsoft.com/office/drawing/2014/main" id="{CECF8DD1-3F28-455B-AC4C-7F1E6FF8D72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855568" y="2303262"/>
                      <a:ext cx="1064824" cy="466474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5" name="文字方塊 84">
                      <a:extLst>
                        <a:ext uri="{FF2B5EF4-FFF2-40B4-BE49-F238E27FC236}">
                          <a16:creationId xmlns:a16="http://schemas.microsoft.com/office/drawing/2014/main" id="{2CBABDF4-5C36-4781-880B-1E2408CAED7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828931" y="2333088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85" name="文字方塊 84">
                      <a:extLst>
                        <a:ext uri="{FF2B5EF4-FFF2-40B4-BE49-F238E27FC236}">
                          <a16:creationId xmlns:a16="http://schemas.microsoft.com/office/drawing/2014/main" id="{2CBABDF4-5C36-4781-880B-1E2408CAED7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828931" y="2333088"/>
                      <a:ext cx="652463" cy="508881"/>
                    </a:xfrm>
                    <a:prstGeom prst="rect">
                      <a:avLst/>
                    </a:prstGeom>
                    <a:blipFill>
                      <a:blip r:embed="rId1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86" name="文字方塊 85">
                  <a:extLst>
                    <a:ext uri="{FF2B5EF4-FFF2-40B4-BE49-F238E27FC236}">
                      <a16:creationId xmlns:a16="http://schemas.microsoft.com/office/drawing/2014/main" id="{E9A181E0-2933-49A8-99FA-8C8070AB74F0}"/>
                    </a:ext>
                  </a:extLst>
                </p:cNvPr>
                <p:cNvSpPr txBox="1"/>
                <p:nvPr/>
              </p:nvSpPr>
              <p:spPr>
                <a:xfrm>
                  <a:off x="2347356" y="2670359"/>
                  <a:ext cx="1652093" cy="72091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400" b="1" dirty="0"/>
                    <a:t>floating-point range</a:t>
                  </a:r>
                  <a:endParaRPr lang="zh-TW" altLang="en-US" sz="1400" b="1" dirty="0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7" name="文字方塊 76">
                    <a:extLst>
                      <a:ext uri="{FF2B5EF4-FFF2-40B4-BE49-F238E27FC236}">
                        <a16:creationId xmlns:a16="http://schemas.microsoft.com/office/drawing/2014/main" id="{C3373307-965C-40D8-8912-D1C6F1561A50}"/>
                      </a:ext>
                    </a:extLst>
                  </p:cNvPr>
                  <p:cNvSpPr txBox="1"/>
                  <p:nvPr/>
                </p:nvSpPr>
                <p:spPr>
                  <a:xfrm>
                    <a:off x="2514468" y="5995439"/>
                    <a:ext cx="1064824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 i="1" dirty="0"/>
                  </a:p>
                </p:txBody>
              </p:sp>
            </mc:Choice>
            <mc:Fallback xmlns="">
              <p:sp>
                <p:nvSpPr>
                  <p:cNvPr id="77" name="文字方塊 76">
                    <a:extLst>
                      <a:ext uri="{FF2B5EF4-FFF2-40B4-BE49-F238E27FC236}">
                        <a16:creationId xmlns:a16="http://schemas.microsoft.com/office/drawing/2014/main" id="{C3373307-965C-40D8-8912-D1C6F1561A5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14468" y="5995439"/>
                    <a:ext cx="1064824" cy="466473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b="-545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8" name="文字方塊 77">
                    <a:extLst>
                      <a:ext uri="{FF2B5EF4-FFF2-40B4-BE49-F238E27FC236}">
                        <a16:creationId xmlns:a16="http://schemas.microsoft.com/office/drawing/2014/main" id="{9187BC0B-EDCB-44B6-8D63-5CB3D6B4A3D5}"/>
                      </a:ext>
                    </a:extLst>
                  </p:cNvPr>
                  <p:cNvSpPr txBox="1"/>
                  <p:nvPr/>
                </p:nvSpPr>
                <p:spPr>
                  <a:xfrm>
                    <a:off x="5692759" y="5995440"/>
                    <a:ext cx="1064824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2400" b="1" i="1" dirty="0"/>
                  </a:p>
                </p:txBody>
              </p:sp>
            </mc:Choice>
            <mc:Fallback xmlns="">
              <p:sp>
                <p:nvSpPr>
                  <p:cNvPr id="78" name="文字方塊 77">
                    <a:extLst>
                      <a:ext uri="{FF2B5EF4-FFF2-40B4-BE49-F238E27FC236}">
                        <a16:creationId xmlns:a16="http://schemas.microsoft.com/office/drawing/2014/main" id="{9187BC0B-EDCB-44B6-8D63-5CB3D6B4A3D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92759" y="5995440"/>
                    <a:ext cx="1064824" cy="466473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 b="-545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70" name="橢圓 69">
              <a:extLst>
                <a:ext uri="{FF2B5EF4-FFF2-40B4-BE49-F238E27FC236}">
                  <a16:creationId xmlns:a16="http://schemas.microsoft.com/office/drawing/2014/main" id="{BE9EF5BA-57A8-4DB3-B9F8-4394669C34BC}"/>
                </a:ext>
              </a:extLst>
            </p:cNvPr>
            <p:cNvSpPr/>
            <p:nvPr/>
          </p:nvSpPr>
          <p:spPr>
            <a:xfrm>
              <a:off x="4740173" y="2081790"/>
              <a:ext cx="870974" cy="554608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>
              <a:extLst>
                <a:ext uri="{FF2B5EF4-FFF2-40B4-BE49-F238E27FC236}">
                  <a16:creationId xmlns:a16="http://schemas.microsoft.com/office/drawing/2014/main" id="{472A9221-4F44-4D20-9AAF-B87418159885}"/>
                </a:ext>
              </a:extLst>
            </p:cNvPr>
            <p:cNvSpPr/>
            <p:nvPr/>
          </p:nvSpPr>
          <p:spPr>
            <a:xfrm>
              <a:off x="1508831" y="2056905"/>
              <a:ext cx="870974" cy="554608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124" name="圖片 123">
            <a:extLst>
              <a:ext uri="{FF2B5EF4-FFF2-40B4-BE49-F238E27FC236}">
                <a16:creationId xmlns:a16="http://schemas.microsoft.com/office/drawing/2014/main" id="{D4419CBF-5F09-4631-AD2B-A0AB32903D1C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b="9241"/>
          <a:stretch/>
        </p:blipFill>
        <p:spPr>
          <a:xfrm>
            <a:off x="5908033" y="4270626"/>
            <a:ext cx="5650973" cy="2316485"/>
          </a:xfrm>
          <a:prstGeom prst="rect">
            <a:avLst/>
          </a:prstGeom>
        </p:spPr>
      </p:pic>
      <p:sp>
        <p:nvSpPr>
          <p:cNvPr id="1027" name="投影片編號版面配置區 1026">
            <a:extLst>
              <a:ext uri="{FF2B5EF4-FFF2-40B4-BE49-F238E27FC236}">
                <a16:creationId xmlns:a16="http://schemas.microsoft.com/office/drawing/2014/main" id="{FC2950DE-90B4-41C2-A965-060B27718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946097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2E3F77A-23C9-CE2D-8E29-821A10B2B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Dynamic Range for Activation Quantization</a:t>
            </a:r>
            <a:endParaRPr kumimoji="1"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85D825A-5276-47D6-1BCA-FE8197036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TW" dirty="0"/>
              <a:t>Clipping (or Clamping)</a:t>
            </a:r>
            <a:endParaRPr kumimoji="1" lang="zh-TW" altLang="en-US" dirty="0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8B2162B5-7C21-42C9-87B2-7DC4C27F9831}"/>
              </a:ext>
            </a:extLst>
          </p:cNvPr>
          <p:cNvGrpSpPr/>
          <p:nvPr/>
        </p:nvGrpSpPr>
        <p:grpSpPr>
          <a:xfrm>
            <a:off x="454752" y="2286474"/>
            <a:ext cx="11511905" cy="3464304"/>
            <a:chOff x="488806" y="2381178"/>
            <a:chExt cx="11511905" cy="3464304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96A6ACC9-D550-40A8-86E7-CC139E9DF1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299" b="65911"/>
            <a:stretch/>
          </p:blipFill>
          <p:spPr>
            <a:xfrm>
              <a:off x="6240711" y="2381178"/>
              <a:ext cx="5760000" cy="3464304"/>
            </a:xfrm>
            <a:prstGeom prst="rect">
              <a:avLst/>
            </a:prstGeom>
          </p:spPr>
        </p:pic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353E5110-2C02-4706-A01B-739B300210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99" t="69271" r="99" b="-61"/>
            <a:stretch/>
          </p:blipFill>
          <p:spPr>
            <a:xfrm>
              <a:off x="488806" y="2381178"/>
              <a:ext cx="5760000" cy="3464304"/>
            </a:xfrm>
            <a:prstGeom prst="rect">
              <a:avLst/>
            </a:prstGeom>
          </p:spPr>
        </p:pic>
      </p:grpSp>
      <p:sp>
        <p:nvSpPr>
          <p:cNvPr id="7" name="橢圓 6">
            <a:extLst>
              <a:ext uri="{FF2B5EF4-FFF2-40B4-BE49-F238E27FC236}">
                <a16:creationId xmlns:a16="http://schemas.microsoft.com/office/drawing/2014/main" id="{A9785F60-8A44-45C8-A410-AF4DB69E0375}"/>
              </a:ext>
            </a:extLst>
          </p:cNvPr>
          <p:cNvSpPr/>
          <p:nvPr/>
        </p:nvSpPr>
        <p:spPr>
          <a:xfrm>
            <a:off x="2086985" y="5208338"/>
            <a:ext cx="280822" cy="1758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ACC57AE6-4CD2-49EC-BD97-1379A0F8E094}"/>
              </a:ext>
            </a:extLst>
          </p:cNvPr>
          <p:cNvCxnSpPr>
            <a:cxnSpLocks/>
            <a:stCxn id="11" idx="0"/>
          </p:cNvCxnSpPr>
          <p:nvPr/>
        </p:nvCxnSpPr>
        <p:spPr>
          <a:xfrm flipV="1">
            <a:off x="2227396" y="5402259"/>
            <a:ext cx="0" cy="549218"/>
          </a:xfrm>
          <a:prstGeom prst="straightConnector1">
            <a:avLst/>
          </a:prstGeom>
          <a:ln w="57150">
            <a:solidFill>
              <a:schemeClr val="accent2"/>
            </a:solidFill>
            <a:headEnd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85493798-6DC1-4607-AF1C-CD8F947F5EB1}"/>
              </a:ext>
            </a:extLst>
          </p:cNvPr>
          <p:cNvSpPr txBox="1"/>
          <p:nvPr/>
        </p:nvSpPr>
        <p:spPr>
          <a:xfrm>
            <a:off x="814204" y="5951477"/>
            <a:ext cx="28263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b="1" i="0" dirty="0">
                <a:solidFill>
                  <a:schemeClr val="accent2"/>
                </a:solidFill>
                <a:effectLst/>
                <a:latin typeface="AtlasGrotesk"/>
              </a:rPr>
              <a:t>large quantization noise</a:t>
            </a:r>
            <a:endParaRPr lang="zh-TW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15FBDB4C-EF8E-4CD5-ACE1-BBDDDE7C2748}"/>
              </a:ext>
            </a:extLst>
          </p:cNvPr>
          <p:cNvSpPr txBox="1"/>
          <p:nvPr/>
        </p:nvSpPr>
        <p:spPr>
          <a:xfrm>
            <a:off x="3743239" y="5949829"/>
            <a:ext cx="24674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2000" b="1" i="0" dirty="0">
                <a:solidFill>
                  <a:schemeClr val="accent2"/>
                </a:solidFill>
                <a:effectLst/>
                <a:latin typeface="AtlasGrotesk"/>
              </a:rPr>
              <a:t>low-density data</a:t>
            </a:r>
            <a:endParaRPr lang="zh-TW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13" name="左大括弧 12">
            <a:extLst>
              <a:ext uri="{FF2B5EF4-FFF2-40B4-BE49-F238E27FC236}">
                <a16:creationId xmlns:a16="http://schemas.microsoft.com/office/drawing/2014/main" id="{BB1B72C8-7B82-4313-BAA2-A9707D20D1A1}"/>
              </a:ext>
            </a:extLst>
          </p:cNvPr>
          <p:cNvSpPr/>
          <p:nvPr/>
        </p:nvSpPr>
        <p:spPr>
          <a:xfrm rot="16200000">
            <a:off x="4907395" y="4833166"/>
            <a:ext cx="139155" cy="1687402"/>
          </a:xfrm>
          <a:prstGeom prst="leftBrace">
            <a:avLst>
              <a:gd name="adj1" fmla="val 92077"/>
              <a:gd name="adj2" fmla="val 50000"/>
            </a:avLst>
          </a:prstGeom>
          <a:ln w="38100">
            <a:solidFill>
              <a:schemeClr val="accent2"/>
            </a:solidFill>
            <a:headEnd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accent2"/>
              </a:solidFill>
            </a:endParaRPr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EBE3C6E6-D62A-402E-B92D-B680C610A413}"/>
              </a:ext>
            </a:extLst>
          </p:cNvPr>
          <p:cNvSpPr txBox="1"/>
          <p:nvPr/>
        </p:nvSpPr>
        <p:spPr>
          <a:xfrm>
            <a:off x="7351705" y="1542970"/>
            <a:ext cx="353801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/>
              <a:t>Reduces</a:t>
            </a:r>
            <a:r>
              <a:rPr kumimoji="1" lang="zh-TW" altLang="en-US" sz="2000" dirty="0"/>
              <a:t> </a:t>
            </a:r>
            <a:r>
              <a:rPr kumimoji="1" lang="en-US" altLang="zh-TW" sz="2000" dirty="0"/>
              <a:t>quantization noise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/>
              <a:t>Increases</a:t>
            </a:r>
            <a:r>
              <a:rPr kumimoji="1" lang="zh-TW" altLang="en-US" sz="2000" dirty="0"/>
              <a:t> </a:t>
            </a:r>
            <a:r>
              <a:rPr kumimoji="1" lang="en-US" altLang="zh-TW" sz="2000" dirty="0"/>
              <a:t>outliers’</a:t>
            </a:r>
            <a:r>
              <a:rPr kumimoji="1" lang="zh-TW" altLang="en-US" sz="2000" dirty="0"/>
              <a:t> </a:t>
            </a:r>
            <a:r>
              <a:rPr kumimoji="1" lang="en-US" altLang="zh-TW" sz="2000" dirty="0"/>
              <a:t>error</a:t>
            </a:r>
            <a:r>
              <a:rPr kumimoji="1" lang="zh-TW" altLang="en-US" sz="2000" dirty="0"/>
              <a:t> </a:t>
            </a:r>
            <a:endParaRPr lang="zh-TW" altLang="en-US" sz="2000" dirty="0"/>
          </a:p>
        </p:txBody>
      </p:sp>
      <p:sp>
        <p:nvSpPr>
          <p:cNvPr id="19" name="投影片編號版面配置區 18">
            <a:extLst>
              <a:ext uri="{FF2B5EF4-FFF2-40B4-BE49-F238E27FC236}">
                <a16:creationId xmlns:a16="http://schemas.microsoft.com/office/drawing/2014/main" id="{1A3089FB-E2DD-41C4-A112-06AFCF7E6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747040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58DE2D-D7E0-4076-8CAF-8528A9372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Dynamic Range for Activation Quantization</a:t>
            </a:r>
            <a:endParaRPr lang="zh-TW" altLang="en-US" dirty="0"/>
          </a:p>
        </p:txBody>
      </p:sp>
      <p:sp>
        <p:nvSpPr>
          <p:cNvPr id="59" name="文字方塊 58">
            <a:extLst>
              <a:ext uri="{FF2B5EF4-FFF2-40B4-BE49-F238E27FC236}">
                <a16:creationId xmlns:a16="http://schemas.microsoft.com/office/drawing/2014/main" id="{92B9150E-D89D-4C2E-AF7F-A5768567720C}"/>
              </a:ext>
            </a:extLst>
          </p:cNvPr>
          <p:cNvSpPr txBox="1"/>
          <p:nvPr/>
        </p:nvSpPr>
        <p:spPr>
          <a:xfrm>
            <a:off x="5735884" y="2429108"/>
            <a:ext cx="62248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1" dirty="0"/>
              <a:t>Min-max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/>
              <a:t>Obtain ranges by finding the min/max value of the tensor </a:t>
            </a:r>
          </a:p>
        </p:txBody>
      </p:sp>
      <p:grpSp>
        <p:nvGrpSpPr>
          <p:cNvPr id="63" name="群組 62">
            <a:extLst>
              <a:ext uri="{FF2B5EF4-FFF2-40B4-BE49-F238E27FC236}">
                <a16:creationId xmlns:a16="http://schemas.microsoft.com/office/drawing/2014/main" id="{01D019C3-BA50-40F1-89F8-5FC0533FA903}"/>
              </a:ext>
            </a:extLst>
          </p:cNvPr>
          <p:cNvGrpSpPr/>
          <p:nvPr/>
        </p:nvGrpSpPr>
        <p:grpSpPr>
          <a:xfrm>
            <a:off x="838200" y="2404223"/>
            <a:ext cx="4663948" cy="3127803"/>
            <a:chOff x="1124959" y="2056905"/>
            <a:chExt cx="4663948" cy="3127803"/>
          </a:xfrm>
        </p:grpSpPr>
        <p:grpSp>
          <p:nvGrpSpPr>
            <p:cNvPr id="64" name="群組 63">
              <a:extLst>
                <a:ext uri="{FF2B5EF4-FFF2-40B4-BE49-F238E27FC236}">
                  <a16:creationId xmlns:a16="http://schemas.microsoft.com/office/drawing/2014/main" id="{86C22F0D-D686-4A27-8DDA-44CE7D343E6E}"/>
                </a:ext>
              </a:extLst>
            </p:cNvPr>
            <p:cNvGrpSpPr/>
            <p:nvPr/>
          </p:nvGrpSpPr>
          <p:grpSpPr>
            <a:xfrm>
              <a:off x="1124959" y="2166025"/>
              <a:ext cx="4663948" cy="3018683"/>
              <a:chOff x="906413" y="2302649"/>
              <a:chExt cx="6426176" cy="4159264"/>
            </a:xfrm>
          </p:grpSpPr>
          <p:grpSp>
            <p:nvGrpSpPr>
              <p:cNvPr id="67" name="群組 66">
                <a:extLst>
                  <a:ext uri="{FF2B5EF4-FFF2-40B4-BE49-F238E27FC236}">
                    <a16:creationId xmlns:a16="http://schemas.microsoft.com/office/drawing/2014/main" id="{D964E3E2-60F8-4C71-87D6-2F17DACFF7AB}"/>
                  </a:ext>
                </a:extLst>
              </p:cNvPr>
              <p:cNvGrpSpPr/>
              <p:nvPr/>
            </p:nvGrpSpPr>
            <p:grpSpPr>
              <a:xfrm>
                <a:off x="2001864" y="3314613"/>
                <a:ext cx="5236361" cy="1164785"/>
                <a:chOff x="1995606" y="3314613"/>
                <a:chExt cx="5236361" cy="1164785"/>
              </a:xfrm>
            </p:grpSpPr>
            <p:cxnSp>
              <p:nvCxnSpPr>
                <p:cNvPr id="116" name="直線接點 115">
                  <a:extLst>
                    <a:ext uri="{FF2B5EF4-FFF2-40B4-BE49-F238E27FC236}">
                      <a16:creationId xmlns:a16="http://schemas.microsoft.com/office/drawing/2014/main" id="{CE0F3215-8FCC-4CBC-9814-6CD4F341BC1D}"/>
                    </a:ext>
                  </a:extLst>
                </p:cNvPr>
                <p:cNvCxnSpPr>
                  <a:cxnSpLocks/>
                  <a:endCxn id="89" idx="7"/>
                </p:cNvCxnSpPr>
                <p:nvPr/>
              </p:nvCxnSpPr>
              <p:spPr>
                <a:xfrm flipH="1">
                  <a:off x="5829603" y="3314613"/>
                  <a:ext cx="651617" cy="1158691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7" name="文字方塊 116">
                      <a:extLst>
                        <a:ext uri="{FF2B5EF4-FFF2-40B4-BE49-F238E27FC236}">
                          <a16:creationId xmlns:a16="http://schemas.microsoft.com/office/drawing/2014/main" id="{0E7BCB22-0CB8-4FA1-B2BF-20E41BBC083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𝑺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accent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17" name="文字方塊 116">
                      <a:extLst>
                        <a:ext uri="{FF2B5EF4-FFF2-40B4-BE49-F238E27FC236}">
                          <a16:creationId xmlns:a16="http://schemas.microsoft.com/office/drawing/2014/main" id="{0E7BCB22-0CB8-4FA1-B2BF-20E41BBC083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blipFill>
                      <a:blip r:embed="rId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18" name="直線接點 117">
                  <a:extLst>
                    <a:ext uri="{FF2B5EF4-FFF2-40B4-BE49-F238E27FC236}">
                      <a16:creationId xmlns:a16="http://schemas.microsoft.com/office/drawing/2014/main" id="{0EC169A6-BC91-41DA-86B1-2C98A6CB0B32}"/>
                    </a:ext>
                  </a:extLst>
                </p:cNvPr>
                <p:cNvCxnSpPr>
                  <a:cxnSpLocks/>
                  <a:endCxn id="93" idx="1"/>
                </p:cNvCxnSpPr>
                <p:nvPr/>
              </p:nvCxnSpPr>
              <p:spPr>
                <a:xfrm>
                  <a:off x="1995606" y="3323846"/>
                  <a:ext cx="523933" cy="1155552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" name="群組 67">
                <a:extLst>
                  <a:ext uri="{FF2B5EF4-FFF2-40B4-BE49-F238E27FC236}">
                    <a16:creationId xmlns:a16="http://schemas.microsoft.com/office/drawing/2014/main" id="{B6FDF027-5A3E-496B-8996-7DCFC38E704F}"/>
                  </a:ext>
                </a:extLst>
              </p:cNvPr>
              <p:cNvGrpSpPr/>
              <p:nvPr/>
            </p:nvGrpSpPr>
            <p:grpSpPr>
              <a:xfrm>
                <a:off x="4303216" y="4956503"/>
                <a:ext cx="652462" cy="466473"/>
                <a:chOff x="4607854" y="4956503"/>
                <a:chExt cx="652462" cy="466473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4" name="文字方塊 113">
                      <a:extLst>
                        <a:ext uri="{FF2B5EF4-FFF2-40B4-BE49-F238E27FC236}">
                          <a16:creationId xmlns:a16="http://schemas.microsoft.com/office/drawing/2014/main" id="{B09F08B8-4DE9-455C-9B5F-0658152A58E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07854" y="4956503"/>
                      <a:ext cx="652462" cy="46647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6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6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oMath>
                        </m:oMathPara>
                      </a14:m>
                      <a:endParaRPr lang="zh-TW" altLang="en-US" sz="1600" dirty="0">
                        <a:solidFill>
                          <a:schemeClr val="accent5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14" name="文字方塊 113">
                      <a:extLst>
                        <a:ext uri="{FF2B5EF4-FFF2-40B4-BE49-F238E27FC236}">
                          <a16:creationId xmlns:a16="http://schemas.microsoft.com/office/drawing/2014/main" id="{B09F08B8-4DE9-455C-9B5F-0658152A58E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607854" y="4956503"/>
                      <a:ext cx="652462" cy="466473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15" name="直線單箭頭接點 114">
                  <a:extLst>
                    <a:ext uri="{FF2B5EF4-FFF2-40B4-BE49-F238E27FC236}">
                      <a16:creationId xmlns:a16="http://schemas.microsoft.com/office/drawing/2014/main" id="{E626A2D9-BA41-4D72-BE89-02A93A52BC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720290" y="5418801"/>
                  <a:ext cx="468303" cy="0"/>
                </a:xfrm>
                <a:prstGeom prst="straightConnector1">
                  <a:avLst/>
                </a:prstGeom>
                <a:ln w="38100">
                  <a:solidFill>
                    <a:schemeClr val="accent5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群組 68">
                <a:extLst>
                  <a:ext uri="{FF2B5EF4-FFF2-40B4-BE49-F238E27FC236}">
                    <a16:creationId xmlns:a16="http://schemas.microsoft.com/office/drawing/2014/main" id="{36B017C7-22DF-481B-AF91-1E9958F989D9}"/>
                  </a:ext>
                </a:extLst>
              </p:cNvPr>
              <p:cNvGrpSpPr/>
              <p:nvPr/>
            </p:nvGrpSpPr>
            <p:grpSpPr>
              <a:xfrm>
                <a:off x="909310" y="5365573"/>
                <a:ext cx="6423279" cy="762692"/>
                <a:chOff x="1213948" y="5365573"/>
                <a:chExt cx="6423279" cy="762692"/>
              </a:xfrm>
            </p:grpSpPr>
            <p:grpSp>
              <p:nvGrpSpPr>
                <p:cNvPr id="94" name="群組 93">
                  <a:extLst>
                    <a:ext uri="{FF2B5EF4-FFF2-40B4-BE49-F238E27FC236}">
                      <a16:creationId xmlns:a16="http://schemas.microsoft.com/office/drawing/2014/main" id="{9180060C-60EB-419C-A295-5E6758B6E3CE}"/>
                    </a:ext>
                  </a:extLst>
                </p:cNvPr>
                <p:cNvGrpSpPr/>
                <p:nvPr/>
              </p:nvGrpSpPr>
              <p:grpSpPr>
                <a:xfrm>
                  <a:off x="1213948" y="5365573"/>
                  <a:ext cx="6423279" cy="508881"/>
                  <a:chOff x="1689436" y="4689415"/>
                  <a:chExt cx="6423279" cy="508881"/>
                </a:xfrm>
              </p:grpSpPr>
              <p:cxnSp>
                <p:nvCxnSpPr>
                  <p:cNvPr id="104" name="直線單箭頭接點 103">
                    <a:extLst>
                      <a:ext uri="{FF2B5EF4-FFF2-40B4-BE49-F238E27FC236}">
                        <a16:creationId xmlns:a16="http://schemas.microsoft.com/office/drawing/2014/main" id="{3F70B920-E1E6-47E8-BF95-967C14370F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8568" y="4943856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05" name="文字方塊 104">
                        <a:extLst>
                          <a:ext uri="{FF2B5EF4-FFF2-40B4-BE49-F238E27FC236}">
                            <a16:creationId xmlns:a16="http://schemas.microsoft.com/office/drawing/2014/main" id="{5096FA65-CF66-42C7-AE37-E8D0828B06F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89436" y="4689415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oMath>
                          </m:oMathPara>
                        </a14:m>
                        <a:endParaRPr lang="zh-TW" altLang="en-US" dirty="0"/>
                      </a:p>
                    </p:txBody>
                  </p:sp>
                </mc:Choice>
                <mc:Fallback xmlns="">
                  <p:sp>
                    <p:nvSpPr>
                      <p:cNvPr id="105" name="文字方塊 104">
                        <a:extLst>
                          <a:ext uri="{FF2B5EF4-FFF2-40B4-BE49-F238E27FC236}">
                            <a16:creationId xmlns:a16="http://schemas.microsoft.com/office/drawing/2014/main" id="{5096FA65-CF66-42C7-AE37-E8D0828B06F3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689436" y="4689415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4"/>
                        <a:stretch>
                          <a:fillRect b="-8197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106" name="橢圓 105">
                    <a:extLst>
                      <a:ext uri="{FF2B5EF4-FFF2-40B4-BE49-F238E27FC236}">
                        <a16:creationId xmlns:a16="http://schemas.microsoft.com/office/drawing/2014/main" id="{080669BB-4538-45FD-9CB0-31C3260F47CE}"/>
                      </a:ext>
                    </a:extLst>
                  </p:cNvPr>
                  <p:cNvSpPr/>
                  <p:nvPr/>
                </p:nvSpPr>
                <p:spPr>
                  <a:xfrm>
                    <a:off x="5548337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07" name="橢圓 106">
                    <a:extLst>
                      <a:ext uri="{FF2B5EF4-FFF2-40B4-BE49-F238E27FC236}">
                        <a16:creationId xmlns:a16="http://schemas.microsoft.com/office/drawing/2014/main" id="{E20DBCB0-AF90-452E-8EFB-BAF37E125A28}"/>
                      </a:ext>
                    </a:extLst>
                  </p:cNvPr>
                  <p:cNvSpPr/>
                  <p:nvPr/>
                </p:nvSpPr>
                <p:spPr>
                  <a:xfrm>
                    <a:off x="6000982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8" name="橢圓 107">
                    <a:extLst>
                      <a:ext uri="{FF2B5EF4-FFF2-40B4-BE49-F238E27FC236}">
                        <a16:creationId xmlns:a16="http://schemas.microsoft.com/office/drawing/2014/main" id="{2925249A-8E15-4BE4-883F-0F575549AD63}"/>
                      </a:ext>
                    </a:extLst>
                  </p:cNvPr>
                  <p:cNvSpPr/>
                  <p:nvPr/>
                </p:nvSpPr>
                <p:spPr>
                  <a:xfrm>
                    <a:off x="6455134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9" name="橢圓 108">
                    <a:extLst>
                      <a:ext uri="{FF2B5EF4-FFF2-40B4-BE49-F238E27FC236}">
                        <a16:creationId xmlns:a16="http://schemas.microsoft.com/office/drawing/2014/main" id="{F59EC324-4A61-415D-956A-9E910F8108FE}"/>
                      </a:ext>
                    </a:extLst>
                  </p:cNvPr>
                  <p:cNvSpPr/>
                  <p:nvPr/>
                </p:nvSpPr>
                <p:spPr>
                  <a:xfrm>
                    <a:off x="6909286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0" name="橢圓 109">
                    <a:extLst>
                      <a:ext uri="{FF2B5EF4-FFF2-40B4-BE49-F238E27FC236}">
                        <a16:creationId xmlns:a16="http://schemas.microsoft.com/office/drawing/2014/main" id="{A3869DAD-EF11-4E52-A923-12390A4858BC}"/>
                      </a:ext>
                    </a:extLst>
                  </p:cNvPr>
                  <p:cNvSpPr/>
                  <p:nvPr/>
                </p:nvSpPr>
                <p:spPr>
                  <a:xfrm>
                    <a:off x="5094185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1" name="橢圓 110">
                    <a:extLst>
                      <a:ext uri="{FF2B5EF4-FFF2-40B4-BE49-F238E27FC236}">
                        <a16:creationId xmlns:a16="http://schemas.microsoft.com/office/drawing/2014/main" id="{D052A140-9728-4856-AEC5-301518F57136}"/>
                      </a:ext>
                    </a:extLst>
                  </p:cNvPr>
                  <p:cNvSpPr/>
                  <p:nvPr/>
                </p:nvSpPr>
                <p:spPr>
                  <a:xfrm>
                    <a:off x="4640033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2" name="橢圓 111">
                    <a:extLst>
                      <a:ext uri="{FF2B5EF4-FFF2-40B4-BE49-F238E27FC236}">
                        <a16:creationId xmlns:a16="http://schemas.microsoft.com/office/drawing/2014/main" id="{EDFC0B29-0E6F-4EBB-8E85-79CFEC38EF6D}"/>
                      </a:ext>
                    </a:extLst>
                  </p:cNvPr>
                  <p:cNvSpPr/>
                  <p:nvPr/>
                </p:nvSpPr>
                <p:spPr>
                  <a:xfrm>
                    <a:off x="4185881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3" name="橢圓 112">
                    <a:extLst>
                      <a:ext uri="{FF2B5EF4-FFF2-40B4-BE49-F238E27FC236}">
                        <a16:creationId xmlns:a16="http://schemas.microsoft.com/office/drawing/2014/main" id="{07F9ABB3-19FC-4033-8872-09AF7B85555C}"/>
                      </a:ext>
                    </a:extLst>
                  </p:cNvPr>
                  <p:cNvSpPr/>
                  <p:nvPr/>
                </p:nvSpPr>
                <p:spPr>
                  <a:xfrm>
                    <a:off x="3735002" y="4853939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5" name="文字方塊 94">
                      <a:extLst>
                        <a:ext uri="{FF2B5EF4-FFF2-40B4-BE49-F238E27FC236}">
                          <a16:creationId xmlns:a16="http://schemas.microsoft.com/office/drawing/2014/main" id="{3037B338-EE53-4F0E-A3A5-27A3C826E97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971265" y="5746398"/>
                      <a:ext cx="412112" cy="38166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5" name="文字方塊 94">
                      <a:extLst>
                        <a:ext uri="{FF2B5EF4-FFF2-40B4-BE49-F238E27FC236}">
                          <a16:creationId xmlns:a16="http://schemas.microsoft.com/office/drawing/2014/main" id="{3037B338-EE53-4F0E-A3A5-27A3C826E97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971265" y="5746398"/>
                      <a:ext cx="412112" cy="381660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6" name="文字方塊 95">
                      <a:extLst>
                        <a:ext uri="{FF2B5EF4-FFF2-40B4-BE49-F238E27FC236}">
                          <a16:creationId xmlns:a16="http://schemas.microsoft.com/office/drawing/2014/main" id="{D8A579D1-770F-437D-B65E-72A817A6F29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40492" y="5740815"/>
                      <a:ext cx="564197" cy="38166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6" name="文字方塊 95">
                      <a:extLst>
                        <a:ext uri="{FF2B5EF4-FFF2-40B4-BE49-F238E27FC236}">
                          <a16:creationId xmlns:a16="http://schemas.microsoft.com/office/drawing/2014/main" id="{D8A579D1-770F-437D-B65E-72A817A6F29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440492" y="5740815"/>
                      <a:ext cx="564197" cy="381662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7" name="文字方塊 96">
                      <a:extLst>
                        <a:ext uri="{FF2B5EF4-FFF2-40B4-BE49-F238E27FC236}">
                          <a16:creationId xmlns:a16="http://schemas.microsoft.com/office/drawing/2014/main" id="{94B3F47B-3301-4A96-9C97-78B283952A7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77710" y="5746603"/>
                      <a:ext cx="564197" cy="38166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2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7" name="文字方塊 96">
                      <a:extLst>
                        <a:ext uri="{FF2B5EF4-FFF2-40B4-BE49-F238E27FC236}">
                          <a16:creationId xmlns:a16="http://schemas.microsoft.com/office/drawing/2014/main" id="{94B3F47B-3301-4A96-9C97-78B283952A7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977710" y="5746603"/>
                      <a:ext cx="564197" cy="381662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t="-2174" b="-130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8" name="文字方塊 97">
                      <a:extLst>
                        <a:ext uri="{FF2B5EF4-FFF2-40B4-BE49-F238E27FC236}">
                          <a16:creationId xmlns:a16="http://schemas.microsoft.com/office/drawing/2014/main" id="{D3A9E451-4A35-4760-A519-BC4D1A4F19A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24921" y="5743479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3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8" name="文字方塊 97">
                      <a:extLst>
                        <a:ext uri="{FF2B5EF4-FFF2-40B4-BE49-F238E27FC236}">
                          <a16:creationId xmlns:a16="http://schemas.microsoft.com/office/drawing/2014/main" id="{D3A9E451-4A35-4760-A519-BC4D1A4F19A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524921" y="5743479"/>
                      <a:ext cx="564197" cy="381661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2174" b="-130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9" name="文字方塊 98">
                      <a:extLst>
                        <a:ext uri="{FF2B5EF4-FFF2-40B4-BE49-F238E27FC236}">
                          <a16:creationId xmlns:a16="http://schemas.microsoft.com/office/drawing/2014/main" id="{627E9F7B-6727-4D17-AA82-C66CD094AE3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080886" y="5740816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4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9" name="文字方塊 98">
                      <a:extLst>
                        <a:ext uri="{FF2B5EF4-FFF2-40B4-BE49-F238E27FC236}">
                          <a16:creationId xmlns:a16="http://schemas.microsoft.com/office/drawing/2014/main" id="{627E9F7B-6727-4D17-AA82-C66CD094AE3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080886" y="5740816"/>
                      <a:ext cx="564197" cy="381661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 t="-4444" b="-1555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0" name="文字方塊 99">
                      <a:extLst>
                        <a:ext uri="{FF2B5EF4-FFF2-40B4-BE49-F238E27FC236}">
                          <a16:creationId xmlns:a16="http://schemas.microsoft.com/office/drawing/2014/main" id="{C3C2718D-F08F-4ED9-942C-64E36FB9497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35306" y="5740816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0" name="文字方塊 99">
                      <a:extLst>
                        <a:ext uri="{FF2B5EF4-FFF2-40B4-BE49-F238E27FC236}">
                          <a16:creationId xmlns:a16="http://schemas.microsoft.com/office/drawing/2014/main" id="{C3C2718D-F08F-4ED9-942C-64E36FB9497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335306" y="5740816"/>
                      <a:ext cx="564197" cy="381661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1" name="文字方塊 100">
                      <a:extLst>
                        <a:ext uri="{FF2B5EF4-FFF2-40B4-BE49-F238E27FC236}">
                          <a16:creationId xmlns:a16="http://schemas.microsoft.com/office/drawing/2014/main" id="{2407C2BB-9E7B-48ED-AFE1-3399135B5F1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789631" y="5743479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1" name="文字方塊 100">
                      <a:extLst>
                        <a:ext uri="{FF2B5EF4-FFF2-40B4-BE49-F238E27FC236}">
                          <a16:creationId xmlns:a16="http://schemas.microsoft.com/office/drawing/2014/main" id="{2407C2BB-9E7B-48ED-AFE1-3399135B5F1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789631" y="5743479"/>
                      <a:ext cx="564197" cy="381661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2" name="文字方塊 101">
                      <a:extLst>
                        <a:ext uri="{FF2B5EF4-FFF2-40B4-BE49-F238E27FC236}">
                          <a16:creationId xmlns:a16="http://schemas.microsoft.com/office/drawing/2014/main" id="{76B24181-BDB5-4678-8870-507145DB9EC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43956" y="5735142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𝟑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2" name="文字方塊 101">
                      <a:extLst>
                        <a:ext uri="{FF2B5EF4-FFF2-40B4-BE49-F238E27FC236}">
                          <a16:creationId xmlns:a16="http://schemas.microsoft.com/office/drawing/2014/main" id="{76B24181-BDB5-4678-8870-507145DB9EC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43956" y="5735142"/>
                      <a:ext cx="564197" cy="381661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103" name="文字方塊 102">
                  <a:extLst>
                    <a:ext uri="{FF2B5EF4-FFF2-40B4-BE49-F238E27FC236}">
                      <a16:creationId xmlns:a16="http://schemas.microsoft.com/office/drawing/2014/main" id="{E171D98B-A879-4ED5-99A8-94EB0604B83A}"/>
                    </a:ext>
                  </a:extLst>
                </p:cNvPr>
                <p:cNvSpPr txBox="1"/>
                <p:nvPr/>
              </p:nvSpPr>
              <p:spPr>
                <a:xfrm>
                  <a:off x="1740311" y="5595694"/>
                  <a:ext cx="1433091" cy="42406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400" b="1" dirty="0"/>
                    <a:t>3-bit Integer</a:t>
                  </a:r>
                  <a:endParaRPr lang="zh-TW" altLang="en-US" sz="1400" b="1" dirty="0"/>
                </a:p>
              </p:txBody>
            </p:sp>
          </p:grpSp>
          <p:grpSp>
            <p:nvGrpSpPr>
              <p:cNvPr id="70" name="群組 69">
                <a:extLst>
                  <a:ext uri="{FF2B5EF4-FFF2-40B4-BE49-F238E27FC236}">
                    <a16:creationId xmlns:a16="http://schemas.microsoft.com/office/drawing/2014/main" id="{82F5A5E1-3500-4FBE-B776-3A2B8563F677}"/>
                  </a:ext>
                </a:extLst>
              </p:cNvPr>
              <p:cNvGrpSpPr/>
              <p:nvPr/>
            </p:nvGrpSpPr>
            <p:grpSpPr>
              <a:xfrm>
                <a:off x="909310" y="2750432"/>
                <a:ext cx="6423279" cy="2020150"/>
                <a:chOff x="1213948" y="2750432"/>
                <a:chExt cx="6423279" cy="2020150"/>
              </a:xfrm>
            </p:grpSpPr>
            <p:cxnSp>
              <p:nvCxnSpPr>
                <p:cNvPr id="82" name="直線接點 81">
                  <a:extLst>
                    <a:ext uri="{FF2B5EF4-FFF2-40B4-BE49-F238E27FC236}">
                      <a16:creationId xmlns:a16="http://schemas.microsoft.com/office/drawing/2014/main" id="{63085034-CC43-48BA-864A-F31B632A9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20290" y="2750432"/>
                  <a:ext cx="0" cy="202015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3" name="群組 82">
                  <a:extLst>
                    <a:ext uri="{FF2B5EF4-FFF2-40B4-BE49-F238E27FC236}">
                      <a16:creationId xmlns:a16="http://schemas.microsoft.com/office/drawing/2014/main" id="{16C04BDC-5798-4EC0-B237-582D3F7C7686}"/>
                    </a:ext>
                  </a:extLst>
                </p:cNvPr>
                <p:cNvGrpSpPr/>
                <p:nvPr/>
              </p:nvGrpSpPr>
              <p:grpSpPr>
                <a:xfrm>
                  <a:off x="1213948" y="4252958"/>
                  <a:ext cx="6423279" cy="508881"/>
                  <a:chOff x="1689436" y="4655620"/>
                  <a:chExt cx="6423279" cy="508881"/>
                </a:xfrm>
              </p:grpSpPr>
              <p:cxnSp>
                <p:nvCxnSpPr>
                  <p:cNvPr id="84" name="直線單箭頭接點 83">
                    <a:extLst>
                      <a:ext uri="{FF2B5EF4-FFF2-40B4-BE49-F238E27FC236}">
                        <a16:creationId xmlns:a16="http://schemas.microsoft.com/office/drawing/2014/main" id="{5ECD28EE-7351-45D7-A544-7FDD18F3BC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8568" y="4943856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85" name="文字方塊 84">
                        <a:extLst>
                          <a:ext uri="{FF2B5EF4-FFF2-40B4-BE49-F238E27FC236}">
                            <a16:creationId xmlns:a16="http://schemas.microsoft.com/office/drawing/2014/main" id="{B37D8433-94EC-4A72-A6FE-8ADB85EE6C8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oMath>
                          </m:oMathPara>
                        </a14:m>
                        <a:endParaRPr lang="zh-TW" alt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85" name="文字方塊 84">
                        <a:extLst>
                          <a:ext uri="{FF2B5EF4-FFF2-40B4-BE49-F238E27FC236}">
                            <a16:creationId xmlns:a16="http://schemas.microsoft.com/office/drawing/2014/main" id="{B37D8433-94EC-4A72-A6FE-8ADB85EE6C86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13"/>
                        <a:stretch>
                          <a:fillRect b="-16667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86" name="橢圓 85">
                    <a:extLst>
                      <a:ext uri="{FF2B5EF4-FFF2-40B4-BE49-F238E27FC236}">
                        <a16:creationId xmlns:a16="http://schemas.microsoft.com/office/drawing/2014/main" id="{B1F8EA2D-4871-4ACC-8B16-56C4737E077A}"/>
                      </a:ext>
                    </a:extLst>
                  </p:cNvPr>
                  <p:cNvSpPr/>
                  <p:nvPr/>
                </p:nvSpPr>
                <p:spPr>
                  <a:xfrm>
                    <a:off x="5091137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87" name="橢圓 86">
                    <a:extLst>
                      <a:ext uri="{FF2B5EF4-FFF2-40B4-BE49-F238E27FC236}">
                        <a16:creationId xmlns:a16="http://schemas.microsoft.com/office/drawing/2014/main" id="{83CB1CC4-7050-4D48-BA86-FFD57FC138D8}"/>
                      </a:ext>
                    </a:extLst>
                  </p:cNvPr>
                  <p:cNvSpPr/>
                  <p:nvPr/>
                </p:nvSpPr>
                <p:spPr>
                  <a:xfrm>
                    <a:off x="5543782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8" name="橢圓 87">
                    <a:extLst>
                      <a:ext uri="{FF2B5EF4-FFF2-40B4-BE49-F238E27FC236}">
                        <a16:creationId xmlns:a16="http://schemas.microsoft.com/office/drawing/2014/main" id="{35388DC8-9655-4206-B270-C88CEFCDE36A}"/>
                      </a:ext>
                    </a:extLst>
                  </p:cNvPr>
                  <p:cNvSpPr/>
                  <p:nvPr/>
                </p:nvSpPr>
                <p:spPr>
                  <a:xfrm>
                    <a:off x="5997934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9" name="橢圓 88">
                    <a:extLst>
                      <a:ext uri="{FF2B5EF4-FFF2-40B4-BE49-F238E27FC236}">
                        <a16:creationId xmlns:a16="http://schemas.microsoft.com/office/drawing/2014/main" id="{6B965B32-89DD-4839-9BDF-967CDE9589F4}"/>
                      </a:ext>
                    </a:extLst>
                  </p:cNvPr>
                  <p:cNvSpPr/>
                  <p:nvPr/>
                </p:nvSpPr>
                <p:spPr>
                  <a:xfrm>
                    <a:off x="6452086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0" name="橢圓 89">
                    <a:extLst>
                      <a:ext uri="{FF2B5EF4-FFF2-40B4-BE49-F238E27FC236}">
                        <a16:creationId xmlns:a16="http://schemas.microsoft.com/office/drawing/2014/main" id="{1A8515A4-D24F-4E00-86FF-BEE60A291DDF}"/>
                      </a:ext>
                    </a:extLst>
                  </p:cNvPr>
                  <p:cNvSpPr/>
                  <p:nvPr/>
                </p:nvSpPr>
                <p:spPr>
                  <a:xfrm>
                    <a:off x="4636985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1" name="橢圓 90">
                    <a:extLst>
                      <a:ext uri="{FF2B5EF4-FFF2-40B4-BE49-F238E27FC236}">
                        <a16:creationId xmlns:a16="http://schemas.microsoft.com/office/drawing/2014/main" id="{CF4E44D6-E78A-4D8C-A549-E91895467B7F}"/>
                      </a:ext>
                    </a:extLst>
                  </p:cNvPr>
                  <p:cNvSpPr/>
                  <p:nvPr/>
                </p:nvSpPr>
                <p:spPr>
                  <a:xfrm>
                    <a:off x="4182833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2" name="橢圓 91">
                    <a:extLst>
                      <a:ext uri="{FF2B5EF4-FFF2-40B4-BE49-F238E27FC236}">
                        <a16:creationId xmlns:a16="http://schemas.microsoft.com/office/drawing/2014/main" id="{FC84F264-F9E8-4F59-BCB0-56BE93C370AF}"/>
                      </a:ext>
                    </a:extLst>
                  </p:cNvPr>
                  <p:cNvSpPr/>
                  <p:nvPr/>
                </p:nvSpPr>
                <p:spPr>
                  <a:xfrm>
                    <a:off x="3728681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" name="橢圓 92">
                    <a:extLst>
                      <a:ext uri="{FF2B5EF4-FFF2-40B4-BE49-F238E27FC236}">
                        <a16:creationId xmlns:a16="http://schemas.microsoft.com/office/drawing/2014/main" id="{D8F41A67-3643-4775-B063-36A304BAEF6C}"/>
                      </a:ext>
                    </a:extLst>
                  </p:cNvPr>
                  <p:cNvSpPr/>
                  <p:nvPr/>
                </p:nvSpPr>
                <p:spPr>
                  <a:xfrm>
                    <a:off x="3277802" y="4853939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71" name="群組 70">
                <a:extLst>
                  <a:ext uri="{FF2B5EF4-FFF2-40B4-BE49-F238E27FC236}">
                    <a16:creationId xmlns:a16="http://schemas.microsoft.com/office/drawing/2014/main" id="{57FA6D8A-8C0A-41A7-B0E9-8FF52AA88D8E}"/>
                  </a:ext>
                </a:extLst>
              </p:cNvPr>
              <p:cNvGrpSpPr/>
              <p:nvPr/>
            </p:nvGrpSpPr>
            <p:grpSpPr>
              <a:xfrm>
                <a:off x="906413" y="2302649"/>
                <a:ext cx="6426176" cy="1088624"/>
                <a:chOff x="1211051" y="2302649"/>
                <a:chExt cx="6426176" cy="1088624"/>
              </a:xfrm>
            </p:grpSpPr>
            <p:sp>
              <p:nvSpPr>
                <p:cNvPr id="74" name="矩形 73">
                  <a:extLst>
                    <a:ext uri="{FF2B5EF4-FFF2-40B4-BE49-F238E27FC236}">
                      <a16:creationId xmlns:a16="http://schemas.microsoft.com/office/drawing/2014/main" id="{C4B79D59-3E39-4EDA-B084-B4A547C899A4}"/>
                    </a:ext>
                  </a:extLst>
                </p:cNvPr>
                <p:cNvSpPr/>
                <p:nvPr/>
              </p:nvSpPr>
              <p:spPr>
                <a:xfrm>
                  <a:off x="2284125" y="2768508"/>
                  <a:ext cx="4507991" cy="524615"/>
                </a:xfrm>
                <a:prstGeom prst="rect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cxnSp>
              <p:nvCxnSpPr>
                <p:cNvPr id="75" name="直線單箭頭接點 74">
                  <a:extLst>
                    <a:ext uri="{FF2B5EF4-FFF2-40B4-BE49-F238E27FC236}">
                      <a16:creationId xmlns:a16="http://schemas.microsoft.com/office/drawing/2014/main" id="{30F8E6E8-AC69-4B4B-8E34-E524749FCB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83080" y="3043772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6" name="文字方塊 75">
                      <a:extLst>
                        <a:ext uri="{FF2B5EF4-FFF2-40B4-BE49-F238E27FC236}">
                          <a16:creationId xmlns:a16="http://schemas.microsoft.com/office/drawing/2014/main" id="{48EA17CA-9D9F-4448-9FA5-B9B593F7185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oMath>
                        </m:oMathPara>
                      </a14:m>
                      <a:endParaRPr lang="zh-TW" altLang="en-US" sz="2000" dirty="0"/>
                    </a:p>
                  </p:txBody>
                </p:sp>
              </mc:Choice>
              <mc:Fallback xmlns="">
                <p:sp>
                  <p:nvSpPr>
                    <p:cNvPr id="76" name="文字方塊 75">
                      <a:extLst>
                        <a:ext uri="{FF2B5EF4-FFF2-40B4-BE49-F238E27FC236}">
                          <a16:creationId xmlns:a16="http://schemas.microsoft.com/office/drawing/2014/main" id="{48EA17CA-9D9F-4448-9FA5-B9B593F7185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77" name="直線接點 76">
                  <a:extLst>
                    <a:ext uri="{FF2B5EF4-FFF2-40B4-BE49-F238E27FC236}">
                      <a16:creationId xmlns:a16="http://schemas.microsoft.com/office/drawing/2014/main" id="{AD431963-5297-46AC-BD6B-D3C401BEFB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5161" y="2796884"/>
                  <a:ext cx="0" cy="464726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8" name="文字方塊 77">
                      <a:extLst>
                        <a:ext uri="{FF2B5EF4-FFF2-40B4-BE49-F238E27FC236}">
                          <a16:creationId xmlns:a16="http://schemas.microsoft.com/office/drawing/2014/main" id="{5A216F5D-AB6F-4E36-B03E-A698503712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75740" y="2302649"/>
                      <a:ext cx="1064824" cy="46647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1600" dirty="0"/>
                    </a:p>
                  </p:txBody>
                </p:sp>
              </mc:Choice>
              <mc:Fallback xmlns="">
                <p:sp>
                  <p:nvSpPr>
                    <p:cNvPr id="78" name="文字方塊 77">
                      <a:extLst>
                        <a:ext uri="{FF2B5EF4-FFF2-40B4-BE49-F238E27FC236}">
                          <a16:creationId xmlns:a16="http://schemas.microsoft.com/office/drawing/2014/main" id="{5A216F5D-AB6F-4E36-B03E-A6985037125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75740" y="2302649"/>
                      <a:ext cx="1064824" cy="466474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9" name="文字方塊 78">
                      <a:extLst>
                        <a:ext uri="{FF2B5EF4-FFF2-40B4-BE49-F238E27FC236}">
                          <a16:creationId xmlns:a16="http://schemas.microsoft.com/office/drawing/2014/main" id="{6A2393C4-1C0D-425C-8590-9CD8AAC2EF8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55568" y="2303262"/>
                      <a:ext cx="1064824" cy="46647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b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1600" b="1" dirty="0"/>
                    </a:p>
                  </p:txBody>
                </p:sp>
              </mc:Choice>
              <mc:Fallback xmlns="">
                <p:sp>
                  <p:nvSpPr>
                    <p:cNvPr id="79" name="文字方塊 78">
                      <a:extLst>
                        <a:ext uri="{FF2B5EF4-FFF2-40B4-BE49-F238E27FC236}">
                          <a16:creationId xmlns:a16="http://schemas.microsoft.com/office/drawing/2014/main" id="{6A2393C4-1C0D-425C-8590-9CD8AAC2EF8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855568" y="2303262"/>
                      <a:ext cx="1064824" cy="466474"/>
                    </a:xfrm>
                    <a:prstGeom prst="rect">
                      <a:avLst/>
                    </a:prstGeom>
                    <a:blipFill>
                      <a:blip r:embed="rId1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0" name="文字方塊 79">
                      <a:extLst>
                        <a:ext uri="{FF2B5EF4-FFF2-40B4-BE49-F238E27FC236}">
                          <a16:creationId xmlns:a16="http://schemas.microsoft.com/office/drawing/2014/main" id="{CA6FF2D8-9EC8-4320-A494-376850453D6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828931" y="2333088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80" name="文字方塊 79">
                      <a:extLst>
                        <a:ext uri="{FF2B5EF4-FFF2-40B4-BE49-F238E27FC236}">
                          <a16:creationId xmlns:a16="http://schemas.microsoft.com/office/drawing/2014/main" id="{CA6FF2D8-9EC8-4320-A494-376850453D6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828931" y="2333088"/>
                      <a:ext cx="652463" cy="508881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5212435D-CBB6-4044-BD85-DA91358B8C8D}"/>
                    </a:ext>
                  </a:extLst>
                </p:cNvPr>
                <p:cNvSpPr txBox="1"/>
                <p:nvPr/>
              </p:nvSpPr>
              <p:spPr>
                <a:xfrm>
                  <a:off x="2347356" y="2670359"/>
                  <a:ext cx="1652093" cy="72091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400" b="1" dirty="0"/>
                    <a:t>floating-point range</a:t>
                  </a:r>
                  <a:endParaRPr lang="zh-TW" altLang="en-US" sz="1400" b="1" dirty="0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2" name="文字方塊 71">
                    <a:extLst>
                      <a:ext uri="{FF2B5EF4-FFF2-40B4-BE49-F238E27FC236}">
                        <a16:creationId xmlns:a16="http://schemas.microsoft.com/office/drawing/2014/main" id="{C67E0466-09EF-4A78-98AB-1C3873A5AE36}"/>
                      </a:ext>
                    </a:extLst>
                  </p:cNvPr>
                  <p:cNvSpPr txBox="1"/>
                  <p:nvPr/>
                </p:nvSpPr>
                <p:spPr>
                  <a:xfrm>
                    <a:off x="2514468" y="5995439"/>
                    <a:ext cx="1064824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 i="1" dirty="0"/>
                  </a:p>
                </p:txBody>
              </p:sp>
            </mc:Choice>
            <mc:Fallback xmlns="">
              <p:sp>
                <p:nvSpPr>
                  <p:cNvPr id="72" name="文字方塊 71">
                    <a:extLst>
                      <a:ext uri="{FF2B5EF4-FFF2-40B4-BE49-F238E27FC236}">
                        <a16:creationId xmlns:a16="http://schemas.microsoft.com/office/drawing/2014/main" id="{C67E0466-09EF-4A78-98AB-1C3873A5AE3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14468" y="5995439"/>
                    <a:ext cx="1064824" cy="466473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b="-535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3" name="文字方塊 72">
                    <a:extLst>
                      <a:ext uri="{FF2B5EF4-FFF2-40B4-BE49-F238E27FC236}">
                        <a16:creationId xmlns:a16="http://schemas.microsoft.com/office/drawing/2014/main" id="{D3546FD8-DDA6-44B7-BD6E-7A4E79138CD8}"/>
                      </a:ext>
                    </a:extLst>
                  </p:cNvPr>
                  <p:cNvSpPr txBox="1"/>
                  <p:nvPr/>
                </p:nvSpPr>
                <p:spPr>
                  <a:xfrm>
                    <a:off x="5692759" y="5995440"/>
                    <a:ext cx="1064824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2400" b="1" i="1" dirty="0"/>
                  </a:p>
                </p:txBody>
              </p:sp>
            </mc:Choice>
            <mc:Fallback xmlns="">
              <p:sp>
                <p:nvSpPr>
                  <p:cNvPr id="73" name="文字方塊 72">
                    <a:extLst>
                      <a:ext uri="{FF2B5EF4-FFF2-40B4-BE49-F238E27FC236}">
                        <a16:creationId xmlns:a16="http://schemas.microsoft.com/office/drawing/2014/main" id="{D3546FD8-DDA6-44B7-BD6E-7A4E79138CD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92759" y="5995440"/>
                    <a:ext cx="1064824" cy="466473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b="-535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65" name="橢圓 64">
              <a:extLst>
                <a:ext uri="{FF2B5EF4-FFF2-40B4-BE49-F238E27FC236}">
                  <a16:creationId xmlns:a16="http://schemas.microsoft.com/office/drawing/2014/main" id="{65861DE1-E3DC-462F-AE5E-FE428132F67E}"/>
                </a:ext>
              </a:extLst>
            </p:cNvPr>
            <p:cNvSpPr/>
            <p:nvPr/>
          </p:nvSpPr>
          <p:spPr>
            <a:xfrm>
              <a:off x="4740173" y="2081790"/>
              <a:ext cx="870974" cy="554608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>
              <a:extLst>
                <a:ext uri="{FF2B5EF4-FFF2-40B4-BE49-F238E27FC236}">
                  <a16:creationId xmlns:a16="http://schemas.microsoft.com/office/drawing/2014/main" id="{CEC7E0DE-E119-4ECC-AA86-087760AD8189}"/>
                </a:ext>
              </a:extLst>
            </p:cNvPr>
            <p:cNvSpPr/>
            <p:nvPr/>
          </p:nvSpPr>
          <p:spPr>
            <a:xfrm>
              <a:off x="1508831" y="2056905"/>
              <a:ext cx="870974" cy="554608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AAC4E19-6146-4EE3-AB21-AD7BEC6F0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508940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58DE2D-D7E0-4076-8CAF-8528A9372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Dynamic Range for Activation Quantization</a:t>
            </a:r>
            <a:endParaRPr lang="zh-TW" altLang="en-US" dirty="0"/>
          </a:p>
        </p:txBody>
      </p:sp>
      <p:sp>
        <p:nvSpPr>
          <p:cNvPr id="59" name="文字方塊 58">
            <a:extLst>
              <a:ext uri="{FF2B5EF4-FFF2-40B4-BE49-F238E27FC236}">
                <a16:creationId xmlns:a16="http://schemas.microsoft.com/office/drawing/2014/main" id="{92B9150E-D89D-4C2E-AF7F-A5768567720C}"/>
              </a:ext>
            </a:extLst>
          </p:cNvPr>
          <p:cNvSpPr txBox="1"/>
          <p:nvPr/>
        </p:nvSpPr>
        <p:spPr>
          <a:xfrm>
            <a:off x="5735884" y="2429108"/>
            <a:ext cx="622487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1" dirty="0"/>
              <a:t>Min-max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/>
              <a:t>Obtain ranges by finding the min/max value of the tensor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1" dirty="0"/>
              <a:t>Exponential Moving Average (EMA)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/>
              <a:t>Smoothed version of </a:t>
            </a:r>
            <a:r>
              <a:rPr lang="en-US" altLang="zh-TW" sz="2000" b="1" dirty="0"/>
              <a:t>min-max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b="0" i="0" dirty="0">
                <a:solidFill>
                  <a:srgbClr val="0D0D0D"/>
                </a:solidFill>
                <a:effectLst/>
                <a:latin typeface="Söhne"/>
              </a:rPr>
              <a:t>Observed ranges are smoothed across hundreds of calibration steps.</a:t>
            </a:r>
          </a:p>
        </p:txBody>
      </p:sp>
      <p:grpSp>
        <p:nvGrpSpPr>
          <p:cNvPr id="63" name="群組 62">
            <a:extLst>
              <a:ext uri="{FF2B5EF4-FFF2-40B4-BE49-F238E27FC236}">
                <a16:creationId xmlns:a16="http://schemas.microsoft.com/office/drawing/2014/main" id="{01D019C3-BA50-40F1-89F8-5FC0533FA903}"/>
              </a:ext>
            </a:extLst>
          </p:cNvPr>
          <p:cNvGrpSpPr/>
          <p:nvPr/>
        </p:nvGrpSpPr>
        <p:grpSpPr>
          <a:xfrm>
            <a:off x="838200" y="2404223"/>
            <a:ext cx="4663948" cy="3127803"/>
            <a:chOff x="1124959" y="2056905"/>
            <a:chExt cx="4663948" cy="3127803"/>
          </a:xfrm>
        </p:grpSpPr>
        <p:grpSp>
          <p:nvGrpSpPr>
            <p:cNvPr id="64" name="群組 63">
              <a:extLst>
                <a:ext uri="{FF2B5EF4-FFF2-40B4-BE49-F238E27FC236}">
                  <a16:creationId xmlns:a16="http://schemas.microsoft.com/office/drawing/2014/main" id="{86C22F0D-D686-4A27-8DDA-44CE7D343E6E}"/>
                </a:ext>
              </a:extLst>
            </p:cNvPr>
            <p:cNvGrpSpPr/>
            <p:nvPr/>
          </p:nvGrpSpPr>
          <p:grpSpPr>
            <a:xfrm>
              <a:off x="1124959" y="2166025"/>
              <a:ext cx="4663948" cy="3018683"/>
              <a:chOff x="906413" y="2302649"/>
              <a:chExt cx="6426176" cy="4159264"/>
            </a:xfrm>
          </p:grpSpPr>
          <p:grpSp>
            <p:nvGrpSpPr>
              <p:cNvPr id="67" name="群組 66">
                <a:extLst>
                  <a:ext uri="{FF2B5EF4-FFF2-40B4-BE49-F238E27FC236}">
                    <a16:creationId xmlns:a16="http://schemas.microsoft.com/office/drawing/2014/main" id="{D964E3E2-60F8-4C71-87D6-2F17DACFF7AB}"/>
                  </a:ext>
                </a:extLst>
              </p:cNvPr>
              <p:cNvGrpSpPr/>
              <p:nvPr/>
            </p:nvGrpSpPr>
            <p:grpSpPr>
              <a:xfrm>
                <a:off x="2001864" y="3314613"/>
                <a:ext cx="5236361" cy="1164785"/>
                <a:chOff x="1995606" y="3314613"/>
                <a:chExt cx="5236361" cy="1164785"/>
              </a:xfrm>
            </p:grpSpPr>
            <p:cxnSp>
              <p:nvCxnSpPr>
                <p:cNvPr id="116" name="直線接點 115">
                  <a:extLst>
                    <a:ext uri="{FF2B5EF4-FFF2-40B4-BE49-F238E27FC236}">
                      <a16:creationId xmlns:a16="http://schemas.microsoft.com/office/drawing/2014/main" id="{CE0F3215-8FCC-4CBC-9814-6CD4F341BC1D}"/>
                    </a:ext>
                  </a:extLst>
                </p:cNvPr>
                <p:cNvCxnSpPr>
                  <a:cxnSpLocks/>
                  <a:endCxn id="89" idx="7"/>
                </p:cNvCxnSpPr>
                <p:nvPr/>
              </p:nvCxnSpPr>
              <p:spPr>
                <a:xfrm flipH="1">
                  <a:off x="5829603" y="3314613"/>
                  <a:ext cx="651617" cy="1158691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7" name="文字方塊 116">
                      <a:extLst>
                        <a:ext uri="{FF2B5EF4-FFF2-40B4-BE49-F238E27FC236}">
                          <a16:creationId xmlns:a16="http://schemas.microsoft.com/office/drawing/2014/main" id="{0E7BCB22-0CB8-4FA1-B2BF-20E41BBC083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𝑺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accent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17" name="文字方塊 116">
                      <a:extLst>
                        <a:ext uri="{FF2B5EF4-FFF2-40B4-BE49-F238E27FC236}">
                          <a16:creationId xmlns:a16="http://schemas.microsoft.com/office/drawing/2014/main" id="{0E7BCB22-0CB8-4FA1-B2BF-20E41BBC083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blipFill>
                      <a:blip r:embed="rId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18" name="直線接點 117">
                  <a:extLst>
                    <a:ext uri="{FF2B5EF4-FFF2-40B4-BE49-F238E27FC236}">
                      <a16:creationId xmlns:a16="http://schemas.microsoft.com/office/drawing/2014/main" id="{0EC169A6-BC91-41DA-86B1-2C98A6CB0B32}"/>
                    </a:ext>
                  </a:extLst>
                </p:cNvPr>
                <p:cNvCxnSpPr>
                  <a:cxnSpLocks/>
                  <a:endCxn id="93" idx="1"/>
                </p:cNvCxnSpPr>
                <p:nvPr/>
              </p:nvCxnSpPr>
              <p:spPr>
                <a:xfrm>
                  <a:off x="1995606" y="3323846"/>
                  <a:ext cx="523933" cy="1155552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" name="群組 67">
                <a:extLst>
                  <a:ext uri="{FF2B5EF4-FFF2-40B4-BE49-F238E27FC236}">
                    <a16:creationId xmlns:a16="http://schemas.microsoft.com/office/drawing/2014/main" id="{B6FDF027-5A3E-496B-8996-7DCFC38E704F}"/>
                  </a:ext>
                </a:extLst>
              </p:cNvPr>
              <p:cNvGrpSpPr/>
              <p:nvPr/>
            </p:nvGrpSpPr>
            <p:grpSpPr>
              <a:xfrm>
                <a:off x="4303216" y="4956503"/>
                <a:ext cx="652462" cy="466473"/>
                <a:chOff x="4607854" y="4956503"/>
                <a:chExt cx="652462" cy="466473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4" name="文字方塊 113">
                      <a:extLst>
                        <a:ext uri="{FF2B5EF4-FFF2-40B4-BE49-F238E27FC236}">
                          <a16:creationId xmlns:a16="http://schemas.microsoft.com/office/drawing/2014/main" id="{B09F08B8-4DE9-455C-9B5F-0658152A58E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07854" y="4956503"/>
                      <a:ext cx="652462" cy="46647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6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6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oMath>
                        </m:oMathPara>
                      </a14:m>
                      <a:endParaRPr lang="zh-TW" altLang="en-US" sz="1600" dirty="0">
                        <a:solidFill>
                          <a:schemeClr val="accent5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14" name="文字方塊 113">
                      <a:extLst>
                        <a:ext uri="{FF2B5EF4-FFF2-40B4-BE49-F238E27FC236}">
                          <a16:creationId xmlns:a16="http://schemas.microsoft.com/office/drawing/2014/main" id="{B09F08B8-4DE9-455C-9B5F-0658152A58E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607854" y="4956503"/>
                      <a:ext cx="652462" cy="466473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15" name="直線單箭頭接點 114">
                  <a:extLst>
                    <a:ext uri="{FF2B5EF4-FFF2-40B4-BE49-F238E27FC236}">
                      <a16:creationId xmlns:a16="http://schemas.microsoft.com/office/drawing/2014/main" id="{E626A2D9-BA41-4D72-BE89-02A93A52BC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720290" y="5418801"/>
                  <a:ext cx="468303" cy="0"/>
                </a:xfrm>
                <a:prstGeom prst="straightConnector1">
                  <a:avLst/>
                </a:prstGeom>
                <a:ln w="38100">
                  <a:solidFill>
                    <a:schemeClr val="accent5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群組 68">
                <a:extLst>
                  <a:ext uri="{FF2B5EF4-FFF2-40B4-BE49-F238E27FC236}">
                    <a16:creationId xmlns:a16="http://schemas.microsoft.com/office/drawing/2014/main" id="{36B017C7-22DF-481B-AF91-1E9958F989D9}"/>
                  </a:ext>
                </a:extLst>
              </p:cNvPr>
              <p:cNvGrpSpPr/>
              <p:nvPr/>
            </p:nvGrpSpPr>
            <p:grpSpPr>
              <a:xfrm>
                <a:off x="909310" y="5365573"/>
                <a:ext cx="6423279" cy="762692"/>
                <a:chOff x="1213948" y="5365573"/>
                <a:chExt cx="6423279" cy="762692"/>
              </a:xfrm>
            </p:grpSpPr>
            <p:grpSp>
              <p:nvGrpSpPr>
                <p:cNvPr id="94" name="群組 93">
                  <a:extLst>
                    <a:ext uri="{FF2B5EF4-FFF2-40B4-BE49-F238E27FC236}">
                      <a16:creationId xmlns:a16="http://schemas.microsoft.com/office/drawing/2014/main" id="{9180060C-60EB-419C-A295-5E6758B6E3CE}"/>
                    </a:ext>
                  </a:extLst>
                </p:cNvPr>
                <p:cNvGrpSpPr/>
                <p:nvPr/>
              </p:nvGrpSpPr>
              <p:grpSpPr>
                <a:xfrm>
                  <a:off x="1213948" y="5365573"/>
                  <a:ext cx="6423279" cy="508881"/>
                  <a:chOff x="1689436" y="4689415"/>
                  <a:chExt cx="6423279" cy="508881"/>
                </a:xfrm>
              </p:grpSpPr>
              <p:cxnSp>
                <p:nvCxnSpPr>
                  <p:cNvPr id="104" name="直線單箭頭接點 103">
                    <a:extLst>
                      <a:ext uri="{FF2B5EF4-FFF2-40B4-BE49-F238E27FC236}">
                        <a16:creationId xmlns:a16="http://schemas.microsoft.com/office/drawing/2014/main" id="{3F70B920-E1E6-47E8-BF95-967C14370F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8568" y="4943856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05" name="文字方塊 104">
                        <a:extLst>
                          <a:ext uri="{FF2B5EF4-FFF2-40B4-BE49-F238E27FC236}">
                            <a16:creationId xmlns:a16="http://schemas.microsoft.com/office/drawing/2014/main" id="{5096FA65-CF66-42C7-AE37-E8D0828B06F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89436" y="4689415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oMath>
                          </m:oMathPara>
                        </a14:m>
                        <a:endParaRPr lang="zh-TW" altLang="en-US" dirty="0"/>
                      </a:p>
                    </p:txBody>
                  </p:sp>
                </mc:Choice>
                <mc:Fallback xmlns="">
                  <p:sp>
                    <p:nvSpPr>
                      <p:cNvPr id="105" name="文字方塊 104">
                        <a:extLst>
                          <a:ext uri="{FF2B5EF4-FFF2-40B4-BE49-F238E27FC236}">
                            <a16:creationId xmlns:a16="http://schemas.microsoft.com/office/drawing/2014/main" id="{5096FA65-CF66-42C7-AE37-E8D0828B06F3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689436" y="4689415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4"/>
                        <a:stretch>
                          <a:fillRect b="-8197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106" name="橢圓 105">
                    <a:extLst>
                      <a:ext uri="{FF2B5EF4-FFF2-40B4-BE49-F238E27FC236}">
                        <a16:creationId xmlns:a16="http://schemas.microsoft.com/office/drawing/2014/main" id="{080669BB-4538-45FD-9CB0-31C3260F47CE}"/>
                      </a:ext>
                    </a:extLst>
                  </p:cNvPr>
                  <p:cNvSpPr/>
                  <p:nvPr/>
                </p:nvSpPr>
                <p:spPr>
                  <a:xfrm>
                    <a:off x="5548337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07" name="橢圓 106">
                    <a:extLst>
                      <a:ext uri="{FF2B5EF4-FFF2-40B4-BE49-F238E27FC236}">
                        <a16:creationId xmlns:a16="http://schemas.microsoft.com/office/drawing/2014/main" id="{E20DBCB0-AF90-452E-8EFB-BAF37E125A28}"/>
                      </a:ext>
                    </a:extLst>
                  </p:cNvPr>
                  <p:cNvSpPr/>
                  <p:nvPr/>
                </p:nvSpPr>
                <p:spPr>
                  <a:xfrm>
                    <a:off x="6000982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8" name="橢圓 107">
                    <a:extLst>
                      <a:ext uri="{FF2B5EF4-FFF2-40B4-BE49-F238E27FC236}">
                        <a16:creationId xmlns:a16="http://schemas.microsoft.com/office/drawing/2014/main" id="{2925249A-8E15-4BE4-883F-0F575549AD63}"/>
                      </a:ext>
                    </a:extLst>
                  </p:cNvPr>
                  <p:cNvSpPr/>
                  <p:nvPr/>
                </p:nvSpPr>
                <p:spPr>
                  <a:xfrm>
                    <a:off x="6455134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9" name="橢圓 108">
                    <a:extLst>
                      <a:ext uri="{FF2B5EF4-FFF2-40B4-BE49-F238E27FC236}">
                        <a16:creationId xmlns:a16="http://schemas.microsoft.com/office/drawing/2014/main" id="{F59EC324-4A61-415D-956A-9E910F8108FE}"/>
                      </a:ext>
                    </a:extLst>
                  </p:cNvPr>
                  <p:cNvSpPr/>
                  <p:nvPr/>
                </p:nvSpPr>
                <p:spPr>
                  <a:xfrm>
                    <a:off x="6909286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0" name="橢圓 109">
                    <a:extLst>
                      <a:ext uri="{FF2B5EF4-FFF2-40B4-BE49-F238E27FC236}">
                        <a16:creationId xmlns:a16="http://schemas.microsoft.com/office/drawing/2014/main" id="{A3869DAD-EF11-4E52-A923-12390A4858BC}"/>
                      </a:ext>
                    </a:extLst>
                  </p:cNvPr>
                  <p:cNvSpPr/>
                  <p:nvPr/>
                </p:nvSpPr>
                <p:spPr>
                  <a:xfrm>
                    <a:off x="5094185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1" name="橢圓 110">
                    <a:extLst>
                      <a:ext uri="{FF2B5EF4-FFF2-40B4-BE49-F238E27FC236}">
                        <a16:creationId xmlns:a16="http://schemas.microsoft.com/office/drawing/2014/main" id="{D052A140-9728-4856-AEC5-301518F57136}"/>
                      </a:ext>
                    </a:extLst>
                  </p:cNvPr>
                  <p:cNvSpPr/>
                  <p:nvPr/>
                </p:nvSpPr>
                <p:spPr>
                  <a:xfrm>
                    <a:off x="4640033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2" name="橢圓 111">
                    <a:extLst>
                      <a:ext uri="{FF2B5EF4-FFF2-40B4-BE49-F238E27FC236}">
                        <a16:creationId xmlns:a16="http://schemas.microsoft.com/office/drawing/2014/main" id="{EDFC0B29-0E6F-4EBB-8E85-79CFEC38EF6D}"/>
                      </a:ext>
                    </a:extLst>
                  </p:cNvPr>
                  <p:cNvSpPr/>
                  <p:nvPr/>
                </p:nvSpPr>
                <p:spPr>
                  <a:xfrm>
                    <a:off x="4185881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3" name="橢圓 112">
                    <a:extLst>
                      <a:ext uri="{FF2B5EF4-FFF2-40B4-BE49-F238E27FC236}">
                        <a16:creationId xmlns:a16="http://schemas.microsoft.com/office/drawing/2014/main" id="{07F9ABB3-19FC-4033-8872-09AF7B85555C}"/>
                      </a:ext>
                    </a:extLst>
                  </p:cNvPr>
                  <p:cNvSpPr/>
                  <p:nvPr/>
                </p:nvSpPr>
                <p:spPr>
                  <a:xfrm>
                    <a:off x="3735002" y="4853939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5" name="文字方塊 94">
                      <a:extLst>
                        <a:ext uri="{FF2B5EF4-FFF2-40B4-BE49-F238E27FC236}">
                          <a16:creationId xmlns:a16="http://schemas.microsoft.com/office/drawing/2014/main" id="{3037B338-EE53-4F0E-A3A5-27A3C826E97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971265" y="5746398"/>
                      <a:ext cx="412112" cy="38166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5" name="文字方塊 94">
                      <a:extLst>
                        <a:ext uri="{FF2B5EF4-FFF2-40B4-BE49-F238E27FC236}">
                          <a16:creationId xmlns:a16="http://schemas.microsoft.com/office/drawing/2014/main" id="{3037B338-EE53-4F0E-A3A5-27A3C826E97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971265" y="5746398"/>
                      <a:ext cx="412112" cy="381660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6" name="文字方塊 95">
                      <a:extLst>
                        <a:ext uri="{FF2B5EF4-FFF2-40B4-BE49-F238E27FC236}">
                          <a16:creationId xmlns:a16="http://schemas.microsoft.com/office/drawing/2014/main" id="{D8A579D1-770F-437D-B65E-72A817A6F29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40492" y="5740815"/>
                      <a:ext cx="564197" cy="38166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6" name="文字方塊 95">
                      <a:extLst>
                        <a:ext uri="{FF2B5EF4-FFF2-40B4-BE49-F238E27FC236}">
                          <a16:creationId xmlns:a16="http://schemas.microsoft.com/office/drawing/2014/main" id="{D8A579D1-770F-437D-B65E-72A817A6F29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440492" y="5740815"/>
                      <a:ext cx="564197" cy="381662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7" name="文字方塊 96">
                      <a:extLst>
                        <a:ext uri="{FF2B5EF4-FFF2-40B4-BE49-F238E27FC236}">
                          <a16:creationId xmlns:a16="http://schemas.microsoft.com/office/drawing/2014/main" id="{94B3F47B-3301-4A96-9C97-78B283952A7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77710" y="5746603"/>
                      <a:ext cx="564197" cy="38166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2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7" name="文字方塊 96">
                      <a:extLst>
                        <a:ext uri="{FF2B5EF4-FFF2-40B4-BE49-F238E27FC236}">
                          <a16:creationId xmlns:a16="http://schemas.microsoft.com/office/drawing/2014/main" id="{94B3F47B-3301-4A96-9C97-78B283952A7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977710" y="5746603"/>
                      <a:ext cx="564197" cy="381662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t="-2174" b="-130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8" name="文字方塊 97">
                      <a:extLst>
                        <a:ext uri="{FF2B5EF4-FFF2-40B4-BE49-F238E27FC236}">
                          <a16:creationId xmlns:a16="http://schemas.microsoft.com/office/drawing/2014/main" id="{D3A9E451-4A35-4760-A519-BC4D1A4F19A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24921" y="5743479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3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8" name="文字方塊 97">
                      <a:extLst>
                        <a:ext uri="{FF2B5EF4-FFF2-40B4-BE49-F238E27FC236}">
                          <a16:creationId xmlns:a16="http://schemas.microsoft.com/office/drawing/2014/main" id="{D3A9E451-4A35-4760-A519-BC4D1A4F19A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524921" y="5743479"/>
                      <a:ext cx="564197" cy="381661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2174" b="-130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9" name="文字方塊 98">
                      <a:extLst>
                        <a:ext uri="{FF2B5EF4-FFF2-40B4-BE49-F238E27FC236}">
                          <a16:creationId xmlns:a16="http://schemas.microsoft.com/office/drawing/2014/main" id="{627E9F7B-6727-4D17-AA82-C66CD094AE3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080886" y="5740816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4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9" name="文字方塊 98">
                      <a:extLst>
                        <a:ext uri="{FF2B5EF4-FFF2-40B4-BE49-F238E27FC236}">
                          <a16:creationId xmlns:a16="http://schemas.microsoft.com/office/drawing/2014/main" id="{627E9F7B-6727-4D17-AA82-C66CD094AE3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080886" y="5740816"/>
                      <a:ext cx="564197" cy="381661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 t="-4444" b="-1555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0" name="文字方塊 99">
                      <a:extLst>
                        <a:ext uri="{FF2B5EF4-FFF2-40B4-BE49-F238E27FC236}">
                          <a16:creationId xmlns:a16="http://schemas.microsoft.com/office/drawing/2014/main" id="{C3C2718D-F08F-4ED9-942C-64E36FB9497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35306" y="5740816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0" name="文字方塊 99">
                      <a:extLst>
                        <a:ext uri="{FF2B5EF4-FFF2-40B4-BE49-F238E27FC236}">
                          <a16:creationId xmlns:a16="http://schemas.microsoft.com/office/drawing/2014/main" id="{C3C2718D-F08F-4ED9-942C-64E36FB9497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335306" y="5740816"/>
                      <a:ext cx="564197" cy="381661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1" name="文字方塊 100">
                      <a:extLst>
                        <a:ext uri="{FF2B5EF4-FFF2-40B4-BE49-F238E27FC236}">
                          <a16:creationId xmlns:a16="http://schemas.microsoft.com/office/drawing/2014/main" id="{2407C2BB-9E7B-48ED-AFE1-3399135B5F1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789631" y="5743479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1" name="文字方塊 100">
                      <a:extLst>
                        <a:ext uri="{FF2B5EF4-FFF2-40B4-BE49-F238E27FC236}">
                          <a16:creationId xmlns:a16="http://schemas.microsoft.com/office/drawing/2014/main" id="{2407C2BB-9E7B-48ED-AFE1-3399135B5F1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789631" y="5743479"/>
                      <a:ext cx="564197" cy="381661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2" name="文字方塊 101">
                      <a:extLst>
                        <a:ext uri="{FF2B5EF4-FFF2-40B4-BE49-F238E27FC236}">
                          <a16:creationId xmlns:a16="http://schemas.microsoft.com/office/drawing/2014/main" id="{76B24181-BDB5-4678-8870-507145DB9EC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43956" y="5735142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𝟑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2" name="文字方塊 101">
                      <a:extLst>
                        <a:ext uri="{FF2B5EF4-FFF2-40B4-BE49-F238E27FC236}">
                          <a16:creationId xmlns:a16="http://schemas.microsoft.com/office/drawing/2014/main" id="{76B24181-BDB5-4678-8870-507145DB9EC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43956" y="5735142"/>
                      <a:ext cx="564197" cy="381661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103" name="文字方塊 102">
                  <a:extLst>
                    <a:ext uri="{FF2B5EF4-FFF2-40B4-BE49-F238E27FC236}">
                      <a16:creationId xmlns:a16="http://schemas.microsoft.com/office/drawing/2014/main" id="{E171D98B-A879-4ED5-99A8-94EB0604B83A}"/>
                    </a:ext>
                  </a:extLst>
                </p:cNvPr>
                <p:cNvSpPr txBox="1"/>
                <p:nvPr/>
              </p:nvSpPr>
              <p:spPr>
                <a:xfrm>
                  <a:off x="1740311" y="5595694"/>
                  <a:ext cx="1433091" cy="42406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400" b="1" dirty="0"/>
                    <a:t>3-bit Integer</a:t>
                  </a:r>
                  <a:endParaRPr lang="zh-TW" altLang="en-US" sz="1400" b="1" dirty="0"/>
                </a:p>
              </p:txBody>
            </p:sp>
          </p:grpSp>
          <p:grpSp>
            <p:nvGrpSpPr>
              <p:cNvPr id="70" name="群組 69">
                <a:extLst>
                  <a:ext uri="{FF2B5EF4-FFF2-40B4-BE49-F238E27FC236}">
                    <a16:creationId xmlns:a16="http://schemas.microsoft.com/office/drawing/2014/main" id="{82F5A5E1-3500-4FBE-B776-3A2B8563F677}"/>
                  </a:ext>
                </a:extLst>
              </p:cNvPr>
              <p:cNvGrpSpPr/>
              <p:nvPr/>
            </p:nvGrpSpPr>
            <p:grpSpPr>
              <a:xfrm>
                <a:off x="909310" y="2750432"/>
                <a:ext cx="6423279" cy="2020150"/>
                <a:chOff x="1213948" y="2750432"/>
                <a:chExt cx="6423279" cy="2020150"/>
              </a:xfrm>
            </p:grpSpPr>
            <p:cxnSp>
              <p:nvCxnSpPr>
                <p:cNvPr id="82" name="直線接點 81">
                  <a:extLst>
                    <a:ext uri="{FF2B5EF4-FFF2-40B4-BE49-F238E27FC236}">
                      <a16:creationId xmlns:a16="http://schemas.microsoft.com/office/drawing/2014/main" id="{63085034-CC43-48BA-864A-F31B632A9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20290" y="2750432"/>
                  <a:ext cx="0" cy="202015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3" name="群組 82">
                  <a:extLst>
                    <a:ext uri="{FF2B5EF4-FFF2-40B4-BE49-F238E27FC236}">
                      <a16:creationId xmlns:a16="http://schemas.microsoft.com/office/drawing/2014/main" id="{16C04BDC-5798-4EC0-B237-582D3F7C7686}"/>
                    </a:ext>
                  </a:extLst>
                </p:cNvPr>
                <p:cNvGrpSpPr/>
                <p:nvPr/>
              </p:nvGrpSpPr>
              <p:grpSpPr>
                <a:xfrm>
                  <a:off x="1213948" y="4252958"/>
                  <a:ext cx="6423279" cy="508881"/>
                  <a:chOff x="1689436" y="4655620"/>
                  <a:chExt cx="6423279" cy="508881"/>
                </a:xfrm>
              </p:grpSpPr>
              <p:cxnSp>
                <p:nvCxnSpPr>
                  <p:cNvPr id="84" name="直線單箭頭接點 83">
                    <a:extLst>
                      <a:ext uri="{FF2B5EF4-FFF2-40B4-BE49-F238E27FC236}">
                        <a16:creationId xmlns:a16="http://schemas.microsoft.com/office/drawing/2014/main" id="{5ECD28EE-7351-45D7-A544-7FDD18F3BC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8568" y="4943856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85" name="文字方塊 84">
                        <a:extLst>
                          <a:ext uri="{FF2B5EF4-FFF2-40B4-BE49-F238E27FC236}">
                            <a16:creationId xmlns:a16="http://schemas.microsoft.com/office/drawing/2014/main" id="{B37D8433-94EC-4A72-A6FE-8ADB85EE6C8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oMath>
                          </m:oMathPara>
                        </a14:m>
                        <a:endParaRPr lang="zh-TW" alt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85" name="文字方塊 84">
                        <a:extLst>
                          <a:ext uri="{FF2B5EF4-FFF2-40B4-BE49-F238E27FC236}">
                            <a16:creationId xmlns:a16="http://schemas.microsoft.com/office/drawing/2014/main" id="{B37D8433-94EC-4A72-A6FE-8ADB85EE6C86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13"/>
                        <a:stretch>
                          <a:fillRect b="-16667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86" name="橢圓 85">
                    <a:extLst>
                      <a:ext uri="{FF2B5EF4-FFF2-40B4-BE49-F238E27FC236}">
                        <a16:creationId xmlns:a16="http://schemas.microsoft.com/office/drawing/2014/main" id="{B1F8EA2D-4871-4ACC-8B16-56C4737E077A}"/>
                      </a:ext>
                    </a:extLst>
                  </p:cNvPr>
                  <p:cNvSpPr/>
                  <p:nvPr/>
                </p:nvSpPr>
                <p:spPr>
                  <a:xfrm>
                    <a:off x="5091137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87" name="橢圓 86">
                    <a:extLst>
                      <a:ext uri="{FF2B5EF4-FFF2-40B4-BE49-F238E27FC236}">
                        <a16:creationId xmlns:a16="http://schemas.microsoft.com/office/drawing/2014/main" id="{83CB1CC4-7050-4D48-BA86-FFD57FC138D8}"/>
                      </a:ext>
                    </a:extLst>
                  </p:cNvPr>
                  <p:cNvSpPr/>
                  <p:nvPr/>
                </p:nvSpPr>
                <p:spPr>
                  <a:xfrm>
                    <a:off x="5543782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8" name="橢圓 87">
                    <a:extLst>
                      <a:ext uri="{FF2B5EF4-FFF2-40B4-BE49-F238E27FC236}">
                        <a16:creationId xmlns:a16="http://schemas.microsoft.com/office/drawing/2014/main" id="{35388DC8-9655-4206-B270-C88CEFCDE36A}"/>
                      </a:ext>
                    </a:extLst>
                  </p:cNvPr>
                  <p:cNvSpPr/>
                  <p:nvPr/>
                </p:nvSpPr>
                <p:spPr>
                  <a:xfrm>
                    <a:off x="5997934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9" name="橢圓 88">
                    <a:extLst>
                      <a:ext uri="{FF2B5EF4-FFF2-40B4-BE49-F238E27FC236}">
                        <a16:creationId xmlns:a16="http://schemas.microsoft.com/office/drawing/2014/main" id="{6B965B32-89DD-4839-9BDF-967CDE9589F4}"/>
                      </a:ext>
                    </a:extLst>
                  </p:cNvPr>
                  <p:cNvSpPr/>
                  <p:nvPr/>
                </p:nvSpPr>
                <p:spPr>
                  <a:xfrm>
                    <a:off x="6452086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0" name="橢圓 89">
                    <a:extLst>
                      <a:ext uri="{FF2B5EF4-FFF2-40B4-BE49-F238E27FC236}">
                        <a16:creationId xmlns:a16="http://schemas.microsoft.com/office/drawing/2014/main" id="{1A8515A4-D24F-4E00-86FF-BEE60A291DDF}"/>
                      </a:ext>
                    </a:extLst>
                  </p:cNvPr>
                  <p:cNvSpPr/>
                  <p:nvPr/>
                </p:nvSpPr>
                <p:spPr>
                  <a:xfrm>
                    <a:off x="4636985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1" name="橢圓 90">
                    <a:extLst>
                      <a:ext uri="{FF2B5EF4-FFF2-40B4-BE49-F238E27FC236}">
                        <a16:creationId xmlns:a16="http://schemas.microsoft.com/office/drawing/2014/main" id="{CF4E44D6-E78A-4D8C-A549-E91895467B7F}"/>
                      </a:ext>
                    </a:extLst>
                  </p:cNvPr>
                  <p:cNvSpPr/>
                  <p:nvPr/>
                </p:nvSpPr>
                <p:spPr>
                  <a:xfrm>
                    <a:off x="4182833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2" name="橢圓 91">
                    <a:extLst>
                      <a:ext uri="{FF2B5EF4-FFF2-40B4-BE49-F238E27FC236}">
                        <a16:creationId xmlns:a16="http://schemas.microsoft.com/office/drawing/2014/main" id="{FC84F264-F9E8-4F59-BCB0-56BE93C370AF}"/>
                      </a:ext>
                    </a:extLst>
                  </p:cNvPr>
                  <p:cNvSpPr/>
                  <p:nvPr/>
                </p:nvSpPr>
                <p:spPr>
                  <a:xfrm>
                    <a:off x="3728681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" name="橢圓 92">
                    <a:extLst>
                      <a:ext uri="{FF2B5EF4-FFF2-40B4-BE49-F238E27FC236}">
                        <a16:creationId xmlns:a16="http://schemas.microsoft.com/office/drawing/2014/main" id="{D8F41A67-3643-4775-B063-36A304BAEF6C}"/>
                      </a:ext>
                    </a:extLst>
                  </p:cNvPr>
                  <p:cNvSpPr/>
                  <p:nvPr/>
                </p:nvSpPr>
                <p:spPr>
                  <a:xfrm>
                    <a:off x="3277802" y="4853939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71" name="群組 70">
                <a:extLst>
                  <a:ext uri="{FF2B5EF4-FFF2-40B4-BE49-F238E27FC236}">
                    <a16:creationId xmlns:a16="http://schemas.microsoft.com/office/drawing/2014/main" id="{57FA6D8A-8C0A-41A7-B0E9-8FF52AA88D8E}"/>
                  </a:ext>
                </a:extLst>
              </p:cNvPr>
              <p:cNvGrpSpPr/>
              <p:nvPr/>
            </p:nvGrpSpPr>
            <p:grpSpPr>
              <a:xfrm>
                <a:off x="906413" y="2302649"/>
                <a:ext cx="6426176" cy="1088624"/>
                <a:chOff x="1211051" y="2302649"/>
                <a:chExt cx="6426176" cy="1088624"/>
              </a:xfrm>
            </p:grpSpPr>
            <p:sp>
              <p:nvSpPr>
                <p:cNvPr id="74" name="矩形 73">
                  <a:extLst>
                    <a:ext uri="{FF2B5EF4-FFF2-40B4-BE49-F238E27FC236}">
                      <a16:creationId xmlns:a16="http://schemas.microsoft.com/office/drawing/2014/main" id="{C4B79D59-3E39-4EDA-B084-B4A547C899A4}"/>
                    </a:ext>
                  </a:extLst>
                </p:cNvPr>
                <p:cNvSpPr/>
                <p:nvPr/>
              </p:nvSpPr>
              <p:spPr>
                <a:xfrm>
                  <a:off x="2284125" y="2768508"/>
                  <a:ext cx="4507991" cy="524615"/>
                </a:xfrm>
                <a:prstGeom prst="rect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cxnSp>
              <p:nvCxnSpPr>
                <p:cNvPr id="75" name="直線單箭頭接點 74">
                  <a:extLst>
                    <a:ext uri="{FF2B5EF4-FFF2-40B4-BE49-F238E27FC236}">
                      <a16:creationId xmlns:a16="http://schemas.microsoft.com/office/drawing/2014/main" id="{30F8E6E8-AC69-4B4B-8E34-E524749FCB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83080" y="3043772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6" name="文字方塊 75">
                      <a:extLst>
                        <a:ext uri="{FF2B5EF4-FFF2-40B4-BE49-F238E27FC236}">
                          <a16:creationId xmlns:a16="http://schemas.microsoft.com/office/drawing/2014/main" id="{48EA17CA-9D9F-4448-9FA5-B9B593F7185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oMath>
                        </m:oMathPara>
                      </a14:m>
                      <a:endParaRPr lang="zh-TW" altLang="en-US" sz="2000" dirty="0"/>
                    </a:p>
                  </p:txBody>
                </p:sp>
              </mc:Choice>
              <mc:Fallback xmlns="">
                <p:sp>
                  <p:nvSpPr>
                    <p:cNvPr id="76" name="文字方塊 75">
                      <a:extLst>
                        <a:ext uri="{FF2B5EF4-FFF2-40B4-BE49-F238E27FC236}">
                          <a16:creationId xmlns:a16="http://schemas.microsoft.com/office/drawing/2014/main" id="{48EA17CA-9D9F-4448-9FA5-B9B593F7185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77" name="直線接點 76">
                  <a:extLst>
                    <a:ext uri="{FF2B5EF4-FFF2-40B4-BE49-F238E27FC236}">
                      <a16:creationId xmlns:a16="http://schemas.microsoft.com/office/drawing/2014/main" id="{AD431963-5297-46AC-BD6B-D3C401BEFB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5161" y="2796884"/>
                  <a:ext cx="0" cy="464726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8" name="文字方塊 77">
                      <a:extLst>
                        <a:ext uri="{FF2B5EF4-FFF2-40B4-BE49-F238E27FC236}">
                          <a16:creationId xmlns:a16="http://schemas.microsoft.com/office/drawing/2014/main" id="{5A216F5D-AB6F-4E36-B03E-A698503712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75740" y="2302649"/>
                      <a:ext cx="1064824" cy="46647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1600" dirty="0"/>
                    </a:p>
                  </p:txBody>
                </p:sp>
              </mc:Choice>
              <mc:Fallback xmlns="">
                <p:sp>
                  <p:nvSpPr>
                    <p:cNvPr id="78" name="文字方塊 77">
                      <a:extLst>
                        <a:ext uri="{FF2B5EF4-FFF2-40B4-BE49-F238E27FC236}">
                          <a16:creationId xmlns:a16="http://schemas.microsoft.com/office/drawing/2014/main" id="{5A216F5D-AB6F-4E36-B03E-A6985037125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75740" y="2302649"/>
                      <a:ext cx="1064824" cy="466474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9" name="文字方塊 78">
                      <a:extLst>
                        <a:ext uri="{FF2B5EF4-FFF2-40B4-BE49-F238E27FC236}">
                          <a16:creationId xmlns:a16="http://schemas.microsoft.com/office/drawing/2014/main" id="{6A2393C4-1C0D-425C-8590-9CD8AAC2EF8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55568" y="2303262"/>
                      <a:ext cx="1064824" cy="46647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b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1600" b="1" dirty="0"/>
                    </a:p>
                  </p:txBody>
                </p:sp>
              </mc:Choice>
              <mc:Fallback xmlns="">
                <p:sp>
                  <p:nvSpPr>
                    <p:cNvPr id="79" name="文字方塊 78">
                      <a:extLst>
                        <a:ext uri="{FF2B5EF4-FFF2-40B4-BE49-F238E27FC236}">
                          <a16:creationId xmlns:a16="http://schemas.microsoft.com/office/drawing/2014/main" id="{6A2393C4-1C0D-425C-8590-9CD8AAC2EF8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855568" y="2303262"/>
                      <a:ext cx="1064824" cy="466474"/>
                    </a:xfrm>
                    <a:prstGeom prst="rect">
                      <a:avLst/>
                    </a:prstGeom>
                    <a:blipFill>
                      <a:blip r:embed="rId1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0" name="文字方塊 79">
                      <a:extLst>
                        <a:ext uri="{FF2B5EF4-FFF2-40B4-BE49-F238E27FC236}">
                          <a16:creationId xmlns:a16="http://schemas.microsoft.com/office/drawing/2014/main" id="{CA6FF2D8-9EC8-4320-A494-376850453D6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828931" y="2333088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80" name="文字方塊 79">
                      <a:extLst>
                        <a:ext uri="{FF2B5EF4-FFF2-40B4-BE49-F238E27FC236}">
                          <a16:creationId xmlns:a16="http://schemas.microsoft.com/office/drawing/2014/main" id="{CA6FF2D8-9EC8-4320-A494-376850453D6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828931" y="2333088"/>
                      <a:ext cx="652463" cy="508881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5212435D-CBB6-4044-BD85-DA91358B8C8D}"/>
                    </a:ext>
                  </a:extLst>
                </p:cNvPr>
                <p:cNvSpPr txBox="1"/>
                <p:nvPr/>
              </p:nvSpPr>
              <p:spPr>
                <a:xfrm>
                  <a:off x="2347356" y="2670359"/>
                  <a:ext cx="1652093" cy="72091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400" b="1" dirty="0"/>
                    <a:t>floating-point range</a:t>
                  </a:r>
                  <a:endParaRPr lang="zh-TW" altLang="en-US" sz="1400" b="1" dirty="0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2" name="文字方塊 71">
                    <a:extLst>
                      <a:ext uri="{FF2B5EF4-FFF2-40B4-BE49-F238E27FC236}">
                        <a16:creationId xmlns:a16="http://schemas.microsoft.com/office/drawing/2014/main" id="{C67E0466-09EF-4A78-98AB-1C3873A5AE36}"/>
                      </a:ext>
                    </a:extLst>
                  </p:cNvPr>
                  <p:cNvSpPr txBox="1"/>
                  <p:nvPr/>
                </p:nvSpPr>
                <p:spPr>
                  <a:xfrm>
                    <a:off x="2514468" y="5995439"/>
                    <a:ext cx="1064824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 i="1" dirty="0"/>
                  </a:p>
                </p:txBody>
              </p:sp>
            </mc:Choice>
            <mc:Fallback xmlns="">
              <p:sp>
                <p:nvSpPr>
                  <p:cNvPr id="72" name="文字方塊 71">
                    <a:extLst>
                      <a:ext uri="{FF2B5EF4-FFF2-40B4-BE49-F238E27FC236}">
                        <a16:creationId xmlns:a16="http://schemas.microsoft.com/office/drawing/2014/main" id="{C67E0466-09EF-4A78-98AB-1C3873A5AE3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14468" y="5995439"/>
                    <a:ext cx="1064824" cy="466473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b="-535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3" name="文字方塊 72">
                    <a:extLst>
                      <a:ext uri="{FF2B5EF4-FFF2-40B4-BE49-F238E27FC236}">
                        <a16:creationId xmlns:a16="http://schemas.microsoft.com/office/drawing/2014/main" id="{D3546FD8-DDA6-44B7-BD6E-7A4E79138CD8}"/>
                      </a:ext>
                    </a:extLst>
                  </p:cNvPr>
                  <p:cNvSpPr txBox="1"/>
                  <p:nvPr/>
                </p:nvSpPr>
                <p:spPr>
                  <a:xfrm>
                    <a:off x="5692759" y="5995440"/>
                    <a:ext cx="1064824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2400" b="1" i="1" dirty="0"/>
                  </a:p>
                </p:txBody>
              </p:sp>
            </mc:Choice>
            <mc:Fallback xmlns="">
              <p:sp>
                <p:nvSpPr>
                  <p:cNvPr id="73" name="文字方塊 72">
                    <a:extLst>
                      <a:ext uri="{FF2B5EF4-FFF2-40B4-BE49-F238E27FC236}">
                        <a16:creationId xmlns:a16="http://schemas.microsoft.com/office/drawing/2014/main" id="{D3546FD8-DDA6-44B7-BD6E-7A4E79138CD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92759" y="5995440"/>
                    <a:ext cx="1064824" cy="466473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b="-535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65" name="橢圓 64">
              <a:extLst>
                <a:ext uri="{FF2B5EF4-FFF2-40B4-BE49-F238E27FC236}">
                  <a16:creationId xmlns:a16="http://schemas.microsoft.com/office/drawing/2014/main" id="{65861DE1-E3DC-462F-AE5E-FE428132F67E}"/>
                </a:ext>
              </a:extLst>
            </p:cNvPr>
            <p:cNvSpPr/>
            <p:nvPr/>
          </p:nvSpPr>
          <p:spPr>
            <a:xfrm>
              <a:off x="4740173" y="2081790"/>
              <a:ext cx="870974" cy="554608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>
              <a:extLst>
                <a:ext uri="{FF2B5EF4-FFF2-40B4-BE49-F238E27FC236}">
                  <a16:creationId xmlns:a16="http://schemas.microsoft.com/office/drawing/2014/main" id="{CEC7E0DE-E119-4ECC-AA86-087760AD8189}"/>
                </a:ext>
              </a:extLst>
            </p:cNvPr>
            <p:cNvSpPr/>
            <p:nvPr/>
          </p:nvSpPr>
          <p:spPr>
            <a:xfrm>
              <a:off x="1508831" y="2056905"/>
              <a:ext cx="870974" cy="554608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文字方塊 118">
                <a:extLst>
                  <a:ext uri="{FF2B5EF4-FFF2-40B4-BE49-F238E27FC236}">
                    <a16:creationId xmlns:a16="http://schemas.microsoft.com/office/drawing/2014/main" id="{067E8B20-77E9-44E9-A09C-4B7F6699B6E2}"/>
                  </a:ext>
                </a:extLst>
              </p:cNvPr>
              <p:cNvSpPr txBox="1"/>
              <p:nvPr/>
            </p:nvSpPr>
            <p:spPr>
              <a:xfrm>
                <a:off x="996613" y="1473166"/>
                <a:ext cx="6600590" cy="83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zh-TW" sz="24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𝒎𝒊𝒏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</m:t>
                                  </m:r>
                                  <m:r>
                                    <a:rPr lang="en-US" altLang="zh-TW" sz="2400" b="1" i="1" smtClean="0">
                                      <a:latin typeface="Cambria Math" panose="02040503050406030204" pitchFamily="18" charset="0"/>
                                    </a:rPr>
                                    <m:t>𝒂𝒙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p>
                      </m:sSup>
                    </m:oMath>
                  </m:oMathPara>
                </a14:m>
                <a:endParaRPr lang="en-US" altLang="zh-TW" sz="2400" b="1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TW" altLang="en-US" sz="2400" b="1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𝜶</m:t>
                      </m:r>
                      <m:r>
                        <a:rPr lang="zh-TW" altLang="en-US" sz="2400" b="1" i="1" smtClean="0"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𝒎𝒊𝒏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𝒎𝒂𝒙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p>
                      </m:sSup>
                      <m:r>
                        <a:rPr lang="en-US" altLang="zh-TW" sz="2400" b="1" i="0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zh-TW" sz="2400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4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altLang="zh-TW" sz="24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zh-TW" altLang="en-US" sz="24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𝜶</m:t>
                          </m:r>
                        </m:e>
                      </m:d>
                      <m:r>
                        <a:rPr lang="zh-TW" altLang="en-US" sz="2400" b="1" i="1"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𝒎𝒊𝒏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𝒎𝒂𝒙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zh-TW" alt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9" name="文字方塊 118">
                <a:extLst>
                  <a:ext uri="{FF2B5EF4-FFF2-40B4-BE49-F238E27FC236}">
                    <a16:creationId xmlns:a16="http://schemas.microsoft.com/office/drawing/2014/main" id="{067E8B20-77E9-44E9-A09C-4B7F6699B6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613" y="1473166"/>
                <a:ext cx="6600590" cy="839332"/>
              </a:xfrm>
              <a:prstGeom prst="rect">
                <a:avLst/>
              </a:prstGeom>
              <a:blipFill>
                <a:blip r:embed="rId20"/>
                <a:stretch>
                  <a:fillRect t="-146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AAC4E19-6146-4EE3-AB21-AD7BEC6F0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27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58DE2D-D7E0-4076-8CAF-8528A9372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Dynamic Range for Activation Quantization</a:t>
            </a:r>
            <a:endParaRPr lang="zh-TW" altLang="en-US" dirty="0"/>
          </a:p>
        </p:txBody>
      </p:sp>
      <p:sp>
        <p:nvSpPr>
          <p:cNvPr id="59" name="文字方塊 58">
            <a:extLst>
              <a:ext uri="{FF2B5EF4-FFF2-40B4-BE49-F238E27FC236}">
                <a16:creationId xmlns:a16="http://schemas.microsoft.com/office/drawing/2014/main" id="{92B9150E-D89D-4C2E-AF7F-A5768567720C}"/>
              </a:ext>
            </a:extLst>
          </p:cNvPr>
          <p:cNvSpPr txBox="1"/>
          <p:nvPr/>
        </p:nvSpPr>
        <p:spPr>
          <a:xfrm>
            <a:off x="5735884" y="2429108"/>
            <a:ext cx="622487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1" dirty="0"/>
              <a:t>Min-max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/>
              <a:t>Obtain ranges by finding the min/max value of the tensor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1" dirty="0"/>
              <a:t>Exponential Moving Average (EMA)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/>
              <a:t>Smoothed version of </a:t>
            </a:r>
            <a:r>
              <a:rPr lang="en-US" altLang="zh-TW" sz="2000" b="1" dirty="0"/>
              <a:t>min-max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b="0" i="0" dirty="0">
                <a:solidFill>
                  <a:srgbClr val="0D0D0D"/>
                </a:solidFill>
                <a:effectLst/>
                <a:latin typeface="Söhne"/>
              </a:rPr>
              <a:t>Observed ranges are smoothed across hundreds of calibration steps.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000" b="1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1" dirty="0">
                <a:solidFill>
                  <a:srgbClr val="000000"/>
                </a:solidFill>
              </a:rPr>
              <a:t>Mean-Square-Error (MSE)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TW" sz="2000" dirty="0"/>
              <a:t>Find min/max value that minimize the MSE between the original and the quantized tensor:</a:t>
            </a:r>
            <a:endParaRPr lang="en-US" altLang="zh-TW" sz="2000" dirty="0">
              <a:solidFill>
                <a:srgbClr val="0D0D0D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zh-TW" sz="2000" b="0" i="0" dirty="0">
              <a:solidFill>
                <a:srgbClr val="0D0D0D"/>
              </a:solidFill>
              <a:effectLst/>
              <a:latin typeface="Söhne"/>
            </a:endParaRPr>
          </a:p>
        </p:txBody>
      </p:sp>
      <p:grpSp>
        <p:nvGrpSpPr>
          <p:cNvPr id="63" name="群組 62">
            <a:extLst>
              <a:ext uri="{FF2B5EF4-FFF2-40B4-BE49-F238E27FC236}">
                <a16:creationId xmlns:a16="http://schemas.microsoft.com/office/drawing/2014/main" id="{01D019C3-BA50-40F1-89F8-5FC0533FA903}"/>
              </a:ext>
            </a:extLst>
          </p:cNvPr>
          <p:cNvGrpSpPr/>
          <p:nvPr/>
        </p:nvGrpSpPr>
        <p:grpSpPr>
          <a:xfrm>
            <a:off x="838200" y="2404223"/>
            <a:ext cx="4663948" cy="3127803"/>
            <a:chOff x="1124959" y="2056905"/>
            <a:chExt cx="4663948" cy="3127803"/>
          </a:xfrm>
        </p:grpSpPr>
        <p:grpSp>
          <p:nvGrpSpPr>
            <p:cNvPr id="64" name="群組 63">
              <a:extLst>
                <a:ext uri="{FF2B5EF4-FFF2-40B4-BE49-F238E27FC236}">
                  <a16:creationId xmlns:a16="http://schemas.microsoft.com/office/drawing/2014/main" id="{86C22F0D-D686-4A27-8DDA-44CE7D343E6E}"/>
                </a:ext>
              </a:extLst>
            </p:cNvPr>
            <p:cNvGrpSpPr/>
            <p:nvPr/>
          </p:nvGrpSpPr>
          <p:grpSpPr>
            <a:xfrm>
              <a:off x="1124959" y="2166025"/>
              <a:ext cx="4663948" cy="3018683"/>
              <a:chOff x="906413" y="2302649"/>
              <a:chExt cx="6426176" cy="4159264"/>
            </a:xfrm>
          </p:grpSpPr>
          <p:grpSp>
            <p:nvGrpSpPr>
              <p:cNvPr id="67" name="群組 66">
                <a:extLst>
                  <a:ext uri="{FF2B5EF4-FFF2-40B4-BE49-F238E27FC236}">
                    <a16:creationId xmlns:a16="http://schemas.microsoft.com/office/drawing/2014/main" id="{D964E3E2-60F8-4C71-87D6-2F17DACFF7AB}"/>
                  </a:ext>
                </a:extLst>
              </p:cNvPr>
              <p:cNvGrpSpPr/>
              <p:nvPr/>
            </p:nvGrpSpPr>
            <p:grpSpPr>
              <a:xfrm>
                <a:off x="2001864" y="3314613"/>
                <a:ext cx="5236361" cy="1164785"/>
                <a:chOff x="1995606" y="3314613"/>
                <a:chExt cx="5236361" cy="1164785"/>
              </a:xfrm>
            </p:grpSpPr>
            <p:cxnSp>
              <p:nvCxnSpPr>
                <p:cNvPr id="116" name="直線接點 115">
                  <a:extLst>
                    <a:ext uri="{FF2B5EF4-FFF2-40B4-BE49-F238E27FC236}">
                      <a16:creationId xmlns:a16="http://schemas.microsoft.com/office/drawing/2014/main" id="{CE0F3215-8FCC-4CBC-9814-6CD4F341BC1D}"/>
                    </a:ext>
                  </a:extLst>
                </p:cNvPr>
                <p:cNvCxnSpPr>
                  <a:cxnSpLocks/>
                  <a:endCxn id="89" idx="7"/>
                </p:cNvCxnSpPr>
                <p:nvPr/>
              </p:nvCxnSpPr>
              <p:spPr>
                <a:xfrm flipH="1">
                  <a:off x="5829603" y="3314613"/>
                  <a:ext cx="651617" cy="1158691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7" name="文字方塊 116">
                      <a:extLst>
                        <a:ext uri="{FF2B5EF4-FFF2-40B4-BE49-F238E27FC236}">
                          <a16:creationId xmlns:a16="http://schemas.microsoft.com/office/drawing/2014/main" id="{0E7BCB22-0CB8-4FA1-B2BF-20E41BBC083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r>
                              <a:rPr lang="en-US" altLang="zh-TW" sz="16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𝑺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accent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17" name="文字方塊 116">
                      <a:extLst>
                        <a:ext uri="{FF2B5EF4-FFF2-40B4-BE49-F238E27FC236}">
                          <a16:creationId xmlns:a16="http://schemas.microsoft.com/office/drawing/2014/main" id="{0E7BCB22-0CB8-4FA1-B2BF-20E41BBC083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579504" y="3743094"/>
                      <a:ext cx="652463" cy="466473"/>
                    </a:xfrm>
                    <a:prstGeom prst="rect">
                      <a:avLst/>
                    </a:prstGeom>
                    <a:blipFill>
                      <a:blip r:embed="rId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18" name="直線接點 117">
                  <a:extLst>
                    <a:ext uri="{FF2B5EF4-FFF2-40B4-BE49-F238E27FC236}">
                      <a16:creationId xmlns:a16="http://schemas.microsoft.com/office/drawing/2014/main" id="{0EC169A6-BC91-41DA-86B1-2C98A6CB0B32}"/>
                    </a:ext>
                  </a:extLst>
                </p:cNvPr>
                <p:cNvCxnSpPr>
                  <a:cxnSpLocks/>
                  <a:endCxn id="93" idx="1"/>
                </p:cNvCxnSpPr>
                <p:nvPr/>
              </p:nvCxnSpPr>
              <p:spPr>
                <a:xfrm>
                  <a:off x="1995606" y="3323846"/>
                  <a:ext cx="523933" cy="1155552"/>
                </a:xfrm>
                <a:prstGeom prst="line">
                  <a:avLst/>
                </a:prstGeom>
                <a:ln w="38100">
                  <a:solidFill>
                    <a:schemeClr val="accent1"/>
                  </a:solidFill>
                  <a:prstDash val="sysDot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" name="群組 67">
                <a:extLst>
                  <a:ext uri="{FF2B5EF4-FFF2-40B4-BE49-F238E27FC236}">
                    <a16:creationId xmlns:a16="http://schemas.microsoft.com/office/drawing/2014/main" id="{B6FDF027-5A3E-496B-8996-7DCFC38E704F}"/>
                  </a:ext>
                </a:extLst>
              </p:cNvPr>
              <p:cNvGrpSpPr/>
              <p:nvPr/>
            </p:nvGrpSpPr>
            <p:grpSpPr>
              <a:xfrm>
                <a:off x="4303216" y="4956503"/>
                <a:ext cx="652462" cy="466473"/>
                <a:chOff x="4607854" y="4956503"/>
                <a:chExt cx="652462" cy="466473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4" name="文字方塊 113">
                      <a:extLst>
                        <a:ext uri="{FF2B5EF4-FFF2-40B4-BE49-F238E27FC236}">
                          <a16:creationId xmlns:a16="http://schemas.microsoft.com/office/drawing/2014/main" id="{B09F08B8-4DE9-455C-9B5F-0658152A58E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07854" y="4956503"/>
                      <a:ext cx="652462" cy="46647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6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6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𝒁</m:t>
                            </m:r>
                          </m:oMath>
                        </m:oMathPara>
                      </a14:m>
                      <a:endParaRPr lang="zh-TW" altLang="en-US" sz="1600" dirty="0">
                        <a:solidFill>
                          <a:schemeClr val="accent5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114" name="文字方塊 113">
                      <a:extLst>
                        <a:ext uri="{FF2B5EF4-FFF2-40B4-BE49-F238E27FC236}">
                          <a16:creationId xmlns:a16="http://schemas.microsoft.com/office/drawing/2014/main" id="{B09F08B8-4DE9-455C-9B5F-0658152A58E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607854" y="4956503"/>
                      <a:ext cx="652462" cy="466473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15" name="直線單箭頭接點 114">
                  <a:extLst>
                    <a:ext uri="{FF2B5EF4-FFF2-40B4-BE49-F238E27FC236}">
                      <a16:creationId xmlns:a16="http://schemas.microsoft.com/office/drawing/2014/main" id="{E626A2D9-BA41-4D72-BE89-02A93A52BC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720290" y="5418801"/>
                  <a:ext cx="468303" cy="0"/>
                </a:xfrm>
                <a:prstGeom prst="straightConnector1">
                  <a:avLst/>
                </a:prstGeom>
                <a:ln w="38100">
                  <a:solidFill>
                    <a:schemeClr val="accent5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群組 68">
                <a:extLst>
                  <a:ext uri="{FF2B5EF4-FFF2-40B4-BE49-F238E27FC236}">
                    <a16:creationId xmlns:a16="http://schemas.microsoft.com/office/drawing/2014/main" id="{36B017C7-22DF-481B-AF91-1E9958F989D9}"/>
                  </a:ext>
                </a:extLst>
              </p:cNvPr>
              <p:cNvGrpSpPr/>
              <p:nvPr/>
            </p:nvGrpSpPr>
            <p:grpSpPr>
              <a:xfrm>
                <a:off x="909310" y="5365573"/>
                <a:ext cx="6423279" cy="762692"/>
                <a:chOff x="1213948" y="5365573"/>
                <a:chExt cx="6423279" cy="762692"/>
              </a:xfrm>
            </p:grpSpPr>
            <p:grpSp>
              <p:nvGrpSpPr>
                <p:cNvPr id="94" name="群組 93">
                  <a:extLst>
                    <a:ext uri="{FF2B5EF4-FFF2-40B4-BE49-F238E27FC236}">
                      <a16:creationId xmlns:a16="http://schemas.microsoft.com/office/drawing/2014/main" id="{9180060C-60EB-419C-A295-5E6758B6E3CE}"/>
                    </a:ext>
                  </a:extLst>
                </p:cNvPr>
                <p:cNvGrpSpPr/>
                <p:nvPr/>
              </p:nvGrpSpPr>
              <p:grpSpPr>
                <a:xfrm>
                  <a:off x="1213948" y="5365573"/>
                  <a:ext cx="6423279" cy="508881"/>
                  <a:chOff x="1689436" y="4689415"/>
                  <a:chExt cx="6423279" cy="508881"/>
                </a:xfrm>
              </p:grpSpPr>
              <p:cxnSp>
                <p:nvCxnSpPr>
                  <p:cNvPr id="104" name="直線單箭頭接點 103">
                    <a:extLst>
                      <a:ext uri="{FF2B5EF4-FFF2-40B4-BE49-F238E27FC236}">
                        <a16:creationId xmlns:a16="http://schemas.microsoft.com/office/drawing/2014/main" id="{3F70B920-E1E6-47E8-BF95-967C14370F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8568" y="4943856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05" name="文字方塊 104">
                        <a:extLst>
                          <a:ext uri="{FF2B5EF4-FFF2-40B4-BE49-F238E27FC236}">
                            <a16:creationId xmlns:a16="http://schemas.microsoft.com/office/drawing/2014/main" id="{5096FA65-CF66-42C7-AE37-E8D0828B06F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89436" y="4689415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oMath>
                          </m:oMathPara>
                        </a14:m>
                        <a:endParaRPr lang="zh-TW" altLang="en-US" dirty="0"/>
                      </a:p>
                    </p:txBody>
                  </p:sp>
                </mc:Choice>
                <mc:Fallback xmlns="">
                  <p:sp>
                    <p:nvSpPr>
                      <p:cNvPr id="105" name="文字方塊 104">
                        <a:extLst>
                          <a:ext uri="{FF2B5EF4-FFF2-40B4-BE49-F238E27FC236}">
                            <a16:creationId xmlns:a16="http://schemas.microsoft.com/office/drawing/2014/main" id="{5096FA65-CF66-42C7-AE37-E8D0828B06F3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689436" y="4689415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4"/>
                        <a:stretch>
                          <a:fillRect b="-8197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106" name="橢圓 105">
                    <a:extLst>
                      <a:ext uri="{FF2B5EF4-FFF2-40B4-BE49-F238E27FC236}">
                        <a16:creationId xmlns:a16="http://schemas.microsoft.com/office/drawing/2014/main" id="{080669BB-4538-45FD-9CB0-31C3260F47CE}"/>
                      </a:ext>
                    </a:extLst>
                  </p:cNvPr>
                  <p:cNvSpPr/>
                  <p:nvPr/>
                </p:nvSpPr>
                <p:spPr>
                  <a:xfrm>
                    <a:off x="5548337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schemeClr val="accent2"/>
                      </a:solidFill>
                    </a:endParaRPr>
                  </a:p>
                </p:txBody>
              </p:sp>
              <p:sp>
                <p:nvSpPr>
                  <p:cNvPr id="107" name="橢圓 106">
                    <a:extLst>
                      <a:ext uri="{FF2B5EF4-FFF2-40B4-BE49-F238E27FC236}">
                        <a16:creationId xmlns:a16="http://schemas.microsoft.com/office/drawing/2014/main" id="{E20DBCB0-AF90-452E-8EFB-BAF37E125A28}"/>
                      </a:ext>
                    </a:extLst>
                  </p:cNvPr>
                  <p:cNvSpPr/>
                  <p:nvPr/>
                </p:nvSpPr>
                <p:spPr>
                  <a:xfrm>
                    <a:off x="6000982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8" name="橢圓 107">
                    <a:extLst>
                      <a:ext uri="{FF2B5EF4-FFF2-40B4-BE49-F238E27FC236}">
                        <a16:creationId xmlns:a16="http://schemas.microsoft.com/office/drawing/2014/main" id="{2925249A-8E15-4BE4-883F-0F575549AD63}"/>
                      </a:ext>
                    </a:extLst>
                  </p:cNvPr>
                  <p:cNvSpPr/>
                  <p:nvPr/>
                </p:nvSpPr>
                <p:spPr>
                  <a:xfrm>
                    <a:off x="6455134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09" name="橢圓 108">
                    <a:extLst>
                      <a:ext uri="{FF2B5EF4-FFF2-40B4-BE49-F238E27FC236}">
                        <a16:creationId xmlns:a16="http://schemas.microsoft.com/office/drawing/2014/main" id="{F59EC324-4A61-415D-956A-9E910F8108FE}"/>
                      </a:ext>
                    </a:extLst>
                  </p:cNvPr>
                  <p:cNvSpPr/>
                  <p:nvPr/>
                </p:nvSpPr>
                <p:spPr>
                  <a:xfrm>
                    <a:off x="6909286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0" name="橢圓 109">
                    <a:extLst>
                      <a:ext uri="{FF2B5EF4-FFF2-40B4-BE49-F238E27FC236}">
                        <a16:creationId xmlns:a16="http://schemas.microsoft.com/office/drawing/2014/main" id="{A3869DAD-EF11-4E52-A923-12390A4858BC}"/>
                      </a:ext>
                    </a:extLst>
                  </p:cNvPr>
                  <p:cNvSpPr/>
                  <p:nvPr/>
                </p:nvSpPr>
                <p:spPr>
                  <a:xfrm>
                    <a:off x="5094185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1" name="橢圓 110">
                    <a:extLst>
                      <a:ext uri="{FF2B5EF4-FFF2-40B4-BE49-F238E27FC236}">
                        <a16:creationId xmlns:a16="http://schemas.microsoft.com/office/drawing/2014/main" id="{D052A140-9728-4856-AEC5-301518F57136}"/>
                      </a:ext>
                    </a:extLst>
                  </p:cNvPr>
                  <p:cNvSpPr/>
                  <p:nvPr/>
                </p:nvSpPr>
                <p:spPr>
                  <a:xfrm>
                    <a:off x="4640033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2" name="橢圓 111">
                    <a:extLst>
                      <a:ext uri="{FF2B5EF4-FFF2-40B4-BE49-F238E27FC236}">
                        <a16:creationId xmlns:a16="http://schemas.microsoft.com/office/drawing/2014/main" id="{EDFC0B29-0E6F-4EBB-8E85-79CFEC38EF6D}"/>
                      </a:ext>
                    </a:extLst>
                  </p:cNvPr>
                  <p:cNvSpPr/>
                  <p:nvPr/>
                </p:nvSpPr>
                <p:spPr>
                  <a:xfrm>
                    <a:off x="4185881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113" name="橢圓 112">
                    <a:extLst>
                      <a:ext uri="{FF2B5EF4-FFF2-40B4-BE49-F238E27FC236}">
                        <a16:creationId xmlns:a16="http://schemas.microsoft.com/office/drawing/2014/main" id="{07F9ABB3-19FC-4033-8872-09AF7B85555C}"/>
                      </a:ext>
                    </a:extLst>
                  </p:cNvPr>
                  <p:cNvSpPr/>
                  <p:nvPr/>
                </p:nvSpPr>
                <p:spPr>
                  <a:xfrm>
                    <a:off x="3735002" y="4853939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5" name="文字方塊 94">
                      <a:extLst>
                        <a:ext uri="{FF2B5EF4-FFF2-40B4-BE49-F238E27FC236}">
                          <a16:creationId xmlns:a16="http://schemas.microsoft.com/office/drawing/2014/main" id="{3037B338-EE53-4F0E-A3A5-27A3C826E97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971265" y="5746398"/>
                      <a:ext cx="412112" cy="381660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𝟎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5" name="文字方塊 94">
                      <a:extLst>
                        <a:ext uri="{FF2B5EF4-FFF2-40B4-BE49-F238E27FC236}">
                          <a16:creationId xmlns:a16="http://schemas.microsoft.com/office/drawing/2014/main" id="{3037B338-EE53-4F0E-A3A5-27A3C826E97E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971265" y="5746398"/>
                      <a:ext cx="412112" cy="381660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6" name="文字方塊 95">
                      <a:extLst>
                        <a:ext uri="{FF2B5EF4-FFF2-40B4-BE49-F238E27FC236}">
                          <a16:creationId xmlns:a16="http://schemas.microsoft.com/office/drawing/2014/main" id="{D8A579D1-770F-437D-B65E-72A817A6F29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40492" y="5740815"/>
                      <a:ext cx="564197" cy="38166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6" name="文字方塊 95">
                      <a:extLst>
                        <a:ext uri="{FF2B5EF4-FFF2-40B4-BE49-F238E27FC236}">
                          <a16:creationId xmlns:a16="http://schemas.microsoft.com/office/drawing/2014/main" id="{D8A579D1-770F-437D-B65E-72A817A6F29A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440492" y="5740815"/>
                      <a:ext cx="564197" cy="381662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7" name="文字方塊 96">
                      <a:extLst>
                        <a:ext uri="{FF2B5EF4-FFF2-40B4-BE49-F238E27FC236}">
                          <a16:creationId xmlns:a16="http://schemas.microsoft.com/office/drawing/2014/main" id="{94B3F47B-3301-4A96-9C97-78B283952A7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977710" y="5746603"/>
                      <a:ext cx="564197" cy="38166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2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7" name="文字方塊 96">
                      <a:extLst>
                        <a:ext uri="{FF2B5EF4-FFF2-40B4-BE49-F238E27FC236}">
                          <a16:creationId xmlns:a16="http://schemas.microsoft.com/office/drawing/2014/main" id="{94B3F47B-3301-4A96-9C97-78B283952A72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977710" y="5746603"/>
                      <a:ext cx="564197" cy="381662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t="-2174" b="-130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8" name="文字方塊 97">
                      <a:extLst>
                        <a:ext uri="{FF2B5EF4-FFF2-40B4-BE49-F238E27FC236}">
                          <a16:creationId xmlns:a16="http://schemas.microsoft.com/office/drawing/2014/main" id="{D3A9E451-4A35-4760-A519-BC4D1A4F19A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24921" y="5743479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3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8" name="文字方塊 97">
                      <a:extLst>
                        <a:ext uri="{FF2B5EF4-FFF2-40B4-BE49-F238E27FC236}">
                          <a16:creationId xmlns:a16="http://schemas.microsoft.com/office/drawing/2014/main" id="{D3A9E451-4A35-4760-A519-BC4D1A4F19A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524921" y="5743479"/>
                      <a:ext cx="564197" cy="381661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2174" b="-1304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9" name="文字方塊 98">
                      <a:extLst>
                        <a:ext uri="{FF2B5EF4-FFF2-40B4-BE49-F238E27FC236}">
                          <a16:creationId xmlns:a16="http://schemas.microsoft.com/office/drawing/2014/main" id="{627E9F7B-6727-4D17-AA82-C66CD094AE3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080886" y="5740816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</m:oMath>
                      </a14:m>
                      <a:r>
                        <a:rPr lang="en-US" altLang="zh-TW" sz="1200" b="1" i="1" dirty="0"/>
                        <a:t>4</a:t>
                      </a:r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99" name="文字方塊 98">
                      <a:extLst>
                        <a:ext uri="{FF2B5EF4-FFF2-40B4-BE49-F238E27FC236}">
                          <a16:creationId xmlns:a16="http://schemas.microsoft.com/office/drawing/2014/main" id="{627E9F7B-6727-4D17-AA82-C66CD094AE3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080886" y="5740816"/>
                      <a:ext cx="564197" cy="381661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 t="-4444" b="-1555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0" name="文字方塊 99">
                      <a:extLst>
                        <a:ext uri="{FF2B5EF4-FFF2-40B4-BE49-F238E27FC236}">
                          <a16:creationId xmlns:a16="http://schemas.microsoft.com/office/drawing/2014/main" id="{C3C2718D-F08F-4ED9-942C-64E36FB9497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35306" y="5740816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0" name="文字方塊 99">
                      <a:extLst>
                        <a:ext uri="{FF2B5EF4-FFF2-40B4-BE49-F238E27FC236}">
                          <a16:creationId xmlns:a16="http://schemas.microsoft.com/office/drawing/2014/main" id="{C3C2718D-F08F-4ED9-942C-64E36FB9497C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335306" y="5740816"/>
                      <a:ext cx="564197" cy="381661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1" name="文字方塊 100">
                      <a:extLst>
                        <a:ext uri="{FF2B5EF4-FFF2-40B4-BE49-F238E27FC236}">
                          <a16:creationId xmlns:a16="http://schemas.microsoft.com/office/drawing/2014/main" id="{2407C2BB-9E7B-48ED-AFE1-3399135B5F1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789631" y="5743479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1" name="文字方塊 100">
                      <a:extLst>
                        <a:ext uri="{FF2B5EF4-FFF2-40B4-BE49-F238E27FC236}">
                          <a16:creationId xmlns:a16="http://schemas.microsoft.com/office/drawing/2014/main" id="{2407C2BB-9E7B-48ED-AFE1-3399135B5F1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789631" y="5743479"/>
                      <a:ext cx="564197" cy="381661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2" name="文字方塊 101">
                      <a:extLst>
                        <a:ext uri="{FF2B5EF4-FFF2-40B4-BE49-F238E27FC236}">
                          <a16:creationId xmlns:a16="http://schemas.microsoft.com/office/drawing/2014/main" id="{76B24181-BDB5-4678-8870-507145DB9EC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43956" y="5735142"/>
                      <a:ext cx="564197" cy="381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1200" b="1" i="1" smtClean="0">
                                <a:latin typeface="Cambria Math" panose="02040503050406030204" pitchFamily="18" charset="0"/>
                              </a:rPr>
                              <m:t>𝟑</m:t>
                            </m:r>
                          </m:oMath>
                        </m:oMathPara>
                      </a14:m>
                      <a:endParaRPr lang="zh-TW" altLang="en-US" sz="1200" b="1" i="1" dirty="0"/>
                    </a:p>
                  </p:txBody>
                </p:sp>
              </mc:Choice>
              <mc:Fallback xmlns="">
                <p:sp>
                  <p:nvSpPr>
                    <p:cNvPr id="102" name="文字方塊 101">
                      <a:extLst>
                        <a:ext uri="{FF2B5EF4-FFF2-40B4-BE49-F238E27FC236}">
                          <a16:creationId xmlns:a16="http://schemas.microsoft.com/office/drawing/2014/main" id="{76B24181-BDB5-4678-8870-507145DB9EC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43956" y="5735142"/>
                      <a:ext cx="564197" cy="381661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103" name="文字方塊 102">
                  <a:extLst>
                    <a:ext uri="{FF2B5EF4-FFF2-40B4-BE49-F238E27FC236}">
                      <a16:creationId xmlns:a16="http://schemas.microsoft.com/office/drawing/2014/main" id="{E171D98B-A879-4ED5-99A8-94EB0604B83A}"/>
                    </a:ext>
                  </a:extLst>
                </p:cNvPr>
                <p:cNvSpPr txBox="1"/>
                <p:nvPr/>
              </p:nvSpPr>
              <p:spPr>
                <a:xfrm>
                  <a:off x="1740311" y="5595694"/>
                  <a:ext cx="1433091" cy="42406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400" b="1" dirty="0"/>
                    <a:t>3-bit Integer</a:t>
                  </a:r>
                  <a:endParaRPr lang="zh-TW" altLang="en-US" sz="1400" b="1" dirty="0"/>
                </a:p>
              </p:txBody>
            </p:sp>
          </p:grpSp>
          <p:grpSp>
            <p:nvGrpSpPr>
              <p:cNvPr id="70" name="群組 69">
                <a:extLst>
                  <a:ext uri="{FF2B5EF4-FFF2-40B4-BE49-F238E27FC236}">
                    <a16:creationId xmlns:a16="http://schemas.microsoft.com/office/drawing/2014/main" id="{82F5A5E1-3500-4FBE-B776-3A2B8563F677}"/>
                  </a:ext>
                </a:extLst>
              </p:cNvPr>
              <p:cNvGrpSpPr/>
              <p:nvPr/>
            </p:nvGrpSpPr>
            <p:grpSpPr>
              <a:xfrm>
                <a:off x="909310" y="2750432"/>
                <a:ext cx="6423279" cy="2020150"/>
                <a:chOff x="1213948" y="2750432"/>
                <a:chExt cx="6423279" cy="2020150"/>
              </a:xfrm>
            </p:grpSpPr>
            <p:cxnSp>
              <p:nvCxnSpPr>
                <p:cNvPr id="82" name="直線接點 81">
                  <a:extLst>
                    <a:ext uri="{FF2B5EF4-FFF2-40B4-BE49-F238E27FC236}">
                      <a16:creationId xmlns:a16="http://schemas.microsoft.com/office/drawing/2014/main" id="{63085034-CC43-48BA-864A-F31B632A9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20290" y="2750432"/>
                  <a:ext cx="0" cy="202015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3" name="群組 82">
                  <a:extLst>
                    <a:ext uri="{FF2B5EF4-FFF2-40B4-BE49-F238E27FC236}">
                      <a16:creationId xmlns:a16="http://schemas.microsoft.com/office/drawing/2014/main" id="{16C04BDC-5798-4EC0-B237-582D3F7C7686}"/>
                    </a:ext>
                  </a:extLst>
                </p:cNvPr>
                <p:cNvGrpSpPr/>
                <p:nvPr/>
              </p:nvGrpSpPr>
              <p:grpSpPr>
                <a:xfrm>
                  <a:off x="1213948" y="4252958"/>
                  <a:ext cx="6423279" cy="508881"/>
                  <a:chOff x="1689436" y="4655620"/>
                  <a:chExt cx="6423279" cy="508881"/>
                </a:xfrm>
              </p:grpSpPr>
              <p:cxnSp>
                <p:nvCxnSpPr>
                  <p:cNvPr id="84" name="直線單箭頭接點 83">
                    <a:extLst>
                      <a:ext uri="{FF2B5EF4-FFF2-40B4-BE49-F238E27FC236}">
                        <a16:creationId xmlns:a16="http://schemas.microsoft.com/office/drawing/2014/main" id="{5ECD28EE-7351-45D7-A544-7FDD18F3BC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58568" y="4943856"/>
                    <a:ext cx="5854147" cy="0"/>
                  </a:xfrm>
                  <a:prstGeom prst="straightConnector1">
                    <a:avLst/>
                  </a:prstGeom>
                  <a:ln w="28575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85" name="文字方塊 84">
                        <a:extLst>
                          <a:ext uri="{FF2B5EF4-FFF2-40B4-BE49-F238E27FC236}">
                            <a16:creationId xmlns:a16="http://schemas.microsoft.com/office/drawing/2014/main" id="{B37D8433-94EC-4A72-A6FE-8ADB85EE6C8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oMath>
                          </m:oMathPara>
                        </a14:m>
                        <a:endParaRPr lang="zh-TW" altLang="en-US" sz="2000" dirty="0"/>
                      </a:p>
                    </p:txBody>
                  </p:sp>
                </mc:Choice>
                <mc:Fallback xmlns="">
                  <p:sp>
                    <p:nvSpPr>
                      <p:cNvPr id="85" name="文字方塊 84">
                        <a:extLst>
                          <a:ext uri="{FF2B5EF4-FFF2-40B4-BE49-F238E27FC236}">
                            <a16:creationId xmlns:a16="http://schemas.microsoft.com/office/drawing/2014/main" id="{B37D8433-94EC-4A72-A6FE-8ADB85EE6C86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689436" y="4655620"/>
                        <a:ext cx="652463" cy="508881"/>
                      </a:xfrm>
                      <a:prstGeom prst="rect">
                        <a:avLst/>
                      </a:prstGeom>
                      <a:blipFill>
                        <a:blip r:embed="rId13"/>
                        <a:stretch>
                          <a:fillRect b="-16667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  <p:sp>
                <p:nvSpPr>
                  <p:cNvPr id="86" name="橢圓 85">
                    <a:extLst>
                      <a:ext uri="{FF2B5EF4-FFF2-40B4-BE49-F238E27FC236}">
                        <a16:creationId xmlns:a16="http://schemas.microsoft.com/office/drawing/2014/main" id="{B1F8EA2D-4871-4ACC-8B16-56C4737E077A}"/>
                      </a:ext>
                    </a:extLst>
                  </p:cNvPr>
                  <p:cNvSpPr/>
                  <p:nvPr/>
                </p:nvSpPr>
                <p:spPr>
                  <a:xfrm>
                    <a:off x="5091137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 dirty="0"/>
                  </a:p>
                </p:txBody>
              </p:sp>
              <p:sp>
                <p:nvSpPr>
                  <p:cNvPr id="87" name="橢圓 86">
                    <a:extLst>
                      <a:ext uri="{FF2B5EF4-FFF2-40B4-BE49-F238E27FC236}">
                        <a16:creationId xmlns:a16="http://schemas.microsoft.com/office/drawing/2014/main" id="{83CB1CC4-7050-4D48-BA86-FFD57FC138D8}"/>
                      </a:ext>
                    </a:extLst>
                  </p:cNvPr>
                  <p:cNvSpPr/>
                  <p:nvPr/>
                </p:nvSpPr>
                <p:spPr>
                  <a:xfrm>
                    <a:off x="5543782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8" name="橢圓 87">
                    <a:extLst>
                      <a:ext uri="{FF2B5EF4-FFF2-40B4-BE49-F238E27FC236}">
                        <a16:creationId xmlns:a16="http://schemas.microsoft.com/office/drawing/2014/main" id="{35388DC8-9655-4206-B270-C88CEFCDE36A}"/>
                      </a:ext>
                    </a:extLst>
                  </p:cNvPr>
                  <p:cNvSpPr/>
                  <p:nvPr/>
                </p:nvSpPr>
                <p:spPr>
                  <a:xfrm>
                    <a:off x="5997934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89" name="橢圓 88">
                    <a:extLst>
                      <a:ext uri="{FF2B5EF4-FFF2-40B4-BE49-F238E27FC236}">
                        <a16:creationId xmlns:a16="http://schemas.microsoft.com/office/drawing/2014/main" id="{6B965B32-89DD-4839-9BDF-967CDE9589F4}"/>
                      </a:ext>
                    </a:extLst>
                  </p:cNvPr>
                  <p:cNvSpPr/>
                  <p:nvPr/>
                </p:nvSpPr>
                <p:spPr>
                  <a:xfrm>
                    <a:off x="6452086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0" name="橢圓 89">
                    <a:extLst>
                      <a:ext uri="{FF2B5EF4-FFF2-40B4-BE49-F238E27FC236}">
                        <a16:creationId xmlns:a16="http://schemas.microsoft.com/office/drawing/2014/main" id="{1A8515A4-D24F-4E00-86FF-BEE60A291DDF}"/>
                      </a:ext>
                    </a:extLst>
                  </p:cNvPr>
                  <p:cNvSpPr/>
                  <p:nvPr/>
                </p:nvSpPr>
                <p:spPr>
                  <a:xfrm>
                    <a:off x="4636985" y="4847845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1" name="橢圓 90">
                    <a:extLst>
                      <a:ext uri="{FF2B5EF4-FFF2-40B4-BE49-F238E27FC236}">
                        <a16:creationId xmlns:a16="http://schemas.microsoft.com/office/drawing/2014/main" id="{CF4E44D6-E78A-4D8C-A549-E91895467B7F}"/>
                      </a:ext>
                    </a:extLst>
                  </p:cNvPr>
                  <p:cNvSpPr/>
                  <p:nvPr/>
                </p:nvSpPr>
                <p:spPr>
                  <a:xfrm>
                    <a:off x="4182833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2" name="橢圓 91">
                    <a:extLst>
                      <a:ext uri="{FF2B5EF4-FFF2-40B4-BE49-F238E27FC236}">
                        <a16:creationId xmlns:a16="http://schemas.microsoft.com/office/drawing/2014/main" id="{FC84F264-F9E8-4F59-BCB0-56BE93C370AF}"/>
                      </a:ext>
                    </a:extLst>
                  </p:cNvPr>
                  <p:cNvSpPr/>
                  <p:nvPr/>
                </p:nvSpPr>
                <p:spPr>
                  <a:xfrm>
                    <a:off x="3728681" y="4854837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  <p:sp>
                <p:nvSpPr>
                  <p:cNvPr id="93" name="橢圓 92">
                    <a:extLst>
                      <a:ext uri="{FF2B5EF4-FFF2-40B4-BE49-F238E27FC236}">
                        <a16:creationId xmlns:a16="http://schemas.microsoft.com/office/drawing/2014/main" id="{D8F41A67-3643-4775-B063-36A304BAEF6C}"/>
                      </a:ext>
                    </a:extLst>
                  </p:cNvPr>
                  <p:cNvSpPr/>
                  <p:nvPr/>
                </p:nvSpPr>
                <p:spPr>
                  <a:xfrm>
                    <a:off x="3277802" y="4853939"/>
                    <a:ext cx="192022" cy="192022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/>
                  </a:p>
                </p:txBody>
              </p:sp>
            </p:grpSp>
          </p:grpSp>
          <p:grpSp>
            <p:nvGrpSpPr>
              <p:cNvPr id="71" name="群組 70">
                <a:extLst>
                  <a:ext uri="{FF2B5EF4-FFF2-40B4-BE49-F238E27FC236}">
                    <a16:creationId xmlns:a16="http://schemas.microsoft.com/office/drawing/2014/main" id="{57FA6D8A-8C0A-41A7-B0E9-8FF52AA88D8E}"/>
                  </a:ext>
                </a:extLst>
              </p:cNvPr>
              <p:cNvGrpSpPr/>
              <p:nvPr/>
            </p:nvGrpSpPr>
            <p:grpSpPr>
              <a:xfrm>
                <a:off x="906413" y="2302649"/>
                <a:ext cx="6426176" cy="1088624"/>
                <a:chOff x="1211051" y="2302649"/>
                <a:chExt cx="6426176" cy="1088624"/>
              </a:xfrm>
            </p:grpSpPr>
            <p:sp>
              <p:nvSpPr>
                <p:cNvPr id="74" name="矩形 73">
                  <a:extLst>
                    <a:ext uri="{FF2B5EF4-FFF2-40B4-BE49-F238E27FC236}">
                      <a16:creationId xmlns:a16="http://schemas.microsoft.com/office/drawing/2014/main" id="{C4B79D59-3E39-4EDA-B084-B4A547C899A4}"/>
                    </a:ext>
                  </a:extLst>
                </p:cNvPr>
                <p:cNvSpPr/>
                <p:nvPr/>
              </p:nvSpPr>
              <p:spPr>
                <a:xfrm>
                  <a:off x="2284125" y="2768508"/>
                  <a:ext cx="4507991" cy="524615"/>
                </a:xfrm>
                <a:prstGeom prst="rect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 dirty="0"/>
                </a:p>
              </p:txBody>
            </p:sp>
            <p:cxnSp>
              <p:nvCxnSpPr>
                <p:cNvPr id="75" name="直線單箭頭接點 74">
                  <a:extLst>
                    <a:ext uri="{FF2B5EF4-FFF2-40B4-BE49-F238E27FC236}">
                      <a16:creationId xmlns:a16="http://schemas.microsoft.com/office/drawing/2014/main" id="{30F8E6E8-AC69-4B4B-8E34-E524749FCB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83080" y="3043772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6" name="文字方塊 75">
                      <a:extLst>
                        <a:ext uri="{FF2B5EF4-FFF2-40B4-BE49-F238E27FC236}">
                          <a16:creationId xmlns:a16="http://schemas.microsoft.com/office/drawing/2014/main" id="{48EA17CA-9D9F-4448-9FA5-B9B593F7185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sz="2000" b="1" i="1" smtClean="0">
                                <a:latin typeface="Cambria Math" panose="02040503050406030204" pitchFamily="18" charset="0"/>
                              </a:rPr>
                              <m:t>𝒓</m:t>
                            </m:r>
                          </m:oMath>
                        </m:oMathPara>
                      </a14:m>
                      <a:endParaRPr lang="zh-TW" altLang="en-US" sz="2000" dirty="0"/>
                    </a:p>
                  </p:txBody>
                </p:sp>
              </mc:Choice>
              <mc:Fallback xmlns="">
                <p:sp>
                  <p:nvSpPr>
                    <p:cNvPr id="76" name="文字方塊 75">
                      <a:extLst>
                        <a:ext uri="{FF2B5EF4-FFF2-40B4-BE49-F238E27FC236}">
                          <a16:creationId xmlns:a16="http://schemas.microsoft.com/office/drawing/2014/main" id="{48EA17CA-9D9F-4448-9FA5-B9B593F7185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11051" y="2710323"/>
                      <a:ext cx="652463" cy="551288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77" name="直線接點 76">
                  <a:extLst>
                    <a:ext uri="{FF2B5EF4-FFF2-40B4-BE49-F238E27FC236}">
                      <a16:creationId xmlns:a16="http://schemas.microsoft.com/office/drawing/2014/main" id="{AD431963-5297-46AC-BD6B-D3C401BEFB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5161" y="2796884"/>
                  <a:ext cx="0" cy="464726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8" name="文字方塊 77">
                      <a:extLst>
                        <a:ext uri="{FF2B5EF4-FFF2-40B4-BE49-F238E27FC236}">
                          <a16:creationId xmlns:a16="http://schemas.microsoft.com/office/drawing/2014/main" id="{5A216F5D-AB6F-4E36-B03E-A698503712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75740" y="2302649"/>
                      <a:ext cx="1064824" cy="46647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𝒎𝒂𝒙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1600" dirty="0"/>
                    </a:p>
                  </p:txBody>
                </p:sp>
              </mc:Choice>
              <mc:Fallback xmlns="">
                <p:sp>
                  <p:nvSpPr>
                    <p:cNvPr id="78" name="文字方塊 77">
                      <a:extLst>
                        <a:ext uri="{FF2B5EF4-FFF2-40B4-BE49-F238E27FC236}">
                          <a16:creationId xmlns:a16="http://schemas.microsoft.com/office/drawing/2014/main" id="{5A216F5D-AB6F-4E36-B03E-A6985037125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75740" y="2302649"/>
                      <a:ext cx="1064824" cy="466474"/>
                    </a:xfrm>
                    <a:prstGeom prst="rect">
                      <a:avLst/>
                    </a:prstGeom>
                    <a:blipFill>
                      <a:blip r:embed="rId1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79" name="文字方塊 78">
                      <a:extLst>
                        <a:ext uri="{FF2B5EF4-FFF2-40B4-BE49-F238E27FC236}">
                          <a16:creationId xmlns:a16="http://schemas.microsoft.com/office/drawing/2014/main" id="{6A2393C4-1C0D-425C-8590-9CD8AAC2EF8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55568" y="2303262"/>
                      <a:ext cx="1064824" cy="466474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sz="1600" b="1" i="1"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m:rPr>
                                    <m:nor/>
                                  </m:rPr>
                                  <a:rPr lang="zh-TW" altLang="en-US" sz="1600" b="1" dirty="0"/>
                                  <m:t> </m:t>
                                </m:r>
                              </m:e>
                              <m:sub>
                                <m:r>
                                  <a:rPr lang="en-US" altLang="zh-TW" sz="1600" b="1" i="1" smtClean="0">
                                    <a:latin typeface="Cambria Math" panose="02040503050406030204" pitchFamily="18" charset="0"/>
                                  </a:rPr>
                                  <m:t>𝒎𝒊𝒏</m:t>
                                </m:r>
                              </m:sub>
                            </m:sSub>
                          </m:oMath>
                        </m:oMathPara>
                      </a14:m>
                      <a:endParaRPr lang="zh-TW" altLang="en-US" sz="1600" b="1" dirty="0"/>
                    </a:p>
                  </p:txBody>
                </p:sp>
              </mc:Choice>
              <mc:Fallback xmlns="">
                <p:sp>
                  <p:nvSpPr>
                    <p:cNvPr id="79" name="文字方塊 78">
                      <a:extLst>
                        <a:ext uri="{FF2B5EF4-FFF2-40B4-BE49-F238E27FC236}">
                          <a16:creationId xmlns:a16="http://schemas.microsoft.com/office/drawing/2014/main" id="{6A2393C4-1C0D-425C-8590-9CD8AAC2EF86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855568" y="2303262"/>
                      <a:ext cx="1064824" cy="466474"/>
                    </a:xfrm>
                    <a:prstGeom prst="rect">
                      <a:avLst/>
                    </a:prstGeom>
                    <a:blipFill>
                      <a:blip r:embed="rId1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0" name="文字方塊 79">
                      <a:extLst>
                        <a:ext uri="{FF2B5EF4-FFF2-40B4-BE49-F238E27FC236}">
                          <a16:creationId xmlns:a16="http://schemas.microsoft.com/office/drawing/2014/main" id="{CA6FF2D8-9EC8-4320-A494-376850453D6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828931" y="2333088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oMath>
                        </m:oMathPara>
                      </a14:m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80" name="文字方塊 79">
                      <a:extLst>
                        <a:ext uri="{FF2B5EF4-FFF2-40B4-BE49-F238E27FC236}">
                          <a16:creationId xmlns:a16="http://schemas.microsoft.com/office/drawing/2014/main" id="{CA6FF2D8-9EC8-4320-A494-376850453D61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828931" y="2333088"/>
                      <a:ext cx="652463" cy="508881"/>
                    </a:xfrm>
                    <a:prstGeom prst="rect">
                      <a:avLst/>
                    </a:prstGeom>
                    <a:blipFill>
                      <a:blip r:embed="rId1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5212435D-CBB6-4044-BD85-DA91358B8C8D}"/>
                    </a:ext>
                  </a:extLst>
                </p:cNvPr>
                <p:cNvSpPr txBox="1"/>
                <p:nvPr/>
              </p:nvSpPr>
              <p:spPr>
                <a:xfrm>
                  <a:off x="2347356" y="2670359"/>
                  <a:ext cx="1652093" cy="72091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TW" sz="1400" b="1" dirty="0"/>
                    <a:t>floating-point range</a:t>
                  </a:r>
                  <a:endParaRPr lang="zh-TW" altLang="en-US" sz="1400" b="1" dirty="0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2" name="文字方塊 71">
                    <a:extLst>
                      <a:ext uri="{FF2B5EF4-FFF2-40B4-BE49-F238E27FC236}">
                        <a16:creationId xmlns:a16="http://schemas.microsoft.com/office/drawing/2014/main" id="{C67E0466-09EF-4A78-98AB-1C3873A5AE36}"/>
                      </a:ext>
                    </a:extLst>
                  </p:cNvPr>
                  <p:cNvSpPr txBox="1"/>
                  <p:nvPr/>
                </p:nvSpPr>
                <p:spPr>
                  <a:xfrm>
                    <a:off x="2514468" y="5995439"/>
                    <a:ext cx="1064824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 i="1" dirty="0"/>
                  </a:p>
                </p:txBody>
              </p:sp>
            </mc:Choice>
            <mc:Fallback xmlns="">
              <p:sp>
                <p:nvSpPr>
                  <p:cNvPr id="72" name="文字方塊 71">
                    <a:extLst>
                      <a:ext uri="{FF2B5EF4-FFF2-40B4-BE49-F238E27FC236}">
                        <a16:creationId xmlns:a16="http://schemas.microsoft.com/office/drawing/2014/main" id="{C67E0466-09EF-4A78-98AB-1C3873A5AE3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514468" y="5995439"/>
                    <a:ext cx="1064824" cy="466473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b="-535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3" name="文字方塊 72">
                    <a:extLst>
                      <a:ext uri="{FF2B5EF4-FFF2-40B4-BE49-F238E27FC236}">
                        <a16:creationId xmlns:a16="http://schemas.microsoft.com/office/drawing/2014/main" id="{D3546FD8-DDA6-44B7-BD6E-7A4E79138CD8}"/>
                      </a:ext>
                    </a:extLst>
                  </p:cNvPr>
                  <p:cNvSpPr txBox="1"/>
                  <p:nvPr/>
                </p:nvSpPr>
                <p:spPr>
                  <a:xfrm>
                    <a:off x="5692759" y="5995440"/>
                    <a:ext cx="1064824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q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i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2400" b="1" i="1" dirty="0"/>
                  </a:p>
                </p:txBody>
              </p:sp>
            </mc:Choice>
            <mc:Fallback xmlns="">
              <p:sp>
                <p:nvSpPr>
                  <p:cNvPr id="73" name="文字方塊 72">
                    <a:extLst>
                      <a:ext uri="{FF2B5EF4-FFF2-40B4-BE49-F238E27FC236}">
                        <a16:creationId xmlns:a16="http://schemas.microsoft.com/office/drawing/2014/main" id="{D3546FD8-DDA6-44B7-BD6E-7A4E79138CD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92759" y="5995440"/>
                    <a:ext cx="1064824" cy="466473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 b="-535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65" name="橢圓 64">
              <a:extLst>
                <a:ext uri="{FF2B5EF4-FFF2-40B4-BE49-F238E27FC236}">
                  <a16:creationId xmlns:a16="http://schemas.microsoft.com/office/drawing/2014/main" id="{65861DE1-E3DC-462F-AE5E-FE428132F67E}"/>
                </a:ext>
              </a:extLst>
            </p:cNvPr>
            <p:cNvSpPr/>
            <p:nvPr/>
          </p:nvSpPr>
          <p:spPr>
            <a:xfrm>
              <a:off x="4740173" y="2081790"/>
              <a:ext cx="870974" cy="554608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>
              <a:extLst>
                <a:ext uri="{FF2B5EF4-FFF2-40B4-BE49-F238E27FC236}">
                  <a16:creationId xmlns:a16="http://schemas.microsoft.com/office/drawing/2014/main" id="{CEC7E0DE-E119-4ECC-AA86-087760AD8189}"/>
                </a:ext>
              </a:extLst>
            </p:cNvPr>
            <p:cNvSpPr/>
            <p:nvPr/>
          </p:nvSpPr>
          <p:spPr>
            <a:xfrm>
              <a:off x="1508831" y="2056905"/>
              <a:ext cx="870974" cy="554608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文字方塊 118">
                <a:extLst>
                  <a:ext uri="{FF2B5EF4-FFF2-40B4-BE49-F238E27FC236}">
                    <a16:creationId xmlns:a16="http://schemas.microsoft.com/office/drawing/2014/main" id="{067E8B20-77E9-44E9-A09C-4B7F6699B6E2}"/>
                  </a:ext>
                </a:extLst>
              </p:cNvPr>
              <p:cNvSpPr txBox="1"/>
              <p:nvPr/>
            </p:nvSpPr>
            <p:spPr>
              <a:xfrm>
                <a:off x="996613" y="1473166"/>
                <a:ext cx="6600590" cy="83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2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zh-TW" sz="2400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𝒎𝒊𝒏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</m:t>
                                  </m:r>
                                  <m:r>
                                    <a:rPr lang="en-US" altLang="zh-TW" sz="2400" b="1" i="1" smtClean="0">
                                      <a:latin typeface="Cambria Math" panose="02040503050406030204" pitchFamily="18" charset="0"/>
                                    </a:rPr>
                                    <m:t>𝒂𝒙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p>
                      </m:sSup>
                    </m:oMath>
                  </m:oMathPara>
                </a14:m>
                <a:endParaRPr lang="en-US" altLang="zh-TW" sz="2400" b="1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TW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zh-TW" altLang="en-US" sz="2400" b="1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𝜶</m:t>
                      </m:r>
                      <m:r>
                        <a:rPr lang="zh-TW" altLang="en-US" sz="2400" b="1" i="1" smtClean="0"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𝒎𝒊𝒏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𝒎𝒂𝒙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p>
                      </m:sSup>
                      <m:r>
                        <a:rPr lang="en-US" altLang="zh-TW" sz="2400" b="1" i="0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zh-TW" sz="2400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4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altLang="zh-TW" sz="24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zh-TW" altLang="en-US" sz="2400" b="1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𝜶</m:t>
                          </m:r>
                        </m:e>
                      </m:d>
                      <m:r>
                        <a:rPr lang="zh-TW" altLang="en-US" sz="2400" b="1" i="1">
                          <a:latin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𝒎𝒊𝒏</m:t>
                                  </m:r>
                                </m:sub>
                              </m:s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zh-TW" sz="2400" b="1" i="1">
                                          <a:latin typeface="Cambria Math" panose="02040503050406030204" pitchFamily="18" charset="0"/>
                                        </a:rPr>
                                        <m:t>𝒓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altLang="zh-TW" sz="2400" b="1" i="1">
                                      <a:latin typeface="Cambria Math" panose="02040503050406030204" pitchFamily="18" charset="0"/>
                                    </a:rPr>
                                    <m:t>𝒎𝒂𝒙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24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zh-TW" alt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9" name="文字方塊 118">
                <a:extLst>
                  <a:ext uri="{FF2B5EF4-FFF2-40B4-BE49-F238E27FC236}">
                    <a16:creationId xmlns:a16="http://schemas.microsoft.com/office/drawing/2014/main" id="{067E8B20-77E9-44E9-A09C-4B7F6699B6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613" y="1473166"/>
                <a:ext cx="6600590" cy="839332"/>
              </a:xfrm>
              <a:prstGeom prst="rect">
                <a:avLst/>
              </a:prstGeom>
              <a:blipFill>
                <a:blip r:embed="rId20"/>
                <a:stretch>
                  <a:fillRect t="-146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AAC4E19-6146-4EE3-AB21-AD7BEC6F0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68</a:t>
            </a:fld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文字方塊 61">
                <a:extLst>
                  <a:ext uri="{FF2B5EF4-FFF2-40B4-BE49-F238E27FC236}">
                    <a16:creationId xmlns:a16="http://schemas.microsoft.com/office/drawing/2014/main" id="{F1BCFE06-104A-4BAD-9BF9-1BEE783B30AA}"/>
                  </a:ext>
                </a:extLst>
              </p:cNvPr>
              <p:cNvSpPr txBox="1"/>
              <p:nvPr/>
            </p:nvSpPr>
            <p:spPr>
              <a:xfrm>
                <a:off x="6646190" y="5817536"/>
                <a:ext cx="4404257" cy="7944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altLang="zh-TW" sz="2400" b="1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altLang="zh-TW" sz="2400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lim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  <m:r>
                            <a:rPr lang="en-US" altLang="zh-TW" sz="2400" b="1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altLang="zh-TW" sz="2400" b="1" i="1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lim>
                      </m:limLow>
                      <m:sSubSup>
                        <m:sSubSupPr>
                          <m:ctrlPr>
                            <a:rPr lang="en-US" altLang="zh-TW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𝑾</m:t>
                              </m:r>
                              <m:r>
                                <a:rPr lang="en-US" altLang="zh-TW" sz="2400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acc>
                                <m:accPr>
                                  <m:chr m:val="̃"/>
                                  <m:ctrlPr>
                                    <a:rPr lang="en-US" altLang="zh-TW" sz="24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e>
                              </m:acc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𝒎𝒊𝒏</m:t>
                                  </m:r>
                                </m:sub>
                              </m:sSub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zh-TW" sz="24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TW" sz="24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lang="en-US" altLang="zh-TW" sz="24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𝒎</m:t>
                                  </m:r>
                                  <m:r>
                                    <a:rPr lang="en-US" altLang="zh-TW" sz="24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𝒂𝒙</m:t>
                                  </m:r>
                                </m:sub>
                              </m:sSub>
                              <m:r>
                                <a:rPr lang="en-US" altLang="zh-TW" sz="2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  <m:sub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𝑭</m:t>
                          </m:r>
                        </m:sub>
                        <m:sup>
                          <m:r>
                            <a:rPr lang="en-US" altLang="zh-TW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bSup>
                    </m:oMath>
                  </m:oMathPara>
                </a14:m>
                <a:r>
                  <a:rPr lang="el-GR" altLang="zh-TW" sz="2400" b="1" dirty="0"/>
                  <a:t/>
                </a:r>
                <a:br>
                  <a:rPr lang="el-GR" altLang="zh-TW" sz="2400" b="1" dirty="0"/>
                </a:br>
                <a:endParaRPr lang="en-US" altLang="zh-TW" sz="2400" b="1" dirty="0"/>
              </a:p>
            </p:txBody>
          </p:sp>
        </mc:Choice>
        <mc:Fallback xmlns="">
          <p:sp>
            <p:nvSpPr>
              <p:cNvPr id="62" name="文字方塊 61">
                <a:extLst>
                  <a:ext uri="{FF2B5EF4-FFF2-40B4-BE49-F238E27FC236}">
                    <a16:creationId xmlns:a16="http://schemas.microsoft.com/office/drawing/2014/main" id="{F1BCFE06-104A-4BAD-9BF9-1BEE783B3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6190" y="5817536"/>
                <a:ext cx="4404257" cy="794448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333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0CB3251-0CC7-4D5D-9EEC-7950357CB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MSE vs. min-max Comparison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8D65D26-694A-4EBC-A8C1-287EF4DD20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MSE outperforms min-max on low bit-widths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99FDFE-1408-4FD9-A768-88A2C5775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69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B3827CE-BD6B-48D5-B946-C90020572B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220" y="2438266"/>
            <a:ext cx="10351560" cy="297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785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群組 32">
            <a:extLst>
              <a:ext uri="{FF2B5EF4-FFF2-40B4-BE49-F238E27FC236}">
                <a16:creationId xmlns:a16="http://schemas.microsoft.com/office/drawing/2014/main" id="{F64DDABD-E394-44C4-A2D1-DA5491F3A642}"/>
              </a:ext>
            </a:extLst>
          </p:cNvPr>
          <p:cNvGrpSpPr/>
          <p:nvPr/>
        </p:nvGrpSpPr>
        <p:grpSpPr>
          <a:xfrm>
            <a:off x="7492501" y="2976718"/>
            <a:ext cx="2865230" cy="320597"/>
            <a:chOff x="7960340" y="2439109"/>
            <a:chExt cx="2865230" cy="32059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文字方塊 10">
                  <a:extLst>
                    <a:ext uri="{FF2B5EF4-FFF2-40B4-BE49-F238E27FC236}">
                      <a16:creationId xmlns:a16="http://schemas.microsoft.com/office/drawing/2014/main" id="{C5CBF679-2C99-4012-8A51-AE74A6C0577C}"/>
                    </a:ext>
                  </a:extLst>
                </p:cNvPr>
                <p:cNvSpPr txBox="1"/>
                <p:nvPr/>
              </p:nvSpPr>
              <p:spPr>
                <a:xfrm>
                  <a:off x="7960340" y="2443501"/>
                  <a:ext cx="353854" cy="31156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𝟕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11" name="文字方塊 10">
                  <a:extLst>
                    <a:ext uri="{FF2B5EF4-FFF2-40B4-BE49-F238E27FC236}">
                      <a16:creationId xmlns:a16="http://schemas.microsoft.com/office/drawing/2014/main" id="{C5CBF679-2C99-4012-8A51-AE74A6C057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60340" y="2443501"/>
                  <a:ext cx="353854" cy="31156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文字方塊 16">
                  <a:extLst>
                    <a:ext uri="{FF2B5EF4-FFF2-40B4-BE49-F238E27FC236}">
                      <a16:creationId xmlns:a16="http://schemas.microsoft.com/office/drawing/2014/main" id="{34A04960-D60F-4DC4-963B-E1546A69EF08}"/>
                    </a:ext>
                  </a:extLst>
                </p:cNvPr>
                <p:cNvSpPr txBox="1"/>
                <p:nvPr/>
              </p:nvSpPr>
              <p:spPr>
                <a:xfrm>
                  <a:off x="8330780" y="2442988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𝟔</m:t>
                            </m:r>
                          </m:sup>
                        </m:sSup>
                      </m:oMath>
                    </m:oMathPara>
                  </a14:m>
                  <a:endParaRPr lang="zh-TW" altLang="en-US" sz="1600" b="1" dirty="0"/>
                </a:p>
              </p:txBody>
            </p:sp>
          </mc:Choice>
          <mc:Fallback xmlns="">
            <p:sp>
              <p:nvSpPr>
                <p:cNvPr id="17" name="文字方塊 16">
                  <a:extLst>
                    <a:ext uri="{FF2B5EF4-FFF2-40B4-BE49-F238E27FC236}">
                      <a16:creationId xmlns:a16="http://schemas.microsoft.com/office/drawing/2014/main" id="{34A04960-D60F-4DC4-963B-E1546A69EF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30780" y="2442988"/>
                  <a:ext cx="353854" cy="3125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文字方塊 17">
                  <a:extLst>
                    <a:ext uri="{FF2B5EF4-FFF2-40B4-BE49-F238E27FC236}">
                      <a16:creationId xmlns:a16="http://schemas.microsoft.com/office/drawing/2014/main" id="{F7C7E34A-9A40-466F-8CE8-D1B346F068D8}"/>
                    </a:ext>
                  </a:extLst>
                </p:cNvPr>
                <p:cNvSpPr txBox="1"/>
                <p:nvPr/>
              </p:nvSpPr>
              <p:spPr>
                <a:xfrm>
                  <a:off x="8674732" y="2443914"/>
                  <a:ext cx="353854" cy="31579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𝟓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18" name="文字方塊 17">
                  <a:extLst>
                    <a:ext uri="{FF2B5EF4-FFF2-40B4-BE49-F238E27FC236}">
                      <a16:creationId xmlns:a16="http://schemas.microsoft.com/office/drawing/2014/main" id="{F7C7E34A-9A40-466F-8CE8-D1B346F068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74732" y="2443914"/>
                  <a:ext cx="353854" cy="31579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AD234707-7321-438E-80B3-5A02966ECCF4}"/>
                    </a:ext>
                  </a:extLst>
                </p:cNvPr>
                <p:cNvSpPr txBox="1"/>
                <p:nvPr/>
              </p:nvSpPr>
              <p:spPr>
                <a:xfrm>
                  <a:off x="9021976" y="2443501"/>
                  <a:ext cx="353854" cy="31200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𝟒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AD234707-7321-438E-80B3-5A02966ECCF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21976" y="2443501"/>
                  <a:ext cx="353854" cy="312008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文字方塊 19">
                  <a:extLst>
                    <a:ext uri="{FF2B5EF4-FFF2-40B4-BE49-F238E27FC236}">
                      <a16:creationId xmlns:a16="http://schemas.microsoft.com/office/drawing/2014/main" id="{4832148A-9C73-464A-A88B-BD91F372B44E}"/>
                    </a:ext>
                  </a:extLst>
                </p:cNvPr>
                <p:cNvSpPr txBox="1"/>
                <p:nvPr/>
              </p:nvSpPr>
              <p:spPr>
                <a:xfrm>
                  <a:off x="9395818" y="2443501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20" name="文字方塊 19">
                  <a:extLst>
                    <a:ext uri="{FF2B5EF4-FFF2-40B4-BE49-F238E27FC236}">
                      <a16:creationId xmlns:a16="http://schemas.microsoft.com/office/drawing/2014/main" id="{4832148A-9C73-464A-A88B-BD91F372B44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95818" y="2443501"/>
                  <a:ext cx="353854" cy="312586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文字方塊 20">
                  <a:extLst>
                    <a:ext uri="{FF2B5EF4-FFF2-40B4-BE49-F238E27FC236}">
                      <a16:creationId xmlns:a16="http://schemas.microsoft.com/office/drawing/2014/main" id="{92551FF4-B722-4027-B39A-DB8539D2E186}"/>
                    </a:ext>
                  </a:extLst>
                </p:cNvPr>
                <p:cNvSpPr txBox="1"/>
                <p:nvPr/>
              </p:nvSpPr>
              <p:spPr>
                <a:xfrm>
                  <a:off x="9749672" y="2443501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21" name="文字方塊 20">
                  <a:extLst>
                    <a:ext uri="{FF2B5EF4-FFF2-40B4-BE49-F238E27FC236}">
                      <a16:creationId xmlns:a16="http://schemas.microsoft.com/office/drawing/2014/main" id="{92551FF4-B722-4027-B39A-DB8539D2E1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49672" y="2443501"/>
                  <a:ext cx="353854" cy="312586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文字方塊 21">
                  <a:extLst>
                    <a:ext uri="{FF2B5EF4-FFF2-40B4-BE49-F238E27FC236}">
                      <a16:creationId xmlns:a16="http://schemas.microsoft.com/office/drawing/2014/main" id="{C906B44E-068B-48CC-B092-521469778A58}"/>
                    </a:ext>
                  </a:extLst>
                </p:cNvPr>
                <p:cNvSpPr txBox="1"/>
                <p:nvPr/>
              </p:nvSpPr>
              <p:spPr>
                <a:xfrm>
                  <a:off x="10103526" y="2443501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22" name="文字方塊 21">
                  <a:extLst>
                    <a:ext uri="{FF2B5EF4-FFF2-40B4-BE49-F238E27FC236}">
                      <a16:creationId xmlns:a16="http://schemas.microsoft.com/office/drawing/2014/main" id="{C906B44E-068B-48CC-B092-521469778A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03526" y="2443501"/>
                  <a:ext cx="353854" cy="312586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文字方塊 22">
                  <a:extLst>
                    <a:ext uri="{FF2B5EF4-FFF2-40B4-BE49-F238E27FC236}">
                      <a16:creationId xmlns:a16="http://schemas.microsoft.com/office/drawing/2014/main" id="{8974A032-1F11-4D7D-8759-B1510E508295}"/>
                    </a:ext>
                  </a:extLst>
                </p:cNvPr>
                <p:cNvSpPr txBox="1"/>
                <p:nvPr/>
              </p:nvSpPr>
              <p:spPr>
                <a:xfrm>
                  <a:off x="10471716" y="2439109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23" name="文字方塊 22">
                  <a:extLst>
                    <a:ext uri="{FF2B5EF4-FFF2-40B4-BE49-F238E27FC236}">
                      <a16:creationId xmlns:a16="http://schemas.microsoft.com/office/drawing/2014/main" id="{8974A032-1F11-4D7D-8759-B1510E5082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71716" y="2439109"/>
                  <a:ext cx="353854" cy="312586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群組 31">
            <a:extLst>
              <a:ext uri="{FF2B5EF4-FFF2-40B4-BE49-F238E27FC236}">
                <a16:creationId xmlns:a16="http://schemas.microsoft.com/office/drawing/2014/main" id="{F228F825-5CAF-455F-8BBA-28D75BB10FF0}"/>
              </a:ext>
            </a:extLst>
          </p:cNvPr>
          <p:cNvGrpSpPr/>
          <p:nvPr/>
        </p:nvGrpSpPr>
        <p:grpSpPr>
          <a:xfrm>
            <a:off x="7685629" y="2971296"/>
            <a:ext cx="2495612" cy="311412"/>
            <a:chOff x="8149125" y="2443501"/>
            <a:chExt cx="2495612" cy="31141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文字方塊 24">
                  <a:extLst>
                    <a:ext uri="{FF2B5EF4-FFF2-40B4-BE49-F238E27FC236}">
                      <a16:creationId xmlns:a16="http://schemas.microsoft.com/office/drawing/2014/main" id="{188B8170-9CB9-43E3-A750-6F9373A6B0DD}"/>
                    </a:ext>
                  </a:extLst>
                </p:cNvPr>
                <p:cNvSpPr txBox="1"/>
                <p:nvPr/>
              </p:nvSpPr>
              <p:spPr>
                <a:xfrm>
                  <a:off x="8149125" y="2447136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25" name="文字方塊 24">
                  <a:extLst>
                    <a:ext uri="{FF2B5EF4-FFF2-40B4-BE49-F238E27FC236}">
                      <a16:creationId xmlns:a16="http://schemas.microsoft.com/office/drawing/2014/main" id="{188B8170-9CB9-43E3-A750-6F9373A6B0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49125" y="2447136"/>
                  <a:ext cx="342069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693D2AB8-6C45-41BF-BA25-EF156246A3F1}"/>
                    </a:ext>
                  </a:extLst>
                </p:cNvPr>
                <p:cNvSpPr txBox="1"/>
                <p:nvPr/>
              </p:nvSpPr>
              <p:spPr>
                <a:xfrm>
                  <a:off x="8518865" y="2443501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26" name="文字方塊 25">
                  <a:extLst>
                    <a:ext uri="{FF2B5EF4-FFF2-40B4-BE49-F238E27FC236}">
                      <a16:creationId xmlns:a16="http://schemas.microsoft.com/office/drawing/2014/main" id="{693D2AB8-6C45-41BF-BA25-EF156246A3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18865" y="2443501"/>
                  <a:ext cx="342069" cy="30777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文字方塊 26">
                  <a:extLst>
                    <a:ext uri="{FF2B5EF4-FFF2-40B4-BE49-F238E27FC236}">
                      <a16:creationId xmlns:a16="http://schemas.microsoft.com/office/drawing/2014/main" id="{B978CFFA-F198-4AB9-BF6A-6B5E046688BD}"/>
                    </a:ext>
                  </a:extLst>
                </p:cNvPr>
                <p:cNvSpPr txBox="1"/>
                <p:nvPr/>
              </p:nvSpPr>
              <p:spPr>
                <a:xfrm>
                  <a:off x="8866826" y="2443501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27" name="文字方塊 26">
                  <a:extLst>
                    <a:ext uri="{FF2B5EF4-FFF2-40B4-BE49-F238E27FC236}">
                      <a16:creationId xmlns:a16="http://schemas.microsoft.com/office/drawing/2014/main" id="{B978CFFA-F198-4AB9-BF6A-6B5E046688B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66826" y="2443501"/>
                  <a:ext cx="342069" cy="307777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文字方塊 27">
                  <a:extLst>
                    <a:ext uri="{FF2B5EF4-FFF2-40B4-BE49-F238E27FC236}">
                      <a16:creationId xmlns:a16="http://schemas.microsoft.com/office/drawing/2014/main" id="{F21E450C-A808-4A9D-90D2-29B907C8BDD6}"/>
                    </a:ext>
                  </a:extLst>
                </p:cNvPr>
                <p:cNvSpPr txBox="1"/>
                <p:nvPr/>
              </p:nvSpPr>
              <p:spPr>
                <a:xfrm>
                  <a:off x="9220681" y="2443501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28" name="文字方塊 27">
                  <a:extLst>
                    <a:ext uri="{FF2B5EF4-FFF2-40B4-BE49-F238E27FC236}">
                      <a16:creationId xmlns:a16="http://schemas.microsoft.com/office/drawing/2014/main" id="{F21E450C-A808-4A9D-90D2-29B907C8BDD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20681" y="2443501"/>
                  <a:ext cx="342069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文字方塊 28">
                  <a:extLst>
                    <a:ext uri="{FF2B5EF4-FFF2-40B4-BE49-F238E27FC236}">
                      <a16:creationId xmlns:a16="http://schemas.microsoft.com/office/drawing/2014/main" id="{67C33F97-A48F-4D2D-BE62-B6F29FA01A4A}"/>
                    </a:ext>
                  </a:extLst>
                </p:cNvPr>
                <p:cNvSpPr txBox="1"/>
                <p:nvPr/>
              </p:nvSpPr>
              <p:spPr>
                <a:xfrm>
                  <a:off x="9580864" y="2443770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29" name="文字方塊 28">
                  <a:extLst>
                    <a:ext uri="{FF2B5EF4-FFF2-40B4-BE49-F238E27FC236}">
                      <a16:creationId xmlns:a16="http://schemas.microsoft.com/office/drawing/2014/main" id="{67C33F97-A48F-4D2D-BE62-B6F29FA01A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80864" y="2443770"/>
                  <a:ext cx="342069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文字方塊 29">
                  <a:extLst>
                    <a:ext uri="{FF2B5EF4-FFF2-40B4-BE49-F238E27FC236}">
                      <a16:creationId xmlns:a16="http://schemas.microsoft.com/office/drawing/2014/main" id="{9BB880F2-487B-4AA5-AA9A-B532231289FA}"/>
                    </a:ext>
                  </a:extLst>
                </p:cNvPr>
                <p:cNvSpPr txBox="1"/>
                <p:nvPr/>
              </p:nvSpPr>
              <p:spPr>
                <a:xfrm>
                  <a:off x="9960599" y="2443501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30" name="文字方塊 29">
                  <a:extLst>
                    <a:ext uri="{FF2B5EF4-FFF2-40B4-BE49-F238E27FC236}">
                      <a16:creationId xmlns:a16="http://schemas.microsoft.com/office/drawing/2014/main" id="{9BB880F2-487B-4AA5-AA9A-B532231289F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60599" y="2443501"/>
                  <a:ext cx="342069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文字方塊 30">
                  <a:extLst>
                    <a:ext uri="{FF2B5EF4-FFF2-40B4-BE49-F238E27FC236}">
                      <a16:creationId xmlns:a16="http://schemas.microsoft.com/office/drawing/2014/main" id="{9A5131C5-A36A-4E88-A31F-4A25A8C1E014}"/>
                    </a:ext>
                  </a:extLst>
                </p:cNvPr>
                <p:cNvSpPr txBox="1"/>
                <p:nvPr/>
              </p:nvSpPr>
              <p:spPr>
                <a:xfrm>
                  <a:off x="10302668" y="2443770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31" name="文字方塊 30">
                  <a:extLst>
                    <a:ext uri="{FF2B5EF4-FFF2-40B4-BE49-F238E27FC236}">
                      <a16:creationId xmlns:a16="http://schemas.microsoft.com/office/drawing/2014/main" id="{9A5131C5-A36A-4E88-A31F-4A25A8C1E0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02668" y="2443770"/>
                  <a:ext cx="342069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81B81A7-70B8-42F4-BBAE-B1CC7AD13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Integer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138470B-AB51-4FD2-B8C4-25EB678748F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TW" b="0" dirty="0"/>
                  <a:t>Unsigned Integer</a:t>
                </a:r>
              </a:p>
              <a:p>
                <a:pPr lvl="1"/>
                <a:r>
                  <a:rPr lang="en-US" altLang="zh-TW" dirty="0"/>
                  <a:t>n-bit Range: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TW" i="1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TW" i="1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</m:sSup>
                        <m:r>
                          <a:rPr lang="en-US" altLang="zh-TW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i="1" smtClean="0"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</m:oMath>
                </a14:m>
                <a:endParaRPr lang="en-US" altLang="zh-TW" dirty="0"/>
              </a:p>
              <a:p>
                <a:endParaRPr lang="en-US" altLang="zh-TW" dirty="0"/>
              </a:p>
              <a:p>
                <a:endParaRPr lang="en-US" altLang="zh-TW" dirty="0"/>
              </a:p>
              <a:p>
                <a:r>
                  <a:rPr lang="en-US" altLang="zh-TW" b="0" dirty="0"/>
                  <a:t>Signed Integer</a:t>
                </a:r>
              </a:p>
              <a:p>
                <a:pPr lvl="1"/>
                <a:r>
                  <a:rPr lang="en-US" altLang="zh-TW" dirty="0"/>
                  <a:t>n-bit Range: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p>
                        </m:sSup>
                        <m:r>
                          <a:rPr lang="en-US" altLang="zh-TW" i="1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p>
                        </m:sSup>
                        <m:r>
                          <a:rPr lang="en-US" altLang="zh-TW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i="1" smtClean="0">
                            <a:latin typeface="Cambria Math" panose="02040503050406030204" pitchFamily="18" charset="0"/>
                          </a:rPr>
                          <m:t>𝟏</m:t>
                        </m:r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C138470B-AB51-4FD2-B8C4-25EB678748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13"/>
                <a:stretch>
                  <a:fillRect l="-1043" t="-13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FBF2110-CC37-4B8F-B9DC-9A6F021EEF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286316"/>
              </p:ext>
            </p:extLst>
          </p:nvPr>
        </p:nvGraphicFramePr>
        <p:xfrm>
          <a:off x="7486590" y="4541700"/>
          <a:ext cx="2880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33764279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3467204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7335409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0369876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1192960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0657428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5929939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41323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728733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BCF42725-FEDC-4463-B608-88CCC0C151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760835"/>
              </p:ext>
            </p:extLst>
          </p:nvPr>
        </p:nvGraphicFramePr>
        <p:xfrm>
          <a:off x="7486590" y="2393972"/>
          <a:ext cx="2880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33764279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63467204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7335409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0369876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1192960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0657428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59299392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41323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728733"/>
                  </a:ext>
                </a:extLst>
              </a:tr>
            </a:tbl>
          </a:graphicData>
        </a:graphic>
      </p:graphicFrame>
      <p:grpSp>
        <p:nvGrpSpPr>
          <p:cNvPr id="67" name="群組 66">
            <a:extLst>
              <a:ext uri="{FF2B5EF4-FFF2-40B4-BE49-F238E27FC236}">
                <a16:creationId xmlns:a16="http://schemas.microsoft.com/office/drawing/2014/main" id="{110CC493-3B1A-4B8B-9A85-5C7136E53925}"/>
              </a:ext>
            </a:extLst>
          </p:cNvPr>
          <p:cNvGrpSpPr/>
          <p:nvPr/>
        </p:nvGrpSpPr>
        <p:grpSpPr>
          <a:xfrm>
            <a:off x="7486246" y="2763614"/>
            <a:ext cx="2861466" cy="313765"/>
            <a:chOff x="7956577" y="2256854"/>
            <a:chExt cx="2861466" cy="313765"/>
          </a:xfrm>
        </p:grpSpPr>
        <p:grpSp>
          <p:nvGrpSpPr>
            <p:cNvPr id="58" name="群組 57">
              <a:extLst>
                <a:ext uri="{FF2B5EF4-FFF2-40B4-BE49-F238E27FC236}">
                  <a16:creationId xmlns:a16="http://schemas.microsoft.com/office/drawing/2014/main" id="{8379D404-FD56-4D1B-B83E-D410AFCF9E8C}"/>
                </a:ext>
              </a:extLst>
            </p:cNvPr>
            <p:cNvGrpSpPr/>
            <p:nvPr/>
          </p:nvGrpSpPr>
          <p:grpSpPr>
            <a:xfrm>
              <a:off x="7956577" y="2256854"/>
              <a:ext cx="2504990" cy="313765"/>
              <a:chOff x="8148781" y="2443501"/>
              <a:chExt cx="2504990" cy="31376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9" name="文字方塊 58">
                    <a:extLst>
                      <a:ext uri="{FF2B5EF4-FFF2-40B4-BE49-F238E27FC236}">
                        <a16:creationId xmlns:a16="http://schemas.microsoft.com/office/drawing/2014/main" id="{B9F6F8D6-C107-4B62-A05D-037B144227CE}"/>
                      </a:ext>
                    </a:extLst>
                  </p:cNvPr>
                  <p:cNvSpPr txBox="1"/>
                  <p:nvPr/>
                </p:nvSpPr>
                <p:spPr>
                  <a:xfrm>
                    <a:off x="8148781" y="2449489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59" name="文字方塊 58">
                    <a:extLst>
                      <a:ext uri="{FF2B5EF4-FFF2-40B4-BE49-F238E27FC236}">
                        <a16:creationId xmlns:a16="http://schemas.microsoft.com/office/drawing/2014/main" id="{B9F6F8D6-C107-4B62-A05D-037B144227C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148781" y="2449489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0" name="文字方塊 59">
                    <a:extLst>
                      <a:ext uri="{FF2B5EF4-FFF2-40B4-BE49-F238E27FC236}">
                        <a16:creationId xmlns:a16="http://schemas.microsoft.com/office/drawing/2014/main" id="{0A07139F-D5BF-4E5C-AC58-405AA4C5ADE7}"/>
                      </a:ext>
                    </a:extLst>
                  </p:cNvPr>
                  <p:cNvSpPr txBox="1"/>
                  <p:nvPr/>
                </p:nvSpPr>
                <p:spPr>
                  <a:xfrm>
                    <a:off x="8518428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60" name="文字方塊 59">
                    <a:extLst>
                      <a:ext uri="{FF2B5EF4-FFF2-40B4-BE49-F238E27FC236}">
                        <a16:creationId xmlns:a16="http://schemas.microsoft.com/office/drawing/2014/main" id="{0A07139F-D5BF-4E5C-AC58-405AA4C5ADE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518428" y="244350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1" name="文字方塊 60">
                    <a:extLst>
                      <a:ext uri="{FF2B5EF4-FFF2-40B4-BE49-F238E27FC236}">
                        <a16:creationId xmlns:a16="http://schemas.microsoft.com/office/drawing/2014/main" id="{FA4AC79F-2332-41A4-B258-114FE33C6776}"/>
                      </a:ext>
                    </a:extLst>
                  </p:cNvPr>
                  <p:cNvSpPr txBox="1"/>
                  <p:nvPr/>
                </p:nvSpPr>
                <p:spPr>
                  <a:xfrm>
                    <a:off x="8866826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61" name="文字方塊 60">
                    <a:extLst>
                      <a:ext uri="{FF2B5EF4-FFF2-40B4-BE49-F238E27FC236}">
                        <a16:creationId xmlns:a16="http://schemas.microsoft.com/office/drawing/2014/main" id="{FA4AC79F-2332-41A4-B258-114FE33C677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866826" y="244350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2" name="文字方塊 61">
                    <a:extLst>
                      <a:ext uri="{FF2B5EF4-FFF2-40B4-BE49-F238E27FC236}">
                        <a16:creationId xmlns:a16="http://schemas.microsoft.com/office/drawing/2014/main" id="{851DAF85-05F9-472B-89A8-8C12A0AA5138}"/>
                      </a:ext>
                    </a:extLst>
                  </p:cNvPr>
                  <p:cNvSpPr txBox="1"/>
                  <p:nvPr/>
                </p:nvSpPr>
                <p:spPr>
                  <a:xfrm>
                    <a:off x="9220681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62" name="文字方塊 61">
                    <a:extLst>
                      <a:ext uri="{FF2B5EF4-FFF2-40B4-BE49-F238E27FC236}">
                        <a16:creationId xmlns:a16="http://schemas.microsoft.com/office/drawing/2014/main" id="{851DAF85-05F9-472B-89A8-8C12A0AA513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20681" y="244350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文字方塊 62">
                    <a:extLst>
                      <a:ext uri="{FF2B5EF4-FFF2-40B4-BE49-F238E27FC236}">
                        <a16:creationId xmlns:a16="http://schemas.microsoft.com/office/drawing/2014/main" id="{87A4E79C-2F60-48DD-87C3-BFC7D5C2B349}"/>
                      </a:ext>
                    </a:extLst>
                  </p:cNvPr>
                  <p:cNvSpPr txBox="1"/>
                  <p:nvPr/>
                </p:nvSpPr>
                <p:spPr>
                  <a:xfrm>
                    <a:off x="9595970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63" name="文字方塊 62">
                    <a:extLst>
                      <a:ext uri="{FF2B5EF4-FFF2-40B4-BE49-F238E27FC236}">
                        <a16:creationId xmlns:a16="http://schemas.microsoft.com/office/drawing/2014/main" id="{87A4E79C-2F60-48DD-87C3-BFC7D5C2B34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95970" y="2443501"/>
                    <a:ext cx="342069" cy="307777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4" name="文字方塊 63">
                    <a:extLst>
                      <a:ext uri="{FF2B5EF4-FFF2-40B4-BE49-F238E27FC236}">
                        <a16:creationId xmlns:a16="http://schemas.microsoft.com/office/drawing/2014/main" id="{CD9A6802-8328-4B22-840B-6339CD2D5318}"/>
                      </a:ext>
                    </a:extLst>
                  </p:cNvPr>
                  <p:cNvSpPr txBox="1"/>
                  <p:nvPr/>
                </p:nvSpPr>
                <p:spPr>
                  <a:xfrm>
                    <a:off x="9960599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64" name="文字方塊 63">
                    <a:extLst>
                      <a:ext uri="{FF2B5EF4-FFF2-40B4-BE49-F238E27FC236}">
                        <a16:creationId xmlns:a16="http://schemas.microsoft.com/office/drawing/2014/main" id="{CD9A6802-8328-4B22-840B-6339CD2D531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960599" y="244350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文字方塊 64">
                    <a:extLst>
                      <a:ext uri="{FF2B5EF4-FFF2-40B4-BE49-F238E27FC236}">
                        <a16:creationId xmlns:a16="http://schemas.microsoft.com/office/drawing/2014/main" id="{69834BAB-B816-48CE-9F11-5C2F2868134C}"/>
                      </a:ext>
                    </a:extLst>
                  </p:cNvPr>
                  <p:cNvSpPr txBox="1"/>
                  <p:nvPr/>
                </p:nvSpPr>
                <p:spPr>
                  <a:xfrm>
                    <a:off x="10311702" y="244371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65" name="文字方塊 64">
                    <a:extLst>
                      <a:ext uri="{FF2B5EF4-FFF2-40B4-BE49-F238E27FC236}">
                        <a16:creationId xmlns:a16="http://schemas.microsoft.com/office/drawing/2014/main" id="{69834BAB-B816-48CE-9F11-5C2F2868134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311702" y="244371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文字方塊 65">
                  <a:extLst>
                    <a:ext uri="{FF2B5EF4-FFF2-40B4-BE49-F238E27FC236}">
                      <a16:creationId xmlns:a16="http://schemas.microsoft.com/office/drawing/2014/main" id="{73E6BE0C-23A4-49FF-B89E-CF8EA84E0A6A}"/>
                    </a:ext>
                  </a:extLst>
                </p:cNvPr>
                <p:cNvSpPr txBox="1"/>
                <p:nvPr/>
              </p:nvSpPr>
              <p:spPr>
                <a:xfrm>
                  <a:off x="10475974" y="2256854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66" name="文字方塊 65">
                  <a:extLst>
                    <a:ext uri="{FF2B5EF4-FFF2-40B4-BE49-F238E27FC236}">
                      <a16:creationId xmlns:a16="http://schemas.microsoft.com/office/drawing/2014/main" id="{73E6BE0C-23A4-49FF-B89E-CF8EA84E0A6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75974" y="2256854"/>
                  <a:ext cx="342069" cy="307777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8" name="群組 67">
            <a:extLst>
              <a:ext uri="{FF2B5EF4-FFF2-40B4-BE49-F238E27FC236}">
                <a16:creationId xmlns:a16="http://schemas.microsoft.com/office/drawing/2014/main" id="{3966BA98-2E50-4E9D-BF27-315C7D1C0D26}"/>
              </a:ext>
            </a:extLst>
          </p:cNvPr>
          <p:cNvGrpSpPr/>
          <p:nvPr/>
        </p:nvGrpSpPr>
        <p:grpSpPr>
          <a:xfrm>
            <a:off x="7442694" y="5200984"/>
            <a:ext cx="2915041" cy="320597"/>
            <a:chOff x="7910529" y="2439109"/>
            <a:chExt cx="2915041" cy="32059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文字方塊 68">
                  <a:extLst>
                    <a:ext uri="{FF2B5EF4-FFF2-40B4-BE49-F238E27FC236}">
                      <a16:creationId xmlns:a16="http://schemas.microsoft.com/office/drawing/2014/main" id="{4A933222-8772-4DF7-919E-7D76ABD59C76}"/>
                    </a:ext>
                  </a:extLst>
                </p:cNvPr>
                <p:cNvSpPr txBox="1"/>
                <p:nvPr/>
              </p:nvSpPr>
              <p:spPr>
                <a:xfrm>
                  <a:off x="7910529" y="2442988"/>
                  <a:ext cx="353854" cy="31156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𝟕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69" name="文字方塊 68">
                  <a:extLst>
                    <a:ext uri="{FF2B5EF4-FFF2-40B4-BE49-F238E27FC236}">
                      <a16:creationId xmlns:a16="http://schemas.microsoft.com/office/drawing/2014/main" id="{4A933222-8772-4DF7-919E-7D76ABD59C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10529" y="2442988"/>
                  <a:ext cx="353854" cy="311560"/>
                </a:xfrm>
                <a:prstGeom prst="rect">
                  <a:avLst/>
                </a:prstGeom>
                <a:blipFill>
                  <a:blip r:embed="rId16"/>
                  <a:stretch>
                    <a:fillRect r="-2758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文字方塊 69">
                  <a:extLst>
                    <a:ext uri="{FF2B5EF4-FFF2-40B4-BE49-F238E27FC236}">
                      <a16:creationId xmlns:a16="http://schemas.microsoft.com/office/drawing/2014/main" id="{21125229-F51D-4A1C-A826-78A8595F5CB7}"/>
                    </a:ext>
                  </a:extLst>
                </p:cNvPr>
                <p:cNvSpPr txBox="1"/>
                <p:nvPr/>
              </p:nvSpPr>
              <p:spPr>
                <a:xfrm>
                  <a:off x="8330780" y="2442988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𝟔</m:t>
                            </m:r>
                          </m:sup>
                        </m:sSup>
                      </m:oMath>
                    </m:oMathPara>
                  </a14:m>
                  <a:endParaRPr lang="zh-TW" altLang="en-US" sz="1600" b="1" dirty="0"/>
                </a:p>
              </p:txBody>
            </p:sp>
          </mc:Choice>
          <mc:Fallback xmlns="">
            <p:sp>
              <p:nvSpPr>
                <p:cNvPr id="70" name="文字方塊 69">
                  <a:extLst>
                    <a:ext uri="{FF2B5EF4-FFF2-40B4-BE49-F238E27FC236}">
                      <a16:creationId xmlns:a16="http://schemas.microsoft.com/office/drawing/2014/main" id="{21125229-F51D-4A1C-A826-78A8595F5C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30780" y="2442988"/>
                  <a:ext cx="353854" cy="3125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1" name="文字方塊 70">
                  <a:extLst>
                    <a:ext uri="{FF2B5EF4-FFF2-40B4-BE49-F238E27FC236}">
                      <a16:creationId xmlns:a16="http://schemas.microsoft.com/office/drawing/2014/main" id="{B3CDC89A-0CA5-4FEF-ACD9-2B868DD97086}"/>
                    </a:ext>
                  </a:extLst>
                </p:cNvPr>
                <p:cNvSpPr txBox="1"/>
                <p:nvPr/>
              </p:nvSpPr>
              <p:spPr>
                <a:xfrm>
                  <a:off x="8674732" y="2443914"/>
                  <a:ext cx="353854" cy="31579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𝟓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71" name="文字方塊 70">
                  <a:extLst>
                    <a:ext uri="{FF2B5EF4-FFF2-40B4-BE49-F238E27FC236}">
                      <a16:creationId xmlns:a16="http://schemas.microsoft.com/office/drawing/2014/main" id="{B3CDC89A-0CA5-4FEF-ACD9-2B868DD970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74732" y="2443914"/>
                  <a:ext cx="353854" cy="315792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CCE3217F-22B1-4282-B60E-F533B9F89E15}"/>
                    </a:ext>
                  </a:extLst>
                </p:cNvPr>
                <p:cNvSpPr txBox="1"/>
                <p:nvPr/>
              </p:nvSpPr>
              <p:spPr>
                <a:xfrm>
                  <a:off x="9021976" y="2443501"/>
                  <a:ext cx="353854" cy="31200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𝟒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72" name="文字方塊 71">
                  <a:extLst>
                    <a:ext uri="{FF2B5EF4-FFF2-40B4-BE49-F238E27FC236}">
                      <a16:creationId xmlns:a16="http://schemas.microsoft.com/office/drawing/2014/main" id="{CCE3217F-22B1-4282-B60E-F533B9F89E1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021976" y="2443501"/>
                  <a:ext cx="353854" cy="312008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A0C9E032-164F-4DA1-92F5-4215E04CC161}"/>
                    </a:ext>
                  </a:extLst>
                </p:cNvPr>
                <p:cNvSpPr txBox="1"/>
                <p:nvPr/>
              </p:nvSpPr>
              <p:spPr>
                <a:xfrm>
                  <a:off x="9395818" y="2443501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73" name="文字方塊 72">
                  <a:extLst>
                    <a:ext uri="{FF2B5EF4-FFF2-40B4-BE49-F238E27FC236}">
                      <a16:creationId xmlns:a16="http://schemas.microsoft.com/office/drawing/2014/main" id="{A0C9E032-164F-4DA1-92F5-4215E04CC1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95818" y="2443501"/>
                  <a:ext cx="353854" cy="312586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文字方塊 73">
                  <a:extLst>
                    <a:ext uri="{FF2B5EF4-FFF2-40B4-BE49-F238E27FC236}">
                      <a16:creationId xmlns:a16="http://schemas.microsoft.com/office/drawing/2014/main" id="{446C48D0-8C8F-42AC-8A65-38DAFFE43E91}"/>
                    </a:ext>
                  </a:extLst>
                </p:cNvPr>
                <p:cNvSpPr txBox="1"/>
                <p:nvPr/>
              </p:nvSpPr>
              <p:spPr>
                <a:xfrm>
                  <a:off x="9749672" y="2443501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74" name="文字方塊 73">
                  <a:extLst>
                    <a:ext uri="{FF2B5EF4-FFF2-40B4-BE49-F238E27FC236}">
                      <a16:creationId xmlns:a16="http://schemas.microsoft.com/office/drawing/2014/main" id="{446C48D0-8C8F-42AC-8A65-38DAFFE43E9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49672" y="2443501"/>
                  <a:ext cx="353854" cy="312586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251116D5-5BFB-4B16-BF36-5846DAC2A155}"/>
                    </a:ext>
                  </a:extLst>
                </p:cNvPr>
                <p:cNvSpPr txBox="1"/>
                <p:nvPr/>
              </p:nvSpPr>
              <p:spPr>
                <a:xfrm>
                  <a:off x="10103526" y="2443501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75" name="文字方塊 74">
                  <a:extLst>
                    <a:ext uri="{FF2B5EF4-FFF2-40B4-BE49-F238E27FC236}">
                      <a16:creationId xmlns:a16="http://schemas.microsoft.com/office/drawing/2014/main" id="{251116D5-5BFB-4B16-BF36-5846DAC2A1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03526" y="2443501"/>
                  <a:ext cx="353854" cy="312586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6" name="文字方塊 75">
                  <a:extLst>
                    <a:ext uri="{FF2B5EF4-FFF2-40B4-BE49-F238E27FC236}">
                      <a16:creationId xmlns:a16="http://schemas.microsoft.com/office/drawing/2014/main" id="{57A5591E-68BF-4FD9-96BC-6367F3CF6BFF}"/>
                    </a:ext>
                  </a:extLst>
                </p:cNvPr>
                <p:cNvSpPr txBox="1"/>
                <p:nvPr/>
              </p:nvSpPr>
              <p:spPr>
                <a:xfrm>
                  <a:off x="10471716" y="2439109"/>
                  <a:ext cx="353854" cy="3125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sz="1400" b="1" i="1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TW" sz="1400" b="1" i="1" smtClean="0">
                                <a:solidFill>
                                  <a:sysClr val="windowText" lastClr="00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p>
                        </m:sSup>
                      </m:oMath>
                    </m:oMathPara>
                  </a14:m>
                  <a:endParaRPr lang="zh-TW" altLang="en-US" sz="1400" b="1" dirty="0"/>
                </a:p>
              </p:txBody>
            </p:sp>
          </mc:Choice>
          <mc:Fallback xmlns="">
            <p:sp>
              <p:nvSpPr>
                <p:cNvPr id="76" name="文字方塊 75">
                  <a:extLst>
                    <a:ext uri="{FF2B5EF4-FFF2-40B4-BE49-F238E27FC236}">
                      <a16:creationId xmlns:a16="http://schemas.microsoft.com/office/drawing/2014/main" id="{57A5591E-68BF-4FD9-96BC-6367F3CF6B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71716" y="2439109"/>
                  <a:ext cx="353854" cy="312586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7" name="群組 76">
            <a:extLst>
              <a:ext uri="{FF2B5EF4-FFF2-40B4-BE49-F238E27FC236}">
                <a16:creationId xmlns:a16="http://schemas.microsoft.com/office/drawing/2014/main" id="{E611D7FE-3993-43B5-8889-B135B4E7232B}"/>
              </a:ext>
            </a:extLst>
          </p:cNvPr>
          <p:cNvGrpSpPr/>
          <p:nvPr/>
        </p:nvGrpSpPr>
        <p:grpSpPr>
          <a:xfrm>
            <a:off x="7685633" y="5195562"/>
            <a:ext cx="2495612" cy="311412"/>
            <a:chOff x="8149125" y="2443501"/>
            <a:chExt cx="2495612" cy="31141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文字方塊 77">
                  <a:extLst>
                    <a:ext uri="{FF2B5EF4-FFF2-40B4-BE49-F238E27FC236}">
                      <a16:creationId xmlns:a16="http://schemas.microsoft.com/office/drawing/2014/main" id="{8F69BB30-C6CE-4ACE-8BF7-F203B3CB4443}"/>
                    </a:ext>
                  </a:extLst>
                </p:cNvPr>
                <p:cNvSpPr txBox="1"/>
                <p:nvPr/>
              </p:nvSpPr>
              <p:spPr>
                <a:xfrm>
                  <a:off x="8149125" y="2447136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78" name="文字方塊 77">
                  <a:extLst>
                    <a:ext uri="{FF2B5EF4-FFF2-40B4-BE49-F238E27FC236}">
                      <a16:creationId xmlns:a16="http://schemas.microsoft.com/office/drawing/2014/main" id="{8F69BB30-C6CE-4ACE-8BF7-F203B3CB444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49125" y="2447136"/>
                  <a:ext cx="342069" cy="307777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文字方塊 78">
                  <a:extLst>
                    <a:ext uri="{FF2B5EF4-FFF2-40B4-BE49-F238E27FC236}">
                      <a16:creationId xmlns:a16="http://schemas.microsoft.com/office/drawing/2014/main" id="{0910358F-6D56-4484-9EC9-56C16EE06609}"/>
                    </a:ext>
                  </a:extLst>
                </p:cNvPr>
                <p:cNvSpPr txBox="1"/>
                <p:nvPr/>
              </p:nvSpPr>
              <p:spPr>
                <a:xfrm>
                  <a:off x="8518865" y="2443501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79" name="文字方塊 78">
                  <a:extLst>
                    <a:ext uri="{FF2B5EF4-FFF2-40B4-BE49-F238E27FC236}">
                      <a16:creationId xmlns:a16="http://schemas.microsoft.com/office/drawing/2014/main" id="{0910358F-6D56-4484-9EC9-56C16EE066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18865" y="2443501"/>
                  <a:ext cx="342069" cy="30777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文字方塊 79">
                  <a:extLst>
                    <a:ext uri="{FF2B5EF4-FFF2-40B4-BE49-F238E27FC236}">
                      <a16:creationId xmlns:a16="http://schemas.microsoft.com/office/drawing/2014/main" id="{BCBA49B1-6C0E-4096-B57E-9ECF92A38EF0}"/>
                    </a:ext>
                  </a:extLst>
                </p:cNvPr>
                <p:cNvSpPr txBox="1"/>
                <p:nvPr/>
              </p:nvSpPr>
              <p:spPr>
                <a:xfrm>
                  <a:off x="8866826" y="2443501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80" name="文字方塊 79">
                  <a:extLst>
                    <a:ext uri="{FF2B5EF4-FFF2-40B4-BE49-F238E27FC236}">
                      <a16:creationId xmlns:a16="http://schemas.microsoft.com/office/drawing/2014/main" id="{BCBA49B1-6C0E-4096-B57E-9ECF92A38EF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66826" y="2443501"/>
                  <a:ext cx="342069" cy="307777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5CE479A8-C7C8-4C9E-9867-1808835E792B}"/>
                    </a:ext>
                  </a:extLst>
                </p:cNvPr>
                <p:cNvSpPr txBox="1"/>
                <p:nvPr/>
              </p:nvSpPr>
              <p:spPr>
                <a:xfrm>
                  <a:off x="9220681" y="2443501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81" name="文字方塊 80">
                  <a:extLst>
                    <a:ext uri="{FF2B5EF4-FFF2-40B4-BE49-F238E27FC236}">
                      <a16:creationId xmlns:a16="http://schemas.microsoft.com/office/drawing/2014/main" id="{5CE479A8-C7C8-4C9E-9867-1808835E792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20681" y="2443501"/>
                  <a:ext cx="342069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8706ABF7-8EB3-4B91-8552-8976016236E7}"/>
                    </a:ext>
                  </a:extLst>
                </p:cNvPr>
                <p:cNvSpPr txBox="1"/>
                <p:nvPr/>
              </p:nvSpPr>
              <p:spPr>
                <a:xfrm>
                  <a:off x="9580864" y="2443770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82" name="文字方塊 81">
                  <a:extLst>
                    <a:ext uri="{FF2B5EF4-FFF2-40B4-BE49-F238E27FC236}">
                      <a16:creationId xmlns:a16="http://schemas.microsoft.com/office/drawing/2014/main" id="{8706ABF7-8EB3-4B91-8552-8976016236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580864" y="2443770"/>
                  <a:ext cx="342069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文字方塊 82">
                  <a:extLst>
                    <a:ext uri="{FF2B5EF4-FFF2-40B4-BE49-F238E27FC236}">
                      <a16:creationId xmlns:a16="http://schemas.microsoft.com/office/drawing/2014/main" id="{D1B2A7BD-9068-493E-A976-BAF18D3EA461}"/>
                    </a:ext>
                  </a:extLst>
                </p:cNvPr>
                <p:cNvSpPr txBox="1"/>
                <p:nvPr/>
              </p:nvSpPr>
              <p:spPr>
                <a:xfrm>
                  <a:off x="9960599" y="2443501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83" name="文字方塊 82">
                  <a:extLst>
                    <a:ext uri="{FF2B5EF4-FFF2-40B4-BE49-F238E27FC236}">
                      <a16:creationId xmlns:a16="http://schemas.microsoft.com/office/drawing/2014/main" id="{D1B2A7BD-9068-493E-A976-BAF18D3EA4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60599" y="2443501"/>
                  <a:ext cx="342069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文字方塊 83">
                  <a:extLst>
                    <a:ext uri="{FF2B5EF4-FFF2-40B4-BE49-F238E27FC236}">
                      <a16:creationId xmlns:a16="http://schemas.microsoft.com/office/drawing/2014/main" id="{45D3CB30-08E2-48C3-82C3-89EE16FE9763}"/>
                    </a:ext>
                  </a:extLst>
                </p:cNvPr>
                <p:cNvSpPr txBox="1"/>
                <p:nvPr/>
              </p:nvSpPr>
              <p:spPr>
                <a:xfrm>
                  <a:off x="10302668" y="2443770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84" name="文字方塊 83">
                  <a:extLst>
                    <a:ext uri="{FF2B5EF4-FFF2-40B4-BE49-F238E27FC236}">
                      <a16:creationId xmlns:a16="http://schemas.microsoft.com/office/drawing/2014/main" id="{45D3CB30-08E2-48C3-82C3-89EE16FE97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302668" y="2443770"/>
                  <a:ext cx="342069" cy="307777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5" name="群組 84">
            <a:extLst>
              <a:ext uri="{FF2B5EF4-FFF2-40B4-BE49-F238E27FC236}">
                <a16:creationId xmlns:a16="http://schemas.microsoft.com/office/drawing/2014/main" id="{4DEB50D1-DCE8-4998-940B-47CAC2A52AEA}"/>
              </a:ext>
            </a:extLst>
          </p:cNvPr>
          <p:cNvGrpSpPr/>
          <p:nvPr/>
        </p:nvGrpSpPr>
        <p:grpSpPr>
          <a:xfrm>
            <a:off x="7486250" y="4938552"/>
            <a:ext cx="2861466" cy="313765"/>
            <a:chOff x="7956577" y="2256854"/>
            <a:chExt cx="2861466" cy="313765"/>
          </a:xfrm>
        </p:grpSpPr>
        <p:grpSp>
          <p:nvGrpSpPr>
            <p:cNvPr id="86" name="群組 85">
              <a:extLst>
                <a:ext uri="{FF2B5EF4-FFF2-40B4-BE49-F238E27FC236}">
                  <a16:creationId xmlns:a16="http://schemas.microsoft.com/office/drawing/2014/main" id="{7BBB1E62-BDA9-4151-91CF-E9115C0589AA}"/>
                </a:ext>
              </a:extLst>
            </p:cNvPr>
            <p:cNvGrpSpPr/>
            <p:nvPr/>
          </p:nvGrpSpPr>
          <p:grpSpPr>
            <a:xfrm>
              <a:off x="7956577" y="2256854"/>
              <a:ext cx="2504990" cy="313765"/>
              <a:chOff x="8148781" y="2443501"/>
              <a:chExt cx="2504990" cy="313765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8" name="文字方塊 87">
                    <a:extLst>
                      <a:ext uri="{FF2B5EF4-FFF2-40B4-BE49-F238E27FC236}">
                        <a16:creationId xmlns:a16="http://schemas.microsoft.com/office/drawing/2014/main" id="{0F568633-81DA-4B5B-A170-3E287DB2FBEE}"/>
                      </a:ext>
                    </a:extLst>
                  </p:cNvPr>
                  <p:cNvSpPr txBox="1"/>
                  <p:nvPr/>
                </p:nvSpPr>
                <p:spPr>
                  <a:xfrm>
                    <a:off x="8148781" y="2449489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88" name="文字方塊 87">
                    <a:extLst>
                      <a:ext uri="{FF2B5EF4-FFF2-40B4-BE49-F238E27FC236}">
                        <a16:creationId xmlns:a16="http://schemas.microsoft.com/office/drawing/2014/main" id="{0F568633-81DA-4B5B-A170-3E287DB2FBE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148781" y="2449489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9" name="文字方塊 88">
                    <a:extLst>
                      <a:ext uri="{FF2B5EF4-FFF2-40B4-BE49-F238E27FC236}">
                        <a16:creationId xmlns:a16="http://schemas.microsoft.com/office/drawing/2014/main" id="{6E58A616-3626-48AD-A5A2-7D2CB5E676F8}"/>
                      </a:ext>
                    </a:extLst>
                  </p:cNvPr>
                  <p:cNvSpPr txBox="1"/>
                  <p:nvPr/>
                </p:nvSpPr>
                <p:spPr>
                  <a:xfrm>
                    <a:off x="8518428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89" name="文字方塊 88">
                    <a:extLst>
                      <a:ext uri="{FF2B5EF4-FFF2-40B4-BE49-F238E27FC236}">
                        <a16:creationId xmlns:a16="http://schemas.microsoft.com/office/drawing/2014/main" id="{6E58A616-3626-48AD-A5A2-7D2CB5E676F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518428" y="244350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0" name="文字方塊 89">
                    <a:extLst>
                      <a:ext uri="{FF2B5EF4-FFF2-40B4-BE49-F238E27FC236}">
                        <a16:creationId xmlns:a16="http://schemas.microsoft.com/office/drawing/2014/main" id="{52F213BF-B4A1-4523-BDC7-912291CDBCFA}"/>
                      </a:ext>
                    </a:extLst>
                  </p:cNvPr>
                  <p:cNvSpPr txBox="1"/>
                  <p:nvPr/>
                </p:nvSpPr>
                <p:spPr>
                  <a:xfrm>
                    <a:off x="8866826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90" name="文字方塊 89">
                    <a:extLst>
                      <a:ext uri="{FF2B5EF4-FFF2-40B4-BE49-F238E27FC236}">
                        <a16:creationId xmlns:a16="http://schemas.microsoft.com/office/drawing/2014/main" id="{52F213BF-B4A1-4523-BDC7-912291CDBCF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866826" y="244350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1" name="文字方塊 90">
                    <a:extLst>
                      <a:ext uri="{FF2B5EF4-FFF2-40B4-BE49-F238E27FC236}">
                        <a16:creationId xmlns:a16="http://schemas.microsoft.com/office/drawing/2014/main" id="{BD7718D3-080D-4782-8FD6-6CB974C441CF}"/>
                      </a:ext>
                    </a:extLst>
                  </p:cNvPr>
                  <p:cNvSpPr txBox="1"/>
                  <p:nvPr/>
                </p:nvSpPr>
                <p:spPr>
                  <a:xfrm>
                    <a:off x="9220681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91" name="文字方塊 90">
                    <a:extLst>
                      <a:ext uri="{FF2B5EF4-FFF2-40B4-BE49-F238E27FC236}">
                        <a16:creationId xmlns:a16="http://schemas.microsoft.com/office/drawing/2014/main" id="{BD7718D3-080D-4782-8FD6-6CB974C441C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20681" y="244350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2" name="文字方塊 91">
                    <a:extLst>
                      <a:ext uri="{FF2B5EF4-FFF2-40B4-BE49-F238E27FC236}">
                        <a16:creationId xmlns:a16="http://schemas.microsoft.com/office/drawing/2014/main" id="{5931190D-85A8-4D9B-8FDE-42A18A63190A}"/>
                      </a:ext>
                    </a:extLst>
                  </p:cNvPr>
                  <p:cNvSpPr txBox="1"/>
                  <p:nvPr/>
                </p:nvSpPr>
                <p:spPr>
                  <a:xfrm>
                    <a:off x="9595970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92" name="文字方塊 91">
                    <a:extLst>
                      <a:ext uri="{FF2B5EF4-FFF2-40B4-BE49-F238E27FC236}">
                        <a16:creationId xmlns:a16="http://schemas.microsoft.com/office/drawing/2014/main" id="{5931190D-85A8-4D9B-8FDE-42A18A63190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95970" y="2443501"/>
                    <a:ext cx="342069" cy="307777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3" name="文字方塊 92">
                    <a:extLst>
                      <a:ext uri="{FF2B5EF4-FFF2-40B4-BE49-F238E27FC236}">
                        <a16:creationId xmlns:a16="http://schemas.microsoft.com/office/drawing/2014/main" id="{B1A4A4CF-E5A5-4CFB-8830-E1CDC26C0A32}"/>
                      </a:ext>
                    </a:extLst>
                  </p:cNvPr>
                  <p:cNvSpPr txBox="1"/>
                  <p:nvPr/>
                </p:nvSpPr>
                <p:spPr>
                  <a:xfrm>
                    <a:off x="9960599" y="244350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93" name="文字方塊 92">
                    <a:extLst>
                      <a:ext uri="{FF2B5EF4-FFF2-40B4-BE49-F238E27FC236}">
                        <a16:creationId xmlns:a16="http://schemas.microsoft.com/office/drawing/2014/main" id="{B1A4A4CF-E5A5-4CFB-8830-E1CDC26C0A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960599" y="244350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4" name="文字方塊 93">
                    <a:extLst>
                      <a:ext uri="{FF2B5EF4-FFF2-40B4-BE49-F238E27FC236}">
                        <a16:creationId xmlns:a16="http://schemas.microsoft.com/office/drawing/2014/main" id="{0406F515-D9AA-45CE-A104-9593F0596496}"/>
                      </a:ext>
                    </a:extLst>
                  </p:cNvPr>
                  <p:cNvSpPr txBox="1"/>
                  <p:nvPr/>
                </p:nvSpPr>
                <p:spPr>
                  <a:xfrm>
                    <a:off x="10311702" y="2443711"/>
                    <a:ext cx="342069" cy="307777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</m:oMath>
                      </m:oMathPara>
                    </a14:m>
                    <a:endParaRPr lang="zh-TW" altLang="en-US" sz="1400" dirty="0"/>
                  </a:p>
                </p:txBody>
              </p:sp>
            </mc:Choice>
            <mc:Fallback xmlns="">
              <p:sp>
                <p:nvSpPr>
                  <p:cNvPr id="94" name="文字方塊 93">
                    <a:extLst>
                      <a:ext uri="{FF2B5EF4-FFF2-40B4-BE49-F238E27FC236}">
                        <a16:creationId xmlns:a16="http://schemas.microsoft.com/office/drawing/2014/main" id="{0406F515-D9AA-45CE-A104-9593F059649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311702" y="2443711"/>
                    <a:ext cx="342069" cy="307777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文字方塊 86">
                  <a:extLst>
                    <a:ext uri="{FF2B5EF4-FFF2-40B4-BE49-F238E27FC236}">
                      <a16:creationId xmlns:a16="http://schemas.microsoft.com/office/drawing/2014/main" id="{DC0D4923-93AD-4056-A766-6FC70538B7EC}"/>
                    </a:ext>
                  </a:extLst>
                </p:cNvPr>
                <p:cNvSpPr txBox="1"/>
                <p:nvPr/>
              </p:nvSpPr>
              <p:spPr>
                <a:xfrm>
                  <a:off x="10475974" y="2256854"/>
                  <a:ext cx="342069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sz="14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</m:oMath>
                    </m:oMathPara>
                  </a14:m>
                  <a:endParaRPr lang="zh-TW" altLang="en-US" sz="1400" dirty="0"/>
                </a:p>
              </p:txBody>
            </p:sp>
          </mc:Choice>
          <mc:Fallback xmlns="">
            <p:sp>
              <p:nvSpPr>
                <p:cNvPr id="87" name="文字方塊 86">
                  <a:extLst>
                    <a:ext uri="{FF2B5EF4-FFF2-40B4-BE49-F238E27FC236}">
                      <a16:creationId xmlns:a16="http://schemas.microsoft.com/office/drawing/2014/main" id="{DC0D4923-93AD-4056-A766-6FC70538B7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75974" y="2256854"/>
                  <a:ext cx="342069" cy="307777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文字方塊 95">
                <a:extLst>
                  <a:ext uri="{FF2B5EF4-FFF2-40B4-BE49-F238E27FC236}">
                    <a16:creationId xmlns:a16="http://schemas.microsoft.com/office/drawing/2014/main" id="{394E466C-B2E5-4C1F-8A88-3FD6933083A2}"/>
                  </a:ext>
                </a:extLst>
              </p:cNvPr>
              <p:cNvSpPr txBox="1"/>
              <p:nvPr/>
            </p:nvSpPr>
            <p:spPr>
              <a:xfrm>
                <a:off x="10279290" y="5193113"/>
                <a:ext cx="73425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400" b="1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altLang="zh-TW" sz="1400" b="1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</a:rPr>
                        <m:t>𝟒𝟗</m:t>
                      </m:r>
                    </m:oMath>
                  </m:oMathPara>
                </a14:m>
                <a:endParaRPr lang="zh-TW" altLang="en-US" sz="1400" b="1" dirty="0"/>
              </a:p>
            </p:txBody>
          </p:sp>
        </mc:Choice>
        <mc:Fallback xmlns="">
          <p:sp>
            <p:nvSpPr>
              <p:cNvPr id="96" name="文字方塊 95">
                <a:extLst>
                  <a:ext uri="{FF2B5EF4-FFF2-40B4-BE49-F238E27FC236}">
                    <a16:creationId xmlns:a16="http://schemas.microsoft.com/office/drawing/2014/main" id="{394E466C-B2E5-4C1F-8A88-3FD693308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9290" y="5193113"/>
                <a:ext cx="734259" cy="307777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文字方塊 96">
                <a:extLst>
                  <a:ext uri="{FF2B5EF4-FFF2-40B4-BE49-F238E27FC236}">
                    <a16:creationId xmlns:a16="http://schemas.microsoft.com/office/drawing/2014/main" id="{A36661DF-63C6-4F96-A306-9FE5CF610EDC}"/>
                  </a:ext>
                </a:extLst>
              </p:cNvPr>
              <p:cNvSpPr txBox="1"/>
              <p:nvPr/>
            </p:nvSpPr>
            <p:spPr>
              <a:xfrm>
                <a:off x="10217202" y="2979122"/>
                <a:ext cx="73425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400" b="1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TW" sz="1400" b="1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</a:rPr>
                        <m:t>𝟒𝟗</m:t>
                      </m:r>
                    </m:oMath>
                  </m:oMathPara>
                </a14:m>
                <a:endParaRPr lang="zh-TW" altLang="en-US" sz="1400" b="1" dirty="0"/>
              </a:p>
            </p:txBody>
          </p:sp>
        </mc:Choice>
        <mc:Fallback xmlns="">
          <p:sp>
            <p:nvSpPr>
              <p:cNvPr id="97" name="文字方塊 96">
                <a:extLst>
                  <a:ext uri="{FF2B5EF4-FFF2-40B4-BE49-F238E27FC236}">
                    <a16:creationId xmlns:a16="http://schemas.microsoft.com/office/drawing/2014/main" id="{A36661DF-63C6-4F96-A306-9FE5CF610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17202" y="2979122"/>
                <a:ext cx="734259" cy="307777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8" name="文字方塊 97">
            <a:extLst>
              <a:ext uri="{FF2B5EF4-FFF2-40B4-BE49-F238E27FC236}">
                <a16:creationId xmlns:a16="http://schemas.microsoft.com/office/drawing/2014/main" id="{0E9B37F9-10C6-4146-B697-CC2A1770F46E}"/>
              </a:ext>
            </a:extLst>
          </p:cNvPr>
          <p:cNvSpPr txBox="1"/>
          <p:nvPr/>
        </p:nvSpPr>
        <p:spPr>
          <a:xfrm>
            <a:off x="7169166" y="4222935"/>
            <a:ext cx="10005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Sign</a:t>
            </a:r>
            <a:endParaRPr lang="zh-TW" altLang="en-US" sz="1400" dirty="0">
              <a:solidFill>
                <a:schemeClr val="accent1"/>
              </a:solidFill>
            </a:endParaRPr>
          </a:p>
        </p:txBody>
      </p:sp>
      <p:sp>
        <p:nvSpPr>
          <p:cNvPr id="99" name="文字方塊 98">
            <a:extLst>
              <a:ext uri="{FF2B5EF4-FFF2-40B4-BE49-F238E27FC236}">
                <a16:creationId xmlns:a16="http://schemas.microsoft.com/office/drawing/2014/main" id="{73529F40-FBB2-4F65-826E-06457D18758C}"/>
              </a:ext>
            </a:extLst>
          </p:cNvPr>
          <p:cNvSpPr txBox="1"/>
          <p:nvPr/>
        </p:nvSpPr>
        <p:spPr>
          <a:xfrm>
            <a:off x="6659705" y="2459358"/>
            <a:ext cx="8265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b="1" i="0" dirty="0">
                <a:effectLst/>
                <a:latin typeface="Arial" panose="020B0604020202020204" pitchFamily="34" charset="0"/>
              </a:rPr>
              <a:t>UINT8</a:t>
            </a:r>
            <a:endParaRPr lang="zh-TW" altLang="en-US" sz="1600" dirty="0"/>
          </a:p>
        </p:txBody>
      </p:sp>
      <p:sp>
        <p:nvSpPr>
          <p:cNvPr id="100" name="文字方塊 99">
            <a:extLst>
              <a:ext uri="{FF2B5EF4-FFF2-40B4-BE49-F238E27FC236}">
                <a16:creationId xmlns:a16="http://schemas.microsoft.com/office/drawing/2014/main" id="{8B0B668C-31AE-4884-8747-B9F478A6EABF}"/>
              </a:ext>
            </a:extLst>
          </p:cNvPr>
          <p:cNvSpPr txBox="1"/>
          <p:nvPr/>
        </p:nvSpPr>
        <p:spPr>
          <a:xfrm>
            <a:off x="6756609" y="4588423"/>
            <a:ext cx="7418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b="1" i="0" dirty="0">
                <a:effectLst/>
                <a:latin typeface="Arial" panose="020B0604020202020204" pitchFamily="34" charset="0"/>
              </a:rPr>
              <a:t>INT8</a:t>
            </a:r>
            <a:endParaRPr lang="zh-TW" altLang="en-US" sz="1600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546D232-807A-48CF-92C7-5C9391CD0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431559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2D7F77-AADF-4B73-B240-D74B9540A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Post-Training Quantization (PTQ) 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3948424-F579-4E0E-8491-9F95082D1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i="0" dirty="0">
                <a:solidFill>
                  <a:schemeClr val="accent3"/>
                </a:solidFill>
                <a:effectLst/>
                <a:latin typeface="TrebuchetMS"/>
              </a:rPr>
              <a:t>Quantization Granularity</a:t>
            </a:r>
          </a:p>
          <a:p>
            <a:r>
              <a:rPr lang="en-US" altLang="zh-TW" i="0" dirty="0">
                <a:solidFill>
                  <a:schemeClr val="accent3"/>
                </a:solidFill>
                <a:effectLst/>
                <a:latin typeface="TrebuchetMS"/>
              </a:rPr>
              <a:t>Dynamic Range Clipping</a:t>
            </a:r>
          </a:p>
          <a:p>
            <a:r>
              <a:rPr lang="en-US" altLang="zh-TW" dirty="0">
                <a:latin typeface="TrebuchetMS"/>
              </a:rPr>
              <a:t>Rescaling</a:t>
            </a:r>
            <a:endParaRPr lang="en-US" altLang="zh-TW" dirty="0">
              <a:solidFill>
                <a:schemeClr val="accent3"/>
              </a:solidFill>
              <a:latin typeface="TrebuchetMS"/>
            </a:endParaRPr>
          </a:p>
          <a:p>
            <a:r>
              <a:rPr lang="en-US" altLang="zh-TW" i="0" dirty="0">
                <a:solidFill>
                  <a:schemeClr val="accent3"/>
                </a:solidFill>
                <a:effectLst/>
                <a:latin typeface="TrebuchetMS"/>
              </a:rPr>
              <a:t>Rounding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833027E-7AB6-4F3B-B666-10488C397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70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7876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05DBBA0-2B78-493A-AB3B-F0795C798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Cross-Layer</a:t>
            </a:r>
            <a:r>
              <a:rPr lang="zh-TW" altLang="en-US"/>
              <a:t> </a:t>
            </a:r>
            <a:r>
              <a:rPr lang="en-US" altLang="zh-TW"/>
              <a:t>Equalization (CLE)</a:t>
            </a:r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0D1906-4BF3-40EF-89D0-07E40F1B9BC5}"/>
              </a:ext>
            </a:extLst>
          </p:cNvPr>
          <p:cNvSpPr txBox="1"/>
          <p:nvPr/>
        </p:nvSpPr>
        <p:spPr>
          <a:xfrm>
            <a:off x="2209036" y="6497806"/>
            <a:ext cx="77739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Data-Free Quantization Through Weight Equalization and Bias Correction [Nagel et al., IC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CV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2019]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群組 2">
            <a:extLst>
              <a:ext uri="{FF2B5EF4-FFF2-40B4-BE49-F238E27FC236}">
                <a16:creationId xmlns:a16="http://schemas.microsoft.com/office/drawing/2014/main" id="{EA05CE0E-4633-4AE8-A80F-4902F576D34C}"/>
              </a:ext>
            </a:extLst>
          </p:cNvPr>
          <p:cNvGrpSpPr/>
          <p:nvPr/>
        </p:nvGrpSpPr>
        <p:grpSpPr>
          <a:xfrm>
            <a:off x="1008123" y="2566051"/>
            <a:ext cx="5257800" cy="3714809"/>
            <a:chOff x="1008123" y="2566051"/>
            <a:chExt cx="5257800" cy="3714809"/>
          </a:xfrm>
        </p:grpSpPr>
        <p:pic>
          <p:nvPicPr>
            <p:cNvPr id="2052" name="Picture 4">
              <a:extLst>
                <a:ext uri="{FF2B5EF4-FFF2-40B4-BE49-F238E27FC236}">
                  <a16:creationId xmlns:a16="http://schemas.microsoft.com/office/drawing/2014/main" id="{EDAE2737-4D0B-4518-B1C9-5F5EAF6F8B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123" y="2566051"/>
              <a:ext cx="5257800" cy="2393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文字方塊 32">
                  <a:extLst>
                    <a:ext uri="{FF2B5EF4-FFF2-40B4-BE49-F238E27FC236}">
                      <a16:creationId xmlns:a16="http://schemas.microsoft.com/office/drawing/2014/main" id="{35531F2D-C3DC-4FFA-8BF9-28FC3EFEC3BC}"/>
                    </a:ext>
                  </a:extLst>
                </p:cNvPr>
                <p:cNvSpPr txBox="1"/>
                <p:nvPr/>
              </p:nvSpPr>
              <p:spPr>
                <a:xfrm>
                  <a:off x="2223319" y="5055566"/>
                  <a:ext cx="283845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800" b="0" i="1" smtClean="0">
                            <a:latin typeface="Cambria Math" panose="02040503050406030204" pitchFamily="18" charset="0"/>
                          </a:rPr>
                          <m:t>𝑟𝑒𝑙𝑢</m:t>
                        </m:r>
                        <m:d>
                          <m:dPr>
                            <m:ctrlPr>
                              <a:rPr lang="en-US" altLang="zh-TW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altLang="zh-TW" sz="1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1800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  <m:d>
                          <m:dPr>
                            <m:ctrlPr>
                              <a:rPr lang="en-US" altLang="zh-TW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800" b="0" i="1" smtClean="0">
                                <a:latin typeface="Cambria Math" panose="02040503050406030204" pitchFamily="18" charset="0"/>
                              </a:rPr>
                              <m:t>0,</m:t>
                            </m:r>
                            <m:r>
                              <a:rPr lang="en-US" altLang="zh-TW" sz="1800" b="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33" name="文字方塊 32">
                  <a:extLst>
                    <a:ext uri="{FF2B5EF4-FFF2-40B4-BE49-F238E27FC236}">
                      <a16:creationId xmlns:a16="http://schemas.microsoft.com/office/drawing/2014/main" id="{35531F2D-C3DC-4FFA-8BF9-28FC3EFEC3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23319" y="5055566"/>
                  <a:ext cx="2838450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文字方塊 33">
                  <a:extLst>
                    <a:ext uri="{FF2B5EF4-FFF2-40B4-BE49-F238E27FC236}">
                      <a16:creationId xmlns:a16="http://schemas.microsoft.com/office/drawing/2014/main" id="{6ADD8249-13D7-4FC6-A519-E4F1BDE5EE10}"/>
                    </a:ext>
                  </a:extLst>
                </p:cNvPr>
                <p:cNvSpPr txBox="1"/>
                <p:nvPr/>
              </p:nvSpPr>
              <p:spPr>
                <a:xfrm>
                  <a:off x="2223319" y="5634529"/>
                  <a:ext cx="2838450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TW" sz="1800" dirty="0">
                      <a:latin typeface="Cambria Math" panose="02040503050406030204" pitchFamily="18" charset="0"/>
                    </a:rPr>
                    <a:t>We have that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1800" b="0" i="1" smtClean="0">
                            <a:latin typeface="Cambria Math" panose="02040503050406030204" pitchFamily="18" charset="0"/>
                          </a:rPr>
                          <m:t>𝑟𝑒𝑙𝑢</m:t>
                        </m:r>
                        <m:d>
                          <m:dPr>
                            <m:ctrlPr>
                              <a:rPr lang="en-US" altLang="zh-TW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800" b="1" i="1" smtClean="0">
                                <a:solidFill>
                                  <a:schemeClr val="accent1"/>
                                </a:solidFill>
                                <a:latin typeface="Cambria Math" panose="02040503050406030204" pitchFamily="18" charset="0"/>
                              </a:rPr>
                              <m:t>𝒔</m:t>
                            </m:r>
                            <m:r>
                              <a:rPr lang="en-US" altLang="zh-TW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altLang="zh-TW" sz="1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18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𝒔</m:t>
                        </m:r>
                        <m:r>
                          <a:rPr lang="en-US" altLang="zh-TW" sz="1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zh-TW" sz="1800" b="0" i="1" smtClean="0">
                            <a:latin typeface="Cambria Math" panose="02040503050406030204" pitchFamily="18" charset="0"/>
                          </a:rPr>
                          <m:t>𝑟𝑒𝑙𝑢</m:t>
                        </m:r>
                        <m:d>
                          <m:dPr>
                            <m:ctrlPr>
                              <a:rPr lang="en-US" altLang="zh-TW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1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34" name="文字方塊 33">
                  <a:extLst>
                    <a:ext uri="{FF2B5EF4-FFF2-40B4-BE49-F238E27FC236}">
                      <a16:creationId xmlns:a16="http://schemas.microsoft.com/office/drawing/2014/main" id="{6ADD8249-13D7-4FC6-A519-E4F1BDE5EE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23319" y="5634529"/>
                  <a:ext cx="2838450" cy="646331"/>
                </a:xfrm>
                <a:prstGeom prst="rect">
                  <a:avLst/>
                </a:prstGeom>
                <a:blipFill>
                  <a:blip r:embed="rId4"/>
                  <a:stretch>
                    <a:fillRect t="-5660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" name="群組 50">
            <a:extLst>
              <a:ext uri="{FF2B5EF4-FFF2-40B4-BE49-F238E27FC236}">
                <a16:creationId xmlns:a16="http://schemas.microsoft.com/office/drawing/2014/main" id="{DA82972B-F237-417F-8E02-C01C9575D6DC}"/>
              </a:ext>
            </a:extLst>
          </p:cNvPr>
          <p:cNvGrpSpPr/>
          <p:nvPr/>
        </p:nvGrpSpPr>
        <p:grpSpPr>
          <a:xfrm>
            <a:off x="6581393" y="2566051"/>
            <a:ext cx="5126138" cy="2948727"/>
            <a:chOff x="6672444" y="2327692"/>
            <a:chExt cx="5126138" cy="2948727"/>
          </a:xfrm>
        </p:grpSpPr>
        <p:grpSp>
          <p:nvGrpSpPr>
            <p:cNvPr id="29" name="群組 28">
              <a:extLst>
                <a:ext uri="{FF2B5EF4-FFF2-40B4-BE49-F238E27FC236}">
                  <a16:creationId xmlns:a16="http://schemas.microsoft.com/office/drawing/2014/main" id="{2D178EEA-AF3E-47B5-9525-30C57631BB2A}"/>
                </a:ext>
              </a:extLst>
            </p:cNvPr>
            <p:cNvGrpSpPr/>
            <p:nvPr/>
          </p:nvGrpSpPr>
          <p:grpSpPr>
            <a:xfrm>
              <a:off x="7039561" y="3035087"/>
              <a:ext cx="4759021" cy="2241332"/>
              <a:chOff x="7119353" y="3004309"/>
              <a:chExt cx="4759021" cy="2241332"/>
            </a:xfrm>
          </p:grpSpPr>
          <p:grpSp>
            <p:nvGrpSpPr>
              <p:cNvPr id="27" name="群組 26">
                <a:extLst>
                  <a:ext uri="{FF2B5EF4-FFF2-40B4-BE49-F238E27FC236}">
                    <a16:creationId xmlns:a16="http://schemas.microsoft.com/office/drawing/2014/main" id="{4905AA1D-0D04-4B32-AE2A-911DBADF5854}"/>
                  </a:ext>
                </a:extLst>
              </p:cNvPr>
              <p:cNvGrpSpPr/>
              <p:nvPr/>
            </p:nvGrpSpPr>
            <p:grpSpPr>
              <a:xfrm>
                <a:off x="7119353" y="3004309"/>
                <a:ext cx="1440000" cy="1872000"/>
                <a:chOff x="6714391" y="2832883"/>
                <a:chExt cx="2016000" cy="2016000"/>
              </a:xfrm>
            </p:grpSpPr>
            <p:sp>
              <p:nvSpPr>
                <p:cNvPr id="10" name="矩形: 圓角 9">
                  <a:extLst>
                    <a:ext uri="{FF2B5EF4-FFF2-40B4-BE49-F238E27FC236}">
                      <a16:creationId xmlns:a16="http://schemas.microsoft.com/office/drawing/2014/main" id="{FB748194-6FCC-41DD-BC6F-DEEAC01A8208}"/>
                    </a:ext>
                  </a:extLst>
                </p:cNvPr>
                <p:cNvSpPr/>
                <p:nvPr/>
              </p:nvSpPr>
              <p:spPr>
                <a:xfrm>
                  <a:off x="6714391" y="2832883"/>
                  <a:ext cx="504000" cy="2016000"/>
                </a:xfrm>
                <a:prstGeom prst="roundRect">
                  <a:avLst>
                    <a:gd name="adj" fmla="val 7883"/>
                  </a:avLst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9050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6" name="矩形: 圓角 15">
                  <a:extLst>
                    <a:ext uri="{FF2B5EF4-FFF2-40B4-BE49-F238E27FC236}">
                      <a16:creationId xmlns:a16="http://schemas.microsoft.com/office/drawing/2014/main" id="{C2CCD4E1-CC70-4000-8B1E-3B8A8E64671E}"/>
                    </a:ext>
                  </a:extLst>
                </p:cNvPr>
                <p:cNvSpPr/>
                <p:nvPr/>
              </p:nvSpPr>
              <p:spPr>
                <a:xfrm>
                  <a:off x="7722391" y="2832883"/>
                  <a:ext cx="504000" cy="2016000"/>
                </a:xfrm>
                <a:prstGeom prst="roundRect">
                  <a:avLst>
                    <a:gd name="adj" fmla="val 7883"/>
                  </a:avLst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9050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" name="矩形: 圓角 16">
                  <a:extLst>
                    <a:ext uri="{FF2B5EF4-FFF2-40B4-BE49-F238E27FC236}">
                      <a16:creationId xmlns:a16="http://schemas.microsoft.com/office/drawing/2014/main" id="{12EF558A-DFF6-45B5-AC0F-08E656C7E3B0}"/>
                    </a:ext>
                  </a:extLst>
                </p:cNvPr>
                <p:cNvSpPr/>
                <p:nvPr/>
              </p:nvSpPr>
              <p:spPr>
                <a:xfrm>
                  <a:off x="8226391" y="2832883"/>
                  <a:ext cx="504000" cy="2016000"/>
                </a:xfrm>
                <a:prstGeom prst="roundRect">
                  <a:avLst>
                    <a:gd name="adj" fmla="val 7883"/>
                  </a:avLst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9050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5" name="矩形: 圓角 14">
                  <a:extLst>
                    <a:ext uri="{FF2B5EF4-FFF2-40B4-BE49-F238E27FC236}">
                      <a16:creationId xmlns:a16="http://schemas.microsoft.com/office/drawing/2014/main" id="{07351119-A3E5-44D5-9990-62BFE35D7454}"/>
                    </a:ext>
                  </a:extLst>
                </p:cNvPr>
                <p:cNvSpPr/>
                <p:nvPr/>
              </p:nvSpPr>
              <p:spPr>
                <a:xfrm>
                  <a:off x="7218391" y="2832883"/>
                  <a:ext cx="504000" cy="2016000"/>
                </a:xfrm>
                <a:prstGeom prst="roundRect">
                  <a:avLst>
                    <a:gd name="adj" fmla="val 7883"/>
                  </a:avLst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38100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grpSp>
            <p:nvGrpSpPr>
              <p:cNvPr id="28" name="群組 27">
                <a:extLst>
                  <a:ext uri="{FF2B5EF4-FFF2-40B4-BE49-F238E27FC236}">
                    <a16:creationId xmlns:a16="http://schemas.microsoft.com/office/drawing/2014/main" id="{7B403EDC-D855-4FD4-A23D-5BA5BA8104B1}"/>
                  </a:ext>
                </a:extLst>
              </p:cNvPr>
              <p:cNvGrpSpPr/>
              <p:nvPr/>
            </p:nvGrpSpPr>
            <p:grpSpPr>
              <a:xfrm>
                <a:off x="9718374" y="3092210"/>
                <a:ext cx="2160000" cy="1440000"/>
                <a:chOff x="9619153" y="2832883"/>
                <a:chExt cx="2016000" cy="2016000"/>
              </a:xfrm>
            </p:grpSpPr>
            <p:sp>
              <p:nvSpPr>
                <p:cNvPr id="18" name="矩形: 圓角 17">
                  <a:extLst>
                    <a:ext uri="{FF2B5EF4-FFF2-40B4-BE49-F238E27FC236}">
                      <a16:creationId xmlns:a16="http://schemas.microsoft.com/office/drawing/2014/main" id="{5AFCFAB1-598C-4F98-9C4C-BE7EAD5CCABB}"/>
                    </a:ext>
                  </a:extLst>
                </p:cNvPr>
                <p:cNvSpPr/>
                <p:nvPr/>
              </p:nvSpPr>
              <p:spPr>
                <a:xfrm rot="5400000">
                  <a:off x="10375153" y="2076883"/>
                  <a:ext cx="504000" cy="2016000"/>
                </a:xfrm>
                <a:prstGeom prst="roundRect">
                  <a:avLst>
                    <a:gd name="adj" fmla="val 7883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9050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3" name="矩形: 圓角 22">
                  <a:extLst>
                    <a:ext uri="{FF2B5EF4-FFF2-40B4-BE49-F238E27FC236}">
                      <a16:creationId xmlns:a16="http://schemas.microsoft.com/office/drawing/2014/main" id="{FA2C9961-8084-4822-8E35-0DAB9DEFE7FF}"/>
                    </a:ext>
                  </a:extLst>
                </p:cNvPr>
                <p:cNvSpPr/>
                <p:nvPr/>
              </p:nvSpPr>
              <p:spPr>
                <a:xfrm rot="5400000">
                  <a:off x="10375153" y="3084883"/>
                  <a:ext cx="504000" cy="2016000"/>
                </a:xfrm>
                <a:prstGeom prst="roundRect">
                  <a:avLst>
                    <a:gd name="adj" fmla="val 7883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9050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4" name="矩形: 圓角 23">
                  <a:extLst>
                    <a:ext uri="{FF2B5EF4-FFF2-40B4-BE49-F238E27FC236}">
                      <a16:creationId xmlns:a16="http://schemas.microsoft.com/office/drawing/2014/main" id="{367B6CFB-CFC5-4D94-B8B9-66FA966B32FD}"/>
                    </a:ext>
                  </a:extLst>
                </p:cNvPr>
                <p:cNvSpPr/>
                <p:nvPr/>
              </p:nvSpPr>
              <p:spPr>
                <a:xfrm rot="5400000">
                  <a:off x="10375153" y="3588883"/>
                  <a:ext cx="504000" cy="2016000"/>
                </a:xfrm>
                <a:prstGeom prst="roundRect">
                  <a:avLst>
                    <a:gd name="adj" fmla="val 7883"/>
                  </a:avLst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9050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2" name="矩形: 圓角 21">
                  <a:extLst>
                    <a:ext uri="{FF2B5EF4-FFF2-40B4-BE49-F238E27FC236}">
                      <a16:creationId xmlns:a16="http://schemas.microsoft.com/office/drawing/2014/main" id="{38F3D473-9D3D-4E48-99B0-EA13F77853FC}"/>
                    </a:ext>
                  </a:extLst>
                </p:cNvPr>
                <p:cNvSpPr/>
                <p:nvPr/>
              </p:nvSpPr>
              <p:spPr>
                <a:xfrm rot="5400000">
                  <a:off x="10375153" y="2580883"/>
                  <a:ext cx="504000" cy="2016000"/>
                </a:xfrm>
                <a:prstGeom prst="roundRect">
                  <a:avLst>
                    <a:gd name="adj" fmla="val 7883"/>
                  </a:avLst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38100"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2" name="乘號 11">
                <a:extLst>
                  <a:ext uri="{FF2B5EF4-FFF2-40B4-BE49-F238E27FC236}">
                    <a16:creationId xmlns:a16="http://schemas.microsoft.com/office/drawing/2014/main" id="{B54D4D26-FE0D-42FE-8330-CB42DD9414A5}"/>
                  </a:ext>
                </a:extLst>
              </p:cNvPr>
              <p:cNvSpPr/>
              <p:nvPr/>
            </p:nvSpPr>
            <p:spPr>
              <a:xfrm>
                <a:off x="8932812" y="3760843"/>
                <a:ext cx="412102" cy="383360"/>
              </a:xfrm>
              <a:prstGeom prst="mathMultiply">
                <a:avLst>
                  <a:gd name="adj1" fmla="val 13351"/>
                </a:avLst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文字方塊 30">
                    <a:extLst>
                      <a:ext uri="{FF2B5EF4-FFF2-40B4-BE49-F238E27FC236}">
                        <a16:creationId xmlns:a16="http://schemas.microsoft.com/office/drawing/2014/main" id="{CEF9ED3A-5163-4A98-AAF5-E2067D9371B3}"/>
                      </a:ext>
                    </a:extLst>
                  </p:cNvPr>
                  <p:cNvSpPr txBox="1"/>
                  <p:nvPr/>
                </p:nvSpPr>
                <p:spPr>
                  <a:xfrm>
                    <a:off x="7119353" y="4876309"/>
                    <a:ext cx="1011927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  <m:r>
                                <m:rPr>
                                  <m:nor/>
                                </m:rPr>
                                <a:rPr lang="zh-TW" altLang="en-US" b="1" dirty="0"/>
                                <m:t> </m:t>
                              </m:r>
                            </m:e>
                            <m:sub>
                              <m:r>
                                <a:rPr lang="en-US" altLang="zh-TW" b="1" i="1" dirty="0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b>
                          </m:sSub>
                          <m:r>
                            <a:rPr lang="en-US" altLang="zh-TW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÷</m:t>
                          </m:r>
                          <m:sSub>
                            <m:sSubPr>
                              <m:ctrlPr>
                                <a:rPr lang="en-US" altLang="zh-TW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b="1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zh-TW" altLang="en-US" b="1" dirty="0">
                                  <a:solidFill>
                                    <a:schemeClr val="accent2"/>
                                  </a:solidFill>
                                </a:rPr>
                                <m:t> </m:t>
                              </m:r>
                            </m:e>
                            <m:sub>
                              <m:r>
                                <a:rPr lang="en-US" altLang="zh-TW" b="1" i="1" dirty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/>
                  </a:p>
                </p:txBody>
              </p:sp>
            </mc:Choice>
            <mc:Fallback xmlns="">
              <p:sp>
                <p:nvSpPr>
                  <p:cNvPr id="31" name="文字方塊 30">
                    <a:extLst>
                      <a:ext uri="{FF2B5EF4-FFF2-40B4-BE49-F238E27FC236}">
                        <a16:creationId xmlns:a16="http://schemas.microsoft.com/office/drawing/2014/main" id="{CEF9ED3A-5163-4A98-AAF5-E2067D9371B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119353" y="4876309"/>
                    <a:ext cx="1011927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b="-163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" name="文字方塊 31">
                    <a:extLst>
                      <a:ext uri="{FF2B5EF4-FFF2-40B4-BE49-F238E27FC236}">
                        <a16:creationId xmlns:a16="http://schemas.microsoft.com/office/drawing/2014/main" id="{FA4EC3A5-BD62-4D44-A8BC-B9B12A22BFFD}"/>
                      </a:ext>
                    </a:extLst>
                  </p:cNvPr>
                  <p:cNvSpPr txBox="1"/>
                  <p:nvPr/>
                </p:nvSpPr>
                <p:spPr>
                  <a:xfrm>
                    <a:off x="8840332" y="3422289"/>
                    <a:ext cx="943853" cy="36933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b="1" i="1" smtClean="0">
                                  <a:latin typeface="Cambria Math" panose="02040503050406030204" pitchFamily="18" charset="0"/>
                                </a:rPr>
                                <m:t>𝒃</m:t>
                              </m:r>
                              <m:r>
                                <m:rPr>
                                  <m:nor/>
                                </m:rPr>
                                <a:rPr lang="zh-TW" altLang="en-US" b="1" dirty="0"/>
                                <m:t> </m:t>
                              </m:r>
                            </m:e>
                            <m:sub>
                              <m:r>
                                <a:rPr lang="en-US" altLang="zh-TW" b="1" i="1" dirty="0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b>
                          </m:sSub>
                          <m:r>
                            <a:rPr lang="en-US" altLang="zh-TW" b="1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altLang="zh-TW" b="1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altLang="zh-TW" b="1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zh-TW" altLang="en-US" b="1" dirty="0">
                                  <a:solidFill>
                                    <a:schemeClr val="accent2"/>
                                  </a:solidFill>
                                </a:rPr>
                                <m:t> </m:t>
                              </m:r>
                            </m:e>
                            <m:sub>
                              <m:r>
                                <a:rPr lang="en-US" altLang="zh-TW" b="1" i="1" dirty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 dirty="0"/>
                  </a:p>
                </p:txBody>
              </p:sp>
            </mc:Choice>
            <mc:Fallback xmlns="">
              <p:sp>
                <p:nvSpPr>
                  <p:cNvPr id="32" name="文字方塊 31">
                    <a:extLst>
                      <a:ext uri="{FF2B5EF4-FFF2-40B4-BE49-F238E27FC236}">
                        <a16:creationId xmlns:a16="http://schemas.microsoft.com/office/drawing/2014/main" id="{FA4EC3A5-BD62-4D44-A8BC-B9B12A22BFF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840332" y="3422289"/>
                    <a:ext cx="943853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166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35" name="直線單箭頭接點 34">
              <a:extLst>
                <a:ext uri="{FF2B5EF4-FFF2-40B4-BE49-F238E27FC236}">
                  <a16:creationId xmlns:a16="http://schemas.microsoft.com/office/drawing/2014/main" id="{375CE244-1C43-4FAB-9AF9-95C7D8257EE4}"/>
                </a:ext>
              </a:extLst>
            </p:cNvPr>
            <p:cNvCxnSpPr>
              <a:cxnSpLocks/>
              <a:stCxn id="41" idx="2"/>
              <a:endCxn id="15" idx="0"/>
            </p:cNvCxnSpPr>
            <p:nvPr/>
          </p:nvCxnSpPr>
          <p:spPr>
            <a:xfrm flipH="1">
              <a:off x="7579561" y="2697024"/>
              <a:ext cx="183171" cy="338063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文字方塊 40">
                  <a:extLst>
                    <a:ext uri="{FF2B5EF4-FFF2-40B4-BE49-F238E27FC236}">
                      <a16:creationId xmlns:a16="http://schemas.microsoft.com/office/drawing/2014/main" id="{CE5D0549-1014-4EB2-95C3-79B304E01AE9}"/>
                    </a:ext>
                  </a:extLst>
                </p:cNvPr>
                <p:cNvSpPr txBox="1"/>
                <p:nvPr/>
              </p:nvSpPr>
              <p:spPr>
                <a:xfrm>
                  <a:off x="6672444" y="2327692"/>
                  <a:ext cx="2180576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TW" sz="1800" dirty="0">
                      <a:latin typeface="Cambria Math" panose="02040503050406030204" pitchFamily="18" charset="0"/>
                    </a:rPr>
                    <a:t>Output channel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800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  <m:r>
                            <m:rPr>
                              <m:nor/>
                            </m:rPr>
                            <a:rPr lang="zh-TW" altLang="en-US" sz="1800" b="1" dirty="0"/>
                            <m:t> </m:t>
                          </m:r>
                        </m:e>
                        <m:sub>
                          <m:r>
                            <a:rPr lang="en-US" altLang="zh-TW" sz="1800" b="1" i="1" dirty="0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</m:oMath>
                  </a14:m>
                  <a:endParaRPr lang="en-US" altLang="zh-TW" sz="1800" dirty="0">
                    <a:latin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41" name="文字方塊 40">
                  <a:extLst>
                    <a:ext uri="{FF2B5EF4-FFF2-40B4-BE49-F238E27FC236}">
                      <a16:creationId xmlns:a16="http://schemas.microsoft.com/office/drawing/2014/main" id="{CE5D0549-1014-4EB2-95C3-79B304E01AE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72444" y="2327692"/>
                  <a:ext cx="2180576" cy="369332"/>
                </a:xfrm>
                <a:prstGeom prst="rect">
                  <a:avLst/>
                </a:prstGeom>
                <a:blipFill>
                  <a:blip r:embed="rId7"/>
                  <a:stretch>
                    <a:fillRect t="-11475" b="-2295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文字方塊 44">
                  <a:extLst>
                    <a:ext uri="{FF2B5EF4-FFF2-40B4-BE49-F238E27FC236}">
                      <a16:creationId xmlns:a16="http://schemas.microsoft.com/office/drawing/2014/main" id="{0ED0EDBB-B5F3-408F-AE26-E08D6AE75583}"/>
                    </a:ext>
                  </a:extLst>
                </p:cNvPr>
                <p:cNvSpPr txBox="1"/>
                <p:nvPr/>
              </p:nvSpPr>
              <p:spPr>
                <a:xfrm>
                  <a:off x="9618006" y="2328957"/>
                  <a:ext cx="2180576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zh-TW" sz="1800">
                      <a:latin typeface="Cambria Math" panose="02040503050406030204" pitchFamily="18" charset="0"/>
                    </a:rPr>
                    <a:t>Input channel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TW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1800" b="1" i="1" smtClean="0">
                              <a:latin typeface="Cambria Math" panose="02040503050406030204" pitchFamily="18" charset="0"/>
                            </a:rPr>
                            <m:t>𝒃</m:t>
                          </m:r>
                          <m:r>
                            <m:rPr>
                              <m:nor/>
                            </m:rPr>
                            <a:rPr lang="zh-TW" altLang="en-US" sz="1800" b="1" dirty="0"/>
                            <m:t> </m:t>
                          </m:r>
                        </m:e>
                        <m:sub>
                          <m:r>
                            <a:rPr lang="en-US" altLang="zh-TW" sz="1800" b="1" i="1" dirty="0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</m:oMath>
                  </a14:m>
                  <a:endParaRPr lang="en-US" altLang="zh-TW" sz="1800">
                    <a:latin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45" name="文字方塊 44">
                  <a:extLst>
                    <a:ext uri="{FF2B5EF4-FFF2-40B4-BE49-F238E27FC236}">
                      <a16:creationId xmlns:a16="http://schemas.microsoft.com/office/drawing/2014/main" id="{0ED0EDBB-B5F3-408F-AE26-E08D6AE755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18006" y="2328957"/>
                  <a:ext cx="2180576" cy="369332"/>
                </a:xfrm>
                <a:prstGeom prst="rect">
                  <a:avLst/>
                </a:prstGeom>
                <a:blipFill>
                  <a:blip r:embed="rId8"/>
                  <a:stretch>
                    <a:fillRect t="-9836" b="-2295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6" name="直線單箭頭接點 45">
              <a:extLst>
                <a:ext uri="{FF2B5EF4-FFF2-40B4-BE49-F238E27FC236}">
                  <a16:creationId xmlns:a16="http://schemas.microsoft.com/office/drawing/2014/main" id="{DBE227D9-51D3-4312-B3FD-A2F0DAC8D018}"/>
                </a:ext>
              </a:extLst>
            </p:cNvPr>
            <p:cNvCxnSpPr>
              <a:cxnSpLocks/>
              <a:stCxn id="45" idx="2"/>
            </p:cNvCxnSpPr>
            <p:nvPr/>
          </p:nvCxnSpPr>
          <p:spPr>
            <a:xfrm flipH="1">
              <a:off x="9974835" y="2698289"/>
              <a:ext cx="733459" cy="784699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內容版面配置區 2">
            <a:extLst>
              <a:ext uri="{FF2B5EF4-FFF2-40B4-BE49-F238E27FC236}">
                <a16:creationId xmlns:a16="http://schemas.microsoft.com/office/drawing/2014/main" id="{A5DE820C-68FC-4EC5-A411-701C815537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3292"/>
            <a:ext cx="11184802" cy="4503671"/>
          </a:xfrm>
        </p:spPr>
        <p:txBody>
          <a:bodyPr/>
          <a:lstStyle/>
          <a:p>
            <a:r>
              <a:rPr lang="en-US" altLang="zh-TW" dirty="0"/>
              <a:t>Rescale adjacent weight ranges in advance without affecting the output.</a:t>
            </a:r>
            <a:endParaRPr lang="zh-TW" altLang="en-US" dirty="0"/>
          </a:p>
        </p:txBody>
      </p:sp>
      <p:sp>
        <p:nvSpPr>
          <p:cNvPr id="54" name="投影片編號版面配置區 53">
            <a:extLst>
              <a:ext uri="{FF2B5EF4-FFF2-40B4-BE49-F238E27FC236}">
                <a16:creationId xmlns:a16="http://schemas.microsoft.com/office/drawing/2014/main" id="{889C9447-75C3-40CC-BEF4-EAD714365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71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581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FE0558F-8948-4E48-8762-9308B878A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Cross-Layer</a:t>
            </a:r>
            <a:r>
              <a:rPr lang="zh-TW" altLang="en-US" dirty="0"/>
              <a:t> </a:t>
            </a:r>
            <a:r>
              <a:rPr lang="en-US" altLang="zh-TW" dirty="0"/>
              <a:t>Equalization (CLE)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E8F0669-707F-42BC-A566-E34BB698D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Apply</a:t>
            </a:r>
            <a:r>
              <a:rPr lang="zh-TW" altLang="en-US" dirty="0"/>
              <a:t> </a:t>
            </a:r>
            <a:r>
              <a:rPr lang="en-US" altLang="zh-TW" dirty="0"/>
              <a:t>CLE</a:t>
            </a:r>
            <a:r>
              <a:rPr lang="zh-TW" altLang="en-US" dirty="0"/>
              <a:t> </a:t>
            </a:r>
            <a:r>
              <a:rPr lang="en-US" altLang="zh-TW" dirty="0"/>
              <a:t>to the weights before</a:t>
            </a:r>
            <a:r>
              <a:rPr lang="zh-TW" altLang="en-US" dirty="0"/>
              <a:t> </a:t>
            </a:r>
            <a:r>
              <a:rPr lang="en-US" altLang="zh-TW" dirty="0"/>
              <a:t>the quantization</a:t>
            </a:r>
            <a:r>
              <a:rPr lang="zh-TW" altLang="en-US" dirty="0"/>
              <a:t> </a:t>
            </a:r>
            <a:r>
              <a:rPr lang="en-US" altLang="zh-TW" dirty="0"/>
              <a:t>process.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表格 8">
                <a:extLst>
                  <a:ext uri="{FF2B5EF4-FFF2-40B4-BE49-F238E27FC236}">
                    <a16:creationId xmlns:a16="http://schemas.microsoft.com/office/drawing/2014/main" id="{61BD6877-57A8-47E2-AF1E-F6C1A7B5C8D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5282067"/>
                  </p:ext>
                </p:extLst>
              </p:nvPr>
            </p:nvGraphicFramePr>
            <p:xfrm>
              <a:off x="3959351" y="4842569"/>
              <a:ext cx="4651413" cy="156713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53734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2497679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</a:tblGrid>
                  <a:tr h="3881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dirty="0">
                              <a:solidFill>
                                <a:sysClr val="windowText" lastClr="000000"/>
                              </a:solidFill>
                            </a:rPr>
                            <a:t>Method</a:t>
                          </a:r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 dirty="0">
                              <a:solidFill>
                                <a:sysClr val="windowText" lastClr="000000"/>
                              </a:solidFill>
                            </a:rPr>
                            <a:t>Top-1 Accuracy (INT8)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3910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Per-Tensor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388144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Per-Channel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69.7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3881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DFQ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(</a:t>
                          </a:r>
                          <a:r>
                            <a:rPr lang="en-US" altLang="zh-TW" sz="2000" b="1" dirty="0"/>
                            <a:t>per-tensor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)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71.2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表格 8">
                <a:extLst>
                  <a:ext uri="{FF2B5EF4-FFF2-40B4-BE49-F238E27FC236}">
                    <a16:creationId xmlns:a16="http://schemas.microsoft.com/office/drawing/2014/main" id="{61BD6877-57A8-47E2-AF1E-F6C1A7B5C8D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5282067"/>
                  </p:ext>
                </p:extLst>
              </p:nvPr>
            </p:nvGraphicFramePr>
            <p:xfrm>
              <a:off x="3959351" y="4842569"/>
              <a:ext cx="4651413" cy="185312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153734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2497679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</a:tblGrid>
                  <a:tr h="6741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>
                              <a:solidFill>
                                <a:sysClr val="windowText" lastClr="000000"/>
                              </a:solidFill>
                            </a:rPr>
                            <a:t>Method</a:t>
                          </a:r>
                          <a:endParaRPr lang="zh-TW" altLang="en-US" sz="19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0">
                              <a:solidFill>
                                <a:sysClr val="windowText" lastClr="000000"/>
                              </a:solidFill>
                            </a:rPr>
                            <a:t>Top-1 Accuracy (INT8)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39102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Per-Tensor</a:t>
                          </a:r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6585" t="-181250" r="-488" b="-2312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388144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Per-Channel</a:t>
                          </a:r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6585" t="-281250" r="-488" b="-1312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39982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DFQ</a:t>
                          </a:r>
                          <a:r>
                            <a:rPr lang="zh-TW" altLang="en-US" sz="1900" b="1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(</a:t>
                          </a:r>
                          <a:r>
                            <a:rPr lang="en-US" altLang="zh-TW" sz="2000" b="1"/>
                            <a:t>per-tensor</a:t>
                          </a: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)</a:t>
                          </a:r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86585" t="-369697" r="-488" b="-272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" name="群組 11">
            <a:extLst>
              <a:ext uri="{FF2B5EF4-FFF2-40B4-BE49-F238E27FC236}">
                <a16:creationId xmlns:a16="http://schemas.microsoft.com/office/drawing/2014/main" id="{C67B4F4B-43F5-4EFE-A4C1-15777BE2F722}"/>
              </a:ext>
            </a:extLst>
          </p:cNvPr>
          <p:cNvGrpSpPr/>
          <p:nvPr/>
        </p:nvGrpSpPr>
        <p:grpSpPr>
          <a:xfrm>
            <a:off x="576113" y="2324370"/>
            <a:ext cx="11039773" cy="2349192"/>
            <a:chOff x="703398" y="2336944"/>
            <a:chExt cx="11039773" cy="2349192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FE1D4091-3291-405C-838C-2B5698B092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165" t="2930"/>
            <a:stretch/>
          </p:blipFill>
          <p:spPr>
            <a:xfrm>
              <a:off x="6860830" y="2336944"/>
              <a:ext cx="4882341" cy="2284563"/>
            </a:xfrm>
            <a:prstGeom prst="rect">
              <a:avLst/>
            </a:prstGeom>
          </p:spPr>
        </p:pic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692E5DA9-89B1-4A08-AF4A-DE72F81DD0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/>
            <a:stretch/>
          </p:blipFill>
          <p:spPr>
            <a:xfrm>
              <a:off x="703398" y="2336944"/>
              <a:ext cx="4919223" cy="2349192"/>
            </a:xfrm>
            <a:prstGeom prst="rect">
              <a:avLst/>
            </a:prstGeom>
          </p:spPr>
        </p:pic>
        <p:sp>
          <p:nvSpPr>
            <p:cNvPr id="10" name="箭號: 向右 15">
              <a:extLst>
                <a:ext uri="{FF2B5EF4-FFF2-40B4-BE49-F238E27FC236}">
                  <a16:creationId xmlns:a16="http://schemas.microsoft.com/office/drawing/2014/main" id="{A2D4E352-FF3A-40E6-8023-F9093F223F11}"/>
                </a:ext>
              </a:extLst>
            </p:cNvPr>
            <p:cNvSpPr/>
            <p:nvPr/>
          </p:nvSpPr>
          <p:spPr>
            <a:xfrm>
              <a:off x="5852669" y="3289575"/>
              <a:ext cx="778113" cy="443930"/>
            </a:xfrm>
            <a:prstGeom prst="rightArrow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id="{3D901662-82F3-4A77-B88C-BED669145C83}"/>
                </a:ext>
              </a:extLst>
            </p:cNvPr>
            <p:cNvSpPr txBox="1"/>
            <p:nvPr/>
          </p:nvSpPr>
          <p:spPr>
            <a:xfrm>
              <a:off x="5850952" y="2920243"/>
              <a:ext cx="77811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800" b="1" dirty="0"/>
                <a:t>CLE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字方塊 12">
                <a:extLst>
                  <a:ext uri="{FF2B5EF4-FFF2-40B4-BE49-F238E27FC236}">
                    <a16:creationId xmlns:a16="http://schemas.microsoft.com/office/drawing/2014/main" id="{697B3876-F9DE-48B5-A594-FEBA7DA4B7DC}"/>
                  </a:ext>
                </a:extLst>
              </p:cNvPr>
              <p:cNvSpPr txBox="1"/>
              <p:nvPr/>
            </p:nvSpPr>
            <p:spPr>
              <a:xfrm>
                <a:off x="3299219" y="6437608"/>
                <a:ext cx="597167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TW" sz="1800" dirty="0">
                    <a:latin typeface="Cambria Math" panose="02040503050406030204" pitchFamily="18" charset="0"/>
                  </a:rPr>
                  <a:t>MobileNetV2</a:t>
                </a:r>
                <a:r>
                  <a:rPr lang="zh-TW" altLang="en-US" sz="1800" dirty="0">
                    <a:latin typeface="Cambria Math" panose="02040503050406030204" pitchFamily="18" charset="0"/>
                  </a:rPr>
                  <a:t> </a:t>
                </a:r>
                <a:r>
                  <a:rPr lang="en-US" altLang="zh-TW" sz="1800" dirty="0">
                    <a:latin typeface="Cambria Math" panose="02040503050406030204" pitchFamily="18" charset="0"/>
                  </a:rPr>
                  <a:t>results for ImageNet </a:t>
                </a:r>
                <a14:m>
                  <m:oMath xmlns:m="http://schemas.openxmlformats.org/officeDocument/2006/math">
                    <m:r>
                      <a:rPr lang="en-US" altLang="zh-TW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TW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𝑓𝑝</m:t>
                    </m:r>
                    <m:r>
                      <a:rPr lang="en-US" altLang="zh-TW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32 </m:t>
                    </m:r>
                    <m:r>
                      <a:rPr lang="en-US" altLang="zh-TW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𝑎𝑐𝑐</m:t>
                    </m:r>
                    <m:r>
                      <a:rPr lang="en-US" altLang="zh-TW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: 71.71)</m:t>
                    </m:r>
                  </m:oMath>
                </a14:m>
                <a:endParaRPr lang="en-US" altLang="zh-TW" sz="1800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3" name="文字方塊 12">
                <a:extLst>
                  <a:ext uri="{FF2B5EF4-FFF2-40B4-BE49-F238E27FC236}">
                    <a16:creationId xmlns:a16="http://schemas.microsoft.com/office/drawing/2014/main" id="{697B3876-F9DE-48B5-A594-FEBA7DA4B7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219" y="6437608"/>
                <a:ext cx="5971676" cy="369332"/>
              </a:xfrm>
              <a:prstGeom prst="rect">
                <a:avLst/>
              </a:prstGeom>
              <a:blipFill>
                <a:blip r:embed="rId5"/>
                <a:stretch>
                  <a:fillRect t="-9836" b="-229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字方塊 13">
            <a:extLst>
              <a:ext uri="{FF2B5EF4-FFF2-40B4-BE49-F238E27FC236}">
                <a16:creationId xmlns:a16="http://schemas.microsoft.com/office/drawing/2014/main" id="{E887314E-34D3-40FC-8C58-FD1DA32BD63B}"/>
              </a:ext>
            </a:extLst>
          </p:cNvPr>
          <p:cNvSpPr txBox="1"/>
          <p:nvPr/>
        </p:nvSpPr>
        <p:spPr>
          <a:xfrm>
            <a:off x="2112096" y="6040369"/>
            <a:ext cx="18472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>
                <a:solidFill>
                  <a:schemeClr val="accent2"/>
                </a:solidFill>
              </a:rPr>
              <a:t>C</a:t>
            </a:r>
            <a:r>
              <a:rPr lang="en-US" altLang="zh-TW" sz="1800" b="1">
                <a:solidFill>
                  <a:schemeClr val="accent2"/>
                </a:solidFill>
              </a:rPr>
              <a:t>urrent</a:t>
            </a:r>
            <a:r>
              <a:rPr lang="en-US" altLang="zh-TW" sz="1800" b="1" dirty="0">
                <a:solidFill>
                  <a:schemeClr val="accent2"/>
                </a:solidFill>
              </a:rPr>
              <a:t> method</a:t>
            </a:r>
          </a:p>
        </p:txBody>
      </p:sp>
      <p:sp>
        <p:nvSpPr>
          <p:cNvPr id="15" name="投影片編號版面配置區 14">
            <a:extLst>
              <a:ext uri="{FF2B5EF4-FFF2-40B4-BE49-F238E27FC236}">
                <a16:creationId xmlns:a16="http://schemas.microsoft.com/office/drawing/2014/main" id="{2BDA7432-7152-4068-B64C-F7D956E58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72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178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ED8DC41-0DFA-4B29-B25D-91C8E3E58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SmoothQuant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8EEE9C0-3F55-4789-95C6-ECF75B263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F0D685D7-95FD-47F1-AC98-8A18210665EE}"/>
              </a:ext>
            </a:extLst>
          </p:cNvPr>
          <p:cNvSpPr txBox="1"/>
          <p:nvPr/>
        </p:nvSpPr>
        <p:spPr>
          <a:xfrm>
            <a:off x="1355772" y="6519446"/>
            <a:ext cx="94804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SmoothQuant: Accurate and Efficient Post-Training Quantization for Large Language Models [Xiao et al., ICML 20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23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89BF0A5E-4170-4B22-86AD-FCFD97AFE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73</a:t>
            </a:fld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1F445D4-3887-4613-AE45-D515A90B9B1B}"/>
              </a:ext>
            </a:extLst>
          </p:cNvPr>
          <p:cNvSpPr txBox="1"/>
          <p:nvPr/>
        </p:nvSpPr>
        <p:spPr>
          <a:xfrm>
            <a:off x="7128186" y="3248259"/>
            <a:ext cx="48402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/>
              <a:t>Activation is harder to quantize due to outliers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2000" b="0" i="0" dirty="0">
                <a:solidFill>
                  <a:srgbClr val="1A1918"/>
                </a:solidFill>
                <a:effectLst/>
                <a:latin typeface="AtlasGrotesk"/>
              </a:rPr>
              <a:t>Migrate the quantization difficulty from activation to weight</a:t>
            </a:r>
            <a:endParaRPr kumimoji="1" lang="en-US" altLang="zh-TW" sz="2000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59B68628-A920-4C62-8E85-580082C6A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581" y="1575743"/>
            <a:ext cx="5983224" cy="4930031"/>
          </a:xfrm>
          <a:prstGeom prst="rect">
            <a:avLst/>
          </a:prstGeom>
        </p:spPr>
      </p:pic>
      <p:grpSp>
        <p:nvGrpSpPr>
          <p:cNvPr id="22" name="群組 21">
            <a:extLst>
              <a:ext uri="{FF2B5EF4-FFF2-40B4-BE49-F238E27FC236}">
                <a16:creationId xmlns:a16="http://schemas.microsoft.com/office/drawing/2014/main" id="{2CB99DD7-FD05-4EF1-A9DE-EB09274EE8E8}"/>
              </a:ext>
            </a:extLst>
          </p:cNvPr>
          <p:cNvGrpSpPr/>
          <p:nvPr/>
        </p:nvGrpSpPr>
        <p:grpSpPr>
          <a:xfrm>
            <a:off x="8512457" y="1755130"/>
            <a:ext cx="1794757" cy="1534361"/>
            <a:chOff x="8610600" y="2661533"/>
            <a:chExt cx="1794757" cy="153436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50C07040-34AD-454E-8CBB-3ECD588E27EA}"/>
                    </a:ext>
                  </a:extLst>
                </p:cNvPr>
                <p:cNvSpPr txBox="1"/>
                <p:nvPr/>
              </p:nvSpPr>
              <p:spPr>
                <a:xfrm>
                  <a:off x="8610600" y="3167390"/>
                  <a:ext cx="1763879" cy="52322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sz="2800" b="1" i="1" smtClean="0">
                            <a:latin typeface="Cambria Math" panose="02040503050406030204" pitchFamily="18" charset="0"/>
                          </a:rPr>
                          <m:t>𝒀</m:t>
                        </m:r>
                        <m:r>
                          <a:rPr lang="en-US" altLang="zh-TW" sz="2800" b="1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TW" sz="2800" b="1" i="1" smtClean="0">
                            <a:latin typeface="Cambria Math" panose="02040503050406030204" pitchFamily="18" charset="0"/>
                          </a:rPr>
                          <m:t>𝑿𝑾</m:t>
                        </m:r>
                      </m:oMath>
                    </m:oMathPara>
                  </a14:m>
                  <a:endParaRPr lang="zh-TW" altLang="en-US" b="1" dirty="0"/>
                </a:p>
              </p:txBody>
            </p:sp>
          </mc:Choice>
          <mc:Fallback xmlns="">
            <p:sp>
              <p:nvSpPr>
                <p:cNvPr id="8" name="文字方塊 7">
                  <a:extLst>
                    <a:ext uri="{FF2B5EF4-FFF2-40B4-BE49-F238E27FC236}">
                      <a16:creationId xmlns:a16="http://schemas.microsoft.com/office/drawing/2014/main" id="{50C07040-34AD-454E-8CBB-3ECD588E27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10600" y="3167390"/>
                  <a:ext cx="1763879" cy="52322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直線單箭頭接點 12">
              <a:extLst>
                <a:ext uri="{FF2B5EF4-FFF2-40B4-BE49-F238E27FC236}">
                  <a16:creationId xmlns:a16="http://schemas.microsoft.com/office/drawing/2014/main" id="{51BB4BBF-88E7-4A02-AEA8-2C72768AE6E3}"/>
                </a:ext>
              </a:extLst>
            </p:cNvPr>
            <p:cNvCxnSpPr>
              <a:cxnSpLocks/>
            </p:cNvCxnSpPr>
            <p:nvPr/>
          </p:nvCxnSpPr>
          <p:spPr>
            <a:xfrm>
              <a:off x="9692640" y="2994369"/>
              <a:ext cx="0" cy="251751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文字方塊 13">
                  <a:extLst>
                    <a:ext uri="{FF2B5EF4-FFF2-40B4-BE49-F238E27FC236}">
                      <a16:creationId xmlns:a16="http://schemas.microsoft.com/office/drawing/2014/main" id="{C238E440-208A-4801-9937-F10A2B2775E7}"/>
                    </a:ext>
                  </a:extLst>
                </p:cNvPr>
                <p:cNvSpPr txBox="1"/>
                <p:nvPr/>
              </p:nvSpPr>
              <p:spPr>
                <a:xfrm>
                  <a:off x="9220713" y="2661533"/>
                  <a:ext cx="94385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TW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TW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zh-TW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 xmlns="">
            <p:sp>
              <p:nvSpPr>
                <p:cNvPr id="14" name="文字方塊 13">
                  <a:extLst>
                    <a:ext uri="{FF2B5EF4-FFF2-40B4-BE49-F238E27FC236}">
                      <a16:creationId xmlns:a16="http://schemas.microsoft.com/office/drawing/2014/main" id="{C238E440-208A-4801-9937-F10A2B2775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20713" y="2661533"/>
                  <a:ext cx="943853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文字方塊 14">
                  <a:extLst>
                    <a:ext uri="{FF2B5EF4-FFF2-40B4-BE49-F238E27FC236}">
                      <a16:creationId xmlns:a16="http://schemas.microsoft.com/office/drawing/2014/main" id="{62F616C1-6C41-43F4-A4B2-B85F971CDA5D}"/>
                    </a:ext>
                  </a:extLst>
                </p:cNvPr>
                <p:cNvSpPr txBox="1"/>
                <p:nvPr/>
              </p:nvSpPr>
              <p:spPr>
                <a:xfrm>
                  <a:off x="9461504" y="3826562"/>
                  <a:ext cx="943853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TW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TW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oMath>
                    </m:oMathPara>
                  </a14:m>
                  <a:endParaRPr lang="zh-TW" altLang="en-US" sz="1600" b="1" dirty="0">
                    <a:solidFill>
                      <a:schemeClr val="accent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文字方塊 14">
                  <a:extLst>
                    <a:ext uri="{FF2B5EF4-FFF2-40B4-BE49-F238E27FC236}">
                      <a16:creationId xmlns:a16="http://schemas.microsoft.com/office/drawing/2014/main" id="{62F616C1-6C41-43F4-A4B2-B85F971CDA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61504" y="3826562"/>
                  <a:ext cx="943853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直線單箭頭接點 15">
              <a:extLst>
                <a:ext uri="{FF2B5EF4-FFF2-40B4-BE49-F238E27FC236}">
                  <a16:creationId xmlns:a16="http://schemas.microsoft.com/office/drawing/2014/main" id="{0138C533-246B-4DFA-8BA3-C00865F48C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33431" y="3616025"/>
              <a:ext cx="0" cy="242582"/>
            </a:xfrm>
            <a:prstGeom prst="straightConnector1">
              <a:avLst/>
            </a:prstGeom>
            <a:ln w="28575">
              <a:solidFill>
                <a:schemeClr val="accent1"/>
              </a:solidFill>
              <a:headEnd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表格 16">
                <a:extLst>
                  <a:ext uri="{FF2B5EF4-FFF2-40B4-BE49-F238E27FC236}">
                    <a16:creationId xmlns:a16="http://schemas.microsoft.com/office/drawing/2014/main" id="{9FDB9276-3A01-4913-8FDA-15E2C3B0F78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5418581"/>
                  </p:ext>
                </p:extLst>
              </p:nvPr>
            </p:nvGraphicFramePr>
            <p:xfrm>
              <a:off x="7222601" y="4400188"/>
              <a:ext cx="4651415" cy="184475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45583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502916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1502916">
                      <a:extLst>
                        <a:ext uri="{9D8B030D-6E8A-4147-A177-3AD203B41FA5}">
                          <a16:colId xmlns:a16="http://schemas.microsoft.com/office/drawing/2014/main" val="3404711545"/>
                        </a:ext>
                      </a:extLst>
                    </a:gridCol>
                  </a:tblGrid>
                  <a:tr h="5259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dirty="0">
                              <a:solidFill>
                                <a:sysClr val="windowText" lastClr="000000"/>
                              </a:solidFill>
                            </a:rPr>
                            <a:t>OPT-IML-30B</a:t>
                          </a:r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LAMBADA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↑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WikiText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↓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FP16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69.12%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14.26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W8A8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4.21</m:t>
                                </m:r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576.53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SmoothQuant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69.77</m:t>
                                </m:r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14.37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表格 16">
                <a:extLst>
                  <a:ext uri="{FF2B5EF4-FFF2-40B4-BE49-F238E27FC236}">
                    <a16:creationId xmlns:a16="http://schemas.microsoft.com/office/drawing/2014/main" id="{9FDB9276-3A01-4913-8FDA-15E2C3B0F78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5418581"/>
                  </p:ext>
                </p:extLst>
              </p:nvPr>
            </p:nvGraphicFramePr>
            <p:xfrm>
              <a:off x="7222601" y="4400188"/>
              <a:ext cx="4651415" cy="184475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45583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502916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1502916">
                      <a:extLst>
                        <a:ext uri="{9D8B030D-6E8A-4147-A177-3AD203B41FA5}">
                          <a16:colId xmlns:a16="http://schemas.microsoft.com/office/drawing/2014/main" val="3404711545"/>
                        </a:ext>
                      </a:extLst>
                    </a:gridCol>
                  </a:tblGrid>
                  <a:tr h="5259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dirty="0">
                              <a:solidFill>
                                <a:sysClr val="windowText" lastClr="000000"/>
                              </a:solidFill>
                            </a:rPr>
                            <a:t>OPT-IML-30B</a:t>
                          </a:r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LAMBADA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↑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WikiText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↓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FP16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9717" t="-122222" r="-100810" b="-2180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9717" t="-122222" r="-810" b="-2180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W8A8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9717" t="-219178" r="-100810" b="-1150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9717" t="-219178" r="-810" b="-11506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SmoothQuant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109717" t="-323611" r="-100810" b="-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9717" t="-323611" r="-810" b="-1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8299701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2D7F77-AADF-4B73-B240-D74B9540A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Post-Training Quantization (PTQ) 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3948424-F579-4E0E-8491-9F95082D1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i="0" dirty="0">
                <a:solidFill>
                  <a:schemeClr val="accent3"/>
                </a:solidFill>
                <a:effectLst/>
                <a:latin typeface="TrebuchetMS"/>
              </a:rPr>
              <a:t>Quantization Granularity</a:t>
            </a:r>
          </a:p>
          <a:p>
            <a:r>
              <a:rPr lang="en-US" altLang="zh-TW" i="0" dirty="0">
                <a:solidFill>
                  <a:schemeClr val="accent3"/>
                </a:solidFill>
                <a:effectLst/>
                <a:latin typeface="TrebuchetMS"/>
              </a:rPr>
              <a:t>Dynamic Range Clipping</a:t>
            </a:r>
          </a:p>
          <a:p>
            <a:r>
              <a:rPr lang="en-US" altLang="zh-TW" dirty="0">
                <a:solidFill>
                  <a:schemeClr val="accent3"/>
                </a:solidFill>
                <a:latin typeface="TrebuchetMS"/>
              </a:rPr>
              <a:t>Rescaling</a:t>
            </a:r>
          </a:p>
          <a:p>
            <a:r>
              <a:rPr lang="en-US" altLang="zh-TW" i="0" dirty="0">
                <a:effectLst/>
                <a:latin typeface="TrebuchetMS"/>
              </a:rPr>
              <a:t>Rounding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F773BD6-A1A6-4C72-9135-F268016BE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74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85605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4273E307-37EE-4ED2-BEFB-F6153ED62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3799" y="2970678"/>
            <a:ext cx="5505595" cy="3626675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C4348AA-0F1B-4DFA-B132-FC5263668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60647"/>
            <a:ext cx="11142133" cy="1152000"/>
          </a:xfrm>
        </p:spPr>
        <p:txBody>
          <a:bodyPr>
            <a:normAutofit/>
          </a:bodyPr>
          <a:lstStyle/>
          <a:p>
            <a:r>
              <a:rPr lang="en-US" altLang="zh-TW" dirty="0"/>
              <a:t>Adaptive Rounding for PTQ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B7313C8-737D-449A-9DBE-3FE931B5C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/>
              <a:t>AdaRound</a:t>
            </a:r>
            <a:endParaRPr lang="en-US" altLang="zh-TW" dirty="0"/>
          </a:p>
          <a:p>
            <a:pPr lvl="1"/>
            <a:r>
              <a:rPr lang="en-US" altLang="zh-TW" dirty="0"/>
              <a:t>Rounding-to-nearest is sub-optimal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2B69A0C-C88F-4033-AB36-27541C9F4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75</a:t>
            </a:fld>
            <a:endParaRPr lang="en-US" altLang="zh-TW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6E9124B1-EE6A-469A-93CB-5B01D69FE1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16" y="3132713"/>
            <a:ext cx="5127383" cy="1584828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1F94C51E-3070-BB3C-2316-994B3BB3E5B1}"/>
              </a:ext>
            </a:extLst>
          </p:cNvPr>
          <p:cNvSpPr txBox="1"/>
          <p:nvPr/>
        </p:nvSpPr>
        <p:spPr>
          <a:xfrm>
            <a:off x="3813236" y="6519446"/>
            <a:ext cx="45655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Up or Down? Adaptive Rounding 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[Nagel et al., </a:t>
            </a:r>
            <a:r>
              <a:rPr lang="en-US" altLang="zh-TW" sz="1600">
                <a:solidFill>
                  <a:schemeClr val="accent3">
                    <a:lumMod val="50000"/>
                  </a:schemeClr>
                </a:solidFill>
              </a:rPr>
              <a:t>ICML</a:t>
            </a:r>
            <a:r>
              <a:rPr lang="it-IT" altLang="zh-TW" sz="1600">
                <a:solidFill>
                  <a:schemeClr val="accent3">
                    <a:lumMod val="50000"/>
                  </a:schemeClr>
                </a:solidFill>
              </a:rPr>
              <a:t> 2020]</a:t>
            </a:r>
            <a:endParaRPr lang="zh-TW" altLang="en-US" sz="16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FB0A5E68-A68B-4E97-A6E4-AD6DE71A9308}"/>
              </a:ext>
            </a:extLst>
          </p:cNvPr>
          <p:cNvSpPr txBox="1"/>
          <p:nvPr/>
        </p:nvSpPr>
        <p:spPr>
          <a:xfrm>
            <a:off x="6671733" y="1538798"/>
            <a:ext cx="530859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>
                <a:solidFill>
                  <a:schemeClr val="accent2"/>
                </a:solidFill>
              </a:rPr>
              <a:t>Weights are correlated with each other.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/>
              <a:t>The best rounding for each weight is not the best rounding for the whole tensor.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zh-TW" sz="2000" dirty="0" err="1"/>
              <a:t>AdaRound</a:t>
            </a:r>
            <a:r>
              <a:rPr kumimoji="1" lang="en-US" altLang="zh-TW" sz="2000" dirty="0"/>
              <a:t> can only be used on quantizing weights.</a:t>
            </a:r>
            <a:endParaRPr kumimoji="1" lang="en-US" altLang="zh-TW" sz="2000" dirty="0">
              <a:solidFill>
                <a:schemeClr val="accent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TW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TW" sz="2000" dirty="0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61779AD9-05B1-4B04-9AEC-2A1C6581FB5D}"/>
              </a:ext>
            </a:extLst>
          </p:cNvPr>
          <p:cNvSpPr txBox="1"/>
          <p:nvPr/>
        </p:nvSpPr>
        <p:spPr>
          <a:xfrm>
            <a:off x="923194" y="5136137"/>
            <a:ext cx="551396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chemeClr val="accent2"/>
                </a:solidFill>
              </a:rPr>
              <a:t>What kind of rounding is optimal?</a:t>
            </a: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CB870377-A574-4BDD-9347-274417C8B651}"/>
              </a:ext>
            </a:extLst>
          </p:cNvPr>
          <p:cNvSpPr txBox="1"/>
          <p:nvPr/>
        </p:nvSpPr>
        <p:spPr>
          <a:xfrm>
            <a:off x="516400" y="5627614"/>
            <a:ext cx="53318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TW" sz="2400" dirty="0">
                <a:solidFill>
                  <a:schemeClr val="accent2"/>
                </a:solidFill>
              </a:rPr>
              <a:t>Rounding that best reconstructs the original </a:t>
            </a:r>
            <a:r>
              <a:rPr lang="en-US" altLang="zh-TW" sz="2400" u="sng" dirty="0">
                <a:solidFill>
                  <a:schemeClr val="accent2"/>
                </a:solidFill>
              </a:rPr>
              <a:t>activation</a:t>
            </a:r>
            <a:endParaRPr lang="zh-TW" altLang="en-US" sz="2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62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4348AA-0F1B-4DFA-B132-FC5263668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60647"/>
            <a:ext cx="11142133" cy="1152000"/>
          </a:xfrm>
        </p:spPr>
        <p:txBody>
          <a:bodyPr>
            <a:normAutofit/>
          </a:bodyPr>
          <a:lstStyle/>
          <a:p>
            <a:r>
              <a:rPr lang="en-US" altLang="zh-TW"/>
              <a:t>Adaptive Rounding for PTQ</a:t>
            </a:r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32B69A0C-C88F-4033-AB36-27541C9F4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76</a:t>
            </a:fld>
            <a:endParaRPr lang="en-US" altLang="zh-TW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F94C51E-3070-BB3C-2316-994B3BB3E5B1}"/>
              </a:ext>
            </a:extLst>
          </p:cNvPr>
          <p:cNvSpPr txBox="1"/>
          <p:nvPr/>
        </p:nvSpPr>
        <p:spPr>
          <a:xfrm>
            <a:off x="3813236" y="6519446"/>
            <a:ext cx="45655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Up or Down? Adaptive Rounding 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[Nagel et al., 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ICML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2020]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0" name="群組 9">
            <a:extLst>
              <a:ext uri="{FF2B5EF4-FFF2-40B4-BE49-F238E27FC236}">
                <a16:creationId xmlns:a16="http://schemas.microsoft.com/office/drawing/2014/main" id="{293A411F-30D1-4BD6-B27B-1838365AC159}"/>
              </a:ext>
            </a:extLst>
          </p:cNvPr>
          <p:cNvGrpSpPr/>
          <p:nvPr/>
        </p:nvGrpSpPr>
        <p:grpSpPr>
          <a:xfrm>
            <a:off x="742355" y="3052679"/>
            <a:ext cx="11333819" cy="1187896"/>
            <a:chOff x="742355" y="3052679"/>
            <a:chExt cx="11333819" cy="11878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EA2FAEA6-A4EC-46B3-A417-AA22829EFE48}"/>
                    </a:ext>
                  </a:extLst>
                </p:cNvPr>
                <p:cNvSpPr txBox="1"/>
                <p:nvPr/>
              </p:nvSpPr>
              <p:spPr>
                <a:xfrm>
                  <a:off x="3541066" y="3600848"/>
                  <a:ext cx="5109868" cy="63972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𝒂𝒓𝒈𝒎𝒊𝒏</m:t>
                            </m:r>
                          </m:e>
                          <m:sub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𝑾𝒙</m:t>
                                </m:r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̃"/>
                                    <m:ctrlPr>
                                      <a:rPr lang="en-US" altLang="zh-TW" sz="2400" b="1" i="1" smtClean="0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zh-TW" sz="2400" b="1" i="1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𝑾</m:t>
                                    </m:r>
                                  </m:e>
                                </m:acc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</m:d>
                          </m:e>
                          <m:sub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𝑭</m:t>
                            </m:r>
                          </m:sub>
                          <m:sup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bSup>
                        <m:r>
                          <a:rPr lang="en-US" altLang="zh-TW" sz="2400" b="1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l-GR" altLang="zh-TW" sz="2400" b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λ</m:t>
                        </m:r>
                        <m:sSub>
                          <m:sSubPr>
                            <m:ctrlPr>
                              <a:rPr lang="el-GR" altLang="zh-TW" sz="24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en-US" altLang="zh-TW" sz="24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𝒓𝒆𝒈</m:t>
                            </m:r>
                          </m:sub>
                        </m:sSub>
                        <m:d>
                          <m:dPr>
                            <m:ctrlP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</m:d>
                      </m:oMath>
                    </m:oMathPara>
                  </a14:m>
                  <a:r>
                    <a:rPr lang="el-GR" altLang="zh-TW" sz="2400" b="1" dirty="0"/>
                    <a:t/>
                  </a:r>
                  <a:br>
                    <a:rPr lang="el-GR" altLang="zh-TW" sz="2400" b="1" dirty="0"/>
                  </a:br>
                  <a:endParaRPr lang="en-US" altLang="zh-TW" sz="2400" b="1" dirty="0"/>
                </a:p>
              </p:txBody>
            </p:sp>
          </mc:Choice>
          <mc:Fallback xmlns=""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EA2FAEA6-A4EC-46B3-A417-AA22829EFE4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1066" y="3600848"/>
                  <a:ext cx="5109868" cy="63972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70E12365-4C87-4552-AF86-5F07A2BE5BD5}"/>
                </a:ext>
              </a:extLst>
            </p:cNvPr>
            <p:cNvSpPr txBox="1"/>
            <p:nvPr/>
          </p:nvSpPr>
          <p:spPr>
            <a:xfrm>
              <a:off x="742355" y="3052679"/>
              <a:ext cx="1133381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2800" b="1" dirty="0" err="1"/>
                <a:t>AdaRound</a:t>
              </a:r>
              <a:r>
                <a:rPr lang="en-US" altLang="zh-TW" sz="2800" b="1" dirty="0"/>
                <a:t> applies</a:t>
              </a:r>
              <a:r>
                <a:rPr lang="zh-TW" altLang="en-US" sz="2800" b="1" dirty="0"/>
                <a:t> </a:t>
              </a:r>
              <a:r>
                <a:rPr lang="en-US" altLang="zh-TW" sz="2800" b="1" dirty="0"/>
                <a:t>a learning-based method</a:t>
              </a:r>
              <a:r>
                <a:rPr lang="zh-TW" altLang="en-US" sz="2800" b="1" dirty="0"/>
                <a:t> </a:t>
              </a:r>
              <a:r>
                <a:rPr lang="en-US" altLang="zh-TW" sz="2800" b="1" dirty="0"/>
                <a:t>to optimize the following equation:</a:t>
              </a:r>
              <a:endParaRPr lang="zh-TW" altLang="en-US" sz="2800" b="1" dirty="0"/>
            </a:p>
          </p:txBody>
        </p:sp>
      </p:grp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900E08A6-692E-4957-BCA8-43081C4C20BE}"/>
              </a:ext>
            </a:extLst>
          </p:cNvPr>
          <p:cNvGrpSpPr/>
          <p:nvPr/>
        </p:nvGrpSpPr>
        <p:grpSpPr>
          <a:xfrm>
            <a:off x="2852226" y="4247024"/>
            <a:ext cx="7129974" cy="523157"/>
            <a:chOff x="2852226" y="4247024"/>
            <a:chExt cx="7129974" cy="52315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文字方塊 17">
                  <a:extLst>
                    <a:ext uri="{FF2B5EF4-FFF2-40B4-BE49-F238E27FC236}">
                      <a16:creationId xmlns:a16="http://schemas.microsoft.com/office/drawing/2014/main" id="{DF9DD778-1190-404C-9CE2-6C51E2BAD85A}"/>
                    </a:ext>
                  </a:extLst>
                </p:cNvPr>
                <p:cNvSpPr txBox="1"/>
                <p:nvPr/>
              </p:nvSpPr>
              <p:spPr>
                <a:xfrm>
                  <a:off x="3329481" y="4247024"/>
                  <a:ext cx="6652719" cy="52315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𝒂𝒓𝒈𝒎𝒊𝒏</m:t>
                            </m:r>
                          </m:e>
                          <m:sub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𝑾𝒙</m:t>
                                </m:r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begChr m:val="⌊"/>
                                    <m:endChr m:val=""/>
                                    <m:ctrlPr>
                                      <a:rPr lang="en-US" altLang="zh-TW" sz="2400" b="1" i="1" smtClean="0">
                                        <a:solidFill>
                                          <a:schemeClr val="accent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begChr m:val=""/>
                                        <m:endChr m:val="⌉"/>
                                        <m:ctrlPr>
                                          <a:rPr lang="en-US" altLang="zh-TW" sz="2400" b="1" i="1">
                                            <a:solidFill>
                                              <a:schemeClr val="accent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d>
                                          <m:dPr>
                                            <m:begChr m:val="⌊"/>
                                            <m:endChr m:val="⌋"/>
                                            <m:ctrlPr>
                                              <a:rPr lang="en-US" altLang="zh-TW" sz="2400" b="1" i="1">
                                                <a:solidFill>
                                                  <a:schemeClr val="accent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altLang="zh-TW" sz="2400" b="1" i="1">
                                                <a:solidFill>
                                                  <a:schemeClr val="accent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𝒘</m:t>
                                            </m:r>
                                          </m:e>
                                        </m:d>
                                        <m:r>
                                          <a:rPr lang="en-US" altLang="zh-TW" sz="2400" b="1" i="1">
                                            <a:solidFill>
                                              <a:schemeClr val="accent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US" altLang="zh-TW" sz="2400" b="1" i="1" smtClean="0">
                                            <a:solidFill>
                                              <a:schemeClr val="accent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𝒉</m:t>
                                        </m:r>
                                        <m:d>
                                          <m:dPr>
                                            <m:ctrlPr>
                                              <a:rPr lang="en-US" altLang="zh-TW" sz="2400" b="1" i="1" smtClean="0">
                                                <a:solidFill>
                                                  <a:schemeClr val="accent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altLang="zh-TW" sz="2400" b="1" i="1">
                                                <a:solidFill>
                                                  <a:schemeClr val="accent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𝑽</m:t>
                                            </m:r>
                                          </m:e>
                                        </m:d>
                                      </m:e>
                                    </m:d>
                                  </m:e>
                                </m:d>
                                <m:r>
                                  <a:rPr lang="en-US" altLang="zh-TW" sz="24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</m:d>
                          </m:e>
                          <m:sub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𝑭</m:t>
                            </m:r>
                          </m:sub>
                          <m:sup>
                            <m:r>
                              <a:rPr lang="en-US" altLang="zh-TW" sz="24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bSup>
                        <m:r>
                          <a:rPr lang="en-US" altLang="zh-TW" sz="2400" b="1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l-GR" altLang="zh-TW" sz="2400" b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λ</m:t>
                        </m:r>
                        <m:sSub>
                          <m:sSubPr>
                            <m:ctrlPr>
                              <a:rPr lang="el-GR" altLang="zh-TW" sz="24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en-US" altLang="zh-TW" sz="24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𝒓𝒆𝒈</m:t>
                            </m:r>
                          </m:sub>
                        </m:sSub>
                        <m:d>
                          <m:dPr>
                            <m:ctrlPr>
                              <a:rPr lang="en-US" altLang="zh-TW" sz="2400" b="1" i="1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2400" b="1" i="1" smtClean="0">
                                <a:solidFill>
                                  <a:schemeClr val="accent5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</m:d>
                      </m:oMath>
                    </m:oMathPara>
                  </a14:m>
                  <a:r>
                    <a:rPr lang="el-GR" altLang="zh-TW" sz="2400" dirty="0"/>
                    <a:t/>
                  </a:r>
                  <a:br>
                    <a:rPr lang="el-GR" altLang="zh-TW" sz="2400" dirty="0"/>
                  </a:br>
                  <a:endParaRPr lang="en-US" altLang="zh-TW" sz="2400" dirty="0"/>
                </a:p>
              </p:txBody>
            </p:sp>
          </mc:Choice>
          <mc:Fallback xmlns="">
            <p:sp>
              <p:nvSpPr>
                <p:cNvPr id="18" name="文字方塊 17">
                  <a:extLst>
                    <a:ext uri="{FF2B5EF4-FFF2-40B4-BE49-F238E27FC236}">
                      <a16:creationId xmlns:a16="http://schemas.microsoft.com/office/drawing/2014/main" id="{DF9DD778-1190-404C-9CE2-6C51E2BAD8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29481" y="4247024"/>
                  <a:ext cx="6652719" cy="52315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" name="直線單箭頭接點 10">
              <a:extLst>
                <a:ext uri="{FF2B5EF4-FFF2-40B4-BE49-F238E27FC236}">
                  <a16:creationId xmlns:a16="http://schemas.microsoft.com/office/drawing/2014/main" id="{95271D21-E2B4-4B89-AC0F-7DE166154F10}"/>
                </a:ext>
              </a:extLst>
            </p:cNvPr>
            <p:cNvCxnSpPr/>
            <p:nvPr/>
          </p:nvCxnSpPr>
          <p:spPr>
            <a:xfrm>
              <a:off x="2852226" y="4508603"/>
              <a:ext cx="578855" cy="0"/>
            </a:xfrm>
            <a:prstGeom prst="straightConnector1">
              <a:avLst/>
            </a:prstGeom>
            <a:ln w="28575">
              <a:solidFill>
                <a:schemeClr val="accent2"/>
              </a:solidFill>
              <a:headEnd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群組 4">
            <a:extLst>
              <a:ext uri="{FF2B5EF4-FFF2-40B4-BE49-F238E27FC236}">
                <a16:creationId xmlns:a16="http://schemas.microsoft.com/office/drawing/2014/main" id="{4E636739-0664-ADC0-2C28-57168F2DA7CF}"/>
              </a:ext>
            </a:extLst>
          </p:cNvPr>
          <p:cNvGrpSpPr/>
          <p:nvPr/>
        </p:nvGrpSpPr>
        <p:grpSpPr>
          <a:xfrm>
            <a:off x="838199" y="5204574"/>
            <a:ext cx="7887644" cy="1217888"/>
            <a:chOff x="838199" y="5204574"/>
            <a:chExt cx="7887644" cy="121788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28522F7F-65D3-4ABD-B23B-5191648E38F5}"/>
                    </a:ext>
                  </a:extLst>
                </p:cNvPr>
                <p:cNvSpPr txBox="1"/>
                <p:nvPr/>
              </p:nvSpPr>
              <p:spPr>
                <a:xfrm>
                  <a:off x="838199" y="5204574"/>
                  <a:ext cx="6716511" cy="116301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342900" indent="-342900">
                    <a:lnSpc>
                      <a:spcPts val="2800"/>
                    </a:lnSpc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altLang="zh-TW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</m:oMath>
                  </a14:m>
                  <a:r>
                    <a:rPr kumimoji="1" lang="en-US" altLang="zh-TW" sz="2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kumimoji="1" lang="en-US" altLang="zh-TW" sz="2000" dirty="0">
                      <a:solidFill>
                        <a:schemeClr val="tx1"/>
                      </a:solidFill>
                    </a:rPr>
                    <a:t>Input of the layer,  </a:t>
                  </a:r>
                  <a14:m>
                    <m:oMath xmlns:m="http://schemas.openxmlformats.org/officeDocument/2006/math">
                      <m:r>
                        <a:rPr lang="en-US" altLang="zh-TW" sz="20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𝑽</m:t>
                      </m:r>
                    </m:oMath>
                  </a14:m>
                  <a:r>
                    <a:rPr kumimoji="1" lang="en-US" altLang="zh-TW" sz="2000" dirty="0">
                      <a:solidFill>
                        <a:schemeClr val="tx1"/>
                      </a:solidFill>
                    </a:rPr>
                    <a:t>: a random variable with the same shape</a:t>
                  </a:r>
                </a:p>
                <a:p>
                  <a:pPr marL="342900" indent="-342900">
                    <a:lnSpc>
                      <a:spcPts val="2800"/>
                    </a:lnSpc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r>
                        <a:rPr lang="en-US" altLang="zh-TW" sz="20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  <m:r>
                        <a:rPr lang="en-US" altLang="zh-TW" sz="20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()</m:t>
                      </m:r>
                    </m:oMath>
                  </a14:m>
                  <a:r>
                    <a:rPr kumimoji="1" lang="en-US" altLang="zh-TW" sz="2000" dirty="0">
                      <a:solidFill>
                        <a:schemeClr val="tx1"/>
                      </a:solidFill>
                    </a:rPr>
                    <a:t>: a function to map distribution to (0, 1). (rectified sigmoid)</a:t>
                  </a:r>
                </a:p>
                <a:p>
                  <a:pPr marL="342900" indent="-342900">
                    <a:lnSpc>
                      <a:spcPts val="2800"/>
                    </a:lnSpc>
                    <a:buFont typeface="Arial" panose="020B0604020202020204" pitchFamily="34" charset="0"/>
                    <a:buChar char="•"/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l-GR" altLang="zh-TW" sz="200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sz="20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altLang="zh-TW" sz="2000" b="0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𝑟𝑒𝑔</m:t>
                          </m:r>
                        </m:sub>
                      </m:sSub>
                      <m:d>
                        <m:dPr>
                          <m:ctrlPr>
                            <a:rPr lang="en-US" altLang="zh-TW" sz="2000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0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</m:d>
                    </m:oMath>
                  </a14:m>
                  <a:r>
                    <a:rPr kumimoji="1" lang="en-US" altLang="zh-TW" sz="2000" dirty="0">
                      <a:solidFill>
                        <a:schemeClr val="tx1"/>
                      </a:solidFill>
                    </a:rPr>
                    <a:t>:</a:t>
                  </a:r>
                  <a:r>
                    <a:rPr kumimoji="1" lang="zh-TW" altLang="en-US" sz="2000" dirty="0">
                      <a:solidFill>
                        <a:schemeClr val="tx1"/>
                      </a:solidFill>
                    </a:rPr>
                    <a:t> </a:t>
                  </a:r>
                  <a:r>
                    <a:rPr kumimoji="1" lang="en-US" altLang="zh-TW" sz="2000" dirty="0">
                      <a:solidFill>
                        <a:schemeClr val="tx1"/>
                      </a:solidFill>
                    </a:rPr>
                    <a:t>a regularization term</a:t>
                  </a:r>
                  <a:r>
                    <a:rPr kumimoji="1" lang="zh-TW" altLang="en-US" sz="2000" dirty="0">
                      <a:solidFill>
                        <a:schemeClr val="tx1"/>
                      </a:solidFill>
                    </a:rPr>
                    <a:t> </a:t>
                  </a:r>
                  <a:r>
                    <a:rPr kumimoji="1" lang="en-US" altLang="zh-TW" sz="2000" dirty="0">
                      <a:solidFill>
                        <a:schemeClr val="tx1"/>
                      </a:solidFill>
                    </a:rPr>
                    <a:t>that encourages </a:t>
                  </a:r>
                  <a14:m>
                    <m:oMath xmlns:m="http://schemas.openxmlformats.org/officeDocument/2006/math">
                      <m:r>
                        <a:rPr lang="en-US" altLang="zh-TW" sz="200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altLang="zh-TW" sz="2000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000" b="1" i="1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</m:d>
                    </m:oMath>
                  </a14:m>
                  <a:r>
                    <a:rPr kumimoji="1" lang="zh-TW" altLang="en-US" sz="2000" dirty="0">
                      <a:solidFill>
                        <a:schemeClr val="tx1"/>
                      </a:solidFill>
                    </a:rPr>
                    <a:t> </a:t>
                  </a:r>
                  <a:r>
                    <a:rPr kumimoji="1" lang="en-US" altLang="zh-TW" sz="2000" dirty="0">
                      <a:solidFill>
                        <a:schemeClr val="tx1"/>
                      </a:solidFill>
                    </a:rPr>
                    <a:t>to be binary</a:t>
                  </a:r>
                </a:p>
              </p:txBody>
            </p:sp>
          </mc:Choice>
          <mc:Fallback xmlns="">
            <p:sp>
              <p:nvSpPr>
                <p:cNvPr id="19" name="文字方塊 18">
                  <a:extLst>
                    <a:ext uri="{FF2B5EF4-FFF2-40B4-BE49-F238E27FC236}">
                      <a16:creationId xmlns:a16="http://schemas.microsoft.com/office/drawing/2014/main" id="{28522F7F-65D3-4ABD-B23B-5191648E38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8199" y="5204574"/>
                  <a:ext cx="6716511" cy="1163011"/>
                </a:xfrm>
                <a:prstGeom prst="rect">
                  <a:avLst/>
                </a:prstGeom>
                <a:blipFill>
                  <a:blip r:embed="rId4"/>
                  <a:stretch>
                    <a:fillRect l="-726" t="-1571" b="-5759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id="{D3F66327-E94B-4C78-9404-8CFF51508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04511" y="5279357"/>
              <a:ext cx="1121332" cy="1143105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5E3DCFCC-B151-4187-A67E-FA44FAE581B3}"/>
                  </a:ext>
                </a:extLst>
              </p:cNvPr>
              <p:cNvSpPr txBox="1"/>
              <p:nvPr/>
            </p:nvSpPr>
            <p:spPr>
              <a:xfrm>
                <a:off x="742355" y="1507332"/>
                <a:ext cx="9107313" cy="5764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TW" sz="2400" dirty="0"/>
                  <a:t>Instead of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"/>
                        <m:ctrlPr>
                          <a:rPr lang="en-US" altLang="zh-TW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"/>
                            <m:endChr m:val="⌉"/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</m:e>
                    </m:d>
                  </m:oMath>
                </a14:m>
                <a:r>
                  <a:rPr lang="en-US" altLang="zh-TW" sz="2400" dirty="0"/>
                  <a:t> , we want to choose between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TW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⌊"/>
                            <m:endChr m:val="⌋"/>
                            <m:ctrlPr>
                              <a:rPr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altLang="zh-TW" sz="24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d>
                          <m:dPr>
                            <m:begChr m:val="⌈"/>
                            <m:endChr m:val="⌉"/>
                            <m:ctrlP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</m:e>
                    </m:d>
                  </m:oMath>
                </a14:m>
                <a:r>
                  <a:rPr lang="zh-TW" altLang="en-US" sz="2400" dirty="0"/>
                  <a:t> </a:t>
                </a:r>
                <a:r>
                  <a:rPr lang="en-US" altLang="zh-TW" sz="2400" dirty="0"/>
                  <a:t>for best reconstruction:</a:t>
                </a:r>
              </a:p>
            </p:txBody>
          </p:sp>
        </mc:Choice>
        <mc:Fallback xmlns=""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5E3DCFCC-B151-4187-A67E-FA44FAE581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55" y="1507332"/>
                <a:ext cx="9107313" cy="576440"/>
              </a:xfrm>
              <a:prstGeom prst="rect">
                <a:avLst/>
              </a:prstGeom>
              <a:blipFill>
                <a:blip r:embed="rId6"/>
                <a:stretch>
                  <a:fillRect l="-1071" t="-82105" r="-402" b="-15789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D2F3D1A4-81E5-4A21-81AD-A46BD5CC8DC0}"/>
                  </a:ext>
                </a:extLst>
              </p:cNvPr>
              <p:cNvSpPr txBox="1"/>
              <p:nvPr/>
            </p:nvSpPr>
            <p:spPr>
              <a:xfrm>
                <a:off x="4743278" y="2159392"/>
                <a:ext cx="3331972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US" altLang="zh-TW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zh-TW" sz="24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⌊"/>
                          <m:endChr m:val=""/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⌉"/>
                              <m:ctrlP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⌊"/>
                                  <m:endChr m:val="⌋"/>
                                  <m:ctrlPr>
                                    <a:rPr lang="en-US" altLang="zh-TW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TW" sz="240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d>
                              <m:r>
                                <a:rPr lang="en-US" altLang="zh-TW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zh-TW" altLang="en-US" sz="2400" i="1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e>
                          </m:d>
                        </m:e>
                      </m:d>
                      <m:r>
                        <a:rPr lang="en-US" altLang="zh-TW" sz="2400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zh-TW" altLang="en-US" sz="2400" i="1">
                          <a:latin typeface="Cambria Math" panose="02040503050406030204" pitchFamily="18" charset="0"/>
                        </a:rPr>
                        <m:t>𝛿</m:t>
                      </m:r>
                      <m:r>
                        <a:rPr lang="zh-TW" altLang="en-US" sz="2400" i="1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TW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TW" sz="2400" i="1">
                              <a:latin typeface="Cambria Math" panose="02040503050406030204" pitchFamily="18" charset="0"/>
                            </a:rPr>
                            <m:t>0, 1</m:t>
                          </m:r>
                        </m:e>
                      </m:d>
                    </m:oMath>
                  </m:oMathPara>
                </a14:m>
                <a:endParaRPr lang="zh-TW" altLang="en-US" sz="2400" dirty="0"/>
              </a:p>
            </p:txBody>
          </p:sp>
        </mc:Choice>
        <mc:Fallback xmlns=""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D2F3D1A4-81E5-4A21-81AD-A46BD5CC8D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3278" y="2159392"/>
                <a:ext cx="3331972" cy="461665"/>
              </a:xfrm>
              <a:prstGeom prst="rect">
                <a:avLst/>
              </a:prstGeom>
              <a:blipFill>
                <a:blip r:embed="rId7"/>
                <a:stretch>
                  <a:fillRect t="-127632" b="-19736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336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2B26EB-9D27-42A3-9558-B2BE58819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err="1"/>
              <a:t>AdaRound</a:t>
            </a:r>
            <a:r>
              <a:rPr lang="en-US" altLang="zh-TW" dirty="0"/>
              <a:t> Accuracy Comparison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88ADE5E-D8D1-4071-9813-92A337153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8F0FE7E-C6CF-4D07-93E7-594AE234F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77</a:t>
            </a:fld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表格 10">
                <a:extLst>
                  <a:ext uri="{FF2B5EF4-FFF2-40B4-BE49-F238E27FC236}">
                    <a16:creationId xmlns:a16="http://schemas.microsoft.com/office/drawing/2014/main" id="{8CBB6B79-4EB1-409F-BC40-FE30576FD7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9365351"/>
                  </p:ext>
                </p:extLst>
              </p:nvPr>
            </p:nvGraphicFramePr>
            <p:xfrm>
              <a:off x="2597282" y="3300814"/>
              <a:ext cx="6997434" cy="272398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67933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165143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2082179">
                      <a:extLst>
                        <a:ext uri="{9D8B030D-6E8A-4147-A177-3AD203B41FA5}">
                          <a16:colId xmlns:a16="http://schemas.microsoft.com/office/drawing/2014/main" val="3404711545"/>
                        </a:ext>
                      </a:extLst>
                    </a:gridCol>
                    <a:gridCol w="2082179">
                      <a:extLst>
                        <a:ext uri="{9D8B030D-6E8A-4147-A177-3AD203B41FA5}">
                          <a16:colId xmlns:a16="http://schemas.microsoft.com/office/drawing/2014/main" val="2270547091"/>
                        </a:ext>
                      </a:extLst>
                    </a:gridCol>
                  </a:tblGrid>
                  <a:tr h="5259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dirty="0">
                              <a:solidFill>
                                <a:sysClr val="windowText" lastClr="000000"/>
                              </a:solidFill>
                            </a:rPr>
                            <a:t>Optimization</a:t>
                          </a:r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#bits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W/A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ResNet18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MobileNetV2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FP16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32/32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69.68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71.72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DFQ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8/8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69.7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71.2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64719465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Nearest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4/32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23.99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8.09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DFQ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4/8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38.98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46.57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50338865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AdaRound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4/8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𝟔𝟖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𝟓𝟓</m:t>
                                </m:r>
                              </m:oMath>
                            </m:oMathPara>
                          </a14:m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𝟔𝟗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US" altLang="zh-TW" sz="1900" b="1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表格 10">
                <a:extLst>
                  <a:ext uri="{FF2B5EF4-FFF2-40B4-BE49-F238E27FC236}">
                    <a16:creationId xmlns:a16="http://schemas.microsoft.com/office/drawing/2014/main" id="{8CBB6B79-4EB1-409F-BC40-FE30576FD7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9365351"/>
                  </p:ext>
                </p:extLst>
              </p:nvPr>
            </p:nvGraphicFramePr>
            <p:xfrm>
              <a:off x="2597282" y="3300814"/>
              <a:ext cx="6997434" cy="272398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67933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165143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2082179">
                      <a:extLst>
                        <a:ext uri="{9D8B030D-6E8A-4147-A177-3AD203B41FA5}">
                          <a16:colId xmlns:a16="http://schemas.microsoft.com/office/drawing/2014/main" val="3404711545"/>
                        </a:ext>
                      </a:extLst>
                    </a:gridCol>
                    <a:gridCol w="2082179">
                      <a:extLst>
                        <a:ext uri="{9D8B030D-6E8A-4147-A177-3AD203B41FA5}">
                          <a16:colId xmlns:a16="http://schemas.microsoft.com/office/drawing/2014/main" val="2270547091"/>
                        </a:ext>
                      </a:extLst>
                    </a:gridCol>
                  </a:tblGrid>
                  <a:tr h="52590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dirty="0">
                              <a:solidFill>
                                <a:sysClr val="windowText" lastClr="000000"/>
                              </a:solidFill>
                            </a:rPr>
                            <a:t>Optimization</a:t>
                          </a:r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#bits</a:t>
                          </a:r>
                          <a:r>
                            <a:rPr lang="zh-TW" altLang="en-US" sz="1900" b="1" dirty="0">
                              <a:solidFill>
                                <a:sysClr val="windowText" lastClr="000000"/>
                              </a:solidFill>
                            </a:rPr>
                            <a:t> </a:t>
                          </a: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W/A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ResNet18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MobileNetV2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FP16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43979" t="-119178" r="-359162" b="-4123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657" t="-119178" r="-101173" b="-4123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965" t="-119178" r="-877" b="-4123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DFQ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43979" t="-222222" r="-359162" b="-3180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657" t="-222222" r="-101173" b="-3180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965" t="-222222" r="-877" b="-3180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64719465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Nearest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43979" t="-322222" r="-359162" b="-2180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657" t="-322222" r="-101173" b="-2180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965" t="-322222" r="-877" b="-2180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DFQ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43979" t="-416438" r="-359162" b="-1150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657" t="-416438" r="-101173" b="-1150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965" t="-416438" r="-877" b="-11506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50338865"/>
                      </a:ext>
                    </a:extLst>
                  </a:tr>
                  <a:tr h="43961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 err="1">
                              <a:solidFill>
                                <a:sysClr val="windowText" lastClr="000000"/>
                              </a:solidFill>
                            </a:rPr>
                            <a:t>AdaRound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43979" t="-523611" r="-359162" b="-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657" t="-523611" r="-101173" b="-1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35965" t="-523611" r="-877" b="-1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7" name="圖片 6">
            <a:extLst>
              <a:ext uri="{FF2B5EF4-FFF2-40B4-BE49-F238E27FC236}">
                <a16:creationId xmlns:a16="http://schemas.microsoft.com/office/drawing/2014/main" id="{6841BA25-2C92-4CC3-9705-57C49A0634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1" r="3027"/>
          <a:stretch/>
        </p:blipFill>
        <p:spPr>
          <a:xfrm>
            <a:off x="3691467" y="1616633"/>
            <a:ext cx="4809066" cy="1584828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2A244DAB-D90C-427F-96AD-B79FA52779A1}"/>
              </a:ext>
            </a:extLst>
          </p:cNvPr>
          <p:cNvSpPr txBox="1"/>
          <p:nvPr/>
        </p:nvSpPr>
        <p:spPr>
          <a:xfrm>
            <a:off x="3813236" y="6519446"/>
            <a:ext cx="45655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Up or Down? Adaptive Rounding 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[Nagel et al., 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ICML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2020]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29134EFB-44B4-4197-A47F-627107F97932}"/>
              </a:ext>
            </a:extLst>
          </p:cNvPr>
          <p:cNvSpPr txBox="1"/>
          <p:nvPr/>
        </p:nvSpPr>
        <p:spPr>
          <a:xfrm>
            <a:off x="2702313" y="6048956"/>
            <a:ext cx="67873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dirty="0">
                <a:latin typeface="Cambria Math" panose="02040503050406030204" pitchFamily="18" charset="0"/>
              </a:rPr>
              <a:t>Results for models in terms of ImageNet validation accuracy (%)</a:t>
            </a:r>
            <a:endParaRPr lang="en-US" altLang="zh-TW" sz="1800" dirty="0"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44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79FB4D0-25F9-4999-B24F-D58006DAA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Quantization-Aware</a:t>
            </a:r>
            <a:r>
              <a:rPr lang="zh-TW" altLang="en-US" dirty="0"/>
              <a:t> </a:t>
            </a:r>
            <a:r>
              <a:rPr lang="en-US" altLang="zh-TW" dirty="0"/>
              <a:t>Training (QAT) 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DFDE50F-A816-40AC-808B-267A30D9D4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2">
                    <a:lumMod val="50000"/>
                  </a:schemeClr>
                </a:solidFill>
              </a:rPr>
              <a:t>Can</a:t>
            </a:r>
            <a:r>
              <a:rPr lang="zh-TW" alt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2">
                    <a:lumMod val="50000"/>
                  </a:schemeClr>
                </a:solidFill>
              </a:rPr>
              <a:t>we</a:t>
            </a:r>
            <a:r>
              <a:rPr lang="zh-TW" alt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2">
                    <a:lumMod val="50000"/>
                  </a:schemeClr>
                </a:solidFill>
              </a:rPr>
              <a:t>train the model</a:t>
            </a:r>
            <a:r>
              <a:rPr lang="zh-TW" alt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2">
                    <a:lumMod val="50000"/>
                  </a:schemeClr>
                </a:solidFill>
              </a:rPr>
              <a:t>while</a:t>
            </a:r>
            <a:r>
              <a:rPr lang="zh-TW" alt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2">
                    <a:lumMod val="50000"/>
                  </a:schemeClr>
                </a:solidFill>
              </a:rPr>
              <a:t>taking</a:t>
            </a:r>
            <a:r>
              <a:rPr lang="zh-TW" alt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2">
                    <a:lumMod val="50000"/>
                  </a:schemeClr>
                </a:solidFill>
              </a:rPr>
              <a:t>quantization into consideration?</a:t>
            </a:r>
            <a:endParaRPr lang="zh-TW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D114649-083C-4D81-852E-96E1FEE58F2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78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132506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46E88D-5105-4145-9456-CE09F03E7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Quantization-Aware Training</a:t>
            </a:r>
            <a:r>
              <a:rPr lang="zh-TW" altLang="en-US"/>
              <a:t> </a:t>
            </a:r>
            <a:r>
              <a:rPr lang="en-US" altLang="zh-TW"/>
              <a:t>(QAT)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0333943-03A6-4429-B26E-3CBD9D20F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QAT</a:t>
            </a:r>
            <a:r>
              <a:rPr lang="zh-TW" altLang="en-US" dirty="0"/>
              <a:t> </a:t>
            </a:r>
            <a:r>
              <a:rPr lang="en-US" altLang="zh-TW" dirty="0"/>
              <a:t>vs. PTQ</a:t>
            </a:r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AD02CF7-534A-49C3-A713-3576ECCE0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197" y="2584476"/>
            <a:ext cx="9581606" cy="2876497"/>
          </a:xfrm>
          <a:prstGeom prst="rect">
            <a:avLst/>
          </a:prstGeom>
        </p:spPr>
      </p:pic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B466107D-B3DB-49D4-897A-B94B8FD061E3}"/>
              </a:ext>
            </a:extLst>
          </p:cNvPr>
          <p:cNvCxnSpPr/>
          <p:nvPr/>
        </p:nvCxnSpPr>
        <p:spPr>
          <a:xfrm>
            <a:off x="5819775" y="2715078"/>
            <a:ext cx="0" cy="1133475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9BD0D4F3-7219-49D4-95AF-1AD34E01B6F1}"/>
              </a:ext>
            </a:extLst>
          </p:cNvPr>
          <p:cNvCxnSpPr>
            <a:cxnSpLocks/>
          </p:cNvCxnSpPr>
          <p:nvPr/>
        </p:nvCxnSpPr>
        <p:spPr>
          <a:xfrm>
            <a:off x="10886803" y="2715078"/>
            <a:ext cx="0" cy="410443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>
            <a:extLst>
              <a:ext uri="{FF2B5EF4-FFF2-40B4-BE49-F238E27FC236}">
                <a16:creationId xmlns:a16="http://schemas.microsoft.com/office/drawing/2014/main" id="{4C316C9C-CEBA-49CC-8378-481E317A6581}"/>
              </a:ext>
            </a:extLst>
          </p:cNvPr>
          <p:cNvCxnSpPr/>
          <p:nvPr/>
        </p:nvCxnSpPr>
        <p:spPr>
          <a:xfrm>
            <a:off x="2381250" y="4527550"/>
            <a:ext cx="23241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>
            <a:extLst>
              <a:ext uri="{FF2B5EF4-FFF2-40B4-BE49-F238E27FC236}">
                <a16:creationId xmlns:a16="http://schemas.microsoft.com/office/drawing/2014/main" id="{BCBF0534-3BF8-4C1C-AF9D-3AC3BD8D3798}"/>
              </a:ext>
            </a:extLst>
          </p:cNvPr>
          <p:cNvSpPr txBox="1"/>
          <p:nvPr/>
        </p:nvSpPr>
        <p:spPr>
          <a:xfrm>
            <a:off x="1524000" y="6499840"/>
            <a:ext cx="914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Survey of Quantization</a:t>
            </a:r>
            <a:r>
              <a:rPr lang="zh-TW" altLang="en-US" sz="16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Methods for Efficient NN inference</a:t>
            </a:r>
            <a:r>
              <a:rPr lang="zh-TW" altLang="en-US" sz="16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[Amir Gholami et al., Book: 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Low-Power Computer Vision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6CABD5A-ECAE-46EF-82BC-EB2A4BCB9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79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51531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6A2C639-F09B-46D9-8E51-9F8580E00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Floating-Point Number</a:t>
            </a:r>
          </a:p>
        </p:txBody>
      </p:sp>
      <p:sp>
        <p:nvSpPr>
          <p:cNvPr id="18" name="內容版面配置區 17">
            <a:extLst>
              <a:ext uri="{FF2B5EF4-FFF2-40B4-BE49-F238E27FC236}">
                <a16:creationId xmlns:a16="http://schemas.microsoft.com/office/drawing/2014/main" id="{DE1500EF-1492-4DEF-A506-A71757CFB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FP32: IEEE 754 standard</a:t>
            </a:r>
            <a:endParaRPr lang="zh-TW" altLang="en-US" dirty="0"/>
          </a:p>
        </p:txBody>
      </p:sp>
      <p:sp>
        <p:nvSpPr>
          <p:cNvPr id="6" name="投影片編號版面配置區 3">
            <a:extLst>
              <a:ext uri="{FF2B5EF4-FFF2-40B4-BE49-F238E27FC236}">
                <a16:creationId xmlns:a16="http://schemas.microsoft.com/office/drawing/2014/main" id="{FB9B33B4-2E08-42F1-BDC0-8B5B4E65B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A4800EB-2EA5-46D2-A07A-510C9AA2772C}" type="slidenum">
              <a:rPr lang="en-US" altLang="zh-TW" smtClean="0"/>
              <a:pPr/>
              <a:t>8</a:t>
            </a:fld>
            <a:endParaRPr lang="en-US" altLang="zh-TW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表格 8">
                <a:extLst>
                  <a:ext uri="{FF2B5EF4-FFF2-40B4-BE49-F238E27FC236}">
                    <a16:creationId xmlns:a16="http://schemas.microsoft.com/office/drawing/2014/main" id="{B0E5DB02-A74C-4C7B-8F6B-CD09B05B369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945628"/>
                  </p:ext>
                </p:extLst>
              </p:nvPr>
            </p:nvGraphicFramePr>
            <p:xfrm>
              <a:off x="1235018" y="3853102"/>
              <a:ext cx="9720000" cy="1728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240000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3240000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3240000">
                      <a:extLst>
                        <a:ext uri="{9D8B030D-6E8A-4147-A177-3AD203B41FA5}">
                          <a16:colId xmlns:a16="http://schemas.microsoft.com/office/drawing/2014/main" val="3933891779"/>
                        </a:ext>
                      </a:extLst>
                    </a:gridCol>
                  </a:tblGrid>
                  <a:tr h="42982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2000" dirty="0">
                              <a:solidFill>
                                <a:sysClr val="windowText" lastClr="000000"/>
                              </a:solidFill>
                            </a:rPr>
                            <a:t>Exponent</a:t>
                          </a:r>
                          <a:endParaRPr lang="zh-TW" altLang="en-US" sz="20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2000" dirty="0">
                              <a:solidFill>
                                <a:sysClr val="windowText" lastClr="000000"/>
                              </a:solidFill>
                            </a:rPr>
                            <a:t>Fraction = 0</a:t>
                          </a:r>
                          <a:endParaRPr lang="zh-TW" altLang="en-US" sz="20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2000" dirty="0">
                              <a:solidFill>
                                <a:sysClr val="windowText" lastClr="000000"/>
                              </a:solidFill>
                            </a:rPr>
                            <a:t>Fraction ≠ 0</a:t>
                          </a:r>
                          <a:endParaRPr lang="zh-TW" altLang="en-US" sz="20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434172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00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00</m:t>
                                    </m:r>
                                  </m:e>
                                  <m:sub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r>
                                  <a:rPr lang="en-US" altLang="zh-TW" sz="20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oMath>
                            </m:oMathPara>
                          </a14:m>
                          <a:endParaRPr lang="zh-TW" altLang="en-US" sz="20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altLang="zh-TW" sz="200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(−1)</m:t>
                                    </m:r>
                                  </m:e>
                                  <m:sup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𝑠𝑖𝑔𝑛</m:t>
                                    </m:r>
                                  </m:sup>
                                </m:sSup>
                                <m:r>
                                  <a:rPr lang="en-US" altLang="zh-TW" sz="200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altLang="zh-TW" sz="2000" b="1" i="0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𝐅𝐫𝐚𝐜𝐭𝐢𝐨𝐧</m:t>
                                </m:r>
                                <m:r>
                                  <a:rPr lang="en-US" altLang="zh-TW" sz="20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US" altLang="zh-TW" sz="200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altLang="zh-TW" sz="2000" b="1" i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−127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zh-TW" altLang="en-US" sz="2000" b="1" dirty="0">
                            <a:solidFill>
                              <a:schemeClr val="accent5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zh-TW" altLang="en-US" sz="20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434172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00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01</m:t>
                                    </m:r>
                                  </m:e>
                                  <m:sub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r>
                                  <a:rPr lang="en-US" altLang="zh-TW" sz="20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  <m:sSub>
                                  <m:sSubPr>
                                    <m:ctrlPr>
                                      <a:rPr lang="en-US" altLang="zh-TW" sz="200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𝐹𝐸</m:t>
                                    </m:r>
                                  </m:e>
                                  <m:sub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r>
                                  <a:rPr lang="en-US" altLang="zh-TW" sz="20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=1 ~ 254</m:t>
                                </m:r>
                              </m:oMath>
                            </m:oMathPara>
                          </a14:m>
                          <a:endParaRPr lang="zh-TW" altLang="en-US" sz="20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altLang="zh-TW" sz="200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(−1)</m:t>
                                    </m:r>
                                  </m:e>
                                  <m:sup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𝑠𝑖𝑔𝑛</m:t>
                                    </m:r>
                                  </m:sup>
                                </m:sSup>
                                <m:r>
                                  <a:rPr lang="en-US" altLang="zh-TW" sz="200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altLang="zh-TW" sz="20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(1+</m:t>
                                </m:r>
                                <m:r>
                                  <a:rPr lang="en-US" altLang="zh-TW" sz="2000" b="1" i="0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𝐅𝐫𝐚𝐜𝐭𝐢𝐨𝐧</m:t>
                                </m:r>
                                <m:r>
                                  <a:rPr lang="en-US" altLang="zh-TW" sz="20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)×</m:t>
                                </m:r>
                                <m:sSup>
                                  <m:sSupPr>
                                    <m:ctrlPr>
                                      <a:rPr lang="en-US" altLang="zh-TW" sz="200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US" altLang="zh-TW" sz="2000" b="1" i="0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𝐄𝐱𝐩𝐨𝐧𝐞𝐧𝐭</m:t>
                                    </m:r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−127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zh-TW" altLang="en-US" sz="20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429828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TW" sz="200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𝐹𝐹</m:t>
                                    </m:r>
                                  </m:e>
                                  <m:sub>
                                    <m:r>
                                      <a:rPr lang="en-US" altLang="zh-TW" sz="2000" b="0" i="1" smtClean="0">
                                        <a:solidFill>
                                          <a:sysClr val="windowText" lastClr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r>
                                  <a:rPr lang="en-US" altLang="zh-TW" sz="20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=255</m:t>
                                </m:r>
                              </m:oMath>
                            </m:oMathPara>
                          </a14:m>
                          <a:endParaRPr lang="zh-TW" altLang="en-US" sz="20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altLang="zh-TW" sz="2000" b="1" i="1" smtClean="0">
                                  <a:solidFill>
                                    <a:schemeClr val="accent5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±</m:t>
                              </m:r>
                            </m:oMath>
                          </a14:m>
                          <a:r>
                            <a:rPr lang="en-US" altLang="zh-TW" sz="2000" b="1" dirty="0">
                              <a:solidFill>
                                <a:schemeClr val="accent5"/>
                              </a:solidFill>
                            </a:rPr>
                            <a:t>INF</a:t>
                          </a:r>
                          <a:endParaRPr lang="zh-TW" altLang="en-US" sz="2000" b="1" dirty="0">
                            <a:solidFill>
                              <a:schemeClr val="accent5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2000" b="1">
                              <a:solidFill>
                                <a:schemeClr val="accent5"/>
                              </a:solidFill>
                            </a:rPr>
                            <a:t>NaN</a:t>
                          </a:r>
                          <a:endParaRPr lang="zh-TW" altLang="en-US" sz="2000" b="1">
                            <a:solidFill>
                              <a:schemeClr val="accent5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表格 8">
                <a:extLst>
                  <a:ext uri="{FF2B5EF4-FFF2-40B4-BE49-F238E27FC236}">
                    <a16:creationId xmlns:a16="http://schemas.microsoft.com/office/drawing/2014/main" id="{B0E5DB02-A74C-4C7B-8F6B-CD09B05B369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945628"/>
                  </p:ext>
                </p:extLst>
              </p:nvPr>
            </p:nvGraphicFramePr>
            <p:xfrm>
              <a:off x="1235018" y="3853102"/>
              <a:ext cx="9720000" cy="1728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240000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3240000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3240000">
                      <a:extLst>
                        <a:ext uri="{9D8B030D-6E8A-4147-A177-3AD203B41FA5}">
                          <a16:colId xmlns:a16="http://schemas.microsoft.com/office/drawing/2014/main" val="3933891779"/>
                        </a:ext>
                      </a:extLst>
                    </a:gridCol>
                  </a:tblGrid>
                  <a:tr h="42982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2000">
                              <a:solidFill>
                                <a:sysClr val="windowText" lastClr="000000"/>
                              </a:solidFill>
                            </a:rPr>
                            <a:t>Exponent</a:t>
                          </a:r>
                          <a:endParaRPr lang="zh-TW" altLang="en-US" sz="20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2000">
                              <a:solidFill>
                                <a:sysClr val="windowText" lastClr="000000"/>
                              </a:solidFill>
                            </a:rPr>
                            <a:t>Fraction = 0</a:t>
                          </a:r>
                          <a:endParaRPr lang="zh-TW" altLang="en-US" sz="20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2000">
                              <a:solidFill>
                                <a:sysClr val="windowText" lastClr="000000"/>
                              </a:solidFill>
                            </a:rPr>
                            <a:t>Fraction ≠ 0</a:t>
                          </a:r>
                          <a:endParaRPr lang="zh-TW" altLang="en-US" sz="20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43417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8" t="-102817" r="-200376" b="-222535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0094" t="-102817" r="-188" b="-22253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zh-TW" altLang="en-US" sz="20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43417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8" t="-202817" r="-200376" b="-122535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50094" t="-202817" r="-188" b="-12253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  <a:tr h="4298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88" t="-302817" r="-200376" b="-225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188" t="-302817" r="-100376" b="-2253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2000" b="1">
                              <a:solidFill>
                                <a:schemeClr val="accent5"/>
                              </a:solidFill>
                            </a:rPr>
                            <a:t>NaN</a:t>
                          </a:r>
                          <a:endParaRPr lang="zh-TW" altLang="en-US" sz="2000" b="1">
                            <a:solidFill>
                              <a:schemeClr val="accent5"/>
                            </a:solidFill>
                          </a:endParaRPr>
                        </a:p>
                      </a:txBody>
                      <a:tcPr marL="87565" marR="87565" marT="43782" marB="43782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13710774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9" name="表格 3">
            <a:extLst>
              <a:ext uri="{FF2B5EF4-FFF2-40B4-BE49-F238E27FC236}">
                <a16:creationId xmlns:a16="http://schemas.microsoft.com/office/drawing/2014/main" id="{C9738955-C2AF-4CEA-8CD2-81553E159B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944452"/>
              </p:ext>
            </p:extLst>
          </p:nvPr>
        </p:nvGraphicFramePr>
        <p:xfrm>
          <a:off x="2063018" y="2635566"/>
          <a:ext cx="8064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133764279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63467204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733540902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20369876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11929607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00657428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59299392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0041323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18868400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29663563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429042811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334430873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96604824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36178333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89431594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85797286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252951160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42927194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92655478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06369603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290072122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83214557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85465556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59959961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012776075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953684051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70307890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871639415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914040842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80518766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174589261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41599195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72873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9">
                <a:extLst>
                  <a:ext uri="{FF2B5EF4-FFF2-40B4-BE49-F238E27FC236}">
                    <a16:creationId xmlns:a16="http://schemas.microsoft.com/office/drawing/2014/main" id="{B136E959-0034-44F9-957A-63774C518F78}"/>
                  </a:ext>
                </a:extLst>
              </p:cNvPr>
              <p:cNvSpPr txBox="1"/>
              <p:nvPr/>
            </p:nvSpPr>
            <p:spPr>
              <a:xfrm>
                <a:off x="4050437" y="2332124"/>
                <a:ext cx="308499" cy="312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TW" sz="1400" b="1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0" name="文字方塊 9">
                <a:extLst>
                  <a:ext uri="{FF2B5EF4-FFF2-40B4-BE49-F238E27FC236}">
                    <a16:creationId xmlns:a16="http://schemas.microsoft.com/office/drawing/2014/main" id="{B136E959-0034-44F9-957A-63774C518F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0437" y="2332124"/>
                <a:ext cx="308499" cy="312586"/>
              </a:xfrm>
              <a:prstGeom prst="rect">
                <a:avLst/>
              </a:prstGeom>
              <a:blipFill>
                <a:blip r:embed="rId3"/>
                <a:stretch>
                  <a:fillRect r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B71B769D-E809-44BE-8A3F-075246F671AB}"/>
                  </a:ext>
                </a:extLst>
              </p:cNvPr>
              <p:cNvSpPr txBox="1"/>
              <p:nvPr/>
            </p:nvSpPr>
            <p:spPr>
              <a:xfrm>
                <a:off x="4266311" y="2321048"/>
                <a:ext cx="308499" cy="312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140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TW" sz="14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4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B71B769D-E809-44BE-8A3F-075246F67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6311" y="2321048"/>
                <a:ext cx="308499" cy="312586"/>
              </a:xfrm>
              <a:prstGeom prst="rect">
                <a:avLst/>
              </a:prstGeom>
              <a:blipFill>
                <a:blip r:embed="rId4"/>
                <a:stretch>
                  <a:fillRect r="-3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C109C62B-69A9-4D0A-9769-5145205408C5}"/>
                  </a:ext>
                </a:extLst>
              </p:cNvPr>
              <p:cNvSpPr txBox="1"/>
              <p:nvPr/>
            </p:nvSpPr>
            <p:spPr>
              <a:xfrm>
                <a:off x="4528971" y="2317803"/>
                <a:ext cx="308499" cy="3157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140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TW" sz="14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4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C109C62B-69A9-4D0A-9769-5145205408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8971" y="2317803"/>
                <a:ext cx="308499" cy="315792"/>
              </a:xfrm>
              <a:prstGeom prst="rect">
                <a:avLst/>
              </a:prstGeom>
              <a:blipFill>
                <a:blip r:embed="rId5"/>
                <a:stretch>
                  <a:fillRect r="-31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字方塊 12">
                <a:extLst>
                  <a:ext uri="{FF2B5EF4-FFF2-40B4-BE49-F238E27FC236}">
                    <a16:creationId xmlns:a16="http://schemas.microsoft.com/office/drawing/2014/main" id="{4ED8F3D4-11D0-42FF-B756-FCF4D5FAEDCB}"/>
                  </a:ext>
                </a:extLst>
              </p:cNvPr>
              <p:cNvSpPr txBox="1"/>
              <p:nvPr/>
            </p:nvSpPr>
            <p:spPr>
              <a:xfrm>
                <a:off x="3801272" y="2334831"/>
                <a:ext cx="308499" cy="312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140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TW" sz="14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3" name="文字方塊 12">
                <a:extLst>
                  <a:ext uri="{FF2B5EF4-FFF2-40B4-BE49-F238E27FC236}">
                    <a16:creationId xmlns:a16="http://schemas.microsoft.com/office/drawing/2014/main" id="{4ED8F3D4-11D0-42FF-B756-FCF4D5FAED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272" y="2334831"/>
                <a:ext cx="308499" cy="312586"/>
              </a:xfrm>
              <a:prstGeom prst="rect">
                <a:avLst/>
              </a:prstGeom>
              <a:blipFill>
                <a:blip r:embed="rId6"/>
                <a:stretch>
                  <a:fillRect r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5400B2EE-10B6-4BAF-A778-5F2D02BB37B6}"/>
                  </a:ext>
                </a:extLst>
              </p:cNvPr>
              <p:cNvSpPr txBox="1"/>
              <p:nvPr/>
            </p:nvSpPr>
            <p:spPr>
              <a:xfrm>
                <a:off x="3533815" y="2334831"/>
                <a:ext cx="308499" cy="312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140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TW" sz="14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5400B2EE-10B6-4BAF-A778-5F2D02BB37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3815" y="2334831"/>
                <a:ext cx="308499" cy="312586"/>
              </a:xfrm>
              <a:prstGeom prst="rect">
                <a:avLst/>
              </a:prstGeom>
              <a:blipFill>
                <a:blip r:embed="rId7"/>
                <a:stretch>
                  <a:fillRect r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A88C6B1B-CDC8-47E8-9948-8142A72C7616}"/>
                  </a:ext>
                </a:extLst>
              </p:cNvPr>
              <p:cNvSpPr txBox="1"/>
              <p:nvPr/>
            </p:nvSpPr>
            <p:spPr>
              <a:xfrm>
                <a:off x="3285964" y="2332124"/>
                <a:ext cx="308499" cy="312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140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TW" sz="14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A88C6B1B-CDC8-47E8-9948-8142A72C7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5964" y="2332124"/>
                <a:ext cx="308499" cy="312586"/>
              </a:xfrm>
              <a:prstGeom prst="rect">
                <a:avLst/>
              </a:prstGeom>
              <a:blipFill>
                <a:blip r:embed="rId8"/>
                <a:stretch>
                  <a:fillRect r="-1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4F56882F-BD84-4E46-8551-43DF87209A4C}"/>
                  </a:ext>
                </a:extLst>
              </p:cNvPr>
              <p:cNvSpPr txBox="1"/>
              <p:nvPr/>
            </p:nvSpPr>
            <p:spPr>
              <a:xfrm>
                <a:off x="4791631" y="2321009"/>
                <a:ext cx="308499" cy="3125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sz="140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sz="1400" i="1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altLang="zh-TW" sz="14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400" b="1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p>
                      </m:sSup>
                    </m:oMath>
                  </m:oMathPara>
                </a14:m>
                <a:endParaRPr lang="zh-TW" altLang="en-US" sz="1400" dirty="0"/>
              </a:p>
            </p:txBody>
          </p:sp>
        </mc:Choice>
        <mc:Fallback xmlns=""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4F56882F-BD84-4E46-8551-43DF87209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1631" y="2321009"/>
                <a:ext cx="308499" cy="312586"/>
              </a:xfrm>
              <a:prstGeom prst="rect">
                <a:avLst/>
              </a:prstGeom>
              <a:blipFill>
                <a:blip r:embed="rId9"/>
                <a:stretch>
                  <a:fillRect r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字方塊 16">
            <a:extLst>
              <a:ext uri="{FF2B5EF4-FFF2-40B4-BE49-F238E27FC236}">
                <a16:creationId xmlns:a16="http://schemas.microsoft.com/office/drawing/2014/main" id="{374F9F65-42D8-405B-B16C-8D4021A9897C}"/>
              </a:ext>
            </a:extLst>
          </p:cNvPr>
          <p:cNvSpPr txBox="1"/>
          <p:nvPr/>
        </p:nvSpPr>
        <p:spPr>
          <a:xfrm>
            <a:off x="1822141" y="3059668"/>
            <a:ext cx="6813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i="0" dirty="0">
                <a:effectLst/>
                <a:latin typeface="Arial" panose="020B0604020202020204" pitchFamily="34" charset="0"/>
              </a:rPr>
              <a:t>Sign</a:t>
            </a:r>
            <a:endParaRPr lang="zh-TW" altLang="en-US" dirty="0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0A2A7371-848A-4AB3-9E20-8617BFF0DC68}"/>
              </a:ext>
            </a:extLst>
          </p:cNvPr>
          <p:cNvSpPr txBox="1"/>
          <p:nvPr/>
        </p:nvSpPr>
        <p:spPr>
          <a:xfrm>
            <a:off x="2667470" y="3059624"/>
            <a:ext cx="12369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i="0" dirty="0">
                <a:effectLst/>
                <a:latin typeface="Arial" panose="020B0604020202020204" pitchFamily="34" charset="0"/>
              </a:rPr>
              <a:t>Exponent (8-bit)</a:t>
            </a:r>
            <a:endParaRPr lang="zh-TW" altLang="en-US" dirty="0"/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34D5CB80-6A37-46BE-90AB-F1D00ADF8C13}"/>
              </a:ext>
            </a:extLst>
          </p:cNvPr>
          <p:cNvSpPr txBox="1"/>
          <p:nvPr/>
        </p:nvSpPr>
        <p:spPr>
          <a:xfrm>
            <a:off x="6761556" y="3071550"/>
            <a:ext cx="12369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i="0" dirty="0">
                <a:effectLst/>
                <a:latin typeface="Arial" panose="020B0604020202020204" pitchFamily="34" charset="0"/>
              </a:rPr>
              <a:t>Fraction</a:t>
            </a:r>
          </a:p>
          <a:p>
            <a:pPr algn="ctr"/>
            <a:r>
              <a:rPr lang="en-US" altLang="zh-TW" b="1" i="0" dirty="0">
                <a:effectLst/>
                <a:latin typeface="Arial" panose="020B0604020202020204" pitchFamily="34" charset="0"/>
              </a:rPr>
              <a:t>(23-bit)</a:t>
            </a:r>
            <a:endParaRPr lang="zh-TW" altLang="en-US" dirty="0"/>
          </a:p>
        </p:txBody>
      </p:sp>
      <p:pic>
        <p:nvPicPr>
          <p:cNvPr id="22" name="圖片 21">
            <a:extLst>
              <a:ext uri="{FF2B5EF4-FFF2-40B4-BE49-F238E27FC236}">
                <a16:creationId xmlns:a16="http://schemas.microsoft.com/office/drawing/2014/main" id="{53A8D4F8-3261-4DAD-93A8-CC6B8E75B8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39329" y="5788678"/>
            <a:ext cx="9511378" cy="1000138"/>
          </a:xfrm>
          <a:prstGeom prst="rect">
            <a:avLst/>
          </a:prstGeom>
        </p:spPr>
      </p:pic>
      <p:sp>
        <p:nvSpPr>
          <p:cNvPr id="23" name="文字方塊 22">
            <a:extLst>
              <a:ext uri="{FF2B5EF4-FFF2-40B4-BE49-F238E27FC236}">
                <a16:creationId xmlns:a16="http://schemas.microsoft.com/office/drawing/2014/main" id="{526C6B17-208C-4F94-9B22-14430A0A0F6E}"/>
              </a:ext>
            </a:extLst>
          </p:cNvPr>
          <p:cNvSpPr txBox="1"/>
          <p:nvPr/>
        </p:nvSpPr>
        <p:spPr>
          <a:xfrm>
            <a:off x="10282102" y="4939102"/>
            <a:ext cx="17446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i="0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(Exponent ≠ 0) </a:t>
            </a:r>
            <a:endParaRPr lang="zh-TW" altLang="en-US" dirty="0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D9CC96EE-D26C-40D1-816C-988F77AE18F2}"/>
              </a:ext>
            </a:extLst>
          </p:cNvPr>
          <p:cNvSpPr txBox="1"/>
          <p:nvPr/>
        </p:nvSpPr>
        <p:spPr>
          <a:xfrm>
            <a:off x="10282103" y="4297102"/>
            <a:ext cx="17446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i="0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(Exponent </a:t>
            </a:r>
            <a:r>
              <a:rPr lang="en-US" altLang="zh-TW" dirty="0">
                <a:solidFill>
                  <a:schemeClr val="accent2"/>
                </a:solidFill>
                <a:latin typeface="Arial" panose="020B0604020202020204" pitchFamily="34" charset="0"/>
              </a:rPr>
              <a:t>=</a:t>
            </a:r>
            <a:r>
              <a:rPr lang="en-US" altLang="zh-TW" i="0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 0)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937142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內容版面配置區 27">
            <a:extLst>
              <a:ext uri="{FF2B5EF4-FFF2-40B4-BE49-F238E27FC236}">
                <a16:creationId xmlns:a16="http://schemas.microsoft.com/office/drawing/2014/main" id="{9232199D-A3AE-469E-A63B-A5D19D2F6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Train model while taking quantization into consideration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B731332-2A6A-4B6F-980E-7DA2A7E17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Quantization-Aware Training</a:t>
            </a:r>
            <a:r>
              <a:rPr lang="zh-TW" altLang="en-US" dirty="0"/>
              <a:t> </a:t>
            </a:r>
            <a:r>
              <a:rPr lang="en-US" altLang="zh-TW" dirty="0"/>
              <a:t>(QAT)</a:t>
            </a:r>
            <a:endParaRPr lang="zh-TW" altLang="en-US" dirty="0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01AFB571-D1B2-4D94-9131-3E64DDBC300B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Quantization and Training of Neural Networks for Efficient Integer-Arithmetic-Only Inference [Jacob et al., 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CVPR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 2018]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8" name="群組 7">
            <a:extLst>
              <a:ext uri="{FF2B5EF4-FFF2-40B4-BE49-F238E27FC236}">
                <a16:creationId xmlns:a16="http://schemas.microsoft.com/office/drawing/2014/main" id="{8CCF2B4D-3D8F-4537-B896-F1459CE88E9C}"/>
              </a:ext>
            </a:extLst>
          </p:cNvPr>
          <p:cNvGrpSpPr/>
          <p:nvPr/>
        </p:nvGrpSpPr>
        <p:grpSpPr>
          <a:xfrm>
            <a:off x="1562094" y="2341623"/>
            <a:ext cx="9067800" cy="4006582"/>
            <a:chOff x="1833698" y="2341623"/>
            <a:chExt cx="9067800" cy="4006582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6C1961CF-33DF-474B-A961-0C5C2C69A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3698" y="2341623"/>
              <a:ext cx="9067800" cy="4006582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1E60725-1642-425D-BF07-C8DA80D9EEF9}"/>
                </a:ext>
              </a:extLst>
            </p:cNvPr>
            <p:cNvSpPr/>
            <p:nvPr/>
          </p:nvSpPr>
          <p:spPr>
            <a:xfrm>
              <a:off x="10249649" y="3105788"/>
              <a:ext cx="651849" cy="16386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EDD315E3-2534-4D95-B4BD-DE72F47896F8}"/>
                  </a:ext>
                </a:extLst>
              </p:cNvPr>
              <p:cNvSpPr txBox="1"/>
              <p:nvPr/>
            </p:nvSpPr>
            <p:spPr>
              <a:xfrm>
                <a:off x="2268648" y="5184708"/>
                <a:ext cx="637514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𝒊𝒏𝒕</m:t>
                      </m:r>
                      <m:r>
                        <a:rPr lang="en-US" altLang="zh-TW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zh-TW" altLang="en-US" sz="16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1" name="文字方塊 10">
                <a:extLst>
                  <a:ext uri="{FF2B5EF4-FFF2-40B4-BE49-F238E27FC236}">
                    <a16:creationId xmlns:a16="http://schemas.microsoft.com/office/drawing/2014/main" id="{EDD315E3-2534-4D95-B4BD-DE72F47896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8648" y="5184708"/>
                <a:ext cx="637514" cy="3385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96842790-57BD-4181-B7FD-010786713B60}"/>
                  </a:ext>
                </a:extLst>
              </p:cNvPr>
              <p:cNvSpPr txBox="1"/>
              <p:nvPr/>
            </p:nvSpPr>
            <p:spPr>
              <a:xfrm>
                <a:off x="3994087" y="5096908"/>
                <a:ext cx="637514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𝒊𝒏𝒕</m:t>
                      </m:r>
                      <m:r>
                        <a:rPr lang="en-US" altLang="zh-TW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zh-TW" altLang="en-US" sz="16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2" name="文字方塊 11">
                <a:extLst>
                  <a:ext uri="{FF2B5EF4-FFF2-40B4-BE49-F238E27FC236}">
                    <a16:creationId xmlns:a16="http://schemas.microsoft.com/office/drawing/2014/main" id="{96842790-57BD-4181-B7FD-010786713B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4087" y="5096908"/>
                <a:ext cx="637514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CAA70E21-6888-423A-845F-DB962F1D648C}"/>
                  </a:ext>
                </a:extLst>
              </p:cNvPr>
              <p:cNvSpPr txBox="1"/>
              <p:nvPr/>
            </p:nvSpPr>
            <p:spPr>
              <a:xfrm>
                <a:off x="1821064" y="4006360"/>
                <a:ext cx="766341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altLang="zh-TW" sz="16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𝒊𝒏𝒕</m:t>
                    </m:r>
                  </m:oMath>
                </a14:m>
                <a:r>
                  <a:rPr lang="en-US" altLang="zh-TW" sz="1600" b="1" dirty="0">
                    <a:solidFill>
                      <a:schemeClr val="tx2"/>
                    </a:solidFill>
                  </a:rPr>
                  <a:t>32</a:t>
                </a:r>
                <a:endParaRPr lang="zh-TW" altLang="en-US" sz="16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4" name="文字方塊 13">
                <a:extLst>
                  <a:ext uri="{FF2B5EF4-FFF2-40B4-BE49-F238E27FC236}">
                    <a16:creationId xmlns:a16="http://schemas.microsoft.com/office/drawing/2014/main" id="{CAA70E21-6888-423A-845F-DB962F1D6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1064" y="4006360"/>
                <a:ext cx="766341" cy="338554"/>
              </a:xfrm>
              <a:prstGeom prst="rect">
                <a:avLst/>
              </a:prstGeom>
              <a:blipFill>
                <a:blip r:embed="rId5"/>
                <a:stretch>
                  <a:fillRect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223E0DF3-B2B1-4E3E-A681-5F6E1B35747D}"/>
                  </a:ext>
                </a:extLst>
              </p:cNvPr>
              <p:cNvSpPr txBox="1"/>
              <p:nvPr/>
            </p:nvSpPr>
            <p:spPr>
              <a:xfrm>
                <a:off x="3485584" y="3120246"/>
                <a:ext cx="637514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𝒊𝒏𝒕</m:t>
                      </m:r>
                      <m:r>
                        <a:rPr lang="en-US" altLang="zh-TW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zh-TW" altLang="en-US" sz="16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5" name="文字方塊 14">
                <a:extLst>
                  <a:ext uri="{FF2B5EF4-FFF2-40B4-BE49-F238E27FC236}">
                    <a16:creationId xmlns:a16="http://schemas.microsoft.com/office/drawing/2014/main" id="{223E0DF3-B2B1-4E3E-A681-5F6E1B3574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5584" y="3120246"/>
                <a:ext cx="637514" cy="33855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B5832172-7536-4AB9-8189-AE505C3B58CC}"/>
                  </a:ext>
                </a:extLst>
              </p:cNvPr>
              <p:cNvSpPr txBox="1"/>
              <p:nvPr/>
            </p:nvSpPr>
            <p:spPr>
              <a:xfrm>
                <a:off x="3498695" y="4236806"/>
                <a:ext cx="766341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altLang="zh-TW" sz="16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𝒊𝒏𝒕</m:t>
                    </m:r>
                  </m:oMath>
                </a14:m>
                <a:r>
                  <a:rPr lang="en-US" altLang="zh-TW" sz="1600" b="1" dirty="0">
                    <a:solidFill>
                      <a:schemeClr val="tx2"/>
                    </a:solidFill>
                  </a:rPr>
                  <a:t>32</a:t>
                </a:r>
                <a:endParaRPr lang="zh-TW" altLang="en-US" sz="16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6" name="文字方塊 15">
                <a:extLst>
                  <a:ext uri="{FF2B5EF4-FFF2-40B4-BE49-F238E27FC236}">
                    <a16:creationId xmlns:a16="http://schemas.microsoft.com/office/drawing/2014/main" id="{B5832172-7536-4AB9-8189-AE505C3B58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695" y="4236806"/>
                <a:ext cx="766341" cy="338554"/>
              </a:xfrm>
              <a:prstGeom prst="rect">
                <a:avLst/>
              </a:prstGeom>
              <a:blipFill>
                <a:blip r:embed="rId7"/>
                <a:stretch>
                  <a:fillRect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A6F7FB38-BBE8-4D4C-9358-E7855D816F97}"/>
                  </a:ext>
                </a:extLst>
              </p:cNvPr>
              <p:cNvSpPr txBox="1"/>
              <p:nvPr/>
            </p:nvSpPr>
            <p:spPr>
              <a:xfrm>
                <a:off x="3994087" y="2392381"/>
                <a:ext cx="637514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𝒊𝒏𝒕</m:t>
                      </m:r>
                      <m:r>
                        <a:rPr lang="en-US" altLang="zh-TW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zh-TW" altLang="en-US" sz="16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23" name="文字方塊 22">
                <a:extLst>
                  <a:ext uri="{FF2B5EF4-FFF2-40B4-BE49-F238E27FC236}">
                    <a16:creationId xmlns:a16="http://schemas.microsoft.com/office/drawing/2014/main" id="{A6F7FB38-BBE8-4D4C-9358-E7855D816F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4087" y="2392381"/>
                <a:ext cx="637514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字方塊 24">
                <a:extLst>
                  <a:ext uri="{FF2B5EF4-FFF2-40B4-BE49-F238E27FC236}">
                    <a16:creationId xmlns:a16="http://schemas.microsoft.com/office/drawing/2014/main" id="{E5851A52-5092-4D05-839A-983AD15DB304}"/>
                  </a:ext>
                </a:extLst>
              </p:cNvPr>
              <p:cNvSpPr txBox="1"/>
              <p:nvPr/>
            </p:nvSpPr>
            <p:spPr>
              <a:xfrm>
                <a:off x="9568854" y="2313022"/>
                <a:ext cx="637514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600" b="1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𝒇𝒑</m:t>
                      </m:r>
                      <m:r>
                        <a:rPr lang="en-US" altLang="zh-TW" sz="1600" b="1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𝟑𝟐</m:t>
                      </m:r>
                    </m:oMath>
                  </m:oMathPara>
                </a14:m>
                <a:endParaRPr lang="zh-TW" altLang="en-US" sz="1600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5" name="文字方塊 24">
                <a:extLst>
                  <a:ext uri="{FF2B5EF4-FFF2-40B4-BE49-F238E27FC236}">
                    <a16:creationId xmlns:a16="http://schemas.microsoft.com/office/drawing/2014/main" id="{E5851A52-5092-4D05-839A-983AD15DB3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854" y="2313022"/>
                <a:ext cx="637514" cy="338554"/>
              </a:xfrm>
              <a:prstGeom prst="rect">
                <a:avLst/>
              </a:prstGeom>
              <a:blipFill>
                <a:blip r:embed="rId12"/>
                <a:stretch>
                  <a:fillRect l="-962" r="-4808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字方塊 25">
                <a:extLst>
                  <a:ext uri="{FF2B5EF4-FFF2-40B4-BE49-F238E27FC236}">
                    <a16:creationId xmlns:a16="http://schemas.microsoft.com/office/drawing/2014/main" id="{686D9E4E-DE08-4CB7-83B3-569D1668AA75}"/>
                  </a:ext>
                </a:extLst>
              </p:cNvPr>
              <p:cNvSpPr txBox="1"/>
              <p:nvPr/>
            </p:nvSpPr>
            <p:spPr>
              <a:xfrm>
                <a:off x="9340531" y="5087662"/>
                <a:ext cx="637514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sz="1600" b="1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𝒇𝒑</m:t>
                      </m:r>
                      <m:r>
                        <a:rPr lang="en-US" altLang="zh-TW" sz="1600" b="1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𝟑𝟐</m:t>
                      </m:r>
                    </m:oMath>
                  </m:oMathPara>
                </a14:m>
                <a:endParaRPr lang="zh-TW" altLang="en-US" sz="1600" b="1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6" name="文字方塊 25">
                <a:extLst>
                  <a:ext uri="{FF2B5EF4-FFF2-40B4-BE49-F238E27FC236}">
                    <a16:creationId xmlns:a16="http://schemas.microsoft.com/office/drawing/2014/main" id="{686D9E4E-DE08-4CB7-83B3-569D1668A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0531" y="5087662"/>
                <a:ext cx="637514" cy="338554"/>
              </a:xfrm>
              <a:prstGeom prst="rect">
                <a:avLst/>
              </a:prstGeom>
              <a:blipFill>
                <a:blip r:embed="rId13"/>
                <a:stretch>
                  <a:fillRect r="-4762" b="-1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投影片編號版面配置區 29">
            <a:extLst>
              <a:ext uri="{FF2B5EF4-FFF2-40B4-BE49-F238E27FC236}">
                <a16:creationId xmlns:a16="http://schemas.microsoft.com/office/drawing/2014/main" id="{2A9C14AD-C2CA-4923-AAE5-7BCFBE1A7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80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270140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5C3971B-7009-4BD9-8A10-0683F93A9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Straight-Through Estimator (STE)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EDCEB04-73FA-4B53-AB82-74B61B5CE8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Train model while taking quantization into consideration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530FF485-333F-49F4-83A5-F514EE5E0CDD}"/>
                  </a:ext>
                </a:extLst>
              </p:cNvPr>
              <p:cNvSpPr txBox="1"/>
              <p:nvPr/>
            </p:nvSpPr>
            <p:spPr>
              <a:xfrm>
                <a:off x="706171" y="2696088"/>
                <a:ext cx="5598813" cy="9105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TW" sz="2800" b="1" i="1" smtClean="0">
                          <a:latin typeface="Cambria Math" panose="02040503050406030204" pitchFamily="18" charset="0"/>
                        </a:rPr>
                        <m:t>𝑸</m:t>
                      </m:r>
                      <m:r>
                        <a:rPr lang="en-US" altLang="zh-TW" sz="2800" b="1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zh-TW" sz="2800" b="1" i="1" smtClean="0">
                          <a:latin typeface="Cambria Math" panose="02040503050406030204" pitchFamily="18" charset="0"/>
                        </a:rPr>
                        <m:t>𝑾</m:t>
                      </m:r>
                      <m:r>
                        <a:rPr lang="en-US" altLang="zh-TW" sz="2800" b="1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altLang="zh-TW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𝑐𝑙𝑖𝑝</m:t>
                      </m:r>
                      <m:r>
                        <a:rPr lang="en-US" altLang="zh-TW" sz="2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d>
                        <m:dPr>
                          <m:begChr m:val="⌊"/>
                          <m:endChr m:val=""/>
                          <m:ctrlPr>
                            <a:rPr lang="en-US" altLang="zh-TW" sz="28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⌉"/>
                              <m:ctrlPr>
                                <a:rPr lang="en-US" altLang="zh-TW" sz="28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TW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TW" sz="2800" b="1" i="1">
                                      <a:latin typeface="Cambria Math" panose="02040503050406030204" pitchFamily="18" charset="0"/>
                                    </a:rPr>
                                    <m:t>𝑾</m:t>
                                  </m:r>
                                </m:num>
                                <m:den>
                                  <m:r>
                                    <a:rPr lang="en-US" altLang="zh-TW" sz="2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den>
                              </m:f>
                            </m:e>
                          </m:d>
                        </m:e>
                      </m:d>
                      <m:r>
                        <a:rPr lang="en-US" altLang="zh-TW" sz="2800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altLang="zh-TW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800" i="1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800" i="1" dirty="0"/>
                            <m:t> </m:t>
                          </m:r>
                        </m:e>
                        <m:sub>
                          <m:r>
                            <a:rPr lang="en-US" altLang="zh-TW" sz="2800" b="0" i="1">
                              <a:latin typeface="Cambria Math" panose="02040503050406030204" pitchFamily="18" charset="0"/>
                            </a:rPr>
                            <m:t>𝑚𝑖𝑛</m:t>
                          </m:r>
                        </m:sub>
                      </m:sSub>
                      <m:r>
                        <a:rPr lang="en-US" altLang="zh-TW" sz="2800" b="0" i="1" smtClean="0">
                          <a:latin typeface="Cambria Math" panose="02040503050406030204" pitchFamily="18" charset="0"/>
                        </a:rPr>
                        <m:t> ,</m:t>
                      </m:r>
                      <m:sSub>
                        <m:sSubPr>
                          <m:ctrlPr>
                            <a:rPr lang="en-US" altLang="zh-TW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altLang="zh-TW" sz="2800" i="1">
                              <a:latin typeface="Cambria Math" panose="02040503050406030204" pitchFamily="18" charset="0"/>
                            </a:rPr>
                            <m:t>q</m:t>
                          </m:r>
                          <m:r>
                            <m:rPr>
                              <m:nor/>
                            </m:rPr>
                            <a:rPr lang="zh-TW" altLang="en-US" sz="2800" i="1" dirty="0"/>
                            <m:t> </m:t>
                          </m:r>
                        </m:e>
                        <m:sub>
                          <m:r>
                            <a:rPr lang="en-US" altLang="zh-TW" sz="2800" b="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zh-TW" sz="2800" b="0" i="1" smtClean="0">
                              <a:latin typeface="Cambria Math" panose="02040503050406030204" pitchFamily="18" charset="0"/>
                            </a:rPr>
                            <m:t>𝑎𝑥</m:t>
                          </m:r>
                        </m:sub>
                      </m:sSub>
                      <m:r>
                        <a:rPr lang="en-US" altLang="zh-TW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TW" dirty="0"/>
              </a:p>
            </p:txBody>
          </p:sp>
        </mc:Choice>
        <mc:Fallback xmlns=""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530FF485-333F-49F4-83A5-F514EE5E0C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171" y="2696088"/>
                <a:ext cx="5598813" cy="91050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群組 13">
            <a:extLst>
              <a:ext uri="{FF2B5EF4-FFF2-40B4-BE49-F238E27FC236}">
                <a16:creationId xmlns:a16="http://schemas.microsoft.com/office/drawing/2014/main" id="{21A6D6F6-5FDF-43AD-BBE5-4FB4977068E0}"/>
              </a:ext>
            </a:extLst>
          </p:cNvPr>
          <p:cNvGrpSpPr/>
          <p:nvPr/>
        </p:nvGrpSpPr>
        <p:grpSpPr>
          <a:xfrm>
            <a:off x="957309" y="3999895"/>
            <a:ext cx="6097508" cy="1664883"/>
            <a:chOff x="760870" y="2455384"/>
            <a:chExt cx="6097508" cy="1664883"/>
          </a:xfrm>
        </p:grpSpPr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F100FC34-8A37-4C7C-B383-EA1E3307A6BB}"/>
                </a:ext>
              </a:extLst>
            </p:cNvPr>
            <p:cNvSpPr txBox="1"/>
            <p:nvPr/>
          </p:nvSpPr>
          <p:spPr>
            <a:xfrm>
              <a:off x="760870" y="2455384"/>
              <a:ext cx="609750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sz="2400"/>
                <a:t>Quantization is discrete-valued, and thus the derivative is 0 almost everywhere.</a:t>
              </a:r>
              <a:endParaRPr lang="zh-TW" altLang="en-US" sz="24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285676DF-83AA-41A7-A79B-AFA2FA72901A}"/>
                    </a:ext>
                  </a:extLst>
                </p:cNvPr>
                <p:cNvSpPr txBox="1"/>
                <p:nvPr/>
              </p:nvSpPr>
              <p:spPr>
                <a:xfrm>
                  <a:off x="2493902" y="3324472"/>
                  <a:ext cx="2013640" cy="79579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m:rPr>
                                <m:sty m:val="p"/>
                              </m:r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W</m:t>
                            </m:r>
                          </m:den>
                        </m:f>
                        <m:r>
                          <a:rPr lang="en-US" altLang="zh-TW" sz="2400" i="1"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zh-TW" altLang="en-US" sz="2400"/>
                </a:p>
              </p:txBody>
            </p:sp>
          </mc:Choice>
          <mc:Fallback xmlns="">
            <p:sp>
              <p:nvSpPr>
                <p:cNvPr id="9" name="文字方塊 8">
                  <a:extLst>
                    <a:ext uri="{FF2B5EF4-FFF2-40B4-BE49-F238E27FC236}">
                      <a16:creationId xmlns:a16="http://schemas.microsoft.com/office/drawing/2014/main" id="{285676DF-83AA-41A7-A79B-AFA2FA7290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93902" y="3324472"/>
                  <a:ext cx="2013640" cy="79579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3D657CF8-5D8B-42BD-BBE4-A45F16D43E89}"/>
              </a:ext>
            </a:extLst>
          </p:cNvPr>
          <p:cNvGrpSpPr/>
          <p:nvPr/>
        </p:nvGrpSpPr>
        <p:grpSpPr>
          <a:xfrm>
            <a:off x="6437013" y="2364107"/>
            <a:ext cx="5676524" cy="1749774"/>
            <a:chOff x="760870" y="4200045"/>
            <a:chExt cx="5676524" cy="1749774"/>
          </a:xfrm>
        </p:grpSpPr>
        <p:sp>
          <p:nvSpPr>
            <p:cNvPr id="10" name="文字方塊 9">
              <a:extLst>
                <a:ext uri="{FF2B5EF4-FFF2-40B4-BE49-F238E27FC236}">
                  <a16:creationId xmlns:a16="http://schemas.microsoft.com/office/drawing/2014/main" id="{A9B7C60D-A7CE-4A69-8A6D-ABC9DAD19BD3}"/>
                </a:ext>
              </a:extLst>
            </p:cNvPr>
            <p:cNvSpPr txBox="1"/>
            <p:nvPr/>
          </p:nvSpPr>
          <p:spPr>
            <a:xfrm>
              <a:off x="760870" y="4200045"/>
              <a:ext cx="567652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TW" sz="2400" dirty="0"/>
                <a:t>The network will learn nothing since gradients become 0 and weights won’t update.</a:t>
              </a:r>
              <a:endParaRPr lang="zh-TW" alt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文字方塊 10">
                  <a:extLst>
                    <a:ext uri="{FF2B5EF4-FFF2-40B4-BE49-F238E27FC236}">
                      <a16:creationId xmlns:a16="http://schemas.microsoft.com/office/drawing/2014/main" id="{6BBEF296-D5FC-489A-B07D-297E6B1042E1}"/>
                    </a:ext>
                  </a:extLst>
                </p:cNvPr>
                <p:cNvSpPr txBox="1"/>
                <p:nvPr/>
              </p:nvSpPr>
              <p:spPr>
                <a:xfrm>
                  <a:off x="1024929" y="5066244"/>
                  <a:ext cx="5062394" cy="8835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𝑊</m:t>
                            </m:r>
                          </m:sub>
                        </m:sSub>
                        <m:r>
                          <a:rPr lang="en-US" altLang="zh-TW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m:rPr>
                                <m:sty m:val="p"/>
                              </m:r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W</m:t>
                            </m:r>
                          </m:den>
                        </m:f>
                        <m:r>
                          <a:rPr lang="en-US" altLang="zh-TW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  <m:r>
                          <a:rPr lang="en-US" altLang="zh-TW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m:rPr>
                                <m:sty m:val="p"/>
                              </m:r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W</m:t>
                            </m:r>
                          </m:den>
                        </m:f>
                        <m:r>
                          <a:rPr lang="en-US" altLang="zh-TW" sz="2400" i="1"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zh-TW" altLang="en-US" sz="2400" dirty="0"/>
                </a:p>
              </p:txBody>
            </p:sp>
          </mc:Choice>
          <mc:Fallback xmlns="">
            <p:sp>
              <p:nvSpPr>
                <p:cNvPr id="11" name="文字方塊 10">
                  <a:extLst>
                    <a:ext uri="{FF2B5EF4-FFF2-40B4-BE49-F238E27FC236}">
                      <a16:creationId xmlns:a16="http://schemas.microsoft.com/office/drawing/2014/main" id="{6BBEF296-D5FC-489A-B07D-297E6B1042E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4929" y="5066244"/>
                  <a:ext cx="5062394" cy="88357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CEFCB173-0544-4C2D-A5F8-F1EFF591D4FE}"/>
              </a:ext>
            </a:extLst>
          </p:cNvPr>
          <p:cNvGrpSpPr/>
          <p:nvPr/>
        </p:nvGrpSpPr>
        <p:grpSpPr>
          <a:xfrm>
            <a:off x="6437013" y="4391115"/>
            <a:ext cx="5413973" cy="1714572"/>
            <a:chOff x="6437013" y="4314424"/>
            <a:chExt cx="5413973" cy="1714572"/>
          </a:xfrm>
        </p:grpSpPr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105AAFF7-1A0C-4035-824A-63AD8853EDBE}"/>
                </a:ext>
              </a:extLst>
            </p:cNvPr>
            <p:cNvSpPr txBox="1"/>
            <p:nvPr/>
          </p:nvSpPr>
          <p:spPr>
            <a:xfrm>
              <a:off x="6437013" y="4314424"/>
              <a:ext cx="541397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altLang="zh-TW" sz="2400" b="1" dirty="0"/>
                <a:t>STE</a:t>
              </a:r>
              <a:r>
                <a:rPr lang="en-US" altLang="zh-TW" sz="2400" dirty="0"/>
                <a:t> passes the gradients through quantization as if it is an identity function.</a:t>
              </a:r>
              <a:endParaRPr lang="zh-TW" altLang="en-US" sz="2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5897869C-CDC6-4626-9096-4C83ADDB38CC}"/>
                    </a:ext>
                  </a:extLst>
                </p:cNvPr>
                <p:cNvSpPr txBox="1"/>
                <p:nvPr/>
              </p:nvSpPr>
              <p:spPr>
                <a:xfrm>
                  <a:off x="7672621" y="5145421"/>
                  <a:ext cx="3119296" cy="883575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𝑊</m:t>
                            </m:r>
                          </m:sub>
                        </m:sSub>
                        <m:r>
                          <a:rPr lang="en-US" altLang="zh-TW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altLang="zh-TW" sz="24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m:rPr>
                                <m:sty m:val="p"/>
                              </m:r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W</m:t>
                            </m:r>
                          </m:den>
                        </m:f>
                        <m:r>
                          <a:rPr lang="en-US" altLang="zh-TW" sz="24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altLang="zh-TW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num>
                          <m:den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𝜕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US" altLang="zh-TW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den>
                        </m:f>
                      </m:oMath>
                    </m:oMathPara>
                  </a14:m>
                  <a:endParaRPr lang="zh-TW" altLang="en-US" sz="2400" dirty="0"/>
                </a:p>
              </p:txBody>
            </p:sp>
          </mc:Choice>
          <mc:Fallback xmlns="">
            <p:sp>
              <p:nvSpPr>
                <p:cNvPr id="13" name="文字方塊 12">
                  <a:extLst>
                    <a:ext uri="{FF2B5EF4-FFF2-40B4-BE49-F238E27FC236}">
                      <a16:creationId xmlns:a16="http://schemas.microsoft.com/office/drawing/2014/main" id="{5897869C-CDC6-4626-9096-4C83ADDB38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72621" y="5145421"/>
                  <a:ext cx="3119296" cy="88357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7DF0AB99-7A5E-4BE1-B5C8-C0D186FA2458}"/>
              </a:ext>
            </a:extLst>
          </p:cNvPr>
          <p:cNvSpPr txBox="1"/>
          <p:nvPr/>
        </p:nvSpPr>
        <p:spPr>
          <a:xfrm>
            <a:off x="1270396" y="6519446"/>
            <a:ext cx="96512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TW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Estimating or Propagating Gradients Through Stochastic Neurons for Conditional Computation [Bengio et al., arXiv 2013]</a:t>
            </a:r>
            <a:endParaRPr lang="zh-TW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投影片編號版面配置區 17">
            <a:extLst>
              <a:ext uri="{FF2B5EF4-FFF2-40B4-BE49-F238E27FC236}">
                <a16:creationId xmlns:a16="http://schemas.microsoft.com/office/drawing/2014/main" id="{F45C37A9-405C-4A38-AF5E-2C1001EA6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81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516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D9E4D8-3C6C-40FF-9A9C-5FA4F64A9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Straight-Through Estimator (STE)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AC4AE6-9569-40DC-A0AD-83C5982C9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8A1901F-DD76-4286-AFD2-2F483F993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436" y="1536767"/>
            <a:ext cx="9787125" cy="4601220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C1D2490A-28A7-4C0E-8FB3-C5922F3CC248}"/>
              </a:ext>
            </a:extLst>
          </p:cNvPr>
          <p:cNvSpPr txBox="1"/>
          <p:nvPr/>
        </p:nvSpPr>
        <p:spPr>
          <a:xfrm>
            <a:off x="1523999" y="6180892"/>
            <a:ext cx="914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Survey of Quantization</a:t>
            </a:r>
            <a:r>
              <a:rPr lang="zh-TW" altLang="en-US" sz="16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Methods for Efficient NN inference</a:t>
            </a:r>
            <a:r>
              <a:rPr lang="zh-TW" altLang="en-US" sz="16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[Amir Gholami et al., Book: 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Low-Power Computer Vision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F03AA72-8AC7-6882-3F47-C7B99ECE356B}"/>
              </a:ext>
            </a:extLst>
          </p:cNvPr>
          <p:cNvSpPr txBox="1"/>
          <p:nvPr/>
        </p:nvSpPr>
        <p:spPr>
          <a:xfrm>
            <a:off x="1270396" y="6519446"/>
            <a:ext cx="96512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zh-TW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Estimating or Propagating Gradients Through Stochastic Neurons for Conditional Computation [Bengio et al., arXiv 2013]</a:t>
            </a:r>
            <a:endParaRPr lang="zh-TW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722016C-07DE-4DAF-B665-197739B00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82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3396293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699A717-5359-4469-AF98-03278AFEF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INT8 Linear Quantization-Aware Training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1EE31164-B44B-4642-BC41-5999C9A6800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9914295"/>
                  </p:ext>
                </p:extLst>
              </p:nvPr>
            </p:nvGraphicFramePr>
            <p:xfrm>
              <a:off x="642797" y="2456820"/>
              <a:ext cx="11271566" cy="30890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83120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792586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1898965">
                      <a:extLst>
                        <a:ext uri="{9D8B030D-6E8A-4147-A177-3AD203B41FA5}">
                          <a16:colId xmlns:a16="http://schemas.microsoft.com/office/drawing/2014/main" val="2617374113"/>
                        </a:ext>
                      </a:extLst>
                    </a:gridCol>
                    <a:gridCol w="1898965">
                      <a:extLst>
                        <a:ext uri="{9D8B030D-6E8A-4147-A177-3AD203B41FA5}">
                          <a16:colId xmlns:a16="http://schemas.microsoft.com/office/drawing/2014/main" val="1382538806"/>
                        </a:ext>
                      </a:extLst>
                    </a:gridCol>
                    <a:gridCol w="1898965">
                      <a:extLst>
                        <a:ext uri="{9D8B030D-6E8A-4147-A177-3AD203B41FA5}">
                          <a16:colId xmlns:a16="http://schemas.microsoft.com/office/drawing/2014/main" val="830396873"/>
                        </a:ext>
                      </a:extLst>
                    </a:gridCol>
                    <a:gridCol w="1898965">
                      <a:extLst>
                        <a:ext uri="{9D8B030D-6E8A-4147-A177-3AD203B41FA5}">
                          <a16:colId xmlns:a16="http://schemas.microsoft.com/office/drawing/2014/main" val="910149286"/>
                        </a:ext>
                      </a:extLst>
                    </a:gridCol>
                  </a:tblGrid>
                  <a:tr h="461795">
                    <a:tc rowSpan="3">
                      <a:txBody>
                        <a:bodyPr/>
                        <a:lstStyle/>
                        <a:p>
                          <a:pPr algn="ctr"/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Floating-Point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Post-Training Quantization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</a:rPr>
                            <a:t>Quantization-Aware Training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63441581"/>
                      </a:ext>
                    </a:extLst>
                  </a:tr>
                  <a:tr h="453622">
                    <a:tc vMerge="1">
                      <a:txBody>
                        <a:bodyPr/>
                        <a:lstStyle/>
                        <a:p>
                          <a:pPr algn="ctr"/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Asymmetric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Symmetric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Asymmetric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Symmetric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9414307"/>
                      </a:ext>
                    </a:extLst>
                  </a:tr>
                  <a:tr h="247690">
                    <a:tc vMerge="1">
                      <a:txBody>
                        <a:bodyPr/>
                        <a:lstStyle/>
                        <a:p>
                          <a:pPr algn="ctr"/>
                          <a:endParaRPr lang="zh-TW" altLang="en-US" sz="190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Per-Tensor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Per-Channel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Per-Tensor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Per-Channel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5978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MobileNetV1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70.9%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0.1%</m:t>
                                </m:r>
                              </m:oMath>
                            </m:oMathPara>
                          </a14:m>
                          <a:endParaRPr lang="zh-TW" altLang="en-US" sz="1900" b="0">
                            <a:solidFill>
                              <a:schemeClr val="accent2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59.1%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70.0%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70.7%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5978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 dirty="0">
                              <a:solidFill>
                                <a:sysClr val="windowText" lastClr="000000"/>
                              </a:solidFill>
                            </a:rPr>
                            <a:t>MobileNetV2</a:t>
                          </a:r>
                          <a:endParaRPr lang="zh-TW" altLang="en-US" sz="1900" b="1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71.9%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0.1%</m:t>
                                </m:r>
                              </m:oMath>
                            </m:oMathPara>
                          </a14:m>
                          <a:endParaRPr lang="zh-TW" altLang="en-US" sz="1900" b="0">
                            <a:solidFill>
                              <a:schemeClr val="accent2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69.8%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70.9%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71.1%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58451670"/>
                      </a:ext>
                    </a:extLst>
                  </a:tr>
                  <a:tr h="59340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NASNET-Mobile</a:t>
                          </a:r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74.9%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72.2%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72.1%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73.0%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TW" sz="19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</a:rPr>
                                  <m:t>73.0%</m:t>
                                </m:r>
                              </m:oMath>
                            </m:oMathPara>
                          </a14:m>
                          <a:endParaRPr lang="zh-TW" altLang="en-US" sz="1900" b="0" dirty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表格 5">
                <a:extLst>
                  <a:ext uri="{FF2B5EF4-FFF2-40B4-BE49-F238E27FC236}">
                    <a16:creationId xmlns:a16="http://schemas.microsoft.com/office/drawing/2014/main" id="{1EE31164-B44B-4642-BC41-5999C9A6800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9914295"/>
                  </p:ext>
                </p:extLst>
              </p:nvPr>
            </p:nvGraphicFramePr>
            <p:xfrm>
              <a:off x="642797" y="2456820"/>
              <a:ext cx="11271566" cy="316975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883120">
                      <a:extLst>
                        <a:ext uri="{9D8B030D-6E8A-4147-A177-3AD203B41FA5}">
                          <a16:colId xmlns:a16="http://schemas.microsoft.com/office/drawing/2014/main" val="1455950780"/>
                        </a:ext>
                      </a:extLst>
                    </a:gridCol>
                    <a:gridCol w="1792586">
                      <a:extLst>
                        <a:ext uri="{9D8B030D-6E8A-4147-A177-3AD203B41FA5}">
                          <a16:colId xmlns:a16="http://schemas.microsoft.com/office/drawing/2014/main" val="1490343629"/>
                        </a:ext>
                      </a:extLst>
                    </a:gridCol>
                    <a:gridCol w="1898965">
                      <a:extLst>
                        <a:ext uri="{9D8B030D-6E8A-4147-A177-3AD203B41FA5}">
                          <a16:colId xmlns:a16="http://schemas.microsoft.com/office/drawing/2014/main" val="2617374113"/>
                        </a:ext>
                      </a:extLst>
                    </a:gridCol>
                    <a:gridCol w="1898965">
                      <a:extLst>
                        <a:ext uri="{9D8B030D-6E8A-4147-A177-3AD203B41FA5}">
                          <a16:colId xmlns:a16="http://schemas.microsoft.com/office/drawing/2014/main" val="1382538806"/>
                        </a:ext>
                      </a:extLst>
                    </a:gridCol>
                    <a:gridCol w="1898965">
                      <a:extLst>
                        <a:ext uri="{9D8B030D-6E8A-4147-A177-3AD203B41FA5}">
                          <a16:colId xmlns:a16="http://schemas.microsoft.com/office/drawing/2014/main" val="830396873"/>
                        </a:ext>
                      </a:extLst>
                    </a:gridCol>
                    <a:gridCol w="1898965">
                      <a:extLst>
                        <a:ext uri="{9D8B030D-6E8A-4147-A177-3AD203B41FA5}">
                          <a16:colId xmlns:a16="http://schemas.microsoft.com/office/drawing/2014/main" val="910149286"/>
                        </a:ext>
                      </a:extLst>
                    </a:gridCol>
                  </a:tblGrid>
                  <a:tr h="461795">
                    <a:tc rowSpan="3">
                      <a:txBody>
                        <a:bodyPr/>
                        <a:lstStyle/>
                        <a:p>
                          <a:pPr algn="ctr"/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rowSpan="3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Floating-Point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Post-Training Quantization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</a:rPr>
                            <a:t>Quantization-Aware Training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63441581"/>
                      </a:ext>
                    </a:extLst>
                  </a:tr>
                  <a:tr h="453622">
                    <a:tc vMerge="1">
                      <a:txBody>
                        <a:bodyPr/>
                        <a:lstStyle/>
                        <a:p>
                          <a:pPr algn="ctr"/>
                          <a:endParaRPr lang="zh-TW" altLang="en-US" sz="19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Asymmetric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Symmetric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Asymmetric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Symmetric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49414307"/>
                      </a:ext>
                    </a:extLst>
                  </a:tr>
                  <a:tr h="384580">
                    <a:tc vMerge="1">
                      <a:txBody>
                        <a:bodyPr/>
                        <a:lstStyle/>
                        <a:p>
                          <a:pPr algn="ctr"/>
                          <a:endParaRPr lang="zh-TW" altLang="en-US" sz="190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 vMerge="1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altLang="zh-TW" sz="1900" b="0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Per-Tensor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Per-Channel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Per-Tensor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Per-Channel</a:t>
                          </a: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3910902"/>
                      </a:ext>
                    </a:extLst>
                  </a:tr>
                  <a:tr h="5978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MobileNetV1</a:t>
                          </a:r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5442" t="-219388" r="-424830" b="-230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3590" t="-219388" r="-300321" b="-230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93590" t="-219388" r="-200321" b="-230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4855" t="-219388" r="-100965" b="-230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3269" t="-219388" r="-641" b="-2306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30782003"/>
                      </a:ext>
                    </a:extLst>
                  </a:tr>
                  <a:tr h="59780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MobileNetV2</a:t>
                          </a:r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5442" t="-319388" r="-424830" b="-130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3590" t="-319388" r="-300321" b="-130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93590" t="-319388" r="-200321" b="-130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4855" t="-319388" r="-100965" b="-130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3269" t="-319388" r="-641" b="-1306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58451670"/>
                      </a:ext>
                    </a:extLst>
                  </a:tr>
                  <a:tr h="6741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altLang="zh-TW" sz="1900" b="1">
                              <a:solidFill>
                                <a:sysClr val="windowText" lastClr="000000"/>
                              </a:solidFill>
                            </a:rPr>
                            <a:t>NASNET-Mobile</a:t>
                          </a:r>
                          <a:endParaRPr lang="zh-TW" altLang="en-US" sz="1900" b="1">
                            <a:solidFill>
                              <a:sysClr val="windowText" lastClr="000000"/>
                            </a:solidFill>
                          </a:endParaRPr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5442" t="-370270" r="-424830" b="-153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93590" t="-370270" r="-300321" b="-153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93590" t="-370270" r="-200321" b="-153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94855" t="-370270" r="-100965" b="-153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023" marR="95023" marT="47510" marB="4751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ysDot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93269" t="-370270" r="-641" b="-153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3506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D4DDCCE1-E8BF-4945-8E44-0F8D719E6B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3292"/>
            <a:ext cx="10515600" cy="4503671"/>
          </a:xfrm>
        </p:spPr>
        <p:txBody>
          <a:bodyPr/>
          <a:lstStyle/>
          <a:p>
            <a:r>
              <a:rPr lang="en-US" altLang="zh-TW" dirty="0"/>
              <a:t>Experimental results (ImageNet)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0CB14C69-FD00-43FB-91E6-FA11E51C6D7E}"/>
              </a:ext>
            </a:extLst>
          </p:cNvPr>
          <p:cNvSpPr txBox="1"/>
          <p:nvPr/>
        </p:nvSpPr>
        <p:spPr>
          <a:xfrm>
            <a:off x="1409695" y="6519446"/>
            <a:ext cx="9372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600" dirty="0"/>
              <a:t>Quantizing Deep Convolutional Networks for Efficient Inference: A Whitepaper 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[</a:t>
            </a:r>
            <a:r>
              <a:rPr lang="en-US" altLang="zh-TW" sz="1600" dirty="0" err="1">
                <a:solidFill>
                  <a:schemeClr val="accent3">
                    <a:lumMod val="50000"/>
                  </a:schemeClr>
                </a:solidFill>
              </a:rPr>
              <a:t>Raghuraman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altLang="zh-TW" sz="1600" dirty="0" err="1">
                <a:solidFill>
                  <a:schemeClr val="accent3">
                    <a:lumMod val="50000"/>
                  </a:schemeClr>
                </a:solidFill>
              </a:rPr>
              <a:t>Krishnamoorthi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en-US" altLang="zh-TW" sz="1600" dirty="0" err="1">
                <a:solidFill>
                  <a:schemeClr val="accent3">
                    <a:lumMod val="50000"/>
                  </a:schemeClr>
                </a:solidFill>
              </a:rPr>
              <a:t>arXiv</a:t>
            </a:r>
            <a:r>
              <a:rPr lang="en-US" altLang="zh-TW" sz="1600" dirty="0">
                <a:solidFill>
                  <a:schemeClr val="accent3">
                    <a:lumMod val="50000"/>
                  </a:schemeClr>
                </a:solidFill>
              </a:rPr>
              <a:t> 2018</a:t>
            </a:r>
            <a:r>
              <a:rPr lang="it-IT" altLang="zh-TW" sz="1600" dirty="0">
                <a:solidFill>
                  <a:schemeClr val="accent3">
                    <a:lumMod val="50000"/>
                  </a:schemeClr>
                </a:solidFill>
              </a:rPr>
              <a:t>]</a:t>
            </a:r>
            <a:endParaRPr lang="zh-TW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24C6C16D-84B2-44C7-A62A-1D1679DDE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83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195342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72BCB8-30C3-46D0-8BA7-9BB6824B8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</a:t>
            </a:r>
            <a:r>
              <a:rPr lang="en-US" altLang="zh-TW"/>
              <a:t> of this Chapter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F2EAF95-33A2-4AB9-A58E-A005093677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/>
              <a:t>The basic concept of neural network quantization, is to remap weights and activations into a limited discrete set of numbers</a:t>
            </a:r>
          </a:p>
          <a:p>
            <a:pPr marL="0" indent="0">
              <a:buNone/>
            </a:pPr>
            <a:endParaRPr lang="en-US" altLang="zh-TW"/>
          </a:p>
          <a:p>
            <a:r>
              <a:rPr lang="en-US" altLang="zh-TW"/>
              <a:t>Two common quantization methods</a:t>
            </a:r>
          </a:p>
          <a:p>
            <a:pPr lvl="1"/>
            <a:r>
              <a:rPr lang="en-US" altLang="zh-TW"/>
              <a:t>K-means-based Quantization</a:t>
            </a:r>
          </a:p>
          <a:p>
            <a:pPr lvl="1"/>
            <a:r>
              <a:rPr lang="en-US" altLang="zh-TW"/>
              <a:t>Linear Quantization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F3034AF-6847-40ED-9E0D-E3D68F719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84</a:t>
            </a:fld>
            <a:endParaRPr lang="zh-TW" altLang="en-US"/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5B9A67C0-F042-C97D-E032-EA2A462C4354}"/>
              </a:ext>
            </a:extLst>
          </p:cNvPr>
          <p:cNvGrpSpPr/>
          <p:nvPr/>
        </p:nvGrpSpPr>
        <p:grpSpPr>
          <a:xfrm>
            <a:off x="6689851" y="2991801"/>
            <a:ext cx="4663949" cy="3018684"/>
            <a:chOff x="906413" y="2302649"/>
            <a:chExt cx="6426176" cy="4159264"/>
          </a:xfrm>
        </p:grpSpPr>
        <p:grpSp>
          <p:nvGrpSpPr>
            <p:cNvPr id="6" name="群組 5">
              <a:extLst>
                <a:ext uri="{FF2B5EF4-FFF2-40B4-BE49-F238E27FC236}">
                  <a16:creationId xmlns:a16="http://schemas.microsoft.com/office/drawing/2014/main" id="{A101C49C-5685-5F82-C3B6-F519E7CE20DA}"/>
                </a:ext>
              </a:extLst>
            </p:cNvPr>
            <p:cNvGrpSpPr/>
            <p:nvPr/>
          </p:nvGrpSpPr>
          <p:grpSpPr>
            <a:xfrm>
              <a:off x="2001864" y="3314613"/>
              <a:ext cx="5236361" cy="1164785"/>
              <a:chOff x="1995606" y="3314613"/>
              <a:chExt cx="5236361" cy="1164785"/>
            </a:xfrm>
          </p:grpSpPr>
          <p:cxnSp>
            <p:nvCxnSpPr>
              <p:cNvPr id="55" name="直線接點 54">
                <a:extLst>
                  <a:ext uri="{FF2B5EF4-FFF2-40B4-BE49-F238E27FC236}">
                    <a16:creationId xmlns:a16="http://schemas.microsoft.com/office/drawing/2014/main" id="{CB3EA9E8-3F27-F396-FC1F-883A54B9BDAD}"/>
                  </a:ext>
                </a:extLst>
              </p:cNvPr>
              <p:cNvCxnSpPr>
                <a:cxnSpLocks/>
                <a:endCxn id="28" idx="7"/>
              </p:cNvCxnSpPr>
              <p:nvPr/>
            </p:nvCxnSpPr>
            <p:spPr>
              <a:xfrm flipH="1">
                <a:off x="5829603" y="3314613"/>
                <a:ext cx="651617" cy="1158691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6" name="文字方塊 55">
                    <a:extLst>
                      <a:ext uri="{FF2B5EF4-FFF2-40B4-BE49-F238E27FC236}">
                        <a16:creationId xmlns:a16="http://schemas.microsoft.com/office/drawing/2014/main" id="{F16D0EF2-105C-F13A-3E21-3947C191E066}"/>
                      </a:ext>
                    </a:extLst>
                  </p:cNvPr>
                  <p:cNvSpPr txBox="1"/>
                  <p:nvPr/>
                </p:nvSpPr>
                <p:spPr>
                  <a:xfrm>
                    <a:off x="6579504" y="3743094"/>
                    <a:ext cx="652463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6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zh-TW" sz="16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</m:t>
                          </m:r>
                        </m:oMath>
                      </m:oMathPara>
                    </a14:m>
                    <a:endParaRPr lang="zh-TW" altLang="en-US">
                      <a:solidFill>
                        <a:schemeClr val="accent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6" name="文字方塊 55">
                    <a:extLst>
                      <a:ext uri="{FF2B5EF4-FFF2-40B4-BE49-F238E27FC236}">
                        <a16:creationId xmlns:a16="http://schemas.microsoft.com/office/drawing/2014/main" id="{F16D0EF2-105C-F13A-3E21-3947C191E06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579504" y="3743094"/>
                    <a:ext cx="652463" cy="466473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7" name="直線接點 56">
                <a:extLst>
                  <a:ext uri="{FF2B5EF4-FFF2-40B4-BE49-F238E27FC236}">
                    <a16:creationId xmlns:a16="http://schemas.microsoft.com/office/drawing/2014/main" id="{0B81744C-95FB-CB06-3F05-1A8860528EDC}"/>
                  </a:ext>
                </a:extLst>
              </p:cNvPr>
              <p:cNvCxnSpPr>
                <a:cxnSpLocks/>
                <a:endCxn id="32" idx="1"/>
              </p:cNvCxnSpPr>
              <p:nvPr/>
            </p:nvCxnSpPr>
            <p:spPr>
              <a:xfrm>
                <a:off x="1995606" y="3323846"/>
                <a:ext cx="523933" cy="1155552"/>
              </a:xfrm>
              <a:prstGeom prst="line">
                <a:avLst/>
              </a:prstGeom>
              <a:ln w="38100">
                <a:solidFill>
                  <a:schemeClr val="accent1"/>
                </a:solidFill>
                <a:prstDash val="sysDot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群組 6">
              <a:extLst>
                <a:ext uri="{FF2B5EF4-FFF2-40B4-BE49-F238E27FC236}">
                  <a16:creationId xmlns:a16="http://schemas.microsoft.com/office/drawing/2014/main" id="{BE5649ED-BB80-79C6-0A94-FBFA2A7A17FE}"/>
                </a:ext>
              </a:extLst>
            </p:cNvPr>
            <p:cNvGrpSpPr/>
            <p:nvPr/>
          </p:nvGrpSpPr>
          <p:grpSpPr>
            <a:xfrm>
              <a:off x="4303216" y="4956503"/>
              <a:ext cx="652462" cy="466473"/>
              <a:chOff x="4607854" y="4956503"/>
              <a:chExt cx="652462" cy="46647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3" name="文字方塊 52">
                    <a:extLst>
                      <a:ext uri="{FF2B5EF4-FFF2-40B4-BE49-F238E27FC236}">
                        <a16:creationId xmlns:a16="http://schemas.microsoft.com/office/drawing/2014/main" id="{9E959E27-9572-3606-E9D6-11472F67F2E6}"/>
                      </a:ext>
                    </a:extLst>
                  </p:cNvPr>
                  <p:cNvSpPr txBox="1"/>
                  <p:nvPr/>
                </p:nvSpPr>
                <p:spPr>
                  <a:xfrm>
                    <a:off x="4607854" y="4956503"/>
                    <a:ext cx="652462" cy="4664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600" b="1" i="1" smtClean="0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600" b="1" i="1">
                              <a:solidFill>
                                <a:schemeClr val="accent5"/>
                              </a:solidFill>
                              <a:latin typeface="Cambria Math" panose="02040503050406030204" pitchFamily="18" charset="0"/>
                            </a:rPr>
                            <m:t>𝒁</m:t>
                          </m:r>
                        </m:oMath>
                      </m:oMathPara>
                    </a14:m>
                    <a:endParaRPr lang="zh-TW" altLang="en-US" sz="1600">
                      <a:solidFill>
                        <a:schemeClr val="accent5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3" name="文字方塊 52">
                    <a:extLst>
                      <a:ext uri="{FF2B5EF4-FFF2-40B4-BE49-F238E27FC236}">
                        <a16:creationId xmlns:a16="http://schemas.microsoft.com/office/drawing/2014/main" id="{9E959E27-9572-3606-E9D6-11472F67F2E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07854" y="4956503"/>
                    <a:ext cx="652462" cy="466473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4" name="直線單箭頭接點 488">
                <a:extLst>
                  <a:ext uri="{FF2B5EF4-FFF2-40B4-BE49-F238E27FC236}">
                    <a16:creationId xmlns:a16="http://schemas.microsoft.com/office/drawing/2014/main" id="{8761B878-2ED0-6886-23A5-89AE9FADB4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20290" y="5418801"/>
                <a:ext cx="468303" cy="0"/>
              </a:xfrm>
              <a:prstGeom prst="straightConnector1">
                <a:avLst/>
              </a:prstGeom>
              <a:ln w="38100">
                <a:solidFill>
                  <a:schemeClr val="accent5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26D52CCF-6D93-91CD-6B08-71522D874675}"/>
                </a:ext>
              </a:extLst>
            </p:cNvPr>
            <p:cNvGrpSpPr/>
            <p:nvPr/>
          </p:nvGrpSpPr>
          <p:grpSpPr>
            <a:xfrm>
              <a:off x="909310" y="5365573"/>
              <a:ext cx="6423279" cy="762692"/>
              <a:chOff x="1213948" y="5365573"/>
              <a:chExt cx="6423279" cy="762692"/>
            </a:xfrm>
          </p:grpSpPr>
          <p:grpSp>
            <p:nvGrpSpPr>
              <p:cNvPr id="33" name="群組 32">
                <a:extLst>
                  <a:ext uri="{FF2B5EF4-FFF2-40B4-BE49-F238E27FC236}">
                    <a16:creationId xmlns:a16="http://schemas.microsoft.com/office/drawing/2014/main" id="{27FDA89F-5385-0A13-2FAA-E3A7C86E7A90}"/>
                  </a:ext>
                </a:extLst>
              </p:cNvPr>
              <p:cNvGrpSpPr/>
              <p:nvPr/>
            </p:nvGrpSpPr>
            <p:grpSpPr>
              <a:xfrm>
                <a:off x="1213948" y="5365573"/>
                <a:ext cx="6423279" cy="508881"/>
                <a:chOff x="1689436" y="4689415"/>
                <a:chExt cx="6423279" cy="508881"/>
              </a:xfrm>
            </p:grpSpPr>
            <p:cxnSp>
              <p:nvCxnSpPr>
                <p:cNvPr id="43" name="直線單箭頭接點 477">
                  <a:extLst>
                    <a:ext uri="{FF2B5EF4-FFF2-40B4-BE49-F238E27FC236}">
                      <a16:creationId xmlns:a16="http://schemas.microsoft.com/office/drawing/2014/main" id="{B16B9D06-B137-692C-5F72-E639616A86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8568" y="4943856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4" name="文字方塊 43">
                      <a:extLst>
                        <a:ext uri="{FF2B5EF4-FFF2-40B4-BE49-F238E27FC236}">
                          <a16:creationId xmlns:a16="http://schemas.microsoft.com/office/drawing/2014/main" id="{89C4F90E-255E-21E9-0D76-B1A789C4917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689436" y="4689415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</m:oMath>
                        </m:oMathPara>
                      </a14:m>
                      <a:endParaRPr lang="zh-TW" altLang="en-US"/>
                    </a:p>
                  </p:txBody>
                </p:sp>
              </mc:Choice>
              <mc:Fallback xmlns="">
                <p:sp>
                  <p:nvSpPr>
                    <p:cNvPr id="44" name="文字方塊 43">
                      <a:extLst>
                        <a:ext uri="{FF2B5EF4-FFF2-40B4-BE49-F238E27FC236}">
                          <a16:creationId xmlns:a16="http://schemas.microsoft.com/office/drawing/2014/main" id="{89C4F90E-255E-21E9-0D76-B1A789C4917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689436" y="4689415"/>
                      <a:ext cx="652463" cy="508881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 b="-9836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zh-TW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5" name="橢圓 44">
                  <a:extLst>
                    <a:ext uri="{FF2B5EF4-FFF2-40B4-BE49-F238E27FC236}">
                      <a16:creationId xmlns:a16="http://schemas.microsoft.com/office/drawing/2014/main" id="{E6B907EB-BB60-29B8-EA94-4CB686CE7B97}"/>
                    </a:ext>
                  </a:extLst>
                </p:cNvPr>
                <p:cNvSpPr/>
                <p:nvPr/>
              </p:nvSpPr>
              <p:spPr>
                <a:xfrm>
                  <a:off x="5548337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schemeClr val="accent2"/>
                    </a:solidFill>
                  </a:endParaRPr>
                </a:p>
              </p:txBody>
            </p:sp>
            <p:sp>
              <p:nvSpPr>
                <p:cNvPr id="46" name="橢圓 45">
                  <a:extLst>
                    <a:ext uri="{FF2B5EF4-FFF2-40B4-BE49-F238E27FC236}">
                      <a16:creationId xmlns:a16="http://schemas.microsoft.com/office/drawing/2014/main" id="{5A9540B4-2C0B-19E2-1239-A588C82E6849}"/>
                    </a:ext>
                  </a:extLst>
                </p:cNvPr>
                <p:cNvSpPr/>
                <p:nvPr/>
              </p:nvSpPr>
              <p:spPr>
                <a:xfrm>
                  <a:off x="6000982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7" name="橢圓 46">
                  <a:extLst>
                    <a:ext uri="{FF2B5EF4-FFF2-40B4-BE49-F238E27FC236}">
                      <a16:creationId xmlns:a16="http://schemas.microsoft.com/office/drawing/2014/main" id="{06A643F1-AF7A-1029-D5F3-C5A59F9A125D}"/>
                    </a:ext>
                  </a:extLst>
                </p:cNvPr>
                <p:cNvSpPr/>
                <p:nvPr/>
              </p:nvSpPr>
              <p:spPr>
                <a:xfrm>
                  <a:off x="6455134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8" name="橢圓 47">
                  <a:extLst>
                    <a:ext uri="{FF2B5EF4-FFF2-40B4-BE49-F238E27FC236}">
                      <a16:creationId xmlns:a16="http://schemas.microsoft.com/office/drawing/2014/main" id="{23EE1891-0D07-C228-C0E0-A4501A21C19B}"/>
                    </a:ext>
                  </a:extLst>
                </p:cNvPr>
                <p:cNvSpPr/>
                <p:nvPr/>
              </p:nvSpPr>
              <p:spPr>
                <a:xfrm>
                  <a:off x="6909286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49" name="橢圓 48">
                  <a:extLst>
                    <a:ext uri="{FF2B5EF4-FFF2-40B4-BE49-F238E27FC236}">
                      <a16:creationId xmlns:a16="http://schemas.microsoft.com/office/drawing/2014/main" id="{FE7BC403-177E-2AE8-EAFF-B1C7DBAA37FF}"/>
                    </a:ext>
                  </a:extLst>
                </p:cNvPr>
                <p:cNvSpPr/>
                <p:nvPr/>
              </p:nvSpPr>
              <p:spPr>
                <a:xfrm>
                  <a:off x="5094185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0" name="橢圓 49">
                  <a:extLst>
                    <a:ext uri="{FF2B5EF4-FFF2-40B4-BE49-F238E27FC236}">
                      <a16:creationId xmlns:a16="http://schemas.microsoft.com/office/drawing/2014/main" id="{A5BF79A3-4448-0D54-C716-30596D94827F}"/>
                    </a:ext>
                  </a:extLst>
                </p:cNvPr>
                <p:cNvSpPr/>
                <p:nvPr/>
              </p:nvSpPr>
              <p:spPr>
                <a:xfrm>
                  <a:off x="4640033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1" name="橢圓 50">
                  <a:extLst>
                    <a:ext uri="{FF2B5EF4-FFF2-40B4-BE49-F238E27FC236}">
                      <a16:creationId xmlns:a16="http://schemas.microsoft.com/office/drawing/2014/main" id="{F7DB0418-E83C-2A9F-369C-C1AB040B61C3}"/>
                    </a:ext>
                  </a:extLst>
                </p:cNvPr>
                <p:cNvSpPr/>
                <p:nvPr/>
              </p:nvSpPr>
              <p:spPr>
                <a:xfrm>
                  <a:off x="4185881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52" name="橢圓 51">
                  <a:extLst>
                    <a:ext uri="{FF2B5EF4-FFF2-40B4-BE49-F238E27FC236}">
                      <a16:creationId xmlns:a16="http://schemas.microsoft.com/office/drawing/2014/main" id="{CC672571-AE82-747F-0A43-3A27B5B3C69E}"/>
                    </a:ext>
                  </a:extLst>
                </p:cNvPr>
                <p:cNvSpPr/>
                <p:nvPr/>
              </p:nvSpPr>
              <p:spPr>
                <a:xfrm>
                  <a:off x="3735002" y="4853939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文字方塊 33">
                    <a:extLst>
                      <a:ext uri="{FF2B5EF4-FFF2-40B4-BE49-F238E27FC236}">
                        <a16:creationId xmlns:a16="http://schemas.microsoft.com/office/drawing/2014/main" id="{7ECAA735-1B31-F39E-F0AE-3054C09EC10E}"/>
                      </a:ext>
                    </a:extLst>
                  </p:cNvPr>
                  <p:cNvSpPr txBox="1"/>
                  <p:nvPr/>
                </p:nvSpPr>
                <p:spPr>
                  <a:xfrm>
                    <a:off x="4971265" y="5746398"/>
                    <a:ext cx="412112" cy="38166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oMath>
                      </m:oMathPara>
                    </a14:m>
                    <a:endParaRPr lang="zh-TW" altLang="en-US" sz="1200" b="1" i="1"/>
                  </a:p>
                </p:txBody>
              </p:sp>
            </mc:Choice>
            <mc:Fallback xmlns="">
              <p:sp>
                <p:nvSpPr>
                  <p:cNvPr id="34" name="文字方塊 33">
                    <a:extLst>
                      <a:ext uri="{FF2B5EF4-FFF2-40B4-BE49-F238E27FC236}">
                        <a16:creationId xmlns:a16="http://schemas.microsoft.com/office/drawing/2014/main" id="{7ECAA735-1B31-F39E-F0AE-3054C09EC10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71265" y="5746398"/>
                    <a:ext cx="412112" cy="38166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文字方塊 34">
                    <a:extLst>
                      <a:ext uri="{FF2B5EF4-FFF2-40B4-BE49-F238E27FC236}">
                        <a16:creationId xmlns:a16="http://schemas.microsoft.com/office/drawing/2014/main" id="{B7841D85-0C70-424D-FD8B-155C8C19621F}"/>
                      </a:ext>
                    </a:extLst>
                  </p:cNvPr>
                  <p:cNvSpPr txBox="1"/>
                  <p:nvPr/>
                </p:nvSpPr>
                <p:spPr>
                  <a:xfrm>
                    <a:off x="4440492" y="5740815"/>
                    <a:ext cx="564197" cy="38166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oMath>
                      </m:oMathPara>
                    </a14:m>
                    <a:endParaRPr lang="zh-TW" altLang="en-US" sz="1200" b="1" i="1"/>
                  </a:p>
                </p:txBody>
              </p:sp>
            </mc:Choice>
            <mc:Fallback xmlns="">
              <p:sp>
                <p:nvSpPr>
                  <p:cNvPr id="35" name="文字方塊 34">
                    <a:extLst>
                      <a:ext uri="{FF2B5EF4-FFF2-40B4-BE49-F238E27FC236}">
                        <a16:creationId xmlns:a16="http://schemas.microsoft.com/office/drawing/2014/main" id="{B7841D85-0C70-424D-FD8B-155C8C19621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40492" y="5740815"/>
                    <a:ext cx="564197" cy="38166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文字方塊 35">
                    <a:extLst>
                      <a:ext uri="{FF2B5EF4-FFF2-40B4-BE49-F238E27FC236}">
                        <a16:creationId xmlns:a16="http://schemas.microsoft.com/office/drawing/2014/main" id="{9D744D6B-1C63-DE86-D1D9-46A091EC14BA}"/>
                      </a:ext>
                    </a:extLst>
                  </p:cNvPr>
                  <p:cNvSpPr txBox="1"/>
                  <p:nvPr/>
                </p:nvSpPr>
                <p:spPr>
                  <a:xfrm>
                    <a:off x="3977710" y="5746603"/>
                    <a:ext cx="564197" cy="38166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/>
                      <a:t>2</a:t>
                    </a:r>
                    <a:endParaRPr lang="zh-TW" altLang="en-US" sz="1200" b="1" i="1"/>
                  </a:p>
                </p:txBody>
              </p:sp>
            </mc:Choice>
            <mc:Fallback xmlns="">
              <p:sp>
                <p:nvSpPr>
                  <p:cNvPr id="36" name="文字方塊 35">
                    <a:extLst>
                      <a:ext uri="{FF2B5EF4-FFF2-40B4-BE49-F238E27FC236}">
                        <a16:creationId xmlns:a16="http://schemas.microsoft.com/office/drawing/2014/main" id="{9D744D6B-1C63-DE86-D1D9-46A091EC14B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77710" y="5746603"/>
                    <a:ext cx="564197" cy="38166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t="-4444" b="-15556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文字方塊 36">
                    <a:extLst>
                      <a:ext uri="{FF2B5EF4-FFF2-40B4-BE49-F238E27FC236}">
                        <a16:creationId xmlns:a16="http://schemas.microsoft.com/office/drawing/2014/main" id="{01D636FA-6222-CE59-206D-A1DE449B670F}"/>
                      </a:ext>
                    </a:extLst>
                  </p:cNvPr>
                  <p:cNvSpPr txBox="1"/>
                  <p:nvPr/>
                </p:nvSpPr>
                <p:spPr>
                  <a:xfrm>
                    <a:off x="3524921" y="5743479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/>
                      <a:t>3</a:t>
                    </a:r>
                    <a:endParaRPr lang="zh-TW" altLang="en-US" sz="1200" b="1" i="1"/>
                  </a:p>
                </p:txBody>
              </p:sp>
            </mc:Choice>
            <mc:Fallback xmlns="">
              <p:sp>
                <p:nvSpPr>
                  <p:cNvPr id="37" name="文字方塊 36">
                    <a:extLst>
                      <a:ext uri="{FF2B5EF4-FFF2-40B4-BE49-F238E27FC236}">
                        <a16:creationId xmlns:a16="http://schemas.microsoft.com/office/drawing/2014/main" id="{01D636FA-6222-CE59-206D-A1DE449B670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24921" y="5743479"/>
                    <a:ext cx="564197" cy="38166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2174" b="-13043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文字方塊 37">
                    <a:extLst>
                      <a:ext uri="{FF2B5EF4-FFF2-40B4-BE49-F238E27FC236}">
                        <a16:creationId xmlns:a16="http://schemas.microsoft.com/office/drawing/2014/main" id="{1CE5CE38-7240-3DB3-E548-0833F05F7A68}"/>
                      </a:ext>
                    </a:extLst>
                  </p:cNvPr>
                  <p:cNvSpPr txBox="1"/>
                  <p:nvPr/>
                </p:nvSpPr>
                <p:spPr>
                  <a:xfrm>
                    <a:off x="3080886" y="5740816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US" altLang="zh-TW" sz="12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</m:oMath>
                    </a14:m>
                    <a:r>
                      <a:rPr lang="en-US" altLang="zh-TW" sz="1200" b="1" i="1"/>
                      <a:t>4</a:t>
                    </a:r>
                    <a:endParaRPr lang="zh-TW" altLang="en-US" sz="1200" b="1" i="1"/>
                  </a:p>
                </p:txBody>
              </p:sp>
            </mc:Choice>
            <mc:Fallback xmlns="">
              <p:sp>
                <p:nvSpPr>
                  <p:cNvPr id="38" name="文字方塊 37">
                    <a:extLst>
                      <a:ext uri="{FF2B5EF4-FFF2-40B4-BE49-F238E27FC236}">
                        <a16:creationId xmlns:a16="http://schemas.microsoft.com/office/drawing/2014/main" id="{1CE5CE38-7240-3DB3-E548-0833F05F7A6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80886" y="5740816"/>
                    <a:ext cx="564197" cy="381661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2174" b="-13043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文字方塊 38">
                    <a:extLst>
                      <a:ext uri="{FF2B5EF4-FFF2-40B4-BE49-F238E27FC236}">
                        <a16:creationId xmlns:a16="http://schemas.microsoft.com/office/drawing/2014/main" id="{D7B1D677-0CE9-CA7B-FC64-5AEB35DCD073}"/>
                      </a:ext>
                    </a:extLst>
                  </p:cNvPr>
                  <p:cNvSpPr txBox="1"/>
                  <p:nvPr/>
                </p:nvSpPr>
                <p:spPr>
                  <a:xfrm>
                    <a:off x="5335306" y="5740816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oMath>
                      </m:oMathPara>
                    </a14:m>
                    <a:endParaRPr lang="zh-TW" altLang="en-US" sz="1200" b="1" i="1"/>
                  </a:p>
                </p:txBody>
              </p:sp>
            </mc:Choice>
            <mc:Fallback xmlns="">
              <p:sp>
                <p:nvSpPr>
                  <p:cNvPr id="39" name="文字方塊 38">
                    <a:extLst>
                      <a:ext uri="{FF2B5EF4-FFF2-40B4-BE49-F238E27FC236}">
                        <a16:creationId xmlns:a16="http://schemas.microsoft.com/office/drawing/2014/main" id="{D7B1D677-0CE9-CA7B-FC64-5AEB35DCD07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35306" y="5740816"/>
                    <a:ext cx="564197" cy="381661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文字方塊 39">
                    <a:extLst>
                      <a:ext uri="{FF2B5EF4-FFF2-40B4-BE49-F238E27FC236}">
                        <a16:creationId xmlns:a16="http://schemas.microsoft.com/office/drawing/2014/main" id="{4A28C1DA-F5F1-524C-0BE6-7568630D030D}"/>
                      </a:ext>
                    </a:extLst>
                  </p:cNvPr>
                  <p:cNvSpPr txBox="1"/>
                  <p:nvPr/>
                </p:nvSpPr>
                <p:spPr>
                  <a:xfrm>
                    <a:off x="5789631" y="5743479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oMath>
                      </m:oMathPara>
                    </a14:m>
                    <a:endParaRPr lang="zh-TW" altLang="en-US" sz="1200" b="1" i="1"/>
                  </a:p>
                </p:txBody>
              </p:sp>
            </mc:Choice>
            <mc:Fallback xmlns="">
              <p:sp>
                <p:nvSpPr>
                  <p:cNvPr id="40" name="文字方塊 39">
                    <a:extLst>
                      <a:ext uri="{FF2B5EF4-FFF2-40B4-BE49-F238E27FC236}">
                        <a16:creationId xmlns:a16="http://schemas.microsoft.com/office/drawing/2014/main" id="{4A28C1DA-F5F1-524C-0BE6-7568630D030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89631" y="5743479"/>
                    <a:ext cx="564197" cy="381661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文字方塊 40">
                    <a:extLst>
                      <a:ext uri="{FF2B5EF4-FFF2-40B4-BE49-F238E27FC236}">
                        <a16:creationId xmlns:a16="http://schemas.microsoft.com/office/drawing/2014/main" id="{707ACFAE-E567-509D-4D27-38C42F90CBE2}"/>
                      </a:ext>
                    </a:extLst>
                  </p:cNvPr>
                  <p:cNvSpPr txBox="1"/>
                  <p:nvPr/>
                </p:nvSpPr>
                <p:spPr>
                  <a:xfrm>
                    <a:off x="6243956" y="5735142"/>
                    <a:ext cx="564197" cy="38166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12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oMath>
                      </m:oMathPara>
                    </a14:m>
                    <a:endParaRPr lang="zh-TW" altLang="en-US" sz="1200" b="1" i="1"/>
                  </a:p>
                </p:txBody>
              </p:sp>
            </mc:Choice>
            <mc:Fallback xmlns="">
              <p:sp>
                <p:nvSpPr>
                  <p:cNvPr id="41" name="文字方塊 40">
                    <a:extLst>
                      <a:ext uri="{FF2B5EF4-FFF2-40B4-BE49-F238E27FC236}">
                        <a16:creationId xmlns:a16="http://schemas.microsoft.com/office/drawing/2014/main" id="{707ACFAE-E567-509D-4D27-38C42F90CBE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43956" y="5735142"/>
                    <a:ext cx="564197" cy="381661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AC16E20F-53C0-FBAB-EE28-E88F816E204D}"/>
                  </a:ext>
                </a:extLst>
              </p:cNvPr>
              <p:cNvSpPr txBox="1"/>
              <p:nvPr/>
            </p:nvSpPr>
            <p:spPr>
              <a:xfrm>
                <a:off x="1740311" y="5595694"/>
                <a:ext cx="1433091" cy="4240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1400" b="1"/>
                  <a:t>3-bit Integer</a:t>
                </a:r>
                <a:endParaRPr lang="zh-TW" altLang="en-US" sz="1400" b="1"/>
              </a:p>
            </p:txBody>
          </p:sp>
        </p:grpSp>
        <p:grpSp>
          <p:nvGrpSpPr>
            <p:cNvPr id="9" name="群組 8">
              <a:extLst>
                <a:ext uri="{FF2B5EF4-FFF2-40B4-BE49-F238E27FC236}">
                  <a16:creationId xmlns:a16="http://schemas.microsoft.com/office/drawing/2014/main" id="{3B6E524E-AA13-4FFC-F636-FAA12A8D0C0E}"/>
                </a:ext>
              </a:extLst>
            </p:cNvPr>
            <p:cNvGrpSpPr/>
            <p:nvPr/>
          </p:nvGrpSpPr>
          <p:grpSpPr>
            <a:xfrm>
              <a:off x="909310" y="2750432"/>
              <a:ext cx="6423279" cy="2020150"/>
              <a:chOff x="1213948" y="2750432"/>
              <a:chExt cx="6423279" cy="2020150"/>
            </a:xfrm>
          </p:grpSpPr>
          <p:cxnSp>
            <p:nvCxnSpPr>
              <p:cNvPr id="21" name="直線接點 20">
                <a:extLst>
                  <a:ext uri="{FF2B5EF4-FFF2-40B4-BE49-F238E27FC236}">
                    <a16:creationId xmlns:a16="http://schemas.microsoft.com/office/drawing/2014/main" id="{17D092C9-DCBF-DCC8-76A3-09B1E55F86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0290" y="2750432"/>
                <a:ext cx="0" cy="202015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群組 21">
                <a:extLst>
                  <a:ext uri="{FF2B5EF4-FFF2-40B4-BE49-F238E27FC236}">
                    <a16:creationId xmlns:a16="http://schemas.microsoft.com/office/drawing/2014/main" id="{1B321537-1CEA-F324-CC0B-E3313F692BDB}"/>
                  </a:ext>
                </a:extLst>
              </p:cNvPr>
              <p:cNvGrpSpPr/>
              <p:nvPr/>
            </p:nvGrpSpPr>
            <p:grpSpPr>
              <a:xfrm>
                <a:off x="1213948" y="4252958"/>
                <a:ext cx="6423279" cy="508881"/>
                <a:chOff x="1689436" y="4655620"/>
                <a:chExt cx="6423279" cy="508881"/>
              </a:xfrm>
            </p:grpSpPr>
            <p:cxnSp>
              <p:nvCxnSpPr>
                <p:cNvPr id="23" name="直線單箭頭接點 457">
                  <a:extLst>
                    <a:ext uri="{FF2B5EF4-FFF2-40B4-BE49-F238E27FC236}">
                      <a16:creationId xmlns:a16="http://schemas.microsoft.com/office/drawing/2014/main" id="{5924A6DD-B981-3BC7-7DB7-BB37BC643B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58568" y="4943856"/>
                  <a:ext cx="5854147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4" name="文字方塊 23">
                      <a:extLst>
                        <a:ext uri="{FF2B5EF4-FFF2-40B4-BE49-F238E27FC236}">
                          <a16:creationId xmlns:a16="http://schemas.microsoft.com/office/drawing/2014/main" id="{D3BDE897-A904-8A98-3CE0-D7157DF70AE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689436" y="4655620"/>
                      <a:ext cx="652463" cy="508881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𝒒</m:t>
                            </m:r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oMath>
                        </m:oMathPara>
                      </a14:m>
                      <a:endParaRPr lang="zh-TW" altLang="en-US" sz="2000"/>
                    </a:p>
                  </p:txBody>
                </p:sp>
              </mc:Choice>
              <mc:Fallback xmlns="">
                <p:sp>
                  <p:nvSpPr>
                    <p:cNvPr id="24" name="文字方塊 23">
                      <a:extLst>
                        <a:ext uri="{FF2B5EF4-FFF2-40B4-BE49-F238E27FC236}">
                          <a16:creationId xmlns:a16="http://schemas.microsoft.com/office/drawing/2014/main" id="{D3BDE897-A904-8A98-3CE0-D7157DF70AE5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689436" y="4655620"/>
                      <a:ext cx="652463" cy="508881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 b="-1639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zh-TW" alt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25" name="橢圓 24">
                  <a:extLst>
                    <a:ext uri="{FF2B5EF4-FFF2-40B4-BE49-F238E27FC236}">
                      <a16:creationId xmlns:a16="http://schemas.microsoft.com/office/drawing/2014/main" id="{3F7681B4-A6C6-E1E2-F9F1-AACB9BDC3841}"/>
                    </a:ext>
                  </a:extLst>
                </p:cNvPr>
                <p:cNvSpPr/>
                <p:nvPr/>
              </p:nvSpPr>
              <p:spPr>
                <a:xfrm>
                  <a:off x="5091137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6" name="橢圓 25">
                  <a:extLst>
                    <a:ext uri="{FF2B5EF4-FFF2-40B4-BE49-F238E27FC236}">
                      <a16:creationId xmlns:a16="http://schemas.microsoft.com/office/drawing/2014/main" id="{17EAEEBF-8A8E-7B78-9081-99C318E89AFF}"/>
                    </a:ext>
                  </a:extLst>
                </p:cNvPr>
                <p:cNvSpPr/>
                <p:nvPr/>
              </p:nvSpPr>
              <p:spPr>
                <a:xfrm>
                  <a:off x="5543782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7" name="橢圓 26">
                  <a:extLst>
                    <a:ext uri="{FF2B5EF4-FFF2-40B4-BE49-F238E27FC236}">
                      <a16:creationId xmlns:a16="http://schemas.microsoft.com/office/drawing/2014/main" id="{B025356A-F2DC-B650-EBCB-D9511867DD29}"/>
                    </a:ext>
                  </a:extLst>
                </p:cNvPr>
                <p:cNvSpPr/>
                <p:nvPr/>
              </p:nvSpPr>
              <p:spPr>
                <a:xfrm>
                  <a:off x="5997934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8" name="橢圓 27">
                  <a:extLst>
                    <a:ext uri="{FF2B5EF4-FFF2-40B4-BE49-F238E27FC236}">
                      <a16:creationId xmlns:a16="http://schemas.microsoft.com/office/drawing/2014/main" id="{C5515F23-491E-B46D-94FC-A3DC12A4E5FA}"/>
                    </a:ext>
                  </a:extLst>
                </p:cNvPr>
                <p:cNvSpPr/>
                <p:nvPr/>
              </p:nvSpPr>
              <p:spPr>
                <a:xfrm>
                  <a:off x="6452086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9" name="橢圓 28">
                  <a:extLst>
                    <a:ext uri="{FF2B5EF4-FFF2-40B4-BE49-F238E27FC236}">
                      <a16:creationId xmlns:a16="http://schemas.microsoft.com/office/drawing/2014/main" id="{F25737D1-0B98-D27C-CA30-6D3558C11EA5}"/>
                    </a:ext>
                  </a:extLst>
                </p:cNvPr>
                <p:cNvSpPr/>
                <p:nvPr/>
              </p:nvSpPr>
              <p:spPr>
                <a:xfrm>
                  <a:off x="4636985" y="4847845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0" name="橢圓 29">
                  <a:extLst>
                    <a:ext uri="{FF2B5EF4-FFF2-40B4-BE49-F238E27FC236}">
                      <a16:creationId xmlns:a16="http://schemas.microsoft.com/office/drawing/2014/main" id="{1056ADB8-7FC7-F7EF-4C48-45C31151A9DE}"/>
                    </a:ext>
                  </a:extLst>
                </p:cNvPr>
                <p:cNvSpPr/>
                <p:nvPr/>
              </p:nvSpPr>
              <p:spPr>
                <a:xfrm>
                  <a:off x="4182833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1" name="橢圓 30">
                  <a:extLst>
                    <a:ext uri="{FF2B5EF4-FFF2-40B4-BE49-F238E27FC236}">
                      <a16:creationId xmlns:a16="http://schemas.microsoft.com/office/drawing/2014/main" id="{D8E7C20E-90D4-E558-C0BD-7FA8F948839F}"/>
                    </a:ext>
                  </a:extLst>
                </p:cNvPr>
                <p:cNvSpPr/>
                <p:nvPr/>
              </p:nvSpPr>
              <p:spPr>
                <a:xfrm>
                  <a:off x="3728681" y="4854837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" name="橢圓 31">
                  <a:extLst>
                    <a:ext uri="{FF2B5EF4-FFF2-40B4-BE49-F238E27FC236}">
                      <a16:creationId xmlns:a16="http://schemas.microsoft.com/office/drawing/2014/main" id="{8525B240-95A8-F85D-2C34-F64EA7EF0E61}"/>
                    </a:ext>
                  </a:extLst>
                </p:cNvPr>
                <p:cNvSpPr/>
                <p:nvPr/>
              </p:nvSpPr>
              <p:spPr>
                <a:xfrm>
                  <a:off x="3277802" y="4853939"/>
                  <a:ext cx="192022" cy="19202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grpSp>
          <p:nvGrpSpPr>
            <p:cNvPr id="10" name="群組 9">
              <a:extLst>
                <a:ext uri="{FF2B5EF4-FFF2-40B4-BE49-F238E27FC236}">
                  <a16:creationId xmlns:a16="http://schemas.microsoft.com/office/drawing/2014/main" id="{05F98E9A-63A6-7308-77EE-5923D725C121}"/>
                </a:ext>
              </a:extLst>
            </p:cNvPr>
            <p:cNvGrpSpPr/>
            <p:nvPr/>
          </p:nvGrpSpPr>
          <p:grpSpPr>
            <a:xfrm>
              <a:off x="906413" y="2302649"/>
              <a:ext cx="6426176" cy="1088624"/>
              <a:chOff x="1211051" y="2302649"/>
              <a:chExt cx="6426176" cy="1088624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51E77C32-D25F-6E22-2EC5-479673C2750B}"/>
                  </a:ext>
                </a:extLst>
              </p:cNvPr>
              <p:cNvSpPr/>
              <p:nvPr/>
            </p:nvSpPr>
            <p:spPr>
              <a:xfrm>
                <a:off x="2284125" y="2768508"/>
                <a:ext cx="4507991" cy="524615"/>
              </a:xfrm>
              <a:prstGeom prst="rect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4" name="直線單箭頭接點 448">
                <a:extLst>
                  <a:ext uri="{FF2B5EF4-FFF2-40B4-BE49-F238E27FC236}">
                    <a16:creationId xmlns:a16="http://schemas.microsoft.com/office/drawing/2014/main" id="{520EAD9C-271C-936F-9186-0937DFE697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3080" y="3043772"/>
                <a:ext cx="5854147" cy="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文字方塊 14">
                    <a:extLst>
                      <a:ext uri="{FF2B5EF4-FFF2-40B4-BE49-F238E27FC236}">
                        <a16:creationId xmlns:a16="http://schemas.microsoft.com/office/drawing/2014/main" id="{53F1EE92-06C5-3A03-7A97-D16BF63A2774}"/>
                      </a:ext>
                    </a:extLst>
                  </p:cNvPr>
                  <p:cNvSpPr txBox="1"/>
                  <p:nvPr/>
                </p:nvSpPr>
                <p:spPr>
                  <a:xfrm>
                    <a:off x="1211051" y="2710323"/>
                    <a:ext cx="652463" cy="551288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sz="2000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oMath>
                      </m:oMathPara>
                    </a14:m>
                    <a:endParaRPr lang="zh-TW" altLang="en-US" sz="2000"/>
                  </a:p>
                </p:txBody>
              </p:sp>
            </mc:Choice>
            <mc:Fallback xmlns="">
              <p:sp>
                <p:nvSpPr>
                  <p:cNvPr id="15" name="文字方塊 14">
                    <a:extLst>
                      <a:ext uri="{FF2B5EF4-FFF2-40B4-BE49-F238E27FC236}">
                        <a16:creationId xmlns:a16="http://schemas.microsoft.com/office/drawing/2014/main" id="{53F1EE92-06C5-3A03-7A97-D16BF63A277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211051" y="2710323"/>
                    <a:ext cx="652463" cy="551288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6" name="直線接點 15">
                <a:extLst>
                  <a:ext uri="{FF2B5EF4-FFF2-40B4-BE49-F238E27FC236}">
                    <a16:creationId xmlns:a16="http://schemas.microsoft.com/office/drawing/2014/main" id="{066B1AE5-2D6E-A055-7967-0BE49D0080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55161" y="2796884"/>
                <a:ext cx="0" cy="464726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文字方塊 16">
                    <a:extLst>
                      <a:ext uri="{FF2B5EF4-FFF2-40B4-BE49-F238E27FC236}">
                        <a16:creationId xmlns:a16="http://schemas.microsoft.com/office/drawing/2014/main" id="{A30234EF-33A1-BE44-513D-FACC8ECCBE5F}"/>
                      </a:ext>
                    </a:extLst>
                  </p:cNvPr>
                  <p:cNvSpPr txBox="1"/>
                  <p:nvPr/>
                </p:nvSpPr>
                <p:spPr>
                  <a:xfrm>
                    <a:off x="6275740" y="2302649"/>
                    <a:ext cx="1064824" cy="46647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𝒎𝒂𝒙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/>
                  </a:p>
                </p:txBody>
              </p:sp>
            </mc:Choice>
            <mc:Fallback xmlns="">
              <p:sp>
                <p:nvSpPr>
                  <p:cNvPr id="17" name="文字方塊 16">
                    <a:extLst>
                      <a:ext uri="{FF2B5EF4-FFF2-40B4-BE49-F238E27FC236}">
                        <a16:creationId xmlns:a16="http://schemas.microsoft.com/office/drawing/2014/main" id="{A30234EF-33A1-BE44-513D-FACC8ECCBE5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75740" y="2302649"/>
                    <a:ext cx="1064824" cy="466474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文字方塊 17">
                    <a:extLst>
                      <a:ext uri="{FF2B5EF4-FFF2-40B4-BE49-F238E27FC236}">
                        <a16:creationId xmlns:a16="http://schemas.microsoft.com/office/drawing/2014/main" id="{D3560EEB-A1CA-2E95-13B5-B9F5177A184F}"/>
                      </a:ext>
                    </a:extLst>
                  </p:cNvPr>
                  <p:cNvSpPr txBox="1"/>
                  <p:nvPr/>
                </p:nvSpPr>
                <p:spPr>
                  <a:xfrm>
                    <a:off x="1855568" y="2303262"/>
                    <a:ext cx="1064824" cy="46647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TW" sz="1600" b="1" i="1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m:rPr>
                                  <m:nor/>
                                </m:rPr>
                                <a:rPr lang="zh-TW" altLang="en-US" sz="1600" b="1" dirty="0"/>
                                <m:t> </m:t>
                              </m:r>
                            </m:e>
                            <m:sub>
                              <m:r>
                                <a:rPr lang="en-US" altLang="zh-TW" sz="1600" b="1" i="1" smtClean="0">
                                  <a:latin typeface="Cambria Math" panose="02040503050406030204" pitchFamily="18" charset="0"/>
                                </a:rPr>
                                <m:t>𝒎𝒊𝒏</m:t>
                              </m:r>
                            </m:sub>
                          </m:sSub>
                        </m:oMath>
                      </m:oMathPara>
                    </a14:m>
                    <a:endParaRPr lang="zh-TW" altLang="en-US" sz="1600" b="1"/>
                  </a:p>
                </p:txBody>
              </p:sp>
            </mc:Choice>
            <mc:Fallback xmlns="">
              <p:sp>
                <p:nvSpPr>
                  <p:cNvPr id="18" name="文字方塊 17">
                    <a:extLst>
                      <a:ext uri="{FF2B5EF4-FFF2-40B4-BE49-F238E27FC236}">
                        <a16:creationId xmlns:a16="http://schemas.microsoft.com/office/drawing/2014/main" id="{D3560EEB-A1CA-2E95-13B5-B9F5177A184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55568" y="2303262"/>
                    <a:ext cx="1064824" cy="466474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b="-1818"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文字方塊 18">
                    <a:extLst>
                      <a:ext uri="{FF2B5EF4-FFF2-40B4-BE49-F238E27FC236}">
                        <a16:creationId xmlns:a16="http://schemas.microsoft.com/office/drawing/2014/main" id="{C0AA7213-705B-59D5-7D47-82E963C9DC80}"/>
                      </a:ext>
                    </a:extLst>
                  </p:cNvPr>
                  <p:cNvSpPr txBox="1"/>
                  <p:nvPr/>
                </p:nvSpPr>
                <p:spPr>
                  <a:xfrm>
                    <a:off x="4828931" y="2333088"/>
                    <a:ext cx="652463" cy="50888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TW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oMath>
                      </m:oMathPara>
                    </a14:m>
                    <a:endParaRPr lang="zh-TW" altLang="en-US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9" name="文字方塊 18">
                    <a:extLst>
                      <a:ext uri="{FF2B5EF4-FFF2-40B4-BE49-F238E27FC236}">
                        <a16:creationId xmlns:a16="http://schemas.microsoft.com/office/drawing/2014/main" id="{C0AA7213-705B-59D5-7D47-82E963C9DC8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28931" y="2333088"/>
                    <a:ext cx="652463" cy="508881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zh-TW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0" name="文字方塊 19">
                <a:extLst>
                  <a:ext uri="{FF2B5EF4-FFF2-40B4-BE49-F238E27FC236}">
                    <a16:creationId xmlns:a16="http://schemas.microsoft.com/office/drawing/2014/main" id="{6FA8A5C1-365F-5458-B1E4-2944AB3BA22B}"/>
                  </a:ext>
                </a:extLst>
              </p:cNvPr>
              <p:cNvSpPr txBox="1"/>
              <p:nvPr/>
            </p:nvSpPr>
            <p:spPr>
              <a:xfrm>
                <a:off x="2347356" y="2670359"/>
                <a:ext cx="1652093" cy="7209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TW" sz="1400" b="1"/>
                  <a:t>floating-point range</a:t>
                </a:r>
                <a:endParaRPr lang="zh-TW" altLang="en-US" sz="1400" b="1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文字方塊 10">
                  <a:extLst>
                    <a:ext uri="{FF2B5EF4-FFF2-40B4-BE49-F238E27FC236}">
                      <a16:creationId xmlns:a16="http://schemas.microsoft.com/office/drawing/2014/main" id="{79B7A9E6-7067-D778-954F-61666B487953}"/>
                    </a:ext>
                  </a:extLst>
                </p:cNvPr>
                <p:cNvSpPr txBox="1"/>
                <p:nvPr/>
              </p:nvSpPr>
              <p:spPr>
                <a:xfrm>
                  <a:off x="2514468" y="5995439"/>
                  <a:ext cx="1064824" cy="4664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1600" b="1" i="1" dirty="0"/>
                              <m:t> 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𝒎𝒊𝒏</m:t>
                            </m:r>
                          </m:sub>
                        </m:sSub>
                      </m:oMath>
                    </m:oMathPara>
                  </a14:m>
                  <a:endParaRPr lang="zh-TW" altLang="en-US" sz="1600" b="1" i="1"/>
                </a:p>
              </p:txBody>
            </p:sp>
          </mc:Choice>
          <mc:Fallback xmlns="">
            <p:sp>
              <p:nvSpPr>
                <p:cNvPr id="11" name="文字方塊 10">
                  <a:extLst>
                    <a:ext uri="{FF2B5EF4-FFF2-40B4-BE49-F238E27FC236}">
                      <a16:creationId xmlns:a16="http://schemas.microsoft.com/office/drawing/2014/main" id="{79B7A9E6-7067-D778-954F-61666B48795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14468" y="5995439"/>
                  <a:ext cx="1064824" cy="466473"/>
                </a:xfrm>
                <a:prstGeom prst="rect">
                  <a:avLst/>
                </a:prstGeom>
                <a:blipFill>
                  <a:blip r:embed="rId18"/>
                  <a:stretch>
                    <a:fillRect b="-714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F8F89DCD-9E29-ABC6-177B-09244A762354}"/>
                    </a:ext>
                  </a:extLst>
                </p:cNvPr>
                <p:cNvSpPr txBox="1"/>
                <p:nvPr/>
              </p:nvSpPr>
              <p:spPr>
                <a:xfrm>
                  <a:off x="5692759" y="5995440"/>
                  <a:ext cx="1064824" cy="466473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q</m:t>
                            </m:r>
                            <m:r>
                              <m:rPr>
                                <m:nor/>
                              </m:rPr>
                              <a:rPr lang="zh-TW" altLang="en-US" sz="1600" b="1" i="1" dirty="0"/>
                              <m:t> </m:t>
                            </m:r>
                          </m:e>
                          <m:sub>
                            <m:r>
                              <a:rPr lang="en-US" altLang="zh-TW" sz="1600" b="1" i="1" smtClean="0">
                                <a:latin typeface="Cambria Math" panose="02040503050406030204" pitchFamily="18" charset="0"/>
                              </a:rPr>
                              <m:t>𝒎𝒂𝒙</m:t>
                            </m:r>
                          </m:sub>
                        </m:sSub>
                      </m:oMath>
                    </m:oMathPara>
                  </a14:m>
                  <a:endParaRPr lang="zh-TW" altLang="en-US" sz="2400" b="1" i="1"/>
                </a:p>
              </p:txBody>
            </p:sp>
          </mc:Choice>
          <mc:Fallback xmlns="">
            <p:sp>
              <p:nvSpPr>
                <p:cNvPr id="12" name="文字方塊 11">
                  <a:extLst>
                    <a:ext uri="{FF2B5EF4-FFF2-40B4-BE49-F238E27FC236}">
                      <a16:creationId xmlns:a16="http://schemas.microsoft.com/office/drawing/2014/main" id="{F8F89DCD-9E29-ABC6-177B-09244A7623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92759" y="5995440"/>
                  <a:ext cx="1064824" cy="466473"/>
                </a:xfrm>
                <a:prstGeom prst="rect">
                  <a:avLst/>
                </a:prstGeom>
                <a:blipFill>
                  <a:blip r:embed="rId19"/>
                  <a:stretch>
                    <a:fillRect b="-7143"/>
                  </a:stretch>
                </a:blipFill>
              </p:spPr>
              <p:txBody>
                <a:bodyPr/>
                <a:lstStyle/>
                <a:p>
                  <a:r>
                    <a:rPr lang="zh-TW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27556572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9738897-4C54-EEE0-FD2E-3EDED58CB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Summary of this Chapter</a:t>
            </a:r>
            <a:endParaRPr kumimoji="1"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BA02EB9-E5ED-9DAD-85A2-5516535A8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73292"/>
            <a:ext cx="9590314" cy="4503671"/>
          </a:xfrm>
        </p:spPr>
        <p:txBody>
          <a:bodyPr/>
          <a:lstStyle/>
          <a:p>
            <a:r>
              <a:rPr lang="en" altLang="zh-TW"/>
              <a:t>Post-Training Quantization (PTQ) quantizes an already-trained floating-point model.</a:t>
            </a:r>
          </a:p>
          <a:p>
            <a:pPr lvl="1"/>
            <a:r>
              <a:rPr kumimoji="1" lang="en" altLang="zh-TW"/>
              <a:t>P</a:t>
            </a:r>
            <a:r>
              <a:rPr kumimoji="1" lang="en-US" altLang="zh-TW"/>
              <a:t>er-tensor vs. per-channel vs. group-wise</a:t>
            </a:r>
          </a:p>
          <a:p>
            <a:pPr lvl="1"/>
            <a:r>
              <a:rPr kumimoji="1" lang="en-US" altLang="zh-TW"/>
              <a:t>How to determine the dynamic range for activation</a:t>
            </a:r>
          </a:p>
          <a:p>
            <a:pPr lvl="1"/>
            <a:endParaRPr kumimoji="1" lang="en-US" altLang="zh-TW"/>
          </a:p>
          <a:p>
            <a:r>
              <a:rPr kumimoji="1" lang="en-US" altLang="zh-TW"/>
              <a:t>Quantization-Aware Training (QAT) emulates inference-time quantization during training/fine-tuning.</a:t>
            </a:r>
          </a:p>
          <a:p>
            <a:pPr lvl="1"/>
            <a:r>
              <a:rPr kumimoji="1" lang="en-US" altLang="zh-TW"/>
              <a:t>Straight Through Estimator (STE)</a:t>
            </a:r>
            <a:endParaRPr kumimoji="1"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9F6C83-91E3-F51B-0D36-6A52FC853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85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49989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群組 58">
            <a:extLst>
              <a:ext uri="{FF2B5EF4-FFF2-40B4-BE49-F238E27FC236}">
                <a16:creationId xmlns:a16="http://schemas.microsoft.com/office/drawing/2014/main" id="{D9C3FCF2-8121-4856-A243-3AE8EA553881}"/>
              </a:ext>
            </a:extLst>
          </p:cNvPr>
          <p:cNvGrpSpPr/>
          <p:nvPr/>
        </p:nvGrpSpPr>
        <p:grpSpPr>
          <a:xfrm>
            <a:off x="1873181" y="2641722"/>
            <a:ext cx="9973763" cy="3655149"/>
            <a:chOff x="1873181" y="2641722"/>
            <a:chExt cx="9973763" cy="3655149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C851ABFB-6E79-48BF-ADE8-4C65CE50530E}"/>
                </a:ext>
              </a:extLst>
            </p:cNvPr>
            <p:cNvSpPr/>
            <p:nvPr/>
          </p:nvSpPr>
          <p:spPr>
            <a:xfrm>
              <a:off x="10432519" y="2641722"/>
              <a:ext cx="1404506" cy="342117"/>
            </a:xfrm>
            <a:prstGeom prst="rect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03ACB51D-3FD6-4EB5-94AB-8CB7FE334891}"/>
                </a:ext>
              </a:extLst>
            </p:cNvPr>
            <p:cNvSpPr/>
            <p:nvPr/>
          </p:nvSpPr>
          <p:spPr>
            <a:xfrm>
              <a:off x="10442438" y="5632395"/>
              <a:ext cx="1404506" cy="342117"/>
            </a:xfrm>
            <a:prstGeom prst="rect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B1305015-B499-44CC-A1FD-0684DFEED381}"/>
                </a:ext>
              </a:extLst>
            </p:cNvPr>
            <p:cNvSpPr/>
            <p:nvPr/>
          </p:nvSpPr>
          <p:spPr>
            <a:xfrm>
              <a:off x="1873181" y="6061657"/>
              <a:ext cx="375848" cy="235214"/>
            </a:xfrm>
            <a:prstGeom prst="rect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CF874DA9-E765-4BDF-8D2F-0D1A8E5C30C7}"/>
                </a:ext>
              </a:extLst>
            </p:cNvPr>
            <p:cNvSpPr/>
            <p:nvPr/>
          </p:nvSpPr>
          <p:spPr>
            <a:xfrm>
              <a:off x="1929426" y="3095489"/>
              <a:ext cx="375848" cy="235214"/>
            </a:xfrm>
            <a:prstGeom prst="rect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B6849B84-E81F-4BE3-851A-A469022AD1F9}"/>
                  </a:ext>
                </a:extLst>
              </p:cNvPr>
              <p:cNvSpPr txBox="1"/>
              <p:nvPr/>
            </p:nvSpPr>
            <p:spPr>
              <a:xfrm>
                <a:off x="10444545" y="2625939"/>
                <a:ext cx="1421373" cy="375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TW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b="1" i="1" smtClean="0"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altLang="zh-TW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b="1" i="1" smtClean="0">
                              <a:latin typeface="Cambria Math" panose="02040503050406030204" pitchFamily="18" charset="0"/>
                            </a:rPr>
                            <m:t>𝟑𝟖</m:t>
                          </m:r>
                        </m:sup>
                      </m:sSup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 ~ </m:t>
                      </m:r>
                      <m:sSup>
                        <m:sSupPr>
                          <m:ctrlPr>
                            <a:rPr lang="en-US" altLang="zh-TW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altLang="zh-TW" b="1" i="1">
                              <a:latin typeface="Cambria Math" panose="02040503050406030204" pitchFamily="18" charset="0"/>
                            </a:rPr>
                            <m:t>𝟑𝟖</m:t>
                          </m:r>
                        </m:sup>
                      </m:sSup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42" name="文字方塊 41">
                <a:extLst>
                  <a:ext uri="{FF2B5EF4-FFF2-40B4-BE49-F238E27FC236}">
                    <a16:creationId xmlns:a16="http://schemas.microsoft.com/office/drawing/2014/main" id="{B6849B84-E81F-4BE3-851A-A469022AD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44545" y="2625939"/>
                <a:ext cx="1421373" cy="375552"/>
              </a:xfrm>
              <a:prstGeom prst="rect">
                <a:avLst/>
              </a:prstGeom>
              <a:blipFill>
                <a:blip r:embed="rId2"/>
                <a:stretch>
                  <a:fillRect l="-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表格 3">
            <a:extLst>
              <a:ext uri="{FF2B5EF4-FFF2-40B4-BE49-F238E27FC236}">
                <a16:creationId xmlns:a16="http://schemas.microsoft.com/office/drawing/2014/main" id="{3E81B84C-600C-4BE8-97A7-AD8767AE9D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789825"/>
              </p:ext>
            </p:extLst>
          </p:nvPr>
        </p:nvGraphicFramePr>
        <p:xfrm>
          <a:off x="837898" y="5606918"/>
          <a:ext cx="4032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133764279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63467204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733540902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20369876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11929607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00657428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59299392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0041323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18868400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29663563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429042811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334430873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96604824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36178333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89431594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857972866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728733"/>
                  </a:ext>
                </a:extLst>
              </a:tr>
            </a:tbl>
          </a:graphicData>
        </a:graphic>
      </p:graphicFrame>
      <p:grpSp>
        <p:nvGrpSpPr>
          <p:cNvPr id="55" name="群組 54">
            <a:extLst>
              <a:ext uri="{FF2B5EF4-FFF2-40B4-BE49-F238E27FC236}">
                <a16:creationId xmlns:a16="http://schemas.microsoft.com/office/drawing/2014/main" id="{A8877645-2C13-4983-BD16-80ACB0E24136}"/>
              </a:ext>
            </a:extLst>
          </p:cNvPr>
          <p:cNvGrpSpPr/>
          <p:nvPr/>
        </p:nvGrpSpPr>
        <p:grpSpPr>
          <a:xfrm>
            <a:off x="704883" y="5152152"/>
            <a:ext cx="11169282" cy="1196645"/>
            <a:chOff x="704883" y="5152152"/>
            <a:chExt cx="11169282" cy="1196645"/>
          </a:xfrm>
        </p:grpSpPr>
        <p:sp>
          <p:nvSpPr>
            <p:cNvPr id="12" name="文字方塊 11">
              <a:extLst>
                <a:ext uri="{FF2B5EF4-FFF2-40B4-BE49-F238E27FC236}">
                  <a16:creationId xmlns:a16="http://schemas.microsoft.com/office/drawing/2014/main" id="{F2DFBC06-1F80-4184-B8D7-F693C879E7CE}"/>
                </a:ext>
              </a:extLst>
            </p:cNvPr>
            <p:cNvSpPr txBox="1"/>
            <p:nvPr/>
          </p:nvSpPr>
          <p:spPr>
            <a:xfrm>
              <a:off x="757998" y="5152152"/>
              <a:ext cx="511901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TW" b="1" i="0" dirty="0">
                  <a:solidFill>
                    <a:srgbClr val="0070C0"/>
                  </a:solidFill>
                  <a:effectLst/>
                </a:rPr>
                <a:t>Google </a:t>
              </a:r>
              <a:r>
                <a:rPr lang="en-US" altLang="zh-TW" b="0" i="0" dirty="0">
                  <a:effectLst/>
                </a:rPr>
                <a:t>Brain Float </a:t>
              </a:r>
              <a:r>
                <a:rPr lang="en-US" altLang="zh-TW" b="1" i="0" dirty="0">
                  <a:effectLst/>
                </a:rPr>
                <a:t>(BF16)</a:t>
              </a:r>
              <a:endParaRPr lang="zh-TW" altLang="en-US" b="1" dirty="0"/>
            </a:p>
          </p:txBody>
        </p:sp>
        <p:sp>
          <p:nvSpPr>
            <p:cNvPr id="31" name="文字方塊 30">
              <a:extLst>
                <a:ext uri="{FF2B5EF4-FFF2-40B4-BE49-F238E27FC236}">
                  <a16:creationId xmlns:a16="http://schemas.microsoft.com/office/drawing/2014/main" id="{9BE669CB-3638-490C-8002-206F6135B833}"/>
                </a:ext>
              </a:extLst>
            </p:cNvPr>
            <p:cNvSpPr txBox="1"/>
            <p:nvPr/>
          </p:nvSpPr>
          <p:spPr>
            <a:xfrm>
              <a:off x="3712273" y="6041020"/>
              <a:ext cx="5089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400" b="1" i="0" dirty="0">
                  <a:effectLst/>
                  <a:latin typeface="Arial" panose="020B0604020202020204" pitchFamily="34" charset="0"/>
                </a:rPr>
                <a:t>7</a:t>
              </a:r>
              <a:endParaRPr lang="zh-TW" altLang="en-US" sz="1400" dirty="0"/>
            </a:p>
          </p:txBody>
        </p:sp>
        <p:sp>
          <p:nvSpPr>
            <p:cNvPr id="30" name="文字方塊 29">
              <a:extLst>
                <a:ext uri="{FF2B5EF4-FFF2-40B4-BE49-F238E27FC236}">
                  <a16:creationId xmlns:a16="http://schemas.microsoft.com/office/drawing/2014/main" id="{9C67F7FE-DE0E-4AC4-9E32-5D7641D3D68F}"/>
                </a:ext>
              </a:extLst>
            </p:cNvPr>
            <p:cNvSpPr txBox="1"/>
            <p:nvPr/>
          </p:nvSpPr>
          <p:spPr>
            <a:xfrm>
              <a:off x="1883335" y="6030167"/>
              <a:ext cx="35554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400" b="1" i="0" dirty="0">
                  <a:effectLst/>
                  <a:latin typeface="Arial" panose="020B0604020202020204" pitchFamily="34" charset="0"/>
                </a:rPr>
                <a:t>8</a:t>
              </a:r>
              <a:endParaRPr lang="zh-TW" altLang="en-US" sz="1400" dirty="0"/>
            </a:p>
          </p:txBody>
        </p:sp>
        <p:sp>
          <p:nvSpPr>
            <p:cNvPr id="32" name="文字方塊 31">
              <a:extLst>
                <a:ext uri="{FF2B5EF4-FFF2-40B4-BE49-F238E27FC236}">
                  <a16:creationId xmlns:a16="http://schemas.microsoft.com/office/drawing/2014/main" id="{6179DEB9-5F3D-480F-98E7-FCB86734F4E7}"/>
                </a:ext>
              </a:extLst>
            </p:cNvPr>
            <p:cNvSpPr txBox="1"/>
            <p:nvPr/>
          </p:nvSpPr>
          <p:spPr>
            <a:xfrm>
              <a:off x="704883" y="6030167"/>
              <a:ext cx="5089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sz="1400" b="1" i="0" dirty="0">
                  <a:effectLst/>
                  <a:latin typeface="Arial" panose="020B0604020202020204" pitchFamily="34" charset="0"/>
                </a:rPr>
                <a:t>1</a:t>
              </a:r>
              <a:endParaRPr lang="zh-TW" altLang="en-US" sz="14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文字方塊 35">
                  <a:extLst>
                    <a:ext uri="{FF2B5EF4-FFF2-40B4-BE49-F238E27FC236}">
                      <a16:creationId xmlns:a16="http://schemas.microsoft.com/office/drawing/2014/main" id="{B3AF7F71-7769-4CD3-810A-3C695F9A6BB0}"/>
                    </a:ext>
                  </a:extLst>
                </p:cNvPr>
                <p:cNvSpPr txBox="1"/>
                <p:nvPr/>
              </p:nvSpPr>
              <p:spPr>
                <a:xfrm>
                  <a:off x="9385358" y="5613138"/>
                  <a:ext cx="443146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zh-TW" b="1" i="1" smtClean="0">
                            <a:latin typeface="Cambria Math" panose="02040503050406030204" pitchFamily="18" charset="0"/>
                          </a:rPr>
                          <m:t>𝟏𝟔</m:t>
                        </m:r>
                      </m:oMath>
                    </m:oMathPara>
                  </a14:m>
                  <a:endParaRPr lang="zh-TW" altLang="en-US" dirty="0"/>
                </a:p>
              </p:txBody>
            </p:sp>
          </mc:Choice>
          <mc:Fallback xmlns="">
            <p:sp>
              <p:nvSpPr>
                <p:cNvPr id="36" name="文字方塊 35">
                  <a:extLst>
                    <a:ext uri="{FF2B5EF4-FFF2-40B4-BE49-F238E27FC236}">
                      <a16:creationId xmlns:a16="http://schemas.microsoft.com/office/drawing/2014/main" id="{B3AF7F71-7769-4CD3-810A-3C695F9A6B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85358" y="5613138"/>
                  <a:ext cx="443146" cy="369332"/>
                </a:xfrm>
                <a:prstGeom prst="rect">
                  <a:avLst/>
                </a:prstGeom>
                <a:blipFill>
                  <a:blip r:embed="rId3"/>
                  <a:stretch>
                    <a:fillRect l="-694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文字方塊 43">
                  <a:extLst>
                    <a:ext uri="{FF2B5EF4-FFF2-40B4-BE49-F238E27FC236}">
                      <a16:creationId xmlns:a16="http://schemas.microsoft.com/office/drawing/2014/main" id="{7326BCEA-C669-41C4-BC55-267D5C4864CC}"/>
                    </a:ext>
                  </a:extLst>
                </p:cNvPr>
                <p:cNvSpPr txBox="1"/>
                <p:nvPr/>
              </p:nvSpPr>
              <p:spPr>
                <a:xfrm>
                  <a:off x="10477495" y="5610028"/>
                  <a:ext cx="1396670" cy="37555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TW" b="1" i="1" smtClean="0">
                                <a:latin typeface="Cambria Math" panose="02040503050406030204" pitchFamily="18" charset="0"/>
                              </a:rPr>
                              <m:t>𝟑𝟖</m:t>
                            </m:r>
                          </m:sup>
                        </m:sSup>
                        <m:r>
                          <a:rPr lang="en-US" altLang="zh-TW" b="1" i="1" smtClean="0">
                            <a:latin typeface="Cambria Math" panose="02040503050406030204" pitchFamily="18" charset="0"/>
                          </a:rPr>
                          <m:t> ~ </m:t>
                        </m:r>
                        <m:sSup>
                          <m:sSupPr>
                            <m:ctrlPr>
                              <a:rPr lang="en-US" altLang="zh-TW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altLang="zh-TW" b="1" i="1">
                                <a:latin typeface="Cambria Math" panose="02040503050406030204" pitchFamily="18" charset="0"/>
                              </a:rPr>
                              <m:t>𝟑𝟖</m:t>
                            </m:r>
                          </m:sup>
                        </m:sSup>
                      </m:oMath>
                    </m:oMathPara>
                  </a14:m>
                  <a:endParaRPr lang="zh-TW" altLang="en-US" b="1" dirty="0"/>
                </a:p>
              </p:txBody>
            </p:sp>
          </mc:Choice>
          <mc:Fallback xmlns="">
            <p:sp>
              <p:nvSpPr>
                <p:cNvPr id="44" name="文字方塊 43">
                  <a:extLst>
                    <a:ext uri="{FF2B5EF4-FFF2-40B4-BE49-F238E27FC236}">
                      <a16:creationId xmlns:a16="http://schemas.microsoft.com/office/drawing/2014/main" id="{7326BCEA-C669-41C4-BC55-267D5C4864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77495" y="5610028"/>
                  <a:ext cx="1396670" cy="375552"/>
                </a:xfrm>
                <a:prstGeom prst="rect">
                  <a:avLst/>
                </a:prstGeom>
                <a:blipFill>
                  <a:blip r:embed="rId4"/>
                  <a:stretch>
                    <a:fillRect l="-65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B611F058-EF1A-4102-A659-434ACF073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Floating-Point Number</a:t>
            </a:r>
            <a:endParaRPr lang="zh-TW" altLang="en-US" dirty="0"/>
          </a:p>
        </p:txBody>
      </p:sp>
      <p:graphicFrame>
        <p:nvGraphicFramePr>
          <p:cNvPr id="5" name="表格 3">
            <a:extLst>
              <a:ext uri="{FF2B5EF4-FFF2-40B4-BE49-F238E27FC236}">
                <a16:creationId xmlns:a16="http://schemas.microsoft.com/office/drawing/2014/main" id="{A6A67CFB-BE3E-4A87-AB16-A67DDBE2AA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049714"/>
              </p:ext>
            </p:extLst>
          </p:nvPr>
        </p:nvGraphicFramePr>
        <p:xfrm>
          <a:off x="837898" y="2632159"/>
          <a:ext cx="8064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133764279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63467204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733540902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20369876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11929607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00657428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59299392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0041323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18868400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29663563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429042811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334430873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96604824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36178333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89431594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85797286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252951160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42927194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92655478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06369603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290072122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83214557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85465556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59959961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012776075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953684051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70307890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871639415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914040842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80518766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174589261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41599195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728733"/>
                  </a:ext>
                </a:extLst>
              </a:tr>
            </a:tbl>
          </a:graphicData>
        </a:graphic>
      </p:graphicFrame>
      <p:sp>
        <p:nvSpPr>
          <p:cNvPr id="8" name="文字方塊 7">
            <a:extLst>
              <a:ext uri="{FF2B5EF4-FFF2-40B4-BE49-F238E27FC236}">
                <a16:creationId xmlns:a16="http://schemas.microsoft.com/office/drawing/2014/main" id="{3C304AE5-2530-4572-9489-503D70718CED}"/>
              </a:ext>
            </a:extLst>
          </p:cNvPr>
          <p:cNvSpPr txBox="1"/>
          <p:nvPr/>
        </p:nvSpPr>
        <p:spPr>
          <a:xfrm>
            <a:off x="757998" y="2180800"/>
            <a:ext cx="51190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i="0" dirty="0">
                <a:solidFill>
                  <a:srgbClr val="0070C0"/>
                </a:solidFill>
                <a:effectLst/>
              </a:rPr>
              <a:t>IEEE 754 </a:t>
            </a:r>
            <a:r>
              <a:rPr lang="en-US" altLang="zh-TW" b="0" i="0" dirty="0">
                <a:effectLst/>
              </a:rPr>
              <a:t>Single Precision 32-bit Float </a:t>
            </a:r>
            <a:r>
              <a:rPr lang="en-US" altLang="zh-TW" b="1" i="0" dirty="0">
                <a:effectLst/>
              </a:rPr>
              <a:t>(IEEE FP32)</a:t>
            </a:r>
            <a:endParaRPr lang="zh-TW" altLang="en-US" b="1" dirty="0"/>
          </a:p>
        </p:txBody>
      </p:sp>
      <p:graphicFrame>
        <p:nvGraphicFramePr>
          <p:cNvPr id="9" name="表格 3">
            <a:extLst>
              <a:ext uri="{FF2B5EF4-FFF2-40B4-BE49-F238E27FC236}">
                <a16:creationId xmlns:a16="http://schemas.microsoft.com/office/drawing/2014/main" id="{191F4B3B-8BA4-4CF0-BE90-46A4FD830D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658933"/>
              </p:ext>
            </p:extLst>
          </p:nvPr>
        </p:nvGraphicFramePr>
        <p:xfrm>
          <a:off x="837898" y="4223402"/>
          <a:ext cx="4032000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133764279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634672048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733540902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203698766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11929607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00657428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06369603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290072122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832145574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85465556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599599617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012776075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1953684051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2703078909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871639415"/>
                    </a:ext>
                  </a:extLst>
                </a:gridCol>
                <a:gridCol w="252000">
                  <a:extLst>
                    <a:ext uri="{9D8B030D-6E8A-4147-A177-3AD203B41FA5}">
                      <a16:colId xmlns:a16="http://schemas.microsoft.com/office/drawing/2014/main" val="3914040842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728733"/>
                  </a:ext>
                </a:extLst>
              </a:tr>
            </a:tbl>
          </a:graphicData>
        </a:graphic>
      </p:graphicFrame>
      <p:sp>
        <p:nvSpPr>
          <p:cNvPr id="10" name="文字方塊 9">
            <a:extLst>
              <a:ext uri="{FF2B5EF4-FFF2-40B4-BE49-F238E27FC236}">
                <a16:creationId xmlns:a16="http://schemas.microsoft.com/office/drawing/2014/main" id="{EE3E37AF-8B8E-412E-90F4-999EDFB094BF}"/>
              </a:ext>
            </a:extLst>
          </p:cNvPr>
          <p:cNvSpPr txBox="1"/>
          <p:nvPr/>
        </p:nvSpPr>
        <p:spPr>
          <a:xfrm>
            <a:off x="793492" y="3776196"/>
            <a:ext cx="51190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b="1" i="0" dirty="0">
                <a:solidFill>
                  <a:srgbClr val="0070C0"/>
                </a:solidFill>
                <a:effectLst/>
              </a:rPr>
              <a:t>IEEE 754 </a:t>
            </a:r>
            <a:r>
              <a:rPr lang="en-US" altLang="zh-TW" b="0" i="0" dirty="0">
                <a:effectLst/>
              </a:rPr>
              <a:t>Half Precision 16-bit Float </a:t>
            </a:r>
            <a:r>
              <a:rPr lang="en-US" altLang="zh-TW" b="1" i="0" dirty="0">
                <a:effectLst/>
              </a:rPr>
              <a:t>(IEEE FP16)</a:t>
            </a:r>
            <a:endParaRPr lang="zh-TW" altLang="en-US" b="1" dirty="0"/>
          </a:p>
        </p:txBody>
      </p:sp>
      <p:sp>
        <p:nvSpPr>
          <p:cNvPr id="13" name="內容版面配置區 2">
            <a:extLst>
              <a:ext uri="{FF2B5EF4-FFF2-40B4-BE49-F238E27FC236}">
                <a16:creationId xmlns:a16="http://schemas.microsoft.com/office/drawing/2014/main" id="{7245DF75-45FF-48A2-8B2E-65804C11CAAD}"/>
              </a:ext>
            </a:extLst>
          </p:cNvPr>
          <p:cNvSpPr txBox="1">
            <a:spLocks/>
          </p:cNvSpPr>
          <p:nvPr/>
        </p:nvSpPr>
        <p:spPr>
          <a:xfrm>
            <a:off x="700027" y="1524327"/>
            <a:ext cx="10515600" cy="4503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n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Ø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l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Arial" panose="020B0604020202020204" pitchFamily="34" charset="0"/>
              <a:buChar char="»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marR="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99"/>
              </a:buClr>
              <a:buSzTx/>
              <a:buFont typeface="Wingdings" panose="05000000000000000000" pitchFamily="2" charset="2"/>
              <a:buChar char="u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anose="05000000000000000000" pitchFamily="2" charset="2"/>
              <a:buNone/>
            </a:pPr>
            <a:r>
              <a:rPr lang="en-US" altLang="zh-TW" sz="2400" b="1" dirty="0"/>
              <a:t>Exponent width </a:t>
            </a:r>
            <a:r>
              <a:rPr lang="en-US" altLang="zh-TW" sz="2400" b="1" dirty="0">
                <a:sym typeface="Wingdings" panose="05000000000000000000" pitchFamily="2" charset="2"/>
              </a:rPr>
              <a:t> Range,      Fraction Width  Precision</a:t>
            </a:r>
            <a:endParaRPr lang="zh-TW" altLang="en-US" sz="2400" b="1" dirty="0"/>
          </a:p>
        </p:txBody>
      </p:sp>
      <p:sp>
        <p:nvSpPr>
          <p:cNvPr id="18" name="文字方塊 17">
            <a:extLst>
              <a:ext uri="{FF2B5EF4-FFF2-40B4-BE49-F238E27FC236}">
                <a16:creationId xmlns:a16="http://schemas.microsoft.com/office/drawing/2014/main" id="{8D5EEA21-C936-4E6C-9FA3-A3F893534B06}"/>
              </a:ext>
            </a:extLst>
          </p:cNvPr>
          <p:cNvSpPr txBox="1"/>
          <p:nvPr/>
        </p:nvSpPr>
        <p:spPr>
          <a:xfrm>
            <a:off x="5515590" y="3280098"/>
            <a:ext cx="12369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effectLst/>
                <a:latin typeface="Arial" panose="020B0604020202020204" pitchFamily="34" charset="0"/>
              </a:rPr>
              <a:t>Fraction</a:t>
            </a:r>
            <a:endParaRPr lang="zh-TW" altLang="en-US" sz="1400" dirty="0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AB43DEF3-FC11-4B15-9BEE-6DA5D6694CB2}"/>
              </a:ext>
            </a:extLst>
          </p:cNvPr>
          <p:cNvSpPr txBox="1"/>
          <p:nvPr/>
        </p:nvSpPr>
        <p:spPr>
          <a:xfrm>
            <a:off x="1545179" y="4655402"/>
            <a:ext cx="3555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effectLst/>
                <a:latin typeface="Arial" panose="020B0604020202020204" pitchFamily="34" charset="0"/>
              </a:rPr>
              <a:t>5</a:t>
            </a:r>
            <a:endParaRPr lang="zh-TW" altLang="en-US" sz="1400" dirty="0"/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1E893392-A523-4DDB-A6B7-ED56937D11A4}"/>
              </a:ext>
            </a:extLst>
          </p:cNvPr>
          <p:cNvSpPr txBox="1"/>
          <p:nvPr/>
        </p:nvSpPr>
        <p:spPr>
          <a:xfrm>
            <a:off x="1457760" y="3280098"/>
            <a:ext cx="12369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effectLst/>
                <a:latin typeface="Arial" panose="020B0604020202020204" pitchFamily="34" charset="0"/>
              </a:rPr>
              <a:t>Exponent</a:t>
            </a:r>
            <a:endParaRPr lang="zh-TW" altLang="en-US" sz="1400" dirty="0"/>
          </a:p>
        </p:txBody>
      </p:sp>
      <p:sp>
        <p:nvSpPr>
          <p:cNvPr id="22" name="文字方塊 21">
            <a:extLst>
              <a:ext uri="{FF2B5EF4-FFF2-40B4-BE49-F238E27FC236}">
                <a16:creationId xmlns:a16="http://schemas.microsoft.com/office/drawing/2014/main" id="{781EBD41-2C79-48F7-958E-4E4D1903C21C}"/>
              </a:ext>
            </a:extLst>
          </p:cNvPr>
          <p:cNvSpPr txBox="1"/>
          <p:nvPr/>
        </p:nvSpPr>
        <p:spPr>
          <a:xfrm>
            <a:off x="465582" y="3280099"/>
            <a:ext cx="10005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effectLst/>
                <a:latin typeface="Arial" panose="020B0604020202020204" pitchFamily="34" charset="0"/>
              </a:rPr>
              <a:t>Sign</a:t>
            </a:r>
            <a:endParaRPr lang="zh-TW" altLang="en-US" sz="1400" dirty="0"/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8F8940C5-566B-448A-ABB8-21E883321641}"/>
              </a:ext>
            </a:extLst>
          </p:cNvPr>
          <p:cNvSpPr txBox="1"/>
          <p:nvPr/>
        </p:nvSpPr>
        <p:spPr>
          <a:xfrm>
            <a:off x="3353001" y="4655402"/>
            <a:ext cx="5089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effectLst/>
                <a:latin typeface="Arial" panose="020B0604020202020204" pitchFamily="34" charset="0"/>
              </a:rPr>
              <a:t>10</a:t>
            </a:r>
            <a:endParaRPr lang="zh-TW" altLang="en-US" sz="1400" dirty="0"/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A938645F-B332-4181-B5B4-59CEA254132D}"/>
              </a:ext>
            </a:extLst>
          </p:cNvPr>
          <p:cNvSpPr txBox="1"/>
          <p:nvPr/>
        </p:nvSpPr>
        <p:spPr>
          <a:xfrm>
            <a:off x="704883" y="4652306"/>
            <a:ext cx="5089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effectLst/>
                <a:latin typeface="Arial" panose="020B0604020202020204" pitchFamily="34" charset="0"/>
              </a:rPr>
              <a:t>1</a:t>
            </a:r>
            <a:endParaRPr lang="zh-TW" altLang="en-US" sz="1400" dirty="0"/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26274036-C5E8-4052-8C9A-55890270CEC5}"/>
              </a:ext>
            </a:extLst>
          </p:cNvPr>
          <p:cNvSpPr txBox="1"/>
          <p:nvPr/>
        </p:nvSpPr>
        <p:spPr>
          <a:xfrm>
            <a:off x="716847" y="3059934"/>
            <a:ext cx="5089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effectLst/>
                <a:latin typeface="Arial" panose="020B0604020202020204" pitchFamily="34" charset="0"/>
              </a:rPr>
              <a:t>1</a:t>
            </a:r>
            <a:endParaRPr lang="zh-TW" altLang="en-US" sz="1400" dirty="0"/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93CB7BD7-CE14-4665-8CCB-228C45FD25DF}"/>
              </a:ext>
            </a:extLst>
          </p:cNvPr>
          <p:cNvSpPr txBox="1"/>
          <p:nvPr/>
        </p:nvSpPr>
        <p:spPr>
          <a:xfrm>
            <a:off x="1883335" y="3057068"/>
            <a:ext cx="4431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effectLst/>
                <a:latin typeface="Arial" panose="020B0604020202020204" pitchFamily="34" charset="0"/>
              </a:rPr>
              <a:t>8</a:t>
            </a:r>
            <a:endParaRPr lang="zh-TW" altLang="en-US" sz="1400" dirty="0"/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398CDEE7-77AD-489F-845A-C64894400307}"/>
              </a:ext>
            </a:extLst>
          </p:cNvPr>
          <p:cNvSpPr txBox="1"/>
          <p:nvPr/>
        </p:nvSpPr>
        <p:spPr>
          <a:xfrm>
            <a:off x="5912511" y="3067015"/>
            <a:ext cx="4431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400" b="1" i="0" dirty="0">
                <a:effectLst/>
                <a:latin typeface="Arial" panose="020B0604020202020204" pitchFamily="34" charset="0"/>
              </a:rPr>
              <a:t>23</a:t>
            </a:r>
            <a:endParaRPr lang="zh-TW" altLang="en-US" sz="1400" dirty="0"/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AC3473E6-4DBB-4490-B2DF-E210BF2D993C}"/>
              </a:ext>
            </a:extLst>
          </p:cNvPr>
          <p:cNvSpPr txBox="1"/>
          <p:nvPr/>
        </p:nvSpPr>
        <p:spPr>
          <a:xfrm>
            <a:off x="8988437" y="1757802"/>
            <a:ext cx="12369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i="0" dirty="0">
                <a:effectLst/>
                <a:latin typeface="Arial" panose="020B0604020202020204" pitchFamily="34" charset="0"/>
              </a:rPr>
              <a:t>Total bits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5BB62C3A-5A7E-4F7A-92AB-F1CF1E8AFFE5}"/>
                  </a:ext>
                </a:extLst>
              </p:cNvPr>
              <p:cNvSpPr txBox="1"/>
              <p:nvPr/>
            </p:nvSpPr>
            <p:spPr>
              <a:xfrm>
                <a:off x="9385358" y="2632159"/>
                <a:ext cx="44314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𝟑𝟐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4" name="文字方塊 33">
                <a:extLst>
                  <a:ext uri="{FF2B5EF4-FFF2-40B4-BE49-F238E27FC236}">
                    <a16:creationId xmlns:a16="http://schemas.microsoft.com/office/drawing/2014/main" id="{5BB62C3A-5A7E-4F7A-92AB-F1CF1E8AFF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5358" y="2632159"/>
                <a:ext cx="443146" cy="369332"/>
              </a:xfrm>
              <a:prstGeom prst="rect">
                <a:avLst/>
              </a:prstGeom>
              <a:blipFill>
                <a:blip r:embed="rId5"/>
                <a:stretch>
                  <a:fillRect l="-69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文字方塊 34">
                <a:extLst>
                  <a:ext uri="{FF2B5EF4-FFF2-40B4-BE49-F238E27FC236}">
                    <a16:creationId xmlns:a16="http://schemas.microsoft.com/office/drawing/2014/main" id="{9166F7AC-5C85-46FD-B763-3DEECBBE3463}"/>
                  </a:ext>
                </a:extLst>
              </p:cNvPr>
              <p:cNvSpPr txBox="1"/>
              <p:nvPr/>
            </p:nvSpPr>
            <p:spPr>
              <a:xfrm>
                <a:off x="9385358" y="4254736"/>
                <a:ext cx="44314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𝟏𝟔</m:t>
                      </m:r>
                    </m:oMath>
                  </m:oMathPara>
                </a14:m>
                <a:endParaRPr lang="zh-TW" altLang="en-US" dirty="0"/>
              </a:p>
            </p:txBody>
          </p:sp>
        </mc:Choice>
        <mc:Fallback xmlns="">
          <p:sp>
            <p:nvSpPr>
              <p:cNvPr id="35" name="文字方塊 34">
                <a:extLst>
                  <a:ext uri="{FF2B5EF4-FFF2-40B4-BE49-F238E27FC236}">
                    <a16:creationId xmlns:a16="http://schemas.microsoft.com/office/drawing/2014/main" id="{9166F7AC-5C85-46FD-B763-3DEECBBE3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5358" y="4254736"/>
                <a:ext cx="443146" cy="369332"/>
              </a:xfrm>
              <a:prstGeom prst="rect">
                <a:avLst/>
              </a:prstGeom>
              <a:blipFill>
                <a:blip r:embed="rId6"/>
                <a:stretch>
                  <a:fillRect l="-69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文字方塊 40">
            <a:extLst>
              <a:ext uri="{FF2B5EF4-FFF2-40B4-BE49-F238E27FC236}">
                <a16:creationId xmlns:a16="http://schemas.microsoft.com/office/drawing/2014/main" id="{7CFADB4B-CC0B-4112-A667-BBEE3C23EC5F}"/>
              </a:ext>
            </a:extLst>
          </p:cNvPr>
          <p:cNvSpPr txBox="1"/>
          <p:nvPr/>
        </p:nvSpPr>
        <p:spPr>
          <a:xfrm>
            <a:off x="10536740" y="1757802"/>
            <a:ext cx="12369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b="1" i="0" dirty="0">
                <a:effectLst/>
                <a:latin typeface="Arial" panose="020B0604020202020204" pitchFamily="34" charset="0"/>
              </a:rPr>
              <a:t>Range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文字方塊 42">
                <a:extLst>
                  <a:ext uri="{FF2B5EF4-FFF2-40B4-BE49-F238E27FC236}">
                    <a16:creationId xmlns:a16="http://schemas.microsoft.com/office/drawing/2014/main" id="{7FEC6B6F-97F4-4160-8DF9-BC39E279E6C9}"/>
                  </a:ext>
                </a:extLst>
              </p:cNvPr>
              <p:cNvSpPr txBox="1"/>
              <p:nvPr/>
            </p:nvSpPr>
            <p:spPr>
              <a:xfrm>
                <a:off x="10373676" y="4108317"/>
                <a:ext cx="1593270" cy="6621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altLang="zh-TW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altLang="zh-TW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b="1" i="1" smtClean="0"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altLang="zh-TW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b="1" i="1" smtClean="0">
                              <a:latin typeface="Cambria Math" panose="02040503050406030204" pitchFamily="18" charset="0"/>
                            </a:rPr>
                            <m:t>𝟓</m:t>
                          </m:r>
                        </m:sup>
                      </m:sSup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altLang="zh-TW" b="1" i="1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TW" b="1" i="1" smtClean="0">
                          <a:latin typeface="Cambria Math" panose="02040503050406030204" pitchFamily="18" charset="0"/>
                        </a:rPr>
                        <m:t>~ </m:t>
                      </m:r>
                      <m:r>
                        <a:rPr lang="en-US" altLang="zh-TW" b="1" i="1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en-US" altLang="zh-TW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altLang="zh-TW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TW" b="1" i="1"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en-US" altLang="zh-TW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</m:sup>
                      </m:sSup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43" name="文字方塊 42">
                <a:extLst>
                  <a:ext uri="{FF2B5EF4-FFF2-40B4-BE49-F238E27FC236}">
                    <a16:creationId xmlns:a16="http://schemas.microsoft.com/office/drawing/2014/main" id="{7FEC6B6F-97F4-4160-8DF9-BC39E279E6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73676" y="4108317"/>
                <a:ext cx="1593270" cy="66216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17BF382-E2A6-4AE1-B6F3-76EFACCB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2ABDDB-4DBE-438F-825E-A879036B780E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31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MA" val="2.1"/>
</p:tagLst>
</file>

<file path=ppt/theme/theme1.xml><?xml version="1.0" encoding="utf-8"?>
<a:theme xmlns:a="http://schemas.openxmlformats.org/drawingml/2006/main" name="NYCU_GREAT_2023_blue_ver">
  <a:themeElements>
    <a:clrScheme name="EDGE_AI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B0C1"/>
      </a:accent1>
      <a:accent2>
        <a:srgbClr val="E66D52"/>
      </a:accent2>
      <a:accent3>
        <a:srgbClr val="A5A5A5"/>
      </a:accent3>
      <a:accent4>
        <a:srgbClr val="F4AB11"/>
      </a:accent4>
      <a:accent5>
        <a:srgbClr val="8A3E73"/>
      </a:accent5>
      <a:accent6>
        <a:srgbClr val="99B054"/>
      </a:accent6>
      <a:hlink>
        <a:srgbClr val="0563C1"/>
      </a:hlink>
      <a:folHlink>
        <a:srgbClr val="954F72"/>
      </a:folHlink>
    </a:clrScheme>
    <a:fontScheme name="NYCU_CADLAB">
      <a:majorFont>
        <a:latin typeface="Arial Narrow"/>
        <a:ea typeface="標楷體"/>
        <a:cs typeface=""/>
      </a:majorFont>
      <a:minorFont>
        <a:latin typeface="Arial Narrow"/>
        <a:ea typeface="標楷體"/>
        <a:cs typeface="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8575">
          <a:solidFill>
            <a:schemeClr val="tx1"/>
          </a:solidFill>
          <a:headEnd w="med" len="med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ustom Office TemplateNew_Template_16_9-ver_2023_colorful.potx" id="{24DE821A-C38C-44E9-AB90-42DD03B0BBB2}" vid="{3EA581D9-4855-440F-A2ED-BDC824B2A712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Custom Office TemplateNew_Template_16_9-ver_2023_colorful</Template>
  <TotalTime>32885</TotalTime>
  <Words>4625</Words>
  <Application>Microsoft Office PowerPoint</Application>
  <PresentationFormat>寬螢幕</PresentationFormat>
  <Paragraphs>2315</Paragraphs>
  <Slides>85</Slides>
  <Notes>0</Notes>
  <HiddenSlides>1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85</vt:i4>
      </vt:variant>
    </vt:vector>
  </HeadingPairs>
  <TitlesOfParts>
    <vt:vector size="96" baseType="lpstr">
      <vt:lpstr>AtlasGrotesk</vt:lpstr>
      <vt:lpstr>Söhne</vt:lpstr>
      <vt:lpstr>TrebuchetMS</vt:lpstr>
      <vt:lpstr>新細明體</vt:lpstr>
      <vt:lpstr>標楷體</vt:lpstr>
      <vt:lpstr>Arial</vt:lpstr>
      <vt:lpstr>Arial Narrow</vt:lpstr>
      <vt:lpstr>Calibri</vt:lpstr>
      <vt:lpstr>Cambria Math</vt:lpstr>
      <vt:lpstr>Wingdings</vt:lpstr>
      <vt:lpstr>NYCU_GREAT_2023_blue_ver</vt:lpstr>
      <vt:lpstr>邊緣人工智慧 Edge AI</vt:lpstr>
      <vt:lpstr>Deep Learning Continues to Scale</vt:lpstr>
      <vt:lpstr>Low Bit-Width Operations are Much Cheaper</vt:lpstr>
      <vt:lpstr>Peak Throughput Comparison: Titan RTX vs. A100</vt:lpstr>
      <vt:lpstr>Outline</vt:lpstr>
      <vt:lpstr>Numeric Data Types</vt:lpstr>
      <vt:lpstr>Integer</vt:lpstr>
      <vt:lpstr>Floating-Point Number</vt:lpstr>
      <vt:lpstr>Floating-Point Number</vt:lpstr>
      <vt:lpstr>INT4 and FP4</vt:lpstr>
      <vt:lpstr>Introduction to Quantization</vt:lpstr>
      <vt:lpstr>Introduction to Quantization</vt:lpstr>
      <vt:lpstr>Quantization Methods</vt:lpstr>
      <vt:lpstr>Quantization Methods</vt:lpstr>
      <vt:lpstr>K-Means-based  Weight Quantization</vt:lpstr>
      <vt:lpstr>K-Means-based Weight Quantization</vt:lpstr>
      <vt:lpstr>K-Means-based Weight Quantization</vt:lpstr>
      <vt:lpstr>K-Means-based Weight Quantization</vt:lpstr>
      <vt:lpstr>PowerPoint 簡報</vt:lpstr>
      <vt:lpstr>PowerPoint 簡報</vt:lpstr>
      <vt:lpstr>PowerPoint 簡報</vt:lpstr>
      <vt:lpstr>Quantization Methods</vt:lpstr>
      <vt:lpstr>Quantization Methods</vt:lpstr>
      <vt:lpstr>Linear Quantization</vt:lpstr>
      <vt:lpstr>Linear Quantization</vt:lpstr>
      <vt:lpstr>Linear Quantization</vt:lpstr>
      <vt:lpstr>Linear Quantization</vt:lpstr>
      <vt:lpstr>PowerPoint 簡報</vt:lpstr>
      <vt:lpstr>PowerPoint 簡報</vt:lpstr>
      <vt:lpstr>PowerPoint 簡報</vt:lpstr>
      <vt:lpstr>PowerPoint 簡報</vt:lpstr>
      <vt:lpstr>Linear Quantization</vt:lpstr>
      <vt:lpstr>Linear Quantization</vt:lpstr>
      <vt:lpstr>Linear Quantization</vt:lpstr>
      <vt:lpstr>Integer-Arithmetic-Only Quantization</vt:lpstr>
      <vt:lpstr>Integer-Arithmetic-Only Quantization</vt:lpstr>
      <vt:lpstr>PowerPoint 簡報</vt:lpstr>
      <vt:lpstr>PowerPoint 簡報</vt:lpstr>
      <vt:lpstr>PowerPoint 簡報</vt:lpstr>
      <vt:lpstr>Integer-Arithmetic-Only Quantization</vt:lpstr>
      <vt:lpstr>Integer-Arithmetic-Only Quantization</vt:lpstr>
      <vt:lpstr>Symmetric Linear Quantization</vt:lpstr>
      <vt:lpstr>Symmetric Linear Quantization</vt:lpstr>
      <vt:lpstr>PowerPoint 簡報</vt:lpstr>
      <vt:lpstr>PowerPoint 簡報</vt:lpstr>
      <vt:lpstr>Linear Quantized Fully-Connected Layer</vt:lpstr>
      <vt:lpstr>Linear Quantized Convolution Layer</vt:lpstr>
      <vt:lpstr>Outline</vt:lpstr>
      <vt:lpstr>Post-Training Quantization (PTQ) </vt:lpstr>
      <vt:lpstr>Post-Training Quantization (PTQ) </vt:lpstr>
      <vt:lpstr>Post-Training Quantization (PTQ) </vt:lpstr>
      <vt:lpstr>Quantization Granularity</vt:lpstr>
      <vt:lpstr>Quantization Granularity</vt:lpstr>
      <vt:lpstr>Per-Tensor Weight Quantization</vt:lpstr>
      <vt:lpstr>Per-Tensor Weight Quantization</vt:lpstr>
      <vt:lpstr>Per-Channel Weight Quantization</vt:lpstr>
      <vt:lpstr>Per-Channel Weight Quantization</vt:lpstr>
      <vt:lpstr>VS-Quant: Per-vector Scaled Quantization</vt:lpstr>
      <vt:lpstr>Group Quantization – Multi-level scaling scheme</vt:lpstr>
      <vt:lpstr>Group Quantization – Multi-level scaling scheme</vt:lpstr>
      <vt:lpstr>VS-Quant Accuracy Comparison</vt:lpstr>
      <vt:lpstr>Microscaling Formats (MX)</vt:lpstr>
      <vt:lpstr>Post-Training Quantization (PTQ) </vt:lpstr>
      <vt:lpstr>Linear Quantization on Activations</vt:lpstr>
      <vt:lpstr>Dynamic Range for Activation Quantization</vt:lpstr>
      <vt:lpstr>Dynamic Range for Activation Quantization</vt:lpstr>
      <vt:lpstr>Dynamic Range for Activation Quantization</vt:lpstr>
      <vt:lpstr>Dynamic Range for Activation Quantization</vt:lpstr>
      <vt:lpstr>MSE vs. min-max Comparison</vt:lpstr>
      <vt:lpstr>Post-Training Quantization (PTQ) </vt:lpstr>
      <vt:lpstr>Cross-Layer Equalization (CLE)</vt:lpstr>
      <vt:lpstr>Cross-Layer Equalization (CLE)</vt:lpstr>
      <vt:lpstr>SmoothQuant</vt:lpstr>
      <vt:lpstr>Post-Training Quantization (PTQ) </vt:lpstr>
      <vt:lpstr>Adaptive Rounding for PTQ</vt:lpstr>
      <vt:lpstr>Adaptive Rounding for PTQ</vt:lpstr>
      <vt:lpstr>AdaRound Accuracy Comparison</vt:lpstr>
      <vt:lpstr>Quantization-Aware Training (QAT) </vt:lpstr>
      <vt:lpstr>Quantization-Aware Training (QAT)</vt:lpstr>
      <vt:lpstr>Quantization-Aware Training (QAT)</vt:lpstr>
      <vt:lpstr>Straight-Through Estimator (STE)</vt:lpstr>
      <vt:lpstr>Straight-Through Estimator (STE)</vt:lpstr>
      <vt:lpstr>INT8 Linear Quantization-Aware Training</vt:lpstr>
      <vt:lpstr>Summary of this Chapter</vt:lpstr>
      <vt:lpstr>Summary of this Chapter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Quantization</dc:title>
  <dc:creator>培碩 王</dc:creator>
  <cp:lastModifiedBy>Kai-Chiang Wu</cp:lastModifiedBy>
  <cp:revision>412</cp:revision>
  <dcterms:created xsi:type="dcterms:W3CDTF">2023-11-18T18:25:25Z</dcterms:created>
  <dcterms:modified xsi:type="dcterms:W3CDTF">2024-05-15T15:05:58Z</dcterms:modified>
</cp:coreProperties>
</file>