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12.jpg" ContentType="image/jpg"/>
  <Override PartName="/ppt/media/image13.jpg" ContentType="image/jp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48.xml" ContentType="application/vnd.openxmlformats-officedocument.presentationml.notesSlide+xml"/>
  <Override PartName="/ppt/tags/tag5.xml" ContentType="application/vnd.openxmlformats-officedocument.presentationml.tags+xml"/>
  <Override PartName="/ppt/notesSlides/notesSlide49.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50.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1.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52.xml" ContentType="application/vnd.openxmlformats-officedocument.presentationml.notesSlide+xml"/>
  <Override PartName="/ppt/tags/tag15.xml" ContentType="application/vnd.openxmlformats-officedocument.presentationml.tags+xml"/>
  <Override PartName="/ppt/notesSlides/notesSlide53.xml" ContentType="application/vnd.openxmlformats-officedocument.presentationml.notesSlide+xml"/>
  <Override PartName="/ppt/tags/tag16.xml" ContentType="application/vnd.openxmlformats-officedocument.presentationml.tags+xml"/>
  <Override PartName="/ppt/notesSlides/notesSlide54.xml" ContentType="application/vnd.openxmlformats-officedocument.presentationml.notesSlide+xml"/>
  <Override PartName="/ppt/tags/tag17.xml" ContentType="application/vnd.openxmlformats-officedocument.presentationml.tags+xml"/>
  <Override PartName="/ppt/notesSlides/notesSlide55.xml" ContentType="application/vnd.openxmlformats-officedocument.presentationml.notesSlide+xml"/>
  <Override PartName="/ppt/tags/tag18.xml" ContentType="application/vnd.openxmlformats-officedocument.presentationml.tags+xml"/>
  <Override PartName="/ppt/notesSlides/notesSlide56.xml" ContentType="application/vnd.openxmlformats-officedocument.presentationml.notesSlide+xml"/>
  <Override PartName="/ppt/tags/tag19.xml" ContentType="application/vnd.openxmlformats-officedocument.presentationml.tags+xml"/>
  <Override PartName="/ppt/notesSlides/notesSlide57.xml" ContentType="application/vnd.openxmlformats-officedocument.presentationml.notesSlide+xml"/>
  <Override PartName="/ppt/tags/tag20.xml" ContentType="application/vnd.openxmlformats-officedocument.presentationml.tags+xml"/>
  <Override PartName="/ppt/notesSlides/notesSlide58.xml" ContentType="application/vnd.openxmlformats-officedocument.presentationml.notesSlide+xml"/>
  <Override PartName="/ppt/tags/tag21.xml" ContentType="application/vnd.openxmlformats-officedocument.presentationml.tags+xml"/>
  <Override PartName="/ppt/notesSlides/notesSlide59.xml" ContentType="application/vnd.openxmlformats-officedocument.presentationml.notesSlide+xml"/>
  <Override PartName="/ppt/tags/tag22.xml" ContentType="application/vnd.openxmlformats-officedocument.presentationml.tags+xml"/>
  <Override PartName="/ppt/notesSlides/notesSlide60.xml" ContentType="application/vnd.openxmlformats-officedocument.presentationml.notesSlide+xml"/>
  <Override PartName="/ppt/tags/tag23.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8"/>
  </p:notesMasterIdLst>
  <p:sldIdLst>
    <p:sldId id="506" r:id="rId2"/>
    <p:sldId id="507" r:id="rId3"/>
    <p:sldId id="357" r:id="rId4"/>
    <p:sldId id="358" r:id="rId5"/>
    <p:sldId id="381" r:id="rId6"/>
    <p:sldId id="383" r:id="rId7"/>
    <p:sldId id="384" r:id="rId8"/>
    <p:sldId id="382" r:id="rId9"/>
    <p:sldId id="386" r:id="rId10"/>
    <p:sldId id="387" r:id="rId11"/>
    <p:sldId id="388" r:id="rId12"/>
    <p:sldId id="389" r:id="rId13"/>
    <p:sldId id="390" r:id="rId14"/>
    <p:sldId id="413" r:id="rId15"/>
    <p:sldId id="392" r:id="rId16"/>
    <p:sldId id="396" r:id="rId17"/>
    <p:sldId id="395" r:id="rId18"/>
    <p:sldId id="397" r:id="rId19"/>
    <p:sldId id="393" r:id="rId20"/>
    <p:sldId id="399" r:id="rId21"/>
    <p:sldId id="398" r:id="rId22"/>
    <p:sldId id="400" r:id="rId23"/>
    <p:sldId id="401" r:id="rId24"/>
    <p:sldId id="403" r:id="rId25"/>
    <p:sldId id="404" r:id="rId26"/>
    <p:sldId id="405" r:id="rId27"/>
    <p:sldId id="406" r:id="rId28"/>
    <p:sldId id="407" r:id="rId29"/>
    <p:sldId id="409" r:id="rId30"/>
    <p:sldId id="408" r:id="rId31"/>
    <p:sldId id="411" r:id="rId32"/>
    <p:sldId id="415" r:id="rId33"/>
    <p:sldId id="416" r:id="rId34"/>
    <p:sldId id="418" r:id="rId35"/>
    <p:sldId id="420" r:id="rId36"/>
    <p:sldId id="417" r:id="rId37"/>
    <p:sldId id="424" r:id="rId38"/>
    <p:sldId id="422" r:id="rId39"/>
    <p:sldId id="425" r:id="rId40"/>
    <p:sldId id="426" r:id="rId41"/>
    <p:sldId id="414" r:id="rId42"/>
    <p:sldId id="410" r:id="rId43"/>
    <p:sldId id="427" r:id="rId44"/>
    <p:sldId id="334" r:id="rId45"/>
    <p:sldId id="429" r:id="rId46"/>
    <p:sldId id="385" r:id="rId47"/>
    <p:sldId id="430" r:id="rId48"/>
    <p:sldId id="431" r:id="rId49"/>
    <p:sldId id="432" r:id="rId50"/>
    <p:sldId id="433" r:id="rId51"/>
    <p:sldId id="441" r:id="rId52"/>
    <p:sldId id="434" r:id="rId53"/>
    <p:sldId id="391" r:id="rId54"/>
    <p:sldId id="435" r:id="rId55"/>
    <p:sldId id="436" r:id="rId56"/>
    <p:sldId id="437" r:id="rId57"/>
    <p:sldId id="438" r:id="rId58"/>
    <p:sldId id="439" r:id="rId59"/>
    <p:sldId id="440" r:id="rId60"/>
    <p:sldId id="402" r:id="rId61"/>
    <p:sldId id="442" r:id="rId62"/>
    <p:sldId id="443" r:id="rId63"/>
    <p:sldId id="444" r:id="rId64"/>
    <p:sldId id="445" r:id="rId65"/>
    <p:sldId id="446" r:id="rId66"/>
    <p:sldId id="471" r:id="rId67"/>
    <p:sldId id="447" r:id="rId68"/>
    <p:sldId id="448" r:id="rId69"/>
    <p:sldId id="346" r:id="rId70"/>
    <p:sldId id="339" r:id="rId71"/>
    <p:sldId id="340" r:id="rId72"/>
    <p:sldId id="341" r:id="rId73"/>
    <p:sldId id="451" r:id="rId74"/>
    <p:sldId id="337" r:id="rId75"/>
    <p:sldId id="347" r:id="rId76"/>
    <p:sldId id="452" r:id="rId77"/>
    <p:sldId id="454" r:id="rId78"/>
    <p:sldId id="373" r:id="rId79"/>
    <p:sldId id="456" r:id="rId80"/>
    <p:sldId id="468" r:id="rId81"/>
    <p:sldId id="472" r:id="rId82"/>
    <p:sldId id="289" r:id="rId83"/>
    <p:sldId id="469" r:id="rId84"/>
    <p:sldId id="470" r:id="rId85"/>
    <p:sldId id="394" r:id="rId86"/>
    <p:sldId id="463" r:id="rId87"/>
    <p:sldId id="464" r:id="rId88"/>
    <p:sldId id="480" r:id="rId89"/>
    <p:sldId id="482" r:id="rId90"/>
    <p:sldId id="483" r:id="rId91"/>
    <p:sldId id="484" r:id="rId92"/>
    <p:sldId id="485" r:id="rId93"/>
    <p:sldId id="486" r:id="rId94"/>
    <p:sldId id="487" r:id="rId95"/>
    <p:sldId id="488" r:id="rId96"/>
    <p:sldId id="491" r:id="rId97"/>
    <p:sldId id="489" r:id="rId98"/>
    <p:sldId id="492" r:id="rId99"/>
    <p:sldId id="493" r:id="rId100"/>
    <p:sldId id="494" r:id="rId101"/>
    <p:sldId id="495" r:id="rId102"/>
    <p:sldId id="497" r:id="rId103"/>
    <p:sldId id="499" r:id="rId104"/>
    <p:sldId id="500" r:id="rId105"/>
    <p:sldId id="501" r:id="rId106"/>
    <p:sldId id="502" r:id="rId107"/>
    <p:sldId id="503" r:id="rId108"/>
    <p:sldId id="504" r:id="rId109"/>
    <p:sldId id="505" r:id="rId110"/>
    <p:sldId id="473" r:id="rId111"/>
    <p:sldId id="474" r:id="rId112"/>
    <p:sldId id="475" r:id="rId113"/>
    <p:sldId id="476" r:id="rId114"/>
    <p:sldId id="477" r:id="rId115"/>
    <p:sldId id="478" r:id="rId116"/>
    <p:sldId id="479" r:id="rId117"/>
  </p:sldIdLst>
  <p:sldSz cx="12192000" cy="6858000"/>
  <p:notesSz cx="6858000" cy="9144000"/>
  <p:defaultTextStyle>
    <a:defPPr>
      <a:defRPr lang="zh-TW"/>
    </a:defPPr>
    <a:lvl1pPr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新細明體" panose="02020500000000000000" pitchFamily="18" charset="-120"/>
        <a:cs typeface="+mn-cs"/>
      </a:defRPr>
    </a:lvl5pPr>
    <a:lvl6pPr marL="22860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6pPr>
    <a:lvl7pPr marL="27432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7pPr>
    <a:lvl8pPr marL="32004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8pPr>
    <a:lvl9pPr marL="3657600" algn="l" defTabSz="914400" rtl="0" eaLnBrk="1" latinLnBrk="0" hangingPunct="1">
      <a:defRPr kumimoji="1" kern="1200">
        <a:solidFill>
          <a:schemeClr val="tx1"/>
        </a:solidFill>
        <a:latin typeface="Arial" panose="020B0604020202020204" pitchFamily="34" charset="0"/>
        <a:ea typeface="新細明體" panose="02020500000000000000" pitchFamily="18" charset="-120"/>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DED"/>
    <a:srgbClr val="009ACC"/>
    <a:srgbClr val="A5D44D"/>
    <a:srgbClr val="F1927E"/>
    <a:srgbClr val="003399"/>
    <a:srgbClr val="F2F2F2"/>
    <a:srgbClr val="46808E"/>
    <a:srgbClr val="FFD966"/>
    <a:srgbClr val="69A94F"/>
    <a:srgbClr val="CF82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46" autoAdjust="0"/>
    <p:restoredTop sz="95600" autoAdjust="0"/>
  </p:normalViewPr>
  <p:slideViewPr>
    <p:cSldViewPr>
      <p:cViewPr varScale="1">
        <p:scale>
          <a:sx n="85" d="100"/>
          <a:sy n="85" d="100"/>
        </p:scale>
        <p:origin x="30" y="204"/>
      </p:cViewPr>
      <p:guideLst/>
    </p:cSldViewPr>
  </p:slideViewPr>
  <p:notesTextViewPr>
    <p:cViewPr>
      <p:scale>
        <a:sx n="3" d="2"/>
        <a:sy n="3" d="2"/>
      </p:scale>
      <p:origin x="0" y="0"/>
    </p:cViewPr>
  </p:notesTextViewPr>
  <p:sorterViewPr>
    <p:cViewPr>
      <p:scale>
        <a:sx n="70" d="100"/>
        <a:sy n="70" d="100"/>
      </p:scale>
      <p:origin x="0" y="0"/>
    </p:cViewPr>
  </p:sorter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presProps" Target="pres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dministrator\Desktop\Thesis\ppt\figure\model_performance%20(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ysClr val="windowText" lastClr="000000"/>
                </a:solidFill>
                <a:latin typeface="+mn-lt"/>
                <a:ea typeface="Tahoma" panose="020B0604030504040204" pitchFamily="34" charset="0"/>
                <a:cs typeface="Tahoma" panose="020B0604030504040204" pitchFamily="34" charset="0"/>
              </a:defRPr>
            </a:pPr>
            <a:r>
              <a:rPr lang="en-US" sz="2800"/>
              <a:t>Quantized Models: Latency (ms) vs. Accuracy (%)</a:t>
            </a:r>
            <a:endParaRPr lang="zh-TW" sz="2800"/>
          </a:p>
        </c:rich>
      </c:tx>
      <c:layout>
        <c:manualLayout>
          <c:xMode val="edge"/>
          <c:yMode val="edge"/>
          <c:x val="0.1926149196491016"/>
          <c:y val="2.4998837554053737E-7"/>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mn-lt"/>
              <a:ea typeface="Tahoma" panose="020B0604030504040204" pitchFamily="34" charset="0"/>
              <a:cs typeface="Tahoma" panose="020B0604030504040204" pitchFamily="34" charset="0"/>
            </a:defRPr>
          </a:pPr>
          <a:endParaRPr lang="zh-TW"/>
        </a:p>
      </c:txPr>
    </c:title>
    <c:autoTitleDeleted val="0"/>
    <c:plotArea>
      <c:layout>
        <c:manualLayout>
          <c:layoutTarget val="inner"/>
          <c:xMode val="edge"/>
          <c:yMode val="edge"/>
          <c:x val="0.1133879025445016"/>
          <c:y val="0.11568156249933542"/>
          <c:w val="0.84243482831988714"/>
          <c:h val="0.7098102806977995"/>
        </c:manualLayout>
      </c:layout>
      <c:scatterChart>
        <c:scatterStyle val="lineMarker"/>
        <c:varyColors val="0"/>
        <c:ser>
          <c:idx val="0"/>
          <c:order val="0"/>
          <c:tx>
            <c:strRef>
              <c:f>CPU!$A$2</c:f>
              <c:strCache>
                <c:ptCount val="1"/>
                <c:pt idx="0">
                  <c:v>MobileNet V3</c:v>
                </c:pt>
              </c:strCache>
            </c:strRef>
          </c:tx>
          <c:spPr>
            <a:ln w="44450" cap="sq">
              <a:solidFill>
                <a:schemeClr val="accent1">
                  <a:lumMod val="75000"/>
                </a:schemeClr>
              </a:solidFill>
              <a:round/>
            </a:ln>
            <a:effectLst/>
          </c:spPr>
          <c:marker>
            <c:symbol val="square"/>
            <c:size val="10"/>
            <c:spPr>
              <a:solidFill>
                <a:srgbClr val="0070C0"/>
              </a:solidFill>
              <a:ln w="50800">
                <a:solidFill>
                  <a:schemeClr val="accent1">
                    <a:lumMod val="75000"/>
                  </a:schemeClr>
                </a:solidFill>
              </a:ln>
              <a:effectLst/>
            </c:spPr>
          </c:marker>
          <c:dPt>
            <c:idx val="1"/>
            <c:marker>
              <c:symbol val="square"/>
              <c:size val="10"/>
              <c:spPr>
                <a:solidFill>
                  <a:srgbClr val="0070C0"/>
                </a:solidFill>
                <a:ln w="50800">
                  <a:solidFill>
                    <a:schemeClr val="accent1">
                      <a:lumMod val="75000"/>
                    </a:schemeClr>
                  </a:solidFill>
                </a:ln>
                <a:effectLst>
                  <a:outerShdw blurRad="50800" dist="38100" dir="2700000" algn="tl" rotWithShape="0">
                    <a:prstClr val="black">
                      <a:alpha val="40000"/>
                    </a:prstClr>
                  </a:outerShdw>
                </a:effectLst>
              </c:spPr>
            </c:marker>
            <c:bubble3D val="0"/>
            <c:spPr>
              <a:ln w="44450" cap="sq">
                <a:solidFill>
                  <a:schemeClr val="accent1">
                    <a:lumMod val="75000"/>
                  </a:schemeClr>
                </a:solidFill>
                <a:round/>
              </a:ln>
              <a:effectLst>
                <a:outerShdw blurRad="50800" dist="38100" dir="2700000" algn="tl" rotWithShape="0">
                  <a:prstClr val="black">
                    <a:alpha val="40000"/>
                  </a:prstClr>
                </a:outerShdw>
              </a:effectLst>
            </c:spPr>
            <c:extLst>
              <c:ext xmlns:c16="http://schemas.microsoft.com/office/drawing/2014/chart" uri="{C3380CC4-5D6E-409C-BE32-E72D297353CC}">
                <c16:uniqueId val="{00000001-3E65-4539-9CBD-51C3F6A075F2}"/>
              </c:ext>
            </c:extLst>
          </c:dPt>
          <c:dLbls>
            <c:dLbl>
              <c:idx val="0"/>
              <c:layout>
                <c:manualLayout>
                  <c:x val="3.8998069975836524E-3"/>
                  <c:y val="1.28696931868205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E65-4539-9CBD-51C3F6A075F2}"/>
                </c:ext>
              </c:extLst>
            </c:dLbl>
            <c:dLbl>
              <c:idx val="1"/>
              <c:layout>
                <c:manualLayout>
                  <c:x val="-2.1984063919437712E-3"/>
                  <c:y val="1.00371289729051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E65-4539-9CBD-51C3F6A075F2}"/>
                </c:ext>
              </c:extLst>
            </c:dLbl>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CPU!$C$2:$C$3</c:f>
              <c:numCache>
                <c:formatCode>General</c:formatCode>
                <c:ptCount val="2"/>
                <c:pt idx="0">
                  <c:v>30</c:v>
                </c:pt>
                <c:pt idx="1">
                  <c:v>88.8</c:v>
                </c:pt>
              </c:numCache>
            </c:numRef>
          </c:xVal>
          <c:yVal>
            <c:numRef>
              <c:f>CPU!$B$2:$B$3</c:f>
              <c:numCache>
                <c:formatCode>General</c:formatCode>
                <c:ptCount val="2"/>
                <c:pt idx="0">
                  <c:v>64.900000000000006</c:v>
                </c:pt>
                <c:pt idx="1">
                  <c:v>73.900000000000006</c:v>
                </c:pt>
              </c:numCache>
            </c:numRef>
          </c:yVal>
          <c:smooth val="0"/>
          <c:extLst>
            <c:ext xmlns:c16="http://schemas.microsoft.com/office/drawing/2014/chart" uri="{C3380CC4-5D6E-409C-BE32-E72D297353CC}">
              <c16:uniqueId val="{00000003-3E65-4539-9CBD-51C3F6A075F2}"/>
            </c:ext>
          </c:extLst>
        </c:ser>
        <c:ser>
          <c:idx val="3"/>
          <c:order val="1"/>
          <c:tx>
            <c:strRef>
              <c:f>CPU!$A$5</c:f>
              <c:strCache>
                <c:ptCount val="1"/>
                <c:pt idx="0">
                  <c:v>MobileNet V2</c:v>
                </c:pt>
              </c:strCache>
            </c:strRef>
          </c:tx>
          <c:spPr>
            <a:ln w="44450" cap="sq">
              <a:solidFill>
                <a:srgbClr val="33CCCC"/>
              </a:solidFill>
              <a:round/>
            </a:ln>
            <a:effectLst>
              <a:outerShdw blurRad="50800" dist="38100" dir="2700000" algn="tl" rotWithShape="0">
                <a:prstClr val="black">
                  <a:alpha val="40000"/>
                </a:prstClr>
              </a:outerShdw>
            </a:effectLst>
          </c:spPr>
          <c:marker>
            <c:symbol val="triangle"/>
            <c:size val="10"/>
            <c:spPr>
              <a:solidFill>
                <a:srgbClr val="33CCCC"/>
              </a:solidFill>
              <a:ln w="50800">
                <a:solidFill>
                  <a:srgbClr val="33CCCC"/>
                </a:solidFill>
              </a:ln>
              <a:effectLst>
                <a:outerShdw blurRad="50800" dist="38100" dir="2700000" algn="tl" rotWithShape="0">
                  <a:prstClr val="black">
                    <a:alpha val="40000"/>
                  </a:prstClr>
                </a:outerShdw>
              </a:effectLst>
            </c:spPr>
          </c:marker>
          <c:dLbls>
            <c:dLbl>
              <c:idx val="1"/>
              <c:layout>
                <c:manualLayout>
                  <c:x val="-2.1712843865683687E-2"/>
                  <c:y val="4.52799853685820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E65-4539-9CBD-51C3F6A075F2}"/>
                </c:ext>
              </c:extLst>
            </c:dLbl>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CPU!$C$5:$C$7</c:f>
              <c:numCache>
                <c:formatCode>General</c:formatCode>
                <c:ptCount val="3"/>
                <c:pt idx="0">
                  <c:v>59.6</c:v>
                </c:pt>
                <c:pt idx="1">
                  <c:v>84.4</c:v>
                </c:pt>
                <c:pt idx="2">
                  <c:v>115.1</c:v>
                </c:pt>
              </c:numCache>
            </c:numRef>
          </c:xVal>
          <c:yVal>
            <c:numRef>
              <c:f>CPU!$B$5:$B$7</c:f>
              <c:numCache>
                <c:formatCode>General</c:formatCode>
                <c:ptCount val="3"/>
                <c:pt idx="0">
                  <c:v>67.3</c:v>
                </c:pt>
                <c:pt idx="1">
                  <c:v>69.599999999999994</c:v>
                </c:pt>
                <c:pt idx="2">
                  <c:v>70.5</c:v>
                </c:pt>
              </c:numCache>
            </c:numRef>
          </c:yVal>
          <c:smooth val="0"/>
          <c:extLst>
            <c:ext xmlns:c16="http://schemas.microsoft.com/office/drawing/2014/chart" uri="{C3380CC4-5D6E-409C-BE32-E72D297353CC}">
              <c16:uniqueId val="{00000005-3E65-4539-9CBD-51C3F6A075F2}"/>
            </c:ext>
          </c:extLst>
        </c:ser>
        <c:ser>
          <c:idx val="6"/>
          <c:order val="2"/>
          <c:tx>
            <c:strRef>
              <c:f>CPU!$A$8</c:f>
              <c:strCache>
                <c:ptCount val="1"/>
                <c:pt idx="0">
                  <c:v>EfficientNet-Lite0</c:v>
                </c:pt>
              </c:strCache>
            </c:strRef>
          </c:tx>
          <c:spPr>
            <a:ln w="44450" cap="sq">
              <a:noFill/>
              <a:round/>
            </a:ln>
            <a:effectLst>
              <a:outerShdw blurRad="50800" dist="38100" dir="2700000" algn="tl" rotWithShape="0">
                <a:prstClr val="black">
                  <a:alpha val="40000"/>
                </a:prstClr>
              </a:outerShdw>
            </a:effectLst>
          </c:spPr>
          <c:marker>
            <c:symbol val="x"/>
            <c:size val="10"/>
            <c:spPr>
              <a:noFill/>
              <a:ln w="50800">
                <a:solidFill>
                  <a:schemeClr val="accent6">
                    <a:lumMod val="75000"/>
                  </a:schemeClr>
                </a:solidFill>
              </a:ln>
              <a:effectLst>
                <a:outerShdw blurRad="50800" dist="38100" dir="2700000" algn="tl" rotWithShape="0">
                  <a:prstClr val="black">
                    <a:alpha val="40000"/>
                  </a:prstClr>
                </a:outerShdw>
              </a:effectLst>
            </c:spPr>
          </c:marker>
          <c:dLbls>
            <c:dLbl>
              <c:idx val="0"/>
              <c:layout>
                <c:manualLayout>
                  <c:x val="-2.16114656275209E-2"/>
                  <c:y val="4.42050888003769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E65-4539-9CBD-51C3F6A075F2}"/>
                </c:ext>
              </c:extLst>
            </c:dLbl>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CPU!$C$8</c:f>
              <c:numCache>
                <c:formatCode>General</c:formatCode>
                <c:ptCount val="1"/>
                <c:pt idx="0">
                  <c:v>131.80000000000001</c:v>
                </c:pt>
              </c:numCache>
            </c:numRef>
          </c:xVal>
          <c:yVal>
            <c:numRef>
              <c:f>CPU!$B$8</c:f>
              <c:numCache>
                <c:formatCode>General</c:formatCode>
                <c:ptCount val="1"/>
                <c:pt idx="0">
                  <c:v>74.400000000000006</c:v>
                </c:pt>
              </c:numCache>
            </c:numRef>
          </c:yVal>
          <c:smooth val="0"/>
          <c:extLst>
            <c:ext xmlns:c16="http://schemas.microsoft.com/office/drawing/2014/chart" uri="{C3380CC4-5D6E-409C-BE32-E72D297353CC}">
              <c16:uniqueId val="{00000007-3E65-4539-9CBD-51C3F6A075F2}"/>
            </c:ext>
          </c:extLst>
        </c:ser>
        <c:ser>
          <c:idx val="2"/>
          <c:order val="3"/>
          <c:tx>
            <c:strRef>
              <c:f>CPU!$A$9</c:f>
              <c:strCache>
                <c:ptCount val="1"/>
                <c:pt idx="0">
                  <c:v>Once for All (OVIC 2019)</c:v>
                </c:pt>
              </c:strCache>
            </c:strRef>
          </c:tx>
          <c:spPr>
            <a:ln w="44450" cap="sq">
              <a:noFill/>
              <a:round/>
            </a:ln>
            <a:effectLst>
              <a:outerShdw blurRad="50800" dist="38100" dir="2700000" algn="tl" rotWithShape="0">
                <a:prstClr val="black">
                  <a:alpha val="40000"/>
                </a:prstClr>
              </a:outerShdw>
            </a:effectLst>
          </c:spPr>
          <c:marker>
            <c:symbol val="diamond"/>
            <c:size val="10"/>
            <c:spPr>
              <a:solidFill>
                <a:srgbClr val="92D050"/>
              </a:solidFill>
              <a:ln w="50800">
                <a:solidFill>
                  <a:srgbClr val="92D050"/>
                </a:solidFill>
              </a:ln>
              <a:effectLst>
                <a:outerShdw blurRad="50800" dist="38100" dir="2700000" algn="tl" rotWithShape="0">
                  <a:prstClr val="black">
                    <a:alpha val="40000"/>
                  </a:prstClr>
                </a:outerShdw>
              </a:effectLst>
            </c:spPr>
          </c:marker>
          <c:dLbls>
            <c:dLbl>
              <c:idx val="0"/>
              <c:layout>
                <c:manualLayout>
                  <c:x val="-5.0746396201218034E-2"/>
                  <c:y val="3.33138090707208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E65-4539-9CBD-51C3F6A075F2}"/>
                </c:ext>
              </c:extLst>
            </c:dLbl>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f>CPU!$C$9</c:f>
              <c:numCache>
                <c:formatCode>General</c:formatCode>
                <c:ptCount val="1"/>
                <c:pt idx="0">
                  <c:v>78.3</c:v>
                </c:pt>
              </c:numCache>
            </c:numRef>
          </c:xVal>
          <c:yVal>
            <c:numRef>
              <c:f>CPU!$B$9</c:f>
              <c:numCache>
                <c:formatCode>General</c:formatCode>
                <c:ptCount val="1"/>
                <c:pt idx="0">
                  <c:v>73.2</c:v>
                </c:pt>
              </c:numCache>
            </c:numRef>
          </c:yVal>
          <c:smooth val="0"/>
          <c:extLst>
            <c:ext xmlns:c16="http://schemas.microsoft.com/office/drawing/2014/chart" uri="{C3380CC4-5D6E-409C-BE32-E72D297353CC}">
              <c16:uniqueId val="{00000009-3E65-4539-9CBD-51C3F6A075F2}"/>
            </c:ext>
          </c:extLst>
        </c:ser>
        <c:ser>
          <c:idx val="4"/>
          <c:order val="5"/>
          <c:tx>
            <c:strRef>
              <c:f>CPU!$A$13</c:f>
              <c:strCache>
                <c:ptCount val="1"/>
                <c:pt idx="0">
                  <c:v>Ours (FOX-NAS)</c:v>
                </c:pt>
              </c:strCache>
            </c:strRef>
          </c:tx>
          <c:spPr>
            <a:ln w="44450" cap="sq">
              <a:solidFill>
                <a:srgbClr val="FF0000"/>
              </a:solidFill>
              <a:round/>
            </a:ln>
            <a:effectLst>
              <a:outerShdw blurRad="50800" dist="38100" dir="2700000" algn="tl" rotWithShape="0">
                <a:prstClr val="black">
                  <a:alpha val="40000"/>
                </a:prstClr>
              </a:outerShdw>
            </a:effectLst>
          </c:spPr>
          <c:marker>
            <c:symbol val="circle"/>
            <c:size val="10"/>
            <c:spPr>
              <a:solidFill>
                <a:srgbClr val="FF0000"/>
              </a:solidFill>
              <a:ln w="50800">
                <a:solidFill>
                  <a:srgbClr val="FF0000"/>
                </a:solidFill>
              </a:ln>
              <a:effectLst>
                <a:outerShdw blurRad="50800" dist="38100" dir="2700000" algn="tl" rotWithShape="0">
                  <a:prstClr val="black">
                    <a:alpha val="40000"/>
                  </a:prstClr>
                </a:outerShdw>
              </a:effectLst>
            </c:spPr>
          </c:marker>
          <c:dLbls>
            <c:dLbl>
              <c:idx val="0"/>
              <c:layout>
                <c:manualLayout>
                  <c:x val="-1.0257448710105946E-4"/>
                  <c:y val="-5.14488576281202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E65-4539-9CBD-51C3F6A075F2}"/>
                </c:ext>
              </c:extLst>
            </c:dLbl>
            <c:dLbl>
              <c:idx val="1"/>
              <c:layout>
                <c:manualLayout>
                  <c:x val="-4.5544969931986347E-2"/>
                  <c:y val="-3.36571098218926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E65-4539-9CBD-51C3F6A075F2}"/>
                </c:ext>
              </c:extLst>
            </c:dLbl>
            <c:dLbl>
              <c:idx val="2"/>
              <c:layout>
                <c:manualLayout>
                  <c:x val="-5.3047055548907207E-2"/>
                  <c:y val="-2.29228868548745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3E65-4539-9CBD-51C3F6A075F2}"/>
                </c:ext>
              </c:extLst>
            </c:dLbl>
            <c:dLbl>
              <c:idx val="3"/>
              <c:layout>
                <c:manualLayout>
                  <c:x val="-3.996931569315465E-2"/>
                  <c:y val="-5.32083654104971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E65-4539-9CBD-51C3F6A075F2}"/>
                </c:ext>
              </c:extLst>
            </c:dLbl>
            <c:dLbl>
              <c:idx val="4"/>
              <c:layout>
                <c:manualLayout>
                  <c:x val="-4.9294278065496022E-2"/>
                  <c:y val="-4.01219524198127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3E65-4539-9CBD-51C3F6A075F2}"/>
                </c:ext>
              </c:extLst>
            </c:dLbl>
            <c:dLbl>
              <c:idx val="8"/>
              <c:layout>
                <c:manualLayout>
                  <c:x val="-3.5672332029639153E-2"/>
                  <c:y val="6.54032087507930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3E65-4539-9CBD-51C3F6A075F2}"/>
                </c:ext>
              </c:extLst>
            </c:dLbl>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xVal>
            <c:numRef>
              <c:f>CPU!$C$13:$C$21</c:f>
              <c:numCache>
                <c:formatCode>0.0</c:formatCode>
                <c:ptCount val="9"/>
                <c:pt idx="0" formatCode="General">
                  <c:v>20.5</c:v>
                </c:pt>
                <c:pt idx="1">
                  <c:v>30.9800577163696</c:v>
                </c:pt>
                <c:pt idx="2">
                  <c:v>34.080188274383502</c:v>
                </c:pt>
                <c:pt idx="3">
                  <c:v>38.909864425659102</c:v>
                </c:pt>
                <c:pt idx="4">
                  <c:v>49.977600574493401</c:v>
                </c:pt>
                <c:pt idx="5">
                  <c:v>60.1</c:v>
                </c:pt>
                <c:pt idx="6">
                  <c:v>97.280049324035602</c:v>
                </c:pt>
                <c:pt idx="7" formatCode="General">
                  <c:v>128.96</c:v>
                </c:pt>
                <c:pt idx="8" formatCode="General">
                  <c:v>343.81</c:v>
                </c:pt>
              </c:numCache>
            </c:numRef>
          </c:xVal>
          <c:yVal>
            <c:numRef>
              <c:f>CPU!$B$13:$B$21</c:f>
              <c:numCache>
                <c:formatCode>0.0</c:formatCode>
                <c:ptCount val="9"/>
                <c:pt idx="0" formatCode="General">
                  <c:v>65.900000000000006</c:v>
                </c:pt>
                <c:pt idx="1">
                  <c:v>69.05</c:v>
                </c:pt>
                <c:pt idx="2">
                  <c:v>70.328000000000003</c:v>
                </c:pt>
                <c:pt idx="3">
                  <c:v>70.86</c:v>
                </c:pt>
                <c:pt idx="4">
                  <c:v>72.683999999999997</c:v>
                </c:pt>
                <c:pt idx="5">
                  <c:v>73.7</c:v>
                </c:pt>
                <c:pt idx="6">
                  <c:v>75.09</c:v>
                </c:pt>
                <c:pt idx="7">
                  <c:v>75.938000000000002</c:v>
                </c:pt>
                <c:pt idx="8">
                  <c:v>77.34</c:v>
                </c:pt>
              </c:numCache>
            </c:numRef>
          </c:yVal>
          <c:smooth val="0"/>
          <c:extLst>
            <c:ext xmlns:c16="http://schemas.microsoft.com/office/drawing/2014/chart" uri="{C3380CC4-5D6E-409C-BE32-E72D297353CC}">
              <c16:uniqueId val="{00000010-3E65-4539-9CBD-51C3F6A075F2}"/>
            </c:ext>
          </c:extLst>
        </c:ser>
        <c:dLbls>
          <c:dLblPos val="t"/>
          <c:showLegendKey val="0"/>
          <c:showVal val="1"/>
          <c:showCatName val="0"/>
          <c:showSerName val="0"/>
          <c:showPercent val="0"/>
          <c:showBubbleSize val="0"/>
        </c:dLbls>
        <c:axId val="-472009712"/>
        <c:axId val="-472026576"/>
        <c:extLst>
          <c:ext xmlns:c15="http://schemas.microsoft.com/office/drawing/2012/chart" uri="{02D57815-91ED-43cb-92C2-25804820EDAC}">
            <c15:filteredScatterSeries>
              <c15:ser>
                <c:idx val="1"/>
                <c:order val="4"/>
                <c:tx>
                  <c:strRef>
                    <c:extLst>
                      <c:ext uri="{02D57815-91ED-43cb-92C2-25804820EDAC}">
                        <c15:formulaRef>
                          <c15:sqref>CPU!$A$10</c15:sqref>
                        </c15:formulaRef>
                      </c:ext>
                    </c:extLst>
                    <c:strCache>
                      <c:ptCount val="1"/>
                      <c:pt idx="0">
                        <c:v>Ours (FoxPandaNet) w/o PS</c:v>
                      </c:pt>
                    </c:strCache>
                  </c:strRef>
                </c:tx>
                <c:spPr>
                  <a:ln w="44450" cap="sq">
                    <a:solidFill>
                      <a:srgbClr val="FF9933"/>
                    </a:solidFill>
                    <a:round/>
                  </a:ln>
                  <a:effectLst>
                    <a:outerShdw blurRad="50800" dist="38100" dir="2700000" algn="tl" rotWithShape="0">
                      <a:prstClr val="black">
                        <a:alpha val="40000"/>
                      </a:prstClr>
                    </a:outerShdw>
                  </a:effectLst>
                </c:spPr>
                <c:marker>
                  <c:symbol val="circle"/>
                  <c:size val="5"/>
                  <c:spPr>
                    <a:solidFill>
                      <a:srgbClr val="FF9933"/>
                    </a:solidFill>
                    <a:ln w="50800">
                      <a:solidFill>
                        <a:srgbClr val="FF9933"/>
                      </a:solidFill>
                    </a:ln>
                    <a:effectLst>
                      <a:outerShdw blurRad="50800" dist="38100" dir="2700000" algn="tl" rotWithShape="0">
                        <a:prstClr val="black">
                          <a:alpha val="40000"/>
                        </a:prstClr>
                      </a:outerShdw>
                    </a:effectLst>
                  </c:spPr>
                </c:marker>
                <c:dLbls>
                  <c:dLbl>
                    <c:idx val="2"/>
                    <c:layout>
                      <c:manualLayout>
                        <c:x val="3.8743298340249395E-3"/>
                        <c:y val="-4.4203046244012008E-3"/>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1-3E65-4539-9CBD-51C3F6A075F2}"/>
                      </c:ext>
                    </c:extLst>
                  </c:dLbl>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xVal>
                  <c:numRef>
                    <c:extLst>
                      <c:ext uri="{02D57815-91ED-43cb-92C2-25804820EDAC}">
                        <c15:formulaRef>
                          <c15:sqref>CPU!$C$10:$C$12</c15:sqref>
                        </c15:formulaRef>
                      </c:ext>
                    </c:extLst>
                    <c:numCache>
                      <c:formatCode>General</c:formatCode>
                      <c:ptCount val="3"/>
                      <c:pt idx="0">
                        <c:v>48</c:v>
                      </c:pt>
                      <c:pt idx="1">
                        <c:v>60.1</c:v>
                      </c:pt>
                      <c:pt idx="2">
                        <c:v>94.9</c:v>
                      </c:pt>
                    </c:numCache>
                  </c:numRef>
                </c:xVal>
                <c:yVal>
                  <c:numRef>
                    <c:extLst>
                      <c:ext uri="{02D57815-91ED-43cb-92C2-25804820EDAC}">
                        <c15:formulaRef>
                          <c15:sqref>CPU!$B$10:$B$12</c15:sqref>
                        </c15:formulaRef>
                      </c:ext>
                    </c:extLst>
                    <c:numCache>
                      <c:formatCode>General</c:formatCode>
                      <c:ptCount val="3"/>
                      <c:pt idx="0">
                        <c:v>70.3</c:v>
                      </c:pt>
                      <c:pt idx="1">
                        <c:v>71.900000000000006</c:v>
                      </c:pt>
                      <c:pt idx="2">
                        <c:v>74.2</c:v>
                      </c:pt>
                    </c:numCache>
                  </c:numRef>
                </c:yVal>
                <c:smooth val="0"/>
                <c:extLst>
                  <c:ext xmlns:c16="http://schemas.microsoft.com/office/drawing/2014/chart" uri="{C3380CC4-5D6E-409C-BE32-E72D297353CC}">
                    <c16:uniqueId val="{00000012-3E65-4539-9CBD-51C3F6A075F2}"/>
                  </c:ext>
                </c:extLst>
              </c15:ser>
            </c15:filteredScatterSeries>
          </c:ext>
        </c:extLst>
      </c:scatterChart>
      <c:valAx>
        <c:axId val="-472009712"/>
        <c:scaling>
          <c:orientation val="minMax"/>
          <c:max val="350"/>
          <c:min val="15"/>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lgn="ctr" rtl="0">
                  <a:defRPr sz="2400" b="1" i="0" u="none" strike="noStrike" kern="1200" baseline="0">
                    <a:solidFill>
                      <a:sysClr val="windowText" lastClr="000000"/>
                    </a:solidFill>
                    <a:latin typeface="+mn-lt"/>
                    <a:ea typeface="Tahoma" panose="020B0604030504040204" pitchFamily="34" charset="0"/>
                    <a:cs typeface="Tahoma" panose="020B0604030504040204" pitchFamily="34" charset="0"/>
                  </a:defRPr>
                </a:pPr>
                <a:r>
                  <a:rPr lang="en-US" altLang="zh-TW" sz="2400"/>
                  <a:t>Raspberry Pi 4 CPU Latency (ms)</a:t>
                </a:r>
              </a:p>
            </c:rich>
          </c:tx>
          <c:layout>
            <c:manualLayout>
              <c:xMode val="edge"/>
              <c:yMode val="edge"/>
              <c:x val="0.32943143871806096"/>
              <c:y val="0.89746801773717522"/>
            </c:manualLayout>
          </c:layout>
          <c:overlay val="0"/>
          <c:spPr>
            <a:noFill/>
            <a:ln>
              <a:noFill/>
            </a:ln>
            <a:effectLst/>
          </c:spPr>
          <c:txPr>
            <a:bodyPr rot="0" spcFirstLastPara="1" vertOverflow="ellipsis" vert="horz" wrap="square" anchor="ctr" anchorCtr="1"/>
            <a:lstStyle/>
            <a:p>
              <a:pPr algn="ctr" rtl="0">
                <a:defRPr sz="2400" b="1"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crossAx val="-472026576"/>
        <c:crosses val="autoZero"/>
        <c:crossBetween val="midCat"/>
      </c:valAx>
      <c:valAx>
        <c:axId val="-472026576"/>
        <c:scaling>
          <c:orientation val="minMax"/>
          <c:max val="78"/>
          <c:min val="64"/>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400" b="1" i="0" u="none" strike="noStrike" kern="1200" baseline="0">
                    <a:solidFill>
                      <a:sysClr val="windowText" lastClr="000000"/>
                    </a:solidFill>
                    <a:latin typeface="+mn-lt"/>
                    <a:ea typeface="Tahoma" panose="020B0604030504040204" pitchFamily="34" charset="0"/>
                    <a:cs typeface="Tahoma" panose="020B0604030504040204" pitchFamily="34" charset="0"/>
                  </a:defRPr>
                </a:pPr>
                <a:r>
                  <a:rPr lang="en-US" sz="2400"/>
                  <a:t>Imagenet Top 1 (U)INT8-Quantized Accuracy (%)</a:t>
                </a:r>
                <a:endParaRPr lang="zh-TW" sz="2400"/>
              </a:p>
            </c:rich>
          </c:tx>
          <c:layout>
            <c:manualLayout>
              <c:xMode val="edge"/>
              <c:yMode val="edge"/>
              <c:x val="4.4053163602279293E-3"/>
              <c:y val="0.11910256241274178"/>
            </c:manualLayout>
          </c:layout>
          <c:overlay val="0"/>
          <c:spPr>
            <a:noFill/>
            <a:ln>
              <a:noFill/>
            </a:ln>
            <a:effectLst/>
          </c:spPr>
          <c:txPr>
            <a:bodyPr rot="-5400000" spcFirstLastPara="1" vertOverflow="ellipsis" vert="horz" wrap="square" anchor="ctr" anchorCtr="1"/>
            <a:lstStyle/>
            <a:p>
              <a:pPr>
                <a:defRPr sz="2400" b="1"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crossAx val="-472009712"/>
        <c:crosses val="autoZero"/>
        <c:crossBetween val="midCat"/>
      </c:valAx>
      <c:spPr>
        <a:noFill/>
        <a:ln>
          <a:solidFill>
            <a:schemeClr val="bg1">
              <a:lumMod val="85000"/>
            </a:schemeClr>
          </a:solidFill>
        </a:ln>
        <a:effectLst/>
      </c:spPr>
    </c:plotArea>
    <c:legend>
      <c:legendPos val="b"/>
      <c:layout>
        <c:manualLayout>
          <c:xMode val="edge"/>
          <c:yMode val="edge"/>
          <c:x val="0.62388038287023606"/>
          <c:y val="0.39597955004136348"/>
          <c:w val="0.32529190210954323"/>
          <c:h val="0.42353191371716703"/>
        </c:manualLayout>
      </c:layout>
      <c:overlay val="1"/>
      <c:spPr>
        <a:solidFill>
          <a:schemeClr val="bg1"/>
        </a:solidFill>
        <a:ln cap="sq">
          <a:solidFill>
            <a:schemeClr val="bg1">
              <a:lumMod val="65000"/>
            </a:schemeClr>
          </a:solidFill>
        </a:ln>
        <a:effectLst/>
      </c:spPr>
      <c:txPr>
        <a:bodyPr rot="0" spcFirstLastPara="1" vertOverflow="ellipsis" vert="horz" wrap="square" anchor="ctr" anchorCtr="1"/>
        <a:lstStyle/>
        <a:p>
          <a:pPr>
            <a:defRPr sz="1800" b="1" i="0" u="none" strike="noStrike" kern="1200" baseline="0">
              <a:solidFill>
                <a:sysClr val="windowText" lastClr="000000"/>
              </a:solidFill>
              <a:latin typeface="+mn-lt"/>
              <a:ea typeface="Tahoma" panose="020B0604030504040204" pitchFamily="34" charset="0"/>
              <a:cs typeface="Tahoma" panose="020B0604030504040204" pitchFamily="34" charset="0"/>
            </a:defRPr>
          </a:pPr>
          <a:endParaRPr lang="zh-TW"/>
        </a:p>
      </c:txPr>
    </c:legend>
    <c:plotVisOnly val="1"/>
    <c:dispBlanksAs val="gap"/>
    <c:showDLblsOverMax val="0"/>
  </c:chart>
  <c:spPr>
    <a:noFill/>
    <a:ln>
      <a:noFill/>
    </a:ln>
    <a:effectLst/>
  </c:spPr>
  <c:txPr>
    <a:bodyPr/>
    <a:lstStyle/>
    <a:p>
      <a:pPr>
        <a:defRPr b="1">
          <a:solidFill>
            <a:sysClr val="windowText" lastClr="000000"/>
          </a:solidFill>
          <a:latin typeface="+mn-lt"/>
          <a:ea typeface="Tahoma" panose="020B0604030504040204" pitchFamily="34" charset="0"/>
          <a:cs typeface="Tahoma" panose="020B0604030504040204" pitchFamily="34" charset="0"/>
        </a:defRPr>
      </a:pPr>
      <a:endParaRPr lang="zh-TW"/>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zh-TW" altLang="en-US"/>
          </a:p>
        </p:txBody>
      </p:sp>
      <p:sp>
        <p:nvSpPr>
          <p:cNvPr id="3" name="日期版面配置區 2"/>
          <p:cNvSpPr>
            <a:spLocks noGrp="1"/>
          </p:cNvSpPr>
          <p:nvPr>
            <p:ph type="dt" idx="1"/>
          </p:nvPr>
        </p:nvSpPr>
        <p:spPr>
          <a:xfrm>
            <a:off x="3884614" y="0"/>
            <a:ext cx="2971800" cy="458788"/>
          </a:xfrm>
          <a:prstGeom prst="rect">
            <a:avLst/>
          </a:prstGeom>
        </p:spPr>
        <p:txBody>
          <a:bodyPr vert="horz" lIns="91436" tIns="45719" rIns="91436" bIns="45719" rtlCol="0"/>
          <a:lstStyle>
            <a:lvl1pPr algn="r">
              <a:defRPr sz="1200"/>
            </a:lvl1pPr>
          </a:lstStyle>
          <a:p>
            <a:fld id="{F400234C-C3D0-42F6-A212-947DE07527FD}" type="datetimeFigureOut">
              <a:rPr lang="zh-TW" altLang="en-US" smtClean="0"/>
              <a:t>2025/4/24</a:t>
            </a:fld>
            <a:endParaRPr lang="zh-TW" altLang="en-US"/>
          </a:p>
        </p:txBody>
      </p:sp>
      <p:sp>
        <p:nvSpPr>
          <p:cNvPr id="4" name="投影片圖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36" tIns="45719" rIns="91436" bIns="45719"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36" tIns="45719" rIns="91436" bIns="45719"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4"/>
            <a:ext cx="2971800" cy="458787"/>
          </a:xfrm>
          <a:prstGeom prst="rect">
            <a:avLst/>
          </a:prstGeom>
        </p:spPr>
        <p:txBody>
          <a:bodyPr vert="horz" lIns="91436" tIns="45719" rIns="91436" bIns="45719"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4" y="8685214"/>
            <a:ext cx="2971800" cy="458787"/>
          </a:xfrm>
          <a:prstGeom prst="rect">
            <a:avLst/>
          </a:prstGeom>
        </p:spPr>
        <p:txBody>
          <a:bodyPr vert="horz" lIns="91436" tIns="45719" rIns="91436" bIns="45719" rtlCol="0" anchor="b"/>
          <a:lstStyle>
            <a:lvl1pPr algn="r">
              <a:defRPr sz="1200"/>
            </a:lvl1pPr>
          </a:lstStyle>
          <a:p>
            <a:fld id="{F064266E-7AC1-4D30-9FF7-0A43193356EC}" type="slidenum">
              <a:rPr lang="zh-TW" altLang="en-US" smtClean="0"/>
              <a:t>‹#›</a:t>
            </a:fld>
            <a:endParaRPr lang="zh-TW" altLang="en-US"/>
          </a:p>
        </p:txBody>
      </p:sp>
    </p:spTree>
    <p:extLst>
      <p:ext uri="{BB962C8B-B14F-4D97-AF65-F5344CB8AC3E}">
        <p14:creationId xmlns:p14="http://schemas.microsoft.com/office/powerpoint/2010/main" val="3692873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近年來，</a:t>
            </a:r>
            <a:r>
              <a:rPr lang="en-US" altLang="zh-TW" dirty="0"/>
              <a:t>Deep Neural Network</a:t>
            </a:r>
            <a:r>
              <a:rPr lang="zh-TW" altLang="en-US" dirty="0"/>
              <a:t>被廣泛使用在許多</a:t>
            </a:r>
            <a:r>
              <a:rPr lang="en-US" altLang="zh-TW" dirty="0"/>
              <a:t>AI</a:t>
            </a:r>
            <a:r>
              <a:rPr lang="zh-TW" altLang="en-US" dirty="0"/>
              <a:t>的應用上</a:t>
            </a:r>
            <a:r>
              <a:rPr lang="zh-CN" altLang="en-US" dirty="0"/>
              <a:t>。</a:t>
            </a:r>
            <a:endParaRPr lang="en-US" altLang="zh-TW" dirty="0"/>
          </a:p>
          <a:p>
            <a:r>
              <a:rPr lang="zh-CN" altLang="en-US" dirty="0"/>
              <a:t>尤其是在</a:t>
            </a:r>
            <a:r>
              <a:rPr lang="en-US" altLang="zh-TW" dirty="0"/>
              <a:t>image classification</a:t>
            </a:r>
            <a:r>
              <a:rPr lang="zh-CN" altLang="en-US" dirty="0"/>
              <a:t>，也就是</a:t>
            </a:r>
            <a:r>
              <a:rPr lang="zh-TW" altLang="en-US" dirty="0"/>
              <a:t>影像辨識</a:t>
            </a:r>
            <a:r>
              <a:rPr lang="zh-CN" altLang="en-US" dirty="0"/>
              <a:t>中，有很多經典的網路架構被提出並應用在這個領域。</a:t>
            </a:r>
            <a:endParaRPr lang="en-US" altLang="zh-CN" dirty="0"/>
          </a:p>
        </p:txBody>
      </p:sp>
    </p:spTree>
    <p:extLst>
      <p:ext uri="{BB962C8B-B14F-4D97-AF65-F5344CB8AC3E}">
        <p14:creationId xmlns:p14="http://schemas.microsoft.com/office/powerpoint/2010/main" val="3416112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接下來是這個</a:t>
            </a:r>
            <a:r>
              <a:rPr lang="en-US" altLang="zh-CN" dirty="0"/>
              <a:t>work</a:t>
            </a:r>
            <a:r>
              <a:rPr lang="zh-CN" altLang="en-US" dirty="0"/>
              <a:t>的詳細的流程圖。</a:t>
            </a:r>
            <a:endParaRPr lang="en-US" altLang="zh-CN" dirty="0"/>
          </a:p>
          <a:p>
            <a:r>
              <a:rPr lang="zh-CN" altLang="en-US" dirty="0"/>
              <a:t>按一下</a:t>
            </a:r>
            <a:endParaRPr lang="en-US" altLang="zh-CN" dirty="0"/>
          </a:p>
          <a:p>
            <a:r>
              <a:rPr lang="zh-CN" altLang="en-US" dirty="0"/>
              <a:t>我們參考了</a:t>
            </a:r>
            <a:r>
              <a:rPr lang="en-US" altLang="zh-CN" dirty="0"/>
              <a:t>OFA</a:t>
            </a:r>
            <a:r>
              <a:rPr lang="zh-CN" altLang="en-US" dirty="0"/>
              <a:t>的</a:t>
            </a:r>
            <a:r>
              <a:rPr lang="en-US" altLang="zh-CN" dirty="0"/>
              <a:t>work</a:t>
            </a:r>
            <a:r>
              <a:rPr lang="zh-CN" altLang="en-US" dirty="0"/>
              <a:t>，為不同硬體設計出兩個</a:t>
            </a:r>
            <a:r>
              <a:rPr lang="en-US" altLang="zh-CN" dirty="0"/>
              <a:t>quantization friendly</a:t>
            </a:r>
            <a:r>
              <a:rPr lang="zh-CN" altLang="en-US" dirty="0"/>
              <a:t>的</a:t>
            </a:r>
            <a:r>
              <a:rPr lang="en-US" altLang="zh-CN" dirty="0" err="1"/>
              <a:t>supernet</a:t>
            </a:r>
            <a:r>
              <a:rPr lang="zh-CN" altLang="en-US" dirty="0"/>
              <a:t>。</a:t>
            </a:r>
            <a:endParaRPr lang="en-US" altLang="zh-CN" dirty="0"/>
          </a:p>
          <a:p>
            <a:r>
              <a:rPr lang="zh-CN" altLang="en-US" dirty="0"/>
              <a:t>首先，我們會先訓練這個</a:t>
            </a:r>
            <a:r>
              <a:rPr lang="en-US" altLang="zh-CN" dirty="0" err="1"/>
              <a:t>supernet</a:t>
            </a:r>
            <a:r>
              <a:rPr lang="zh-CN" altLang="en-US" dirty="0"/>
              <a:t>，訓練好後，我們會在</a:t>
            </a:r>
            <a:r>
              <a:rPr lang="en-US" altLang="zh-CN" dirty="0" err="1"/>
              <a:t>supernet</a:t>
            </a:r>
            <a:r>
              <a:rPr lang="zh-CN" altLang="en-US" dirty="0"/>
              <a:t>中隨機</a:t>
            </a:r>
            <a:r>
              <a:rPr lang="en-US" altLang="zh-CN" dirty="0"/>
              <a:t>sample</a:t>
            </a:r>
            <a:r>
              <a:rPr lang="zh-CN" altLang="en-US" dirty="0"/>
              <a:t>出</a:t>
            </a:r>
            <a:r>
              <a:rPr lang="en-US" altLang="zh-CN" dirty="0"/>
              <a:t>300</a:t>
            </a:r>
            <a:r>
              <a:rPr lang="zh-CN" altLang="en-US" dirty="0"/>
              <a:t>個</a:t>
            </a:r>
            <a:r>
              <a:rPr lang="en-US" altLang="zh-CN" dirty="0"/>
              <a:t>subnet</a:t>
            </a:r>
            <a:r>
              <a:rPr lang="zh-CN" altLang="en-US" dirty="0"/>
              <a:t>，拿去測試它們的</a:t>
            </a:r>
            <a:r>
              <a:rPr lang="en-US" altLang="zh-CN" dirty="0"/>
              <a:t>performance</a:t>
            </a:r>
            <a:r>
              <a:rPr lang="zh-CN" altLang="en-US" dirty="0"/>
              <a:t>，然後我們會把這些</a:t>
            </a:r>
            <a:r>
              <a:rPr lang="en-US" altLang="zh-CN" dirty="0"/>
              <a:t>subnet</a:t>
            </a:r>
            <a:r>
              <a:rPr lang="zh-CN" altLang="en-US" dirty="0"/>
              <a:t>的架構資訊，以及實際測試的</a:t>
            </a:r>
            <a:r>
              <a:rPr lang="en-US" altLang="zh-CN" dirty="0"/>
              <a:t>accuracy</a:t>
            </a:r>
            <a:r>
              <a:rPr lang="zh-CN" altLang="en-US" dirty="0"/>
              <a:t>和</a:t>
            </a:r>
            <a:r>
              <a:rPr lang="en-US" altLang="zh-CN" dirty="0"/>
              <a:t>latency</a:t>
            </a:r>
            <a:r>
              <a:rPr lang="zh-CN" altLang="en-US" dirty="0"/>
              <a:t>記錄下來。</a:t>
            </a:r>
          </a:p>
        </p:txBody>
      </p:sp>
    </p:spTree>
    <p:extLst>
      <p:ext uri="{BB962C8B-B14F-4D97-AF65-F5344CB8AC3E}">
        <p14:creationId xmlns:p14="http://schemas.microsoft.com/office/powerpoint/2010/main" val="3654349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收集好</a:t>
            </a:r>
            <a:r>
              <a:rPr lang="en-US" altLang="zh-CN" dirty="0"/>
              <a:t>subnet</a:t>
            </a:r>
            <a:r>
              <a:rPr lang="zh-CN" altLang="en-US" dirty="0"/>
              <a:t>的數據之後，我們使用了</a:t>
            </a:r>
            <a:r>
              <a:rPr lang="en-US" altLang="zh-CN" dirty="0"/>
              <a:t>multivariate</a:t>
            </a:r>
            <a:r>
              <a:rPr lang="zh-CN" altLang="en-US" dirty="0"/>
              <a:t> </a:t>
            </a:r>
            <a:r>
              <a:rPr lang="en-US" altLang="zh-CN" dirty="0"/>
              <a:t>regression</a:t>
            </a:r>
            <a:r>
              <a:rPr lang="zh-CN" altLang="en-US" dirty="0"/>
              <a:t>，也就是多變量回歸的方法，產生我們的</a:t>
            </a:r>
            <a:r>
              <a:rPr lang="en-US" altLang="zh-CN" dirty="0"/>
              <a:t>accuracy</a:t>
            </a:r>
            <a:r>
              <a:rPr lang="zh-CN" altLang="en-US" dirty="0"/>
              <a:t> </a:t>
            </a:r>
            <a:r>
              <a:rPr lang="en-US" altLang="zh-CN" dirty="0"/>
              <a:t>predictor</a:t>
            </a:r>
            <a:r>
              <a:rPr lang="zh-CN" altLang="en-US" dirty="0"/>
              <a:t>以及</a:t>
            </a:r>
            <a:r>
              <a:rPr lang="en-US" altLang="zh-CN" dirty="0"/>
              <a:t>latency</a:t>
            </a:r>
            <a:r>
              <a:rPr lang="zh-CN" altLang="en-US" dirty="0"/>
              <a:t> </a:t>
            </a:r>
            <a:r>
              <a:rPr lang="en-US" altLang="zh-CN" dirty="0"/>
              <a:t>predictor</a:t>
            </a:r>
            <a:r>
              <a:rPr lang="zh-CN" altLang="en-US" dirty="0"/>
              <a:t>。</a:t>
            </a:r>
          </a:p>
        </p:txBody>
      </p:sp>
    </p:spTree>
    <p:extLst>
      <p:ext uri="{BB962C8B-B14F-4D97-AF65-F5344CB8AC3E}">
        <p14:creationId xmlns:p14="http://schemas.microsoft.com/office/powerpoint/2010/main" val="1654443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有了這兩個</a:t>
            </a:r>
            <a:r>
              <a:rPr lang="en-US" altLang="zh-CN" dirty="0"/>
              <a:t>predictor</a:t>
            </a:r>
            <a:r>
              <a:rPr lang="zh-CN" altLang="en-US" dirty="0"/>
              <a:t>之後，我們搭配使用模擬退火的演算法，在</a:t>
            </a:r>
            <a:r>
              <a:rPr lang="en-US" altLang="zh-CN" dirty="0"/>
              <a:t>search space</a:t>
            </a:r>
            <a:r>
              <a:rPr lang="zh-CN" altLang="en-US" dirty="0"/>
              <a:t>中，找到性能最佳的</a:t>
            </a:r>
            <a:r>
              <a:rPr lang="en-US" altLang="zh-CN" dirty="0"/>
              <a:t>subnet</a:t>
            </a:r>
            <a:r>
              <a:rPr lang="zh-CN" altLang="en-US" dirty="0"/>
              <a:t>架構。</a:t>
            </a:r>
          </a:p>
        </p:txBody>
      </p:sp>
    </p:spTree>
    <p:extLst>
      <p:ext uri="{BB962C8B-B14F-4D97-AF65-F5344CB8AC3E}">
        <p14:creationId xmlns:p14="http://schemas.microsoft.com/office/powerpoint/2010/main" val="3299675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找到最佳的</a:t>
            </a:r>
            <a:r>
              <a:rPr lang="en-US" altLang="zh-CN" dirty="0"/>
              <a:t>subnet</a:t>
            </a:r>
            <a:r>
              <a:rPr lang="zh-CN" altLang="en-US" dirty="0"/>
              <a:t>架構後，我們就對它的</a:t>
            </a:r>
            <a:r>
              <a:rPr lang="en-US" altLang="zh-CN" dirty="0"/>
              <a:t>weight</a:t>
            </a:r>
            <a:r>
              <a:rPr lang="zh-CN" altLang="en-US" dirty="0"/>
              <a:t>做</a:t>
            </a:r>
            <a:r>
              <a:rPr lang="en-US" altLang="zh-CN" dirty="0"/>
              <a:t>quantization</a:t>
            </a:r>
            <a:r>
              <a:rPr lang="zh-CN" altLang="en-US" dirty="0"/>
              <a:t>，就可以直接部署到特定的硬體設備上做使用。</a:t>
            </a:r>
          </a:p>
        </p:txBody>
      </p:sp>
    </p:spTree>
    <p:extLst>
      <p:ext uri="{BB962C8B-B14F-4D97-AF65-F5344CB8AC3E}">
        <p14:creationId xmlns:p14="http://schemas.microsoft.com/office/powerpoint/2010/main" val="2645667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接下來我會詳細介紹我們提出的方法。首先先介紹</a:t>
            </a:r>
            <a:r>
              <a:rPr lang="en-US" altLang="zh-CN" dirty="0"/>
              <a:t>search space</a:t>
            </a:r>
            <a:r>
              <a:rPr lang="zh-CN" altLang="en-US" dirty="0"/>
              <a:t>的部分。</a:t>
            </a:r>
            <a:endParaRPr lang="en-US" altLang="zh-CN" dirty="0"/>
          </a:p>
          <a:p>
            <a:r>
              <a:rPr lang="zh-CN" altLang="en-US" dirty="0"/>
              <a:t>我們</a:t>
            </a:r>
            <a:r>
              <a:rPr lang="en-US" altLang="zh-CN" dirty="0"/>
              <a:t>search space</a:t>
            </a:r>
            <a:r>
              <a:rPr lang="zh-CN" altLang="en-US" dirty="0"/>
              <a:t>的架構在設計上是參考了</a:t>
            </a:r>
            <a:r>
              <a:rPr lang="en-US" altLang="zh-CN" dirty="0"/>
              <a:t>google</a:t>
            </a:r>
            <a:r>
              <a:rPr lang="zh-CN" altLang="en-US" dirty="0"/>
              <a:t>提出的</a:t>
            </a:r>
            <a:r>
              <a:rPr lang="en-US" altLang="zh-CN" dirty="0"/>
              <a:t>MobilenetV2</a:t>
            </a:r>
            <a:r>
              <a:rPr lang="zh-CN" altLang="en-US" dirty="0"/>
              <a:t>和</a:t>
            </a:r>
            <a:r>
              <a:rPr lang="en-US" altLang="zh-CN" dirty="0"/>
              <a:t>V3</a:t>
            </a:r>
            <a:r>
              <a:rPr lang="zh-CN" altLang="en-US" dirty="0"/>
              <a:t>的</a:t>
            </a:r>
            <a:r>
              <a:rPr lang="en-US" altLang="zh-CN" dirty="0"/>
              <a:t>CNN block</a:t>
            </a:r>
            <a:r>
              <a:rPr lang="zh-CN" altLang="en-US" dirty="0"/>
              <a:t>，左邊這兩張圖分別為</a:t>
            </a:r>
            <a:r>
              <a:rPr lang="en-US" altLang="zh-CN" dirty="0"/>
              <a:t>mobilenetv2</a:t>
            </a:r>
            <a:r>
              <a:rPr lang="zh-CN" altLang="en-US" dirty="0"/>
              <a:t>和</a:t>
            </a:r>
            <a:r>
              <a:rPr lang="en-US" altLang="zh-CN" dirty="0"/>
              <a:t>v3</a:t>
            </a:r>
            <a:r>
              <a:rPr lang="zh-CN" altLang="en-US" dirty="0"/>
              <a:t>的</a:t>
            </a:r>
            <a:r>
              <a:rPr lang="en-US" altLang="zh-CN" dirty="0"/>
              <a:t>block</a:t>
            </a:r>
            <a:r>
              <a:rPr lang="zh-CN" altLang="en-US" dirty="0"/>
              <a:t>。</a:t>
            </a:r>
            <a:endParaRPr lang="en-US" altLang="zh-CN" dirty="0"/>
          </a:p>
          <a:p>
            <a:r>
              <a:rPr lang="zh-CN" altLang="en-US" dirty="0"/>
              <a:t>我們在設計上參考了這兩種</a:t>
            </a:r>
            <a:r>
              <a:rPr lang="en-US" altLang="zh-CN" dirty="0"/>
              <a:t>block</a:t>
            </a:r>
            <a:r>
              <a:rPr lang="zh-CN" altLang="en-US" dirty="0"/>
              <a:t>，並且，為了提升</a:t>
            </a:r>
            <a:r>
              <a:rPr lang="en-US" altLang="zh-CN" dirty="0"/>
              <a:t>quantization</a:t>
            </a:r>
            <a:r>
              <a:rPr lang="zh-CN" altLang="en-US" dirty="0"/>
              <a:t>的準確度，降低</a:t>
            </a:r>
            <a:r>
              <a:rPr lang="en-US" altLang="zh-CN" dirty="0"/>
              <a:t>accuracy loss</a:t>
            </a:r>
            <a:r>
              <a:rPr lang="zh-CN" altLang="en-US" dirty="0"/>
              <a:t>，我們將</a:t>
            </a:r>
            <a:r>
              <a:rPr lang="en-US" altLang="zh-CN" dirty="0"/>
              <a:t>search space</a:t>
            </a:r>
            <a:r>
              <a:rPr lang="zh-CN" altLang="en-US" dirty="0"/>
              <a:t>中所有的</a:t>
            </a:r>
            <a:r>
              <a:rPr lang="en-US" altLang="zh-CN" dirty="0"/>
              <a:t>activation function</a:t>
            </a:r>
            <a:r>
              <a:rPr lang="zh-CN" altLang="en-US" dirty="0"/>
              <a:t>都換成</a:t>
            </a:r>
            <a:r>
              <a:rPr lang="en-US" altLang="zh-CN" dirty="0"/>
              <a:t>relu6</a:t>
            </a:r>
            <a:r>
              <a:rPr lang="zh-CN" altLang="en-US" dirty="0"/>
              <a:t>，以達到</a:t>
            </a:r>
            <a:r>
              <a:rPr lang="en-US" altLang="zh-CN" dirty="0"/>
              <a:t>quantization-friendly</a:t>
            </a:r>
            <a:r>
              <a:rPr lang="zh-CN" altLang="en-US" dirty="0"/>
              <a:t>的效果。例如，</a:t>
            </a:r>
            <a:r>
              <a:rPr lang="en-US" altLang="zh-CN" dirty="0"/>
              <a:t>mobilenetv3</a:t>
            </a:r>
            <a:r>
              <a:rPr lang="zh-CN" altLang="en-US" dirty="0"/>
              <a:t>的</a:t>
            </a:r>
            <a:r>
              <a:rPr lang="en-US" altLang="zh-CN" dirty="0"/>
              <a:t>block</a:t>
            </a:r>
            <a:r>
              <a:rPr lang="zh-CN" altLang="en-US" dirty="0"/>
              <a:t>中使用的</a:t>
            </a:r>
            <a:r>
              <a:rPr lang="en-US" altLang="zh-CN" dirty="0"/>
              <a:t>hard swish</a:t>
            </a:r>
            <a:r>
              <a:rPr lang="zh-CN" altLang="en-US" dirty="0"/>
              <a:t>就對</a:t>
            </a:r>
            <a:r>
              <a:rPr lang="en-US" altLang="zh-CN" dirty="0"/>
              <a:t>quantization</a:t>
            </a:r>
            <a:r>
              <a:rPr lang="zh-CN" altLang="en-US" dirty="0"/>
              <a:t>有不良的效果，因此我們換成</a:t>
            </a:r>
            <a:r>
              <a:rPr lang="en-US" altLang="zh-CN" dirty="0"/>
              <a:t>relu6</a:t>
            </a:r>
            <a:r>
              <a:rPr lang="zh-CN" altLang="en-US" dirty="0"/>
              <a:t>後，大大地降低了</a:t>
            </a:r>
            <a:r>
              <a:rPr lang="en-US" altLang="zh-CN" dirty="0"/>
              <a:t>accuracy</a:t>
            </a:r>
            <a:r>
              <a:rPr lang="zh-CN" altLang="en-US" dirty="0"/>
              <a:t>的損失。</a:t>
            </a:r>
            <a:endParaRPr lang="en-US" altLang="zh-CN" dirty="0"/>
          </a:p>
          <a:p>
            <a:endParaRPr lang="en-US" altLang="zh-CN" dirty="0"/>
          </a:p>
          <a:p>
            <a:r>
              <a:rPr lang="en-US" altLang="zh-CN" dirty="0"/>
              <a:t>SE=</a:t>
            </a:r>
            <a:r>
              <a:rPr lang="en-US" altLang="zh-CN" sz="1200" b="0" i="0" kern="1200" dirty="0" err="1">
                <a:solidFill>
                  <a:schemeClr val="tx1"/>
                </a:solidFill>
                <a:effectLst/>
                <a:latin typeface="+mn-lt"/>
                <a:ea typeface="+mn-ea"/>
                <a:cs typeface="+mn-cs"/>
              </a:rPr>
              <a:t>Sequeeze</a:t>
            </a:r>
            <a:r>
              <a:rPr lang="en-US" altLang="zh-CN" sz="1200" b="0" i="0" kern="1200" dirty="0">
                <a:solidFill>
                  <a:schemeClr val="tx1"/>
                </a:solidFill>
                <a:effectLst/>
                <a:latin typeface="+mn-lt"/>
                <a:ea typeface="+mn-ea"/>
                <a:cs typeface="+mn-cs"/>
              </a:rPr>
              <a:t>-and-Excitation</a:t>
            </a:r>
            <a:endParaRPr lang="en-US" altLang="zh-CN" dirty="0"/>
          </a:p>
        </p:txBody>
      </p:sp>
    </p:spTree>
    <p:extLst>
      <p:ext uri="{BB962C8B-B14F-4D97-AF65-F5344CB8AC3E}">
        <p14:creationId xmlns:p14="http://schemas.microsoft.com/office/powerpoint/2010/main" val="3367634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a:t>為了使得我們找到神經網路架構在任何硬體設備上都能達到最佳的性能，我們針對不同的硬體的特性，設計出了兩種不同的</a:t>
            </a:r>
            <a:r>
              <a:rPr lang="en-US" altLang="zh-CN" dirty="0"/>
              <a:t>search space</a:t>
            </a:r>
            <a:r>
              <a:rPr lang="zh-CN" altLang="en-US" dirty="0"/>
              <a:t>給不同硬體來使用，我們命名為</a:t>
            </a:r>
            <a:r>
              <a:rPr lang="en-US" altLang="zh-CN" dirty="0"/>
              <a:t>CPU</a:t>
            </a:r>
            <a:r>
              <a:rPr lang="zh-CN" altLang="en-US" dirty="0"/>
              <a:t>的</a:t>
            </a:r>
            <a:r>
              <a:rPr lang="en-US" altLang="zh-CN" dirty="0"/>
              <a:t>backbone</a:t>
            </a:r>
            <a:r>
              <a:rPr lang="zh-CN" altLang="en-US" dirty="0"/>
              <a:t>和</a:t>
            </a:r>
            <a:r>
              <a:rPr lang="en-US" altLang="zh-CN" dirty="0"/>
              <a:t>TPU</a:t>
            </a:r>
            <a:r>
              <a:rPr lang="zh-CN" altLang="en-US" dirty="0"/>
              <a:t>的</a:t>
            </a:r>
            <a:r>
              <a:rPr lang="en-US" altLang="zh-CN" dirty="0"/>
              <a:t>backbone</a:t>
            </a:r>
            <a:r>
              <a:rPr lang="zh-CN" altLang="en-US" dirty="0"/>
              <a:t>。</a:t>
            </a:r>
            <a:endParaRPr lang="en-US" altLang="zh-CN" dirty="0"/>
          </a:p>
          <a:p>
            <a:r>
              <a:rPr lang="zh-CN" altLang="en-US" dirty="0"/>
              <a:t>這樣做的原因是我們發現，神經網路架構的</a:t>
            </a:r>
            <a:r>
              <a:rPr lang="en-US" altLang="zh-CN" dirty="0"/>
              <a:t>backbone</a:t>
            </a:r>
            <a:r>
              <a:rPr lang="zh-CN" altLang="en-US" dirty="0"/>
              <a:t>設計，在不同硬體上的運行效率差異很大，這一點在實驗結果的部分，有做實驗來驗證我們的想法。我們針對硬體性能的差異，設計了三種不同的</a:t>
            </a:r>
            <a:r>
              <a:rPr lang="en-US" altLang="zh-CN" dirty="0"/>
              <a:t>CNN unit</a:t>
            </a:r>
            <a:r>
              <a:rPr lang="zh-CN" altLang="en-US" dirty="0"/>
              <a:t>。我們發現，像是</a:t>
            </a:r>
            <a:r>
              <a:rPr lang="en-US" altLang="zh-CN" dirty="0"/>
              <a:t>CPU</a:t>
            </a:r>
            <a:r>
              <a:rPr lang="zh-CN" altLang="en-US" dirty="0"/>
              <a:t>這類的硬體，因為運算資源有限，比較適合使用第一和第二種的</a:t>
            </a:r>
            <a:r>
              <a:rPr lang="en-US" altLang="zh-CN" dirty="0"/>
              <a:t>CNN unit</a:t>
            </a:r>
            <a:r>
              <a:rPr lang="zh-CN" altLang="en-US" dirty="0"/>
              <a:t>。然而，我們發現第一種</a:t>
            </a:r>
            <a:r>
              <a:rPr lang="en-US" altLang="zh-CN" dirty="0"/>
              <a:t>CNN unit</a:t>
            </a:r>
            <a:r>
              <a:rPr lang="zh-CN" altLang="en-US" dirty="0"/>
              <a:t>在</a:t>
            </a:r>
            <a:r>
              <a:rPr lang="en-US" altLang="zh-CN" dirty="0"/>
              <a:t>TPU</a:t>
            </a:r>
            <a:r>
              <a:rPr lang="zh-CN" altLang="en-US" dirty="0"/>
              <a:t>或</a:t>
            </a:r>
            <a:r>
              <a:rPr lang="en-US" altLang="zh-CN" dirty="0"/>
              <a:t>GPU</a:t>
            </a:r>
            <a:r>
              <a:rPr lang="zh-CN" altLang="en-US" dirty="0"/>
              <a:t>這種運算平行度高的硬體上的運行效率很差，所以我們就參考了</a:t>
            </a:r>
            <a:r>
              <a:rPr lang="en-US" altLang="zh-CN" dirty="0"/>
              <a:t>google</a:t>
            </a:r>
            <a:r>
              <a:rPr lang="zh-CN" altLang="en-US" dirty="0"/>
              <a:t>提出的</a:t>
            </a:r>
            <a:r>
              <a:rPr lang="en-US" altLang="zh-CN" dirty="0" err="1"/>
              <a:t>mobilenet</a:t>
            </a:r>
            <a:r>
              <a:rPr lang="zh-CN" altLang="en-US" dirty="0"/>
              <a:t>的</a:t>
            </a:r>
            <a:r>
              <a:rPr lang="en-US" altLang="zh-CN" dirty="0"/>
              <a:t>edge TPU</a:t>
            </a:r>
            <a:r>
              <a:rPr lang="zh-CN" altLang="en-US" dirty="0"/>
              <a:t>版，發現第二和第三種</a:t>
            </a:r>
            <a:r>
              <a:rPr lang="en-US" altLang="zh-CN" dirty="0"/>
              <a:t>CNN unit</a:t>
            </a:r>
            <a:r>
              <a:rPr lang="zh-CN" altLang="en-US" dirty="0"/>
              <a:t>更適合在這些硬體上使用。</a:t>
            </a:r>
            <a:endParaRPr lang="en-US" altLang="zh-CN" dirty="0"/>
          </a:p>
          <a:p>
            <a:r>
              <a:rPr lang="zh-CN" altLang="en-US" dirty="0"/>
              <a:t>左邊這個表格比較了這兩個</a:t>
            </a:r>
            <a:r>
              <a:rPr lang="en-US" altLang="zh-CN" dirty="0"/>
              <a:t>search space backbone</a:t>
            </a:r>
            <a:r>
              <a:rPr lang="zh-CN" altLang="en-US" dirty="0"/>
              <a:t>的差異，橫軸分別是</a:t>
            </a:r>
            <a:r>
              <a:rPr lang="en-US" altLang="zh-CN" dirty="0"/>
              <a:t>CPU</a:t>
            </a:r>
            <a:r>
              <a:rPr lang="zh-CN" altLang="en-US" dirty="0"/>
              <a:t>和</a:t>
            </a:r>
            <a:r>
              <a:rPr lang="en-US" altLang="zh-CN" dirty="0"/>
              <a:t>TPU</a:t>
            </a:r>
            <a:r>
              <a:rPr lang="zh-CN" altLang="en-US" dirty="0"/>
              <a:t>的</a:t>
            </a:r>
            <a:r>
              <a:rPr lang="en-US" altLang="zh-CN" dirty="0"/>
              <a:t>search space</a:t>
            </a:r>
            <a:r>
              <a:rPr lang="zh-CN" altLang="en-US" dirty="0"/>
              <a:t>，縱軸是</a:t>
            </a:r>
            <a:r>
              <a:rPr lang="en-US" altLang="zh-CN" dirty="0"/>
              <a:t>search space</a:t>
            </a:r>
            <a:r>
              <a:rPr lang="zh-CN" altLang="en-US" dirty="0"/>
              <a:t>中的架構，可以調整的參數，例如有</a:t>
            </a:r>
            <a:r>
              <a:rPr lang="en-US" altLang="zh-CN" dirty="0"/>
              <a:t>xxx</a:t>
            </a:r>
            <a:r>
              <a:rPr lang="zh-CN" altLang="en-US" dirty="0"/>
              <a:t>，最後一個</a:t>
            </a:r>
            <a:r>
              <a:rPr lang="en-US" altLang="zh-CN" dirty="0"/>
              <a:t>row</a:t>
            </a:r>
            <a:r>
              <a:rPr lang="zh-CN" altLang="en-US" dirty="0"/>
              <a:t>是這個</a:t>
            </a:r>
            <a:r>
              <a:rPr lang="en-US" altLang="zh-CN" dirty="0"/>
              <a:t>search space</a:t>
            </a:r>
            <a:r>
              <a:rPr lang="zh-CN" altLang="en-US" dirty="0"/>
              <a:t>中涵蓋的架構的總數是多少。</a:t>
            </a:r>
            <a:endParaRPr lang="en-US" altLang="zh-CN" dirty="0"/>
          </a:p>
          <a:p>
            <a:r>
              <a:rPr lang="zh-CN" altLang="en-US" dirty="0"/>
              <a:t>首先，我們兩個</a:t>
            </a:r>
            <a:r>
              <a:rPr lang="en-US" altLang="zh-CN" dirty="0"/>
              <a:t>search</a:t>
            </a:r>
            <a:r>
              <a:rPr lang="zh-CN" altLang="en-US" dirty="0"/>
              <a:t> </a:t>
            </a:r>
            <a:r>
              <a:rPr lang="en-US" altLang="zh-CN" dirty="0"/>
              <a:t>space</a:t>
            </a:r>
            <a:r>
              <a:rPr lang="zh-CN" altLang="en-US" dirty="0"/>
              <a:t>的</a:t>
            </a:r>
            <a:r>
              <a:rPr lang="en-US" altLang="zh-CN" dirty="0"/>
              <a:t>input</a:t>
            </a:r>
            <a:r>
              <a:rPr lang="zh-CN" altLang="en-US" dirty="0"/>
              <a:t> </a:t>
            </a:r>
            <a:r>
              <a:rPr lang="en-US" altLang="zh-CN" dirty="0"/>
              <a:t>image size</a:t>
            </a:r>
            <a:r>
              <a:rPr lang="zh-CN" altLang="en-US" dirty="0"/>
              <a:t>的選擇都是可以從</a:t>
            </a:r>
            <a:r>
              <a:rPr lang="en-US" altLang="zh-CN" dirty="0"/>
              <a:t>128</a:t>
            </a:r>
            <a:r>
              <a:rPr lang="zh-CN" altLang="en-US" dirty="0"/>
              <a:t>到</a:t>
            </a:r>
            <a:r>
              <a:rPr lang="en-US" altLang="zh-CN" dirty="0"/>
              <a:t>320</a:t>
            </a:r>
            <a:r>
              <a:rPr lang="zh-CN" altLang="en-US" dirty="0"/>
              <a:t>這麼大的範圍，以</a:t>
            </a:r>
            <a:r>
              <a:rPr lang="en-US" altLang="zh-CN" dirty="0"/>
              <a:t>32</a:t>
            </a:r>
            <a:r>
              <a:rPr lang="zh-CN" altLang="en-US" dirty="0"/>
              <a:t>為間隔，一共會有</a:t>
            </a:r>
            <a:r>
              <a:rPr lang="en-US" altLang="zh-CN" dirty="0"/>
              <a:t>7</a:t>
            </a:r>
            <a:r>
              <a:rPr lang="zh-CN" altLang="en-US" dirty="0"/>
              <a:t>種的選擇。</a:t>
            </a:r>
            <a:endParaRPr lang="en-US" altLang="zh-CN" dirty="0"/>
          </a:p>
          <a:p>
            <a:r>
              <a:rPr lang="zh-CN" altLang="en-US" dirty="0"/>
              <a:t>再來是</a:t>
            </a:r>
            <a:r>
              <a:rPr lang="en-US" altLang="zh-CN" dirty="0"/>
              <a:t>kernel size</a:t>
            </a:r>
            <a:r>
              <a:rPr lang="zh-CN" altLang="en-US" dirty="0"/>
              <a:t>，</a:t>
            </a:r>
            <a:r>
              <a:rPr lang="en-US" altLang="zh-CN" dirty="0"/>
              <a:t>CPU</a:t>
            </a:r>
            <a:r>
              <a:rPr lang="zh-CN" altLang="en-US" dirty="0"/>
              <a:t>有三種選擇，而</a:t>
            </a:r>
            <a:r>
              <a:rPr lang="en-US" altLang="zh-CN" dirty="0"/>
              <a:t>TPU</a:t>
            </a:r>
            <a:r>
              <a:rPr lang="zh-CN" altLang="en-US" dirty="0"/>
              <a:t>的部分，因為我們發現比較大的</a:t>
            </a:r>
            <a:r>
              <a:rPr lang="en-US" altLang="zh-CN" dirty="0"/>
              <a:t>kernel size</a:t>
            </a:r>
            <a:r>
              <a:rPr lang="zh-CN" altLang="en-US" dirty="0"/>
              <a:t>對於</a:t>
            </a:r>
            <a:r>
              <a:rPr lang="en-US" altLang="zh-CN" dirty="0"/>
              <a:t>edge TPU</a:t>
            </a:r>
            <a:r>
              <a:rPr lang="zh-CN" altLang="en-US" dirty="0"/>
              <a:t>的運算沒有效率。因此在</a:t>
            </a:r>
            <a:r>
              <a:rPr lang="en-US" altLang="zh-CN" dirty="0"/>
              <a:t>TPU</a:t>
            </a:r>
            <a:r>
              <a:rPr lang="zh-CN" altLang="en-US" dirty="0"/>
              <a:t>的</a:t>
            </a:r>
            <a:r>
              <a:rPr lang="en-US" altLang="zh-CN" dirty="0"/>
              <a:t>backbone</a:t>
            </a:r>
            <a:r>
              <a:rPr lang="zh-CN" altLang="en-US" dirty="0"/>
              <a:t>只設計了一種的選項。</a:t>
            </a:r>
            <a:endParaRPr lang="en-US" altLang="zh-CN" dirty="0"/>
          </a:p>
          <a:p>
            <a:r>
              <a:rPr lang="zh-CN" altLang="en-US" dirty="0"/>
              <a:t>接下來是</a:t>
            </a:r>
            <a:r>
              <a:rPr lang="en-US" altLang="zh-CN" dirty="0"/>
              <a:t>expansion ratio</a:t>
            </a:r>
            <a:r>
              <a:rPr lang="zh-CN" altLang="en-US" dirty="0"/>
              <a:t>，我們透過多變量回歸分析，發現在</a:t>
            </a:r>
            <a:r>
              <a:rPr lang="en-US" altLang="zh-CN" dirty="0"/>
              <a:t>CPU</a:t>
            </a:r>
            <a:r>
              <a:rPr lang="zh-CN" altLang="en-US" dirty="0"/>
              <a:t>上運行</a:t>
            </a:r>
            <a:r>
              <a:rPr lang="en-US" altLang="zh-CN" dirty="0"/>
              <a:t>CNN</a:t>
            </a:r>
            <a:r>
              <a:rPr lang="zh-CN" altLang="en-US" dirty="0"/>
              <a:t> </a:t>
            </a:r>
            <a:r>
              <a:rPr lang="en-US" altLang="zh-CN" dirty="0"/>
              <a:t>model</a:t>
            </a:r>
            <a:r>
              <a:rPr lang="zh-CN" altLang="en-US" dirty="0"/>
              <a:t>時候，在前面的</a:t>
            </a:r>
            <a:r>
              <a:rPr lang="en-US" altLang="zh-CN" dirty="0"/>
              <a:t>block</a:t>
            </a:r>
            <a:r>
              <a:rPr lang="zh-CN" altLang="en-US" dirty="0"/>
              <a:t>和後面的</a:t>
            </a:r>
            <a:r>
              <a:rPr lang="en-US" altLang="zh-CN" dirty="0"/>
              <a:t>block</a:t>
            </a:r>
            <a:r>
              <a:rPr lang="zh-CN" altLang="en-US" dirty="0"/>
              <a:t>中，</a:t>
            </a:r>
            <a:r>
              <a:rPr lang="en-US" altLang="zh-CN" dirty="0"/>
              <a:t>expansion ratio</a:t>
            </a:r>
            <a:r>
              <a:rPr lang="zh-CN" altLang="en-US" dirty="0"/>
              <a:t>的大小，對於</a:t>
            </a:r>
            <a:r>
              <a:rPr lang="en-US" altLang="zh-CN" dirty="0"/>
              <a:t>latency</a:t>
            </a:r>
            <a:r>
              <a:rPr lang="zh-CN" altLang="en-US" dirty="0"/>
              <a:t>的影響差異非常大。例如，我們發現在前面的</a:t>
            </a:r>
            <a:r>
              <a:rPr lang="en-US" altLang="zh-CN" dirty="0"/>
              <a:t>layers</a:t>
            </a:r>
            <a:r>
              <a:rPr lang="zh-CN" altLang="en-US" dirty="0"/>
              <a:t>，假如</a:t>
            </a:r>
            <a:r>
              <a:rPr lang="en-US" altLang="zh-CN" dirty="0"/>
              <a:t>expansion ratio</a:t>
            </a:r>
            <a:r>
              <a:rPr lang="zh-CN" altLang="en-US" dirty="0"/>
              <a:t>增加一，對</a:t>
            </a:r>
            <a:r>
              <a:rPr lang="en-US" altLang="zh-CN" dirty="0"/>
              <a:t>latency</a:t>
            </a:r>
            <a:r>
              <a:rPr lang="zh-CN" altLang="en-US" dirty="0"/>
              <a:t>的傷害就會非常大，然後在後面的</a:t>
            </a:r>
            <a:r>
              <a:rPr lang="en-US" altLang="zh-CN" dirty="0"/>
              <a:t>layer</a:t>
            </a:r>
            <a:r>
              <a:rPr lang="zh-CN" altLang="en-US" dirty="0"/>
              <a:t>中，</a:t>
            </a:r>
            <a:r>
              <a:rPr lang="en-US" altLang="zh-CN" dirty="0"/>
              <a:t>expansion ratio</a:t>
            </a:r>
            <a:r>
              <a:rPr lang="zh-CN" altLang="en-US" dirty="0"/>
              <a:t>的大小對</a:t>
            </a:r>
            <a:r>
              <a:rPr lang="en-US" altLang="zh-CN" dirty="0"/>
              <a:t>latency</a:t>
            </a:r>
            <a:r>
              <a:rPr lang="zh-CN" altLang="en-US" dirty="0"/>
              <a:t>的影響就沒有那麼大。因此，在</a:t>
            </a:r>
            <a:r>
              <a:rPr lang="en-US" altLang="zh-CN" dirty="0"/>
              <a:t>CPU</a:t>
            </a:r>
            <a:r>
              <a:rPr lang="zh-CN" altLang="en-US" dirty="0"/>
              <a:t>的</a:t>
            </a:r>
            <a:r>
              <a:rPr lang="en-US" altLang="zh-CN" dirty="0"/>
              <a:t>search space</a:t>
            </a:r>
            <a:r>
              <a:rPr lang="zh-CN" altLang="en-US" dirty="0"/>
              <a:t>中，我們需要更多的</a:t>
            </a:r>
            <a:r>
              <a:rPr lang="en-US" altLang="zh-CN" dirty="0"/>
              <a:t>expansion ratio</a:t>
            </a:r>
            <a:r>
              <a:rPr lang="zh-CN" altLang="en-US" dirty="0"/>
              <a:t>選擇，來適應</a:t>
            </a:r>
            <a:r>
              <a:rPr lang="en-US" altLang="zh-CN" dirty="0"/>
              <a:t>CPU</a:t>
            </a:r>
            <a:r>
              <a:rPr lang="zh-CN" altLang="en-US" dirty="0"/>
              <a:t>的硬體。而</a:t>
            </a:r>
            <a:r>
              <a:rPr lang="en-US" altLang="zh-CN" dirty="0"/>
              <a:t>TPU</a:t>
            </a:r>
            <a:r>
              <a:rPr lang="zh-CN" altLang="en-US" dirty="0"/>
              <a:t>的</a:t>
            </a:r>
            <a:r>
              <a:rPr lang="en-US" altLang="zh-CN" dirty="0"/>
              <a:t>search space</a:t>
            </a:r>
            <a:r>
              <a:rPr lang="zh-CN" altLang="en-US" dirty="0"/>
              <a:t>，因為這類硬體的運算資源非常豐富，平行度高，因此</a:t>
            </a:r>
            <a:r>
              <a:rPr lang="en-US" altLang="zh-CN" dirty="0"/>
              <a:t>layers</a:t>
            </a:r>
            <a:r>
              <a:rPr lang="zh-CN" altLang="en-US" dirty="0"/>
              <a:t>的</a:t>
            </a:r>
            <a:r>
              <a:rPr lang="en-US" altLang="zh-CN" dirty="0"/>
              <a:t>expansion ratio</a:t>
            </a:r>
            <a:r>
              <a:rPr lang="zh-CN" altLang="en-US" dirty="0"/>
              <a:t>可以使用比較大的數字，所以在</a:t>
            </a:r>
            <a:r>
              <a:rPr lang="en-US" altLang="zh-CN" dirty="0"/>
              <a:t>TPU</a:t>
            </a:r>
            <a:r>
              <a:rPr lang="zh-CN" altLang="en-US" dirty="0"/>
              <a:t>的</a:t>
            </a:r>
            <a:r>
              <a:rPr lang="en-US" altLang="zh-CN" dirty="0"/>
              <a:t>backbone</a:t>
            </a:r>
            <a:r>
              <a:rPr lang="zh-CN" altLang="en-US" dirty="0"/>
              <a:t>我們設計了比較大的數字做選擇。</a:t>
            </a:r>
            <a:endParaRPr lang="en-US" altLang="zh-CN" dirty="0"/>
          </a:p>
          <a:p>
            <a:r>
              <a:rPr lang="zh-CN" altLang="en-US" dirty="0"/>
              <a:t>再來是</a:t>
            </a:r>
            <a:r>
              <a:rPr lang="en-US" altLang="zh-CN" dirty="0"/>
              <a:t>depth</a:t>
            </a:r>
            <a:r>
              <a:rPr lang="zh-CN" altLang="en-US" dirty="0"/>
              <a:t>，我們兩個</a:t>
            </a:r>
            <a:r>
              <a:rPr lang="en-US" altLang="zh-CN" dirty="0"/>
              <a:t>search space</a:t>
            </a:r>
            <a:r>
              <a:rPr lang="zh-CN" altLang="en-US" dirty="0"/>
              <a:t>的選擇也有差異。</a:t>
            </a:r>
            <a:endParaRPr lang="en-US" altLang="zh-CN" dirty="0"/>
          </a:p>
          <a:p>
            <a:r>
              <a:rPr lang="zh-CN" altLang="en-US" dirty="0"/>
              <a:t>再來是</a:t>
            </a:r>
            <a:r>
              <a:rPr lang="en-US" altLang="zh-CN" dirty="0"/>
              <a:t>CNN unit</a:t>
            </a:r>
            <a:r>
              <a:rPr lang="zh-CN" altLang="en-US" dirty="0"/>
              <a:t>，這邊剛剛一開始有介紹，我就不重複了。</a:t>
            </a:r>
            <a:endParaRPr lang="en-US" altLang="zh-CN" dirty="0"/>
          </a:p>
          <a:p>
            <a:r>
              <a:rPr lang="zh-CN" altLang="en-US" dirty="0"/>
              <a:t>最後是這兩個</a:t>
            </a:r>
            <a:r>
              <a:rPr lang="en-US" altLang="zh-CN" dirty="0"/>
              <a:t>search space</a:t>
            </a:r>
            <a:r>
              <a:rPr lang="zh-CN" altLang="en-US" dirty="0"/>
              <a:t>涵蓋的模型架構數量，可以看到兩個</a:t>
            </a:r>
            <a:r>
              <a:rPr lang="en-US" altLang="zh-CN" dirty="0"/>
              <a:t>search space</a:t>
            </a:r>
            <a:r>
              <a:rPr lang="zh-CN" altLang="en-US" dirty="0"/>
              <a:t>所涵蓋的模型數量都非常多，</a:t>
            </a:r>
            <a:r>
              <a:rPr lang="en-US" altLang="zh-CN" dirty="0"/>
              <a:t>CPU backbone</a:t>
            </a:r>
            <a:r>
              <a:rPr lang="zh-CN" altLang="en-US" dirty="0"/>
              <a:t>的選擇又比</a:t>
            </a:r>
            <a:r>
              <a:rPr lang="en-US" altLang="zh-CN" dirty="0"/>
              <a:t>TPU</a:t>
            </a:r>
            <a:r>
              <a:rPr lang="zh-CN" altLang="en-US" dirty="0"/>
              <a:t>版的多更多。</a:t>
            </a:r>
            <a:endParaRPr lang="en-US" altLang="zh-CN" dirty="0"/>
          </a:p>
        </p:txBody>
      </p:sp>
    </p:spTree>
    <p:extLst>
      <p:ext uri="{BB962C8B-B14F-4D97-AF65-F5344CB8AC3E}">
        <p14:creationId xmlns:p14="http://schemas.microsoft.com/office/powerpoint/2010/main" val="3054889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a:t>介紹完</a:t>
            </a:r>
            <a:r>
              <a:rPr lang="en-US" altLang="zh-CN" dirty="0"/>
              <a:t>search space</a:t>
            </a:r>
            <a:r>
              <a:rPr lang="zh-CN" altLang="en-US" dirty="0"/>
              <a:t>後，接下來介紹我們的</a:t>
            </a:r>
            <a:r>
              <a:rPr lang="en-US" altLang="zh-CN" dirty="0"/>
              <a:t>performance prediction</a:t>
            </a:r>
            <a:r>
              <a:rPr lang="zh-CN" altLang="en-US" dirty="0"/>
              <a:t>。我們使用</a:t>
            </a:r>
            <a:r>
              <a:rPr lang="en-US" altLang="zh-CN" dirty="0"/>
              <a:t>multivariate regression</a:t>
            </a:r>
            <a:r>
              <a:rPr lang="zh-CN" altLang="en-US" dirty="0"/>
              <a:t>的方法來產生</a:t>
            </a:r>
            <a:r>
              <a:rPr lang="en-US" altLang="zh-CN" dirty="0"/>
              <a:t>performance predictor</a:t>
            </a:r>
            <a:r>
              <a:rPr lang="zh-CN" altLang="en-US" dirty="0"/>
              <a:t>。先簡單介紹一下什麼是</a:t>
            </a:r>
            <a:r>
              <a:rPr lang="en-US" altLang="zh-CN" dirty="0"/>
              <a:t>multivariate regression</a:t>
            </a:r>
            <a:r>
              <a:rPr lang="zh-CN" altLang="en-US" dirty="0"/>
              <a:t>，多變量回歸。</a:t>
            </a:r>
            <a:endParaRPr lang="en-US" altLang="zh-CN" dirty="0"/>
          </a:p>
          <a:p>
            <a:r>
              <a:rPr lang="en-US" altLang="zh-CN" dirty="0"/>
              <a:t>multivariate regression</a:t>
            </a:r>
            <a:r>
              <a:rPr lang="zh-CN" altLang="en-US" dirty="0"/>
              <a:t>是一種</a:t>
            </a:r>
            <a:r>
              <a:rPr lang="en-US" altLang="zh-CN" dirty="0"/>
              <a:t>supervised learning</a:t>
            </a:r>
            <a:r>
              <a:rPr lang="zh-CN" altLang="en-US" dirty="0"/>
              <a:t>的機器學習方法。使用它來產生</a:t>
            </a:r>
            <a:r>
              <a:rPr lang="en-US" altLang="zh-CN" dirty="0"/>
              <a:t>performance predictor</a:t>
            </a:r>
            <a:r>
              <a:rPr lang="zh-CN" altLang="en-US" dirty="0"/>
              <a:t>的優勢是</a:t>
            </a:r>
            <a:r>
              <a:rPr lang="en-US" altLang="zh-CN" dirty="0"/>
              <a:t>fast</a:t>
            </a:r>
            <a:r>
              <a:rPr lang="zh-CN" altLang="en-US" dirty="0"/>
              <a:t>和</a:t>
            </a:r>
            <a:r>
              <a:rPr lang="en-US" altLang="zh-CN" dirty="0"/>
              <a:t>explainable</a:t>
            </a:r>
            <a:r>
              <a:rPr lang="zh-CN" altLang="en-US" dirty="0"/>
              <a:t>。</a:t>
            </a:r>
            <a:endParaRPr lang="en-US" altLang="zh-CN" dirty="0"/>
          </a:p>
          <a:p>
            <a:r>
              <a:rPr lang="zh-CN" altLang="en-US" dirty="0"/>
              <a:t>另外，這個方法不需要大量的數據就能完成，在這個</a:t>
            </a:r>
            <a:r>
              <a:rPr lang="en-US" altLang="zh-CN" dirty="0"/>
              <a:t>work</a:t>
            </a:r>
            <a:r>
              <a:rPr lang="zh-CN" altLang="en-US" dirty="0"/>
              <a:t>中，只需收集</a:t>
            </a:r>
            <a:r>
              <a:rPr lang="en-US" altLang="zh-CN" dirty="0"/>
              <a:t>300</a:t>
            </a:r>
            <a:r>
              <a:rPr lang="zh-CN" altLang="en-US" dirty="0"/>
              <a:t>比數據，和之前</a:t>
            </a:r>
            <a:r>
              <a:rPr lang="en-US" altLang="zh-CN" dirty="0"/>
              <a:t>work</a:t>
            </a:r>
            <a:r>
              <a:rPr lang="zh-CN" altLang="en-US" dirty="0"/>
              <a:t>需要的</a:t>
            </a:r>
            <a:r>
              <a:rPr lang="en-US" altLang="zh-CN" dirty="0"/>
              <a:t>1</a:t>
            </a:r>
            <a:r>
              <a:rPr lang="zh-CN" altLang="en-US" dirty="0"/>
              <a:t>萬</a:t>
            </a:r>
            <a:r>
              <a:rPr lang="en-US" altLang="zh-CN" dirty="0"/>
              <a:t>6</a:t>
            </a:r>
            <a:r>
              <a:rPr lang="zh-CN" altLang="en-US" dirty="0"/>
              <a:t>比數據相比，大大的縮減了收集資料所需要的時間。</a:t>
            </a:r>
            <a:endParaRPr lang="en-US" altLang="zh-CN" dirty="0"/>
          </a:p>
        </p:txBody>
      </p:sp>
    </p:spTree>
    <p:extLst>
      <p:ext uri="{BB962C8B-B14F-4D97-AF65-F5344CB8AC3E}">
        <p14:creationId xmlns:p14="http://schemas.microsoft.com/office/powerpoint/2010/main" val="4151046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備忘稿版面配置區 2"/>
              <p:cNvSpPr>
                <a:spLocks noGrp="1"/>
              </p:cNvSpPr>
              <p:nvPr>
                <p:ph type="body" idx="1"/>
              </p:nvPr>
            </p:nvSpPr>
            <p:spPr/>
            <p:txBody>
              <a:bodyPr/>
              <a:lstStyle/>
              <a:p>
                <a:r>
                  <a:rPr lang="zh-CN" altLang="en-US" dirty="0"/>
                  <a:t>這是</a:t>
                </a:r>
                <a:r>
                  <a:rPr lang="en-US" altLang="zh-CN" dirty="0"/>
                  <a:t>multivariate regression</a:t>
                </a:r>
                <a:r>
                  <a:rPr lang="zh-CN" altLang="en-US" dirty="0"/>
                  <a:t>的表示方式，簡單來說就是一個多項式的式子。</a:t>
                </a:r>
                <a:endParaRPr lang="en-US" altLang="zh-CN" dirty="0"/>
              </a:p>
              <a:p>
                <a:r>
                  <a:rPr lang="zh-CN" altLang="en-US" dirty="0"/>
                  <a:t>式子中的</a:t>
                </a:r>
                <a:r>
                  <a:rPr lang="en-US" altLang="zh-CN" dirty="0"/>
                  <a:t>Y</a:t>
                </a:r>
                <a:r>
                  <a:rPr lang="zh-CN" altLang="en-US" dirty="0"/>
                  <a:t>代表因變量，</a:t>
                </a:r>
                <a:r>
                  <a:rPr lang="en-US" altLang="zh-CN" dirty="0"/>
                  <a:t>X</a:t>
                </a:r>
                <a:r>
                  <a:rPr lang="zh-CN" altLang="en-US" dirty="0"/>
                  <a:t>代表自變量，</a:t>
                </a:r>
                <a:r>
                  <a:rPr lang="en-US" altLang="zh-CN" dirty="0"/>
                  <a:t>beta</a:t>
                </a:r>
                <a:r>
                  <a:rPr lang="zh-CN" altLang="en-US" dirty="0"/>
                  <a:t>是每個自變量的相關係數，代表每個自變量</a:t>
                </a:r>
                <a:r>
                  <a:rPr lang="en-US" altLang="zh-CN" dirty="0"/>
                  <a:t>X</a:t>
                </a:r>
                <a:r>
                  <a:rPr lang="zh-CN" altLang="en-US" dirty="0"/>
                  <a:t>對</a:t>
                </a:r>
                <a:r>
                  <a:rPr lang="en-US" altLang="zh-CN" dirty="0"/>
                  <a:t>Y</a:t>
                </a:r>
                <a:r>
                  <a:rPr lang="zh-CN" altLang="en-US" dirty="0"/>
                  <a:t>的影響大小。</a:t>
                </a:r>
                <a:endParaRPr lang="en-US" altLang="zh-CN" dirty="0"/>
              </a:p>
              <a:p>
                <a:endParaRPr lang="en-US" altLang="zh-CN" dirty="0"/>
              </a:p>
              <a:p>
                <a:r>
                  <a:rPr lang="en-US" altLang="zh-CN" dirty="0"/>
                  <a:t> </a:t>
                </a:r>
                <a14:m>
                  <m:oMath xmlns:m="http://schemas.openxmlformats.org/officeDocument/2006/math">
                    <m:r>
                      <a:rPr lang="en-US" altLang="zh-CN" i="1" smtClean="0">
                        <a:latin typeface="Cambria Math" panose="02040503050406030204" pitchFamily="18" charset="0"/>
                      </a:rPr>
                      <m:t>̂</m:t>
                    </m:r>
                  </m:oMath>
                </a14:m>
                <a:r>
                  <a:rPr lang="en-US" altLang="zh-CN" dirty="0"/>
                  <a:t> </a:t>
                </a:r>
                <a:r>
                  <a:rPr lang="zh-CN" altLang="en-US" dirty="0"/>
                  <a:t>：代表估計式</a:t>
                </a:r>
                <a:endParaRPr lang="en-US" altLang="zh-TW" dirty="0"/>
              </a:p>
            </p:txBody>
          </p:sp>
        </mc:Choice>
        <mc:Fallback xmlns="">
          <p:sp>
            <p:nvSpPr>
              <p:cNvPr id="3" name="備忘稿版面配置區 2"/>
              <p:cNvSpPr>
                <a:spLocks noGrp="1"/>
              </p:cNvSpPr>
              <p:nvPr>
                <p:ph type="body" idx="1"/>
              </p:nvPr>
            </p:nvSpPr>
            <p:spPr/>
            <p:txBody>
              <a:bodyPr/>
              <a:lstStyle/>
              <a:p>
                <a:r>
                  <a:rPr lang="en-US" altLang="zh-CN" dirty="0"/>
                  <a:t> </a:t>
                </a:r>
                <a:r>
                  <a:rPr lang="en-US" altLang="zh-CN" i="0">
                    <a:latin typeface="Cambria Math" panose="02040503050406030204" pitchFamily="18" charset="0"/>
                  </a:rPr>
                  <a:t>̂</a:t>
                </a:r>
                <a:r>
                  <a:rPr lang="en-US" altLang="zh-CN" dirty="0"/>
                  <a:t> : indicates an estimate for the variables</a:t>
                </a:r>
                <a:endParaRPr lang="en-US" altLang="zh-TW" dirty="0"/>
              </a:p>
            </p:txBody>
          </p:sp>
        </mc:Fallback>
      </mc:AlternateContent>
    </p:spTree>
    <p:extLst>
      <p:ext uri="{BB962C8B-B14F-4D97-AF65-F5344CB8AC3E}">
        <p14:creationId xmlns:p14="http://schemas.microsoft.com/office/powerpoint/2010/main" val="791239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備忘稿版面配置區 2"/>
              <p:cNvSpPr>
                <a:spLocks noGrp="1"/>
              </p:cNvSpPr>
              <p:nvPr>
                <p:ph type="body" idx="1"/>
              </p:nvPr>
            </p:nvSpPr>
            <p:spPr/>
            <p:txBody>
              <a:bodyPr/>
              <a:lstStyle/>
              <a:p>
                <a:r>
                  <a:rPr lang="zh-CN" altLang="en-US" dirty="0"/>
                  <a:t>將我們的例子代入上一頁的</a:t>
                </a:r>
                <a:r>
                  <a:rPr lang="en-US" altLang="zh-CN" dirty="0"/>
                  <a:t>multivariate regression</a:t>
                </a:r>
                <a:r>
                  <a:rPr lang="zh-CN" altLang="en-US" dirty="0"/>
                  <a:t>的公式中，可以得到這個式子。這就是我們的</a:t>
                </a:r>
                <a:r>
                  <a:rPr lang="en-US" altLang="zh-CN" dirty="0"/>
                  <a:t>performance predictor</a:t>
                </a:r>
                <a:r>
                  <a:rPr lang="zh-CN" altLang="en-US" dirty="0"/>
                  <a:t>。</a:t>
                </a:r>
                <a:endParaRPr lang="en-US" altLang="zh-CN" dirty="0"/>
              </a:p>
              <a:p>
                <a:r>
                  <a:rPr lang="zh-CN" altLang="en-US" dirty="0"/>
                  <a:t>在我們的例子中，</a:t>
                </a:r>
                <a:r>
                  <a:rPr lang="en-US" altLang="zh-CN" dirty="0"/>
                  <a:t>model</a:t>
                </a:r>
                <a:r>
                  <a:rPr lang="zh-CN" altLang="en-US" dirty="0"/>
                  <a:t>的</a:t>
                </a:r>
                <a:r>
                  <a:rPr lang="en-US" altLang="zh-CN" dirty="0"/>
                  <a:t>performance</a:t>
                </a:r>
                <a:r>
                  <a:rPr lang="zh-CN" altLang="en-US" dirty="0"/>
                  <a:t>是因變量，而架構的參數，例如</a:t>
                </a:r>
                <a:r>
                  <a:rPr lang="en-US" altLang="zh-CN" dirty="0"/>
                  <a:t>depth</a:t>
                </a:r>
                <a:r>
                  <a:rPr lang="zh-CN" altLang="en-US" dirty="0"/>
                  <a:t>，</a:t>
                </a:r>
                <a:r>
                  <a:rPr lang="en-US" altLang="zh-CN" dirty="0"/>
                  <a:t>kernel size</a:t>
                </a:r>
                <a:r>
                  <a:rPr lang="zh-CN" altLang="en-US" dirty="0"/>
                  <a:t>，</a:t>
                </a:r>
                <a:r>
                  <a:rPr lang="en-US" altLang="zh-CN" dirty="0"/>
                  <a:t>expansion ratio</a:t>
                </a:r>
                <a:r>
                  <a:rPr lang="zh-CN" altLang="en-US" dirty="0"/>
                  <a:t>等等的就是自變量，分別由字母</a:t>
                </a:r>
                <a:r>
                  <a:rPr lang="en-US" altLang="zh-CN" dirty="0"/>
                  <a:t>D, K, E</a:t>
                </a:r>
                <a:r>
                  <a:rPr lang="zh-CN" altLang="en-US" dirty="0"/>
                  <a:t>表示。</a:t>
                </a:r>
                <a:endParaRPr lang="en-US" altLang="zh-CN" dirty="0"/>
              </a:p>
              <a:p>
                <a:r>
                  <a:rPr lang="zh-CN" altLang="en-US" dirty="0"/>
                  <a:t>按一下</a:t>
                </a:r>
                <a:endParaRPr lang="en-US" altLang="zh-CN" dirty="0"/>
              </a:p>
              <a:p>
                <a:r>
                  <a:rPr lang="zh-CN" altLang="en-US" dirty="0"/>
                  <a:t>式子中除了單獨存在的架構參數外，還可以看到有兩個參數相乘的部分，例如這裡的</a:t>
                </a:r>
                <a:r>
                  <a:rPr lang="en-US" altLang="zh-CN" dirty="0"/>
                  <a:t>E</a:t>
                </a:r>
                <a:r>
                  <a:rPr lang="zh-CN" altLang="en-US" dirty="0"/>
                  <a:t>乘</a:t>
                </a:r>
                <a:r>
                  <a:rPr lang="en-US" altLang="zh-CN" dirty="0"/>
                  <a:t>D</a:t>
                </a:r>
                <a:r>
                  <a:rPr lang="zh-CN" altLang="en-US" dirty="0"/>
                  <a:t>，和</a:t>
                </a:r>
                <a:r>
                  <a:rPr lang="en-US" altLang="zh-CN" dirty="0"/>
                  <a:t>K</a:t>
                </a:r>
                <a:r>
                  <a:rPr lang="zh-CN" altLang="en-US" dirty="0"/>
                  <a:t>乘</a:t>
                </a:r>
                <a:r>
                  <a:rPr lang="en-US" altLang="zh-CN" dirty="0"/>
                  <a:t>D</a:t>
                </a:r>
                <a:r>
                  <a:rPr lang="zh-CN" altLang="en-US" dirty="0"/>
                  <a:t>。這也是</a:t>
                </a:r>
                <a:r>
                  <a:rPr lang="en-US" altLang="zh-CN" dirty="0"/>
                  <a:t>multivariate regression</a:t>
                </a:r>
                <a:r>
                  <a:rPr lang="zh-CN" altLang="en-US" dirty="0"/>
                  <a:t>的特色之一，其代表含義是這兩個參數的交互作用，</a:t>
                </a:r>
                <a:r>
                  <a:rPr lang="en-US" altLang="zh-CN" dirty="0"/>
                  <a:t>interaction</a:t>
                </a:r>
                <a:r>
                  <a:rPr lang="zh-CN" altLang="en-US" dirty="0"/>
                  <a:t>。</a:t>
                </a:r>
                <a:endParaRPr lang="en-US" altLang="zh-CN" dirty="0"/>
              </a:p>
              <a:p>
                <a:r>
                  <a:rPr lang="zh-CN" altLang="en-US" dirty="0"/>
                  <a:t>簡單來說，舉這個</a:t>
                </a:r>
                <a:r>
                  <a:rPr lang="en-US" altLang="zh-CN" dirty="0"/>
                  <a:t>K</a:t>
                </a:r>
                <a:r>
                  <a:rPr lang="zh-CN" altLang="en-US" dirty="0"/>
                  <a:t>乘</a:t>
                </a:r>
                <a:r>
                  <a:rPr lang="en-US" altLang="zh-CN" dirty="0"/>
                  <a:t>D</a:t>
                </a:r>
                <a:r>
                  <a:rPr lang="zh-CN" altLang="en-US" dirty="0"/>
                  <a:t>為例，我們發現</a:t>
                </a:r>
                <a:r>
                  <a:rPr lang="en-US" altLang="zh-CN" dirty="0"/>
                  <a:t>layer</a:t>
                </a:r>
                <a:r>
                  <a:rPr lang="zh-CN" altLang="en-US" dirty="0"/>
                  <a:t>中的</a:t>
                </a:r>
                <a:r>
                  <a:rPr lang="en-US" altLang="zh-CN" dirty="0"/>
                  <a:t>kernel size</a:t>
                </a:r>
                <a:r>
                  <a:rPr lang="zh-CN" altLang="en-US" dirty="0"/>
                  <a:t>和</a:t>
                </a:r>
                <a:r>
                  <a:rPr lang="en-US" altLang="zh-CN" dirty="0"/>
                  <a:t>layer</a:t>
                </a:r>
                <a:r>
                  <a:rPr lang="zh-CN" altLang="en-US" dirty="0"/>
                  <a:t>的</a:t>
                </a:r>
                <a:r>
                  <a:rPr lang="en-US" altLang="zh-CN" dirty="0"/>
                  <a:t>depth</a:t>
                </a:r>
                <a:r>
                  <a:rPr lang="zh-CN" altLang="en-US" dirty="0"/>
                  <a:t>存在著互相影響的關係，也就是說他們不是獨立的變數，他們同時出現時，會對</a:t>
                </a:r>
                <a:r>
                  <a:rPr lang="en-US" altLang="zh-CN" dirty="0"/>
                  <a:t>performance</a:t>
                </a:r>
                <a:r>
                  <a:rPr lang="zh-CN" altLang="en-US" dirty="0"/>
                  <a:t>產生交互作用的影響。而這裡</a:t>
                </a:r>
                <a:r>
                  <a:rPr lang="en-US" altLang="zh-CN" dirty="0"/>
                  <a:t>K</a:t>
                </a:r>
                <a:r>
                  <a:rPr lang="zh-CN" altLang="en-US" dirty="0"/>
                  <a:t>乘</a:t>
                </a:r>
                <a:r>
                  <a:rPr lang="en-US" altLang="zh-CN" dirty="0"/>
                  <a:t>D</a:t>
                </a:r>
                <a:r>
                  <a:rPr lang="zh-CN" altLang="en-US" dirty="0"/>
                  <a:t>前面的這個</a:t>
                </a:r>
                <a:r>
                  <a:rPr lang="en-US" altLang="zh-CN" dirty="0"/>
                  <a:t>beta</a:t>
                </a:r>
                <a:r>
                  <a:rPr lang="zh-CN" altLang="en-US" dirty="0"/>
                  <a:t>，就是代表他們的交互作用對於</a:t>
                </a:r>
                <a:r>
                  <a:rPr lang="en-US" altLang="zh-CN" dirty="0"/>
                  <a:t>performance</a:t>
                </a:r>
                <a:r>
                  <a:rPr lang="zh-CN" altLang="en-US" dirty="0"/>
                  <a:t>的影響大小。</a:t>
                </a:r>
                <a:endParaRPr lang="en-US" altLang="zh-CN" dirty="0"/>
              </a:p>
            </p:txBody>
          </p:sp>
        </mc:Choice>
        <mc:Fallback xmlns="">
          <p:sp>
            <p:nvSpPr>
              <p:cNvPr id="3" name="備忘稿版面配置區 2"/>
              <p:cNvSpPr>
                <a:spLocks noGrp="1"/>
              </p:cNvSpPr>
              <p:nvPr>
                <p:ph type="body" idx="1"/>
              </p:nvPr>
            </p:nvSpPr>
            <p:spPr/>
            <p:txBody>
              <a:bodyPr/>
              <a:lstStyle/>
              <a:p>
                <a:r>
                  <a:rPr lang="en-US" altLang="zh-CN" dirty="0"/>
                  <a:t> </a:t>
                </a:r>
                <a:r>
                  <a:rPr lang="en-US" altLang="zh-CN" i="0">
                    <a:latin typeface="Cambria Math" panose="02040503050406030204" pitchFamily="18" charset="0"/>
                  </a:rPr>
                  <a:t>̂</a:t>
                </a:r>
                <a:r>
                  <a:rPr lang="en-US" altLang="zh-CN" dirty="0"/>
                  <a:t> : indicates an estimate for the variables</a:t>
                </a:r>
                <a:endParaRPr lang="en-US" altLang="zh-TW" dirty="0"/>
              </a:p>
            </p:txBody>
          </p:sp>
        </mc:Fallback>
      </mc:AlternateContent>
    </p:spTree>
    <p:extLst>
      <p:ext uri="{BB962C8B-B14F-4D97-AF65-F5344CB8AC3E}">
        <p14:creationId xmlns:p14="http://schemas.microsoft.com/office/powerpoint/2010/main" val="1345703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a:t>透過多變量回歸的分析，可以得到一些統計量，我們再透過這些統計量分析，和解釋我們神經網路的架構對</a:t>
            </a:r>
            <a:r>
              <a:rPr lang="en-US" altLang="zh-CN" dirty="0"/>
              <a:t>performance</a:t>
            </a:r>
            <a:r>
              <a:rPr lang="zh-CN" altLang="en-US" dirty="0"/>
              <a:t>的影響。</a:t>
            </a:r>
            <a:endParaRPr lang="en-US" altLang="zh-CN" dirty="0"/>
          </a:p>
          <a:p>
            <a:r>
              <a:rPr lang="zh-CN" altLang="en-US" dirty="0"/>
              <a:t>這邊會介紹兩個統計量，分別是</a:t>
            </a:r>
            <a:r>
              <a:rPr lang="en-US" altLang="zh-CN" dirty="0"/>
              <a:t>p-value</a:t>
            </a:r>
            <a:r>
              <a:rPr lang="zh-CN" altLang="en-US" dirty="0"/>
              <a:t>和</a:t>
            </a:r>
            <a:r>
              <a:rPr lang="en-US" altLang="zh-CN" dirty="0"/>
              <a:t>adjusted R square value</a:t>
            </a:r>
            <a:r>
              <a:rPr lang="zh-CN" altLang="en-US" dirty="0"/>
              <a:t>。</a:t>
            </a:r>
            <a:endParaRPr lang="en-US" altLang="zh-CN" dirty="0"/>
          </a:p>
          <a:p>
            <a:r>
              <a:rPr lang="en-US" altLang="zh-CN" dirty="0"/>
              <a:t>Model</a:t>
            </a:r>
            <a:r>
              <a:rPr lang="zh-CN" altLang="en-US" dirty="0"/>
              <a:t>中的每一項都會有一個</a:t>
            </a:r>
            <a:r>
              <a:rPr lang="en-US" altLang="zh-CN" dirty="0"/>
              <a:t>P-value</a:t>
            </a:r>
            <a:r>
              <a:rPr lang="zh-CN" altLang="en-US" dirty="0"/>
              <a:t>，其代表這一項對</a:t>
            </a:r>
            <a:r>
              <a:rPr lang="en-US" altLang="zh-CN" dirty="0"/>
              <a:t>output</a:t>
            </a:r>
            <a:r>
              <a:rPr lang="zh-CN" altLang="en-US" dirty="0"/>
              <a:t>的影響是否高度相關，或是可信度是否足夠。換句話說就是代表每一項中的相關係數</a:t>
            </a:r>
            <a:r>
              <a:rPr lang="en-US" altLang="zh-CN" dirty="0"/>
              <a:t>beta</a:t>
            </a:r>
            <a:r>
              <a:rPr lang="zh-CN" altLang="en-US" dirty="0"/>
              <a:t>值，的可信度是否足夠高。</a:t>
            </a:r>
            <a:r>
              <a:rPr lang="en-US" altLang="zh-CN" dirty="0"/>
              <a:t>P-value</a:t>
            </a:r>
            <a:r>
              <a:rPr lang="zh-CN" altLang="en-US" dirty="0"/>
              <a:t>有一個衡量標準，就是當</a:t>
            </a:r>
            <a:r>
              <a:rPr lang="en-US" altLang="zh-CN" dirty="0"/>
              <a:t>p-value</a:t>
            </a:r>
            <a:r>
              <a:rPr lang="zh-CN" altLang="en-US" dirty="0"/>
              <a:t>小於</a:t>
            </a:r>
            <a:r>
              <a:rPr lang="en-US" altLang="zh-CN" dirty="0"/>
              <a:t>0.05</a:t>
            </a:r>
            <a:r>
              <a:rPr lang="zh-CN" altLang="en-US" dirty="0"/>
              <a:t>時，就代表這一項的相關係數可信度非常高。</a:t>
            </a:r>
            <a:endParaRPr lang="en-US" altLang="zh-CN" dirty="0"/>
          </a:p>
          <a:p>
            <a:r>
              <a:rPr lang="en-US" altLang="zh-TW" dirty="0"/>
              <a:t>Adjusted R square value</a:t>
            </a:r>
            <a:r>
              <a:rPr lang="zh-CN" altLang="en-US" dirty="0"/>
              <a:t>用來衡量我們的</a:t>
            </a:r>
            <a:r>
              <a:rPr lang="en-US" altLang="zh-CN" dirty="0"/>
              <a:t>model</a:t>
            </a:r>
            <a:r>
              <a:rPr lang="zh-CN" altLang="en-US" dirty="0"/>
              <a:t>準確率或是</a:t>
            </a:r>
            <a:r>
              <a:rPr lang="en-US" altLang="zh-CN" dirty="0"/>
              <a:t>model</a:t>
            </a:r>
            <a:r>
              <a:rPr lang="zh-CN" altLang="en-US" dirty="0"/>
              <a:t>的可信度。</a:t>
            </a:r>
            <a:r>
              <a:rPr lang="en-US" altLang="zh-TW" dirty="0"/>
              <a:t>Adjusted R square value</a:t>
            </a:r>
            <a:r>
              <a:rPr lang="zh-CN" altLang="en-US" dirty="0"/>
              <a:t>越接近</a:t>
            </a:r>
            <a:r>
              <a:rPr lang="en-US" altLang="zh-CN" dirty="0"/>
              <a:t>100</a:t>
            </a:r>
            <a:r>
              <a:rPr lang="zh-CN" altLang="en-US" dirty="0"/>
              <a:t>代表模型越準確，我們的</a:t>
            </a:r>
            <a:r>
              <a:rPr lang="en-US" altLang="zh-CN" dirty="0"/>
              <a:t>accuracy predictor</a:t>
            </a:r>
            <a:r>
              <a:rPr lang="zh-CN" altLang="en-US" dirty="0"/>
              <a:t>的值是</a:t>
            </a:r>
            <a:r>
              <a:rPr lang="en-US" altLang="zh-CN" dirty="0"/>
              <a:t>92</a:t>
            </a:r>
            <a:r>
              <a:rPr lang="zh-CN" altLang="en-US" dirty="0"/>
              <a:t>，</a:t>
            </a:r>
            <a:r>
              <a:rPr lang="en-US" altLang="zh-CN" dirty="0"/>
              <a:t>latency predictor</a:t>
            </a:r>
            <a:r>
              <a:rPr lang="zh-CN" altLang="en-US" dirty="0"/>
              <a:t>更是可以達到</a:t>
            </a:r>
            <a:r>
              <a:rPr lang="en-US" altLang="zh-CN" dirty="0"/>
              <a:t>99</a:t>
            </a:r>
            <a:r>
              <a:rPr lang="zh-CN" altLang="en-US" dirty="0"/>
              <a:t>以上。這都證明了我們的</a:t>
            </a:r>
            <a:r>
              <a:rPr lang="en-US" altLang="zh-CN" dirty="0"/>
              <a:t>performance predictor</a:t>
            </a:r>
            <a:r>
              <a:rPr lang="zh-CN" altLang="en-US" dirty="0"/>
              <a:t>可信度非常高。</a:t>
            </a:r>
            <a:endParaRPr lang="en-US" altLang="zh-CN" dirty="0"/>
          </a:p>
          <a:p>
            <a:r>
              <a:rPr lang="zh-CN" altLang="en-US" dirty="0"/>
              <a:t>這些統計量都可以直接用</a:t>
            </a:r>
            <a:r>
              <a:rPr lang="en-US" altLang="zh-CN" dirty="0"/>
              <a:t>R</a:t>
            </a:r>
            <a:r>
              <a:rPr lang="zh-CN" altLang="en-US" dirty="0"/>
              <a:t>語言的軟體直接得到。</a:t>
            </a:r>
            <a:endParaRPr lang="zh-TW" altLang="en-US" dirty="0"/>
          </a:p>
        </p:txBody>
      </p:sp>
    </p:spTree>
    <p:extLst>
      <p:ext uri="{BB962C8B-B14F-4D97-AF65-F5344CB8AC3E}">
        <p14:creationId xmlns:p14="http://schemas.microsoft.com/office/powerpoint/2010/main" val="281240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baseline="0" dirty="0"/>
              <a:t>現在很多人的手機</a:t>
            </a:r>
            <a:r>
              <a:rPr lang="en-US" altLang="zh-CN" baseline="0" dirty="0"/>
              <a:t>Apps</a:t>
            </a:r>
            <a:r>
              <a:rPr lang="zh-CN" altLang="en-US" baseline="0" dirty="0"/>
              <a:t>，或是一些智慧家電等等的都有運用到</a:t>
            </a:r>
            <a:r>
              <a:rPr lang="en-US" altLang="zh-CN" baseline="0" dirty="0"/>
              <a:t>AI</a:t>
            </a:r>
            <a:r>
              <a:rPr lang="zh-CN" altLang="en-US" baseline="0" dirty="0"/>
              <a:t>的技術。</a:t>
            </a:r>
            <a:endParaRPr lang="en-US" altLang="zh-CN" baseline="0" dirty="0"/>
          </a:p>
          <a:p>
            <a:r>
              <a:rPr lang="zh-CN" altLang="en-US" baseline="0" dirty="0"/>
              <a:t>因此，</a:t>
            </a:r>
            <a:r>
              <a:rPr lang="en-US" altLang="zh-CN" baseline="0" dirty="0"/>
              <a:t>edge computing</a:t>
            </a:r>
            <a:r>
              <a:rPr lang="zh-CN" altLang="en-US" baseline="0" dirty="0"/>
              <a:t>的技術顯得越來越重要。</a:t>
            </a:r>
            <a:r>
              <a:rPr lang="en-US" altLang="zh-CN" baseline="0" dirty="0"/>
              <a:t>Edge computing</a:t>
            </a:r>
            <a:r>
              <a:rPr lang="zh-CN" altLang="en-US" baseline="0" dirty="0"/>
              <a:t>有以下幾個優勢或特色：</a:t>
            </a:r>
            <a:endParaRPr lang="en-US" altLang="zh-CN" baseline="0" dirty="0"/>
          </a:p>
          <a:p>
            <a:r>
              <a:rPr lang="zh-CN" altLang="en-US" baseline="0" dirty="0"/>
              <a:t>首先是低功耗。第二是，可以不用連接網路。最後是使用上更爲方便。</a:t>
            </a:r>
            <a:endParaRPr lang="en-US" altLang="zh-CN" baseline="0" dirty="0"/>
          </a:p>
          <a:p>
            <a:r>
              <a:rPr lang="zh-CN" altLang="en-US" baseline="0" dirty="0"/>
              <a:t>因爲</a:t>
            </a:r>
            <a:r>
              <a:rPr lang="en-US" altLang="zh-CN" baseline="0" dirty="0"/>
              <a:t>edge</a:t>
            </a:r>
            <a:r>
              <a:rPr lang="zh-CN" altLang="en-US" baseline="0" dirty="0"/>
              <a:t> </a:t>
            </a:r>
            <a:r>
              <a:rPr lang="en-US" altLang="zh-CN" baseline="0" dirty="0"/>
              <a:t>device</a:t>
            </a:r>
            <a:r>
              <a:rPr lang="zh-CN" altLang="en-US" baseline="0" dirty="0"/>
              <a:t>的運算資源有限，所以，</a:t>
            </a:r>
            <a:r>
              <a:rPr lang="en-US" altLang="zh-CN" baseline="0" dirty="0"/>
              <a:t>quantization</a:t>
            </a:r>
            <a:r>
              <a:rPr lang="zh-CN" altLang="en-US" baseline="0" dirty="0"/>
              <a:t>的技術就顯得非常重要。</a:t>
            </a:r>
            <a:r>
              <a:rPr lang="en-US" altLang="zh-CN" baseline="0" dirty="0"/>
              <a:t>Quantization</a:t>
            </a:r>
            <a:r>
              <a:rPr lang="zh-CN" altLang="en-US" baseline="0" dirty="0"/>
              <a:t>可以使得</a:t>
            </a:r>
            <a:r>
              <a:rPr lang="en-US" altLang="zh-CN" baseline="0" dirty="0"/>
              <a:t>DNN</a:t>
            </a:r>
            <a:r>
              <a:rPr lang="zh-CN" altLang="en-US" baseline="0" dirty="0"/>
              <a:t>在</a:t>
            </a:r>
            <a:r>
              <a:rPr lang="en-US" altLang="zh-CN" baseline="0" dirty="0"/>
              <a:t>edge devices</a:t>
            </a:r>
            <a:r>
              <a:rPr lang="zh-CN" altLang="en-US" baseline="0" dirty="0"/>
              <a:t>上運行的更快，更有效率。最常見的</a:t>
            </a:r>
            <a:r>
              <a:rPr lang="en-US" altLang="zh-CN" baseline="0" dirty="0"/>
              <a:t>quantization</a:t>
            </a:r>
            <a:r>
              <a:rPr lang="zh-CN" altLang="en-US" baseline="0" dirty="0"/>
              <a:t>就是把</a:t>
            </a:r>
            <a:r>
              <a:rPr lang="en-US" altLang="zh-CN" baseline="0" dirty="0"/>
              <a:t>32bit</a:t>
            </a:r>
            <a:r>
              <a:rPr lang="zh-CN" altLang="en-US" baseline="0" dirty="0"/>
              <a:t>的浮點數轉換成</a:t>
            </a:r>
            <a:r>
              <a:rPr lang="en-US" altLang="zh-CN" baseline="0" dirty="0"/>
              <a:t>8bit</a:t>
            </a:r>
            <a:r>
              <a:rPr lang="zh-CN" altLang="en-US" baseline="0" dirty="0"/>
              <a:t>的整數格式來加速運算。</a:t>
            </a:r>
            <a:endParaRPr lang="en-US" altLang="zh-TW" baseline="0" dirty="0"/>
          </a:p>
        </p:txBody>
      </p:sp>
    </p:spTree>
    <p:extLst>
      <p:ext uri="{BB962C8B-B14F-4D97-AF65-F5344CB8AC3E}">
        <p14:creationId xmlns:p14="http://schemas.microsoft.com/office/powerpoint/2010/main" val="2982060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a:t>這裡舉一個簡單的例子，介紹我們的</a:t>
            </a:r>
            <a:r>
              <a:rPr lang="en-US" altLang="zh-CN" dirty="0"/>
              <a:t>performance predictor</a:t>
            </a:r>
            <a:r>
              <a:rPr lang="zh-CN" altLang="en-US" dirty="0"/>
              <a:t>為何是</a:t>
            </a:r>
            <a:r>
              <a:rPr lang="en-US" altLang="zh-CN" dirty="0"/>
              <a:t>Explainable</a:t>
            </a:r>
            <a:r>
              <a:rPr lang="zh-CN" altLang="en-US" dirty="0"/>
              <a:t>。</a:t>
            </a:r>
            <a:endParaRPr lang="en-US" altLang="zh-CN" dirty="0"/>
          </a:p>
          <a:p>
            <a:r>
              <a:rPr lang="zh-CN" altLang="en-US" dirty="0"/>
              <a:t>首先這頁的表格是我們</a:t>
            </a:r>
            <a:r>
              <a:rPr lang="en-US" altLang="zh-CN" dirty="0"/>
              <a:t>latency predictor</a:t>
            </a:r>
            <a:r>
              <a:rPr lang="zh-CN" altLang="en-US" dirty="0"/>
              <a:t>的真實數字的其中幾項。假如我們想知道</a:t>
            </a:r>
            <a:r>
              <a:rPr lang="en-US" altLang="zh-CN" dirty="0"/>
              <a:t>D1</a:t>
            </a:r>
            <a:r>
              <a:rPr lang="zh-CN" altLang="en-US" dirty="0"/>
              <a:t>每增加</a:t>
            </a:r>
            <a:r>
              <a:rPr lang="en-US" altLang="zh-CN" dirty="0"/>
              <a:t>1</a:t>
            </a:r>
            <a:r>
              <a:rPr lang="zh-CN" altLang="en-US" dirty="0"/>
              <a:t>，對</a:t>
            </a:r>
            <a:r>
              <a:rPr lang="en-US" altLang="zh-CN" dirty="0"/>
              <a:t>latency</a:t>
            </a:r>
            <a:r>
              <a:rPr lang="zh-CN" altLang="en-US" dirty="0"/>
              <a:t>的影響是如何，我們會先去找</a:t>
            </a:r>
            <a:r>
              <a:rPr lang="en-US" altLang="zh-CN" dirty="0"/>
              <a:t>latency predictor</a:t>
            </a:r>
            <a:r>
              <a:rPr lang="zh-CN" altLang="en-US" dirty="0"/>
              <a:t>中，有出現</a:t>
            </a:r>
            <a:r>
              <a:rPr lang="en-US" altLang="zh-CN" dirty="0"/>
              <a:t>D1</a:t>
            </a:r>
            <a:r>
              <a:rPr lang="zh-CN" altLang="en-US" dirty="0"/>
              <a:t>的項目，也就是這三項。表格中的橫軸分別是相關係數</a:t>
            </a:r>
            <a:r>
              <a:rPr lang="en-US" altLang="zh-CN" dirty="0"/>
              <a:t>beta</a:t>
            </a:r>
            <a:r>
              <a:rPr lang="zh-CN" altLang="en-US" dirty="0"/>
              <a:t>，以及</a:t>
            </a:r>
            <a:r>
              <a:rPr lang="en-US" altLang="zh-CN" dirty="0"/>
              <a:t>p-value</a:t>
            </a:r>
            <a:r>
              <a:rPr lang="zh-CN" altLang="en-US" dirty="0"/>
              <a:t>。這裡可以先看到這三項的</a:t>
            </a:r>
            <a:r>
              <a:rPr lang="en-US" altLang="zh-CN" dirty="0"/>
              <a:t>p-value</a:t>
            </a:r>
            <a:r>
              <a:rPr lang="zh-CN" altLang="en-US" dirty="0"/>
              <a:t>都是小於</a:t>
            </a:r>
            <a:r>
              <a:rPr lang="en-US" altLang="zh-CN" dirty="0"/>
              <a:t>0.05</a:t>
            </a:r>
            <a:r>
              <a:rPr lang="zh-CN" altLang="en-US" dirty="0"/>
              <a:t>，代表前面這個</a:t>
            </a:r>
            <a:r>
              <a:rPr lang="en-US" altLang="zh-CN" dirty="0"/>
              <a:t>beta</a:t>
            </a:r>
            <a:r>
              <a:rPr lang="zh-CN" altLang="en-US" dirty="0"/>
              <a:t>值的可信度非常高。</a:t>
            </a:r>
            <a:endParaRPr lang="en-US" altLang="zh-CN" dirty="0"/>
          </a:p>
          <a:p>
            <a:r>
              <a:rPr lang="zh-CN" altLang="en-US" dirty="0"/>
              <a:t>我們假設除了</a:t>
            </a:r>
            <a:r>
              <a:rPr lang="en-US" altLang="zh-CN" dirty="0"/>
              <a:t>D1</a:t>
            </a:r>
            <a:r>
              <a:rPr lang="zh-CN" altLang="en-US" dirty="0"/>
              <a:t>外，其他架構參數不變，就能得到以下這個</a:t>
            </a:r>
            <a:r>
              <a:rPr lang="en-US" altLang="zh-CN"/>
              <a:t>delta latency</a:t>
            </a:r>
            <a:r>
              <a:rPr lang="zh-CN" altLang="en-US"/>
              <a:t>式子</a:t>
            </a:r>
            <a:r>
              <a:rPr lang="zh-CN" altLang="en-US" dirty="0"/>
              <a:t>。就是把</a:t>
            </a:r>
            <a:r>
              <a:rPr lang="en-US" altLang="zh-CN" dirty="0"/>
              <a:t>beta</a:t>
            </a:r>
            <a:r>
              <a:rPr lang="zh-CN" altLang="en-US" dirty="0"/>
              <a:t>和變數相乘再相加。</a:t>
            </a:r>
            <a:endParaRPr lang="en-US" altLang="zh-CN" dirty="0"/>
          </a:p>
          <a:p>
            <a:r>
              <a:rPr lang="zh-CN" altLang="en-US" dirty="0"/>
              <a:t>按一下</a:t>
            </a:r>
            <a:endParaRPr lang="en-US" altLang="zh-CN" dirty="0"/>
          </a:p>
          <a:p>
            <a:r>
              <a:rPr lang="zh-CN" altLang="en-US" dirty="0"/>
              <a:t>再把</a:t>
            </a:r>
            <a:r>
              <a:rPr lang="en-US" altLang="zh-CN" dirty="0"/>
              <a:t>D1</a:t>
            </a:r>
            <a:r>
              <a:rPr lang="zh-CN" altLang="en-US" dirty="0"/>
              <a:t>等於</a:t>
            </a:r>
            <a:r>
              <a:rPr lang="en-US" altLang="zh-CN" dirty="0"/>
              <a:t>1</a:t>
            </a:r>
            <a:r>
              <a:rPr lang="zh-CN" altLang="en-US" dirty="0"/>
              <a:t>代入式子中，我們就能得知</a:t>
            </a:r>
            <a:r>
              <a:rPr lang="en-US" altLang="zh-CN" dirty="0"/>
              <a:t>D1</a:t>
            </a:r>
            <a:r>
              <a:rPr lang="zh-CN" altLang="en-US" dirty="0"/>
              <a:t>每增加</a:t>
            </a:r>
            <a:r>
              <a:rPr lang="en-US" altLang="zh-CN" dirty="0"/>
              <a:t>1</a:t>
            </a:r>
            <a:r>
              <a:rPr lang="zh-CN" altLang="en-US" dirty="0"/>
              <a:t>，對</a:t>
            </a:r>
            <a:r>
              <a:rPr lang="en-US" altLang="zh-CN" dirty="0"/>
              <a:t>latency</a:t>
            </a:r>
            <a:r>
              <a:rPr lang="zh-CN" altLang="en-US" dirty="0"/>
              <a:t>的影響是如何。</a:t>
            </a:r>
            <a:endParaRPr lang="en-US" altLang="zh-CN" dirty="0"/>
          </a:p>
          <a:p>
            <a:endParaRPr lang="en-US" altLang="zh-TW" dirty="0"/>
          </a:p>
          <a:p>
            <a:r>
              <a:rPr lang="en-US" altLang="zh-TW" dirty="0"/>
              <a:t>E</a:t>
            </a:r>
            <a:r>
              <a:rPr lang="zh-CN" altLang="en-US" dirty="0"/>
              <a:t>最小是</a:t>
            </a:r>
            <a:r>
              <a:rPr lang="en-US" altLang="zh-CN" dirty="0"/>
              <a:t>2</a:t>
            </a:r>
            <a:r>
              <a:rPr lang="zh-CN" altLang="en-US" dirty="0"/>
              <a:t>，</a:t>
            </a:r>
            <a:r>
              <a:rPr lang="en-US" altLang="zh-CN" dirty="0"/>
              <a:t>k</a:t>
            </a:r>
            <a:r>
              <a:rPr lang="zh-CN" altLang="en-US" dirty="0"/>
              <a:t>最小是</a:t>
            </a:r>
            <a:r>
              <a:rPr lang="en-US" altLang="zh-CN" dirty="0"/>
              <a:t>3</a:t>
            </a:r>
            <a:endParaRPr lang="zh-TW" altLang="en-US" dirty="0"/>
          </a:p>
        </p:txBody>
      </p:sp>
    </p:spTree>
    <p:extLst>
      <p:ext uri="{BB962C8B-B14F-4D97-AF65-F5344CB8AC3E}">
        <p14:creationId xmlns:p14="http://schemas.microsoft.com/office/powerpoint/2010/main" val="1981911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a:t>除了統計量外，我們還可以得到很多的統計分析圖。這裡選擇最好理解的</a:t>
            </a:r>
            <a:r>
              <a:rPr lang="en-US" altLang="zh-CN" dirty="0"/>
              <a:t>residual plot</a:t>
            </a:r>
            <a:r>
              <a:rPr lang="zh-CN" altLang="en-US" dirty="0"/>
              <a:t>來解釋。</a:t>
            </a:r>
            <a:endParaRPr lang="en-US" altLang="zh-CN" dirty="0"/>
          </a:p>
          <a:p>
            <a:r>
              <a:rPr lang="zh-CN" altLang="en-US" dirty="0"/>
              <a:t>在解釋左邊這張圖之前，請先看到右邊這個式子。這個式子很簡單，只有三個變數，首先這個大</a:t>
            </a:r>
            <a:r>
              <a:rPr lang="en-US" altLang="zh-CN" dirty="0"/>
              <a:t>Y</a:t>
            </a:r>
            <a:r>
              <a:rPr lang="zh-CN" altLang="en-US" dirty="0"/>
              <a:t>是代表我們收集而來的真實數據，我們假設這裡是</a:t>
            </a:r>
            <a:r>
              <a:rPr lang="en-US" altLang="zh-CN" dirty="0"/>
              <a:t>accuracy</a:t>
            </a:r>
            <a:r>
              <a:rPr lang="zh-CN" altLang="en-US" dirty="0"/>
              <a:t>的話，這個大</a:t>
            </a:r>
            <a:r>
              <a:rPr lang="en-US" altLang="zh-CN" dirty="0"/>
              <a:t>Y</a:t>
            </a:r>
            <a:r>
              <a:rPr lang="zh-CN" altLang="en-US" dirty="0"/>
              <a:t>就是某一個我們收集的</a:t>
            </a:r>
            <a:r>
              <a:rPr lang="en-US" altLang="zh-CN" dirty="0"/>
              <a:t>model</a:t>
            </a:r>
            <a:r>
              <a:rPr lang="zh-CN" altLang="en-US" dirty="0"/>
              <a:t>的</a:t>
            </a:r>
            <a:r>
              <a:rPr lang="en-US" altLang="zh-CN" dirty="0"/>
              <a:t>accuracy</a:t>
            </a:r>
            <a:r>
              <a:rPr lang="zh-CN" altLang="en-US" dirty="0"/>
              <a:t>數字。下面這個</a:t>
            </a:r>
            <a:r>
              <a:rPr lang="en-US" altLang="zh-CN" dirty="0"/>
              <a:t>Y hat</a:t>
            </a:r>
            <a:r>
              <a:rPr lang="zh-CN" altLang="en-US" dirty="0"/>
              <a:t>就是我們</a:t>
            </a:r>
            <a:r>
              <a:rPr lang="en-US" altLang="zh-CN" dirty="0"/>
              <a:t>accuracy predictor</a:t>
            </a:r>
            <a:r>
              <a:rPr lang="zh-CN" altLang="en-US" dirty="0"/>
              <a:t>的估計量，英文稱為</a:t>
            </a:r>
            <a:r>
              <a:rPr lang="en-US" altLang="zh-CN" dirty="0"/>
              <a:t>fitted values</a:t>
            </a:r>
            <a:r>
              <a:rPr lang="zh-CN" altLang="en-US" dirty="0"/>
              <a:t>。那將真實的</a:t>
            </a:r>
            <a:r>
              <a:rPr lang="en-US" altLang="zh-CN" dirty="0"/>
              <a:t>accuracy</a:t>
            </a:r>
            <a:r>
              <a:rPr lang="zh-CN" altLang="en-US" dirty="0"/>
              <a:t>數據，減去我們</a:t>
            </a:r>
            <a:r>
              <a:rPr lang="en-US" altLang="zh-CN" dirty="0"/>
              <a:t>predictor</a:t>
            </a:r>
            <a:r>
              <a:rPr lang="zh-CN" altLang="en-US" dirty="0"/>
              <a:t>預測的數字，就能得到這個</a:t>
            </a:r>
            <a:r>
              <a:rPr lang="en-US" altLang="zh-CN" dirty="0"/>
              <a:t>residual error</a:t>
            </a:r>
            <a:r>
              <a:rPr lang="zh-CN" altLang="en-US" dirty="0"/>
              <a:t>，也就是殘差值</a:t>
            </a:r>
            <a:r>
              <a:rPr lang="en-US" altLang="zh-CN" dirty="0"/>
              <a:t>e</a:t>
            </a:r>
            <a:r>
              <a:rPr lang="zh-CN" altLang="en-US" dirty="0"/>
              <a:t>。</a:t>
            </a:r>
            <a:endParaRPr lang="en-US" altLang="zh-CN" dirty="0"/>
          </a:p>
          <a:p>
            <a:r>
              <a:rPr lang="zh-CN" altLang="en-US" dirty="0"/>
              <a:t>那請回來看左邊這張圖，</a:t>
            </a:r>
            <a:r>
              <a:rPr lang="en-US" altLang="zh-CN" dirty="0"/>
              <a:t>residual plot</a:t>
            </a:r>
            <a:r>
              <a:rPr lang="zh-CN" altLang="en-US" dirty="0"/>
              <a:t>是用來分析殘差的分佈。這張圖的橫軸是剛剛說的</a:t>
            </a:r>
            <a:r>
              <a:rPr lang="en-US" altLang="zh-CN" dirty="0"/>
              <a:t>fitted</a:t>
            </a:r>
            <a:r>
              <a:rPr lang="zh-CN" altLang="en-US" dirty="0"/>
              <a:t> </a:t>
            </a:r>
            <a:r>
              <a:rPr lang="en-US" altLang="zh-CN" dirty="0"/>
              <a:t>values</a:t>
            </a:r>
            <a:r>
              <a:rPr lang="zh-CN" altLang="en-US" dirty="0"/>
              <a:t>，也就是</a:t>
            </a:r>
            <a:r>
              <a:rPr lang="en-US" altLang="zh-CN" dirty="0"/>
              <a:t>predictor</a:t>
            </a:r>
            <a:r>
              <a:rPr lang="zh-CN" altLang="en-US" dirty="0"/>
              <a:t>的預測值。</a:t>
            </a:r>
            <a:r>
              <a:rPr lang="en-US" altLang="zh-CN" dirty="0"/>
              <a:t>Y</a:t>
            </a:r>
            <a:r>
              <a:rPr lang="zh-CN" altLang="en-US" dirty="0"/>
              <a:t>軸是</a:t>
            </a:r>
            <a:r>
              <a:rPr lang="en-US" altLang="zh-CN" dirty="0"/>
              <a:t>residuals</a:t>
            </a:r>
            <a:r>
              <a:rPr lang="zh-CN" altLang="en-US" dirty="0"/>
              <a:t>，也就是殘差。</a:t>
            </a:r>
            <a:endParaRPr lang="en-US" altLang="zh-CN" dirty="0"/>
          </a:p>
          <a:p>
            <a:r>
              <a:rPr lang="zh-CN" altLang="en-US" dirty="0"/>
              <a:t>圖上的每一個點，就是我們</a:t>
            </a:r>
            <a:r>
              <a:rPr lang="en-US" altLang="zh-CN" dirty="0"/>
              <a:t>input</a:t>
            </a:r>
            <a:r>
              <a:rPr lang="zh-CN" altLang="en-US" dirty="0"/>
              <a:t>的數據，這裡可以看到，我們這個</a:t>
            </a:r>
            <a:r>
              <a:rPr lang="en-US" altLang="zh-CN" dirty="0"/>
              <a:t>predictor</a:t>
            </a:r>
            <a:r>
              <a:rPr lang="zh-CN" altLang="en-US" dirty="0"/>
              <a:t>預測值的範圍落在</a:t>
            </a:r>
            <a:r>
              <a:rPr lang="en-US" altLang="zh-CN" dirty="0"/>
              <a:t>70%</a:t>
            </a:r>
            <a:r>
              <a:rPr lang="zh-CN" altLang="en-US" dirty="0"/>
              <a:t>到</a:t>
            </a:r>
            <a:r>
              <a:rPr lang="en-US" altLang="zh-CN" dirty="0"/>
              <a:t>74%</a:t>
            </a:r>
            <a:r>
              <a:rPr lang="zh-CN" altLang="en-US" dirty="0"/>
              <a:t>之間。而誤差是落在</a:t>
            </a:r>
            <a:r>
              <a:rPr lang="en-US" altLang="zh-CN" dirty="0"/>
              <a:t>-0.5%</a:t>
            </a:r>
            <a:r>
              <a:rPr lang="zh-CN" altLang="en-US" dirty="0"/>
              <a:t>到</a:t>
            </a:r>
            <a:r>
              <a:rPr lang="en-US" altLang="zh-CN" dirty="0"/>
              <a:t>0.5%</a:t>
            </a:r>
            <a:r>
              <a:rPr lang="zh-CN" altLang="en-US" dirty="0"/>
              <a:t>之間。換句話說，我們的</a:t>
            </a:r>
            <a:r>
              <a:rPr lang="en-US" altLang="zh-CN" dirty="0"/>
              <a:t>accuracy</a:t>
            </a:r>
            <a:r>
              <a:rPr lang="zh-CN" altLang="en-US" dirty="0"/>
              <a:t> </a:t>
            </a:r>
            <a:r>
              <a:rPr lang="en-US" altLang="zh-CN" dirty="0"/>
              <a:t>predictor</a:t>
            </a:r>
            <a:r>
              <a:rPr lang="zh-CN" altLang="en-US" dirty="0"/>
              <a:t>的最大誤差只有</a:t>
            </a:r>
            <a:r>
              <a:rPr lang="en-US" altLang="zh-CN" dirty="0"/>
              <a:t>0.5%</a:t>
            </a:r>
            <a:r>
              <a:rPr lang="zh-CN" altLang="en-US" dirty="0"/>
              <a:t>，對應回去</a:t>
            </a:r>
            <a:r>
              <a:rPr lang="en-US" altLang="zh-CN" dirty="0"/>
              <a:t>70%</a:t>
            </a:r>
            <a:r>
              <a:rPr lang="zh-CN" altLang="en-US" dirty="0"/>
              <a:t>到</a:t>
            </a:r>
            <a:r>
              <a:rPr lang="en-US" altLang="zh-CN" dirty="0"/>
              <a:t>74%</a:t>
            </a:r>
            <a:r>
              <a:rPr lang="zh-CN" altLang="en-US" dirty="0"/>
              <a:t>的數字，誤差只佔預測值的不到百分之一，所以可以說我們的</a:t>
            </a:r>
            <a:r>
              <a:rPr lang="en-US" altLang="zh-CN" dirty="0"/>
              <a:t>predictor</a:t>
            </a:r>
            <a:r>
              <a:rPr lang="zh-CN" altLang="en-US" dirty="0"/>
              <a:t>誤差是非常小的。另外可以看到靠近中間點的誤差會比較平均，兩端的誤差會比較多落在</a:t>
            </a:r>
            <a:r>
              <a:rPr lang="en-US" altLang="zh-CN" dirty="0"/>
              <a:t>-0.5%</a:t>
            </a:r>
            <a:r>
              <a:rPr lang="zh-CN" altLang="en-US" dirty="0"/>
              <a:t>這邊。</a:t>
            </a:r>
            <a:endParaRPr lang="en-US" altLang="zh-TW" dirty="0"/>
          </a:p>
        </p:txBody>
      </p:sp>
    </p:spTree>
    <p:extLst>
      <p:ext uri="{BB962C8B-B14F-4D97-AF65-F5344CB8AC3E}">
        <p14:creationId xmlns:p14="http://schemas.microsoft.com/office/powerpoint/2010/main" val="39849333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a:t>介紹完</a:t>
            </a:r>
            <a:r>
              <a:rPr lang="en-US" altLang="zh-CN" dirty="0" err="1"/>
              <a:t>supernet</a:t>
            </a:r>
            <a:r>
              <a:rPr lang="zh-CN" altLang="en-US" dirty="0"/>
              <a:t>和</a:t>
            </a:r>
            <a:r>
              <a:rPr lang="en-US" altLang="zh-CN" dirty="0"/>
              <a:t>performance predictor</a:t>
            </a:r>
            <a:r>
              <a:rPr lang="zh-CN" altLang="en-US" dirty="0"/>
              <a:t>，接下是介紹我們使用的</a:t>
            </a:r>
            <a:r>
              <a:rPr lang="en-US" altLang="zh-CN" dirty="0"/>
              <a:t>search strategy</a:t>
            </a:r>
            <a:r>
              <a:rPr lang="zh-CN" altLang="en-US" dirty="0"/>
              <a:t>。</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我們使用的演算法是</a:t>
            </a:r>
            <a:r>
              <a:rPr lang="en-US" altLang="zh-TW" dirty="0"/>
              <a:t>Simulated Annealing</a:t>
            </a:r>
            <a:r>
              <a:rPr lang="az-Cyrl-AZ" altLang="zh-CN" dirty="0">
                <a:effectLst/>
              </a:rPr>
              <a:t>〔 әˋ</a:t>
            </a:r>
            <a:r>
              <a:rPr lang="en-US" altLang="zh-CN" dirty="0" err="1">
                <a:effectLst/>
              </a:rPr>
              <a:t>ni:liŋ</a:t>
            </a:r>
            <a:r>
              <a:rPr lang="en-US" altLang="zh-CN" dirty="0">
                <a:effectLst/>
              </a:rPr>
              <a:t> 〕</a:t>
            </a:r>
            <a:r>
              <a:rPr lang="zh-CN" altLang="en-US" dirty="0">
                <a:effectLst/>
              </a:rPr>
              <a:t>，也就是模擬退火演算法，以下簡稱為</a:t>
            </a:r>
            <a:r>
              <a:rPr lang="en-US" altLang="zh-CN" dirty="0">
                <a:effectLst/>
              </a:rPr>
              <a:t>SA</a:t>
            </a:r>
            <a:r>
              <a:rPr lang="zh-CN" altLang="en-US" dirty="0">
                <a:effectLst/>
              </a:rPr>
              <a:t>。</a:t>
            </a:r>
            <a:endParaRPr lang="en-US" altLang="zh-CN" dirty="0"/>
          </a:p>
          <a:p>
            <a:r>
              <a:rPr lang="en-US" altLang="zh-CN" dirty="0"/>
              <a:t>SA</a:t>
            </a:r>
            <a:r>
              <a:rPr lang="zh-CN" altLang="en-US" dirty="0"/>
              <a:t>的特色是在搜尋過程中，根據一個機率的公式來接受性能比較差的搜尋結果，它的優點是有更高的機率找到</a:t>
            </a:r>
            <a:r>
              <a:rPr lang="en-US" altLang="zh-CN" dirty="0"/>
              <a:t>global optimal solution</a:t>
            </a:r>
            <a:r>
              <a:rPr lang="zh-CN" altLang="en-US" dirty="0"/>
              <a:t>。</a:t>
            </a:r>
            <a:endParaRPr lang="en-US" altLang="zh-CN" dirty="0"/>
          </a:p>
          <a:p>
            <a:r>
              <a:rPr lang="zh-CN" altLang="en-US" dirty="0"/>
              <a:t>除了使用傳統的</a:t>
            </a:r>
            <a:r>
              <a:rPr lang="en-US" altLang="zh-CN" dirty="0"/>
              <a:t>SA</a:t>
            </a:r>
            <a:r>
              <a:rPr lang="zh-CN" altLang="en-US" dirty="0"/>
              <a:t>外，我們在搜尋過程中，也加入了多變量回歸分析的導引。由於我們已知每種架構參數對</a:t>
            </a:r>
            <a:r>
              <a:rPr lang="en-US" altLang="zh-CN" dirty="0"/>
              <a:t>performance</a:t>
            </a:r>
            <a:r>
              <a:rPr lang="zh-CN" altLang="en-US" dirty="0"/>
              <a:t>的影響，我們就利用這個分析的結果來導引</a:t>
            </a:r>
            <a:r>
              <a:rPr lang="en-US" altLang="zh-CN" dirty="0"/>
              <a:t>search</a:t>
            </a:r>
            <a:r>
              <a:rPr lang="zh-CN" altLang="en-US" dirty="0"/>
              <a:t>的方向，使得我們可以更快速的找到最佳的模型架構。</a:t>
            </a:r>
            <a:endParaRPr lang="zh-TW" altLang="en-US" dirty="0"/>
          </a:p>
        </p:txBody>
      </p:sp>
    </p:spTree>
    <p:extLst>
      <p:ext uri="{BB962C8B-B14F-4D97-AF65-F5344CB8AC3E}">
        <p14:creationId xmlns:p14="http://schemas.microsoft.com/office/powerpoint/2010/main" val="2245421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a:t>接下來用一個簡單的流程圖來介紹我們如何使用模擬退火的演算法來</a:t>
            </a:r>
            <a:r>
              <a:rPr lang="en-US" altLang="zh-CN" dirty="0"/>
              <a:t>search</a:t>
            </a:r>
            <a:r>
              <a:rPr lang="zh-CN" altLang="en-US" dirty="0"/>
              <a:t>我們最佳的模型架構。</a:t>
            </a:r>
            <a:endParaRPr lang="en-US" altLang="zh-CN" dirty="0"/>
          </a:p>
          <a:p>
            <a:r>
              <a:rPr lang="zh-CN" altLang="en-US" dirty="0"/>
              <a:t>首先，我們會有兩個</a:t>
            </a:r>
            <a:r>
              <a:rPr lang="en-US" altLang="zh-CN" dirty="0"/>
              <a:t>performance predictor</a:t>
            </a:r>
            <a:r>
              <a:rPr lang="zh-CN" altLang="en-US" dirty="0"/>
              <a:t>，一個是預測</a:t>
            </a:r>
            <a:r>
              <a:rPr lang="en-US" altLang="zh-CN" dirty="0"/>
              <a:t>model</a:t>
            </a:r>
            <a:r>
              <a:rPr lang="zh-CN" altLang="en-US" dirty="0"/>
              <a:t>的</a:t>
            </a:r>
            <a:r>
              <a:rPr lang="en-US" altLang="zh-CN" dirty="0"/>
              <a:t>accuracy</a:t>
            </a:r>
            <a:r>
              <a:rPr lang="zh-CN" altLang="en-US" dirty="0"/>
              <a:t>，另一個是預測</a:t>
            </a:r>
            <a:r>
              <a:rPr lang="en-US" altLang="zh-CN" dirty="0"/>
              <a:t>latency</a:t>
            </a:r>
            <a:r>
              <a:rPr lang="zh-CN" altLang="en-US" dirty="0"/>
              <a:t>，再來是初始化我們一開始模型的架構。</a:t>
            </a:r>
            <a:endParaRPr lang="en-US" altLang="zh-CN" dirty="0"/>
          </a:p>
          <a:p>
            <a:r>
              <a:rPr lang="zh-CN" altLang="en-US" dirty="0"/>
              <a:t>接下來，我們會根據多變量回歸分析的導引，</a:t>
            </a:r>
            <a:r>
              <a:rPr lang="en-US" altLang="zh-CN" dirty="0"/>
              <a:t>sample</a:t>
            </a:r>
            <a:r>
              <a:rPr lang="zh-CN" altLang="en-US" dirty="0"/>
              <a:t>出新的模型架構。</a:t>
            </a:r>
            <a:endParaRPr lang="en-US" altLang="zh-CN" dirty="0"/>
          </a:p>
          <a:p>
            <a:r>
              <a:rPr lang="zh-CN" altLang="en-US" dirty="0"/>
              <a:t>將</a:t>
            </a:r>
            <a:r>
              <a:rPr lang="en-US" altLang="zh-CN" dirty="0"/>
              <a:t>sample</a:t>
            </a:r>
            <a:r>
              <a:rPr lang="zh-CN" altLang="en-US" dirty="0"/>
              <a:t>出來的模型架構放入</a:t>
            </a:r>
            <a:r>
              <a:rPr lang="en-US" altLang="zh-CN" dirty="0"/>
              <a:t>predictor</a:t>
            </a:r>
            <a:r>
              <a:rPr lang="zh-CN" altLang="en-US" dirty="0"/>
              <a:t>中預測</a:t>
            </a:r>
            <a:r>
              <a:rPr lang="en-US" altLang="zh-CN" dirty="0"/>
              <a:t>performance</a:t>
            </a:r>
            <a:r>
              <a:rPr lang="zh-CN" altLang="en-US" dirty="0"/>
              <a:t>。</a:t>
            </a:r>
            <a:endParaRPr lang="en-US" altLang="zh-CN" dirty="0"/>
          </a:p>
          <a:p>
            <a:r>
              <a:rPr lang="zh-CN" altLang="en-US" dirty="0"/>
              <a:t>我們會有一個公式來決定是否接受新的這個架構，這邊的公式等下會講解。這時，如果這邊的公式判斷是</a:t>
            </a:r>
            <a:r>
              <a:rPr lang="en-US" altLang="zh-CN" dirty="0"/>
              <a:t>No</a:t>
            </a:r>
            <a:r>
              <a:rPr lang="zh-CN" altLang="en-US" dirty="0"/>
              <a:t>的話，就會回到第二步去重新再</a:t>
            </a:r>
            <a:r>
              <a:rPr lang="en-US" altLang="zh-CN" dirty="0"/>
              <a:t>sample</a:t>
            </a:r>
            <a:r>
              <a:rPr lang="zh-CN" altLang="en-US" dirty="0"/>
              <a:t>模型架構。若這邊的判斷是</a:t>
            </a:r>
            <a:r>
              <a:rPr lang="en-US" altLang="zh-CN" dirty="0"/>
              <a:t>yes</a:t>
            </a:r>
            <a:r>
              <a:rPr lang="zh-CN" altLang="en-US" dirty="0"/>
              <a:t>，就會繼續往下。</a:t>
            </a:r>
            <a:endParaRPr lang="en-US" altLang="zh-CN" dirty="0"/>
          </a:p>
          <a:p>
            <a:r>
              <a:rPr lang="en-US" altLang="zh-TW" dirty="0"/>
              <a:t>Update</a:t>
            </a:r>
            <a:r>
              <a:rPr lang="zh-CN" altLang="en-US" dirty="0"/>
              <a:t>舊有的模型架構，然後按照運行時間的長短來調整</a:t>
            </a:r>
            <a:r>
              <a:rPr lang="en-US" altLang="zh-CN" dirty="0"/>
              <a:t>temperature</a:t>
            </a:r>
            <a:r>
              <a:rPr lang="zh-CN" altLang="en-US" dirty="0"/>
              <a:t>，這裡是一個類似退火，或是降低溫度的一個機制，大家可以想象成是我們</a:t>
            </a:r>
            <a:r>
              <a:rPr lang="en-US" altLang="zh-CN" dirty="0"/>
              <a:t>search</a:t>
            </a:r>
            <a:r>
              <a:rPr lang="zh-CN" altLang="en-US" dirty="0"/>
              <a:t>的步伐隨著時間越來越小，接受比較差的</a:t>
            </a:r>
            <a:r>
              <a:rPr lang="en-US" altLang="zh-CN" dirty="0"/>
              <a:t>search</a:t>
            </a:r>
            <a:r>
              <a:rPr lang="zh-CN" altLang="en-US" dirty="0"/>
              <a:t>結果的機率也會隨著時間越來越小。那隨著運行時間越來越長，溫度越來越低，最後就會達到收斂的結果。</a:t>
            </a:r>
            <a:endParaRPr lang="en-US" altLang="zh-CN" dirty="0"/>
          </a:p>
          <a:p>
            <a:r>
              <a:rPr lang="en-US" altLang="zh-TW" dirty="0"/>
              <a:t>Update</a:t>
            </a:r>
            <a:r>
              <a:rPr lang="zh-CN" altLang="en-US" dirty="0"/>
              <a:t>完架構和調整溫度後，就會去判斷是否符合收斂的條件，如果符合，就結束搜尋，若還沒收斂，則回到第二步繼續</a:t>
            </a:r>
            <a:r>
              <a:rPr lang="en-US" altLang="zh-CN" dirty="0"/>
              <a:t>sample</a:t>
            </a:r>
            <a:r>
              <a:rPr lang="zh-CN" altLang="en-US" dirty="0"/>
              <a:t>架構。</a:t>
            </a:r>
            <a:endParaRPr lang="en-US" altLang="zh-CN" dirty="0"/>
          </a:p>
          <a:p>
            <a:r>
              <a:rPr lang="zh-CN" altLang="en-US" dirty="0"/>
              <a:t>按一下</a:t>
            </a:r>
            <a:endParaRPr lang="en-US" altLang="zh-CN" dirty="0"/>
          </a:p>
          <a:p>
            <a:r>
              <a:rPr lang="zh-CN" altLang="en-US" dirty="0"/>
              <a:t>這邊回頭來解釋一下我們判斷是否接受新模型架構的式子，我們有兩個判斷的條件，其中一個符合，就會接受新的架構。第一個是新架構的</a:t>
            </a:r>
            <a:r>
              <a:rPr lang="en-US" altLang="zh-CN" dirty="0"/>
              <a:t>accuracy</a:t>
            </a:r>
            <a:r>
              <a:rPr lang="zh-CN" altLang="en-US" dirty="0"/>
              <a:t>比舊架構的高，我們就會接受新的架構。若</a:t>
            </a:r>
            <a:r>
              <a:rPr lang="en-US" altLang="zh-CN" dirty="0"/>
              <a:t>accuracy</a:t>
            </a:r>
            <a:r>
              <a:rPr lang="zh-CN" altLang="en-US" dirty="0"/>
              <a:t>沒有比較高，這會根據一個機率的公式，來判斷是否接受這個架構。那這個機率的公式，除了有隨機產生的亂數外，還和新舊架構的</a:t>
            </a:r>
            <a:r>
              <a:rPr lang="en-US" altLang="zh-CN" dirty="0"/>
              <a:t>accuracy</a:t>
            </a:r>
            <a:r>
              <a:rPr lang="zh-CN" altLang="en-US" dirty="0"/>
              <a:t>差距，以及</a:t>
            </a:r>
            <a:r>
              <a:rPr lang="en-US" altLang="zh-CN" dirty="0"/>
              <a:t>search</a:t>
            </a:r>
            <a:r>
              <a:rPr lang="zh-CN" altLang="en-US" dirty="0"/>
              <a:t>當時的溫度有關。</a:t>
            </a:r>
            <a:endParaRPr lang="zh-TW" altLang="en-US" dirty="0"/>
          </a:p>
        </p:txBody>
      </p:sp>
    </p:spTree>
    <p:extLst>
      <p:ext uri="{BB962C8B-B14F-4D97-AF65-F5344CB8AC3E}">
        <p14:creationId xmlns:p14="http://schemas.microsoft.com/office/powerpoint/2010/main" val="39314559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a:t>這是我們實驗的環境設定，分成硬體和軟體兩個部分來講解。</a:t>
            </a:r>
            <a:endParaRPr lang="en-US" altLang="zh-CN" dirty="0"/>
          </a:p>
          <a:p>
            <a:r>
              <a:rPr lang="zh-CN" altLang="en-US" dirty="0"/>
              <a:t>首先，我們有在三個不同的硬體上做實驗，分別為</a:t>
            </a:r>
            <a:r>
              <a:rPr lang="en-US" altLang="zh-CN" dirty="0"/>
              <a:t>edge</a:t>
            </a:r>
            <a:r>
              <a:rPr lang="zh-CN" altLang="en-US" dirty="0"/>
              <a:t> </a:t>
            </a:r>
            <a:r>
              <a:rPr lang="en-US" altLang="zh-CN" dirty="0" err="1"/>
              <a:t>cpu</a:t>
            </a:r>
            <a:r>
              <a:rPr lang="zh-CN" altLang="en-US" dirty="0"/>
              <a:t>，</a:t>
            </a:r>
            <a:r>
              <a:rPr lang="en-US" altLang="zh-CN" dirty="0"/>
              <a:t>edge</a:t>
            </a:r>
            <a:r>
              <a:rPr lang="zh-CN" altLang="en-US" dirty="0"/>
              <a:t> </a:t>
            </a:r>
            <a:r>
              <a:rPr lang="en-US" altLang="zh-CN" dirty="0" err="1"/>
              <a:t>tpu</a:t>
            </a:r>
            <a:r>
              <a:rPr lang="zh-CN" altLang="en-US" dirty="0"/>
              <a:t>和</a:t>
            </a:r>
            <a:r>
              <a:rPr lang="en-US" altLang="zh-CN" dirty="0"/>
              <a:t>cloud</a:t>
            </a:r>
            <a:r>
              <a:rPr lang="zh-CN" altLang="en-US" dirty="0"/>
              <a:t> </a:t>
            </a:r>
            <a:r>
              <a:rPr lang="en-US" altLang="zh-CN" dirty="0"/>
              <a:t>GPU</a:t>
            </a:r>
            <a:r>
              <a:rPr lang="zh-CN" altLang="en-US" dirty="0"/>
              <a:t>。</a:t>
            </a:r>
            <a:r>
              <a:rPr lang="en-US" altLang="zh-CN" dirty="0"/>
              <a:t>CPU</a:t>
            </a:r>
            <a:r>
              <a:rPr lang="zh-CN" altLang="en-US" dirty="0"/>
              <a:t>和</a:t>
            </a:r>
            <a:r>
              <a:rPr lang="en-US" altLang="zh-CN" dirty="0"/>
              <a:t>TPU</a:t>
            </a:r>
            <a:r>
              <a:rPr lang="zh-CN" altLang="en-US" dirty="0"/>
              <a:t>是運行</a:t>
            </a:r>
            <a:r>
              <a:rPr lang="en-US" altLang="zh-CN" dirty="0"/>
              <a:t>quantization</a:t>
            </a:r>
            <a:r>
              <a:rPr lang="zh-CN" altLang="en-US" dirty="0"/>
              <a:t>成</a:t>
            </a:r>
            <a:r>
              <a:rPr lang="en-US" altLang="zh-CN" dirty="0"/>
              <a:t>8</a:t>
            </a:r>
            <a:r>
              <a:rPr lang="zh-CN" altLang="en-US" dirty="0"/>
              <a:t> </a:t>
            </a:r>
            <a:r>
              <a:rPr lang="en-US" altLang="zh-CN" dirty="0"/>
              <a:t>bit</a:t>
            </a:r>
            <a:r>
              <a:rPr lang="zh-CN" altLang="en-US" dirty="0"/>
              <a:t>整數格式的模型，</a:t>
            </a:r>
            <a:r>
              <a:rPr lang="en-US" altLang="zh-CN" dirty="0"/>
              <a:t>GPU</a:t>
            </a:r>
            <a:r>
              <a:rPr lang="zh-CN" altLang="en-US" dirty="0"/>
              <a:t>則是使用</a:t>
            </a:r>
            <a:r>
              <a:rPr lang="en-US" altLang="zh-CN" dirty="0"/>
              <a:t>32</a:t>
            </a:r>
            <a:r>
              <a:rPr lang="zh-CN" altLang="en-US" dirty="0"/>
              <a:t> </a:t>
            </a:r>
            <a:r>
              <a:rPr lang="en-US" altLang="zh-CN" dirty="0"/>
              <a:t>bit</a:t>
            </a:r>
            <a:r>
              <a:rPr lang="zh-CN" altLang="en-US" dirty="0"/>
              <a:t>的浮點數。</a:t>
            </a:r>
            <a:r>
              <a:rPr lang="en-US" altLang="zh-CN" dirty="0"/>
              <a:t>Edge CPU</a:t>
            </a:r>
            <a:r>
              <a:rPr lang="zh-CN" altLang="en-US" dirty="0"/>
              <a:t>我們使用的是</a:t>
            </a:r>
            <a:r>
              <a:rPr lang="en-US" altLang="zh-CN" dirty="0"/>
              <a:t>raspberry pi 4</a:t>
            </a:r>
            <a:r>
              <a:rPr lang="zh-CN" altLang="en-US" dirty="0"/>
              <a:t>上面的</a:t>
            </a:r>
            <a:r>
              <a:rPr lang="en-US" altLang="zh-CN" dirty="0"/>
              <a:t>arm </a:t>
            </a:r>
            <a:r>
              <a:rPr lang="en-US" altLang="zh-CN" dirty="0" err="1"/>
              <a:t>cpu</a:t>
            </a:r>
            <a:r>
              <a:rPr lang="zh-CN" altLang="en-US" dirty="0"/>
              <a:t>。</a:t>
            </a:r>
            <a:r>
              <a:rPr lang="en-US" altLang="zh-CN" dirty="0"/>
              <a:t>Edge </a:t>
            </a:r>
            <a:r>
              <a:rPr lang="en-US" altLang="zh-CN" dirty="0" err="1"/>
              <a:t>tpu</a:t>
            </a:r>
            <a:r>
              <a:rPr lang="zh-CN" altLang="en-US" dirty="0"/>
              <a:t>則是使用</a:t>
            </a:r>
            <a:r>
              <a:rPr lang="en-US" altLang="zh-CN" dirty="0"/>
              <a:t>coral </a:t>
            </a:r>
            <a:r>
              <a:rPr lang="zh-CN" altLang="en-US" dirty="0"/>
              <a:t>的</a:t>
            </a:r>
            <a:r>
              <a:rPr lang="en-US" altLang="zh-CN" dirty="0" err="1"/>
              <a:t>usb</a:t>
            </a:r>
            <a:r>
              <a:rPr lang="en-US" altLang="zh-CN" dirty="0"/>
              <a:t> TPU</a:t>
            </a:r>
            <a:r>
              <a:rPr lang="zh-CN" altLang="en-US" dirty="0"/>
              <a:t>加速器。</a:t>
            </a:r>
            <a:r>
              <a:rPr lang="en-US" altLang="zh-CN" dirty="0"/>
              <a:t>GPU</a:t>
            </a:r>
            <a:r>
              <a:rPr lang="zh-CN" altLang="en-US" dirty="0"/>
              <a:t>則是使用</a:t>
            </a:r>
            <a:r>
              <a:rPr lang="en-US" altLang="zh-CN" dirty="0" err="1"/>
              <a:t>nvidia</a:t>
            </a:r>
            <a:r>
              <a:rPr lang="en-US" altLang="zh-CN" dirty="0"/>
              <a:t> 2080ti</a:t>
            </a:r>
            <a:r>
              <a:rPr lang="zh-CN" altLang="en-US" dirty="0"/>
              <a:t>的</a:t>
            </a:r>
            <a:r>
              <a:rPr lang="en-US" altLang="zh-CN" dirty="0"/>
              <a:t>GPU</a:t>
            </a:r>
            <a:r>
              <a:rPr lang="zh-CN" altLang="en-US" dirty="0"/>
              <a:t>。</a:t>
            </a:r>
            <a:endParaRPr lang="en-US" altLang="zh-CN" dirty="0"/>
          </a:p>
          <a:p>
            <a:r>
              <a:rPr lang="zh-CN" altLang="en-US" dirty="0"/>
              <a:t>軟體的部分，我們的模型在</a:t>
            </a:r>
            <a:r>
              <a:rPr lang="en-US" altLang="zh-CN" dirty="0"/>
              <a:t>GPU</a:t>
            </a:r>
            <a:r>
              <a:rPr lang="zh-CN" altLang="en-US" dirty="0"/>
              <a:t>的</a:t>
            </a:r>
            <a:r>
              <a:rPr lang="en-US" altLang="zh-CN" dirty="0"/>
              <a:t>inference</a:t>
            </a:r>
            <a:r>
              <a:rPr lang="zh-CN" altLang="en-US" dirty="0"/>
              <a:t>是使用</a:t>
            </a:r>
            <a:r>
              <a:rPr lang="en-US" altLang="zh-CN" dirty="0" err="1"/>
              <a:t>pytorch</a:t>
            </a:r>
            <a:r>
              <a:rPr lang="zh-CN" altLang="en-US"/>
              <a:t>來測</a:t>
            </a:r>
            <a:r>
              <a:rPr lang="zh-CN" altLang="en-US" dirty="0"/>
              <a:t>試。</a:t>
            </a:r>
            <a:r>
              <a:rPr lang="en-US" altLang="zh-CN" dirty="0"/>
              <a:t>Quantization</a:t>
            </a:r>
            <a:r>
              <a:rPr lang="zh-CN" altLang="en-US" dirty="0"/>
              <a:t>的部分是使用</a:t>
            </a:r>
            <a:r>
              <a:rPr lang="en-US" altLang="zh-CN" dirty="0" err="1"/>
              <a:t>tensorflow</a:t>
            </a:r>
            <a:r>
              <a:rPr lang="en-US" altLang="zh-CN" dirty="0"/>
              <a:t> 2</a:t>
            </a:r>
            <a:r>
              <a:rPr lang="zh-CN" altLang="en-US" dirty="0"/>
              <a:t>的</a:t>
            </a:r>
            <a:r>
              <a:rPr lang="en-US" altLang="zh-CN" dirty="0"/>
              <a:t>quantization tool</a:t>
            </a:r>
            <a:r>
              <a:rPr lang="zh-CN" altLang="en-US" dirty="0"/>
              <a:t>。</a:t>
            </a:r>
            <a:r>
              <a:rPr lang="en-US" altLang="zh-CN" dirty="0"/>
              <a:t>Edge CPU</a:t>
            </a:r>
            <a:r>
              <a:rPr lang="zh-CN" altLang="en-US" dirty="0"/>
              <a:t>和</a:t>
            </a:r>
            <a:r>
              <a:rPr lang="en-US" altLang="zh-CN" dirty="0"/>
              <a:t>TPU</a:t>
            </a:r>
            <a:r>
              <a:rPr lang="zh-CN" altLang="en-US" dirty="0"/>
              <a:t>是使用</a:t>
            </a:r>
            <a:r>
              <a:rPr lang="en-US" altLang="zh-CN" dirty="0" err="1"/>
              <a:t>Tensorflow</a:t>
            </a:r>
            <a:r>
              <a:rPr lang="en-US" altLang="zh-CN" dirty="0"/>
              <a:t> lite</a:t>
            </a:r>
            <a:r>
              <a:rPr lang="zh-CN" altLang="en-US" dirty="0"/>
              <a:t>來運行。實驗和訓練全部都是使用</a:t>
            </a:r>
            <a:r>
              <a:rPr lang="en-US" altLang="zh-CN" dirty="0"/>
              <a:t>2012</a:t>
            </a:r>
            <a:r>
              <a:rPr lang="zh-CN" altLang="en-US" dirty="0"/>
              <a:t>年的</a:t>
            </a:r>
            <a:r>
              <a:rPr lang="en-US" altLang="zh-CN" dirty="0" err="1"/>
              <a:t>imagenet</a:t>
            </a:r>
            <a:r>
              <a:rPr lang="zh-CN" altLang="en-US" dirty="0"/>
              <a:t>的</a:t>
            </a:r>
            <a:r>
              <a:rPr lang="en-US" altLang="zh-CN" dirty="0"/>
              <a:t>dataset</a:t>
            </a:r>
            <a:r>
              <a:rPr lang="zh-CN" altLang="en-US" dirty="0"/>
              <a:t>進行。</a:t>
            </a:r>
            <a:endParaRPr lang="zh-TW" altLang="en-US" dirty="0"/>
          </a:p>
        </p:txBody>
      </p:sp>
    </p:spTree>
    <p:extLst>
      <p:ext uri="{BB962C8B-B14F-4D97-AF65-F5344CB8AC3E}">
        <p14:creationId xmlns:p14="http://schemas.microsoft.com/office/powerpoint/2010/main" val="39239659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首先我們比較的是</a:t>
            </a:r>
            <a:r>
              <a:rPr lang="en-US" altLang="zh-CN" dirty="0"/>
              <a:t>edge CPU</a:t>
            </a:r>
            <a:r>
              <a:rPr lang="zh-CN" altLang="en-US" dirty="0"/>
              <a:t>的模型，這張圖上比較的所有模型都是已經</a:t>
            </a:r>
            <a:r>
              <a:rPr lang="en-US" altLang="zh-CN" dirty="0"/>
              <a:t>quantized</a:t>
            </a:r>
            <a:r>
              <a:rPr lang="zh-CN" altLang="en-US" dirty="0"/>
              <a:t>成</a:t>
            </a:r>
            <a:r>
              <a:rPr lang="en-US" altLang="zh-CN" dirty="0"/>
              <a:t>8 bit</a:t>
            </a:r>
            <a:r>
              <a:rPr lang="zh-CN" altLang="en-US" dirty="0"/>
              <a:t>的整數格式的模型。這裡的橫軸是</a:t>
            </a:r>
            <a:r>
              <a:rPr lang="en-US" altLang="zh-CN" dirty="0"/>
              <a:t>latency</a:t>
            </a:r>
            <a:r>
              <a:rPr lang="zh-CN" altLang="en-US" dirty="0"/>
              <a:t>，單位是毫秒，縱軸則是</a:t>
            </a:r>
            <a:r>
              <a:rPr lang="en-US" altLang="zh-CN" dirty="0"/>
              <a:t>accuracy</a:t>
            </a:r>
            <a:r>
              <a:rPr lang="zh-CN" altLang="en-US" dirty="0"/>
              <a:t>。這張圖上的模型越靠近左上方代表性能越好。</a:t>
            </a:r>
            <a:endParaRPr lang="en-US" altLang="zh-CN" dirty="0"/>
          </a:p>
          <a:p>
            <a:r>
              <a:rPr lang="zh-CN" altLang="en-US" dirty="0"/>
              <a:t>這張圖上紅色的是使用我們方法訓練出來的模型，其他則是一些比較熱門的</a:t>
            </a:r>
            <a:r>
              <a:rPr lang="en-US" altLang="zh-CN" dirty="0"/>
              <a:t>CNN</a:t>
            </a:r>
            <a:r>
              <a:rPr lang="zh-CN" altLang="en-US" dirty="0"/>
              <a:t>模型，例如</a:t>
            </a:r>
            <a:r>
              <a:rPr lang="en-US" altLang="zh-CN" dirty="0"/>
              <a:t>google</a:t>
            </a:r>
            <a:r>
              <a:rPr lang="zh-CN" altLang="en-US" dirty="0"/>
              <a:t>的</a:t>
            </a:r>
            <a:r>
              <a:rPr lang="en-US" altLang="zh-CN" dirty="0" err="1"/>
              <a:t>mobilenet</a:t>
            </a:r>
            <a:r>
              <a:rPr lang="en-US" altLang="zh-CN" dirty="0"/>
              <a:t> V3</a:t>
            </a:r>
            <a:r>
              <a:rPr lang="zh-CN" altLang="en-US" dirty="0"/>
              <a:t>和</a:t>
            </a:r>
            <a:r>
              <a:rPr lang="en-US" altLang="zh-CN" dirty="0"/>
              <a:t>V2</a:t>
            </a:r>
            <a:r>
              <a:rPr lang="zh-CN" altLang="en-US" dirty="0"/>
              <a:t>，以及</a:t>
            </a:r>
            <a:r>
              <a:rPr lang="en-US" altLang="zh-CN" dirty="0"/>
              <a:t>lite</a:t>
            </a:r>
            <a:r>
              <a:rPr lang="zh-CN" altLang="en-US" dirty="0"/>
              <a:t>版的</a:t>
            </a:r>
            <a:r>
              <a:rPr lang="en-US" altLang="zh-CN" dirty="0" err="1"/>
              <a:t>efficientnet</a:t>
            </a:r>
            <a:r>
              <a:rPr lang="zh-CN" altLang="en-US" dirty="0"/>
              <a:t>，還有就是</a:t>
            </a:r>
            <a:r>
              <a:rPr lang="en-US" altLang="zh-CN" dirty="0"/>
              <a:t>once for all</a:t>
            </a:r>
            <a:r>
              <a:rPr lang="zh-CN" altLang="en-US" dirty="0"/>
              <a:t>的模型。</a:t>
            </a:r>
            <a:endParaRPr lang="en-US" altLang="zh-CN" dirty="0"/>
          </a:p>
          <a:p>
            <a:r>
              <a:rPr lang="zh-CN" altLang="en-US" dirty="0"/>
              <a:t>這裡可以看到我們的模型都是比其他的模型性能要好得多，而且我們的</a:t>
            </a:r>
            <a:r>
              <a:rPr lang="en-US" altLang="zh-CN" dirty="0"/>
              <a:t>accuracy</a:t>
            </a:r>
            <a:r>
              <a:rPr lang="zh-CN" altLang="en-US" dirty="0"/>
              <a:t>範圍可以涵蓋到</a:t>
            </a:r>
            <a:r>
              <a:rPr lang="en-US" altLang="zh-CN" dirty="0"/>
              <a:t>66%</a:t>
            </a:r>
            <a:r>
              <a:rPr lang="zh-CN" altLang="en-US" dirty="0"/>
              <a:t>到</a:t>
            </a:r>
            <a:r>
              <a:rPr lang="en-US" altLang="zh-CN" dirty="0"/>
              <a:t>77%</a:t>
            </a:r>
            <a:r>
              <a:rPr lang="zh-CN" altLang="en-US" dirty="0"/>
              <a:t>這麼大的</a:t>
            </a:r>
            <a:r>
              <a:rPr lang="en-US" altLang="zh-CN" dirty="0"/>
              <a:t>range</a:t>
            </a:r>
            <a:r>
              <a:rPr lang="zh-CN" altLang="en-US" dirty="0"/>
              <a:t>。</a:t>
            </a:r>
            <a:endParaRPr lang="en-US" altLang="zh-CN" dirty="0"/>
          </a:p>
          <a:p>
            <a:r>
              <a:rPr lang="zh-CN" altLang="en-US" dirty="0"/>
              <a:t>在相同的</a:t>
            </a:r>
            <a:r>
              <a:rPr lang="en-US" altLang="zh-CN" dirty="0"/>
              <a:t>accuracy</a:t>
            </a:r>
            <a:r>
              <a:rPr lang="zh-CN" altLang="en-US" dirty="0"/>
              <a:t>約等於</a:t>
            </a:r>
            <a:r>
              <a:rPr lang="en-US" altLang="zh-CN" dirty="0"/>
              <a:t>74</a:t>
            </a:r>
            <a:r>
              <a:rPr lang="zh-CN" altLang="en-US" dirty="0"/>
              <a:t>的等級下，我們的模型可以比</a:t>
            </a:r>
            <a:r>
              <a:rPr lang="en-US" altLang="zh-CN" dirty="0" err="1"/>
              <a:t>mobilenet</a:t>
            </a:r>
            <a:r>
              <a:rPr lang="en-US" altLang="zh-CN" dirty="0"/>
              <a:t> v3</a:t>
            </a:r>
            <a:r>
              <a:rPr lang="zh-CN" altLang="en-US" dirty="0"/>
              <a:t>的模型快</a:t>
            </a:r>
            <a:r>
              <a:rPr lang="en-US" altLang="zh-CN" dirty="0"/>
              <a:t>50%</a:t>
            </a:r>
            <a:r>
              <a:rPr lang="zh-CN" altLang="en-US" dirty="0"/>
              <a:t>。</a:t>
            </a:r>
          </a:p>
        </p:txBody>
      </p:sp>
    </p:spTree>
    <p:extLst>
      <p:ext uri="{BB962C8B-B14F-4D97-AF65-F5344CB8AC3E}">
        <p14:creationId xmlns:p14="http://schemas.microsoft.com/office/powerpoint/2010/main" val="1609673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再來是在</a:t>
            </a:r>
            <a:r>
              <a:rPr lang="en-US" altLang="zh-CN" dirty="0"/>
              <a:t>edge TPU</a:t>
            </a:r>
            <a:r>
              <a:rPr lang="zh-CN" altLang="en-US" dirty="0"/>
              <a:t>上的比較圖，這裡的橫軸和縱軸的單位都和上一頁相同，一樣紅色是我們的模型，其他比較的對象都是</a:t>
            </a:r>
            <a:r>
              <a:rPr lang="en-US" altLang="zh-CN" dirty="0"/>
              <a:t>google</a:t>
            </a:r>
            <a:r>
              <a:rPr lang="zh-CN" altLang="en-US" dirty="0"/>
              <a:t>提出的模型，分別有</a:t>
            </a:r>
            <a:r>
              <a:rPr lang="en-US" altLang="zh-CN" dirty="0"/>
              <a:t>edge TPU</a:t>
            </a:r>
            <a:r>
              <a:rPr lang="zh-CN" altLang="en-US" dirty="0"/>
              <a:t>版的</a:t>
            </a:r>
            <a:r>
              <a:rPr lang="en-US" altLang="zh-CN" dirty="0" err="1"/>
              <a:t>efficientNet</a:t>
            </a:r>
            <a:r>
              <a:rPr lang="zh-CN" altLang="en-US" dirty="0"/>
              <a:t>以及</a:t>
            </a:r>
            <a:r>
              <a:rPr lang="en-US" altLang="zh-CN" dirty="0" err="1"/>
              <a:t>mobilenet</a:t>
            </a:r>
            <a:r>
              <a:rPr lang="zh-CN" altLang="en-US" dirty="0"/>
              <a:t>，和</a:t>
            </a:r>
            <a:r>
              <a:rPr lang="en-US" altLang="zh-CN" dirty="0" err="1"/>
              <a:t>mobilenet</a:t>
            </a:r>
            <a:r>
              <a:rPr lang="en-US" altLang="zh-CN" dirty="0"/>
              <a:t> v3</a:t>
            </a:r>
            <a:r>
              <a:rPr lang="zh-CN" altLang="en-US" dirty="0"/>
              <a:t>和</a:t>
            </a:r>
            <a:r>
              <a:rPr lang="en-US" altLang="zh-CN" dirty="0"/>
              <a:t>v2</a:t>
            </a:r>
          </a:p>
          <a:p>
            <a:r>
              <a:rPr lang="zh-CN" altLang="en-US" dirty="0"/>
              <a:t>在圖中可以看到在</a:t>
            </a:r>
            <a:r>
              <a:rPr lang="en-US" altLang="zh-CN" dirty="0"/>
              <a:t>edge</a:t>
            </a:r>
            <a:r>
              <a:rPr lang="zh-CN" altLang="en-US" dirty="0"/>
              <a:t> </a:t>
            </a:r>
            <a:r>
              <a:rPr lang="en-US" altLang="zh-CN" dirty="0"/>
              <a:t>TPU</a:t>
            </a:r>
            <a:r>
              <a:rPr lang="zh-CN" altLang="en-US" dirty="0"/>
              <a:t>上，我們的性能也都是超越其他的模型架構。</a:t>
            </a:r>
            <a:endParaRPr lang="en-US" altLang="zh-CN" dirty="0"/>
          </a:p>
        </p:txBody>
      </p:sp>
    </p:spTree>
    <p:extLst>
      <p:ext uri="{BB962C8B-B14F-4D97-AF65-F5344CB8AC3E}">
        <p14:creationId xmlns:p14="http://schemas.microsoft.com/office/powerpoint/2010/main" val="3927413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那為了和更多的模型方法做比較，我們使用了</a:t>
            </a:r>
            <a:r>
              <a:rPr lang="en-US" altLang="zh-CN" dirty="0"/>
              <a:t>32 bit</a:t>
            </a:r>
            <a:r>
              <a:rPr lang="zh-CN" altLang="en-US" dirty="0"/>
              <a:t>的浮點數模型，在</a:t>
            </a:r>
            <a:r>
              <a:rPr lang="en-US" altLang="zh-CN" dirty="0"/>
              <a:t>cloud GPU</a:t>
            </a:r>
            <a:r>
              <a:rPr lang="zh-CN" altLang="en-US" dirty="0"/>
              <a:t>上做性能的比較。</a:t>
            </a:r>
            <a:endParaRPr lang="en-US" altLang="zh-CN" dirty="0"/>
          </a:p>
          <a:p>
            <a:r>
              <a:rPr lang="zh-CN" altLang="en-US" dirty="0"/>
              <a:t>這裡有一張表格和一張圖片，其實都是同樣的數據，只是因為比較對象有些多，所有在左邊同時用表格來做呈現。</a:t>
            </a:r>
            <a:endParaRPr lang="en-US" altLang="zh-CN" dirty="0"/>
          </a:p>
          <a:p>
            <a:r>
              <a:rPr lang="zh-CN" altLang="en-US" dirty="0"/>
              <a:t>右邊的比較圖橫軸一樣是</a:t>
            </a:r>
            <a:r>
              <a:rPr lang="en-US" altLang="zh-CN" dirty="0"/>
              <a:t>latency</a:t>
            </a:r>
            <a:r>
              <a:rPr lang="zh-CN" altLang="en-US" dirty="0"/>
              <a:t>，縱軸一樣是</a:t>
            </a:r>
            <a:r>
              <a:rPr lang="en-US" altLang="zh-CN" dirty="0"/>
              <a:t>accuracy</a:t>
            </a:r>
            <a:r>
              <a:rPr lang="zh-CN" altLang="en-US" dirty="0"/>
              <a:t>。一樣紅色的線是我們的模型，這頁比較了更多的模型，其中包含一些比較熱門的</a:t>
            </a:r>
            <a:r>
              <a:rPr lang="en-US" altLang="zh-CN" dirty="0"/>
              <a:t>NAS</a:t>
            </a:r>
            <a:r>
              <a:rPr lang="zh-CN" altLang="en-US" dirty="0"/>
              <a:t>方法。分別有</a:t>
            </a:r>
            <a:r>
              <a:rPr lang="en-US" altLang="zh-CN" dirty="0"/>
              <a:t>google</a:t>
            </a:r>
            <a:r>
              <a:rPr lang="zh-CN" altLang="en-US" dirty="0"/>
              <a:t>提出的</a:t>
            </a:r>
            <a:r>
              <a:rPr lang="en-US" altLang="zh-CN" dirty="0" err="1"/>
              <a:t>MNASnet</a:t>
            </a:r>
            <a:r>
              <a:rPr lang="zh-CN" altLang="en-US" dirty="0"/>
              <a:t>，</a:t>
            </a:r>
            <a:r>
              <a:rPr lang="en-US" altLang="zh-CN" dirty="0"/>
              <a:t>mobilenetV2 V3</a:t>
            </a:r>
            <a:r>
              <a:rPr lang="zh-CN" altLang="en-US" dirty="0"/>
              <a:t>，</a:t>
            </a:r>
            <a:r>
              <a:rPr lang="en-US" altLang="zh-CN" dirty="0" err="1"/>
              <a:t>efficientnet</a:t>
            </a:r>
            <a:r>
              <a:rPr lang="zh-CN" altLang="en-US" dirty="0"/>
              <a:t>，以及</a:t>
            </a:r>
            <a:r>
              <a:rPr lang="en-US" altLang="zh-CN" dirty="0"/>
              <a:t>FBnetV2 V3</a:t>
            </a:r>
            <a:r>
              <a:rPr lang="zh-CN" altLang="en-US" dirty="0"/>
              <a:t>，還有小米</a:t>
            </a:r>
            <a:r>
              <a:rPr lang="en-US" altLang="zh-CN" dirty="0"/>
              <a:t>AI lab</a:t>
            </a:r>
            <a:r>
              <a:rPr lang="zh-CN" altLang="en-US" dirty="0"/>
              <a:t>提出的</a:t>
            </a:r>
            <a:r>
              <a:rPr lang="en-US" altLang="zh-CN" dirty="0" err="1"/>
              <a:t>fairNAS</a:t>
            </a:r>
            <a:r>
              <a:rPr lang="zh-CN" altLang="en-US" dirty="0"/>
              <a:t>，和</a:t>
            </a:r>
            <a:r>
              <a:rPr lang="en-US" altLang="zh-CN" dirty="0"/>
              <a:t>MIT</a:t>
            </a:r>
            <a:r>
              <a:rPr lang="zh-CN" altLang="en-US" dirty="0"/>
              <a:t>韓松團隊提出的</a:t>
            </a:r>
            <a:r>
              <a:rPr lang="en-US" altLang="zh-CN" dirty="0" err="1"/>
              <a:t>proxylessNAS</a:t>
            </a:r>
            <a:r>
              <a:rPr lang="zh-CN" altLang="en-US" dirty="0"/>
              <a:t>和</a:t>
            </a:r>
            <a:r>
              <a:rPr lang="en-US" altLang="zh-CN" dirty="0"/>
              <a:t>once-for-all</a:t>
            </a:r>
            <a:r>
              <a:rPr lang="zh-CN" altLang="en-US" dirty="0"/>
              <a:t>。</a:t>
            </a:r>
            <a:endParaRPr lang="en-US" altLang="zh-CN" dirty="0"/>
          </a:p>
          <a:p>
            <a:r>
              <a:rPr lang="zh-CN" altLang="en-US" dirty="0"/>
              <a:t>這頁同樣可以看到，在浮點數上做比較，我們的模型依然比其他模型的性能要來得好，這裡雖然我們和</a:t>
            </a:r>
            <a:r>
              <a:rPr lang="en-US" altLang="zh-CN" dirty="0" err="1"/>
              <a:t>ofa</a:t>
            </a:r>
            <a:r>
              <a:rPr lang="zh-CN" altLang="en-US" dirty="0"/>
              <a:t>模型是打成平手，但是我們在訓練</a:t>
            </a:r>
            <a:r>
              <a:rPr lang="en-US" altLang="zh-CN" dirty="0"/>
              <a:t>predictor</a:t>
            </a:r>
            <a:r>
              <a:rPr lang="zh-CN" altLang="en-US" dirty="0"/>
              <a:t>的時間上比他們少了非常多，而且因為我們的</a:t>
            </a:r>
            <a:r>
              <a:rPr lang="en-US" altLang="zh-CN" dirty="0" err="1"/>
              <a:t>supernet</a:t>
            </a:r>
            <a:r>
              <a:rPr lang="zh-CN" altLang="en-US" dirty="0"/>
              <a:t>是專門為</a:t>
            </a:r>
            <a:r>
              <a:rPr lang="en-US" altLang="zh-CN" dirty="0"/>
              <a:t>8 bit</a:t>
            </a:r>
            <a:r>
              <a:rPr lang="zh-CN" altLang="en-US" dirty="0"/>
              <a:t>的整數</a:t>
            </a:r>
            <a:r>
              <a:rPr lang="en-US" altLang="zh-CN" dirty="0"/>
              <a:t>quantization</a:t>
            </a:r>
            <a:r>
              <a:rPr lang="zh-CN" altLang="en-US" dirty="0"/>
              <a:t>所設計的，因此在浮點數上的性能也會比較遜色一些。</a:t>
            </a:r>
          </a:p>
        </p:txBody>
      </p:sp>
    </p:spTree>
    <p:extLst>
      <p:ext uri="{BB962C8B-B14F-4D97-AF65-F5344CB8AC3E}">
        <p14:creationId xmlns:p14="http://schemas.microsoft.com/office/powerpoint/2010/main" val="36916839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比較完模型的性能後，接下來這個實驗是為了驗證我們為什麼要設計兩個</a:t>
            </a:r>
            <a:r>
              <a:rPr lang="en-US" altLang="zh-CN" dirty="0"/>
              <a:t>search space</a:t>
            </a:r>
            <a:r>
              <a:rPr lang="zh-CN" altLang="en-US" dirty="0"/>
              <a:t>。</a:t>
            </a:r>
            <a:endParaRPr lang="en-US" altLang="zh-CN" dirty="0"/>
          </a:p>
          <a:p>
            <a:r>
              <a:rPr lang="zh-CN" altLang="en-US" dirty="0"/>
              <a:t>我們根據不同的硬體性能而設計了</a:t>
            </a:r>
            <a:r>
              <a:rPr lang="en-US" altLang="zh-CN" dirty="0"/>
              <a:t>CPU</a:t>
            </a:r>
            <a:r>
              <a:rPr lang="zh-CN" altLang="en-US" dirty="0"/>
              <a:t>和</a:t>
            </a:r>
            <a:r>
              <a:rPr lang="en-US" altLang="zh-CN" dirty="0"/>
              <a:t>TPU</a:t>
            </a:r>
            <a:r>
              <a:rPr lang="zh-CN" altLang="en-US" dirty="0"/>
              <a:t>版本的</a:t>
            </a:r>
            <a:r>
              <a:rPr lang="en-US" altLang="zh-CN" dirty="0"/>
              <a:t>search space</a:t>
            </a:r>
            <a:r>
              <a:rPr lang="zh-CN" altLang="en-US" dirty="0"/>
              <a:t>。下面這張圖中，分別有兩個子圖片，左邊的是在樹莓派上測試的結果，右邊則是使用</a:t>
            </a:r>
            <a:r>
              <a:rPr lang="en-US" altLang="zh-CN" dirty="0"/>
              <a:t>edge TPU</a:t>
            </a:r>
            <a:r>
              <a:rPr lang="zh-CN" altLang="en-US" dirty="0"/>
              <a:t>的結果，橫軸和縱軸一樣是</a:t>
            </a:r>
            <a:r>
              <a:rPr lang="en-US" altLang="zh-CN" dirty="0"/>
              <a:t>latency</a:t>
            </a:r>
            <a:r>
              <a:rPr lang="zh-CN" altLang="en-US" dirty="0"/>
              <a:t>和</a:t>
            </a:r>
            <a:r>
              <a:rPr lang="en-US" altLang="zh-CN" dirty="0"/>
              <a:t>accuracy</a:t>
            </a:r>
            <a:r>
              <a:rPr lang="zh-CN" altLang="en-US" dirty="0"/>
              <a:t>。</a:t>
            </a:r>
            <a:endParaRPr lang="en-US" altLang="zh-CN" dirty="0"/>
          </a:p>
          <a:p>
            <a:r>
              <a:rPr lang="zh-CN" altLang="en-US" dirty="0"/>
              <a:t>這兩張圖中一樣都有</a:t>
            </a:r>
            <a:r>
              <a:rPr lang="en-US" altLang="zh-CN" dirty="0"/>
              <a:t>6</a:t>
            </a:r>
            <a:r>
              <a:rPr lang="zh-CN" altLang="en-US" dirty="0"/>
              <a:t>個</a:t>
            </a:r>
            <a:r>
              <a:rPr lang="en-US" altLang="zh-CN" dirty="0"/>
              <a:t>model</a:t>
            </a:r>
            <a:r>
              <a:rPr lang="zh-CN" altLang="en-US" dirty="0"/>
              <a:t>，左邊和右邊的</a:t>
            </a:r>
            <a:r>
              <a:rPr lang="en-US" altLang="zh-CN" dirty="0"/>
              <a:t>model</a:t>
            </a:r>
            <a:r>
              <a:rPr lang="zh-CN" altLang="en-US" dirty="0"/>
              <a:t>是相同的，藍色線的</a:t>
            </a:r>
            <a:r>
              <a:rPr lang="en-US" altLang="zh-CN" dirty="0"/>
              <a:t>3</a:t>
            </a:r>
            <a:r>
              <a:rPr lang="zh-CN" altLang="en-US" dirty="0"/>
              <a:t>個是</a:t>
            </a:r>
            <a:r>
              <a:rPr lang="en-US" altLang="zh-CN" dirty="0"/>
              <a:t>CPU</a:t>
            </a:r>
            <a:r>
              <a:rPr lang="zh-CN" altLang="en-US" dirty="0"/>
              <a:t>版的</a:t>
            </a:r>
            <a:r>
              <a:rPr lang="en-US" altLang="zh-CN" dirty="0"/>
              <a:t>search space</a:t>
            </a:r>
            <a:r>
              <a:rPr lang="zh-CN" altLang="en-US" dirty="0"/>
              <a:t>產生的</a:t>
            </a:r>
            <a:r>
              <a:rPr lang="en-US" altLang="zh-CN" dirty="0"/>
              <a:t>subnet</a:t>
            </a:r>
            <a:r>
              <a:rPr lang="zh-CN" altLang="en-US" dirty="0"/>
              <a:t>架構，橘色線則是</a:t>
            </a:r>
            <a:r>
              <a:rPr lang="en-US" altLang="zh-CN" dirty="0"/>
              <a:t>TPU</a:t>
            </a:r>
            <a:r>
              <a:rPr lang="zh-CN" altLang="en-US" dirty="0"/>
              <a:t>版的</a:t>
            </a:r>
            <a:r>
              <a:rPr lang="en-US" altLang="zh-CN" dirty="0"/>
              <a:t>subnet</a:t>
            </a:r>
            <a:r>
              <a:rPr lang="zh-CN" altLang="en-US" dirty="0"/>
              <a:t>。</a:t>
            </a:r>
            <a:endParaRPr lang="en-US" altLang="zh-CN" dirty="0"/>
          </a:p>
          <a:p>
            <a:r>
              <a:rPr lang="zh-CN" altLang="en-US" dirty="0"/>
              <a:t>這裡可以看到說，在</a:t>
            </a:r>
            <a:r>
              <a:rPr lang="en-US" altLang="zh-CN" dirty="0"/>
              <a:t>edge CPU</a:t>
            </a:r>
            <a:r>
              <a:rPr lang="zh-CN" altLang="en-US" dirty="0"/>
              <a:t>上做比較時，</a:t>
            </a:r>
            <a:r>
              <a:rPr lang="en-US" altLang="zh-CN" dirty="0"/>
              <a:t>CPU</a:t>
            </a:r>
            <a:r>
              <a:rPr lang="zh-CN" altLang="en-US" dirty="0"/>
              <a:t>版本的</a:t>
            </a:r>
            <a:r>
              <a:rPr lang="en-US" altLang="zh-CN" dirty="0"/>
              <a:t>search space</a:t>
            </a:r>
            <a:r>
              <a:rPr lang="zh-CN" altLang="en-US" dirty="0"/>
              <a:t>找到的</a:t>
            </a:r>
            <a:r>
              <a:rPr lang="en-US" altLang="zh-CN" dirty="0"/>
              <a:t>subnet</a:t>
            </a:r>
            <a:r>
              <a:rPr lang="zh-CN" altLang="en-US" dirty="0"/>
              <a:t>性能比</a:t>
            </a:r>
            <a:r>
              <a:rPr lang="en-US" altLang="zh-CN" dirty="0"/>
              <a:t>TPU</a:t>
            </a:r>
            <a:r>
              <a:rPr lang="zh-CN" altLang="en-US" dirty="0"/>
              <a:t>版的好。相反的，有右邊的</a:t>
            </a:r>
            <a:r>
              <a:rPr lang="en-US" altLang="zh-CN" dirty="0"/>
              <a:t>edge TPU</a:t>
            </a:r>
            <a:r>
              <a:rPr lang="zh-CN" altLang="en-US" dirty="0"/>
              <a:t>硬體上測試時，</a:t>
            </a:r>
            <a:r>
              <a:rPr lang="en-US" altLang="zh-CN" dirty="0"/>
              <a:t>TPU</a:t>
            </a:r>
            <a:r>
              <a:rPr lang="zh-CN" altLang="en-US" dirty="0"/>
              <a:t>版的</a:t>
            </a:r>
            <a:r>
              <a:rPr lang="en-US" altLang="zh-CN" dirty="0"/>
              <a:t>subnet</a:t>
            </a:r>
            <a:r>
              <a:rPr lang="zh-CN" altLang="en-US" dirty="0"/>
              <a:t>則是比</a:t>
            </a:r>
            <a:r>
              <a:rPr lang="en-US" altLang="zh-CN" dirty="0"/>
              <a:t>CPU</a:t>
            </a:r>
            <a:r>
              <a:rPr lang="zh-CN" altLang="en-US" dirty="0"/>
              <a:t>版的好。</a:t>
            </a:r>
            <a:endParaRPr lang="en-US" altLang="zh-CN" dirty="0"/>
          </a:p>
          <a:p>
            <a:r>
              <a:rPr lang="zh-CN" altLang="en-US" dirty="0"/>
              <a:t>這就驗證了，為什麼我們要根據不同的硬體特性，設計出兩個不同的</a:t>
            </a:r>
            <a:r>
              <a:rPr lang="en-US" altLang="zh-CN" dirty="0"/>
              <a:t>search space</a:t>
            </a:r>
            <a:r>
              <a:rPr lang="zh-CN" altLang="en-US" dirty="0"/>
              <a:t>來使用。</a:t>
            </a:r>
          </a:p>
        </p:txBody>
      </p:sp>
    </p:spTree>
    <p:extLst>
      <p:ext uri="{BB962C8B-B14F-4D97-AF65-F5344CB8AC3E}">
        <p14:creationId xmlns:p14="http://schemas.microsoft.com/office/powerpoint/2010/main" val="5009122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最後是不同</a:t>
            </a:r>
            <a:r>
              <a:rPr lang="en-US" altLang="zh-CN" dirty="0"/>
              <a:t>search</a:t>
            </a:r>
            <a:r>
              <a:rPr lang="zh-CN" altLang="en-US" dirty="0"/>
              <a:t>方法的比較。我們分別比較了三種</a:t>
            </a:r>
            <a:r>
              <a:rPr lang="en-US" altLang="zh-CN" dirty="0"/>
              <a:t>search</a:t>
            </a:r>
            <a:r>
              <a:rPr lang="zh-CN" altLang="en-US" dirty="0"/>
              <a:t>的方法，分別有黃色線是</a:t>
            </a:r>
            <a:r>
              <a:rPr lang="en-US" altLang="zh-CN" dirty="0"/>
              <a:t>OFA</a:t>
            </a:r>
            <a:r>
              <a:rPr lang="zh-CN" altLang="en-US" dirty="0"/>
              <a:t>的</a:t>
            </a:r>
            <a:r>
              <a:rPr lang="en-US" altLang="zh-CN" dirty="0"/>
              <a:t>search </a:t>
            </a:r>
            <a:r>
              <a:rPr lang="zh-CN" altLang="en-US" dirty="0"/>
              <a:t>方法，以及紅色線是我們剛剛介紹的模擬退火配合多變量回歸分析的導引的搜尋方法，最後藍色線是純粹模擬退火，但沒有多變量分析導引的方法。這裡的</a:t>
            </a:r>
            <a:r>
              <a:rPr lang="en-US" altLang="zh-CN" dirty="0"/>
              <a:t>MR</a:t>
            </a:r>
            <a:r>
              <a:rPr lang="zh-CN" altLang="en-US" dirty="0"/>
              <a:t>是</a:t>
            </a:r>
            <a:r>
              <a:rPr lang="en-US" altLang="zh-CN" dirty="0"/>
              <a:t>multivariate regression</a:t>
            </a:r>
            <a:r>
              <a:rPr lang="zh-CN" altLang="en-US" dirty="0"/>
              <a:t>的縮寫。</a:t>
            </a:r>
            <a:endParaRPr lang="en-US" altLang="zh-CN" dirty="0"/>
          </a:p>
          <a:p>
            <a:r>
              <a:rPr lang="zh-CN" altLang="en-US" dirty="0"/>
              <a:t>圖中的橫軸是</a:t>
            </a:r>
            <a:r>
              <a:rPr lang="en-US" altLang="zh-CN" dirty="0"/>
              <a:t>search</a:t>
            </a:r>
            <a:r>
              <a:rPr lang="zh-CN" altLang="en-US" dirty="0"/>
              <a:t>過程中找到的模型架構的個數，可以理解為時間，縱軸是</a:t>
            </a:r>
            <a:r>
              <a:rPr lang="en-US" altLang="zh-CN" dirty="0"/>
              <a:t>search</a:t>
            </a:r>
            <a:r>
              <a:rPr lang="zh-CN" altLang="en-US" dirty="0"/>
              <a:t>過程中，找到的架構的</a:t>
            </a:r>
            <a:r>
              <a:rPr lang="en-US" altLang="zh-CN" dirty="0"/>
              <a:t>accuracy prediction</a:t>
            </a:r>
            <a:r>
              <a:rPr lang="zh-CN" altLang="en-US" dirty="0"/>
              <a:t>。這裡左右兩邊有不同的</a:t>
            </a:r>
            <a:r>
              <a:rPr lang="en-US" altLang="zh-CN" dirty="0"/>
              <a:t>Y</a:t>
            </a:r>
            <a:r>
              <a:rPr lang="zh-CN" altLang="en-US" dirty="0"/>
              <a:t>坐標，原因是因為</a:t>
            </a:r>
            <a:r>
              <a:rPr lang="en-US" altLang="zh-CN" dirty="0"/>
              <a:t>OFA</a:t>
            </a:r>
            <a:r>
              <a:rPr lang="zh-CN" altLang="en-US" dirty="0"/>
              <a:t>他們</a:t>
            </a:r>
            <a:r>
              <a:rPr lang="en-US" altLang="zh-CN" dirty="0"/>
              <a:t>search</a:t>
            </a:r>
            <a:r>
              <a:rPr lang="zh-CN" altLang="en-US" dirty="0"/>
              <a:t>的硬體限制和我們不同，所以為了方便比較，我們將實驗結果上下平移。</a:t>
            </a:r>
            <a:endParaRPr lang="en-US" altLang="zh-CN" dirty="0"/>
          </a:p>
          <a:p>
            <a:r>
              <a:rPr lang="zh-CN" altLang="en-US" dirty="0"/>
              <a:t>從圖中，我們可以看到紅色的線，也就是我們的方法，可以很快地就找到</a:t>
            </a:r>
            <a:r>
              <a:rPr lang="en-US" altLang="zh-CN" dirty="0"/>
              <a:t>optimal</a:t>
            </a:r>
            <a:r>
              <a:rPr lang="zh-CN" altLang="en-US" dirty="0"/>
              <a:t> </a:t>
            </a:r>
            <a:r>
              <a:rPr lang="en-US" altLang="zh-CN" dirty="0"/>
              <a:t>solution</a:t>
            </a:r>
            <a:r>
              <a:rPr lang="zh-CN" altLang="en-US" dirty="0"/>
              <a:t>附近的點，然後逐漸收斂。和</a:t>
            </a:r>
            <a:r>
              <a:rPr lang="en-US" altLang="zh-CN" dirty="0"/>
              <a:t>OFA</a:t>
            </a:r>
            <a:r>
              <a:rPr lang="zh-CN" altLang="en-US" dirty="0"/>
              <a:t>的方法相比，無論是我們的藍色或是紅色線，結果都比</a:t>
            </a:r>
            <a:r>
              <a:rPr lang="en-US" altLang="zh-CN" dirty="0" err="1"/>
              <a:t>ofa</a:t>
            </a:r>
            <a:r>
              <a:rPr lang="zh-CN" altLang="en-US" dirty="0"/>
              <a:t>快收斂。</a:t>
            </a:r>
            <a:endParaRPr lang="en-US" altLang="zh-CN" dirty="0"/>
          </a:p>
          <a:p>
            <a:r>
              <a:rPr lang="zh-CN" altLang="en-US" dirty="0"/>
              <a:t>再看到紅色線和藍色線相比，使用多變量回歸分析的導引後，可以更快速的找到最佳的模型架構，這也驗證了我們多變量回歸分析的導引是有正面作用的。</a:t>
            </a:r>
            <a:endParaRPr lang="en-US" altLang="zh-CN" dirty="0"/>
          </a:p>
          <a:p>
            <a:r>
              <a:rPr lang="zh-CN" altLang="en-US" dirty="0"/>
              <a:t>這邊還可以注意到一點是，相比起</a:t>
            </a:r>
            <a:r>
              <a:rPr lang="en-US" altLang="zh-CN" dirty="0" err="1"/>
              <a:t>ofa</a:t>
            </a:r>
            <a:r>
              <a:rPr lang="zh-CN" altLang="en-US" dirty="0"/>
              <a:t>的方法，永遠都只會接受更好的點，我們紅色或藍色的線，在</a:t>
            </a:r>
            <a:r>
              <a:rPr lang="en-US" altLang="zh-CN" dirty="0"/>
              <a:t>search</a:t>
            </a:r>
            <a:r>
              <a:rPr lang="zh-CN" altLang="en-US" dirty="0"/>
              <a:t>過程中的上下震蕩是比</a:t>
            </a:r>
            <a:r>
              <a:rPr lang="en-US" altLang="zh-CN" dirty="0" err="1"/>
              <a:t>ofa</a:t>
            </a:r>
            <a:r>
              <a:rPr lang="zh-CN" altLang="en-US" dirty="0"/>
              <a:t>要來得多，這是因為模擬退火的演算法為了避免只找到</a:t>
            </a:r>
            <a:r>
              <a:rPr lang="en-US" altLang="zh-CN" dirty="0"/>
              <a:t>local optimal solution</a:t>
            </a:r>
            <a:r>
              <a:rPr lang="zh-CN" altLang="en-US" dirty="0"/>
              <a:t>，在搜尋過程中會接受比較差的結果。所以才會看到有上下震蕩的結果。</a:t>
            </a:r>
          </a:p>
        </p:txBody>
      </p:sp>
    </p:spTree>
    <p:extLst>
      <p:ext uri="{BB962C8B-B14F-4D97-AF65-F5344CB8AC3E}">
        <p14:creationId xmlns:p14="http://schemas.microsoft.com/office/powerpoint/2010/main" val="756024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17</a:t>
            </a:fld>
            <a:endParaRPr lang="zh-TW" altLang="en-US"/>
          </a:p>
        </p:txBody>
      </p:sp>
    </p:spTree>
    <p:extLst>
      <p:ext uri="{BB962C8B-B14F-4D97-AF65-F5344CB8AC3E}">
        <p14:creationId xmlns:p14="http://schemas.microsoft.com/office/powerpoint/2010/main" val="887611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t>CV -&gt;</a:t>
            </a:r>
            <a:r>
              <a:rPr lang="zh-TW" altLang="en-US" dirty="0"/>
              <a:t> </a:t>
            </a:r>
            <a:r>
              <a:rPr lang="en-US" altLang="zh-TW" dirty="0"/>
              <a:t>CNN -&gt; convolution layer</a:t>
            </a:r>
          </a:p>
          <a:p>
            <a:r>
              <a:rPr lang="en-US" altLang="zh-TW" dirty="0"/>
              <a:t>NLP -&gt;Google attention -&gt;</a:t>
            </a:r>
            <a:r>
              <a:rPr lang="zh-TW" altLang="en-US" dirty="0"/>
              <a:t>　</a:t>
            </a:r>
            <a:r>
              <a:rPr lang="en-US" altLang="zh-TW" dirty="0"/>
              <a:t>great success -&gt; Transformer</a:t>
            </a:r>
          </a:p>
          <a:p>
            <a:r>
              <a:rPr lang="en-US" altLang="zh-TW" dirty="0"/>
              <a:t>Google Transformer + CV -&gt; </a:t>
            </a:r>
            <a:r>
              <a:rPr lang="en-US" altLang="zh-TW" dirty="0" err="1"/>
              <a:t>ViT</a:t>
            </a:r>
            <a:r>
              <a:rPr lang="en-US" altLang="zh-TW" dirty="0"/>
              <a:t> -&gt; large scale dataset (ImageNet) Top-1 accuracy </a:t>
            </a:r>
            <a:r>
              <a:rPr lang="zh-TW" altLang="en-US" dirty="0"/>
              <a:t>超越 </a:t>
            </a:r>
            <a:r>
              <a:rPr lang="en-US" altLang="zh-TW" dirty="0"/>
              <a:t>CNN (SOTA)</a:t>
            </a:r>
          </a:p>
          <a:p>
            <a:endParaRPr lang="en-US" altLang="zh-TW" dirty="0"/>
          </a:p>
          <a:p>
            <a:r>
              <a:rPr lang="en-US" altLang="zh-TW" dirty="0"/>
              <a:t>Attention -&gt; Q@K </a:t>
            </a:r>
            <a:r>
              <a:rPr lang="zh-TW" altLang="en-US" dirty="0"/>
              <a:t>得到權重，再用權重對 </a:t>
            </a:r>
            <a:r>
              <a:rPr lang="en-US" altLang="zh-TW" dirty="0"/>
              <a:t>V</a:t>
            </a:r>
            <a:r>
              <a:rPr lang="zh-TW" altLang="en-US" dirty="0"/>
              <a:t> 進行加權</a:t>
            </a:r>
            <a:endParaRPr lang="en-US" altLang="zh-TW" dirty="0"/>
          </a:p>
          <a:p>
            <a:r>
              <a:rPr lang="en-US" altLang="zh-TW" dirty="0"/>
              <a:t>MLP -&gt; FC1 </a:t>
            </a:r>
            <a:r>
              <a:rPr lang="zh-TW" altLang="en-US" dirty="0"/>
              <a:t>將輸入升維，在高維空間進行 </a:t>
            </a:r>
            <a:r>
              <a:rPr lang="en-US" altLang="zh-TW" dirty="0"/>
              <a:t>GELU</a:t>
            </a:r>
            <a:r>
              <a:rPr lang="zh-TW" altLang="en-US" dirty="0"/>
              <a:t> 後，再用 </a:t>
            </a:r>
            <a:r>
              <a:rPr lang="en-US" altLang="zh-TW" dirty="0"/>
              <a:t>FC2</a:t>
            </a:r>
            <a:r>
              <a:rPr lang="zh-TW" altLang="en-US" dirty="0"/>
              <a:t> 將資料降維到和輸入一樣大</a:t>
            </a:r>
            <a:endParaRPr lang="en-US" altLang="zh-TW" dirty="0"/>
          </a:p>
        </p:txBody>
      </p:sp>
      <p:sp>
        <p:nvSpPr>
          <p:cNvPr id="4" name="投影片編號版面配置區 3"/>
          <p:cNvSpPr>
            <a:spLocks noGrp="1"/>
          </p:cNvSpPr>
          <p:nvPr>
            <p:ph type="sldNum" sz="quarter" idx="5"/>
          </p:nvPr>
        </p:nvSpPr>
        <p:spPr/>
        <p:txBody>
          <a:bodyPr/>
          <a:lstStyle/>
          <a:p>
            <a:fld id="{A1270CDA-AA42-5342-8DC4-64BA9B1ABC13}" type="slidenum">
              <a:rPr kumimoji="1" lang="zh-TW" altLang="en-US" smtClean="0"/>
              <a:t>68</a:t>
            </a:fld>
            <a:endParaRPr kumimoji="1" lang="zh-TW" altLang="en-US"/>
          </a:p>
        </p:txBody>
      </p:sp>
    </p:spTree>
    <p:extLst>
      <p:ext uri="{BB962C8B-B14F-4D97-AF65-F5344CB8AC3E}">
        <p14:creationId xmlns:p14="http://schemas.microsoft.com/office/powerpoint/2010/main" val="581879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0" lvl="0" indent="0" algn="l" rtl="0">
              <a:spcBef>
                <a:spcPts val="0"/>
              </a:spcBef>
              <a:spcAft>
                <a:spcPts val="0"/>
              </a:spcAft>
              <a:buNone/>
            </a:pPr>
            <a:r>
              <a:rPr lang="zh-TW" altLang="en-US" dirty="0"/>
              <a:t>下面這張表格是以</a:t>
            </a:r>
            <a:r>
              <a:rPr lang="en-US" altLang="zh-TW" dirty="0" err="1"/>
              <a:t>DeiT</a:t>
            </a:r>
            <a:r>
              <a:rPr lang="en-US" altLang="zh-TW" dirty="0"/>
              <a:t>-Small</a:t>
            </a:r>
            <a:r>
              <a:rPr lang="zh-TW" altLang="en-US" dirty="0"/>
              <a:t>和</a:t>
            </a:r>
            <a:r>
              <a:rPr lang="en-US" altLang="zh-TW" dirty="0" err="1"/>
              <a:t>DeiT</a:t>
            </a:r>
            <a:r>
              <a:rPr lang="en-US" altLang="zh-TW" dirty="0"/>
              <a:t>-Base</a:t>
            </a:r>
            <a:r>
              <a:rPr lang="zh-TW" altLang="en-US" dirty="0"/>
              <a:t>兩個</a:t>
            </a:r>
            <a:r>
              <a:rPr lang="en-US" altLang="zh-TW" dirty="0"/>
              <a:t>vision transformer</a:t>
            </a:r>
            <a:r>
              <a:rPr lang="zh-TW" altLang="en-US" dirty="0"/>
              <a:t>為例子，分析模型中</a:t>
            </a:r>
            <a:r>
              <a:rPr lang="en-US" altLang="zh-TW" dirty="0"/>
              <a:t>attention blocks layers</a:t>
            </a:r>
            <a:r>
              <a:rPr lang="zh-TW" altLang="en-US" dirty="0"/>
              <a:t>內的</a:t>
            </a:r>
            <a:r>
              <a:rPr lang="en-US" altLang="zh-TW" dirty="0"/>
              <a:t>linear layer</a:t>
            </a:r>
            <a:r>
              <a:rPr lang="zh-TW" altLang="en-US" dirty="0"/>
              <a:t>、</a:t>
            </a:r>
            <a:r>
              <a:rPr lang="en-US" altLang="zh-TW" dirty="0"/>
              <a:t>MLP blocks</a:t>
            </a:r>
            <a:r>
              <a:rPr lang="zh-TW" altLang="en-US" dirty="0"/>
              <a:t>內</a:t>
            </a:r>
            <a:r>
              <a:rPr lang="en-US" altLang="zh-TW" dirty="0"/>
              <a:t>linear layer</a:t>
            </a:r>
            <a:r>
              <a:rPr lang="zh-TW" altLang="en-US" dirty="0"/>
              <a:t>分別需要的</a:t>
            </a:r>
            <a:r>
              <a:rPr lang="en-US" altLang="zh-TW" dirty="0"/>
              <a:t>FLOPs</a:t>
            </a:r>
            <a:r>
              <a:rPr lang="zh-TW" altLang="en-US" dirty="0"/>
              <a:t>數和模型整體</a:t>
            </a:r>
            <a:r>
              <a:rPr lang="en-US" altLang="zh-TW" dirty="0"/>
              <a:t>FLOPs</a:t>
            </a:r>
            <a:r>
              <a:rPr lang="zh-TW" altLang="en-US" dirty="0"/>
              <a:t>數的比較。可以看到不論是</a:t>
            </a:r>
            <a:r>
              <a:rPr lang="en-US" altLang="zh-TW" dirty="0" err="1"/>
              <a:t>DeiT</a:t>
            </a:r>
            <a:r>
              <a:rPr lang="en-US" altLang="zh-TW" dirty="0"/>
              <a:t>-Small</a:t>
            </a:r>
            <a:r>
              <a:rPr lang="zh-TW" altLang="en-US" dirty="0"/>
              <a:t>還是</a:t>
            </a:r>
            <a:r>
              <a:rPr lang="en-US" altLang="zh-TW" dirty="0" err="1"/>
              <a:t>DeiT</a:t>
            </a:r>
            <a:r>
              <a:rPr lang="en-US" altLang="zh-TW" dirty="0"/>
              <a:t>-Base</a:t>
            </a:r>
            <a:r>
              <a:rPr lang="zh-TW" altLang="en-US" dirty="0"/>
              <a:t>，</a:t>
            </a:r>
            <a:r>
              <a:rPr lang="en-US" altLang="zh-TW" dirty="0"/>
              <a:t>linear layers</a:t>
            </a:r>
            <a:r>
              <a:rPr lang="zh-TW" altLang="en-US" dirty="0"/>
              <a:t>的運算量可以高達模型整體運算量的</a:t>
            </a:r>
            <a:r>
              <a:rPr lang="en-US" altLang="zh-TW" dirty="0"/>
              <a:t>90%</a:t>
            </a:r>
            <a:r>
              <a:rPr lang="zh-TW" altLang="en-US" dirty="0"/>
              <a:t>以上。</a:t>
            </a:r>
          </a:p>
          <a:p>
            <a:pPr marL="0" lvl="0" indent="0" algn="l" rtl="0">
              <a:spcBef>
                <a:spcPts val="0"/>
              </a:spcBef>
              <a:spcAft>
                <a:spcPts val="0"/>
              </a:spcAft>
              <a:buNone/>
            </a:pPr>
            <a:endParaRPr lang="zh-TW" altLang="en-US" dirty="0"/>
          </a:p>
          <a:p>
            <a:pPr marL="0" lvl="0" indent="0" algn="l" rtl="0">
              <a:spcBef>
                <a:spcPts val="0"/>
              </a:spcBef>
              <a:spcAft>
                <a:spcPts val="0"/>
              </a:spcAft>
              <a:buNone/>
            </a:pPr>
            <a:r>
              <a:rPr lang="zh-TW" altLang="en-US" dirty="0"/>
              <a:t>*上面提及的</a:t>
            </a:r>
            <a:r>
              <a:rPr lang="en-US" altLang="zh-TW" dirty="0"/>
              <a:t>projection layers</a:t>
            </a:r>
            <a:r>
              <a:rPr lang="zh-TW" altLang="en-US" dirty="0"/>
              <a:t>的數量和</a:t>
            </a:r>
            <a:r>
              <a:rPr lang="en-US" altLang="zh-TW" dirty="0"/>
              <a:t>num of layers</a:t>
            </a:r>
            <a:r>
              <a:rPr lang="zh-TW" altLang="en-US" dirty="0"/>
              <a:t>成正比</a:t>
            </a:r>
          </a:p>
          <a:p>
            <a:endParaRPr lang="zh-TW" altLang="en-US" dirty="0"/>
          </a:p>
        </p:txBody>
      </p:sp>
    </p:spTree>
    <p:extLst>
      <p:ext uri="{BB962C8B-B14F-4D97-AF65-F5344CB8AC3E}">
        <p14:creationId xmlns:p14="http://schemas.microsoft.com/office/powerpoint/2010/main" val="22204345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0" lvl="0" indent="0" algn="l" rtl="0">
              <a:spcBef>
                <a:spcPts val="0"/>
              </a:spcBef>
              <a:spcAft>
                <a:spcPts val="0"/>
              </a:spcAft>
              <a:buNone/>
            </a:pPr>
            <a:r>
              <a:rPr lang="zh-TW" altLang="en-US" dirty="0"/>
              <a:t>下面這張表格是以</a:t>
            </a:r>
            <a:r>
              <a:rPr lang="en-US" altLang="zh-TW" dirty="0" err="1"/>
              <a:t>DeiT</a:t>
            </a:r>
            <a:r>
              <a:rPr lang="en-US" altLang="zh-TW" dirty="0"/>
              <a:t>-Small</a:t>
            </a:r>
            <a:r>
              <a:rPr lang="zh-TW" altLang="en-US" dirty="0"/>
              <a:t>和</a:t>
            </a:r>
            <a:r>
              <a:rPr lang="en-US" altLang="zh-TW" dirty="0" err="1"/>
              <a:t>DeiT</a:t>
            </a:r>
            <a:r>
              <a:rPr lang="en-US" altLang="zh-TW" dirty="0"/>
              <a:t>-Base</a:t>
            </a:r>
            <a:r>
              <a:rPr lang="zh-TW" altLang="en-US" dirty="0"/>
              <a:t>兩個</a:t>
            </a:r>
            <a:r>
              <a:rPr lang="en-US" altLang="zh-TW" dirty="0"/>
              <a:t>vision transformer</a:t>
            </a:r>
            <a:r>
              <a:rPr lang="zh-TW" altLang="en-US" dirty="0"/>
              <a:t>為例子，分析模型中</a:t>
            </a:r>
            <a:r>
              <a:rPr lang="en-US" altLang="zh-TW" dirty="0"/>
              <a:t>attention blocks layers</a:t>
            </a:r>
            <a:r>
              <a:rPr lang="zh-TW" altLang="en-US" dirty="0"/>
              <a:t>內的</a:t>
            </a:r>
            <a:r>
              <a:rPr lang="en-US" altLang="zh-TW" dirty="0"/>
              <a:t>linear layer</a:t>
            </a:r>
            <a:r>
              <a:rPr lang="zh-TW" altLang="en-US" dirty="0"/>
              <a:t>、</a:t>
            </a:r>
            <a:r>
              <a:rPr lang="en-US" altLang="zh-TW" dirty="0"/>
              <a:t>MLP blocks</a:t>
            </a:r>
            <a:r>
              <a:rPr lang="zh-TW" altLang="en-US" dirty="0"/>
              <a:t>內</a:t>
            </a:r>
            <a:r>
              <a:rPr lang="en-US" altLang="zh-TW" dirty="0"/>
              <a:t>linear layer</a:t>
            </a:r>
            <a:r>
              <a:rPr lang="zh-TW" altLang="en-US" dirty="0"/>
              <a:t>分別需要的</a:t>
            </a:r>
            <a:r>
              <a:rPr lang="en-US" altLang="zh-TW" dirty="0"/>
              <a:t>FLOPs</a:t>
            </a:r>
            <a:r>
              <a:rPr lang="zh-TW" altLang="en-US" dirty="0"/>
              <a:t>數和模型整體</a:t>
            </a:r>
            <a:r>
              <a:rPr lang="en-US" altLang="zh-TW" dirty="0"/>
              <a:t>FLOPs</a:t>
            </a:r>
            <a:r>
              <a:rPr lang="zh-TW" altLang="en-US" dirty="0"/>
              <a:t>數的比較。可以看到不論是</a:t>
            </a:r>
            <a:r>
              <a:rPr lang="en-US" altLang="zh-TW" dirty="0" err="1"/>
              <a:t>DeiT</a:t>
            </a:r>
            <a:r>
              <a:rPr lang="en-US" altLang="zh-TW" dirty="0"/>
              <a:t>-Small</a:t>
            </a:r>
            <a:r>
              <a:rPr lang="zh-TW" altLang="en-US" dirty="0"/>
              <a:t>還是</a:t>
            </a:r>
            <a:r>
              <a:rPr lang="en-US" altLang="zh-TW" dirty="0" err="1"/>
              <a:t>DeiT</a:t>
            </a:r>
            <a:r>
              <a:rPr lang="en-US" altLang="zh-TW" dirty="0"/>
              <a:t>-Base</a:t>
            </a:r>
            <a:r>
              <a:rPr lang="zh-TW" altLang="en-US" dirty="0"/>
              <a:t>，</a:t>
            </a:r>
            <a:r>
              <a:rPr lang="en-US" altLang="zh-TW" dirty="0"/>
              <a:t>linear layers</a:t>
            </a:r>
            <a:r>
              <a:rPr lang="zh-TW" altLang="en-US" dirty="0"/>
              <a:t>的運算量可以高達模型整體運算量的</a:t>
            </a:r>
            <a:r>
              <a:rPr lang="en-US" altLang="zh-TW" dirty="0"/>
              <a:t>90%</a:t>
            </a:r>
            <a:r>
              <a:rPr lang="zh-TW" altLang="en-US" dirty="0"/>
              <a:t>以上。</a:t>
            </a:r>
          </a:p>
          <a:p>
            <a:pPr marL="0" lvl="0" indent="0" algn="l" rtl="0">
              <a:spcBef>
                <a:spcPts val="0"/>
              </a:spcBef>
              <a:spcAft>
                <a:spcPts val="0"/>
              </a:spcAft>
              <a:buNone/>
            </a:pPr>
            <a:endParaRPr lang="zh-TW" altLang="en-US" dirty="0"/>
          </a:p>
          <a:p>
            <a:pPr marL="0" lvl="0" indent="0" algn="l" rtl="0">
              <a:spcBef>
                <a:spcPts val="0"/>
              </a:spcBef>
              <a:spcAft>
                <a:spcPts val="0"/>
              </a:spcAft>
              <a:buNone/>
            </a:pPr>
            <a:r>
              <a:rPr lang="zh-TW" altLang="en-US" dirty="0"/>
              <a:t>*上面提及的</a:t>
            </a:r>
            <a:r>
              <a:rPr lang="en-US" altLang="zh-TW" dirty="0"/>
              <a:t>projection layers</a:t>
            </a:r>
            <a:r>
              <a:rPr lang="zh-TW" altLang="en-US" dirty="0"/>
              <a:t>的數量和</a:t>
            </a:r>
            <a:r>
              <a:rPr lang="en-US" altLang="zh-TW" dirty="0"/>
              <a:t>num of layers</a:t>
            </a:r>
            <a:r>
              <a:rPr lang="zh-TW" altLang="en-US" dirty="0"/>
              <a:t>成正比</a:t>
            </a:r>
          </a:p>
          <a:p>
            <a:endParaRPr lang="zh-TW" altLang="en-US" dirty="0"/>
          </a:p>
        </p:txBody>
      </p:sp>
    </p:spTree>
    <p:extLst>
      <p:ext uri="{BB962C8B-B14F-4D97-AF65-F5344CB8AC3E}">
        <p14:creationId xmlns:p14="http://schemas.microsoft.com/office/powerpoint/2010/main" val="27653706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0" lvl="0" indent="0" algn="l" rtl="0">
              <a:spcBef>
                <a:spcPts val="0"/>
              </a:spcBef>
              <a:spcAft>
                <a:spcPts val="0"/>
              </a:spcAft>
              <a:buNone/>
            </a:pPr>
            <a:r>
              <a:rPr lang="en-US" altLang="zh-TW" dirty="0"/>
              <a:t>Denotation</a:t>
            </a:r>
          </a:p>
          <a:p>
            <a:pPr marL="0" lvl="0" indent="0" algn="l" rtl="0">
              <a:spcBef>
                <a:spcPts val="0"/>
              </a:spcBef>
              <a:spcAft>
                <a:spcPts val="0"/>
              </a:spcAft>
              <a:buNone/>
            </a:pPr>
            <a:endParaRPr lang="en-US" altLang="zh-TW" dirty="0"/>
          </a:p>
          <a:p>
            <a:pPr marL="0" lvl="0" indent="0" algn="l" rtl="0">
              <a:spcBef>
                <a:spcPts val="0"/>
              </a:spcBef>
              <a:spcAft>
                <a:spcPts val="0"/>
              </a:spcAft>
              <a:buNone/>
            </a:pPr>
            <a:r>
              <a:rPr lang="zh-TW" altLang="en-US" dirty="0"/>
              <a:t>雖然</a:t>
            </a:r>
            <a:r>
              <a:rPr lang="en-US" altLang="zh-TW" dirty="0"/>
              <a:t>Vision transformers</a:t>
            </a:r>
            <a:r>
              <a:rPr lang="zh-TW" altLang="en-US" dirty="0"/>
              <a:t>可以達到</a:t>
            </a:r>
            <a:r>
              <a:rPr lang="en-US" altLang="zh-TW" dirty="0"/>
              <a:t>SOTA</a:t>
            </a:r>
            <a:r>
              <a:rPr lang="zh-TW" altLang="en-US" dirty="0"/>
              <a:t>的表現，但它有無法被忽視的缺點，就是他的計算量需求非常大，這造成</a:t>
            </a:r>
            <a:r>
              <a:rPr lang="en-US" altLang="zh-TW" dirty="0"/>
              <a:t>vision transformer</a:t>
            </a:r>
            <a:r>
              <a:rPr lang="zh-TW" altLang="en-US" dirty="0"/>
              <a:t>在部屬上有較大的限制。</a:t>
            </a:r>
          </a:p>
          <a:p>
            <a:pPr marL="0" lvl="0" indent="0" algn="l" rtl="0">
              <a:spcBef>
                <a:spcPts val="0"/>
              </a:spcBef>
              <a:spcAft>
                <a:spcPts val="0"/>
              </a:spcAft>
              <a:buNone/>
            </a:pPr>
            <a:endParaRPr lang="zh-TW" altLang="en-US" dirty="0"/>
          </a:p>
          <a:p>
            <a:pPr marL="0" lvl="0" indent="0" algn="l" rtl="0">
              <a:spcBef>
                <a:spcPts val="0"/>
              </a:spcBef>
              <a:spcAft>
                <a:spcPts val="0"/>
              </a:spcAft>
              <a:buNone/>
            </a:pPr>
            <a:r>
              <a:rPr lang="zh-TW" altLang="en-US" dirty="0"/>
              <a:t>在</a:t>
            </a:r>
            <a:r>
              <a:rPr lang="en-US" altLang="zh-TW" dirty="0"/>
              <a:t>vision transformer</a:t>
            </a:r>
            <a:r>
              <a:rPr lang="zh-TW" altLang="en-US" dirty="0"/>
              <a:t>中，</a:t>
            </a:r>
            <a:r>
              <a:rPr lang="en-US" altLang="zh-TW" dirty="0"/>
              <a:t>Linear</a:t>
            </a:r>
            <a:r>
              <a:rPr lang="en-US" altLang="zh-TW" baseline="0" dirty="0"/>
              <a:t> layer</a:t>
            </a:r>
            <a:r>
              <a:rPr lang="zh-TW" altLang="en-US" dirty="0"/>
              <a:t>所需的運算量佔了整體運算量很大的</a:t>
            </a:r>
            <a:r>
              <a:rPr lang="en-US" altLang="zh-TW" dirty="0"/>
              <a:t>percentage</a:t>
            </a:r>
            <a:r>
              <a:rPr lang="zh-TW" altLang="en-US" dirty="0"/>
              <a:t>。這包括</a:t>
            </a:r>
            <a:r>
              <a:rPr lang="en-US" altLang="zh-TW" dirty="0"/>
              <a:t>attention block</a:t>
            </a:r>
            <a:r>
              <a:rPr lang="zh-TW" altLang="en-US" dirty="0"/>
              <a:t>中為了產生</a:t>
            </a:r>
            <a:r>
              <a:rPr lang="en-US" altLang="zh-TW" dirty="0"/>
              <a:t>QKV</a:t>
            </a:r>
            <a:r>
              <a:rPr lang="zh-TW" altLang="en-US" dirty="0"/>
              <a:t>矩陣的、將不同</a:t>
            </a:r>
            <a:r>
              <a:rPr lang="en-US" altLang="zh-TW" dirty="0"/>
              <a:t>head</a:t>
            </a:r>
            <a:r>
              <a:rPr lang="zh-TW" altLang="en-US" dirty="0"/>
              <a:t>的</a:t>
            </a:r>
            <a:r>
              <a:rPr lang="en-US" altLang="zh-TW" dirty="0"/>
              <a:t>self-attention</a:t>
            </a:r>
            <a:r>
              <a:rPr lang="zh-TW" altLang="en-US" dirty="0"/>
              <a:t>運算結果做</a:t>
            </a:r>
            <a:r>
              <a:rPr lang="en-US" altLang="zh-TW" dirty="0"/>
              <a:t>concatenation</a:t>
            </a:r>
            <a:r>
              <a:rPr lang="zh-TW" altLang="en-US" dirty="0"/>
              <a:t>後的</a:t>
            </a:r>
            <a:r>
              <a:rPr lang="en-US" altLang="zh-TW" dirty="0"/>
              <a:t>projection</a:t>
            </a:r>
            <a:r>
              <a:rPr lang="zh-TW" altLang="en-US" dirty="0"/>
              <a:t>、以及</a:t>
            </a:r>
            <a:r>
              <a:rPr lang="en-US" altLang="zh-TW" dirty="0"/>
              <a:t>MLP block</a:t>
            </a:r>
            <a:r>
              <a:rPr lang="zh-TW" altLang="en-US" dirty="0"/>
              <a:t>中兩個</a:t>
            </a:r>
            <a:r>
              <a:rPr lang="en-US" altLang="zh-TW" dirty="0"/>
              <a:t>Fully connected layer</a:t>
            </a:r>
            <a:r>
              <a:rPr lang="zh-TW" altLang="en-US" dirty="0"/>
              <a:t>。我們給這四個</a:t>
            </a:r>
            <a:r>
              <a:rPr lang="en-US" altLang="zh-TW" dirty="0"/>
              <a:t>linear layer</a:t>
            </a:r>
            <a:r>
              <a:rPr lang="zh-TW" altLang="en-US" dirty="0"/>
              <a:t>分別為</a:t>
            </a:r>
            <a:r>
              <a:rPr lang="en-US" altLang="zh-TW" dirty="0"/>
              <a:t>QKV</a:t>
            </a:r>
            <a:r>
              <a:rPr lang="zh-TW" altLang="en-US" dirty="0"/>
              <a:t>、</a:t>
            </a:r>
            <a:r>
              <a:rPr lang="en-US" altLang="zh-TW" dirty="0" err="1"/>
              <a:t>Proj</a:t>
            </a:r>
            <a:r>
              <a:rPr lang="zh-TW" altLang="en-US" dirty="0"/>
              <a:t>、</a:t>
            </a:r>
            <a:r>
              <a:rPr lang="en-US" altLang="zh-TW" dirty="0"/>
              <a:t>FC1</a:t>
            </a:r>
            <a:r>
              <a:rPr lang="zh-TW" altLang="en-US" dirty="0"/>
              <a:t>、</a:t>
            </a:r>
            <a:r>
              <a:rPr lang="en-US" altLang="zh-TW" dirty="0"/>
              <a:t>FC2</a:t>
            </a:r>
            <a:r>
              <a:rPr lang="zh-TW" altLang="en-US" dirty="0"/>
              <a:t>的</a:t>
            </a:r>
            <a:r>
              <a:rPr lang="en-US" altLang="zh-TW" dirty="0"/>
              <a:t>notation</a:t>
            </a:r>
          </a:p>
          <a:p>
            <a:pPr marL="0" lvl="0" indent="0" algn="l" rtl="0">
              <a:spcBef>
                <a:spcPts val="0"/>
              </a:spcBef>
              <a:spcAft>
                <a:spcPts val="0"/>
              </a:spcAft>
              <a:buNone/>
            </a:pPr>
            <a:endParaRPr lang="en-US" altLang="zh-TW" dirty="0"/>
          </a:p>
          <a:p>
            <a:pPr marL="0" lvl="0" indent="0" algn="l" rtl="0">
              <a:spcBef>
                <a:spcPts val="0"/>
              </a:spcBef>
              <a:spcAft>
                <a:spcPts val="0"/>
              </a:spcAft>
              <a:buNone/>
            </a:pPr>
            <a:r>
              <a:rPr lang="zh-TW" altLang="en-US" dirty="0"/>
              <a:t>下面這張表格是以</a:t>
            </a:r>
            <a:r>
              <a:rPr lang="en-US" altLang="zh-TW" dirty="0" err="1"/>
              <a:t>DeiT</a:t>
            </a:r>
            <a:r>
              <a:rPr lang="en-US" altLang="zh-TW" dirty="0"/>
              <a:t>-Small</a:t>
            </a:r>
            <a:r>
              <a:rPr lang="zh-TW" altLang="en-US" dirty="0"/>
              <a:t>和</a:t>
            </a:r>
            <a:r>
              <a:rPr lang="en-US" altLang="zh-TW" dirty="0" err="1"/>
              <a:t>DeiT</a:t>
            </a:r>
            <a:r>
              <a:rPr lang="en-US" altLang="zh-TW" dirty="0"/>
              <a:t>-Base</a:t>
            </a:r>
            <a:r>
              <a:rPr lang="zh-TW" altLang="en-US" dirty="0"/>
              <a:t>兩個</a:t>
            </a:r>
            <a:r>
              <a:rPr lang="en-US" altLang="zh-TW" dirty="0"/>
              <a:t>vision transformer</a:t>
            </a:r>
            <a:r>
              <a:rPr lang="zh-TW" altLang="en-US" dirty="0"/>
              <a:t>為例子，分析模型中</a:t>
            </a:r>
            <a:r>
              <a:rPr lang="en-US" altLang="zh-TW" dirty="0"/>
              <a:t>attention blocks layers</a:t>
            </a:r>
            <a:r>
              <a:rPr lang="zh-TW" altLang="en-US" dirty="0"/>
              <a:t>內的</a:t>
            </a:r>
            <a:r>
              <a:rPr lang="en-US" altLang="zh-TW" dirty="0"/>
              <a:t>linear layer</a:t>
            </a:r>
            <a:r>
              <a:rPr lang="zh-TW" altLang="en-US" dirty="0"/>
              <a:t>、</a:t>
            </a:r>
            <a:r>
              <a:rPr lang="en-US" altLang="zh-TW" dirty="0"/>
              <a:t>MLP blocks</a:t>
            </a:r>
            <a:r>
              <a:rPr lang="zh-TW" altLang="en-US" dirty="0"/>
              <a:t>內</a:t>
            </a:r>
            <a:r>
              <a:rPr lang="en-US" altLang="zh-TW" dirty="0"/>
              <a:t>linear layer</a:t>
            </a:r>
            <a:r>
              <a:rPr lang="zh-TW" altLang="en-US" dirty="0"/>
              <a:t>分別需要的</a:t>
            </a:r>
            <a:r>
              <a:rPr lang="en-US" altLang="zh-TW" dirty="0"/>
              <a:t>FLOPs</a:t>
            </a:r>
            <a:r>
              <a:rPr lang="zh-TW" altLang="en-US" dirty="0"/>
              <a:t>數和模型整體</a:t>
            </a:r>
            <a:r>
              <a:rPr lang="en-US" altLang="zh-TW" dirty="0"/>
              <a:t>FLOPs</a:t>
            </a:r>
            <a:r>
              <a:rPr lang="zh-TW" altLang="en-US" dirty="0"/>
              <a:t>數的比較。可以看到不論是</a:t>
            </a:r>
            <a:r>
              <a:rPr lang="en-US" altLang="zh-TW" dirty="0" err="1"/>
              <a:t>DeiT</a:t>
            </a:r>
            <a:r>
              <a:rPr lang="en-US" altLang="zh-TW" dirty="0"/>
              <a:t>-Small</a:t>
            </a:r>
            <a:r>
              <a:rPr lang="zh-TW" altLang="en-US" dirty="0"/>
              <a:t>還是</a:t>
            </a:r>
            <a:r>
              <a:rPr lang="en-US" altLang="zh-TW" dirty="0" err="1"/>
              <a:t>DeiT</a:t>
            </a:r>
            <a:r>
              <a:rPr lang="en-US" altLang="zh-TW" dirty="0"/>
              <a:t>-Base</a:t>
            </a:r>
            <a:r>
              <a:rPr lang="zh-TW" altLang="en-US" dirty="0"/>
              <a:t>，</a:t>
            </a:r>
            <a:r>
              <a:rPr lang="en-US" altLang="zh-TW" dirty="0"/>
              <a:t>linear layers</a:t>
            </a:r>
            <a:r>
              <a:rPr lang="zh-TW" altLang="en-US" dirty="0"/>
              <a:t>的運算量可以高達模型整體運算量的</a:t>
            </a:r>
            <a:r>
              <a:rPr lang="en-US" altLang="zh-TW" dirty="0"/>
              <a:t>90%</a:t>
            </a:r>
            <a:r>
              <a:rPr lang="zh-TW" altLang="en-US" dirty="0"/>
              <a:t>以上。</a:t>
            </a:r>
          </a:p>
          <a:p>
            <a:pPr marL="0" lvl="0" indent="0" algn="l" rtl="0">
              <a:spcBef>
                <a:spcPts val="0"/>
              </a:spcBef>
              <a:spcAft>
                <a:spcPts val="0"/>
              </a:spcAft>
              <a:buNone/>
            </a:pPr>
            <a:endParaRPr lang="zh-TW" altLang="en-US" dirty="0"/>
          </a:p>
          <a:p>
            <a:pPr marL="0" lvl="0" indent="0" algn="l" rtl="0">
              <a:spcBef>
                <a:spcPts val="0"/>
              </a:spcBef>
              <a:spcAft>
                <a:spcPts val="0"/>
              </a:spcAft>
              <a:buNone/>
            </a:pPr>
            <a:r>
              <a:rPr lang="zh-TW" altLang="en-US" dirty="0"/>
              <a:t>*上面提及的</a:t>
            </a:r>
            <a:r>
              <a:rPr lang="en-US" altLang="zh-TW" dirty="0"/>
              <a:t>projection layers</a:t>
            </a:r>
            <a:r>
              <a:rPr lang="zh-TW" altLang="en-US" dirty="0"/>
              <a:t>的數量和</a:t>
            </a:r>
            <a:r>
              <a:rPr lang="en-US" altLang="zh-TW" dirty="0" err="1"/>
              <a:t>num</a:t>
            </a:r>
            <a:r>
              <a:rPr lang="en-US" altLang="zh-TW" dirty="0"/>
              <a:t> of layers</a:t>
            </a:r>
            <a:r>
              <a:rPr lang="zh-TW" altLang="en-US" dirty="0"/>
              <a:t>成正比</a:t>
            </a:r>
          </a:p>
          <a:p>
            <a:endParaRPr lang="zh-TW" altLang="en-US" dirty="0"/>
          </a:p>
        </p:txBody>
      </p:sp>
    </p:spTree>
    <p:extLst>
      <p:ext uri="{BB962C8B-B14F-4D97-AF65-F5344CB8AC3E}">
        <p14:creationId xmlns:p14="http://schemas.microsoft.com/office/powerpoint/2010/main" val="22060241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0" lvl="0" indent="0" algn="l" rtl="0">
              <a:spcBef>
                <a:spcPts val="0"/>
              </a:spcBef>
              <a:spcAft>
                <a:spcPts val="0"/>
              </a:spcAft>
              <a:buNone/>
            </a:pPr>
            <a:r>
              <a:rPr lang="zh-TW" altLang="en-US" dirty="0"/>
              <a:t>下面這張表格是以</a:t>
            </a:r>
            <a:r>
              <a:rPr lang="en-US" altLang="zh-TW" dirty="0" err="1"/>
              <a:t>DeiT</a:t>
            </a:r>
            <a:r>
              <a:rPr lang="en-US" altLang="zh-TW" dirty="0"/>
              <a:t>-Small</a:t>
            </a:r>
            <a:r>
              <a:rPr lang="zh-TW" altLang="en-US" dirty="0"/>
              <a:t>和</a:t>
            </a:r>
            <a:r>
              <a:rPr lang="en-US" altLang="zh-TW" dirty="0" err="1"/>
              <a:t>DeiT</a:t>
            </a:r>
            <a:r>
              <a:rPr lang="en-US" altLang="zh-TW" dirty="0"/>
              <a:t>-Base</a:t>
            </a:r>
            <a:r>
              <a:rPr lang="zh-TW" altLang="en-US" dirty="0"/>
              <a:t>兩個</a:t>
            </a:r>
            <a:r>
              <a:rPr lang="en-US" altLang="zh-TW" dirty="0"/>
              <a:t>vision transformer</a:t>
            </a:r>
            <a:r>
              <a:rPr lang="zh-TW" altLang="en-US" dirty="0"/>
              <a:t>為例子，分析模型中</a:t>
            </a:r>
            <a:r>
              <a:rPr lang="en-US" altLang="zh-TW" dirty="0"/>
              <a:t>attention blocks layers</a:t>
            </a:r>
            <a:r>
              <a:rPr lang="zh-TW" altLang="en-US" dirty="0"/>
              <a:t>內的</a:t>
            </a:r>
            <a:r>
              <a:rPr lang="en-US" altLang="zh-TW" dirty="0"/>
              <a:t>linear layer</a:t>
            </a:r>
            <a:r>
              <a:rPr lang="zh-TW" altLang="en-US" dirty="0"/>
              <a:t>、</a:t>
            </a:r>
            <a:r>
              <a:rPr lang="en-US" altLang="zh-TW" dirty="0"/>
              <a:t>MLP blocks</a:t>
            </a:r>
            <a:r>
              <a:rPr lang="zh-TW" altLang="en-US" dirty="0"/>
              <a:t>內</a:t>
            </a:r>
            <a:r>
              <a:rPr lang="en-US" altLang="zh-TW" dirty="0"/>
              <a:t>linear layer</a:t>
            </a:r>
            <a:r>
              <a:rPr lang="zh-TW" altLang="en-US" dirty="0"/>
              <a:t>分別需要的</a:t>
            </a:r>
            <a:r>
              <a:rPr lang="en-US" altLang="zh-TW" dirty="0"/>
              <a:t>FLOPs</a:t>
            </a:r>
            <a:r>
              <a:rPr lang="zh-TW" altLang="en-US" dirty="0"/>
              <a:t>數和模型整體</a:t>
            </a:r>
            <a:r>
              <a:rPr lang="en-US" altLang="zh-TW" dirty="0"/>
              <a:t>FLOPs</a:t>
            </a:r>
            <a:r>
              <a:rPr lang="zh-TW" altLang="en-US" dirty="0"/>
              <a:t>數的比較。可以看到不論是</a:t>
            </a:r>
            <a:r>
              <a:rPr lang="en-US" altLang="zh-TW" dirty="0" err="1"/>
              <a:t>DeiT</a:t>
            </a:r>
            <a:r>
              <a:rPr lang="en-US" altLang="zh-TW" dirty="0"/>
              <a:t>-Small</a:t>
            </a:r>
            <a:r>
              <a:rPr lang="zh-TW" altLang="en-US" dirty="0"/>
              <a:t>還是</a:t>
            </a:r>
            <a:r>
              <a:rPr lang="en-US" altLang="zh-TW" dirty="0" err="1"/>
              <a:t>DeiT</a:t>
            </a:r>
            <a:r>
              <a:rPr lang="en-US" altLang="zh-TW" dirty="0"/>
              <a:t>-Base</a:t>
            </a:r>
            <a:r>
              <a:rPr lang="zh-TW" altLang="en-US" dirty="0"/>
              <a:t>，</a:t>
            </a:r>
            <a:r>
              <a:rPr lang="en-US" altLang="zh-TW" dirty="0"/>
              <a:t>linear layers</a:t>
            </a:r>
            <a:r>
              <a:rPr lang="zh-TW" altLang="en-US" dirty="0"/>
              <a:t>的運算量可以高達模型整體運算量的</a:t>
            </a:r>
            <a:r>
              <a:rPr lang="en-US" altLang="zh-TW" dirty="0"/>
              <a:t>90%</a:t>
            </a:r>
            <a:r>
              <a:rPr lang="zh-TW" altLang="en-US" dirty="0"/>
              <a:t>以上，也就是模型決大部分的運算量都在處理這些</a:t>
            </a:r>
            <a:r>
              <a:rPr lang="en-US" altLang="zh-TW" dirty="0"/>
              <a:t>linear layers</a:t>
            </a:r>
            <a:r>
              <a:rPr lang="zh-TW" altLang="en-US" dirty="0"/>
              <a:t>。</a:t>
            </a:r>
          </a:p>
          <a:p>
            <a:pPr marL="0" lvl="0" indent="0" algn="l" rtl="0">
              <a:spcBef>
                <a:spcPts val="0"/>
              </a:spcBef>
              <a:spcAft>
                <a:spcPts val="0"/>
              </a:spcAft>
              <a:buNone/>
            </a:pPr>
            <a:endParaRPr lang="zh-TW" altLang="en-US" dirty="0"/>
          </a:p>
          <a:p>
            <a:pPr marL="0" lvl="0" indent="0" algn="l" rtl="0">
              <a:spcBef>
                <a:spcPts val="0"/>
              </a:spcBef>
              <a:spcAft>
                <a:spcPts val="0"/>
              </a:spcAft>
              <a:buNone/>
            </a:pPr>
            <a:r>
              <a:rPr lang="zh-TW" altLang="en-US" dirty="0"/>
              <a:t>*上面提及的</a:t>
            </a:r>
            <a:r>
              <a:rPr lang="en-US" altLang="zh-TW" dirty="0"/>
              <a:t>projection layers</a:t>
            </a:r>
            <a:r>
              <a:rPr lang="zh-TW" altLang="en-US" dirty="0"/>
              <a:t>的數量和</a:t>
            </a:r>
            <a:r>
              <a:rPr lang="en-US" altLang="zh-TW" dirty="0"/>
              <a:t>num of layers</a:t>
            </a:r>
            <a:r>
              <a:rPr lang="zh-TW" altLang="en-US" dirty="0"/>
              <a:t>成正比</a:t>
            </a:r>
          </a:p>
          <a:p>
            <a:endParaRPr lang="zh-TW" altLang="en-US" dirty="0"/>
          </a:p>
        </p:txBody>
      </p:sp>
    </p:spTree>
    <p:extLst>
      <p:ext uri="{BB962C8B-B14F-4D97-AF65-F5344CB8AC3E}">
        <p14:creationId xmlns:p14="http://schemas.microsoft.com/office/powerpoint/2010/main" val="9398233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t>Understanding and Simplifying One-Shot Architecture Search -&gt; </a:t>
            </a:r>
            <a:r>
              <a:rPr lang="zh-TW" altLang="en-US" dirty="0"/>
              <a:t>每個 </a:t>
            </a:r>
            <a:r>
              <a:rPr lang="en-US" altLang="zh-TW" dirty="0"/>
              <a:t>branch/candidate block </a:t>
            </a:r>
            <a:r>
              <a:rPr lang="zh-TW" altLang="en-US" dirty="0"/>
              <a:t>的性質都不太一樣</a:t>
            </a:r>
          </a:p>
        </p:txBody>
      </p:sp>
      <p:sp>
        <p:nvSpPr>
          <p:cNvPr id="4" name="投影片編號版面配置區 3"/>
          <p:cNvSpPr>
            <a:spLocks noGrp="1"/>
          </p:cNvSpPr>
          <p:nvPr>
            <p:ph type="sldNum" sz="quarter" idx="5"/>
          </p:nvPr>
        </p:nvSpPr>
        <p:spPr/>
        <p:txBody>
          <a:bodyPr/>
          <a:lstStyle/>
          <a:p>
            <a:fld id="{A1270CDA-AA42-5342-8DC4-64BA9B1ABC13}" type="slidenum">
              <a:rPr kumimoji="1" lang="zh-TW" altLang="en-US" smtClean="0"/>
              <a:t>73</a:t>
            </a:fld>
            <a:endParaRPr kumimoji="1" lang="zh-TW" altLang="en-US"/>
          </a:p>
        </p:txBody>
      </p:sp>
    </p:spTree>
    <p:extLst>
      <p:ext uri="{BB962C8B-B14F-4D97-AF65-F5344CB8AC3E}">
        <p14:creationId xmlns:p14="http://schemas.microsoft.com/office/powerpoint/2010/main" val="35219741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0" lvl="0" indent="0" algn="l" rtl="0">
              <a:spcBef>
                <a:spcPts val="0"/>
              </a:spcBef>
              <a:spcAft>
                <a:spcPts val="0"/>
              </a:spcAft>
              <a:buNone/>
            </a:pPr>
            <a:r>
              <a:rPr lang="zh-TW" altLang="en-US" dirty="0"/>
              <a:t>已知一個矩陣</a:t>
            </a:r>
            <a:r>
              <a:rPr lang="en-US" altLang="zh-TW" dirty="0"/>
              <a:t>M</a:t>
            </a:r>
            <a:r>
              <a:rPr lang="zh-TW" altLang="en-US" dirty="0"/>
              <a:t>，我們要求一個新的矩陣，新矩陣要滿足以下的條件</a:t>
            </a:r>
            <a:r>
              <a:rPr lang="en-US" altLang="zh-TW" dirty="0"/>
              <a:t>:</a:t>
            </a:r>
            <a:endParaRPr lang="zh-TW" altLang="en-US" dirty="0"/>
          </a:p>
          <a:p>
            <a:pPr marL="0" lvl="0" indent="0" algn="l" rtl="0">
              <a:spcBef>
                <a:spcPts val="0"/>
              </a:spcBef>
              <a:spcAft>
                <a:spcPts val="0"/>
              </a:spcAft>
              <a:buNone/>
            </a:pPr>
            <a:r>
              <a:rPr lang="en-US" altLang="zh-TW" dirty="0"/>
              <a:t>- </a:t>
            </a:r>
            <a:r>
              <a:rPr lang="zh-TW" altLang="en-US" dirty="0"/>
              <a:t>新矩陣和原始矩陣</a:t>
            </a:r>
            <a:r>
              <a:rPr lang="en-US" altLang="zh-TW" dirty="0"/>
              <a:t>M</a:t>
            </a:r>
            <a:r>
              <a:rPr lang="zh-TW" altLang="en-US" dirty="0"/>
              <a:t>，這兩個矩陣的</a:t>
            </a:r>
            <a:r>
              <a:rPr lang="en-US" altLang="zh-TW" dirty="0" err="1"/>
              <a:t>Frobenuis</a:t>
            </a:r>
            <a:r>
              <a:rPr lang="en-US" altLang="zh-TW" dirty="0"/>
              <a:t> norm difference</a:t>
            </a:r>
            <a:r>
              <a:rPr lang="zh-TW" altLang="en-US" dirty="0"/>
              <a:t>要越小越好，也就是兩個矩陣對應元素相減平方總和越少越好</a:t>
            </a:r>
          </a:p>
          <a:p>
            <a:pPr marL="0" lvl="0" indent="0" algn="l" rtl="0">
              <a:spcBef>
                <a:spcPts val="0"/>
              </a:spcBef>
              <a:spcAft>
                <a:spcPts val="0"/>
              </a:spcAft>
              <a:buNone/>
            </a:pPr>
            <a:r>
              <a:rPr lang="en-US" altLang="zh-TW" dirty="0"/>
              <a:t>- </a:t>
            </a:r>
            <a:r>
              <a:rPr lang="zh-TW" altLang="en-US" dirty="0"/>
              <a:t>新矩陣的</a:t>
            </a:r>
            <a:r>
              <a:rPr lang="en-US" altLang="zh-TW" dirty="0"/>
              <a:t>rank</a:t>
            </a:r>
            <a:r>
              <a:rPr lang="zh-TW" altLang="en-US" dirty="0"/>
              <a:t>要是我們指定的</a:t>
            </a:r>
            <a:r>
              <a:rPr lang="en-US" altLang="zh-TW" dirty="0"/>
              <a:t>k</a:t>
            </a:r>
            <a:endParaRPr lang="zh-TW" altLang="en-US" dirty="0"/>
          </a:p>
          <a:p>
            <a:pPr marL="0" lvl="0" indent="0" algn="l" rtl="0">
              <a:spcBef>
                <a:spcPts val="0"/>
              </a:spcBef>
              <a:spcAft>
                <a:spcPts val="0"/>
              </a:spcAft>
              <a:buNone/>
            </a:pPr>
            <a:endParaRPr lang="zh-TW" altLang="en-US" dirty="0"/>
          </a:p>
          <a:p>
            <a:pPr marL="0" lvl="0" indent="0" algn="l" rtl="0">
              <a:spcBef>
                <a:spcPts val="0"/>
              </a:spcBef>
              <a:spcAft>
                <a:spcPts val="0"/>
              </a:spcAft>
              <a:buNone/>
            </a:pPr>
            <a:r>
              <a:rPr lang="zh-TW" altLang="en-US" dirty="0"/>
              <a:t>我們可以利用剛剛提到的</a:t>
            </a:r>
            <a:r>
              <a:rPr lang="en-US" altLang="zh-TW" dirty="0"/>
              <a:t>SVD</a:t>
            </a:r>
            <a:r>
              <a:rPr lang="zh-TW" altLang="en-US" dirty="0"/>
              <a:t>來得到這個新矩陣，接下來會稱呼這個我們要求的新矩陣叫做</a:t>
            </a:r>
            <a:r>
              <a:rPr lang="en-US" altLang="zh-TW" dirty="0"/>
              <a:t>M</a:t>
            </a:r>
            <a:r>
              <a:rPr lang="en-US" altLang="zh-TW" baseline="-25000" dirty="0"/>
              <a:t>K</a:t>
            </a:r>
            <a:endParaRPr lang="zh-TW" altLang="en-US" baseline="-25000" dirty="0"/>
          </a:p>
          <a:p>
            <a:pPr marL="0" lvl="0" indent="0" algn="l" rtl="0">
              <a:spcBef>
                <a:spcPts val="0"/>
              </a:spcBef>
              <a:spcAft>
                <a:spcPts val="0"/>
              </a:spcAft>
              <a:buNone/>
            </a:pPr>
            <a:endParaRPr lang="zh-TW" altLang="en-US" dirty="0"/>
          </a:p>
          <a:p>
            <a:pPr marL="0" lvl="0" indent="0" algn="l" rtl="0">
              <a:spcBef>
                <a:spcPts val="0"/>
              </a:spcBef>
              <a:spcAft>
                <a:spcPts val="0"/>
              </a:spcAft>
              <a:buNone/>
            </a:pPr>
            <a:r>
              <a:rPr lang="zh-TW" altLang="en-US" dirty="0"/>
              <a:t>左半邊這張圖是矩陣</a:t>
            </a:r>
            <a:r>
              <a:rPr lang="en-US" altLang="zh-TW" dirty="0"/>
              <a:t>M</a:t>
            </a:r>
            <a:r>
              <a:rPr lang="zh-TW" altLang="en-US" dirty="0"/>
              <a:t>的</a:t>
            </a:r>
            <a:r>
              <a:rPr lang="en-US" altLang="zh-TW" dirty="0"/>
              <a:t>SVD</a:t>
            </a:r>
            <a:r>
              <a:rPr lang="zh-TW" altLang="en-US" dirty="0"/>
              <a:t>示意圖；如同先前提到的，</a:t>
            </a:r>
            <a:r>
              <a:rPr lang="en-US" altLang="zh-TW" dirty="0"/>
              <a:t>M</a:t>
            </a:r>
            <a:r>
              <a:rPr lang="zh-TW" altLang="en-US" dirty="0"/>
              <a:t>會被分解為</a:t>
            </a:r>
            <a:r>
              <a:rPr lang="en-US" altLang="zh-TW" dirty="0"/>
              <a:t>U</a:t>
            </a:r>
            <a:r>
              <a:rPr lang="en-US" altLang="zh-TW" dirty="0">
                <a:solidFill>
                  <a:schemeClr val="dk1"/>
                </a:solidFill>
              </a:rPr>
              <a:t>ΣV</a:t>
            </a:r>
            <a:r>
              <a:rPr lang="zh-TW" altLang="en-US" dirty="0">
                <a:solidFill>
                  <a:schemeClr val="dk1"/>
                </a:solidFill>
              </a:rPr>
              <a:t>這三個矩陣。當我們要對矩陣</a:t>
            </a:r>
            <a:r>
              <a:rPr lang="en-US" altLang="zh-TW" dirty="0">
                <a:solidFill>
                  <a:schemeClr val="dk1"/>
                </a:solidFill>
              </a:rPr>
              <a:t>M</a:t>
            </a:r>
            <a:r>
              <a:rPr lang="zh-TW" altLang="en-US" dirty="0">
                <a:solidFill>
                  <a:schemeClr val="dk1"/>
                </a:solidFill>
              </a:rPr>
              <a:t>做</a:t>
            </a:r>
            <a:r>
              <a:rPr lang="en-US" altLang="zh-TW" dirty="0">
                <a:solidFill>
                  <a:schemeClr val="dk1"/>
                </a:solidFill>
              </a:rPr>
              <a:t>low rank approximation</a:t>
            </a:r>
            <a:r>
              <a:rPr lang="zh-TW" altLang="en-US" dirty="0">
                <a:solidFill>
                  <a:schemeClr val="dk1"/>
                </a:solidFill>
              </a:rPr>
              <a:t>的時候，我們的目標是要找到一個</a:t>
            </a:r>
            <a:r>
              <a:rPr lang="en-US" altLang="zh-TW" dirty="0">
                <a:solidFill>
                  <a:schemeClr val="dk1"/>
                </a:solidFill>
              </a:rPr>
              <a:t>rank</a:t>
            </a:r>
            <a:r>
              <a:rPr lang="zh-TW" altLang="en-US" dirty="0">
                <a:solidFill>
                  <a:schemeClr val="dk1"/>
                </a:solidFill>
              </a:rPr>
              <a:t>為</a:t>
            </a:r>
            <a:r>
              <a:rPr lang="en-US" altLang="zh-TW" dirty="0">
                <a:solidFill>
                  <a:schemeClr val="dk1"/>
                </a:solidFill>
              </a:rPr>
              <a:t>k</a:t>
            </a:r>
            <a:r>
              <a:rPr lang="zh-TW" altLang="en-US" dirty="0">
                <a:solidFill>
                  <a:schemeClr val="dk1"/>
                </a:solidFill>
              </a:rPr>
              <a:t>的新矩陣</a:t>
            </a:r>
            <a:endParaRPr lang="zh-TW" altLang="en-US" dirty="0"/>
          </a:p>
        </p:txBody>
      </p:sp>
    </p:spTree>
    <p:extLst>
      <p:ext uri="{BB962C8B-B14F-4D97-AF65-F5344CB8AC3E}">
        <p14:creationId xmlns:p14="http://schemas.microsoft.com/office/powerpoint/2010/main" val="32204505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pPr marL="0" lvl="0" indent="0" algn="l" rtl="0">
              <a:spcBef>
                <a:spcPts val="0"/>
              </a:spcBef>
              <a:spcAft>
                <a:spcPts val="0"/>
              </a:spcAft>
              <a:buNone/>
            </a:pPr>
            <a:r>
              <a:rPr lang="zh-TW" altLang="en-US" dirty="0"/>
              <a:t>*提及</a:t>
            </a:r>
            <a:r>
              <a:rPr lang="en-US" altLang="zh-TW" dirty="0"/>
              <a:t>compress ratio</a:t>
            </a:r>
          </a:p>
          <a:p>
            <a:pPr marL="0" lvl="0" indent="0" algn="l" rtl="0">
              <a:spcBef>
                <a:spcPts val="0"/>
              </a:spcBef>
              <a:spcAft>
                <a:spcPts val="0"/>
              </a:spcAft>
              <a:buNone/>
            </a:pPr>
            <a:endParaRPr lang="en-US" altLang="zh-TW" dirty="0"/>
          </a:p>
          <a:p>
            <a:pPr marL="0" lvl="0" indent="0" algn="l" rtl="0">
              <a:spcBef>
                <a:spcPts val="0"/>
              </a:spcBef>
              <a:spcAft>
                <a:spcPts val="0"/>
              </a:spcAft>
              <a:buNone/>
            </a:pPr>
            <a:r>
              <a:rPr lang="en-US" altLang="zh-TW" dirty="0"/>
              <a:t>low-rank approximation</a:t>
            </a:r>
            <a:r>
              <a:rPr lang="zh-TW" altLang="en-US" dirty="0"/>
              <a:t>的還有一個能讓參數量減少的技巧，我們在我們的</a:t>
            </a:r>
            <a:r>
              <a:rPr lang="en-US" altLang="zh-TW" dirty="0"/>
              <a:t>work</a:t>
            </a:r>
            <a:r>
              <a:rPr lang="zh-TW" altLang="en-US" dirty="0"/>
              <a:t>當中也有這樣的實作。</a:t>
            </a:r>
          </a:p>
          <a:p>
            <a:pPr marL="0" lvl="0" indent="0" algn="l" rtl="0">
              <a:spcBef>
                <a:spcPts val="0"/>
              </a:spcBef>
              <a:spcAft>
                <a:spcPts val="0"/>
              </a:spcAft>
              <a:buNone/>
            </a:pPr>
            <a:endParaRPr lang="zh-TW" altLang="en-US" dirty="0"/>
          </a:p>
          <a:p>
            <a:pPr marL="0" lvl="0" indent="0" algn="l" rtl="0">
              <a:spcBef>
                <a:spcPts val="0"/>
              </a:spcBef>
              <a:spcAft>
                <a:spcPts val="0"/>
              </a:spcAft>
              <a:buNone/>
            </a:pPr>
            <a:r>
              <a:rPr lang="zh-TW" altLang="en-US" dirty="0">
                <a:solidFill>
                  <a:schemeClr val="dk1"/>
                </a:solidFill>
              </a:rPr>
              <a:t>依照矩陣乘法的結合率，當我們對原矩陣</a:t>
            </a:r>
            <a:r>
              <a:rPr lang="en-US" altLang="zh-TW" dirty="0">
                <a:solidFill>
                  <a:schemeClr val="dk1"/>
                </a:solidFill>
              </a:rPr>
              <a:t>M</a:t>
            </a:r>
            <a:r>
              <a:rPr lang="zh-TW" altLang="en-US" dirty="0">
                <a:solidFill>
                  <a:schemeClr val="dk1"/>
                </a:solidFill>
              </a:rPr>
              <a:t>做完</a:t>
            </a:r>
            <a:r>
              <a:rPr lang="en-US" altLang="zh-TW" dirty="0">
                <a:solidFill>
                  <a:schemeClr val="dk1"/>
                </a:solidFill>
              </a:rPr>
              <a:t>SVD</a:t>
            </a:r>
            <a:r>
              <a:rPr lang="zh-TW" altLang="en-US" dirty="0">
                <a:solidFill>
                  <a:schemeClr val="dk1"/>
                </a:solidFill>
              </a:rPr>
              <a:t>後，將</a:t>
            </a:r>
            <a:r>
              <a:rPr lang="en-US" altLang="zh-TW" dirty="0">
                <a:solidFill>
                  <a:schemeClr val="dk1"/>
                </a:solidFill>
              </a:rPr>
              <a:t>UΣ</a:t>
            </a:r>
            <a:r>
              <a:rPr lang="zh-TW" altLang="en-US" dirty="0">
                <a:solidFill>
                  <a:schemeClr val="dk1"/>
                </a:solidFill>
              </a:rPr>
              <a:t>先相乘或是將</a:t>
            </a:r>
            <a:r>
              <a:rPr lang="en-US" altLang="zh-TW" dirty="0">
                <a:solidFill>
                  <a:schemeClr val="dk1"/>
                </a:solidFill>
              </a:rPr>
              <a:t>ΣV</a:t>
            </a:r>
            <a:r>
              <a:rPr lang="zh-TW" altLang="en-US" dirty="0">
                <a:solidFill>
                  <a:schemeClr val="dk1"/>
                </a:solidFill>
              </a:rPr>
              <a:t>先相乘都是可以的。利用這個性質，我們可以判斷</a:t>
            </a:r>
            <a:r>
              <a:rPr lang="en-US" altLang="zh-TW" dirty="0">
                <a:solidFill>
                  <a:schemeClr val="dk1"/>
                </a:solidFill>
              </a:rPr>
              <a:t>Σ</a:t>
            </a:r>
            <a:r>
              <a:rPr lang="zh-TW" altLang="en-US" dirty="0">
                <a:solidFill>
                  <a:schemeClr val="dk1"/>
                </a:solidFill>
              </a:rPr>
              <a:t>矩陣要先和</a:t>
            </a:r>
            <a:r>
              <a:rPr lang="en-US" altLang="zh-TW" dirty="0">
                <a:solidFill>
                  <a:schemeClr val="dk1"/>
                </a:solidFill>
              </a:rPr>
              <a:t>U</a:t>
            </a:r>
            <a:r>
              <a:rPr lang="zh-TW" altLang="en-US" dirty="0">
                <a:solidFill>
                  <a:schemeClr val="dk1"/>
                </a:solidFill>
              </a:rPr>
              <a:t>矩陣做</a:t>
            </a:r>
            <a:r>
              <a:rPr lang="en-US" altLang="zh-TW" dirty="0">
                <a:solidFill>
                  <a:schemeClr val="dk1"/>
                </a:solidFill>
              </a:rPr>
              <a:t>fusion</a:t>
            </a:r>
            <a:r>
              <a:rPr lang="zh-TW" altLang="en-US" dirty="0">
                <a:solidFill>
                  <a:schemeClr val="dk1"/>
                </a:solidFill>
              </a:rPr>
              <a:t>還是先和</a:t>
            </a:r>
            <a:r>
              <a:rPr lang="en-US" altLang="zh-TW" dirty="0">
                <a:solidFill>
                  <a:schemeClr val="dk1"/>
                </a:solidFill>
              </a:rPr>
              <a:t>V</a:t>
            </a:r>
            <a:r>
              <a:rPr lang="zh-TW" altLang="en-US" dirty="0">
                <a:solidFill>
                  <a:schemeClr val="dk1"/>
                </a:solidFill>
              </a:rPr>
              <a:t>矩陣做</a:t>
            </a:r>
            <a:r>
              <a:rPr lang="en-US" altLang="zh-TW" dirty="0">
                <a:solidFill>
                  <a:schemeClr val="dk1"/>
                </a:solidFill>
              </a:rPr>
              <a:t>fusion</a:t>
            </a:r>
            <a:r>
              <a:rPr lang="zh-TW" altLang="en-US" dirty="0">
                <a:solidFill>
                  <a:schemeClr val="dk1"/>
                </a:solidFill>
              </a:rPr>
              <a:t>，能夠讓參數量比較少。</a:t>
            </a:r>
            <a:endParaRPr lang="en-US" altLang="zh-TW" dirty="0">
              <a:solidFill>
                <a:schemeClr val="dk1"/>
              </a:solidFill>
            </a:endParaRPr>
          </a:p>
          <a:p>
            <a:pPr marL="0" lvl="0" indent="0" algn="l" rtl="0">
              <a:spcBef>
                <a:spcPts val="0"/>
              </a:spcBef>
              <a:spcAft>
                <a:spcPts val="0"/>
              </a:spcAft>
              <a:buNone/>
            </a:pPr>
            <a:endParaRPr lang="en-US" altLang="zh-TW" dirty="0">
              <a:solidFill>
                <a:schemeClr val="dk1"/>
              </a:solidFill>
            </a:endParaRPr>
          </a:p>
          <a:p>
            <a:pPr marL="0" lvl="0" indent="0" algn="l" rtl="0">
              <a:spcBef>
                <a:spcPts val="0"/>
              </a:spcBef>
              <a:spcAft>
                <a:spcPts val="0"/>
              </a:spcAft>
              <a:buNone/>
            </a:pPr>
            <a:r>
              <a:rPr lang="zh-TW" altLang="en-US" dirty="0">
                <a:solidFill>
                  <a:schemeClr val="dk1"/>
                </a:solidFill>
              </a:rPr>
              <a:t>空白的部分</a:t>
            </a:r>
            <a:r>
              <a:rPr lang="en-US" altLang="zh-TW" dirty="0">
                <a:solidFill>
                  <a:schemeClr val="dk1"/>
                </a:solidFill>
              </a:rPr>
              <a:t>trim away</a:t>
            </a:r>
            <a:endParaRPr lang="zh-TW" altLang="en-US" dirty="0"/>
          </a:p>
          <a:p>
            <a:endParaRPr lang="zh-TW" altLang="en-US" dirty="0"/>
          </a:p>
        </p:txBody>
      </p:sp>
    </p:spTree>
    <p:extLst>
      <p:ext uri="{BB962C8B-B14F-4D97-AF65-F5344CB8AC3E}">
        <p14:creationId xmlns:p14="http://schemas.microsoft.com/office/powerpoint/2010/main" val="14199993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kumimoji="1" lang="en-US" altLang="zh-TW" dirty="0"/>
              <a:t>One-shot NAS </a:t>
            </a:r>
            <a:r>
              <a:rPr kumimoji="1" lang="zh-TW" altLang="en-US" dirty="0"/>
              <a:t>在這裡可以幫我們對每一個</a:t>
            </a:r>
            <a:r>
              <a:rPr kumimoji="1" lang="en-US" altLang="zh-TW" dirty="0"/>
              <a:t> low rank linear layer </a:t>
            </a:r>
            <a:r>
              <a:rPr kumimoji="1" lang="zh-TW" altLang="en-US" dirty="0"/>
              <a:t>搜尋出適合的壓縮率</a:t>
            </a:r>
            <a:endParaRPr kumimoji="1" lang="en-US" altLang="zh-TW" dirty="0"/>
          </a:p>
        </p:txBody>
      </p:sp>
      <p:sp>
        <p:nvSpPr>
          <p:cNvPr id="4" name="投影片編號版面配置區 3"/>
          <p:cNvSpPr>
            <a:spLocks noGrp="1"/>
          </p:cNvSpPr>
          <p:nvPr>
            <p:ph type="sldNum" sz="quarter" idx="5"/>
          </p:nvPr>
        </p:nvSpPr>
        <p:spPr/>
        <p:txBody>
          <a:bodyPr/>
          <a:lstStyle/>
          <a:p>
            <a:fld id="{A1270CDA-AA42-5342-8DC4-64BA9B1ABC13}" type="slidenum">
              <a:rPr kumimoji="1" lang="zh-TW" altLang="en-US" smtClean="0"/>
              <a:t>76</a:t>
            </a:fld>
            <a:endParaRPr kumimoji="1" lang="zh-TW" altLang="en-US"/>
          </a:p>
        </p:txBody>
      </p:sp>
    </p:spTree>
    <p:extLst>
      <p:ext uri="{BB962C8B-B14F-4D97-AF65-F5344CB8AC3E}">
        <p14:creationId xmlns:p14="http://schemas.microsoft.com/office/powerpoint/2010/main" val="37943642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用</a:t>
            </a:r>
            <a:r>
              <a:rPr lang="en-US" altLang="zh-TW" dirty="0"/>
              <a:t> LRA </a:t>
            </a:r>
            <a:r>
              <a:rPr lang="zh-TW" altLang="en-US" dirty="0"/>
              <a:t>來壓縮每一個在 </a:t>
            </a:r>
            <a:r>
              <a:rPr lang="en-US" altLang="zh-TW" dirty="0"/>
              <a:t>attention </a:t>
            </a:r>
            <a:r>
              <a:rPr lang="zh-TW" altLang="en-US" dirty="0"/>
              <a:t>和</a:t>
            </a:r>
            <a:r>
              <a:rPr lang="en-US" altLang="zh-TW" dirty="0"/>
              <a:t> MLP </a:t>
            </a:r>
            <a:r>
              <a:rPr lang="zh-TW" altLang="en-US" dirty="0"/>
              <a:t>裡的 </a:t>
            </a:r>
            <a:r>
              <a:rPr lang="en-US" altLang="zh-TW" dirty="0"/>
              <a:t>linear layer</a:t>
            </a:r>
          </a:p>
          <a:p>
            <a:r>
              <a:rPr lang="zh-TW" altLang="en-US" dirty="0"/>
              <a:t>並且用</a:t>
            </a:r>
            <a:r>
              <a:rPr lang="en-US" altLang="zh-TW" dirty="0"/>
              <a:t> One-Shot NAS </a:t>
            </a:r>
            <a:r>
              <a:rPr lang="zh-TW" altLang="en-US" dirty="0"/>
              <a:t>找出每一個 </a:t>
            </a:r>
            <a:r>
              <a:rPr lang="en-US" altLang="zh-TW" dirty="0"/>
              <a:t>linear layer </a:t>
            </a:r>
            <a:r>
              <a:rPr lang="zh-TW" altLang="en-US" dirty="0"/>
              <a:t>的適當的壓縮率</a:t>
            </a:r>
            <a:endParaRPr lang="en-US" altLang="zh-TW" dirty="0"/>
          </a:p>
          <a:p>
            <a:r>
              <a:rPr lang="en-US" altLang="zh-TW" dirty="0"/>
              <a:t>Search Space -&gt; </a:t>
            </a:r>
            <a:r>
              <a:rPr lang="zh-TW" altLang="en-US" dirty="0"/>
              <a:t>每一個</a:t>
            </a:r>
            <a:r>
              <a:rPr lang="en-US" altLang="zh-TW" dirty="0"/>
              <a:t> linear layer</a:t>
            </a:r>
            <a:r>
              <a:rPr lang="zh-TW" altLang="en-US" dirty="0"/>
              <a:t> 都先給出幾個可以選擇的</a:t>
            </a:r>
            <a:r>
              <a:rPr lang="en-US" altLang="zh-TW" dirty="0"/>
              <a:t> rank </a:t>
            </a:r>
            <a:r>
              <a:rPr lang="zh-TW" altLang="en-US" dirty="0"/>
              <a:t>值 讓</a:t>
            </a:r>
            <a:r>
              <a:rPr lang="en-US" altLang="zh-TW" dirty="0"/>
              <a:t> One-Shot NAS </a:t>
            </a:r>
            <a:r>
              <a:rPr lang="zh-TW" altLang="en-US" dirty="0"/>
              <a:t>去選擇</a:t>
            </a:r>
          </a:p>
        </p:txBody>
      </p:sp>
      <p:sp>
        <p:nvSpPr>
          <p:cNvPr id="4" name="投影片編號版面配置區 3"/>
          <p:cNvSpPr>
            <a:spLocks noGrp="1"/>
          </p:cNvSpPr>
          <p:nvPr>
            <p:ph type="sldNum" sz="quarter" idx="5"/>
          </p:nvPr>
        </p:nvSpPr>
        <p:spPr/>
        <p:txBody>
          <a:bodyPr/>
          <a:lstStyle/>
          <a:p>
            <a:fld id="{A1270CDA-AA42-5342-8DC4-64BA9B1ABC13}" type="slidenum">
              <a:rPr kumimoji="1" lang="zh-TW" altLang="en-US" smtClean="0"/>
              <a:t>77</a:t>
            </a:fld>
            <a:endParaRPr kumimoji="1" lang="zh-TW" altLang="en-US"/>
          </a:p>
        </p:txBody>
      </p:sp>
    </p:spTree>
    <p:extLst>
      <p:ext uri="{BB962C8B-B14F-4D97-AF65-F5344CB8AC3E}">
        <p14:creationId xmlns:p14="http://schemas.microsoft.com/office/powerpoint/2010/main" val="1492606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21</a:t>
            </a:fld>
            <a:endParaRPr lang="zh-TW" altLang="en-US"/>
          </a:p>
        </p:txBody>
      </p:sp>
    </p:spTree>
    <p:extLst>
      <p:ext uri="{BB962C8B-B14F-4D97-AF65-F5344CB8AC3E}">
        <p14:creationId xmlns:p14="http://schemas.microsoft.com/office/powerpoint/2010/main" val="11850392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A1270CDA-AA42-5342-8DC4-64BA9B1ABC13}" type="slidenum">
              <a:rPr kumimoji="1" lang="zh-TW" altLang="en-US" smtClean="0"/>
              <a:t>78</a:t>
            </a:fld>
            <a:endParaRPr kumimoji="1" lang="zh-TW" altLang="en-US"/>
          </a:p>
        </p:txBody>
      </p:sp>
    </p:spTree>
    <p:extLst>
      <p:ext uri="{BB962C8B-B14F-4D97-AF65-F5344CB8AC3E}">
        <p14:creationId xmlns:p14="http://schemas.microsoft.com/office/powerpoint/2010/main" val="35517362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kumimoji="1" lang="en-US" altLang="zh-TW" dirty="0"/>
              <a:t>Single Path NAS</a:t>
            </a:r>
            <a:endParaRPr kumimoji="1" lang="zh-TW" altLang="en-US" dirty="0"/>
          </a:p>
        </p:txBody>
      </p:sp>
      <p:sp>
        <p:nvSpPr>
          <p:cNvPr id="4" name="投影片編號版面配置區 3"/>
          <p:cNvSpPr>
            <a:spLocks noGrp="1"/>
          </p:cNvSpPr>
          <p:nvPr>
            <p:ph type="sldNum" sz="quarter" idx="5"/>
          </p:nvPr>
        </p:nvSpPr>
        <p:spPr/>
        <p:txBody>
          <a:bodyPr/>
          <a:lstStyle/>
          <a:p>
            <a:fld id="{A1270CDA-AA42-5342-8DC4-64BA9B1ABC13}" type="slidenum">
              <a:rPr kumimoji="1" lang="zh-TW" altLang="en-US" smtClean="0"/>
              <a:t>79</a:t>
            </a:fld>
            <a:endParaRPr kumimoji="1" lang="zh-TW" altLang="en-US"/>
          </a:p>
        </p:txBody>
      </p:sp>
    </p:spTree>
    <p:extLst>
      <p:ext uri="{BB962C8B-B14F-4D97-AF65-F5344CB8AC3E}">
        <p14:creationId xmlns:p14="http://schemas.microsoft.com/office/powerpoint/2010/main" val="33960001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kumimoji="1" lang="en-US" altLang="zh-TW" dirty="0"/>
              <a:t>Single Path NAS</a:t>
            </a:r>
            <a:endParaRPr kumimoji="1" lang="zh-TW" altLang="en-US" dirty="0"/>
          </a:p>
        </p:txBody>
      </p:sp>
      <p:sp>
        <p:nvSpPr>
          <p:cNvPr id="4" name="投影片編號版面配置區 3"/>
          <p:cNvSpPr>
            <a:spLocks noGrp="1"/>
          </p:cNvSpPr>
          <p:nvPr>
            <p:ph type="sldNum" sz="quarter" idx="5"/>
          </p:nvPr>
        </p:nvSpPr>
        <p:spPr/>
        <p:txBody>
          <a:bodyPr/>
          <a:lstStyle/>
          <a:p>
            <a:fld id="{A1270CDA-AA42-5342-8DC4-64BA9B1ABC13}" type="slidenum">
              <a:rPr kumimoji="1" lang="zh-TW" altLang="en-US" smtClean="0"/>
              <a:t>80</a:t>
            </a:fld>
            <a:endParaRPr kumimoji="1" lang="zh-TW" altLang="en-US"/>
          </a:p>
        </p:txBody>
      </p:sp>
    </p:spTree>
    <p:extLst>
      <p:ext uri="{BB962C8B-B14F-4D97-AF65-F5344CB8AC3E}">
        <p14:creationId xmlns:p14="http://schemas.microsoft.com/office/powerpoint/2010/main" val="22559402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81</a:t>
            </a:fld>
            <a:endParaRPr lang="zh-TW" altLang="en-US"/>
          </a:p>
        </p:txBody>
      </p:sp>
    </p:spTree>
    <p:extLst>
      <p:ext uri="{BB962C8B-B14F-4D97-AF65-F5344CB8AC3E}">
        <p14:creationId xmlns:p14="http://schemas.microsoft.com/office/powerpoint/2010/main" val="28238747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6"/>
        <p:cNvGrpSpPr/>
        <p:nvPr/>
      </p:nvGrpSpPr>
      <p:grpSpPr>
        <a:xfrm>
          <a:off x="0" y="0"/>
          <a:ext cx="0" cy="0"/>
          <a:chOff x="0" y="0"/>
          <a:chExt cx="0" cy="0"/>
        </a:xfrm>
      </p:grpSpPr>
      <p:sp>
        <p:nvSpPr>
          <p:cNvPr id="1257" name="Google Shape;1257;g13bfcc86ea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8" name="Google Shape;1258;g13bfcc86ea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a:solidFill>
                <a:schemeClr val="dk1"/>
              </a:solidFill>
              <a:latin typeface="Calibri"/>
              <a:ea typeface="Calibri"/>
              <a:cs typeface="Calibri"/>
              <a:sym typeface="Calibri"/>
            </a:endParaRPr>
          </a:p>
        </p:txBody>
      </p:sp>
      <p:sp>
        <p:nvSpPr>
          <p:cNvPr id="1259" name="Google Shape;1259;g13bfcc86ea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82</a:t>
            </a:fld>
            <a:endParaRPr/>
          </a:p>
        </p:txBody>
      </p:sp>
    </p:spTree>
    <p:extLst>
      <p:ext uri="{BB962C8B-B14F-4D97-AF65-F5344CB8AC3E}">
        <p14:creationId xmlns:p14="http://schemas.microsoft.com/office/powerpoint/2010/main" val="33615153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6"/>
        <p:cNvGrpSpPr/>
        <p:nvPr/>
      </p:nvGrpSpPr>
      <p:grpSpPr>
        <a:xfrm>
          <a:off x="0" y="0"/>
          <a:ext cx="0" cy="0"/>
          <a:chOff x="0" y="0"/>
          <a:chExt cx="0" cy="0"/>
        </a:xfrm>
      </p:grpSpPr>
      <p:sp>
        <p:nvSpPr>
          <p:cNvPr id="1257" name="Google Shape;1257;g13bfcc86ea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8" name="Google Shape;1258;g13bfcc86ea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a:solidFill>
                <a:schemeClr val="dk1"/>
              </a:solidFill>
              <a:latin typeface="Calibri"/>
              <a:ea typeface="Calibri"/>
              <a:cs typeface="Calibri"/>
              <a:sym typeface="Calibri"/>
            </a:endParaRPr>
          </a:p>
        </p:txBody>
      </p:sp>
      <p:sp>
        <p:nvSpPr>
          <p:cNvPr id="1259" name="Google Shape;1259;g13bfcc86ea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83</a:t>
            </a:fld>
            <a:endParaRPr/>
          </a:p>
        </p:txBody>
      </p:sp>
    </p:spTree>
    <p:extLst>
      <p:ext uri="{BB962C8B-B14F-4D97-AF65-F5344CB8AC3E}">
        <p14:creationId xmlns:p14="http://schemas.microsoft.com/office/powerpoint/2010/main" val="34406865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6"/>
        <p:cNvGrpSpPr/>
        <p:nvPr/>
      </p:nvGrpSpPr>
      <p:grpSpPr>
        <a:xfrm>
          <a:off x="0" y="0"/>
          <a:ext cx="0" cy="0"/>
          <a:chOff x="0" y="0"/>
          <a:chExt cx="0" cy="0"/>
        </a:xfrm>
      </p:grpSpPr>
      <p:sp>
        <p:nvSpPr>
          <p:cNvPr id="1257" name="Google Shape;1257;g13bfcc86ea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8" name="Google Shape;1258;g13bfcc86ea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dirty="0">
              <a:solidFill>
                <a:schemeClr val="dk1"/>
              </a:solidFill>
              <a:latin typeface="Calibri"/>
              <a:ea typeface="Calibri"/>
              <a:cs typeface="Calibri"/>
              <a:sym typeface="Calibri"/>
            </a:endParaRPr>
          </a:p>
        </p:txBody>
      </p:sp>
      <p:sp>
        <p:nvSpPr>
          <p:cNvPr id="1259" name="Google Shape;1259;g13bfcc86ea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84</a:t>
            </a:fld>
            <a:endParaRPr/>
          </a:p>
        </p:txBody>
      </p:sp>
    </p:spTree>
    <p:extLst>
      <p:ext uri="{BB962C8B-B14F-4D97-AF65-F5344CB8AC3E}">
        <p14:creationId xmlns:p14="http://schemas.microsoft.com/office/powerpoint/2010/main" val="16739122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kumimoji="1" lang="en-US" altLang="zh-TW" dirty="0" err="1"/>
              <a:t>WDPruning</a:t>
            </a:r>
            <a:r>
              <a:rPr kumimoji="1" lang="en-US" altLang="zh-TW" dirty="0"/>
              <a:t> -&gt; </a:t>
            </a:r>
            <a:r>
              <a:rPr kumimoji="1" lang="en-US" altLang="zh-TW" dirty="0" err="1"/>
              <a:t>DeiT</a:t>
            </a:r>
            <a:r>
              <a:rPr kumimoji="1" lang="en-US" altLang="zh-TW" dirty="0"/>
              <a:t>-S </a:t>
            </a:r>
            <a:r>
              <a:rPr kumimoji="1" lang="zh-TW" altLang="en-US" dirty="0"/>
              <a:t>和 </a:t>
            </a:r>
            <a:r>
              <a:rPr kumimoji="1" lang="en-US" altLang="zh-TW" dirty="0" err="1"/>
              <a:t>DeiT</a:t>
            </a:r>
            <a:r>
              <a:rPr kumimoji="1" lang="en-US" altLang="zh-TW" dirty="0"/>
              <a:t>-B </a:t>
            </a:r>
            <a:r>
              <a:rPr kumimoji="1" lang="zh-TW" altLang="en-US" dirty="0"/>
              <a:t>上在壓縮率接近的情況下 準確度能夠高 </a:t>
            </a:r>
            <a:r>
              <a:rPr kumimoji="1" lang="en-US" altLang="zh-TW" dirty="0"/>
              <a:t>1%</a:t>
            </a:r>
            <a:endParaRPr kumimoji="1" lang="zh-TW" altLang="en-US" dirty="0"/>
          </a:p>
        </p:txBody>
      </p:sp>
      <p:sp>
        <p:nvSpPr>
          <p:cNvPr id="4" name="投影片編號版面配置區 3"/>
          <p:cNvSpPr>
            <a:spLocks noGrp="1"/>
          </p:cNvSpPr>
          <p:nvPr>
            <p:ph type="sldNum" sz="quarter" idx="5"/>
          </p:nvPr>
        </p:nvSpPr>
        <p:spPr/>
        <p:txBody>
          <a:bodyPr/>
          <a:lstStyle/>
          <a:p>
            <a:fld id="{A1270CDA-AA42-5342-8DC4-64BA9B1ABC13}" type="slidenum">
              <a:rPr kumimoji="1" lang="zh-TW" altLang="en-US" smtClean="0"/>
              <a:t>85</a:t>
            </a:fld>
            <a:endParaRPr kumimoji="1" lang="zh-TW" altLang="en-US"/>
          </a:p>
        </p:txBody>
      </p:sp>
    </p:spTree>
    <p:extLst>
      <p:ext uri="{BB962C8B-B14F-4D97-AF65-F5344CB8AC3E}">
        <p14:creationId xmlns:p14="http://schemas.microsoft.com/office/powerpoint/2010/main" val="22997739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F064266E-7AC1-4D30-9FF7-0A43193356EC}" type="slidenum">
              <a:rPr lang="zh-TW" altLang="en-US" smtClean="0"/>
              <a:t>90</a:t>
            </a:fld>
            <a:endParaRPr lang="zh-TW" altLang="en-US"/>
          </a:p>
        </p:txBody>
      </p:sp>
    </p:spTree>
    <p:extLst>
      <p:ext uri="{BB962C8B-B14F-4D97-AF65-F5344CB8AC3E}">
        <p14:creationId xmlns:p14="http://schemas.microsoft.com/office/powerpoint/2010/main" val="22166323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kern="1200" dirty="0" smtClean="0">
                <a:solidFill>
                  <a:schemeClr val="tx1"/>
                </a:solidFill>
                <a:effectLst/>
                <a:latin typeface="+mn-lt"/>
                <a:ea typeface="+mn-ea"/>
                <a:cs typeface="+mn-cs"/>
              </a:rPr>
              <a:t>NVIDIA Ampere GPU architecture extends the Tensor Cores to also handle</a:t>
            </a:r>
            <a:r>
              <a:rPr lang="en-US" altLang="zh-TW" dirty="0" smtClean="0"/>
              <a:t/>
            </a:r>
            <a:br>
              <a:rPr lang="en-US" altLang="zh-TW" dirty="0" smtClean="0"/>
            </a:br>
            <a:r>
              <a:rPr lang="en-US" altLang="zh-TW" sz="1200" kern="1200" dirty="0" smtClean="0">
                <a:solidFill>
                  <a:schemeClr val="tx1"/>
                </a:solidFill>
                <a:effectLst/>
                <a:latin typeface="+mn-lt"/>
                <a:ea typeface="+mn-ea"/>
                <a:cs typeface="+mn-cs"/>
              </a:rPr>
              <a:t>2:4 sparsity by allowing the first argument be stored in the sparse format</a:t>
            </a:r>
            <a:endParaRPr lang="zh-TW" altLang="en-US" dirty="0"/>
          </a:p>
        </p:txBody>
      </p:sp>
      <p:sp>
        <p:nvSpPr>
          <p:cNvPr id="4" name="投影片編號版面配置區 3"/>
          <p:cNvSpPr>
            <a:spLocks noGrp="1"/>
          </p:cNvSpPr>
          <p:nvPr>
            <p:ph type="sldNum" sz="quarter" idx="10"/>
          </p:nvPr>
        </p:nvSpPr>
        <p:spPr/>
        <p:txBody>
          <a:bodyPr/>
          <a:lstStyle/>
          <a:p>
            <a:fld id="{F064266E-7AC1-4D30-9FF7-0A43193356EC}" type="slidenum">
              <a:rPr lang="zh-TW" altLang="en-US" smtClean="0"/>
              <a:t>91</a:t>
            </a:fld>
            <a:endParaRPr lang="zh-TW" altLang="en-US"/>
          </a:p>
        </p:txBody>
      </p:sp>
    </p:spTree>
    <p:extLst>
      <p:ext uri="{BB962C8B-B14F-4D97-AF65-F5344CB8AC3E}">
        <p14:creationId xmlns:p14="http://schemas.microsoft.com/office/powerpoint/2010/main" val="1293526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22</a:t>
            </a:fld>
            <a:endParaRPr lang="zh-TW" altLang="en-US"/>
          </a:p>
        </p:txBody>
      </p:sp>
    </p:spTree>
    <p:extLst>
      <p:ext uri="{BB962C8B-B14F-4D97-AF65-F5344CB8AC3E}">
        <p14:creationId xmlns:p14="http://schemas.microsoft.com/office/powerpoint/2010/main" val="1396455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kern="1200" dirty="0" err="1" smtClean="0">
                <a:solidFill>
                  <a:schemeClr val="tx1"/>
                </a:solidFill>
                <a:effectLst/>
                <a:latin typeface="+mn-lt"/>
                <a:ea typeface="+mn-ea"/>
                <a:cs typeface="+mn-cs"/>
              </a:rPr>
              <a:t>tera</a:t>
            </a:r>
            <a:r>
              <a:rPr lang="en-US" altLang="zh-TW" sz="1200" kern="1200" dirty="0" smtClean="0">
                <a:solidFill>
                  <a:schemeClr val="tx1"/>
                </a:solidFill>
                <a:effectLst/>
                <a:latin typeface="+mn-lt"/>
                <a:ea typeface="+mn-ea"/>
                <a:cs typeface="+mn-cs"/>
              </a:rPr>
              <a:t>-operations per second (TOPS)</a:t>
            </a:r>
          </a:p>
          <a:p>
            <a:r>
              <a:rPr lang="en-US" altLang="zh-TW" sz="1200" kern="1200" dirty="0" smtClean="0">
                <a:solidFill>
                  <a:schemeClr val="tx1"/>
                </a:solidFill>
                <a:effectLst/>
                <a:latin typeface="+mn-lt"/>
                <a:ea typeface="+mn-ea"/>
                <a:cs typeface="+mn-cs"/>
              </a:rPr>
              <a:t>for example, GPT-3 uses a hidden size of 12,288 (</a:t>
            </a:r>
            <a:r>
              <a:rPr lang="en-US" altLang="zh-TW" sz="1200" kern="1200" dirty="0" err="1" smtClean="0">
                <a:solidFill>
                  <a:schemeClr val="tx1"/>
                </a:solidFill>
                <a:effectLst/>
                <a:latin typeface="+mn-lt"/>
                <a:ea typeface="+mn-ea"/>
                <a:cs typeface="+mn-cs"/>
              </a:rPr>
              <a:t>OpenAI</a:t>
            </a:r>
            <a:r>
              <a:rPr lang="en-US" altLang="zh-TW" sz="1200" kern="1200" dirty="0" smtClean="0">
                <a:solidFill>
                  <a:schemeClr val="tx1"/>
                </a:solidFill>
                <a:effectLst/>
                <a:latin typeface="+mn-lt"/>
                <a:ea typeface="+mn-ea"/>
                <a:cs typeface="+mn-cs"/>
              </a:rPr>
              <a:t>)</a:t>
            </a:r>
            <a:endParaRPr lang="zh-TW" altLang="en-US" dirty="0"/>
          </a:p>
        </p:txBody>
      </p:sp>
      <p:sp>
        <p:nvSpPr>
          <p:cNvPr id="4" name="投影片編號版面配置區 3"/>
          <p:cNvSpPr>
            <a:spLocks noGrp="1"/>
          </p:cNvSpPr>
          <p:nvPr>
            <p:ph type="sldNum" sz="quarter" idx="10"/>
          </p:nvPr>
        </p:nvSpPr>
        <p:spPr/>
        <p:txBody>
          <a:bodyPr/>
          <a:lstStyle/>
          <a:p>
            <a:fld id="{F064266E-7AC1-4D30-9FF7-0A43193356EC}" type="slidenum">
              <a:rPr lang="zh-TW" altLang="en-US" smtClean="0"/>
              <a:t>93</a:t>
            </a:fld>
            <a:endParaRPr lang="zh-TW" altLang="en-US"/>
          </a:p>
        </p:txBody>
      </p:sp>
    </p:spTree>
    <p:extLst>
      <p:ext uri="{BB962C8B-B14F-4D97-AF65-F5344CB8AC3E}">
        <p14:creationId xmlns:p14="http://schemas.microsoft.com/office/powerpoint/2010/main" val="22402390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98</a:t>
            </a:fld>
            <a:endParaRPr lang="zh-TW" altLang="en-US"/>
          </a:p>
        </p:txBody>
      </p:sp>
    </p:spTree>
    <p:extLst>
      <p:ext uri="{BB962C8B-B14F-4D97-AF65-F5344CB8AC3E}">
        <p14:creationId xmlns:p14="http://schemas.microsoft.com/office/powerpoint/2010/main" val="32321905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100</a:t>
            </a:fld>
            <a:endParaRPr lang="zh-TW" altLang="en-US"/>
          </a:p>
        </p:txBody>
      </p:sp>
    </p:spTree>
    <p:extLst>
      <p:ext uri="{BB962C8B-B14F-4D97-AF65-F5344CB8AC3E}">
        <p14:creationId xmlns:p14="http://schemas.microsoft.com/office/powerpoint/2010/main" val="34667570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101</a:t>
            </a:fld>
            <a:endParaRPr lang="zh-TW" altLang="en-US"/>
          </a:p>
        </p:txBody>
      </p:sp>
    </p:spTree>
    <p:extLst>
      <p:ext uri="{BB962C8B-B14F-4D97-AF65-F5344CB8AC3E}">
        <p14:creationId xmlns:p14="http://schemas.microsoft.com/office/powerpoint/2010/main" val="2390472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102</a:t>
            </a:fld>
            <a:endParaRPr lang="zh-TW" altLang="en-US"/>
          </a:p>
        </p:txBody>
      </p:sp>
    </p:spTree>
    <p:extLst>
      <p:ext uri="{BB962C8B-B14F-4D97-AF65-F5344CB8AC3E}">
        <p14:creationId xmlns:p14="http://schemas.microsoft.com/office/powerpoint/2010/main" val="275524784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103</a:t>
            </a:fld>
            <a:endParaRPr lang="zh-TW" altLang="en-US"/>
          </a:p>
        </p:txBody>
      </p:sp>
    </p:spTree>
    <p:extLst>
      <p:ext uri="{BB962C8B-B14F-4D97-AF65-F5344CB8AC3E}">
        <p14:creationId xmlns:p14="http://schemas.microsoft.com/office/powerpoint/2010/main" val="3767169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104</a:t>
            </a:fld>
            <a:endParaRPr lang="zh-TW" altLang="en-US"/>
          </a:p>
        </p:txBody>
      </p:sp>
    </p:spTree>
    <p:extLst>
      <p:ext uri="{BB962C8B-B14F-4D97-AF65-F5344CB8AC3E}">
        <p14:creationId xmlns:p14="http://schemas.microsoft.com/office/powerpoint/2010/main" val="33471112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105</a:t>
            </a:fld>
            <a:endParaRPr lang="zh-TW" altLang="en-US"/>
          </a:p>
        </p:txBody>
      </p:sp>
    </p:spTree>
    <p:extLst>
      <p:ext uri="{BB962C8B-B14F-4D97-AF65-F5344CB8AC3E}">
        <p14:creationId xmlns:p14="http://schemas.microsoft.com/office/powerpoint/2010/main" val="11573600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106</a:t>
            </a:fld>
            <a:endParaRPr lang="zh-TW" altLang="en-US"/>
          </a:p>
        </p:txBody>
      </p:sp>
    </p:spTree>
    <p:extLst>
      <p:ext uri="{BB962C8B-B14F-4D97-AF65-F5344CB8AC3E}">
        <p14:creationId xmlns:p14="http://schemas.microsoft.com/office/powerpoint/2010/main" val="4746131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107</a:t>
            </a:fld>
            <a:endParaRPr lang="zh-TW" altLang="en-US"/>
          </a:p>
        </p:txBody>
      </p:sp>
    </p:spTree>
    <p:extLst>
      <p:ext uri="{BB962C8B-B14F-4D97-AF65-F5344CB8AC3E}">
        <p14:creationId xmlns:p14="http://schemas.microsoft.com/office/powerpoint/2010/main" val="3883446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kumimoji="1" lang="en-US" altLang="zh-TW" dirty="0"/>
              <a:t>https://</a:t>
            </a:r>
            <a:r>
              <a:rPr kumimoji="1" lang="en-US" altLang="zh-TW" dirty="0" err="1"/>
              <a:t>theaisummer.com</a:t>
            </a:r>
            <a:r>
              <a:rPr kumimoji="1" lang="en-US" altLang="zh-TW" dirty="0"/>
              <a:t>/neural-architecture-search/#fn-1</a:t>
            </a:r>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27</a:t>
            </a:fld>
            <a:endParaRPr lang="zh-TW" altLang="en-US"/>
          </a:p>
        </p:txBody>
      </p:sp>
    </p:spTree>
    <p:extLst>
      <p:ext uri="{BB962C8B-B14F-4D97-AF65-F5344CB8AC3E}">
        <p14:creationId xmlns:p14="http://schemas.microsoft.com/office/powerpoint/2010/main" val="37395527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108</a:t>
            </a:fld>
            <a:endParaRPr lang="zh-TW" altLang="en-US"/>
          </a:p>
        </p:txBody>
      </p:sp>
    </p:spTree>
    <p:extLst>
      <p:ext uri="{BB962C8B-B14F-4D97-AF65-F5344CB8AC3E}">
        <p14:creationId xmlns:p14="http://schemas.microsoft.com/office/powerpoint/2010/main" val="42569029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109</a:t>
            </a:fld>
            <a:endParaRPr lang="zh-TW" altLang="en-US"/>
          </a:p>
        </p:txBody>
      </p:sp>
    </p:spTree>
    <p:extLst>
      <p:ext uri="{BB962C8B-B14F-4D97-AF65-F5344CB8AC3E}">
        <p14:creationId xmlns:p14="http://schemas.microsoft.com/office/powerpoint/2010/main" val="20955798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112</a:t>
            </a:fld>
            <a:endParaRPr lang="zh-TW" altLang="en-US"/>
          </a:p>
        </p:txBody>
      </p:sp>
    </p:spTree>
    <p:extLst>
      <p:ext uri="{BB962C8B-B14F-4D97-AF65-F5344CB8AC3E}">
        <p14:creationId xmlns:p14="http://schemas.microsoft.com/office/powerpoint/2010/main" val="15433492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114</a:t>
            </a:fld>
            <a:endParaRPr lang="zh-TW" altLang="en-US"/>
          </a:p>
        </p:txBody>
      </p:sp>
    </p:spTree>
    <p:extLst>
      <p:ext uri="{BB962C8B-B14F-4D97-AF65-F5344CB8AC3E}">
        <p14:creationId xmlns:p14="http://schemas.microsoft.com/office/powerpoint/2010/main" val="40654481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116</a:t>
            </a:fld>
            <a:endParaRPr lang="zh-TW" altLang="en-US"/>
          </a:p>
        </p:txBody>
      </p:sp>
    </p:spTree>
    <p:extLst>
      <p:ext uri="{BB962C8B-B14F-4D97-AF65-F5344CB8AC3E}">
        <p14:creationId xmlns:p14="http://schemas.microsoft.com/office/powerpoint/2010/main" val="4097227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a:t>The DARTS approach makes the discrete search strategy continuous by relaxing the selection of candidate operations to a </a:t>
            </a:r>
            <a:r>
              <a:rPr lang="en-US" altLang="zh-TW" dirty="0" err="1"/>
              <a:t>softmax</a:t>
            </a:r>
            <a:r>
              <a:rPr lang="en-US" altLang="zh-TW" dirty="0"/>
              <a:t> of all possible operations.</a:t>
            </a:r>
          </a:p>
          <a:p>
            <a:r>
              <a:rPr kumimoji="1" lang="en-US" altLang="zh-TW" dirty="0"/>
              <a:t>https://</a:t>
            </a:r>
            <a:r>
              <a:rPr kumimoji="1" lang="en-US" altLang="zh-TW" dirty="0" err="1"/>
              <a:t>arxiv.org</a:t>
            </a:r>
            <a:r>
              <a:rPr kumimoji="1" lang="en-US" altLang="zh-TW" dirty="0"/>
              <a:t>/pdf/2006.02903.pdf (</a:t>
            </a:r>
            <a:r>
              <a:rPr kumimoji="1" lang="zh-TW" altLang="en-US" dirty="0"/>
              <a:t>備註，可以看這一頁的Ｐ</a:t>
            </a:r>
            <a:r>
              <a:rPr kumimoji="1" lang="en-US" altLang="zh-TW" dirty="0"/>
              <a:t>10)</a:t>
            </a:r>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29</a:t>
            </a:fld>
            <a:endParaRPr lang="zh-TW" altLang="en-US"/>
          </a:p>
        </p:txBody>
      </p:sp>
    </p:spTree>
    <p:extLst>
      <p:ext uri="{BB962C8B-B14F-4D97-AF65-F5344CB8AC3E}">
        <p14:creationId xmlns:p14="http://schemas.microsoft.com/office/powerpoint/2010/main" val="947647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kumimoji="1" lang="zh-TW" altLang="en-US" dirty="0"/>
          </a:p>
        </p:txBody>
      </p:sp>
      <p:sp>
        <p:nvSpPr>
          <p:cNvPr id="4" name="投影片編號版面配置區 3"/>
          <p:cNvSpPr>
            <a:spLocks noGrp="1"/>
          </p:cNvSpPr>
          <p:nvPr>
            <p:ph type="sldNum" sz="quarter" idx="5"/>
          </p:nvPr>
        </p:nvSpPr>
        <p:spPr/>
        <p:txBody>
          <a:bodyPr/>
          <a:lstStyle/>
          <a:p>
            <a:fld id="{F064266E-7AC1-4D30-9FF7-0A43193356EC}" type="slidenum">
              <a:rPr lang="zh-TW" altLang="en-US" smtClean="0"/>
              <a:t>30</a:t>
            </a:fld>
            <a:endParaRPr lang="zh-TW" altLang="en-US"/>
          </a:p>
        </p:txBody>
      </p:sp>
    </p:spTree>
    <p:extLst>
      <p:ext uri="{BB962C8B-B14F-4D97-AF65-F5344CB8AC3E}">
        <p14:creationId xmlns:p14="http://schemas.microsoft.com/office/powerpoint/2010/main" val="132647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CN" altLang="en-US" dirty="0"/>
              <a:t>在介紹我們提出的方法之前，我先再複述一次我們的</a:t>
            </a:r>
            <a:r>
              <a:rPr lang="en-US" altLang="zh-CN" dirty="0"/>
              <a:t>problem statement</a:t>
            </a:r>
            <a:r>
              <a:rPr lang="zh-CN" altLang="en-US" dirty="0"/>
              <a:t>。</a:t>
            </a:r>
            <a:endParaRPr lang="en-US" altLang="zh-CN" dirty="0"/>
          </a:p>
          <a:p>
            <a:r>
              <a:rPr lang="zh-CN" altLang="en-US" dirty="0"/>
              <a:t>我們的目標是，在設定好的限制條件下，找到這些限制下，最高準確率的神經網路架構。我用下面這張圖做個簡單的介紹。</a:t>
            </a:r>
            <a:endParaRPr lang="en-US" altLang="zh-CN" dirty="0"/>
          </a:p>
          <a:p>
            <a:r>
              <a:rPr lang="zh-CN" altLang="en-US" dirty="0"/>
              <a:t>首先我們會先訓練好一個，可以部署到任何硬體設備的</a:t>
            </a:r>
            <a:r>
              <a:rPr lang="en-US" altLang="zh-CN" dirty="0" err="1"/>
              <a:t>supernet</a:t>
            </a:r>
            <a:r>
              <a:rPr lang="zh-CN" altLang="en-US" dirty="0"/>
              <a:t>。有了這個</a:t>
            </a:r>
            <a:r>
              <a:rPr lang="en-US" altLang="zh-CN" dirty="0" err="1"/>
              <a:t>supernet</a:t>
            </a:r>
            <a:r>
              <a:rPr lang="zh-CN" altLang="en-US" dirty="0"/>
              <a:t>之後，再看我們給定什麼硬體或運算資源的限制，我們再根據這個限制，使用我們提出來的方法找出最佳的</a:t>
            </a:r>
            <a:r>
              <a:rPr lang="en-US" altLang="zh-CN" dirty="0"/>
              <a:t>subnet</a:t>
            </a:r>
            <a:r>
              <a:rPr lang="zh-CN" altLang="en-US" dirty="0"/>
              <a:t>架構。</a:t>
            </a:r>
            <a:endParaRPr lang="zh-TW" altLang="en-US" dirty="0"/>
          </a:p>
        </p:txBody>
      </p:sp>
    </p:spTree>
    <p:extLst>
      <p:ext uri="{BB962C8B-B14F-4D97-AF65-F5344CB8AC3E}">
        <p14:creationId xmlns:p14="http://schemas.microsoft.com/office/powerpoint/2010/main" val="15074074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205001"/>
            <a:ext cx="9144000" cy="1779924"/>
          </a:xfrm>
        </p:spPr>
        <p:txBody>
          <a:bodyPr anchor="ctr">
            <a:normAutofit/>
          </a:bodyPr>
          <a:lstStyle>
            <a:lvl1pPr algn="ctr">
              <a:defRPr sz="3600"/>
            </a:lvl1pPr>
          </a:lstStyle>
          <a:p>
            <a:r>
              <a:rPr lang="zh-TW" altLang="en-US"/>
              <a:t>按一下以編輯母片標題樣式</a:t>
            </a:r>
            <a:endParaRPr lang="en-US" dirty="0"/>
          </a:p>
        </p:txBody>
      </p:sp>
      <p:sp>
        <p:nvSpPr>
          <p:cNvPr id="3" name="Subtitle 2"/>
          <p:cNvSpPr>
            <a:spLocks noGrp="1"/>
          </p:cNvSpPr>
          <p:nvPr>
            <p:ph type="subTitle" idx="1"/>
          </p:nvPr>
        </p:nvSpPr>
        <p:spPr>
          <a:xfrm>
            <a:off x="1524000" y="4077000"/>
            <a:ext cx="9144000" cy="2160000"/>
          </a:xfrm>
        </p:spPr>
        <p:txBody>
          <a:bodyPr/>
          <a:lstStyle>
            <a:lvl1pPr marL="0" indent="0" algn="ctr">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endParaRPr lang="en-US" dirty="0"/>
          </a:p>
        </p:txBody>
      </p:sp>
      <p:sp>
        <p:nvSpPr>
          <p:cNvPr id="15"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16" name="Rectangle 5"/>
          <p:cNvSpPr>
            <a:spLocks noChangeArrowheads="1"/>
          </p:cNvSpPr>
          <p:nvPr/>
        </p:nvSpPr>
        <p:spPr bwMode="auto">
          <a:xfrm>
            <a:off x="0" y="0"/>
            <a:ext cx="479999" cy="6858000"/>
          </a:xfrm>
          <a:prstGeom prst="rect">
            <a:avLst/>
          </a:prstGeom>
          <a:gradFill rotWithShape="1">
            <a:gsLst>
              <a:gs pos="11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17" name="Picture 6" descr="暫行識別標誌下載- 國立陽明交通大學秘書處NYCU Secretariat"/>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000" y="6309000"/>
            <a:ext cx="864000" cy="4320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79999" y="1465385"/>
            <a:ext cx="11712001" cy="2519540"/>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Rectangle 4"/>
          <p:cNvSpPr>
            <a:spLocks noChangeArrowheads="1"/>
          </p:cNvSpPr>
          <p:nvPr userDrawn="1"/>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9" name="Rectangle 5"/>
          <p:cNvSpPr>
            <a:spLocks noChangeArrowheads="1"/>
          </p:cNvSpPr>
          <p:nvPr userDrawn="1"/>
        </p:nvSpPr>
        <p:spPr bwMode="auto">
          <a:xfrm>
            <a:off x="0" y="0"/>
            <a:ext cx="479999" cy="6858000"/>
          </a:xfrm>
          <a:prstGeom prst="rect">
            <a:avLst/>
          </a:prstGeom>
          <a:gradFill rotWithShape="1">
            <a:gsLst>
              <a:gs pos="11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10" name="Picture 6" descr="暫行識別標誌下載- 國立陽明交通大學秘書處NYCU Secretariat"/>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0000" y="6309000"/>
            <a:ext cx="864000" cy="4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1505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lvl1pPr>
              <a:defRPr b="1"/>
            </a:lvl1pPr>
            <a:lvl2pPr>
              <a:defRPr b="1"/>
            </a:lvl2pPr>
            <a:lvl4pPr>
              <a:defRPr b="1"/>
            </a:lvl4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6" name="Slide Number Placeholder 5"/>
          <p:cNvSpPr>
            <a:spLocks noGrp="1"/>
          </p:cNvSpPr>
          <p:nvPr>
            <p:ph type="sldNum" sz="quarter" idx="12"/>
          </p:nvPr>
        </p:nvSpPr>
        <p:spPr/>
        <p:txBody>
          <a:bodyPr/>
          <a:lstStyle/>
          <a:p>
            <a:fld id="{1A4800EB-2EA5-46D2-A07A-510C9AA2772C}" type="slidenum">
              <a:rPr lang="en-US" altLang="zh-TW" smtClean="0"/>
              <a:pPr/>
              <a:t>‹#›</a:t>
            </a:fld>
            <a:endParaRPr lang="en-US" altLang="zh-TW"/>
          </a:p>
        </p:txBody>
      </p:sp>
    </p:spTree>
    <p:extLst>
      <p:ext uri="{BB962C8B-B14F-4D97-AF65-F5344CB8AC3E}">
        <p14:creationId xmlns:p14="http://schemas.microsoft.com/office/powerpoint/2010/main" val="1595626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4" name="矩形 3"/>
          <p:cNvSpPr/>
          <p:nvPr/>
        </p:nvSpPr>
        <p:spPr>
          <a:xfrm>
            <a:off x="479999" y="2204999"/>
            <a:ext cx="11712001" cy="2357475"/>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Title 1"/>
          <p:cNvSpPr>
            <a:spLocks noGrp="1"/>
          </p:cNvSpPr>
          <p:nvPr>
            <p:ph type="title"/>
          </p:nvPr>
        </p:nvSpPr>
        <p:spPr>
          <a:xfrm>
            <a:off x="831850" y="2205000"/>
            <a:ext cx="10515600" cy="2357475"/>
          </a:xfrm>
        </p:spPr>
        <p:txBody>
          <a:bodyPr anchor="b"/>
          <a:lstStyle>
            <a:lvl1pPr>
              <a:defRPr sz="6000"/>
            </a:lvl1pPr>
          </a:lstStyle>
          <a:p>
            <a:r>
              <a:rPr lang="zh-TW" altLang="en-US"/>
              <a:t>按一下以編輯母片標題樣式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7" name="投影片編號版面配置區 6"/>
          <p:cNvSpPr>
            <a:spLocks noGrp="1"/>
          </p:cNvSpPr>
          <p:nvPr>
            <p:ph type="sldNum" sz="quarter" idx="10"/>
          </p:nvPr>
        </p:nvSpPr>
        <p:spPr/>
        <p:txBody>
          <a:bodyPr/>
          <a:lstStyle/>
          <a:p>
            <a:fld id="{E64074C4-C0D5-4D1B-BEEE-0FC9CCAE6A2E}" type="slidenum">
              <a:rPr lang="en-US" altLang="zh-TW" smtClean="0"/>
              <a:pPr/>
              <a:t>‹#›</a:t>
            </a:fld>
            <a:endParaRPr lang="en-US" altLang="zh-TW"/>
          </a:p>
        </p:txBody>
      </p:sp>
      <p:sp>
        <p:nvSpPr>
          <p:cNvPr id="5"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6" name="Rectangle 5"/>
          <p:cNvSpPr>
            <a:spLocks noChangeArrowheads="1"/>
          </p:cNvSpPr>
          <p:nvPr/>
        </p:nvSpPr>
        <p:spPr bwMode="auto">
          <a:xfrm>
            <a:off x="0" y="0"/>
            <a:ext cx="479999" cy="6858000"/>
          </a:xfrm>
          <a:prstGeom prst="rect">
            <a:avLst/>
          </a:prstGeom>
          <a:gradFill rotWithShape="1">
            <a:gsLst>
              <a:gs pos="11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8" name="Picture 6" descr="暫行識別標誌下載- 國立陽明交通大學秘書處NYCU Secretariat"/>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000" y="6309000"/>
            <a:ext cx="864000" cy="4320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479999" y="2204999"/>
            <a:ext cx="11712001" cy="2357475"/>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11" name="Rectangle 5"/>
          <p:cNvSpPr>
            <a:spLocks noChangeArrowheads="1"/>
          </p:cNvSpPr>
          <p:nvPr/>
        </p:nvSpPr>
        <p:spPr bwMode="auto">
          <a:xfrm>
            <a:off x="0" y="0"/>
            <a:ext cx="479999" cy="6858000"/>
          </a:xfrm>
          <a:prstGeom prst="rect">
            <a:avLst/>
          </a:prstGeom>
          <a:gradFill rotWithShape="1">
            <a:gsLst>
              <a:gs pos="11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12" name="Picture 6" descr="暫行識別標誌下載- 國立陽明交通大學秘書處NYCU Secretariat"/>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000" y="6309000"/>
            <a:ext cx="864000" cy="4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6432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b="1"/>
            </a:lvl1pPr>
            <a:lvl2pPr>
              <a:defRPr b="1"/>
            </a:lvl2pPr>
            <a:lvl4pPr>
              <a:defRPr b="1"/>
            </a:lvl4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172200" y="1825625"/>
            <a:ext cx="5181600" cy="4351338"/>
          </a:xfrm>
        </p:spPr>
        <p:txBody>
          <a:bodyPr/>
          <a:lstStyle>
            <a:lvl1pPr>
              <a:defRPr b="1"/>
            </a:lvl1pPr>
            <a:lvl2pPr>
              <a:defRPr b="1"/>
            </a:lvl2pPr>
            <a:lvl4pPr>
              <a:defRPr b="1"/>
            </a:lvl4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Slide Number Placeholder 6"/>
          <p:cNvSpPr>
            <a:spLocks noGrp="1"/>
          </p:cNvSpPr>
          <p:nvPr>
            <p:ph type="sldNum" sz="quarter" idx="12"/>
          </p:nvPr>
        </p:nvSpPr>
        <p:spPr/>
        <p:txBody>
          <a:bodyPr/>
          <a:lstStyle/>
          <a:p>
            <a:fld id="{53649CCC-7402-4CAD-AA3C-EA43B46920B0}" type="slidenum">
              <a:rPr lang="en-US" altLang="zh-TW" smtClean="0"/>
              <a:pPr/>
              <a:t>‹#›</a:t>
            </a:fld>
            <a:endParaRPr lang="en-US" altLang="zh-TW"/>
          </a:p>
        </p:txBody>
      </p:sp>
    </p:spTree>
    <p:extLst>
      <p:ext uri="{BB962C8B-B14F-4D97-AF65-F5344CB8AC3E}">
        <p14:creationId xmlns:p14="http://schemas.microsoft.com/office/powerpoint/2010/main" val="4098648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對">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721038"/>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839788" y="2544949"/>
            <a:ext cx="5157787" cy="3644713"/>
          </a:xfrm>
        </p:spPr>
        <p:txBody>
          <a:bodyPr/>
          <a:lstStyle>
            <a:lvl1pPr>
              <a:defRPr b="1"/>
            </a:lvl1pPr>
            <a:lvl2pPr>
              <a:defRPr b="1"/>
            </a:lvl2pPr>
            <a:lvl4pPr>
              <a:defRPr b="1"/>
            </a:lvl4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172200" y="1721038"/>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6172200" y="2544949"/>
            <a:ext cx="5183188" cy="3644713"/>
          </a:xfrm>
        </p:spPr>
        <p:txBody>
          <a:bodyPr/>
          <a:lstStyle>
            <a:lvl1pPr>
              <a:defRPr b="1"/>
            </a:lvl1pPr>
            <a:lvl2pPr>
              <a:defRPr b="1"/>
            </a:lvl2pPr>
            <a:lvl4pPr>
              <a:defRPr b="1"/>
            </a:lvl4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9" name="Slide Number Placeholder 8"/>
          <p:cNvSpPr>
            <a:spLocks noGrp="1"/>
          </p:cNvSpPr>
          <p:nvPr>
            <p:ph type="sldNum" sz="quarter" idx="12"/>
          </p:nvPr>
        </p:nvSpPr>
        <p:spPr/>
        <p:txBody>
          <a:bodyPr/>
          <a:lstStyle/>
          <a:p>
            <a:fld id="{A263AA1C-A4DA-4F9F-A482-4937405C5CC6}" type="slidenum">
              <a:rPr lang="en-US" altLang="zh-TW" smtClean="0"/>
              <a:pPr/>
              <a:t>‹#›</a:t>
            </a:fld>
            <a:endParaRPr lang="en-US" altLang="zh-TW"/>
          </a:p>
        </p:txBody>
      </p:sp>
      <p:sp>
        <p:nvSpPr>
          <p:cNvPr id="10" name="Title 1"/>
          <p:cNvSpPr>
            <a:spLocks noGrp="1"/>
          </p:cNvSpPr>
          <p:nvPr>
            <p:ph type="title"/>
          </p:nvPr>
        </p:nvSpPr>
        <p:spPr>
          <a:xfrm>
            <a:off x="838200" y="404817"/>
            <a:ext cx="10515600" cy="1285871"/>
          </a:xfrm>
        </p:spPr>
        <p:txBody>
          <a:bodyPr/>
          <a:lstStyle/>
          <a:p>
            <a:r>
              <a:rPr lang="zh-TW" altLang="en-US"/>
              <a:t>按一下以編輯母片標題樣式</a:t>
            </a:r>
            <a:endParaRPr lang="en-US" dirty="0"/>
          </a:p>
        </p:txBody>
      </p:sp>
    </p:spTree>
    <p:extLst>
      <p:ext uri="{BB962C8B-B14F-4D97-AF65-F5344CB8AC3E}">
        <p14:creationId xmlns:p14="http://schemas.microsoft.com/office/powerpoint/2010/main" val="2666993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5" name="Slide Number Placeholder 4"/>
          <p:cNvSpPr>
            <a:spLocks noGrp="1"/>
          </p:cNvSpPr>
          <p:nvPr>
            <p:ph type="sldNum" sz="quarter" idx="12"/>
          </p:nvPr>
        </p:nvSpPr>
        <p:spPr/>
        <p:txBody>
          <a:bodyPr/>
          <a:lstStyle/>
          <a:p>
            <a:fld id="{73A60891-697E-4A01-B9E9-68682D6ECA43}" type="slidenum">
              <a:rPr lang="en-US" altLang="zh-TW" smtClean="0"/>
              <a:pPr/>
              <a:t>‹#›</a:t>
            </a:fld>
            <a:endParaRPr lang="en-US" altLang="zh-TW"/>
          </a:p>
        </p:txBody>
      </p:sp>
    </p:spTree>
    <p:extLst>
      <p:ext uri="{BB962C8B-B14F-4D97-AF65-F5344CB8AC3E}">
        <p14:creationId xmlns:p14="http://schemas.microsoft.com/office/powerpoint/2010/main" val="3422733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2B99C87-C363-4E69-A121-7D0192E9D89A}" type="slidenum">
              <a:rPr lang="en-US" altLang="zh-TW" smtClean="0"/>
              <a:pPr/>
              <a:t>‹#›</a:t>
            </a:fld>
            <a:endParaRPr lang="en-US" altLang="zh-TW"/>
          </a:p>
        </p:txBody>
      </p:sp>
      <p:sp>
        <p:nvSpPr>
          <p:cNvPr id="3"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8" name="Rectangle 27"/>
          <p:cNvSpPr>
            <a:spLocks noChangeArrowheads="1"/>
          </p:cNvSpPr>
          <p:nvPr/>
        </p:nvSpPr>
        <p:spPr bwMode="auto">
          <a:xfrm>
            <a:off x="0" y="404817"/>
            <a:ext cx="12192000" cy="648000"/>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5" name="Rectangle 5"/>
          <p:cNvSpPr>
            <a:spLocks noChangeArrowheads="1"/>
          </p:cNvSpPr>
          <p:nvPr/>
        </p:nvSpPr>
        <p:spPr bwMode="auto">
          <a:xfrm>
            <a:off x="0" y="0"/>
            <a:ext cx="479999" cy="6858000"/>
          </a:xfrm>
          <a:prstGeom prst="rect">
            <a:avLst/>
          </a:prstGeom>
          <a:gradFill rotWithShape="1">
            <a:gsLst>
              <a:gs pos="11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6" name="Picture 6" descr="暫行識別標誌下載- 國立陽明交通大學秘書處NYCU Secretariat"/>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000" y="6309000"/>
            <a:ext cx="864000" cy="4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5814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標題及物件" userDrawn="1">
  <p:cSld name="1_標題及物件">
    <p:spTree>
      <p:nvGrpSpPr>
        <p:cNvPr id="1" name="Shape 68"/>
        <p:cNvGrpSpPr/>
        <p:nvPr/>
      </p:nvGrpSpPr>
      <p:grpSpPr>
        <a:xfrm>
          <a:off x="0" y="0"/>
          <a:ext cx="0" cy="0"/>
          <a:chOff x="0" y="0"/>
          <a:chExt cx="0" cy="0"/>
        </a:xfrm>
      </p:grpSpPr>
      <p:sp>
        <p:nvSpPr>
          <p:cNvPr id="71" name="Google Shape;71;p16"/>
          <p:cNvSpPr txBox="1">
            <a:spLocks noGrp="1"/>
          </p:cNvSpPr>
          <p:nvPr>
            <p:ph type="sldNum" idx="12"/>
          </p:nvPr>
        </p:nvSpPr>
        <p:spPr>
          <a:xfrm>
            <a:off x="9457267" y="6381751"/>
            <a:ext cx="2495551" cy="476251"/>
          </a:xfrm>
          <a:prstGeom prst="rect">
            <a:avLst/>
          </a:prstGeom>
          <a:noFill/>
          <a:ln>
            <a:noFill/>
          </a:ln>
        </p:spPr>
        <p:txBody>
          <a:bodyPr spcFirstLastPara="1" wrap="square" lIns="91425" tIns="45700" rIns="91425" bIns="45700" anchor="t" anchorCtr="0">
            <a:noAutofit/>
          </a:bodyPr>
          <a:lstStyle>
            <a:lvl1pPr marL="0" lvl="0" indent="0" algn="r">
              <a:spcBef>
                <a:spcPts val="0"/>
              </a:spcBef>
              <a:spcAft>
                <a:spcPts val="0"/>
              </a:spcAft>
              <a:buNone/>
              <a:defRPr sz="1867">
                <a:solidFill>
                  <a:schemeClr val="dk1"/>
                </a:solidFill>
                <a:latin typeface="Arial"/>
                <a:ea typeface="Arial"/>
                <a:cs typeface="Arial"/>
                <a:sym typeface="Arial"/>
              </a:defRPr>
            </a:lvl1pPr>
            <a:lvl2pPr marL="0" lvl="1" indent="0" algn="r">
              <a:spcBef>
                <a:spcPts val="0"/>
              </a:spcBef>
              <a:spcAft>
                <a:spcPts val="0"/>
              </a:spcAft>
              <a:buNone/>
              <a:defRPr sz="1867">
                <a:solidFill>
                  <a:schemeClr val="dk1"/>
                </a:solidFill>
                <a:latin typeface="Arial"/>
                <a:ea typeface="Arial"/>
                <a:cs typeface="Arial"/>
                <a:sym typeface="Arial"/>
              </a:defRPr>
            </a:lvl2pPr>
            <a:lvl3pPr marL="0" lvl="2" indent="0" algn="r">
              <a:spcBef>
                <a:spcPts val="0"/>
              </a:spcBef>
              <a:spcAft>
                <a:spcPts val="0"/>
              </a:spcAft>
              <a:buNone/>
              <a:defRPr sz="1867">
                <a:solidFill>
                  <a:schemeClr val="dk1"/>
                </a:solidFill>
                <a:latin typeface="Arial"/>
                <a:ea typeface="Arial"/>
                <a:cs typeface="Arial"/>
                <a:sym typeface="Arial"/>
              </a:defRPr>
            </a:lvl3pPr>
            <a:lvl4pPr marL="0" lvl="3" indent="0" algn="r">
              <a:spcBef>
                <a:spcPts val="0"/>
              </a:spcBef>
              <a:spcAft>
                <a:spcPts val="0"/>
              </a:spcAft>
              <a:buNone/>
              <a:defRPr sz="1867">
                <a:solidFill>
                  <a:schemeClr val="dk1"/>
                </a:solidFill>
                <a:latin typeface="Arial"/>
                <a:ea typeface="Arial"/>
                <a:cs typeface="Arial"/>
                <a:sym typeface="Arial"/>
              </a:defRPr>
            </a:lvl4pPr>
            <a:lvl5pPr marL="0" lvl="4" indent="0" algn="r">
              <a:spcBef>
                <a:spcPts val="0"/>
              </a:spcBef>
              <a:spcAft>
                <a:spcPts val="0"/>
              </a:spcAft>
              <a:buNone/>
              <a:defRPr sz="1867">
                <a:solidFill>
                  <a:schemeClr val="dk1"/>
                </a:solidFill>
                <a:latin typeface="Arial"/>
                <a:ea typeface="Arial"/>
                <a:cs typeface="Arial"/>
                <a:sym typeface="Arial"/>
              </a:defRPr>
            </a:lvl5pPr>
            <a:lvl6pPr marL="0" lvl="5" indent="0" algn="r">
              <a:spcBef>
                <a:spcPts val="0"/>
              </a:spcBef>
              <a:spcAft>
                <a:spcPts val="0"/>
              </a:spcAft>
              <a:buNone/>
              <a:defRPr sz="1867">
                <a:solidFill>
                  <a:schemeClr val="dk1"/>
                </a:solidFill>
                <a:latin typeface="Arial"/>
                <a:ea typeface="Arial"/>
                <a:cs typeface="Arial"/>
                <a:sym typeface="Arial"/>
              </a:defRPr>
            </a:lvl6pPr>
            <a:lvl7pPr marL="0" lvl="6" indent="0" algn="r">
              <a:spcBef>
                <a:spcPts val="0"/>
              </a:spcBef>
              <a:spcAft>
                <a:spcPts val="0"/>
              </a:spcAft>
              <a:buNone/>
              <a:defRPr sz="1867">
                <a:solidFill>
                  <a:schemeClr val="dk1"/>
                </a:solidFill>
                <a:latin typeface="Arial"/>
                <a:ea typeface="Arial"/>
                <a:cs typeface="Arial"/>
                <a:sym typeface="Arial"/>
              </a:defRPr>
            </a:lvl7pPr>
            <a:lvl8pPr marL="0" lvl="7" indent="0" algn="r">
              <a:spcBef>
                <a:spcPts val="0"/>
              </a:spcBef>
              <a:spcAft>
                <a:spcPts val="0"/>
              </a:spcAft>
              <a:buNone/>
              <a:defRPr sz="1867">
                <a:solidFill>
                  <a:schemeClr val="dk1"/>
                </a:solidFill>
                <a:latin typeface="Arial"/>
                <a:ea typeface="Arial"/>
                <a:cs typeface="Arial"/>
                <a:sym typeface="Arial"/>
              </a:defRPr>
            </a:lvl8pPr>
            <a:lvl9pPr marL="0" lvl="8" indent="0" algn="r">
              <a:spcBef>
                <a:spcPts val="0"/>
              </a:spcBef>
              <a:spcAft>
                <a:spcPts val="0"/>
              </a:spcAft>
              <a:buNone/>
              <a:defRPr sz="1867">
                <a:solidFill>
                  <a:schemeClr val="dk1"/>
                </a:solidFill>
                <a:latin typeface="Arial"/>
                <a:ea typeface="Arial"/>
                <a:cs typeface="Arial"/>
                <a:sym typeface="Arial"/>
              </a:defRPr>
            </a:lvl9pPr>
          </a:lstStyle>
          <a:p>
            <a:fld id="{00000000-1234-1234-1234-123412341234}" type="slidenum">
              <a:rPr lang="en-US" altLang="zh-TW" smtClean="0"/>
              <a:pPr/>
              <a:t>‹#›</a:t>
            </a:fld>
            <a:endParaRPr lang="zh-TW" altLang="en-US"/>
          </a:p>
        </p:txBody>
      </p:sp>
      <p:pic>
        <p:nvPicPr>
          <p:cNvPr id="72" name="Google Shape;72;p16"/>
          <p:cNvPicPr preferRelativeResize="0"/>
          <p:nvPr/>
        </p:nvPicPr>
        <p:blipFill rotWithShape="1">
          <a:blip r:embed="rId2">
            <a:alphaModFix/>
          </a:blip>
          <a:srcRect/>
          <a:stretch/>
        </p:blipFill>
        <p:spPr>
          <a:xfrm>
            <a:off x="304800" y="6342971"/>
            <a:ext cx="2362200" cy="362631"/>
          </a:xfrm>
          <a:prstGeom prst="rect">
            <a:avLst/>
          </a:prstGeom>
          <a:noFill/>
          <a:ln>
            <a:noFill/>
          </a:ln>
        </p:spPr>
      </p:pic>
      <p:sp>
        <p:nvSpPr>
          <p:cNvPr id="10" name="文字版面配置區 4"/>
          <p:cNvSpPr>
            <a:spLocks noGrp="1"/>
          </p:cNvSpPr>
          <p:nvPr>
            <p:ph type="body" sz="quarter" idx="13"/>
          </p:nvPr>
        </p:nvSpPr>
        <p:spPr>
          <a:xfrm>
            <a:off x="814917" y="1484314"/>
            <a:ext cx="11088609" cy="4681537"/>
          </a:xfrm>
        </p:spPr>
        <p:txBody>
          <a:bodyPr/>
          <a:lstStyle>
            <a:lvl1pPr marL="609585" indent="-507987">
              <a:spcBef>
                <a:spcPts val="533"/>
              </a:spcBef>
              <a:buFont typeface="Wingdings" panose="05000000000000000000" pitchFamily="2" charset="2"/>
              <a:buChar char="n"/>
              <a:defRPr>
                <a:latin typeface="Times New Roman" panose="02020603050405020304" pitchFamily="18" charset="0"/>
                <a:cs typeface="Times New Roman" panose="02020603050405020304" pitchFamily="18" charset="0"/>
              </a:defRPr>
            </a:lvl1pPr>
            <a:lvl2pPr>
              <a:spcBef>
                <a:spcPts val="373"/>
              </a:spcBef>
              <a:defRPr>
                <a:latin typeface="Times New Roman" panose="02020603050405020304" pitchFamily="18" charset="0"/>
                <a:cs typeface="Times New Roman" panose="02020603050405020304" pitchFamily="18" charset="0"/>
              </a:defRPr>
            </a:lvl2pPr>
            <a:lvl3pPr marL="1828754" indent="-474121">
              <a:spcBef>
                <a:spcPts val="333"/>
              </a:spcBef>
              <a:buSzPct val="80000"/>
              <a:buFont typeface="Wingdings" panose="05000000000000000000" pitchFamily="2" charset="2"/>
              <a:buChar char="l"/>
              <a:defRPr b="0">
                <a:latin typeface="Times New Roman" panose="02020603050405020304" pitchFamily="18" charset="0"/>
                <a:cs typeface="Times New Roman" panose="02020603050405020304" pitchFamily="18" charset="0"/>
              </a:defRPr>
            </a:lvl3pPr>
            <a:lvl4pPr>
              <a:spcBef>
                <a:spcPts val="293"/>
              </a:spcBef>
              <a:defRPr b="0">
                <a:latin typeface="Times New Roman" panose="02020603050405020304" pitchFamily="18" charset="0"/>
                <a:cs typeface="Times New Roman" panose="02020603050405020304" pitchFamily="18" charset="0"/>
              </a:defRPr>
            </a:lvl4pPr>
            <a:lvl5pPr>
              <a:spcBef>
                <a:spcPts val="293"/>
              </a:spcBef>
              <a:buSzPct val="80000"/>
              <a:defRPr b="0">
                <a:latin typeface="Times New Roman" panose="02020603050405020304" pitchFamily="18" charset="0"/>
                <a:cs typeface="Times New Roman" panose="02020603050405020304" pitchFamily="18" charset="0"/>
              </a:defRPr>
            </a:lvl5pPr>
          </a:lstStyle>
          <a:p>
            <a:pPr lvl="0"/>
            <a:r>
              <a:rPr lang="zh-TW" altLang="en-US" dirty="0"/>
              <a:t>按一下以編輯母片文字樣式</a:t>
            </a:r>
          </a:p>
          <a:p>
            <a:pPr lvl="1"/>
            <a:r>
              <a:rPr lang="zh-TW" altLang="en-US" dirty="0"/>
              <a:t>第二層三層</a:t>
            </a:r>
          </a:p>
          <a:p>
            <a:pPr lvl="2"/>
            <a:r>
              <a:rPr lang="zh-TW" altLang="en-US" dirty="0"/>
              <a:t>第三層四</a:t>
            </a:r>
            <a:endParaRPr lang="en-US" altLang="zh-TW" dirty="0"/>
          </a:p>
          <a:p>
            <a:pPr lvl="2"/>
            <a:r>
              <a:rPr lang="zh-TW" altLang="en-US" dirty="0"/>
              <a:t>第三層四</a:t>
            </a:r>
          </a:p>
          <a:p>
            <a:pPr lvl="3"/>
            <a:r>
              <a:rPr lang="zh-TW" altLang="en-US" dirty="0"/>
              <a:t>第四層</a:t>
            </a:r>
            <a:endParaRPr lang="en-US" altLang="zh-TW" dirty="0"/>
          </a:p>
          <a:p>
            <a:pPr lvl="3"/>
            <a:r>
              <a:rPr lang="zh-TW" altLang="en-US" dirty="0"/>
              <a:t>第四層</a:t>
            </a:r>
          </a:p>
          <a:p>
            <a:pPr lvl="4"/>
            <a:r>
              <a:rPr lang="zh-TW" altLang="en-US" dirty="0"/>
              <a:t>第五層</a:t>
            </a:r>
            <a:endParaRPr lang="en-US" altLang="zh-TW" dirty="0"/>
          </a:p>
          <a:p>
            <a:pPr lvl="4"/>
            <a:r>
              <a:rPr lang="zh-TW" altLang="en-US" dirty="0"/>
              <a:t>第五層</a:t>
            </a:r>
          </a:p>
        </p:txBody>
      </p:sp>
      <p:sp>
        <p:nvSpPr>
          <p:cNvPr id="6" name="標題 5"/>
          <p:cNvSpPr>
            <a:spLocks noGrp="1"/>
          </p:cNvSpPr>
          <p:nvPr>
            <p:ph type="title"/>
          </p:nvPr>
        </p:nvSpPr>
        <p:spPr/>
        <p:txBody>
          <a:bodyPr/>
          <a:lstStyle>
            <a:lvl1pPr>
              <a:defRPr>
                <a:latin typeface="Times New Roman" panose="02020603050405020304" pitchFamily="18" charset="0"/>
                <a:cs typeface="Times New Roman" panose="02020603050405020304" pitchFamily="18" charset="0"/>
              </a:defRPr>
            </a:lvl1pPr>
          </a:lstStyle>
          <a:p>
            <a:r>
              <a:rPr lang="zh-TW" altLang="en-US"/>
              <a:t>按一下以編輯母片標題樣式</a:t>
            </a:r>
          </a:p>
        </p:txBody>
      </p:sp>
    </p:spTree>
    <p:extLst>
      <p:ext uri="{BB962C8B-B14F-4D97-AF65-F5344CB8AC3E}">
        <p14:creationId xmlns:p14="http://schemas.microsoft.com/office/powerpoint/2010/main" val="3083772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marL="342900" marR="0" lvl="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a:pPr>
            <a:r>
              <a:rPr kumimoji="1" lang="en-US" altLang="zh-TW" sz="2400" b="1" i="0" u="none" strike="noStrike" kern="1200" cap="none" spc="0" normalizeH="0" baseline="0" noProof="0" dirty="0">
                <a:ln>
                  <a:noFill/>
                </a:ln>
                <a:solidFill>
                  <a:srgbClr val="000000"/>
                </a:solidFill>
                <a:effectLst/>
                <a:uLnTx/>
                <a:uFillTx/>
                <a:latin typeface="+mn-lt"/>
                <a:ea typeface="+mn-ea"/>
                <a:cs typeface="+mn-cs"/>
              </a:rPr>
              <a:t>11111</a:t>
            </a:r>
          </a:p>
          <a:p>
            <a:pPr marL="742950" marR="0" lvl="1"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a:pPr>
            <a:r>
              <a:rPr kumimoji="1" lang="en-US" altLang="zh-TW" sz="2000" b="1" i="0" u="none" strike="noStrike" kern="1200" cap="none" spc="0" normalizeH="0" baseline="0" noProof="0" dirty="0">
                <a:ln>
                  <a:noFill/>
                </a:ln>
                <a:solidFill>
                  <a:srgbClr val="000000"/>
                </a:solidFill>
                <a:effectLst/>
                <a:uLnTx/>
                <a:uFillTx/>
                <a:latin typeface="+mn-lt"/>
                <a:ea typeface="+mn-ea"/>
                <a:cs typeface="+mn-cs"/>
              </a:rPr>
              <a:t>22222</a:t>
            </a:r>
          </a:p>
          <a:p>
            <a:pPr marL="1143000" marR="0" lvl="2"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a:pPr>
            <a:r>
              <a:rPr kumimoji="1" lang="en-US" altLang="zh-TW" sz="2000" b="0" i="0" u="none" strike="noStrike" kern="1200" cap="none" spc="0" normalizeH="0" baseline="0" noProof="0" dirty="0">
                <a:ln>
                  <a:noFill/>
                </a:ln>
                <a:solidFill>
                  <a:srgbClr val="000000"/>
                </a:solidFill>
                <a:effectLst/>
                <a:uLnTx/>
                <a:uFillTx/>
                <a:latin typeface="+mn-lt"/>
                <a:ea typeface="+mn-ea"/>
                <a:cs typeface="+mn-cs"/>
              </a:rPr>
              <a:t>33333</a:t>
            </a:r>
          </a:p>
          <a:p>
            <a:pPr marL="1600200" marR="0" lvl="3"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a:pPr>
            <a:r>
              <a:rPr kumimoji="1" lang="en-US" altLang="zh-TW" sz="1800" b="1" i="0" u="none" strike="noStrike" kern="1200" cap="none" spc="0" normalizeH="0" baseline="0" noProof="0" dirty="0">
                <a:ln>
                  <a:noFill/>
                </a:ln>
                <a:solidFill>
                  <a:srgbClr val="000000"/>
                </a:solidFill>
                <a:effectLst/>
                <a:uLnTx/>
                <a:uFillTx/>
                <a:latin typeface="+mn-lt"/>
                <a:ea typeface="+mn-ea"/>
                <a:cs typeface="+mn-cs"/>
              </a:rPr>
              <a:t>44444</a:t>
            </a:r>
          </a:p>
          <a:p>
            <a:pPr marL="2057400" marR="0" lvl="4"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a:pPr>
            <a:r>
              <a:rPr kumimoji="1" lang="en-US" altLang="zh-TW" sz="1800" b="0" i="0" u="none" strike="noStrike" kern="1200" cap="none" spc="0" normalizeH="0" baseline="0" noProof="0" dirty="0">
                <a:ln>
                  <a:noFill/>
                </a:ln>
                <a:solidFill>
                  <a:srgbClr val="000000"/>
                </a:solidFill>
                <a:effectLst/>
                <a:uLnTx/>
                <a:uFillTx/>
                <a:latin typeface="+mn-lt"/>
                <a:ea typeface="+mn-ea"/>
                <a:cs typeface="+mn-cs"/>
              </a:rPr>
              <a:t>55555</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tx1"/>
                </a:solidFill>
              </a:defRPr>
            </a:lvl1pPr>
          </a:lstStyle>
          <a:p>
            <a:fld id="{E64074C4-C0D5-4D1B-BEEE-0FC9CCAE6A2E}" type="slidenum">
              <a:rPr lang="en-US" altLang="zh-TW" smtClean="0"/>
              <a:pPr/>
              <a:t>‹#›</a:t>
            </a:fld>
            <a:endParaRPr lang="en-US" altLang="zh-TW"/>
          </a:p>
        </p:txBody>
      </p:sp>
      <p:sp>
        <p:nvSpPr>
          <p:cNvPr id="8"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12" name="Rectangle 27"/>
          <p:cNvSpPr>
            <a:spLocks noChangeArrowheads="1"/>
          </p:cNvSpPr>
          <p:nvPr/>
        </p:nvSpPr>
        <p:spPr bwMode="auto">
          <a:xfrm>
            <a:off x="0" y="404817"/>
            <a:ext cx="12192000" cy="1303808"/>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9" name="Rectangle 5"/>
          <p:cNvSpPr>
            <a:spLocks noChangeArrowheads="1"/>
          </p:cNvSpPr>
          <p:nvPr/>
        </p:nvSpPr>
        <p:spPr bwMode="auto">
          <a:xfrm>
            <a:off x="0" y="0"/>
            <a:ext cx="479999" cy="6858000"/>
          </a:xfrm>
          <a:prstGeom prst="rect">
            <a:avLst/>
          </a:prstGeom>
          <a:gradFill rotWithShape="1">
            <a:gsLst>
              <a:gs pos="6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11" name="Picture 6" descr="暫行識別標誌下載- 國立陽明交通大學秘書處NYCU Secretariat"/>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0000" y="6309000"/>
            <a:ext cx="864000" cy="432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838200" y="404817"/>
            <a:ext cx="10515600" cy="1285871"/>
          </a:xfrm>
          <a:prstGeom prst="rect">
            <a:avLst/>
          </a:prstGeom>
          <a:solidFill>
            <a:srgbClr val="000066"/>
          </a:solidFill>
        </p:spPr>
        <p:txBody>
          <a:bodyPr vert="horz" lIns="91440" tIns="45720" rIns="91440" bIns="45720" rtlCol="0" anchor="ctr">
            <a:normAutofit/>
          </a:bodyPr>
          <a:lstStyle/>
          <a:p>
            <a:r>
              <a:rPr lang="en-US" altLang="zh-TW" dirty="0"/>
              <a:t>Title</a:t>
            </a:r>
            <a:endParaRPr lang="en-US" dirty="0"/>
          </a:p>
        </p:txBody>
      </p:sp>
      <p:sp>
        <p:nvSpPr>
          <p:cNvPr id="10" name="Rectangle 4"/>
          <p:cNvSpPr>
            <a:spLocks noChangeArrowheads="1"/>
          </p:cNvSpPr>
          <p:nvPr userDrawn="1"/>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13" name="Rectangle 27"/>
          <p:cNvSpPr>
            <a:spLocks noChangeArrowheads="1"/>
          </p:cNvSpPr>
          <p:nvPr userDrawn="1"/>
        </p:nvSpPr>
        <p:spPr bwMode="auto">
          <a:xfrm>
            <a:off x="0" y="404817"/>
            <a:ext cx="12192000" cy="1303808"/>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14" name="Rectangle 5"/>
          <p:cNvSpPr>
            <a:spLocks noChangeArrowheads="1"/>
          </p:cNvSpPr>
          <p:nvPr userDrawn="1"/>
        </p:nvSpPr>
        <p:spPr bwMode="auto">
          <a:xfrm>
            <a:off x="0" y="0"/>
            <a:ext cx="479999" cy="6858000"/>
          </a:xfrm>
          <a:prstGeom prst="rect">
            <a:avLst/>
          </a:prstGeom>
          <a:gradFill rotWithShape="1">
            <a:gsLst>
              <a:gs pos="6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15" name="Picture 6" descr="暫行識別標誌下載- 國立陽明交通大學秘書處NYCU Secretariat"/>
          <p:cNvPicPr>
            <a:picLocks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180000" y="6309000"/>
            <a:ext cx="864000" cy="43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772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hf hdr="0" ftr="0" dt="0"/>
  <p:txStyles>
    <p:title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p:titleStyle>
    <p:body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0"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87.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89.png"/><Relationship Id="rId4" Type="http://schemas.openxmlformats.org/officeDocument/2006/relationships/image" Target="../media/image88.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tags" Target="../tags/tag16.xml"/><Relationship Id="rId4" Type="http://schemas.openxmlformats.org/officeDocument/2006/relationships/image" Target="../media/image90.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92.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93.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94.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95.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96.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97.png"/></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750.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750.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60.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0.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7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220.png"/></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7.xml.rels><?xml version="1.0" encoding="UTF-8" standalone="yes"?>
<Relationships xmlns="http://schemas.openxmlformats.org/package/2006/relationships"><Relationship Id="rId7"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270.png"/><Relationship Id="rId4" Type="http://schemas.openxmlformats.org/officeDocument/2006/relationships/image" Target="../media/image260.png"/></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70.png"/><Relationship Id="rId7" Type="http://schemas.openxmlformats.org/officeDocument/2006/relationships/image" Target="../media/image62.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91.png"/><Relationship Id="rId10" Type="http://schemas.openxmlformats.org/officeDocument/2006/relationships/image" Target="../media/image65.png"/><Relationship Id="rId4" Type="http://schemas.openxmlformats.org/officeDocument/2006/relationships/image" Target="../media/image80.png"/><Relationship Id="rId9" Type="http://schemas.openxmlformats.org/officeDocument/2006/relationships/image" Target="../media/image64.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7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75.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76.png"/></Relationships>
</file>

<file path=ppt/slides/_rels/slide9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81.png"/><Relationship Id="rId5" Type="http://schemas.openxmlformats.org/officeDocument/2006/relationships/image" Target="../media/image79.png"/><Relationship Id="rId4" Type="http://schemas.openxmlformats.org/officeDocument/2006/relationships/image" Target="../media/image78.png"/></Relationships>
</file>

<file path=ppt/slides/_rels/slide9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85.png"/></Relationships>
</file>

<file path=ppt/slides/_rels/slide9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2.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a:bodyPr>
          <a:lstStyle/>
          <a:p>
            <a:r>
              <a:rPr lang="zh-TW" altLang="en-US" sz="4800" dirty="0"/>
              <a:t>邊緣人工智慧</a:t>
            </a:r>
            <a:r>
              <a:rPr lang="en-US" altLang="zh-TW" sz="4800" dirty="0"/>
              <a:t/>
            </a:r>
            <a:br>
              <a:rPr lang="en-US" altLang="zh-TW" sz="4800" dirty="0"/>
            </a:br>
            <a:r>
              <a:rPr lang="en-US" altLang="zh-TW" sz="4800" dirty="0"/>
              <a:t>Edge AI</a:t>
            </a:r>
            <a:endParaRPr lang="zh-TW" altLang="en-US" sz="4800" dirty="0"/>
          </a:p>
        </p:txBody>
      </p:sp>
      <p:sp>
        <p:nvSpPr>
          <p:cNvPr id="3" name="副標題 2"/>
          <p:cNvSpPr>
            <a:spLocks noGrp="1"/>
          </p:cNvSpPr>
          <p:nvPr>
            <p:ph type="subTitle" idx="1"/>
          </p:nvPr>
        </p:nvSpPr>
        <p:spPr/>
        <p:txBody>
          <a:bodyPr/>
          <a:lstStyle/>
          <a:p>
            <a:r>
              <a:rPr lang="en-US" altLang="zh-TW" sz="3600" dirty="0" smtClean="0"/>
              <a:t>Neural Architecture Search (NAS)</a:t>
            </a:r>
            <a:endParaRPr lang="en-US" altLang="zh-TW" sz="3200" dirty="0"/>
          </a:p>
          <a:p>
            <a:endParaRPr lang="en-US" altLang="zh-TW" dirty="0"/>
          </a:p>
          <a:p>
            <a:r>
              <a:rPr lang="zh-TW" altLang="en-US" dirty="0"/>
              <a:t>吳凱強</a:t>
            </a:r>
            <a:endParaRPr lang="en-US" altLang="zh-TW" dirty="0"/>
          </a:p>
          <a:p>
            <a:r>
              <a:rPr lang="en-US" altLang="zh-TW" dirty="0"/>
              <a:t>Kai-Chang Wu</a:t>
            </a:r>
            <a:endParaRPr lang="zh-TW" altLang="en-US" dirty="0"/>
          </a:p>
        </p:txBody>
      </p:sp>
    </p:spTree>
    <p:custDataLst>
      <p:tags r:id="rId1"/>
    </p:custDataLst>
    <p:extLst>
      <p:ext uri="{BB962C8B-B14F-4D97-AF65-F5344CB8AC3E}">
        <p14:creationId xmlns:p14="http://schemas.microsoft.com/office/powerpoint/2010/main" val="32573847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94EFEFD-8943-C068-B615-149278D9A375}"/>
              </a:ext>
            </a:extLst>
          </p:cNvPr>
          <p:cNvSpPr>
            <a:spLocks noGrp="1"/>
          </p:cNvSpPr>
          <p:nvPr>
            <p:ph type="title"/>
          </p:nvPr>
        </p:nvSpPr>
        <p:spPr/>
        <p:txBody>
          <a:bodyPr/>
          <a:lstStyle/>
          <a:p>
            <a:r>
              <a:rPr kumimoji="1" lang="en-US" altLang="zh-TW" dirty="0"/>
              <a:t>Neural Architecture Search -- Overview</a:t>
            </a:r>
            <a:endParaRPr kumimoji="1" lang="zh-TW" altLang="en-US" dirty="0"/>
          </a:p>
        </p:txBody>
      </p:sp>
      <p:sp>
        <p:nvSpPr>
          <p:cNvPr id="3" name="內容版面配置區 2">
            <a:extLst>
              <a:ext uri="{FF2B5EF4-FFF2-40B4-BE49-F238E27FC236}">
                <a16:creationId xmlns:a16="http://schemas.microsoft.com/office/drawing/2014/main" id="{0C416839-6FBF-5272-7D44-BCA2D0E9DF3B}"/>
              </a:ext>
            </a:extLst>
          </p:cNvPr>
          <p:cNvSpPr>
            <a:spLocks noGrp="1"/>
          </p:cNvSpPr>
          <p:nvPr>
            <p:ph idx="1"/>
          </p:nvPr>
        </p:nvSpPr>
        <p:spPr/>
        <p:txBody>
          <a:bodyPr/>
          <a:lstStyle/>
          <a:p>
            <a:r>
              <a:rPr kumimoji="1" lang="en-US" altLang="zh-TW" dirty="0"/>
              <a:t>Goal</a:t>
            </a:r>
          </a:p>
          <a:p>
            <a:pPr lvl="1"/>
            <a:r>
              <a:rPr kumimoji="1" lang="en-US" altLang="zh-TW" dirty="0"/>
              <a:t>Find the best neural architecture configuration in the search space and maximize the objective function </a:t>
            </a:r>
          </a:p>
          <a:p>
            <a:pPr lvl="2"/>
            <a:r>
              <a:rPr kumimoji="1" lang="en-US" altLang="zh-TW" dirty="0"/>
              <a:t>Accuracy</a:t>
            </a:r>
          </a:p>
          <a:p>
            <a:pPr lvl="2"/>
            <a:r>
              <a:rPr kumimoji="1" lang="en-US" altLang="zh-TW" dirty="0"/>
              <a:t>Efficiency (e.g., FLOPs, latency, energy consumption)</a:t>
            </a:r>
          </a:p>
          <a:p>
            <a:r>
              <a:rPr kumimoji="1" lang="en-US" altLang="zh-TW" dirty="0"/>
              <a:t>Component</a:t>
            </a:r>
            <a:endParaRPr kumimoji="1" lang="zh-TW" altLang="en-US" dirty="0"/>
          </a:p>
        </p:txBody>
      </p:sp>
      <p:sp>
        <p:nvSpPr>
          <p:cNvPr id="4" name="投影片編號版面配置區 3">
            <a:extLst>
              <a:ext uri="{FF2B5EF4-FFF2-40B4-BE49-F238E27FC236}">
                <a16:creationId xmlns:a16="http://schemas.microsoft.com/office/drawing/2014/main" id="{E096F053-466A-8248-4F39-30375272A9B8}"/>
              </a:ext>
            </a:extLst>
          </p:cNvPr>
          <p:cNvSpPr>
            <a:spLocks noGrp="1"/>
          </p:cNvSpPr>
          <p:nvPr>
            <p:ph type="sldNum" sz="quarter" idx="12"/>
          </p:nvPr>
        </p:nvSpPr>
        <p:spPr/>
        <p:txBody>
          <a:bodyPr/>
          <a:lstStyle/>
          <a:p>
            <a:fld id="{1A4800EB-2EA5-46D2-A07A-510C9AA2772C}" type="slidenum">
              <a:rPr lang="en-US" altLang="zh-TW" smtClean="0"/>
              <a:pPr/>
              <a:t>10</a:t>
            </a:fld>
            <a:endParaRPr lang="en-US" altLang="zh-TW"/>
          </a:p>
        </p:txBody>
      </p:sp>
      <p:pic>
        <p:nvPicPr>
          <p:cNvPr id="5" name="object 4">
            <a:extLst>
              <a:ext uri="{FF2B5EF4-FFF2-40B4-BE49-F238E27FC236}">
                <a16:creationId xmlns:a16="http://schemas.microsoft.com/office/drawing/2014/main" id="{63CF6B94-7CC9-518E-A641-B005EDE1CA65}"/>
              </a:ext>
            </a:extLst>
          </p:cNvPr>
          <p:cNvPicPr/>
          <p:nvPr/>
        </p:nvPicPr>
        <p:blipFill>
          <a:blip r:embed="rId2" cstate="print"/>
          <a:stretch>
            <a:fillRect/>
          </a:stretch>
        </p:blipFill>
        <p:spPr>
          <a:xfrm>
            <a:off x="2054664" y="4581000"/>
            <a:ext cx="8082671" cy="1625841"/>
          </a:xfrm>
          <a:prstGeom prst="rect">
            <a:avLst/>
          </a:prstGeom>
        </p:spPr>
      </p:pic>
    </p:spTree>
    <p:extLst>
      <p:ext uri="{BB962C8B-B14F-4D97-AF65-F5344CB8AC3E}">
        <p14:creationId xmlns:p14="http://schemas.microsoft.com/office/powerpoint/2010/main" val="262078950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normAutofit/>
          </a:bodyPr>
          <a:lstStyle/>
          <a:p>
            <a:r>
              <a:rPr lang="en-US" altLang="zh-TW" dirty="0"/>
              <a:t>We find that strong regularization and data augmentation may cause a huge damage to our Supernet training and for sparsity training</a:t>
            </a:r>
          </a:p>
          <a:p>
            <a:pPr lvl="1"/>
            <a:r>
              <a:rPr lang="en-US" altLang="zh-TW" dirty="0"/>
              <a:t>Cutmix, Mixup</a:t>
            </a:r>
          </a:p>
          <a:p>
            <a:pPr lvl="1"/>
            <a:r>
              <a:rPr lang="en-US" altLang="zh-TW" dirty="0"/>
              <a:t>Drop-path</a:t>
            </a:r>
          </a:p>
          <a:p>
            <a:pPr lvl="1"/>
            <a:r>
              <a:rPr lang="en-US" altLang="zh-TW" dirty="0"/>
              <a:t>Dropout</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100</a:t>
            </a:fld>
            <a:endParaRPr lang="en-US" altLang="zh-TW" dirty="0"/>
          </a:p>
        </p:txBody>
      </p:sp>
      <p:sp>
        <p:nvSpPr>
          <p:cNvPr id="2" name="標題 1"/>
          <p:cNvSpPr>
            <a:spLocks noGrp="1"/>
          </p:cNvSpPr>
          <p:nvPr>
            <p:ph type="title"/>
          </p:nvPr>
        </p:nvSpPr>
        <p:spPr/>
        <p:txBody>
          <a:bodyPr/>
          <a:lstStyle/>
          <a:p>
            <a:r>
              <a:rPr lang="en-US" altLang="zh-TW" dirty="0"/>
              <a:t>Remove Regularization &amp; Augmentation</a:t>
            </a:r>
          </a:p>
        </p:txBody>
      </p:sp>
      <p:pic>
        <p:nvPicPr>
          <p:cNvPr id="5" name="圖片 4">
            <a:extLst>
              <a:ext uri="{FF2B5EF4-FFF2-40B4-BE49-F238E27FC236}">
                <a16:creationId xmlns:a16="http://schemas.microsoft.com/office/drawing/2014/main" id="{9ED561CD-F9F5-8793-9A59-5F4C0BD7F8C7}"/>
              </a:ext>
            </a:extLst>
          </p:cNvPr>
          <p:cNvPicPr>
            <a:picLocks noChangeAspect="1"/>
          </p:cNvPicPr>
          <p:nvPr/>
        </p:nvPicPr>
        <p:blipFill>
          <a:blip r:embed="rId4"/>
          <a:stretch>
            <a:fillRect/>
          </a:stretch>
        </p:blipFill>
        <p:spPr>
          <a:xfrm>
            <a:off x="4584000" y="2852620"/>
            <a:ext cx="4968000" cy="3744380"/>
          </a:xfrm>
          <a:prstGeom prst="rect">
            <a:avLst/>
          </a:prstGeom>
        </p:spPr>
      </p:pic>
      <p:sp>
        <p:nvSpPr>
          <p:cNvPr id="6" name="文字方塊 5">
            <a:extLst>
              <a:ext uri="{FF2B5EF4-FFF2-40B4-BE49-F238E27FC236}">
                <a16:creationId xmlns:a16="http://schemas.microsoft.com/office/drawing/2014/main" id="{55658E27-708A-261F-1CBB-0F7BBFC0EBFB}"/>
              </a:ext>
            </a:extLst>
          </p:cNvPr>
          <p:cNvSpPr txBox="1"/>
          <p:nvPr/>
        </p:nvSpPr>
        <p:spPr>
          <a:xfrm>
            <a:off x="9479999" y="5660620"/>
            <a:ext cx="2232000" cy="369332"/>
          </a:xfrm>
          <a:prstGeom prst="rect">
            <a:avLst/>
          </a:prstGeom>
          <a:noFill/>
        </p:spPr>
        <p:txBody>
          <a:bodyPr wrap="square" rtlCol="0">
            <a:spAutoFit/>
          </a:bodyPr>
          <a:lstStyle/>
          <a:p>
            <a:r>
              <a:rPr lang="en-US" altLang="zh-TW" dirty="0"/>
              <a:t># model: </a:t>
            </a:r>
            <a:r>
              <a:rPr lang="en-US" altLang="zh-TW" dirty="0" err="1"/>
              <a:t>DeiT</a:t>
            </a:r>
            <a:r>
              <a:rPr lang="en-US" altLang="zh-TW" dirty="0"/>
              <a:t>-S</a:t>
            </a:r>
            <a:endParaRPr lang="zh-TW" altLang="en-US" dirty="0"/>
          </a:p>
        </p:txBody>
      </p:sp>
    </p:spTree>
    <p:custDataLst>
      <p:tags r:id="rId1"/>
    </p:custDataLst>
    <p:extLst>
      <p:ext uri="{BB962C8B-B14F-4D97-AF65-F5344CB8AC3E}">
        <p14:creationId xmlns:p14="http://schemas.microsoft.com/office/powerpoint/2010/main" val="241240389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A4800EB-2EA5-46D2-A07A-510C9AA2772C}" type="slidenum">
              <a:rPr lang="en-US" altLang="zh-TW" smtClean="0"/>
              <a:pPr/>
              <a:t>101</a:t>
            </a:fld>
            <a:endParaRPr lang="en-US" altLang="zh-TW"/>
          </a:p>
        </p:txBody>
      </p:sp>
      <p:sp>
        <p:nvSpPr>
          <p:cNvPr id="2" name="標題 1"/>
          <p:cNvSpPr>
            <a:spLocks noGrp="1"/>
          </p:cNvSpPr>
          <p:nvPr>
            <p:ph type="title"/>
          </p:nvPr>
        </p:nvSpPr>
        <p:spPr/>
        <p:txBody>
          <a:bodyPr/>
          <a:lstStyle/>
          <a:p>
            <a:r>
              <a:rPr lang="en-US" altLang="zh-TW" dirty="0"/>
              <a:t>Two-step Sampling Strategy</a:t>
            </a:r>
          </a:p>
        </p:txBody>
      </p:sp>
      <p:sp>
        <p:nvSpPr>
          <p:cNvPr id="7" name="內容版面配置區 2">
            <a:extLst>
              <a:ext uri="{FF2B5EF4-FFF2-40B4-BE49-F238E27FC236}">
                <a16:creationId xmlns:a16="http://schemas.microsoft.com/office/drawing/2014/main" id="{84425D96-13D1-FC28-9948-2EE1EB4B7EC7}"/>
              </a:ext>
            </a:extLst>
          </p:cNvPr>
          <p:cNvSpPr>
            <a:spLocks noGrp="1"/>
          </p:cNvSpPr>
          <p:nvPr>
            <p:ph idx="1"/>
          </p:nvPr>
        </p:nvSpPr>
        <p:spPr>
          <a:xfrm>
            <a:off x="838200" y="1825625"/>
            <a:ext cx="10515600" cy="4351338"/>
          </a:xfrm>
        </p:spPr>
        <p:txBody>
          <a:bodyPr>
            <a:normAutofit/>
          </a:bodyPr>
          <a:lstStyle/>
          <a:p>
            <a:r>
              <a:rPr lang="en-US" altLang="zh-TW" dirty="0"/>
              <a:t>Vanilla sampling strategy</a:t>
            </a:r>
          </a:p>
          <a:p>
            <a:pPr lvl="1"/>
            <a:r>
              <a:rPr lang="en-US" altLang="zh-TW" dirty="0"/>
              <a:t>Uniform sample config (1:4, 2:4, 4:4) for each </a:t>
            </a:r>
            <a:r>
              <a:rPr lang="en-US" altLang="zh-TW" dirty="0" smtClean="0"/>
              <a:t>layer</a:t>
            </a:r>
          </a:p>
          <a:p>
            <a:pPr lvl="1"/>
            <a:endParaRPr lang="en-US" altLang="zh-TW" dirty="0"/>
          </a:p>
          <a:p>
            <a:r>
              <a:rPr lang="en-US" altLang="zh-TW" dirty="0"/>
              <a:t>Our two-step sampling strategy</a:t>
            </a:r>
          </a:p>
          <a:p>
            <a:pPr lvl="1"/>
            <a:r>
              <a:rPr lang="en-US" altLang="zh-TW" dirty="0"/>
              <a:t>Uniform sample FLOPs range (1.4~1.6, 1.6~1.8 … 4.4~4.6) for each </a:t>
            </a:r>
            <a:r>
              <a:rPr lang="en-US" altLang="zh-TW" dirty="0" smtClean="0"/>
              <a:t>layer</a:t>
            </a:r>
          </a:p>
          <a:p>
            <a:r>
              <a:rPr lang="en-US" altLang="zh-TW" dirty="0"/>
              <a:t>Prioritizing Sparser Subnets</a:t>
            </a:r>
          </a:p>
          <a:p>
            <a:pPr marL="457200" lvl="1" indent="0">
              <a:buNone/>
            </a:pPr>
            <a:endParaRPr lang="en-US" altLang="zh-TW" dirty="0"/>
          </a:p>
        </p:txBody>
      </p:sp>
      <p:grpSp>
        <p:nvGrpSpPr>
          <p:cNvPr id="3" name="群組 2"/>
          <p:cNvGrpSpPr/>
          <p:nvPr/>
        </p:nvGrpSpPr>
        <p:grpSpPr>
          <a:xfrm>
            <a:off x="5180680" y="4221001"/>
            <a:ext cx="3309620" cy="2532708"/>
            <a:chOff x="5462938" y="4437000"/>
            <a:chExt cx="2745104" cy="2100709"/>
          </a:xfrm>
        </p:grpSpPr>
        <p:pic>
          <p:nvPicPr>
            <p:cNvPr id="12" name="圖片 11">
              <a:extLst>
                <a:ext uri="{FF2B5EF4-FFF2-40B4-BE49-F238E27FC236}">
                  <a16:creationId xmlns:a16="http://schemas.microsoft.com/office/drawing/2014/main" id="{A53E56DE-8640-07F5-9DDB-AD252A5AFE66}"/>
                </a:ext>
              </a:extLst>
            </p:cNvPr>
            <p:cNvPicPr>
              <a:picLocks noChangeAspect="1"/>
            </p:cNvPicPr>
            <p:nvPr/>
          </p:nvPicPr>
          <p:blipFill>
            <a:blip r:embed="rId4"/>
            <a:stretch>
              <a:fillRect/>
            </a:stretch>
          </p:blipFill>
          <p:spPr>
            <a:xfrm>
              <a:off x="5462938" y="4437000"/>
              <a:ext cx="2745104" cy="1783988"/>
            </a:xfrm>
            <a:prstGeom prst="rect">
              <a:avLst/>
            </a:prstGeom>
          </p:spPr>
        </p:pic>
        <p:sp>
          <p:nvSpPr>
            <p:cNvPr id="13" name="文字方塊 12">
              <a:extLst>
                <a:ext uri="{FF2B5EF4-FFF2-40B4-BE49-F238E27FC236}">
                  <a16:creationId xmlns:a16="http://schemas.microsoft.com/office/drawing/2014/main" id="{8A95485E-2FE1-B365-BFFB-314C3BAE38D5}"/>
                </a:ext>
              </a:extLst>
            </p:cNvPr>
            <p:cNvSpPr txBox="1"/>
            <p:nvPr/>
          </p:nvSpPr>
          <p:spPr>
            <a:xfrm>
              <a:off x="6331490" y="6168377"/>
              <a:ext cx="1008000" cy="369332"/>
            </a:xfrm>
            <a:prstGeom prst="rect">
              <a:avLst/>
            </a:prstGeom>
            <a:noFill/>
          </p:spPr>
          <p:txBody>
            <a:bodyPr wrap="square" rtlCol="0">
              <a:spAutoFit/>
            </a:bodyPr>
            <a:lstStyle/>
            <a:p>
              <a:pPr algn="ctr"/>
              <a:r>
                <a:rPr lang="en-US" altLang="zh-TW" dirty="0"/>
                <a:t>Vanilla</a:t>
              </a:r>
              <a:endParaRPr lang="zh-TW" altLang="en-US" dirty="0"/>
            </a:p>
          </p:txBody>
        </p:sp>
      </p:grpSp>
      <p:grpSp>
        <p:nvGrpSpPr>
          <p:cNvPr id="5" name="群組 4"/>
          <p:cNvGrpSpPr/>
          <p:nvPr/>
        </p:nvGrpSpPr>
        <p:grpSpPr>
          <a:xfrm>
            <a:off x="8518533" y="4221001"/>
            <a:ext cx="3358850" cy="2532708"/>
            <a:chOff x="8567865" y="4437000"/>
            <a:chExt cx="2785935" cy="2100709"/>
          </a:xfrm>
        </p:grpSpPr>
        <p:pic>
          <p:nvPicPr>
            <p:cNvPr id="8" name="圖片 7" descr="一張含有 文字, 螢幕擷取畫面, 字型, 繪圖 的圖片&#10;&#10;自動產生的描述">
              <a:extLst>
                <a:ext uri="{FF2B5EF4-FFF2-40B4-BE49-F238E27FC236}">
                  <a16:creationId xmlns:a16="http://schemas.microsoft.com/office/drawing/2014/main" id="{4A47243D-F9FE-4C88-FBBE-6B314D43F27E}"/>
                </a:ext>
              </a:extLst>
            </p:cNvPr>
            <p:cNvPicPr>
              <a:picLocks noChangeAspect="1"/>
            </p:cNvPicPr>
            <p:nvPr/>
          </p:nvPicPr>
          <p:blipFill rotWithShape="1">
            <a:blip r:embed="rId5">
              <a:extLst>
                <a:ext uri="{28A0092B-C50C-407E-A947-70E740481C1C}">
                  <a14:useLocalDpi xmlns:a14="http://schemas.microsoft.com/office/drawing/2010/main" val="0"/>
                </a:ext>
              </a:extLst>
            </a:blip>
            <a:srcRect l="3399" t="7501" r="4775" b="-1"/>
            <a:stretch/>
          </p:blipFill>
          <p:spPr>
            <a:xfrm>
              <a:off x="8567865" y="4437000"/>
              <a:ext cx="2785935" cy="1783988"/>
            </a:xfrm>
            <a:prstGeom prst="rect">
              <a:avLst/>
            </a:prstGeom>
          </p:spPr>
        </p:pic>
        <p:sp>
          <p:nvSpPr>
            <p:cNvPr id="14" name="文字方塊 13">
              <a:extLst>
                <a:ext uri="{FF2B5EF4-FFF2-40B4-BE49-F238E27FC236}">
                  <a16:creationId xmlns:a16="http://schemas.microsoft.com/office/drawing/2014/main" id="{36E9C0DD-D737-FD97-AEAA-A2476690D94D}"/>
                </a:ext>
              </a:extLst>
            </p:cNvPr>
            <p:cNvSpPr txBox="1"/>
            <p:nvPr/>
          </p:nvSpPr>
          <p:spPr>
            <a:xfrm>
              <a:off x="9312832" y="6168377"/>
              <a:ext cx="1296000" cy="369332"/>
            </a:xfrm>
            <a:prstGeom prst="rect">
              <a:avLst/>
            </a:prstGeom>
            <a:noFill/>
          </p:spPr>
          <p:txBody>
            <a:bodyPr wrap="square" rtlCol="0">
              <a:spAutoFit/>
            </a:bodyPr>
            <a:lstStyle/>
            <a:p>
              <a:pPr algn="ctr"/>
              <a:r>
                <a:rPr lang="en-US" altLang="zh-TW" dirty="0"/>
                <a:t>Two-step</a:t>
              </a:r>
              <a:endParaRPr lang="zh-TW" altLang="en-US" dirty="0"/>
            </a:p>
          </p:txBody>
        </p:sp>
      </p:grpSp>
    </p:spTree>
    <p:custDataLst>
      <p:tags r:id="rId1"/>
    </p:custDataLst>
    <p:extLst>
      <p:ext uri="{BB962C8B-B14F-4D97-AF65-F5344CB8AC3E}">
        <p14:creationId xmlns:p14="http://schemas.microsoft.com/office/powerpoint/2010/main" val="46439771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圖片 12"/>
          <p:cNvPicPr>
            <a:picLocks noChangeAspect="1"/>
          </p:cNvPicPr>
          <p:nvPr/>
        </p:nvPicPr>
        <p:blipFill>
          <a:blip r:embed="rId4"/>
          <a:stretch>
            <a:fillRect/>
          </a:stretch>
        </p:blipFill>
        <p:spPr>
          <a:xfrm>
            <a:off x="1560000" y="2723092"/>
            <a:ext cx="8351999" cy="3646158"/>
          </a:xfrm>
          <a:prstGeom prst="rect">
            <a:avLst/>
          </a:prstGeom>
        </p:spPr>
      </p:pic>
      <p:sp>
        <p:nvSpPr>
          <p:cNvPr id="2" name="標題 1"/>
          <p:cNvSpPr>
            <a:spLocks noGrp="1"/>
          </p:cNvSpPr>
          <p:nvPr>
            <p:ph type="title"/>
          </p:nvPr>
        </p:nvSpPr>
        <p:spPr/>
        <p:txBody>
          <a:bodyPr/>
          <a:lstStyle/>
          <a:p>
            <a:r>
              <a:rPr lang="en-US" altLang="zh-TW" dirty="0"/>
              <a:t>Two-step Sampling Strategy</a:t>
            </a:r>
            <a:endParaRPr lang="zh-TW" altLang="en-US" dirty="0"/>
          </a:p>
        </p:txBody>
      </p:sp>
      <p:sp>
        <p:nvSpPr>
          <p:cNvPr id="7" name="內容版面配置區 6"/>
          <p:cNvSpPr>
            <a:spLocks noGrp="1"/>
          </p:cNvSpPr>
          <p:nvPr>
            <p:ph sz="half" idx="1"/>
          </p:nvPr>
        </p:nvSpPr>
        <p:spPr/>
        <p:txBody>
          <a:bodyPr>
            <a:normAutofit/>
          </a:bodyPr>
          <a:lstStyle/>
          <a:p>
            <a:r>
              <a:rPr lang="en-US" altLang="zh-TW" dirty="0"/>
              <a:t>Uniformly sample subnets</a:t>
            </a:r>
            <a:endParaRPr lang="zh-TW" altLang="en-US" dirty="0"/>
          </a:p>
        </p:txBody>
      </p:sp>
      <p:sp>
        <p:nvSpPr>
          <p:cNvPr id="11" name="內容版面配置區 10"/>
          <p:cNvSpPr>
            <a:spLocks noGrp="1"/>
          </p:cNvSpPr>
          <p:nvPr>
            <p:ph sz="half" idx="2"/>
          </p:nvPr>
        </p:nvSpPr>
        <p:spPr/>
        <p:txBody>
          <a:bodyPr>
            <a:normAutofit/>
          </a:bodyPr>
          <a:lstStyle/>
          <a:p>
            <a:r>
              <a:rPr lang="en-US" altLang="zh-TW" dirty="0"/>
              <a:t>Sample subnets with different probabilities</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102</a:t>
            </a:fld>
            <a:endParaRPr lang="en-US" altLang="zh-TW"/>
          </a:p>
        </p:txBody>
      </p:sp>
      <p:sp>
        <p:nvSpPr>
          <p:cNvPr id="14" name="向右箭號 13"/>
          <p:cNvSpPr/>
          <p:nvPr/>
        </p:nvSpPr>
        <p:spPr>
          <a:xfrm>
            <a:off x="5327050" y="4294171"/>
            <a:ext cx="888631" cy="504000"/>
          </a:xfrm>
          <a:prstGeom prst="right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6" name="文字方塊 75"/>
          <p:cNvSpPr txBox="1"/>
          <p:nvPr/>
        </p:nvSpPr>
        <p:spPr>
          <a:xfrm>
            <a:off x="5305943" y="4341667"/>
            <a:ext cx="860114" cy="369332"/>
          </a:xfrm>
          <a:prstGeom prst="rect">
            <a:avLst/>
          </a:prstGeom>
          <a:noFill/>
        </p:spPr>
        <p:txBody>
          <a:bodyPr wrap="square" rtlCol="0">
            <a:spAutoFit/>
          </a:bodyPr>
          <a:lstStyle/>
          <a:p>
            <a:pPr algn="ctr"/>
            <a:r>
              <a:rPr lang="en-US" altLang="zh-TW" dirty="0">
                <a:solidFill>
                  <a:schemeClr val="bg1"/>
                </a:solidFill>
              </a:rPr>
              <a:t>Modify</a:t>
            </a:r>
            <a:endParaRPr lang="zh-TW" altLang="en-US" dirty="0">
              <a:solidFill>
                <a:schemeClr val="bg1"/>
              </a:solidFill>
            </a:endParaRPr>
          </a:p>
        </p:txBody>
      </p:sp>
      <p:sp>
        <p:nvSpPr>
          <p:cNvPr id="3" name="文字方塊 2">
            <a:extLst>
              <a:ext uri="{FF2B5EF4-FFF2-40B4-BE49-F238E27FC236}">
                <a16:creationId xmlns:a16="http://schemas.microsoft.com/office/drawing/2014/main" id="{35C7797D-6C26-E37F-762D-8C246EDE9D8D}"/>
              </a:ext>
            </a:extLst>
          </p:cNvPr>
          <p:cNvSpPr txBox="1"/>
          <p:nvPr/>
        </p:nvSpPr>
        <p:spPr>
          <a:xfrm>
            <a:off x="8520000" y="4265067"/>
            <a:ext cx="3552000" cy="646331"/>
          </a:xfrm>
          <a:prstGeom prst="rect">
            <a:avLst/>
          </a:prstGeom>
          <a:noFill/>
        </p:spPr>
        <p:txBody>
          <a:bodyPr wrap="square" rtlCol="0">
            <a:spAutoFit/>
          </a:bodyPr>
          <a:lstStyle/>
          <a:p>
            <a:r>
              <a:rPr lang="en-US" altLang="zh-TW" dirty="0">
                <a:solidFill>
                  <a:schemeClr val="accent2"/>
                </a:solidFill>
              </a:rPr>
              <a:t>Prioritize sparser subnets, resulting in higher </a:t>
            </a:r>
            <a:r>
              <a:rPr lang="en-US" altLang="zh-TW" dirty="0" smtClean="0">
                <a:solidFill>
                  <a:schemeClr val="accent2"/>
                </a:solidFill>
              </a:rPr>
              <a:t>performance!</a:t>
            </a:r>
            <a:endParaRPr lang="zh-TW" altLang="en-US" dirty="0">
              <a:solidFill>
                <a:schemeClr val="accent2"/>
              </a:solidFill>
            </a:endParaRPr>
          </a:p>
        </p:txBody>
      </p:sp>
    </p:spTree>
    <p:custDataLst>
      <p:tags r:id="rId1"/>
    </p:custDataLst>
    <p:extLst>
      <p:ext uri="{BB962C8B-B14F-4D97-AF65-F5344CB8AC3E}">
        <p14:creationId xmlns:p14="http://schemas.microsoft.com/office/powerpoint/2010/main" val="427693165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內容版面配置區 2"/>
              <p:cNvSpPr>
                <a:spLocks noGrp="1"/>
              </p:cNvSpPr>
              <p:nvPr>
                <p:ph idx="1"/>
              </p:nvPr>
            </p:nvSpPr>
            <p:spPr>
              <a:xfrm>
                <a:off x="838200" y="1885661"/>
                <a:ext cx="10515600" cy="4567521"/>
              </a:xfrm>
            </p:spPr>
            <p:txBody>
              <a:bodyPr>
                <a:normAutofit fontScale="92500" lnSpcReduction="20000"/>
              </a:bodyPr>
              <a:lstStyle/>
              <a:p>
                <a:r>
                  <a:rPr lang="en-US" altLang="zh-TW" dirty="0"/>
                  <a:t>Model: </a:t>
                </a:r>
                <a:r>
                  <a:rPr lang="en-US" altLang="zh-TW" dirty="0" err="1"/>
                  <a:t>DeiT</a:t>
                </a:r>
                <a:r>
                  <a:rPr lang="en-US" altLang="zh-TW" dirty="0"/>
                  <a:t>-S, </a:t>
                </a:r>
                <a:r>
                  <a:rPr lang="en-US" altLang="zh-TW" dirty="0" err="1"/>
                  <a:t>DeiT</a:t>
                </a:r>
                <a:r>
                  <a:rPr lang="en-US" altLang="zh-TW" dirty="0"/>
                  <a:t>-B, </a:t>
                </a:r>
                <a:r>
                  <a:rPr lang="en-US" altLang="zh-TW" dirty="0" err="1"/>
                  <a:t>Swin</a:t>
                </a:r>
                <a:r>
                  <a:rPr lang="en-US" altLang="zh-TW" dirty="0"/>
                  <a:t>-S</a:t>
                </a:r>
                <a:r>
                  <a:rPr lang="en-US" altLang="zh-TW" dirty="0" smtClean="0"/>
                  <a:t>, and </a:t>
                </a:r>
                <a:r>
                  <a:rPr lang="en-US" altLang="zh-TW" dirty="0"/>
                  <a:t>Swin-B</a:t>
                </a:r>
              </a:p>
              <a:p>
                <a:r>
                  <a:rPr lang="en-US" altLang="zh-TW" dirty="0"/>
                  <a:t>Dataset: ImageNet-1k</a:t>
                </a:r>
              </a:p>
              <a:p>
                <a:r>
                  <a:rPr lang="en-US" altLang="zh-TW" dirty="0"/>
                  <a:t>Original Top-1 accuracy: 79.9%</a:t>
                </a:r>
              </a:p>
              <a:p>
                <a:endParaRPr lang="en-US" altLang="zh-TW" dirty="0"/>
              </a:p>
              <a:p>
                <a:r>
                  <a:rPr lang="en-US" altLang="zh-TW" dirty="0"/>
                  <a:t>Choice of sparsity level: 1:4, 2:4, and 4:4</a:t>
                </a:r>
              </a:p>
              <a:p>
                <a:r>
                  <a:rPr lang="en-US" altLang="zh-TW" dirty="0"/>
                  <a:t>Training setting</a:t>
                </a:r>
              </a:p>
              <a:p>
                <a:pPr lvl="1"/>
                <a:r>
                  <a:rPr lang="en-US" altLang="zh-TW" dirty="0"/>
                  <a:t>Epoch: 150</a:t>
                </a:r>
              </a:p>
              <a:p>
                <a:pPr lvl="1"/>
                <a:r>
                  <a:rPr lang="en-US" altLang="zh-TW" dirty="0"/>
                  <a:t>Lr: 5e-5</a:t>
                </a:r>
              </a:p>
              <a:p>
                <a:pPr lvl="1"/>
                <a14:m>
                  <m:oMath xmlns:m="http://schemas.openxmlformats.org/officeDocument/2006/math">
                    <m:sSub>
                      <m:sSubPr>
                        <m:ctrlPr>
                          <a:rPr lang="en-US" altLang="zh-TW" b="1" i="1" smtClean="0">
                            <a:latin typeface="Cambria Math" panose="02040503050406030204" pitchFamily="18" charset="0"/>
                          </a:rPr>
                        </m:ctrlPr>
                      </m:sSubPr>
                      <m:e>
                        <m:r>
                          <a:rPr lang="en-US" altLang="zh-TW" b="1" i="1" smtClean="0">
                            <a:latin typeface="Cambria Math" panose="02040503050406030204" pitchFamily="18" charset="0"/>
                          </a:rPr>
                          <m:t>𝑪</m:t>
                        </m:r>
                      </m:e>
                      <m:sub>
                        <m:r>
                          <a:rPr lang="en-US" altLang="zh-TW" b="1" i="1" smtClean="0">
                            <a:latin typeface="Cambria Math" panose="02040503050406030204" pitchFamily="18" charset="0"/>
                          </a:rPr>
                          <m:t>𝒖𝒑𝒑𝒆𝒓</m:t>
                        </m:r>
                      </m:sub>
                    </m:sSub>
                  </m:oMath>
                </a14:m>
                <a:r>
                  <a:rPr lang="en-US" altLang="zh-TW" dirty="0" smtClean="0"/>
                  <a:t>: </a:t>
                </a:r>
                <a:r>
                  <a:rPr lang="en-US" altLang="zh-TW" dirty="0"/>
                  <a:t>0.5 (50% FLOPs)</a:t>
                </a:r>
              </a:p>
              <a:p>
                <a:r>
                  <a:rPr lang="en-US" altLang="zh-TW" dirty="0"/>
                  <a:t>Iterations for EA searching: 20</a:t>
                </a:r>
              </a:p>
              <a:p>
                <a:r>
                  <a:rPr lang="en-US" altLang="zh-TW" dirty="0">
                    <a:solidFill>
                      <a:srgbClr val="FF0000"/>
                    </a:solidFill>
                  </a:rPr>
                  <a:t>No </a:t>
                </a:r>
                <a:r>
                  <a:rPr lang="en-US" altLang="zh-TW" dirty="0" smtClean="0">
                    <a:solidFill>
                      <a:srgbClr val="FF0000"/>
                    </a:solidFill>
                  </a:rPr>
                  <a:t>fine-tuning!</a:t>
                </a:r>
                <a:endParaRPr lang="en-US" altLang="zh-TW" dirty="0">
                  <a:solidFill>
                    <a:srgbClr val="FF0000"/>
                  </a:solidFill>
                </a:endParaRPr>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xfrm>
                <a:off x="838200" y="1885661"/>
                <a:ext cx="10515600" cy="4567521"/>
              </a:xfrm>
              <a:blipFill rotWithShape="0">
                <a:blip r:embed="rId4"/>
                <a:stretch>
                  <a:fillRect l="-928" t="-2933"/>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1A4800EB-2EA5-46D2-A07A-510C9AA2772C}" type="slidenum">
              <a:rPr lang="en-US" altLang="zh-TW" smtClean="0"/>
              <a:pPr/>
              <a:t>103</a:t>
            </a:fld>
            <a:endParaRPr lang="en-US" altLang="zh-TW"/>
          </a:p>
        </p:txBody>
      </p:sp>
      <p:sp>
        <p:nvSpPr>
          <p:cNvPr id="2" name="標題 1"/>
          <p:cNvSpPr>
            <a:spLocks noGrp="1"/>
          </p:cNvSpPr>
          <p:nvPr>
            <p:ph type="title"/>
          </p:nvPr>
        </p:nvSpPr>
        <p:spPr/>
        <p:txBody>
          <a:bodyPr/>
          <a:lstStyle/>
          <a:p>
            <a:r>
              <a:rPr lang="en-US" altLang="zh-TW" dirty="0"/>
              <a:t>Experiment Setting</a:t>
            </a:r>
          </a:p>
        </p:txBody>
      </p:sp>
    </p:spTree>
    <p:custDataLst>
      <p:tags r:id="rId1"/>
    </p:custDataLst>
    <p:extLst>
      <p:ext uri="{BB962C8B-B14F-4D97-AF65-F5344CB8AC3E}">
        <p14:creationId xmlns:p14="http://schemas.microsoft.com/office/powerpoint/2010/main" val="17743850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1885662"/>
            <a:ext cx="10515600" cy="4351338"/>
          </a:xfrm>
        </p:spPr>
        <p:txBody>
          <a:bodyPr>
            <a:normAutofit/>
          </a:bodyPr>
          <a:lstStyle/>
          <a:p>
            <a:r>
              <a:rPr lang="en-US" altLang="zh-TW" dirty="0"/>
              <a:t>Result of </a:t>
            </a:r>
            <a:r>
              <a:rPr lang="en-US" altLang="zh-TW" dirty="0" err="1"/>
              <a:t>Deit</a:t>
            </a:r>
            <a:r>
              <a:rPr lang="en-US" altLang="zh-TW" dirty="0"/>
              <a:t>-B</a:t>
            </a:r>
          </a:p>
          <a:p>
            <a:pPr lvl="1"/>
            <a:r>
              <a:rPr lang="en-US" altLang="zh-TW" dirty="0"/>
              <a:t>9G: 81.8%</a:t>
            </a:r>
          </a:p>
          <a:p>
            <a:pPr lvl="1"/>
            <a:r>
              <a:rPr lang="en-US" altLang="zh-TW" dirty="0"/>
              <a:t>7G: 81.6%</a:t>
            </a:r>
          </a:p>
          <a:p>
            <a:pPr lvl="1"/>
            <a:r>
              <a:rPr lang="en-US" altLang="zh-TW" dirty="0"/>
              <a:t>6G: 81.5%</a:t>
            </a:r>
          </a:p>
          <a:p>
            <a:pPr lvl="1"/>
            <a:r>
              <a:rPr lang="en-US" altLang="zh-TW" dirty="0"/>
              <a:t>5.5G: 81.4%</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104</a:t>
            </a:fld>
            <a:endParaRPr lang="en-US" altLang="zh-TW"/>
          </a:p>
        </p:txBody>
      </p:sp>
      <p:sp>
        <p:nvSpPr>
          <p:cNvPr id="2" name="標題 1"/>
          <p:cNvSpPr>
            <a:spLocks noGrp="1"/>
          </p:cNvSpPr>
          <p:nvPr>
            <p:ph type="title"/>
          </p:nvPr>
        </p:nvSpPr>
        <p:spPr/>
        <p:txBody>
          <a:bodyPr/>
          <a:lstStyle/>
          <a:p>
            <a:r>
              <a:rPr lang="en-US" altLang="zh-TW" dirty="0"/>
              <a:t>Result of sparsity exploration on </a:t>
            </a:r>
            <a:r>
              <a:rPr lang="en-US" altLang="zh-TW" dirty="0" err="1"/>
              <a:t>DeiT</a:t>
            </a:r>
            <a:r>
              <a:rPr lang="en-US" altLang="zh-TW" dirty="0"/>
              <a:t>-B</a:t>
            </a:r>
          </a:p>
        </p:txBody>
      </p:sp>
      <p:pic>
        <p:nvPicPr>
          <p:cNvPr id="6" name="圖片 5">
            <a:extLst>
              <a:ext uri="{FF2B5EF4-FFF2-40B4-BE49-F238E27FC236}">
                <a16:creationId xmlns:a16="http://schemas.microsoft.com/office/drawing/2014/main" id="{6C2D91E0-27BC-88DC-7527-C7399019D822}"/>
              </a:ext>
            </a:extLst>
          </p:cNvPr>
          <p:cNvPicPr>
            <a:picLocks noChangeAspect="1"/>
          </p:cNvPicPr>
          <p:nvPr/>
        </p:nvPicPr>
        <p:blipFill>
          <a:blip r:embed="rId4"/>
          <a:stretch>
            <a:fillRect/>
          </a:stretch>
        </p:blipFill>
        <p:spPr>
          <a:xfrm>
            <a:off x="4656000" y="2061000"/>
            <a:ext cx="5457447" cy="3803675"/>
          </a:xfrm>
          <a:prstGeom prst="rect">
            <a:avLst/>
          </a:prstGeom>
        </p:spPr>
      </p:pic>
      <p:sp>
        <p:nvSpPr>
          <p:cNvPr id="7" name="文字方塊 6">
            <a:extLst>
              <a:ext uri="{FF2B5EF4-FFF2-40B4-BE49-F238E27FC236}">
                <a16:creationId xmlns:a16="http://schemas.microsoft.com/office/drawing/2014/main" id="{29528011-4519-5D5E-6A13-56DE0C0FDA26}"/>
              </a:ext>
            </a:extLst>
          </p:cNvPr>
          <p:cNvSpPr txBox="1"/>
          <p:nvPr/>
        </p:nvSpPr>
        <p:spPr>
          <a:xfrm>
            <a:off x="4584000" y="6096620"/>
            <a:ext cx="6624000" cy="400110"/>
          </a:xfrm>
          <a:prstGeom prst="rect">
            <a:avLst/>
          </a:prstGeom>
          <a:noFill/>
        </p:spPr>
        <p:txBody>
          <a:bodyPr wrap="square" rtlCol="0">
            <a:spAutoFit/>
          </a:bodyPr>
          <a:lstStyle/>
          <a:p>
            <a:r>
              <a:rPr lang="en-US" altLang="zh-TW" sz="2000" dirty="0"/>
              <a:t># All models are direct inherited from the supernet</a:t>
            </a:r>
            <a:endParaRPr lang="zh-TW" altLang="en-US" sz="2000" dirty="0"/>
          </a:p>
        </p:txBody>
      </p:sp>
    </p:spTree>
    <p:custDataLst>
      <p:tags r:id="rId1"/>
    </p:custDataLst>
    <p:extLst>
      <p:ext uri="{BB962C8B-B14F-4D97-AF65-F5344CB8AC3E}">
        <p14:creationId xmlns:p14="http://schemas.microsoft.com/office/powerpoint/2010/main" val="370595737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1A4800EB-2EA5-46D2-A07A-510C9AA2772C}" type="slidenum">
              <a:rPr lang="en-US" altLang="zh-TW" smtClean="0"/>
              <a:pPr/>
              <a:t>105</a:t>
            </a:fld>
            <a:endParaRPr lang="en-US" altLang="zh-TW"/>
          </a:p>
        </p:txBody>
      </p:sp>
      <p:sp>
        <p:nvSpPr>
          <p:cNvPr id="2" name="標題 1"/>
          <p:cNvSpPr>
            <a:spLocks noGrp="1"/>
          </p:cNvSpPr>
          <p:nvPr>
            <p:ph type="title"/>
          </p:nvPr>
        </p:nvSpPr>
        <p:spPr/>
        <p:txBody>
          <a:bodyPr/>
          <a:lstStyle/>
          <a:p>
            <a:r>
              <a:rPr lang="en-US" altLang="zh-TW" dirty="0"/>
              <a:t>Comparison </a:t>
            </a:r>
            <a:r>
              <a:rPr lang="en-US" altLang="zh-TW" dirty="0" smtClean="0"/>
              <a:t>with the Dense (Uniform 4</a:t>
            </a:r>
            <a:r>
              <a:rPr lang="en-US" altLang="zh-TW" dirty="0" smtClean="0">
                <a:sym typeface="Wingdings" panose="05000000000000000000" pitchFamily="2" charset="2"/>
              </a:rPr>
              <a:t>:4) and U</a:t>
            </a:r>
            <a:r>
              <a:rPr lang="en-US" altLang="zh-TW" dirty="0" smtClean="0"/>
              <a:t>niform 2</a:t>
            </a:r>
            <a:r>
              <a:rPr lang="en-US" altLang="zh-TW" dirty="0" smtClean="0">
                <a:sym typeface="Wingdings" panose="05000000000000000000" pitchFamily="2" charset="2"/>
              </a:rPr>
              <a:t>:4 </a:t>
            </a:r>
            <a:endParaRPr lang="en-US" altLang="zh-TW" dirty="0"/>
          </a:p>
        </p:txBody>
      </p:sp>
      <p:pic>
        <p:nvPicPr>
          <p:cNvPr id="5" name="圖片 4"/>
          <p:cNvPicPr>
            <a:picLocks noChangeAspect="1"/>
          </p:cNvPicPr>
          <p:nvPr/>
        </p:nvPicPr>
        <p:blipFill>
          <a:blip r:embed="rId4"/>
          <a:stretch>
            <a:fillRect/>
          </a:stretch>
        </p:blipFill>
        <p:spPr>
          <a:xfrm>
            <a:off x="2712000" y="1719226"/>
            <a:ext cx="6768000" cy="5138774"/>
          </a:xfrm>
          <a:prstGeom prst="rect">
            <a:avLst/>
          </a:prstGeom>
        </p:spPr>
      </p:pic>
    </p:spTree>
    <p:custDataLst>
      <p:tags r:id="rId1"/>
    </p:custDataLst>
    <p:extLst>
      <p:ext uri="{BB962C8B-B14F-4D97-AF65-F5344CB8AC3E}">
        <p14:creationId xmlns:p14="http://schemas.microsoft.com/office/powerpoint/2010/main" val="74046668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1885662"/>
            <a:ext cx="10515600" cy="4351338"/>
          </a:xfrm>
        </p:spPr>
        <p:txBody>
          <a:bodyPr>
            <a:normAutofit/>
          </a:bodyPr>
          <a:lstStyle/>
          <a:p>
            <a:r>
              <a:rPr lang="en-US" altLang="zh-TW" dirty="0"/>
              <a:t>Comparison of 2:4 sparsity network </a:t>
            </a:r>
          </a:p>
          <a:p>
            <a:pPr lvl="1"/>
            <a:r>
              <a:rPr lang="en-US" altLang="zh-TW" dirty="0"/>
              <a:t>Sparse subnets with inherited weight</a:t>
            </a:r>
          </a:p>
          <a:p>
            <a:pPr lvl="1"/>
            <a:r>
              <a:rPr lang="en-US" altLang="zh-TW" dirty="0"/>
              <a:t>Finetune from pretrained weight (ASP)</a:t>
            </a:r>
          </a:p>
          <a:p>
            <a:pPr lvl="2"/>
            <a:r>
              <a:rPr lang="en-US" altLang="zh-TW" dirty="0"/>
              <a:t>150 epochs</a:t>
            </a:r>
          </a:p>
          <a:p>
            <a:endParaRPr lang="en-US" altLang="zh-TW" dirty="0"/>
          </a:p>
          <a:p>
            <a:r>
              <a:rPr lang="en-US" altLang="zh-TW" sz="2400" dirty="0"/>
              <a:t>Sparse subnets derived from our supernet demonstrate only a marginal decline in accuracy, ranging from 0.1% to 0.2% across a variety of ViT backbones. </a:t>
            </a:r>
            <a:br>
              <a:rPr lang="en-US" altLang="zh-TW" sz="2400" dirty="0"/>
            </a:br>
            <a:r>
              <a:rPr lang="en-US" altLang="zh-TW" sz="2400" dirty="0">
                <a:sym typeface="Wingdings" panose="05000000000000000000" pitchFamily="2" charset="2"/>
              </a:rPr>
              <a:t> </a:t>
            </a:r>
            <a:r>
              <a:rPr lang="en-US" altLang="zh-TW" sz="2400" dirty="0"/>
              <a:t>Sparse networks can be efficiently generated and inherited from our supernet, without additional finetuning costs</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106</a:t>
            </a:fld>
            <a:endParaRPr lang="en-US" altLang="zh-TW"/>
          </a:p>
        </p:txBody>
      </p:sp>
      <p:sp>
        <p:nvSpPr>
          <p:cNvPr id="2" name="標題 1"/>
          <p:cNvSpPr>
            <a:spLocks noGrp="1"/>
          </p:cNvSpPr>
          <p:nvPr>
            <p:ph type="title"/>
          </p:nvPr>
        </p:nvSpPr>
        <p:spPr/>
        <p:txBody>
          <a:bodyPr/>
          <a:lstStyle/>
          <a:p>
            <a:r>
              <a:rPr lang="en-US" altLang="zh-TW" dirty="0"/>
              <a:t>Quality of Supernet</a:t>
            </a:r>
          </a:p>
        </p:txBody>
      </p:sp>
      <p:pic>
        <p:nvPicPr>
          <p:cNvPr id="6" name="圖片 5">
            <a:extLst>
              <a:ext uri="{FF2B5EF4-FFF2-40B4-BE49-F238E27FC236}">
                <a16:creationId xmlns:a16="http://schemas.microsoft.com/office/drawing/2014/main" id="{8BDDE7CA-9383-FB42-26DC-D66138B5CADD}"/>
              </a:ext>
            </a:extLst>
          </p:cNvPr>
          <p:cNvPicPr>
            <a:picLocks noChangeAspect="1"/>
          </p:cNvPicPr>
          <p:nvPr/>
        </p:nvPicPr>
        <p:blipFill>
          <a:blip r:embed="rId4"/>
          <a:stretch>
            <a:fillRect/>
          </a:stretch>
        </p:blipFill>
        <p:spPr>
          <a:xfrm>
            <a:off x="6456000" y="2133000"/>
            <a:ext cx="5376000" cy="1751785"/>
          </a:xfrm>
          <a:prstGeom prst="rect">
            <a:avLst/>
          </a:prstGeom>
        </p:spPr>
      </p:pic>
    </p:spTree>
    <p:custDataLst>
      <p:tags r:id="rId1"/>
    </p:custDataLst>
    <p:extLst>
      <p:ext uri="{BB962C8B-B14F-4D97-AF65-F5344CB8AC3E}">
        <p14:creationId xmlns:p14="http://schemas.microsoft.com/office/powerpoint/2010/main" val="281516291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1885662"/>
            <a:ext cx="10515600" cy="4351338"/>
          </a:xfrm>
        </p:spPr>
        <p:txBody>
          <a:bodyPr>
            <a:normAutofit/>
          </a:bodyPr>
          <a:lstStyle/>
          <a:p>
            <a:r>
              <a:rPr lang="en-US" altLang="zh-TW" dirty="0" err="1"/>
              <a:t>Erdos-Renyi</a:t>
            </a:r>
            <a:r>
              <a:rPr lang="en-US" altLang="zh-TW" dirty="0"/>
              <a:t> (ER)</a:t>
            </a:r>
          </a:p>
          <a:p>
            <a:pPr lvl="1"/>
            <a:r>
              <a:rPr lang="en-US" altLang="zh-TW" dirty="0"/>
              <a:t>A heuristic based on the sum of input and output channels</a:t>
            </a:r>
          </a:p>
          <a:p>
            <a:r>
              <a:rPr lang="en-US" altLang="zh-TW" dirty="0"/>
              <a:t>Domino Search</a:t>
            </a:r>
          </a:p>
          <a:p>
            <a:pPr lvl="1"/>
            <a:r>
              <a:rPr lang="en-US" altLang="zh-TW" dirty="0"/>
              <a:t>Use regularization penalty to prune weight to the predetermined threshold</a:t>
            </a:r>
          </a:p>
          <a:p>
            <a:r>
              <a:rPr lang="en-US" altLang="zh-TW" dirty="0"/>
              <a:t>Ours</a:t>
            </a:r>
          </a:p>
          <a:p>
            <a:pPr lvl="1"/>
            <a:r>
              <a:rPr lang="en-US" altLang="zh-TW" dirty="0"/>
              <a:t>Train with a supernet and use an evolutionary algorithm to search for the target subnet</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107</a:t>
            </a:fld>
            <a:endParaRPr lang="en-US" altLang="zh-TW"/>
          </a:p>
        </p:txBody>
      </p:sp>
      <p:sp>
        <p:nvSpPr>
          <p:cNvPr id="2" name="標題 1"/>
          <p:cNvSpPr>
            <a:spLocks noGrp="1"/>
          </p:cNvSpPr>
          <p:nvPr>
            <p:ph type="title"/>
          </p:nvPr>
        </p:nvSpPr>
        <p:spPr/>
        <p:txBody>
          <a:bodyPr/>
          <a:lstStyle/>
          <a:p>
            <a:r>
              <a:rPr lang="en-US" altLang="zh-TW" dirty="0"/>
              <a:t>Compared to other Searching Methods</a:t>
            </a:r>
          </a:p>
        </p:txBody>
      </p:sp>
    </p:spTree>
    <p:custDataLst>
      <p:tags r:id="rId1"/>
    </p:custDataLst>
    <p:extLst>
      <p:ext uri="{BB962C8B-B14F-4D97-AF65-F5344CB8AC3E}">
        <p14:creationId xmlns:p14="http://schemas.microsoft.com/office/powerpoint/2010/main" val="3243860159"/>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1885662"/>
            <a:ext cx="5329800" cy="4351338"/>
          </a:xfrm>
        </p:spPr>
        <p:txBody>
          <a:bodyPr>
            <a:normAutofit/>
          </a:bodyPr>
          <a:lstStyle/>
          <a:p>
            <a:r>
              <a:rPr lang="en-US" altLang="zh-TW" sz="2400" dirty="0"/>
              <a:t>The Domino Search performs poorly, even worse than ER, especially at low FLOPs</a:t>
            </a:r>
          </a:p>
          <a:p>
            <a:r>
              <a:rPr lang="en-US" altLang="zh-TW" sz="2400" dirty="0"/>
              <a:t>Our method achieves a 34% reduction in FLOPs compared to Domino Search while maintaining comparable or superior accuracy</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108</a:t>
            </a:fld>
            <a:endParaRPr lang="en-US" altLang="zh-TW"/>
          </a:p>
        </p:txBody>
      </p:sp>
      <p:sp>
        <p:nvSpPr>
          <p:cNvPr id="2" name="標題 1"/>
          <p:cNvSpPr>
            <a:spLocks noGrp="1"/>
          </p:cNvSpPr>
          <p:nvPr>
            <p:ph type="title"/>
          </p:nvPr>
        </p:nvSpPr>
        <p:spPr/>
        <p:txBody>
          <a:bodyPr/>
          <a:lstStyle/>
          <a:p>
            <a:r>
              <a:rPr lang="en-US" altLang="zh-TW" dirty="0"/>
              <a:t>Compared to other Searching Methods</a:t>
            </a:r>
          </a:p>
        </p:txBody>
      </p:sp>
      <p:pic>
        <p:nvPicPr>
          <p:cNvPr id="7" name="圖片 6">
            <a:extLst>
              <a:ext uri="{FF2B5EF4-FFF2-40B4-BE49-F238E27FC236}">
                <a16:creationId xmlns:a16="http://schemas.microsoft.com/office/drawing/2014/main" id="{8933C6EF-ACD2-3A87-66F5-EE169A3A4726}"/>
              </a:ext>
            </a:extLst>
          </p:cNvPr>
          <p:cNvPicPr>
            <a:picLocks noChangeAspect="1"/>
          </p:cNvPicPr>
          <p:nvPr/>
        </p:nvPicPr>
        <p:blipFill>
          <a:blip r:embed="rId4"/>
          <a:stretch>
            <a:fillRect/>
          </a:stretch>
        </p:blipFill>
        <p:spPr>
          <a:xfrm>
            <a:off x="6312000" y="2493000"/>
            <a:ext cx="5688000" cy="3431039"/>
          </a:xfrm>
          <a:prstGeom prst="rect">
            <a:avLst/>
          </a:prstGeom>
        </p:spPr>
      </p:pic>
    </p:spTree>
    <p:custDataLst>
      <p:tags r:id="rId1"/>
    </p:custDataLst>
    <p:extLst>
      <p:ext uri="{BB962C8B-B14F-4D97-AF65-F5344CB8AC3E}">
        <p14:creationId xmlns:p14="http://schemas.microsoft.com/office/powerpoint/2010/main" val="32245094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838200" y="1885662"/>
            <a:ext cx="5329800" cy="4351338"/>
          </a:xfrm>
        </p:spPr>
        <p:txBody>
          <a:bodyPr>
            <a:normAutofit/>
          </a:bodyPr>
          <a:lstStyle/>
          <a:p>
            <a:r>
              <a:rPr lang="en-US" altLang="zh-TW" sz="2400" dirty="0"/>
              <a:t>Vanilla sampling strategy</a:t>
            </a:r>
          </a:p>
          <a:p>
            <a:pPr lvl="1"/>
            <a:r>
              <a:rPr lang="en-US" altLang="zh-TW" sz="2000" dirty="0"/>
              <a:t>Uniform sample config (1:4, 2:4, 4:4)</a:t>
            </a:r>
          </a:p>
          <a:p>
            <a:r>
              <a:rPr lang="en-US" altLang="zh-TW" sz="2400" dirty="0"/>
              <a:t>Our two-step sampling strategy</a:t>
            </a:r>
          </a:p>
          <a:p>
            <a:pPr lvl="1"/>
            <a:r>
              <a:rPr lang="en-US" altLang="zh-TW" sz="2000" dirty="0"/>
              <a:t>Uniform sample FLOPs range</a:t>
            </a:r>
          </a:p>
          <a:p>
            <a:r>
              <a:rPr lang="en-US" altLang="zh-TW" sz="2400" dirty="0"/>
              <a:t>Our method produces superior sparse subnetworks at varying FLOPs</a:t>
            </a:r>
          </a:p>
          <a:p>
            <a:pPr lvl="1"/>
            <a:r>
              <a:rPr lang="en-US" altLang="zh-TW" sz="2000" dirty="0"/>
              <a:t>1% improvement at around 1.6G FLOP</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109</a:t>
            </a:fld>
            <a:endParaRPr lang="en-US" altLang="zh-TW"/>
          </a:p>
        </p:txBody>
      </p:sp>
      <p:sp>
        <p:nvSpPr>
          <p:cNvPr id="2" name="標題 1"/>
          <p:cNvSpPr>
            <a:spLocks noGrp="1"/>
          </p:cNvSpPr>
          <p:nvPr>
            <p:ph type="title"/>
          </p:nvPr>
        </p:nvSpPr>
        <p:spPr/>
        <p:txBody>
          <a:bodyPr/>
          <a:lstStyle/>
          <a:p>
            <a:r>
              <a:rPr lang="en-US" altLang="zh-TW" dirty="0"/>
              <a:t>Ablation Study</a:t>
            </a:r>
          </a:p>
        </p:txBody>
      </p:sp>
      <p:pic>
        <p:nvPicPr>
          <p:cNvPr id="6" name="圖片 5">
            <a:extLst>
              <a:ext uri="{FF2B5EF4-FFF2-40B4-BE49-F238E27FC236}">
                <a16:creationId xmlns:a16="http://schemas.microsoft.com/office/drawing/2014/main" id="{17E605E3-F154-EF7A-0171-1FC8D516B4CB}"/>
              </a:ext>
            </a:extLst>
          </p:cNvPr>
          <p:cNvPicPr>
            <a:picLocks noChangeAspect="1"/>
          </p:cNvPicPr>
          <p:nvPr/>
        </p:nvPicPr>
        <p:blipFill>
          <a:blip r:embed="rId4"/>
          <a:stretch>
            <a:fillRect/>
          </a:stretch>
        </p:blipFill>
        <p:spPr>
          <a:xfrm>
            <a:off x="6097459" y="2263040"/>
            <a:ext cx="5902541" cy="3960000"/>
          </a:xfrm>
          <a:prstGeom prst="rect">
            <a:avLst/>
          </a:prstGeom>
        </p:spPr>
      </p:pic>
    </p:spTree>
    <p:custDataLst>
      <p:tags r:id="rId1"/>
    </p:custDataLst>
    <p:extLst>
      <p:ext uri="{BB962C8B-B14F-4D97-AF65-F5344CB8AC3E}">
        <p14:creationId xmlns:p14="http://schemas.microsoft.com/office/powerpoint/2010/main" val="13841193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94EFEFD-8943-C068-B615-149278D9A375}"/>
              </a:ext>
            </a:extLst>
          </p:cNvPr>
          <p:cNvSpPr>
            <a:spLocks noGrp="1"/>
          </p:cNvSpPr>
          <p:nvPr>
            <p:ph type="title"/>
          </p:nvPr>
        </p:nvSpPr>
        <p:spPr/>
        <p:txBody>
          <a:bodyPr/>
          <a:lstStyle/>
          <a:p>
            <a:r>
              <a:rPr kumimoji="1" lang="en-US" altLang="zh-TW" dirty="0"/>
              <a:t>Neural Architecture Search -- Overview</a:t>
            </a:r>
            <a:endParaRPr kumimoji="1" lang="zh-TW" altLang="en-US" dirty="0"/>
          </a:p>
        </p:txBody>
      </p:sp>
      <p:sp>
        <p:nvSpPr>
          <p:cNvPr id="3" name="內容版面配置區 2">
            <a:extLst>
              <a:ext uri="{FF2B5EF4-FFF2-40B4-BE49-F238E27FC236}">
                <a16:creationId xmlns:a16="http://schemas.microsoft.com/office/drawing/2014/main" id="{0C416839-6FBF-5272-7D44-BCA2D0E9DF3B}"/>
              </a:ext>
            </a:extLst>
          </p:cNvPr>
          <p:cNvSpPr>
            <a:spLocks noGrp="1"/>
          </p:cNvSpPr>
          <p:nvPr>
            <p:ph idx="1"/>
          </p:nvPr>
        </p:nvSpPr>
        <p:spPr/>
        <p:txBody>
          <a:bodyPr/>
          <a:lstStyle/>
          <a:p>
            <a:r>
              <a:rPr kumimoji="1" lang="en-US" altLang="zh-TW" dirty="0"/>
              <a:t>Search space</a:t>
            </a:r>
          </a:p>
          <a:p>
            <a:pPr lvl="1"/>
            <a:r>
              <a:rPr kumimoji="1" lang="en-US" altLang="zh-TW" dirty="0"/>
              <a:t>Search space is a set of candidate neural network architectures</a:t>
            </a:r>
          </a:p>
          <a:p>
            <a:pPr lvl="2"/>
            <a:r>
              <a:rPr kumimoji="1" lang="en-US" altLang="zh-TW" dirty="0"/>
              <a:t>Different hyper-parameters (e.g., kernel size, channel)</a:t>
            </a:r>
          </a:p>
          <a:p>
            <a:pPr lvl="2"/>
            <a:r>
              <a:rPr kumimoji="1" lang="en-US" altLang="zh-TW" dirty="0"/>
              <a:t>Topology (how the data is forward)</a:t>
            </a:r>
          </a:p>
        </p:txBody>
      </p:sp>
      <p:sp>
        <p:nvSpPr>
          <p:cNvPr id="4" name="投影片編號版面配置區 3">
            <a:extLst>
              <a:ext uri="{FF2B5EF4-FFF2-40B4-BE49-F238E27FC236}">
                <a16:creationId xmlns:a16="http://schemas.microsoft.com/office/drawing/2014/main" id="{E096F053-466A-8248-4F39-30375272A9B8}"/>
              </a:ext>
            </a:extLst>
          </p:cNvPr>
          <p:cNvSpPr>
            <a:spLocks noGrp="1"/>
          </p:cNvSpPr>
          <p:nvPr>
            <p:ph type="sldNum" sz="quarter" idx="12"/>
          </p:nvPr>
        </p:nvSpPr>
        <p:spPr/>
        <p:txBody>
          <a:bodyPr/>
          <a:lstStyle/>
          <a:p>
            <a:fld id="{1A4800EB-2EA5-46D2-A07A-510C9AA2772C}" type="slidenum">
              <a:rPr lang="en-US" altLang="zh-TW" smtClean="0"/>
              <a:pPr/>
              <a:t>11</a:t>
            </a:fld>
            <a:endParaRPr lang="en-US" altLang="zh-TW"/>
          </a:p>
        </p:txBody>
      </p:sp>
      <p:pic>
        <p:nvPicPr>
          <p:cNvPr id="16" name="object 4">
            <a:extLst>
              <a:ext uri="{FF2B5EF4-FFF2-40B4-BE49-F238E27FC236}">
                <a16:creationId xmlns:a16="http://schemas.microsoft.com/office/drawing/2014/main" id="{6CC1EDE1-0919-0136-DB17-35C59C92E95F}"/>
              </a:ext>
            </a:extLst>
          </p:cNvPr>
          <p:cNvPicPr/>
          <p:nvPr/>
        </p:nvPicPr>
        <p:blipFill>
          <a:blip r:embed="rId2" cstate="print"/>
          <a:stretch>
            <a:fillRect/>
          </a:stretch>
        </p:blipFill>
        <p:spPr>
          <a:xfrm>
            <a:off x="2054664" y="4581000"/>
            <a:ext cx="8082671" cy="1625841"/>
          </a:xfrm>
          <a:prstGeom prst="rect">
            <a:avLst/>
          </a:prstGeom>
        </p:spPr>
      </p:pic>
      <p:sp>
        <p:nvSpPr>
          <p:cNvPr id="17" name="矩形 16">
            <a:extLst>
              <a:ext uri="{FF2B5EF4-FFF2-40B4-BE49-F238E27FC236}">
                <a16:creationId xmlns:a16="http://schemas.microsoft.com/office/drawing/2014/main" id="{A65B72F3-63E6-BBE9-ACA2-524A82C70498}"/>
              </a:ext>
            </a:extLst>
          </p:cNvPr>
          <p:cNvSpPr/>
          <p:nvPr/>
        </p:nvSpPr>
        <p:spPr>
          <a:xfrm>
            <a:off x="3504000" y="4581000"/>
            <a:ext cx="6840000" cy="1775350"/>
          </a:xfrm>
          <a:prstGeom prst="rect">
            <a:avLst/>
          </a:prstGeom>
          <a:solidFill>
            <a:schemeClr val="bg1">
              <a:alpha val="87791"/>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259585278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4915EA8-206C-024D-4361-DD1A36BFC46F}"/>
              </a:ext>
            </a:extLst>
          </p:cNvPr>
          <p:cNvSpPr>
            <a:spLocks noGrp="1"/>
          </p:cNvSpPr>
          <p:nvPr>
            <p:ph type="title"/>
          </p:nvPr>
        </p:nvSpPr>
        <p:spPr/>
        <p:txBody>
          <a:bodyPr/>
          <a:lstStyle/>
          <a:p>
            <a:r>
              <a:rPr kumimoji="1" lang="en-US" altLang="zh-TW" dirty="0"/>
              <a:t>Question </a:t>
            </a:r>
            <a:endParaRPr kumimoji="1" lang="zh-TW" altLang="en-US" dirty="0"/>
          </a:p>
        </p:txBody>
      </p:sp>
      <p:sp>
        <p:nvSpPr>
          <p:cNvPr id="3" name="內容版面配置區 2">
            <a:extLst>
              <a:ext uri="{FF2B5EF4-FFF2-40B4-BE49-F238E27FC236}">
                <a16:creationId xmlns:a16="http://schemas.microsoft.com/office/drawing/2014/main" id="{67CE0477-3369-281F-0C9D-660E8CFD898C}"/>
              </a:ext>
            </a:extLst>
          </p:cNvPr>
          <p:cNvSpPr>
            <a:spLocks noGrp="1"/>
          </p:cNvSpPr>
          <p:nvPr>
            <p:ph idx="1"/>
          </p:nvPr>
        </p:nvSpPr>
        <p:spPr/>
        <p:txBody>
          <a:bodyPr>
            <a:normAutofit/>
          </a:bodyPr>
          <a:lstStyle/>
          <a:p>
            <a:r>
              <a:rPr lang="en-US" altLang="zh-TW" sz="2400" dirty="0"/>
              <a:t>Which of the following options constitute the essential components of neural architecture search? </a:t>
            </a:r>
          </a:p>
          <a:p>
            <a:pPr lvl="1"/>
            <a:r>
              <a:rPr lang="en-US" altLang="zh-TW" sz="2000" dirty="0"/>
              <a:t>A: Search Space </a:t>
            </a:r>
          </a:p>
          <a:p>
            <a:pPr lvl="1"/>
            <a:r>
              <a:rPr lang="en-US" altLang="zh-TW" sz="2000" dirty="0"/>
              <a:t>B: Search Policy </a:t>
            </a:r>
          </a:p>
          <a:p>
            <a:pPr lvl="1"/>
            <a:r>
              <a:rPr lang="en-US" altLang="zh-TW" sz="2000" dirty="0"/>
              <a:t>C: Performance Estimation Strategy </a:t>
            </a:r>
          </a:p>
          <a:p>
            <a:pPr lvl="1"/>
            <a:r>
              <a:rPr lang="en-US" altLang="zh-TW" sz="2000" dirty="0"/>
              <a:t>D: All of the above</a:t>
            </a:r>
          </a:p>
          <a:p>
            <a:pPr marL="457200" lvl="1" indent="0">
              <a:buNone/>
            </a:pPr>
            <a:endParaRPr lang="zh-TW" altLang="en-US" sz="2000" dirty="0"/>
          </a:p>
        </p:txBody>
      </p:sp>
      <p:sp>
        <p:nvSpPr>
          <p:cNvPr id="4" name="投影片編號版面配置區 3">
            <a:extLst>
              <a:ext uri="{FF2B5EF4-FFF2-40B4-BE49-F238E27FC236}">
                <a16:creationId xmlns:a16="http://schemas.microsoft.com/office/drawing/2014/main" id="{4B0B80EB-0CE3-F38A-4F05-5DB50D585DEE}"/>
              </a:ext>
            </a:extLst>
          </p:cNvPr>
          <p:cNvSpPr>
            <a:spLocks noGrp="1"/>
          </p:cNvSpPr>
          <p:nvPr>
            <p:ph type="sldNum" sz="quarter" idx="12"/>
          </p:nvPr>
        </p:nvSpPr>
        <p:spPr/>
        <p:txBody>
          <a:bodyPr/>
          <a:lstStyle/>
          <a:p>
            <a:fld id="{1A4800EB-2EA5-46D2-A07A-510C9AA2772C}" type="slidenum">
              <a:rPr lang="en-US" altLang="zh-TW" smtClean="0"/>
              <a:pPr/>
              <a:t>110</a:t>
            </a:fld>
            <a:endParaRPr lang="en-US" altLang="zh-TW"/>
          </a:p>
        </p:txBody>
      </p:sp>
    </p:spTree>
    <p:extLst>
      <p:ext uri="{BB962C8B-B14F-4D97-AF65-F5344CB8AC3E}">
        <p14:creationId xmlns:p14="http://schemas.microsoft.com/office/powerpoint/2010/main" val="417494387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4915EA8-206C-024D-4361-DD1A36BFC46F}"/>
              </a:ext>
            </a:extLst>
          </p:cNvPr>
          <p:cNvSpPr>
            <a:spLocks noGrp="1"/>
          </p:cNvSpPr>
          <p:nvPr>
            <p:ph type="title"/>
          </p:nvPr>
        </p:nvSpPr>
        <p:spPr/>
        <p:txBody>
          <a:bodyPr/>
          <a:lstStyle/>
          <a:p>
            <a:r>
              <a:rPr kumimoji="1" lang="en-US" altLang="zh-TW" dirty="0"/>
              <a:t>Question </a:t>
            </a:r>
            <a:endParaRPr kumimoji="1" lang="zh-TW" altLang="en-US" dirty="0"/>
          </a:p>
        </p:txBody>
      </p:sp>
      <p:sp>
        <p:nvSpPr>
          <p:cNvPr id="3" name="內容版面配置區 2">
            <a:extLst>
              <a:ext uri="{FF2B5EF4-FFF2-40B4-BE49-F238E27FC236}">
                <a16:creationId xmlns:a16="http://schemas.microsoft.com/office/drawing/2014/main" id="{67CE0477-3369-281F-0C9D-660E8CFD898C}"/>
              </a:ext>
            </a:extLst>
          </p:cNvPr>
          <p:cNvSpPr>
            <a:spLocks noGrp="1"/>
          </p:cNvSpPr>
          <p:nvPr>
            <p:ph idx="1"/>
          </p:nvPr>
        </p:nvSpPr>
        <p:spPr/>
        <p:txBody>
          <a:bodyPr>
            <a:normAutofit/>
          </a:bodyPr>
          <a:lstStyle/>
          <a:p>
            <a:r>
              <a:rPr lang="en-US" altLang="zh-TW" sz="2400" dirty="0"/>
              <a:t>Which of the following options constitute the essential components of neural architecture search? </a:t>
            </a:r>
          </a:p>
          <a:p>
            <a:pPr lvl="1"/>
            <a:r>
              <a:rPr lang="en-US" altLang="zh-TW" sz="2000" dirty="0"/>
              <a:t>A: Search Space </a:t>
            </a:r>
          </a:p>
          <a:p>
            <a:pPr lvl="1"/>
            <a:r>
              <a:rPr lang="en-US" altLang="zh-TW" sz="2000" dirty="0"/>
              <a:t>B: Search Policy </a:t>
            </a:r>
          </a:p>
          <a:p>
            <a:pPr lvl="1"/>
            <a:r>
              <a:rPr lang="en-US" altLang="zh-TW" sz="2000" dirty="0"/>
              <a:t>C: Performance Estimation Strategy </a:t>
            </a:r>
          </a:p>
          <a:p>
            <a:pPr lvl="1"/>
            <a:r>
              <a:rPr lang="en-US" altLang="zh-TW" sz="2000" dirty="0"/>
              <a:t>D: All of the above</a:t>
            </a:r>
          </a:p>
          <a:p>
            <a:r>
              <a:rPr lang="en-US" altLang="zh-TW" sz="2400" dirty="0">
                <a:solidFill>
                  <a:srgbClr val="FF0000"/>
                </a:solidFill>
              </a:rPr>
              <a:t>Ans: D</a:t>
            </a:r>
          </a:p>
          <a:p>
            <a:pPr lvl="1"/>
            <a:endParaRPr lang="zh-TW" altLang="en-US" sz="2000" dirty="0"/>
          </a:p>
        </p:txBody>
      </p:sp>
      <p:sp>
        <p:nvSpPr>
          <p:cNvPr id="4" name="投影片編號版面配置區 3">
            <a:extLst>
              <a:ext uri="{FF2B5EF4-FFF2-40B4-BE49-F238E27FC236}">
                <a16:creationId xmlns:a16="http://schemas.microsoft.com/office/drawing/2014/main" id="{4B0B80EB-0CE3-F38A-4F05-5DB50D585DEE}"/>
              </a:ext>
            </a:extLst>
          </p:cNvPr>
          <p:cNvSpPr>
            <a:spLocks noGrp="1"/>
          </p:cNvSpPr>
          <p:nvPr>
            <p:ph type="sldNum" sz="quarter" idx="12"/>
          </p:nvPr>
        </p:nvSpPr>
        <p:spPr/>
        <p:txBody>
          <a:bodyPr/>
          <a:lstStyle/>
          <a:p>
            <a:fld id="{1A4800EB-2EA5-46D2-A07A-510C9AA2772C}" type="slidenum">
              <a:rPr lang="en-US" altLang="zh-TW" smtClean="0"/>
              <a:pPr/>
              <a:t>111</a:t>
            </a:fld>
            <a:endParaRPr lang="en-US" altLang="zh-TW"/>
          </a:p>
        </p:txBody>
      </p:sp>
    </p:spTree>
    <p:extLst>
      <p:ext uri="{BB962C8B-B14F-4D97-AF65-F5344CB8AC3E}">
        <p14:creationId xmlns:p14="http://schemas.microsoft.com/office/powerpoint/2010/main" val="278846396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6D5C15D-4A7B-639F-50B0-EAE5D12A9823}"/>
              </a:ext>
            </a:extLst>
          </p:cNvPr>
          <p:cNvSpPr>
            <a:spLocks noGrp="1"/>
          </p:cNvSpPr>
          <p:nvPr>
            <p:ph type="title"/>
          </p:nvPr>
        </p:nvSpPr>
        <p:spPr/>
        <p:txBody>
          <a:bodyPr/>
          <a:lstStyle/>
          <a:p>
            <a:r>
              <a:rPr kumimoji="1" lang="en-US" altLang="zh-TW" dirty="0"/>
              <a:t>Question</a:t>
            </a:r>
            <a:endParaRPr kumimoji="1"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45095E60-C026-6170-8313-89B880021E16}"/>
                  </a:ext>
                </a:extLst>
              </p:cNvPr>
              <p:cNvSpPr>
                <a:spLocks noGrp="1"/>
              </p:cNvSpPr>
              <p:nvPr>
                <p:ph idx="1"/>
              </p:nvPr>
            </p:nvSpPr>
            <p:spPr>
              <a:xfrm>
                <a:off x="838200" y="1825625"/>
                <a:ext cx="11233800" cy="4627558"/>
              </a:xfrm>
            </p:spPr>
            <p:txBody>
              <a:bodyPr>
                <a:normAutofit lnSpcReduction="10000"/>
              </a:bodyPr>
              <a:lstStyle/>
              <a:p>
                <a:r>
                  <a:rPr kumimoji="1" lang="en-US" altLang="zh-TW" sz="2000" dirty="0"/>
                  <a:t>In order to enhance efficiency, we employ Neural Architecture Search (NAS) to identify the optimal rank selections for each linear projection layer. This enables us to implement low-rank approximation while mitigating the extent of performance degradation.  Now consider the Transformer with</a:t>
                </a:r>
                <a:r>
                  <a:rPr kumimoji="1" lang="en-US" altLang="zh-TW" sz="2000" dirty="0">
                    <a:solidFill>
                      <a:schemeClr val="accent6">
                        <a:lumMod val="75000"/>
                        <a:lumOff val="25000"/>
                      </a:schemeClr>
                    </a:solidFill>
                  </a:rPr>
                  <a:t> 12</a:t>
                </a:r>
                <a:r>
                  <a:rPr kumimoji="1" lang="en-US" altLang="zh-TW" sz="2000" b="0" i="1" dirty="0">
                    <a:solidFill>
                      <a:schemeClr val="accent6">
                        <a:lumMod val="75000"/>
                        <a:lumOff val="25000"/>
                      </a:schemeClr>
                    </a:solidFill>
                  </a:rPr>
                  <a:t> </a:t>
                </a:r>
                <a:r>
                  <a:rPr kumimoji="1" lang="en-US" altLang="zh-TW" sz="2000" dirty="0"/>
                  <a:t>encoder blocks, each contain 3 linear projections layers</a:t>
                </a:r>
                <a:r>
                  <a:rPr kumimoji="1" lang="en-US" altLang="zh-TW" sz="2000" dirty="0">
                    <a:solidFill>
                      <a:schemeClr val="accent6">
                        <a:lumMod val="75000"/>
                        <a:lumOff val="25000"/>
                      </a:schemeClr>
                    </a:solidFill>
                  </a:rPr>
                  <a:t>, QKV, FC1 and FC2</a:t>
                </a:r>
                <a:r>
                  <a:rPr kumimoji="1" lang="en-US" altLang="zh-TW" sz="2000" dirty="0"/>
                  <a:t>, respectively, and each projection layers have candidate rank choices to be:</a:t>
                </a:r>
              </a:p>
              <a:p>
                <a:pPr lvl="1"/>
                <a:r>
                  <a:rPr kumimoji="1" lang="en-US" altLang="zh-TW" sz="1800" dirty="0">
                    <a:solidFill>
                      <a:schemeClr val="accent6">
                        <a:lumMod val="75000"/>
                        <a:lumOff val="25000"/>
                      </a:schemeClr>
                    </a:solidFill>
                  </a:rPr>
                  <a:t>QKV: [96, 160, 224, 288, 352, 384]</a:t>
                </a:r>
              </a:p>
              <a:p>
                <a:pPr lvl="1"/>
                <a:r>
                  <a:rPr kumimoji="1" lang="en-US" altLang="zh-TW" sz="1800" dirty="0">
                    <a:solidFill>
                      <a:schemeClr val="accent6">
                        <a:lumMod val="75000"/>
                        <a:lumOff val="25000"/>
                      </a:schemeClr>
                    </a:solidFill>
                  </a:rPr>
                  <a:t>FC1: [96, 192, 288, 384]</a:t>
                </a:r>
              </a:p>
              <a:p>
                <a:pPr lvl="1"/>
                <a:r>
                  <a:rPr kumimoji="1" lang="en-US" altLang="zh-TW" sz="1800" dirty="0">
                    <a:solidFill>
                      <a:schemeClr val="accent6">
                        <a:lumMod val="75000"/>
                        <a:lumOff val="25000"/>
                      </a:schemeClr>
                    </a:solidFill>
                  </a:rPr>
                  <a:t>FC2: [64, 96, 192, 288, 384]</a:t>
                </a:r>
              </a:p>
              <a:p>
                <a:pPr marL="0" indent="0">
                  <a:buNone/>
                </a:pPr>
                <a:r>
                  <a:rPr kumimoji="1" lang="en-US" altLang="zh-TW" sz="2000" dirty="0"/>
                  <a:t>      Given these options, how many candidate architectures can be generated in total?</a:t>
                </a:r>
              </a:p>
              <a:p>
                <a:pPr marL="0" indent="0">
                  <a:buNone/>
                </a:pPr>
                <a:r>
                  <a:rPr kumimoji="1" lang="en-US" altLang="zh-TW" sz="1700" dirty="0"/>
                  <a:t>     </a:t>
                </a:r>
                <a:r>
                  <a:rPr kumimoji="1" lang="zh-TW" altLang="en-US" sz="1700" dirty="0"/>
                  <a:t>    </a:t>
                </a:r>
                <a:r>
                  <a:rPr kumimoji="1" lang="en-US" altLang="zh-TW" sz="1700" dirty="0"/>
                  <a:t> A. </a:t>
                </a:r>
                <a14:m>
                  <m:oMath xmlns:m="http://schemas.openxmlformats.org/officeDocument/2006/math">
                    <m:r>
                      <a:rPr kumimoji="1" lang="en-US" altLang="zh-TW" sz="1700" i="1">
                        <a:latin typeface="Cambria Math" panose="02040503050406030204" pitchFamily="18" charset="0"/>
                        <a:ea typeface="Cambria Math" panose="02040503050406030204" pitchFamily="18" charset="0"/>
                      </a:rPr>
                      <m:t> </m:t>
                    </m:r>
                    <m:r>
                      <a:rPr kumimoji="1" lang="en-US" altLang="zh-TW" sz="1700" b="1" i="1" smtClean="0">
                        <a:latin typeface="Cambria Math" panose="02040503050406030204" pitchFamily="18" charset="0"/>
                        <a:ea typeface="Cambria Math" panose="02040503050406030204" pitchFamily="18" charset="0"/>
                      </a:rPr>
                      <m:t>𝟗</m:t>
                    </m:r>
                    <m:r>
                      <a:rPr kumimoji="1" lang="en-US" altLang="zh-TW" sz="1700" b="1" i="1" smtClean="0">
                        <a:latin typeface="Cambria Math" panose="02040503050406030204" pitchFamily="18" charset="0"/>
                        <a:ea typeface="Cambria Math" panose="02040503050406030204" pitchFamily="18" charset="0"/>
                      </a:rPr>
                      <m:t> × </m:t>
                    </m:r>
                    <m:sSup>
                      <m:sSupPr>
                        <m:ctrlPr>
                          <a:rPr kumimoji="1" lang="en-US" altLang="zh-TW" sz="1700" b="1" i="1" smtClean="0">
                            <a:latin typeface="Cambria Math" panose="02040503050406030204" pitchFamily="18" charset="0"/>
                            <a:ea typeface="Cambria Math" panose="02040503050406030204" pitchFamily="18" charset="0"/>
                          </a:rPr>
                        </m:ctrlPr>
                      </m:sSupPr>
                      <m:e>
                        <m:r>
                          <a:rPr kumimoji="1" lang="en-US" altLang="zh-TW" sz="1700" b="1" i="1" smtClean="0">
                            <a:latin typeface="Cambria Math" panose="02040503050406030204" pitchFamily="18" charset="0"/>
                            <a:ea typeface="Cambria Math" panose="02040503050406030204" pitchFamily="18" charset="0"/>
                          </a:rPr>
                          <m:t>𝟏𝟎</m:t>
                        </m:r>
                      </m:e>
                      <m:sup>
                        <m:r>
                          <a:rPr kumimoji="1" lang="en-US" altLang="zh-TW" sz="1700" b="1" i="1" smtClean="0">
                            <a:latin typeface="Cambria Math" panose="02040503050406030204" pitchFamily="18" charset="0"/>
                            <a:ea typeface="Cambria Math" panose="02040503050406030204" pitchFamily="18" charset="0"/>
                          </a:rPr>
                          <m:t>𝟐𝟑</m:t>
                        </m:r>
                      </m:sup>
                    </m:sSup>
                    <m:r>
                      <a:rPr kumimoji="1" lang="en-US" altLang="zh-TW" sz="1700" b="1" i="0" smtClean="0">
                        <a:latin typeface="Cambria Math" panose="02040503050406030204" pitchFamily="18" charset="0"/>
                        <a:ea typeface="Cambria Math" panose="02040503050406030204" pitchFamily="18" charset="0"/>
                      </a:rPr>
                      <m:t> </m:t>
                    </m:r>
                  </m:oMath>
                </a14:m>
                <a:endParaRPr kumimoji="1" lang="en-US" altLang="zh-TW" sz="1700" b="1" dirty="0">
                  <a:ea typeface="Cambria Math" panose="02040503050406030204" pitchFamily="18" charset="0"/>
                </a:endParaRPr>
              </a:p>
              <a:p>
                <a:pPr marL="0" indent="0">
                  <a:buNone/>
                </a:pPr>
                <a:r>
                  <a:rPr kumimoji="1" lang="en-US" altLang="zh-TW" sz="1700" dirty="0"/>
                  <a:t>      </a:t>
                </a:r>
                <a:r>
                  <a:rPr kumimoji="1" lang="zh-TW" altLang="en-US" sz="1700" dirty="0"/>
                  <a:t>    </a:t>
                </a:r>
                <a:r>
                  <a:rPr kumimoji="1" lang="en-US" altLang="zh-TW" sz="1700" dirty="0"/>
                  <a:t>B. </a:t>
                </a:r>
                <a14:m>
                  <m:oMath xmlns:m="http://schemas.openxmlformats.org/officeDocument/2006/math">
                    <m:r>
                      <a:rPr kumimoji="1" lang="en-US" altLang="zh-TW" sz="1700" i="1">
                        <a:latin typeface="Cambria Math" panose="02040503050406030204" pitchFamily="18" charset="0"/>
                        <a:ea typeface="Cambria Math" panose="02040503050406030204" pitchFamily="18" charset="0"/>
                      </a:rPr>
                      <m:t> </m:t>
                    </m:r>
                    <m:r>
                      <a:rPr kumimoji="1" lang="en-US" altLang="zh-TW" sz="1700" i="1">
                        <a:latin typeface="Cambria Math" panose="02040503050406030204" pitchFamily="18" charset="0"/>
                        <a:ea typeface="Cambria Math" panose="02040503050406030204" pitchFamily="18" charset="0"/>
                      </a:rPr>
                      <m:t>𝟗</m:t>
                    </m:r>
                    <m:r>
                      <a:rPr kumimoji="1" lang="en-US" altLang="zh-TW" sz="1700" i="1">
                        <a:latin typeface="Cambria Math" panose="02040503050406030204" pitchFamily="18" charset="0"/>
                        <a:ea typeface="Cambria Math" panose="02040503050406030204" pitchFamily="18" charset="0"/>
                      </a:rPr>
                      <m:t> × </m:t>
                    </m:r>
                    <m:sSup>
                      <m:sSupPr>
                        <m:ctrlPr>
                          <a:rPr kumimoji="1" lang="en-US" altLang="zh-TW" sz="1700" i="1">
                            <a:latin typeface="Cambria Math" panose="02040503050406030204" pitchFamily="18" charset="0"/>
                            <a:ea typeface="Cambria Math" panose="02040503050406030204" pitchFamily="18" charset="0"/>
                          </a:rPr>
                        </m:ctrlPr>
                      </m:sSupPr>
                      <m:e>
                        <m:r>
                          <a:rPr kumimoji="1" lang="en-US" altLang="zh-TW" sz="1700" i="1">
                            <a:latin typeface="Cambria Math" panose="02040503050406030204" pitchFamily="18" charset="0"/>
                            <a:ea typeface="Cambria Math" panose="02040503050406030204" pitchFamily="18" charset="0"/>
                          </a:rPr>
                          <m:t>𝟏𝟎</m:t>
                        </m:r>
                      </m:e>
                      <m:sup>
                        <m:r>
                          <a:rPr kumimoji="1" lang="en-US" altLang="zh-TW" sz="1700" i="1">
                            <a:latin typeface="Cambria Math" panose="02040503050406030204" pitchFamily="18" charset="0"/>
                            <a:ea typeface="Cambria Math" panose="02040503050406030204" pitchFamily="18" charset="0"/>
                          </a:rPr>
                          <m:t>𝟐</m:t>
                        </m:r>
                        <m:r>
                          <a:rPr kumimoji="1" lang="en-US" altLang="zh-TW" sz="1700" b="1" i="1" smtClean="0">
                            <a:latin typeface="Cambria Math" panose="02040503050406030204" pitchFamily="18" charset="0"/>
                            <a:ea typeface="Cambria Math" panose="02040503050406030204" pitchFamily="18" charset="0"/>
                          </a:rPr>
                          <m:t>𝟒</m:t>
                        </m:r>
                      </m:sup>
                    </m:sSup>
                  </m:oMath>
                </a14:m>
                <a:endParaRPr kumimoji="1" lang="en-US" altLang="zh-TW" sz="1700" dirty="0">
                  <a:ea typeface="Cambria Math" panose="02040503050406030204" pitchFamily="18" charset="0"/>
                </a:endParaRPr>
              </a:p>
              <a:p>
                <a:pPr marL="0" indent="0">
                  <a:buNone/>
                </a:pPr>
                <a:r>
                  <a:rPr kumimoji="1" lang="en-US" altLang="zh-TW" sz="1700" dirty="0"/>
                  <a:t>      </a:t>
                </a:r>
                <a:r>
                  <a:rPr kumimoji="1" lang="zh-TW" altLang="en-US" sz="1700" dirty="0"/>
                  <a:t>    </a:t>
                </a:r>
                <a:r>
                  <a:rPr kumimoji="1" lang="en-US" altLang="zh-TW" sz="1700" dirty="0"/>
                  <a:t>C. </a:t>
                </a:r>
                <a14:m>
                  <m:oMath xmlns:m="http://schemas.openxmlformats.org/officeDocument/2006/math">
                    <m:r>
                      <a:rPr kumimoji="1" lang="en-US" altLang="zh-TW" sz="1700" i="1">
                        <a:latin typeface="Cambria Math" panose="02040503050406030204" pitchFamily="18" charset="0"/>
                        <a:ea typeface="Cambria Math" panose="02040503050406030204" pitchFamily="18" charset="0"/>
                      </a:rPr>
                      <m:t> </m:t>
                    </m:r>
                    <m:r>
                      <a:rPr kumimoji="1" lang="en-US" altLang="zh-TW" sz="1700" i="1">
                        <a:latin typeface="Cambria Math" panose="02040503050406030204" pitchFamily="18" charset="0"/>
                        <a:ea typeface="Cambria Math" panose="02040503050406030204" pitchFamily="18" charset="0"/>
                      </a:rPr>
                      <m:t>𝟗</m:t>
                    </m:r>
                    <m:r>
                      <a:rPr kumimoji="1" lang="en-US" altLang="zh-TW" sz="1700" i="1">
                        <a:latin typeface="Cambria Math" panose="02040503050406030204" pitchFamily="18" charset="0"/>
                        <a:ea typeface="Cambria Math" panose="02040503050406030204" pitchFamily="18" charset="0"/>
                      </a:rPr>
                      <m:t> × </m:t>
                    </m:r>
                    <m:sSup>
                      <m:sSupPr>
                        <m:ctrlPr>
                          <a:rPr kumimoji="1" lang="en-US" altLang="zh-TW" sz="1700" i="1">
                            <a:latin typeface="Cambria Math" panose="02040503050406030204" pitchFamily="18" charset="0"/>
                            <a:ea typeface="Cambria Math" panose="02040503050406030204" pitchFamily="18" charset="0"/>
                          </a:rPr>
                        </m:ctrlPr>
                      </m:sSupPr>
                      <m:e>
                        <m:r>
                          <a:rPr kumimoji="1" lang="en-US" altLang="zh-TW" sz="1700" i="1">
                            <a:latin typeface="Cambria Math" panose="02040503050406030204" pitchFamily="18" charset="0"/>
                            <a:ea typeface="Cambria Math" panose="02040503050406030204" pitchFamily="18" charset="0"/>
                          </a:rPr>
                          <m:t>𝟏𝟎</m:t>
                        </m:r>
                      </m:e>
                      <m:sup>
                        <m:r>
                          <a:rPr kumimoji="1" lang="en-US" altLang="zh-TW" sz="1700" i="1">
                            <a:latin typeface="Cambria Math" panose="02040503050406030204" pitchFamily="18" charset="0"/>
                            <a:ea typeface="Cambria Math" panose="02040503050406030204" pitchFamily="18" charset="0"/>
                          </a:rPr>
                          <m:t>𝟐</m:t>
                        </m:r>
                        <m:r>
                          <a:rPr kumimoji="1" lang="en-US" altLang="zh-TW" sz="1700" b="1" i="1" smtClean="0">
                            <a:latin typeface="Cambria Math" panose="02040503050406030204" pitchFamily="18" charset="0"/>
                            <a:ea typeface="Cambria Math" panose="02040503050406030204" pitchFamily="18" charset="0"/>
                          </a:rPr>
                          <m:t>𝟓</m:t>
                        </m:r>
                      </m:sup>
                    </m:sSup>
                  </m:oMath>
                </a14:m>
                <a:endParaRPr kumimoji="1" lang="en-US" altLang="zh-TW" sz="1700" dirty="0">
                  <a:ea typeface="Cambria Math" panose="02040503050406030204" pitchFamily="18" charset="0"/>
                </a:endParaRPr>
              </a:p>
              <a:p>
                <a:pPr marL="0" indent="0">
                  <a:buNone/>
                </a:pPr>
                <a:r>
                  <a:rPr kumimoji="1" lang="en-US" altLang="zh-TW" sz="1700" dirty="0">
                    <a:ea typeface="Cambria Math" panose="02040503050406030204" pitchFamily="18" charset="0"/>
                  </a:rPr>
                  <a:t>          D. </a:t>
                </a:r>
                <a14:m>
                  <m:oMath xmlns:m="http://schemas.openxmlformats.org/officeDocument/2006/math">
                    <m:r>
                      <a:rPr kumimoji="1" lang="en-US" altLang="zh-TW" sz="1700" b="1" i="0" smtClean="0">
                        <a:latin typeface="Cambria Math" panose="02040503050406030204" pitchFamily="18" charset="0"/>
                        <a:ea typeface="Cambria Math" panose="02040503050406030204" pitchFamily="18" charset="0"/>
                      </a:rPr>
                      <m:t> </m:t>
                    </m:r>
                    <m:r>
                      <a:rPr kumimoji="1" lang="en-US" altLang="zh-TW" sz="1700" i="1" smtClean="0">
                        <a:latin typeface="Cambria Math" panose="02040503050406030204" pitchFamily="18" charset="0"/>
                        <a:ea typeface="Cambria Math" panose="02040503050406030204" pitchFamily="18" charset="0"/>
                      </a:rPr>
                      <m:t>𝟗</m:t>
                    </m:r>
                    <m:r>
                      <a:rPr kumimoji="1" lang="en-US" altLang="zh-TW" sz="1700" i="1" smtClean="0">
                        <a:latin typeface="Cambria Math" panose="02040503050406030204" pitchFamily="18" charset="0"/>
                        <a:ea typeface="Cambria Math" panose="02040503050406030204" pitchFamily="18" charset="0"/>
                      </a:rPr>
                      <m:t> × </m:t>
                    </m:r>
                    <m:sSup>
                      <m:sSupPr>
                        <m:ctrlPr>
                          <a:rPr kumimoji="1" lang="en-US" altLang="zh-TW" sz="1700" i="1">
                            <a:latin typeface="Cambria Math" panose="02040503050406030204" pitchFamily="18" charset="0"/>
                            <a:ea typeface="Cambria Math" panose="02040503050406030204" pitchFamily="18" charset="0"/>
                          </a:rPr>
                        </m:ctrlPr>
                      </m:sSupPr>
                      <m:e>
                        <m:r>
                          <a:rPr kumimoji="1" lang="en-US" altLang="zh-TW" sz="1700" i="1">
                            <a:latin typeface="Cambria Math" panose="02040503050406030204" pitchFamily="18" charset="0"/>
                            <a:ea typeface="Cambria Math" panose="02040503050406030204" pitchFamily="18" charset="0"/>
                          </a:rPr>
                          <m:t>𝟏𝟎</m:t>
                        </m:r>
                      </m:e>
                      <m:sup>
                        <m:r>
                          <a:rPr kumimoji="1" lang="en-US" altLang="zh-TW" sz="1700" i="1">
                            <a:latin typeface="Cambria Math" panose="02040503050406030204" pitchFamily="18" charset="0"/>
                            <a:ea typeface="Cambria Math" panose="02040503050406030204" pitchFamily="18" charset="0"/>
                          </a:rPr>
                          <m:t>𝟐</m:t>
                        </m:r>
                        <m:r>
                          <a:rPr kumimoji="1" lang="en-US" altLang="zh-TW" sz="1700" b="1" i="1" smtClean="0">
                            <a:latin typeface="Cambria Math" panose="02040503050406030204" pitchFamily="18" charset="0"/>
                            <a:ea typeface="Cambria Math" panose="02040503050406030204" pitchFamily="18" charset="0"/>
                          </a:rPr>
                          <m:t>𝟔</m:t>
                        </m:r>
                      </m:sup>
                    </m:sSup>
                  </m:oMath>
                </a14:m>
                <a:endParaRPr kumimoji="1" lang="en-US" altLang="zh-TW" sz="1700" dirty="0">
                  <a:ea typeface="Cambria Math" panose="02040503050406030204" pitchFamily="18" charset="0"/>
                </a:endParaRPr>
              </a:p>
              <a:p>
                <a:pPr marL="0" indent="0">
                  <a:buNone/>
                </a:pPr>
                <a:endParaRPr kumimoji="1" lang="en-US" altLang="zh-TW" sz="2000" dirty="0">
                  <a:ea typeface="Cambria Math" panose="02040503050406030204" pitchFamily="18" charset="0"/>
                </a:endParaRPr>
              </a:p>
              <a:p>
                <a:pPr marL="0" indent="0">
                  <a:buNone/>
                </a:pPr>
                <a:r>
                  <a:rPr kumimoji="1" lang="en-US" altLang="zh-TW" sz="2000" dirty="0"/>
                  <a:t>     </a:t>
                </a:r>
              </a:p>
              <a:p>
                <a:pPr marL="0" indent="0">
                  <a:buNone/>
                </a:pPr>
                <a:endParaRPr kumimoji="1" lang="en-US" altLang="zh-TW" sz="2000" dirty="0"/>
              </a:p>
              <a:p>
                <a:endParaRPr kumimoji="1" lang="zh-TW" altLang="en-US" sz="2400" dirty="0"/>
              </a:p>
            </p:txBody>
          </p:sp>
        </mc:Choice>
        <mc:Fallback xmlns="">
          <p:sp>
            <p:nvSpPr>
              <p:cNvPr id="3" name="內容版面配置區 2">
                <a:extLst>
                  <a:ext uri="{FF2B5EF4-FFF2-40B4-BE49-F238E27FC236}">
                    <a16:creationId xmlns:a16="http://schemas.microsoft.com/office/drawing/2014/main" id="{45095E60-C026-6170-8313-89B880021E16}"/>
                  </a:ext>
                </a:extLst>
              </p:cNvPr>
              <p:cNvSpPr>
                <a:spLocks noGrp="1" noRot="1" noChangeAspect="1" noMove="1" noResize="1" noEditPoints="1" noAdjustHandles="1" noChangeArrowheads="1" noChangeShapeType="1" noTextEdit="1"/>
              </p:cNvSpPr>
              <p:nvPr>
                <p:ph idx="1"/>
              </p:nvPr>
            </p:nvSpPr>
            <p:spPr>
              <a:xfrm>
                <a:off x="838200" y="1825625"/>
                <a:ext cx="11233800" cy="4627558"/>
              </a:xfrm>
              <a:blipFill>
                <a:blip r:embed="rId3"/>
                <a:stretch>
                  <a:fillRect l="-678" t="-1366" b="-273"/>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FF08975B-F516-1F1E-F8D7-15924EBD944E}"/>
              </a:ext>
            </a:extLst>
          </p:cNvPr>
          <p:cNvSpPr>
            <a:spLocks noGrp="1"/>
          </p:cNvSpPr>
          <p:nvPr>
            <p:ph type="sldNum" sz="quarter" idx="12"/>
          </p:nvPr>
        </p:nvSpPr>
        <p:spPr/>
        <p:txBody>
          <a:bodyPr/>
          <a:lstStyle/>
          <a:p>
            <a:fld id="{1A4800EB-2EA5-46D2-A07A-510C9AA2772C}" type="slidenum">
              <a:rPr lang="en-US" altLang="zh-TW" smtClean="0"/>
              <a:pPr/>
              <a:t>112</a:t>
            </a:fld>
            <a:endParaRPr lang="en-US" altLang="zh-TW"/>
          </a:p>
        </p:txBody>
      </p:sp>
      <p:pic>
        <p:nvPicPr>
          <p:cNvPr id="5" name="圖片 4">
            <a:extLst>
              <a:ext uri="{FF2B5EF4-FFF2-40B4-BE49-F238E27FC236}">
                <a16:creationId xmlns:a16="http://schemas.microsoft.com/office/drawing/2014/main" id="{FB4733AD-B9AA-D699-19C7-A074FBD4FD8A}"/>
              </a:ext>
            </a:extLst>
          </p:cNvPr>
          <p:cNvPicPr>
            <a:picLocks noChangeAspect="1"/>
          </p:cNvPicPr>
          <p:nvPr/>
        </p:nvPicPr>
        <p:blipFill>
          <a:blip r:embed="rId4"/>
          <a:stretch>
            <a:fillRect/>
          </a:stretch>
        </p:blipFill>
        <p:spPr>
          <a:xfrm>
            <a:off x="4944000" y="4941000"/>
            <a:ext cx="6743905" cy="1254918"/>
          </a:xfrm>
          <a:prstGeom prst="rect">
            <a:avLst/>
          </a:prstGeom>
        </p:spPr>
      </p:pic>
    </p:spTree>
    <p:extLst>
      <p:ext uri="{BB962C8B-B14F-4D97-AF65-F5344CB8AC3E}">
        <p14:creationId xmlns:p14="http://schemas.microsoft.com/office/powerpoint/2010/main" val="331707658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4915EA8-206C-024D-4361-DD1A36BFC46F}"/>
              </a:ext>
            </a:extLst>
          </p:cNvPr>
          <p:cNvSpPr>
            <a:spLocks noGrp="1"/>
          </p:cNvSpPr>
          <p:nvPr>
            <p:ph type="title"/>
          </p:nvPr>
        </p:nvSpPr>
        <p:spPr/>
        <p:txBody>
          <a:bodyPr/>
          <a:lstStyle/>
          <a:p>
            <a:r>
              <a:rPr kumimoji="1" lang="en-US" altLang="zh-TW" dirty="0"/>
              <a:t>Question </a:t>
            </a:r>
            <a:endParaRPr kumimoji="1" lang="zh-TW" altLang="en-US" dirty="0"/>
          </a:p>
        </p:txBody>
      </p:sp>
      <p:sp>
        <p:nvSpPr>
          <p:cNvPr id="3" name="內容版面配置區 2">
            <a:extLst>
              <a:ext uri="{FF2B5EF4-FFF2-40B4-BE49-F238E27FC236}">
                <a16:creationId xmlns:a16="http://schemas.microsoft.com/office/drawing/2014/main" id="{67CE0477-3369-281F-0C9D-660E8CFD898C}"/>
              </a:ext>
            </a:extLst>
          </p:cNvPr>
          <p:cNvSpPr>
            <a:spLocks noGrp="1"/>
          </p:cNvSpPr>
          <p:nvPr>
            <p:ph idx="1"/>
          </p:nvPr>
        </p:nvSpPr>
        <p:spPr/>
        <p:txBody>
          <a:bodyPr>
            <a:normAutofit/>
          </a:bodyPr>
          <a:lstStyle/>
          <a:p>
            <a:r>
              <a:rPr lang="en-US" altLang="zh-TW" sz="2400" dirty="0"/>
              <a:t>Which of the following options constitute the essential components of neural architecture search? </a:t>
            </a:r>
          </a:p>
          <a:p>
            <a:pPr lvl="1"/>
            <a:r>
              <a:rPr lang="en-US" altLang="zh-TW" sz="2000" dirty="0"/>
              <a:t>A: Search Space </a:t>
            </a:r>
          </a:p>
          <a:p>
            <a:pPr lvl="1"/>
            <a:r>
              <a:rPr lang="en-US" altLang="zh-TW" sz="2000" dirty="0"/>
              <a:t>B: Search Policy </a:t>
            </a:r>
          </a:p>
          <a:p>
            <a:pPr lvl="1"/>
            <a:r>
              <a:rPr lang="en-US" altLang="zh-TW" sz="2000" dirty="0"/>
              <a:t>C: Performance Estimation Strategy </a:t>
            </a:r>
          </a:p>
          <a:p>
            <a:pPr lvl="1"/>
            <a:r>
              <a:rPr lang="en-US" altLang="zh-TW" sz="2000" dirty="0"/>
              <a:t>D: All of the above</a:t>
            </a:r>
          </a:p>
          <a:p>
            <a:r>
              <a:rPr lang="en-US" altLang="zh-TW" sz="2400" dirty="0">
                <a:solidFill>
                  <a:srgbClr val="FF0000"/>
                </a:solidFill>
              </a:rPr>
              <a:t>Ans: D</a:t>
            </a:r>
          </a:p>
          <a:p>
            <a:pPr lvl="1"/>
            <a:endParaRPr lang="zh-TW" altLang="en-US" sz="2000" dirty="0"/>
          </a:p>
        </p:txBody>
      </p:sp>
      <p:sp>
        <p:nvSpPr>
          <p:cNvPr id="4" name="投影片編號版面配置區 3">
            <a:extLst>
              <a:ext uri="{FF2B5EF4-FFF2-40B4-BE49-F238E27FC236}">
                <a16:creationId xmlns:a16="http://schemas.microsoft.com/office/drawing/2014/main" id="{4B0B80EB-0CE3-F38A-4F05-5DB50D585DEE}"/>
              </a:ext>
            </a:extLst>
          </p:cNvPr>
          <p:cNvSpPr>
            <a:spLocks noGrp="1"/>
          </p:cNvSpPr>
          <p:nvPr>
            <p:ph type="sldNum" sz="quarter" idx="12"/>
          </p:nvPr>
        </p:nvSpPr>
        <p:spPr/>
        <p:txBody>
          <a:bodyPr/>
          <a:lstStyle/>
          <a:p>
            <a:fld id="{1A4800EB-2EA5-46D2-A07A-510C9AA2772C}" type="slidenum">
              <a:rPr lang="en-US" altLang="zh-TW" smtClean="0"/>
              <a:pPr/>
              <a:t>113</a:t>
            </a:fld>
            <a:endParaRPr lang="en-US" altLang="zh-TW"/>
          </a:p>
        </p:txBody>
      </p:sp>
    </p:spTree>
    <p:extLst>
      <p:ext uri="{BB962C8B-B14F-4D97-AF65-F5344CB8AC3E}">
        <p14:creationId xmlns:p14="http://schemas.microsoft.com/office/powerpoint/2010/main" val="265155180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6D5C15D-4A7B-639F-50B0-EAE5D12A9823}"/>
              </a:ext>
            </a:extLst>
          </p:cNvPr>
          <p:cNvSpPr>
            <a:spLocks noGrp="1"/>
          </p:cNvSpPr>
          <p:nvPr>
            <p:ph type="title"/>
          </p:nvPr>
        </p:nvSpPr>
        <p:spPr/>
        <p:txBody>
          <a:bodyPr/>
          <a:lstStyle/>
          <a:p>
            <a:r>
              <a:rPr kumimoji="1" lang="en-US" altLang="zh-TW" dirty="0"/>
              <a:t>Question</a:t>
            </a:r>
            <a:endParaRPr kumimoji="1"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45095E60-C026-6170-8313-89B880021E16}"/>
                  </a:ext>
                </a:extLst>
              </p:cNvPr>
              <p:cNvSpPr>
                <a:spLocks noGrp="1"/>
              </p:cNvSpPr>
              <p:nvPr>
                <p:ph idx="1"/>
              </p:nvPr>
            </p:nvSpPr>
            <p:spPr>
              <a:xfrm>
                <a:off x="838200" y="1825625"/>
                <a:ext cx="11233800" cy="4627558"/>
              </a:xfrm>
            </p:spPr>
            <p:txBody>
              <a:bodyPr>
                <a:normAutofit lnSpcReduction="10000"/>
              </a:bodyPr>
              <a:lstStyle/>
              <a:p>
                <a:r>
                  <a:rPr kumimoji="1" lang="en-US" altLang="zh-TW" sz="2000" dirty="0"/>
                  <a:t>In order to enhance efficiency, we employ Neural Architecture Search (NAS) to identify the optimal rank selections for each linear projection layer. This enables us to implement low-rank approximation while mitigating the extent of performance degradation.  Now consider the Transformer with</a:t>
                </a:r>
                <a:r>
                  <a:rPr kumimoji="1" lang="en-US" altLang="zh-TW" sz="2000" dirty="0">
                    <a:solidFill>
                      <a:schemeClr val="accent6">
                        <a:lumMod val="75000"/>
                        <a:lumOff val="25000"/>
                      </a:schemeClr>
                    </a:solidFill>
                  </a:rPr>
                  <a:t> 12</a:t>
                </a:r>
                <a:r>
                  <a:rPr kumimoji="1" lang="en-US" altLang="zh-TW" sz="2000" b="0" i="1" dirty="0">
                    <a:solidFill>
                      <a:schemeClr val="accent6">
                        <a:lumMod val="75000"/>
                        <a:lumOff val="25000"/>
                      </a:schemeClr>
                    </a:solidFill>
                  </a:rPr>
                  <a:t> </a:t>
                </a:r>
                <a:r>
                  <a:rPr kumimoji="1" lang="en-US" altLang="zh-TW" sz="2000" dirty="0"/>
                  <a:t>encoder blocks, each contain 3 linear projections layers</a:t>
                </a:r>
                <a:r>
                  <a:rPr kumimoji="1" lang="en-US" altLang="zh-TW" sz="2000" dirty="0">
                    <a:solidFill>
                      <a:schemeClr val="accent6">
                        <a:lumMod val="75000"/>
                        <a:lumOff val="25000"/>
                      </a:schemeClr>
                    </a:solidFill>
                  </a:rPr>
                  <a:t>, QKV, FC1 and FC2</a:t>
                </a:r>
                <a:r>
                  <a:rPr kumimoji="1" lang="en-US" altLang="zh-TW" sz="2000" dirty="0"/>
                  <a:t>, respectively, and each projection layers have candidate rank choices to be:</a:t>
                </a:r>
              </a:p>
              <a:p>
                <a:pPr lvl="1"/>
                <a:r>
                  <a:rPr kumimoji="1" lang="en-US" altLang="zh-TW" sz="1800" dirty="0">
                    <a:solidFill>
                      <a:schemeClr val="accent6">
                        <a:lumMod val="75000"/>
                        <a:lumOff val="25000"/>
                      </a:schemeClr>
                    </a:solidFill>
                  </a:rPr>
                  <a:t>QKV: [96, 160, 224, 288, 352, 384]</a:t>
                </a:r>
              </a:p>
              <a:p>
                <a:pPr lvl="1"/>
                <a:r>
                  <a:rPr kumimoji="1" lang="en-US" altLang="zh-TW" sz="1800" dirty="0">
                    <a:solidFill>
                      <a:schemeClr val="accent6">
                        <a:lumMod val="75000"/>
                        <a:lumOff val="25000"/>
                      </a:schemeClr>
                    </a:solidFill>
                  </a:rPr>
                  <a:t>FC1: [96, 192, 288, 384]</a:t>
                </a:r>
              </a:p>
              <a:p>
                <a:pPr lvl="1"/>
                <a:r>
                  <a:rPr kumimoji="1" lang="en-US" altLang="zh-TW" sz="1800" dirty="0">
                    <a:solidFill>
                      <a:schemeClr val="accent6">
                        <a:lumMod val="75000"/>
                        <a:lumOff val="25000"/>
                      </a:schemeClr>
                    </a:solidFill>
                  </a:rPr>
                  <a:t>FC2: [64, 96, 192, 288, 384]</a:t>
                </a:r>
              </a:p>
              <a:p>
                <a:pPr marL="0" indent="0">
                  <a:buNone/>
                </a:pPr>
                <a:r>
                  <a:rPr kumimoji="1" lang="en-US" altLang="zh-TW" sz="2000" dirty="0"/>
                  <a:t>      Given these options, how many candidate architectures can be generated in total?</a:t>
                </a:r>
              </a:p>
              <a:p>
                <a:pPr marL="0" indent="0">
                  <a:buNone/>
                </a:pPr>
                <a:r>
                  <a:rPr kumimoji="1" lang="en-US" altLang="zh-TW" sz="1700" dirty="0"/>
                  <a:t>     </a:t>
                </a:r>
                <a:r>
                  <a:rPr kumimoji="1" lang="zh-TW" altLang="en-US" sz="1700" dirty="0"/>
                  <a:t>    </a:t>
                </a:r>
                <a:r>
                  <a:rPr kumimoji="1" lang="en-US" altLang="zh-TW" sz="1700" dirty="0"/>
                  <a:t> A. </a:t>
                </a:r>
                <a14:m>
                  <m:oMath xmlns:m="http://schemas.openxmlformats.org/officeDocument/2006/math">
                    <m:r>
                      <a:rPr kumimoji="1" lang="en-US" altLang="zh-TW" sz="1700" i="1">
                        <a:latin typeface="Cambria Math" panose="02040503050406030204" pitchFamily="18" charset="0"/>
                        <a:ea typeface="Cambria Math" panose="02040503050406030204" pitchFamily="18" charset="0"/>
                      </a:rPr>
                      <m:t> </m:t>
                    </m:r>
                    <m:r>
                      <a:rPr kumimoji="1" lang="en-US" altLang="zh-TW" sz="1700" b="1" i="1" smtClean="0">
                        <a:latin typeface="Cambria Math" panose="02040503050406030204" pitchFamily="18" charset="0"/>
                        <a:ea typeface="Cambria Math" panose="02040503050406030204" pitchFamily="18" charset="0"/>
                      </a:rPr>
                      <m:t>𝟗</m:t>
                    </m:r>
                    <m:r>
                      <a:rPr kumimoji="1" lang="en-US" altLang="zh-TW" sz="1700" b="1" i="1" smtClean="0">
                        <a:latin typeface="Cambria Math" panose="02040503050406030204" pitchFamily="18" charset="0"/>
                        <a:ea typeface="Cambria Math" panose="02040503050406030204" pitchFamily="18" charset="0"/>
                      </a:rPr>
                      <m:t> × </m:t>
                    </m:r>
                    <m:sSup>
                      <m:sSupPr>
                        <m:ctrlPr>
                          <a:rPr kumimoji="1" lang="en-US" altLang="zh-TW" sz="1700" b="1" i="1" smtClean="0">
                            <a:latin typeface="Cambria Math" panose="02040503050406030204" pitchFamily="18" charset="0"/>
                            <a:ea typeface="Cambria Math" panose="02040503050406030204" pitchFamily="18" charset="0"/>
                          </a:rPr>
                        </m:ctrlPr>
                      </m:sSupPr>
                      <m:e>
                        <m:r>
                          <a:rPr kumimoji="1" lang="en-US" altLang="zh-TW" sz="1700" b="1" i="1" smtClean="0">
                            <a:latin typeface="Cambria Math" panose="02040503050406030204" pitchFamily="18" charset="0"/>
                            <a:ea typeface="Cambria Math" panose="02040503050406030204" pitchFamily="18" charset="0"/>
                          </a:rPr>
                          <m:t>𝟏𝟎</m:t>
                        </m:r>
                      </m:e>
                      <m:sup>
                        <m:r>
                          <a:rPr kumimoji="1" lang="en-US" altLang="zh-TW" sz="1700" b="1" i="1" smtClean="0">
                            <a:latin typeface="Cambria Math" panose="02040503050406030204" pitchFamily="18" charset="0"/>
                            <a:ea typeface="Cambria Math" panose="02040503050406030204" pitchFamily="18" charset="0"/>
                          </a:rPr>
                          <m:t>𝟐𝟑</m:t>
                        </m:r>
                      </m:sup>
                    </m:sSup>
                    <m:r>
                      <a:rPr kumimoji="1" lang="en-US" altLang="zh-TW" sz="1700" b="1" i="0" smtClean="0">
                        <a:latin typeface="Cambria Math" panose="02040503050406030204" pitchFamily="18" charset="0"/>
                        <a:ea typeface="Cambria Math" panose="02040503050406030204" pitchFamily="18" charset="0"/>
                      </a:rPr>
                      <m:t> </m:t>
                    </m:r>
                  </m:oMath>
                </a14:m>
                <a:endParaRPr kumimoji="1" lang="en-US" altLang="zh-TW" sz="1700" b="1" dirty="0">
                  <a:ea typeface="Cambria Math" panose="02040503050406030204" pitchFamily="18" charset="0"/>
                </a:endParaRPr>
              </a:p>
              <a:p>
                <a:pPr marL="0" indent="0">
                  <a:buNone/>
                </a:pPr>
                <a:r>
                  <a:rPr kumimoji="1" lang="en-US" altLang="zh-TW" sz="1700" dirty="0"/>
                  <a:t>      </a:t>
                </a:r>
                <a:r>
                  <a:rPr kumimoji="1" lang="zh-TW" altLang="en-US" sz="1700" dirty="0"/>
                  <a:t>    </a:t>
                </a:r>
                <a:r>
                  <a:rPr kumimoji="1" lang="en-US" altLang="zh-TW" sz="1700" dirty="0"/>
                  <a:t>B. </a:t>
                </a:r>
                <a14:m>
                  <m:oMath xmlns:m="http://schemas.openxmlformats.org/officeDocument/2006/math">
                    <m:r>
                      <a:rPr kumimoji="1" lang="en-US" altLang="zh-TW" sz="1700" i="1">
                        <a:latin typeface="Cambria Math" panose="02040503050406030204" pitchFamily="18" charset="0"/>
                        <a:ea typeface="Cambria Math" panose="02040503050406030204" pitchFamily="18" charset="0"/>
                      </a:rPr>
                      <m:t> </m:t>
                    </m:r>
                    <m:r>
                      <a:rPr kumimoji="1" lang="en-US" altLang="zh-TW" sz="1700" i="1">
                        <a:latin typeface="Cambria Math" panose="02040503050406030204" pitchFamily="18" charset="0"/>
                        <a:ea typeface="Cambria Math" panose="02040503050406030204" pitchFamily="18" charset="0"/>
                      </a:rPr>
                      <m:t>𝟗</m:t>
                    </m:r>
                    <m:r>
                      <a:rPr kumimoji="1" lang="en-US" altLang="zh-TW" sz="1700" i="1">
                        <a:latin typeface="Cambria Math" panose="02040503050406030204" pitchFamily="18" charset="0"/>
                        <a:ea typeface="Cambria Math" panose="02040503050406030204" pitchFamily="18" charset="0"/>
                      </a:rPr>
                      <m:t> × </m:t>
                    </m:r>
                    <m:sSup>
                      <m:sSupPr>
                        <m:ctrlPr>
                          <a:rPr kumimoji="1" lang="en-US" altLang="zh-TW" sz="1700" i="1">
                            <a:latin typeface="Cambria Math" panose="02040503050406030204" pitchFamily="18" charset="0"/>
                            <a:ea typeface="Cambria Math" panose="02040503050406030204" pitchFamily="18" charset="0"/>
                          </a:rPr>
                        </m:ctrlPr>
                      </m:sSupPr>
                      <m:e>
                        <m:r>
                          <a:rPr kumimoji="1" lang="en-US" altLang="zh-TW" sz="1700" i="1">
                            <a:latin typeface="Cambria Math" panose="02040503050406030204" pitchFamily="18" charset="0"/>
                            <a:ea typeface="Cambria Math" panose="02040503050406030204" pitchFamily="18" charset="0"/>
                          </a:rPr>
                          <m:t>𝟏𝟎</m:t>
                        </m:r>
                      </m:e>
                      <m:sup>
                        <m:r>
                          <a:rPr kumimoji="1" lang="en-US" altLang="zh-TW" sz="1700" i="1">
                            <a:latin typeface="Cambria Math" panose="02040503050406030204" pitchFamily="18" charset="0"/>
                            <a:ea typeface="Cambria Math" panose="02040503050406030204" pitchFamily="18" charset="0"/>
                          </a:rPr>
                          <m:t>𝟐</m:t>
                        </m:r>
                        <m:r>
                          <a:rPr kumimoji="1" lang="en-US" altLang="zh-TW" sz="1700" b="1" i="1" smtClean="0">
                            <a:latin typeface="Cambria Math" panose="02040503050406030204" pitchFamily="18" charset="0"/>
                            <a:ea typeface="Cambria Math" panose="02040503050406030204" pitchFamily="18" charset="0"/>
                          </a:rPr>
                          <m:t>𝟒</m:t>
                        </m:r>
                      </m:sup>
                    </m:sSup>
                  </m:oMath>
                </a14:m>
                <a:endParaRPr kumimoji="1" lang="en-US" altLang="zh-TW" sz="1700" dirty="0">
                  <a:ea typeface="Cambria Math" panose="02040503050406030204" pitchFamily="18" charset="0"/>
                </a:endParaRPr>
              </a:p>
              <a:p>
                <a:pPr marL="0" indent="0">
                  <a:buNone/>
                </a:pPr>
                <a:r>
                  <a:rPr kumimoji="1" lang="en-US" altLang="zh-TW" sz="1700" dirty="0"/>
                  <a:t>      </a:t>
                </a:r>
                <a:r>
                  <a:rPr kumimoji="1" lang="zh-TW" altLang="en-US" sz="1700" dirty="0"/>
                  <a:t>    </a:t>
                </a:r>
                <a:r>
                  <a:rPr kumimoji="1" lang="en-US" altLang="zh-TW" sz="1700" dirty="0"/>
                  <a:t>C. </a:t>
                </a:r>
                <a14:m>
                  <m:oMath xmlns:m="http://schemas.openxmlformats.org/officeDocument/2006/math">
                    <m:r>
                      <a:rPr kumimoji="1" lang="en-US" altLang="zh-TW" sz="1700" i="1">
                        <a:latin typeface="Cambria Math" panose="02040503050406030204" pitchFamily="18" charset="0"/>
                        <a:ea typeface="Cambria Math" panose="02040503050406030204" pitchFamily="18" charset="0"/>
                      </a:rPr>
                      <m:t> </m:t>
                    </m:r>
                    <m:r>
                      <a:rPr kumimoji="1" lang="en-US" altLang="zh-TW" sz="1700" i="1">
                        <a:latin typeface="Cambria Math" panose="02040503050406030204" pitchFamily="18" charset="0"/>
                        <a:ea typeface="Cambria Math" panose="02040503050406030204" pitchFamily="18" charset="0"/>
                      </a:rPr>
                      <m:t>𝟗</m:t>
                    </m:r>
                    <m:r>
                      <a:rPr kumimoji="1" lang="en-US" altLang="zh-TW" sz="1700" i="1">
                        <a:latin typeface="Cambria Math" panose="02040503050406030204" pitchFamily="18" charset="0"/>
                        <a:ea typeface="Cambria Math" panose="02040503050406030204" pitchFamily="18" charset="0"/>
                      </a:rPr>
                      <m:t> × </m:t>
                    </m:r>
                    <m:sSup>
                      <m:sSupPr>
                        <m:ctrlPr>
                          <a:rPr kumimoji="1" lang="en-US" altLang="zh-TW" sz="1700" i="1">
                            <a:latin typeface="Cambria Math" panose="02040503050406030204" pitchFamily="18" charset="0"/>
                            <a:ea typeface="Cambria Math" panose="02040503050406030204" pitchFamily="18" charset="0"/>
                          </a:rPr>
                        </m:ctrlPr>
                      </m:sSupPr>
                      <m:e>
                        <m:r>
                          <a:rPr kumimoji="1" lang="en-US" altLang="zh-TW" sz="1700" i="1">
                            <a:latin typeface="Cambria Math" panose="02040503050406030204" pitchFamily="18" charset="0"/>
                            <a:ea typeface="Cambria Math" panose="02040503050406030204" pitchFamily="18" charset="0"/>
                          </a:rPr>
                          <m:t>𝟏𝟎</m:t>
                        </m:r>
                      </m:e>
                      <m:sup>
                        <m:r>
                          <a:rPr kumimoji="1" lang="en-US" altLang="zh-TW" sz="1700" i="1">
                            <a:latin typeface="Cambria Math" panose="02040503050406030204" pitchFamily="18" charset="0"/>
                            <a:ea typeface="Cambria Math" panose="02040503050406030204" pitchFamily="18" charset="0"/>
                          </a:rPr>
                          <m:t>𝟐</m:t>
                        </m:r>
                        <m:r>
                          <a:rPr kumimoji="1" lang="en-US" altLang="zh-TW" sz="1700" b="1" i="1" smtClean="0">
                            <a:latin typeface="Cambria Math" panose="02040503050406030204" pitchFamily="18" charset="0"/>
                            <a:ea typeface="Cambria Math" panose="02040503050406030204" pitchFamily="18" charset="0"/>
                          </a:rPr>
                          <m:t>𝟓</m:t>
                        </m:r>
                      </m:sup>
                    </m:sSup>
                  </m:oMath>
                </a14:m>
                <a:endParaRPr kumimoji="1" lang="en-US" altLang="zh-TW" sz="1700" dirty="0">
                  <a:ea typeface="Cambria Math" panose="02040503050406030204" pitchFamily="18" charset="0"/>
                </a:endParaRPr>
              </a:p>
              <a:p>
                <a:pPr marL="0" indent="0">
                  <a:buNone/>
                </a:pPr>
                <a:r>
                  <a:rPr kumimoji="1" lang="en-US" altLang="zh-TW" sz="1700" dirty="0">
                    <a:ea typeface="Cambria Math" panose="02040503050406030204" pitchFamily="18" charset="0"/>
                  </a:rPr>
                  <a:t>          D. </a:t>
                </a:r>
                <a14:m>
                  <m:oMath xmlns:m="http://schemas.openxmlformats.org/officeDocument/2006/math">
                    <m:r>
                      <a:rPr kumimoji="1" lang="en-US" altLang="zh-TW" sz="1700" b="1" i="0" smtClean="0">
                        <a:latin typeface="Cambria Math" panose="02040503050406030204" pitchFamily="18" charset="0"/>
                        <a:ea typeface="Cambria Math" panose="02040503050406030204" pitchFamily="18" charset="0"/>
                      </a:rPr>
                      <m:t> </m:t>
                    </m:r>
                    <m:r>
                      <a:rPr kumimoji="1" lang="en-US" altLang="zh-TW" sz="1700" i="1" smtClean="0">
                        <a:latin typeface="Cambria Math" panose="02040503050406030204" pitchFamily="18" charset="0"/>
                        <a:ea typeface="Cambria Math" panose="02040503050406030204" pitchFamily="18" charset="0"/>
                      </a:rPr>
                      <m:t>𝟗</m:t>
                    </m:r>
                    <m:r>
                      <a:rPr kumimoji="1" lang="en-US" altLang="zh-TW" sz="1700" i="1" smtClean="0">
                        <a:latin typeface="Cambria Math" panose="02040503050406030204" pitchFamily="18" charset="0"/>
                        <a:ea typeface="Cambria Math" panose="02040503050406030204" pitchFamily="18" charset="0"/>
                      </a:rPr>
                      <m:t> × </m:t>
                    </m:r>
                    <m:sSup>
                      <m:sSupPr>
                        <m:ctrlPr>
                          <a:rPr kumimoji="1" lang="en-US" altLang="zh-TW" sz="1700" i="1">
                            <a:latin typeface="Cambria Math" panose="02040503050406030204" pitchFamily="18" charset="0"/>
                            <a:ea typeface="Cambria Math" panose="02040503050406030204" pitchFamily="18" charset="0"/>
                          </a:rPr>
                        </m:ctrlPr>
                      </m:sSupPr>
                      <m:e>
                        <m:r>
                          <a:rPr kumimoji="1" lang="en-US" altLang="zh-TW" sz="1700" i="1">
                            <a:latin typeface="Cambria Math" panose="02040503050406030204" pitchFamily="18" charset="0"/>
                            <a:ea typeface="Cambria Math" panose="02040503050406030204" pitchFamily="18" charset="0"/>
                          </a:rPr>
                          <m:t>𝟏𝟎</m:t>
                        </m:r>
                      </m:e>
                      <m:sup>
                        <m:r>
                          <a:rPr kumimoji="1" lang="en-US" altLang="zh-TW" sz="1700" i="1">
                            <a:latin typeface="Cambria Math" panose="02040503050406030204" pitchFamily="18" charset="0"/>
                            <a:ea typeface="Cambria Math" panose="02040503050406030204" pitchFamily="18" charset="0"/>
                          </a:rPr>
                          <m:t>𝟐</m:t>
                        </m:r>
                        <m:r>
                          <a:rPr kumimoji="1" lang="en-US" altLang="zh-TW" sz="1700" b="1" i="1" smtClean="0">
                            <a:latin typeface="Cambria Math" panose="02040503050406030204" pitchFamily="18" charset="0"/>
                            <a:ea typeface="Cambria Math" panose="02040503050406030204" pitchFamily="18" charset="0"/>
                          </a:rPr>
                          <m:t>𝟔</m:t>
                        </m:r>
                      </m:sup>
                    </m:sSup>
                  </m:oMath>
                </a14:m>
                <a:endParaRPr kumimoji="1" lang="en-US" altLang="zh-TW" sz="1700" dirty="0">
                  <a:ea typeface="Cambria Math" panose="02040503050406030204" pitchFamily="18" charset="0"/>
                </a:endParaRPr>
              </a:p>
              <a:p>
                <a:pPr marL="0" indent="0">
                  <a:buNone/>
                </a:pPr>
                <a:endParaRPr kumimoji="1" lang="en-US" altLang="zh-TW" sz="2000" dirty="0">
                  <a:ea typeface="Cambria Math" panose="02040503050406030204" pitchFamily="18" charset="0"/>
                </a:endParaRPr>
              </a:p>
              <a:p>
                <a:pPr marL="0" indent="0">
                  <a:buNone/>
                </a:pPr>
                <a:r>
                  <a:rPr kumimoji="1" lang="en-US" altLang="zh-TW" sz="2000" dirty="0"/>
                  <a:t>     </a:t>
                </a:r>
              </a:p>
              <a:p>
                <a:pPr marL="0" indent="0">
                  <a:buNone/>
                </a:pPr>
                <a:endParaRPr kumimoji="1" lang="en-US" altLang="zh-TW" sz="2000" dirty="0"/>
              </a:p>
              <a:p>
                <a:endParaRPr kumimoji="1" lang="zh-TW" altLang="en-US" sz="2400" dirty="0"/>
              </a:p>
            </p:txBody>
          </p:sp>
        </mc:Choice>
        <mc:Fallback xmlns="">
          <p:sp>
            <p:nvSpPr>
              <p:cNvPr id="3" name="內容版面配置區 2">
                <a:extLst>
                  <a:ext uri="{FF2B5EF4-FFF2-40B4-BE49-F238E27FC236}">
                    <a16:creationId xmlns:a16="http://schemas.microsoft.com/office/drawing/2014/main" id="{45095E60-C026-6170-8313-89B880021E16}"/>
                  </a:ext>
                </a:extLst>
              </p:cNvPr>
              <p:cNvSpPr>
                <a:spLocks noGrp="1" noRot="1" noChangeAspect="1" noMove="1" noResize="1" noEditPoints="1" noAdjustHandles="1" noChangeArrowheads="1" noChangeShapeType="1" noTextEdit="1"/>
              </p:cNvSpPr>
              <p:nvPr>
                <p:ph idx="1"/>
              </p:nvPr>
            </p:nvSpPr>
            <p:spPr>
              <a:xfrm>
                <a:off x="838200" y="1825625"/>
                <a:ext cx="11233800" cy="4627558"/>
              </a:xfrm>
              <a:blipFill>
                <a:blip r:embed="rId3"/>
                <a:stretch>
                  <a:fillRect l="-678" t="-1366" b="-273"/>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FF08975B-F516-1F1E-F8D7-15924EBD944E}"/>
              </a:ext>
            </a:extLst>
          </p:cNvPr>
          <p:cNvSpPr>
            <a:spLocks noGrp="1"/>
          </p:cNvSpPr>
          <p:nvPr>
            <p:ph type="sldNum" sz="quarter" idx="12"/>
          </p:nvPr>
        </p:nvSpPr>
        <p:spPr/>
        <p:txBody>
          <a:bodyPr/>
          <a:lstStyle/>
          <a:p>
            <a:fld id="{1A4800EB-2EA5-46D2-A07A-510C9AA2772C}" type="slidenum">
              <a:rPr lang="en-US" altLang="zh-TW" smtClean="0"/>
              <a:pPr/>
              <a:t>114</a:t>
            </a:fld>
            <a:endParaRPr lang="en-US" altLang="zh-TW"/>
          </a:p>
        </p:txBody>
      </p:sp>
      <p:pic>
        <p:nvPicPr>
          <p:cNvPr id="5" name="圖片 4">
            <a:extLst>
              <a:ext uri="{FF2B5EF4-FFF2-40B4-BE49-F238E27FC236}">
                <a16:creationId xmlns:a16="http://schemas.microsoft.com/office/drawing/2014/main" id="{FB4733AD-B9AA-D699-19C7-A074FBD4FD8A}"/>
              </a:ext>
            </a:extLst>
          </p:cNvPr>
          <p:cNvPicPr>
            <a:picLocks noChangeAspect="1"/>
          </p:cNvPicPr>
          <p:nvPr/>
        </p:nvPicPr>
        <p:blipFill>
          <a:blip r:embed="rId4"/>
          <a:stretch>
            <a:fillRect/>
          </a:stretch>
        </p:blipFill>
        <p:spPr>
          <a:xfrm>
            <a:off x="4944000" y="4941000"/>
            <a:ext cx="6743905" cy="1254918"/>
          </a:xfrm>
          <a:prstGeom prst="rect">
            <a:avLst/>
          </a:prstGeom>
        </p:spPr>
      </p:pic>
    </p:spTree>
    <p:extLst>
      <p:ext uri="{BB962C8B-B14F-4D97-AF65-F5344CB8AC3E}">
        <p14:creationId xmlns:p14="http://schemas.microsoft.com/office/powerpoint/2010/main" val="265961493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4915EA8-206C-024D-4361-DD1A36BFC46F}"/>
              </a:ext>
            </a:extLst>
          </p:cNvPr>
          <p:cNvSpPr>
            <a:spLocks noGrp="1"/>
          </p:cNvSpPr>
          <p:nvPr>
            <p:ph type="title"/>
          </p:nvPr>
        </p:nvSpPr>
        <p:spPr/>
        <p:txBody>
          <a:bodyPr/>
          <a:lstStyle/>
          <a:p>
            <a:r>
              <a:rPr kumimoji="1" lang="en-US" altLang="zh-TW" dirty="0"/>
              <a:t>Question </a:t>
            </a:r>
            <a:endParaRPr kumimoji="1" lang="zh-TW" altLang="en-US" dirty="0"/>
          </a:p>
        </p:txBody>
      </p:sp>
      <p:sp>
        <p:nvSpPr>
          <p:cNvPr id="3" name="內容版面配置區 2">
            <a:extLst>
              <a:ext uri="{FF2B5EF4-FFF2-40B4-BE49-F238E27FC236}">
                <a16:creationId xmlns:a16="http://schemas.microsoft.com/office/drawing/2014/main" id="{67CE0477-3369-281F-0C9D-660E8CFD898C}"/>
              </a:ext>
            </a:extLst>
          </p:cNvPr>
          <p:cNvSpPr>
            <a:spLocks noGrp="1"/>
          </p:cNvSpPr>
          <p:nvPr>
            <p:ph idx="1"/>
          </p:nvPr>
        </p:nvSpPr>
        <p:spPr/>
        <p:txBody>
          <a:bodyPr>
            <a:normAutofit/>
          </a:bodyPr>
          <a:lstStyle/>
          <a:p>
            <a:r>
              <a:rPr lang="en-US" altLang="zh-TW" sz="2400" dirty="0"/>
              <a:t>Which of the following options constitute the essential components of neural architecture search? </a:t>
            </a:r>
          </a:p>
          <a:p>
            <a:pPr lvl="1"/>
            <a:r>
              <a:rPr lang="en-US" altLang="zh-TW" sz="2000" dirty="0"/>
              <a:t>A: Search Space </a:t>
            </a:r>
          </a:p>
          <a:p>
            <a:pPr lvl="1"/>
            <a:r>
              <a:rPr lang="en-US" altLang="zh-TW" sz="2000" dirty="0"/>
              <a:t>B: Search Policy </a:t>
            </a:r>
          </a:p>
          <a:p>
            <a:pPr lvl="1"/>
            <a:r>
              <a:rPr lang="en-US" altLang="zh-TW" sz="2000" dirty="0"/>
              <a:t>C: Performance Estimation Strategy </a:t>
            </a:r>
          </a:p>
          <a:p>
            <a:pPr lvl="1"/>
            <a:r>
              <a:rPr lang="en-US" altLang="zh-TW" sz="2000" dirty="0"/>
              <a:t>D: All of the above</a:t>
            </a:r>
          </a:p>
          <a:p>
            <a:r>
              <a:rPr lang="en-US" altLang="zh-TW" sz="2400" dirty="0">
                <a:solidFill>
                  <a:srgbClr val="FF0000"/>
                </a:solidFill>
              </a:rPr>
              <a:t>Ans: D</a:t>
            </a:r>
          </a:p>
          <a:p>
            <a:pPr lvl="1"/>
            <a:endParaRPr lang="zh-TW" altLang="en-US" sz="2000" dirty="0"/>
          </a:p>
        </p:txBody>
      </p:sp>
      <p:sp>
        <p:nvSpPr>
          <p:cNvPr id="4" name="投影片編號版面配置區 3">
            <a:extLst>
              <a:ext uri="{FF2B5EF4-FFF2-40B4-BE49-F238E27FC236}">
                <a16:creationId xmlns:a16="http://schemas.microsoft.com/office/drawing/2014/main" id="{4B0B80EB-0CE3-F38A-4F05-5DB50D585DEE}"/>
              </a:ext>
            </a:extLst>
          </p:cNvPr>
          <p:cNvSpPr>
            <a:spLocks noGrp="1"/>
          </p:cNvSpPr>
          <p:nvPr>
            <p:ph type="sldNum" sz="quarter" idx="12"/>
          </p:nvPr>
        </p:nvSpPr>
        <p:spPr/>
        <p:txBody>
          <a:bodyPr/>
          <a:lstStyle/>
          <a:p>
            <a:fld id="{1A4800EB-2EA5-46D2-A07A-510C9AA2772C}" type="slidenum">
              <a:rPr lang="en-US" altLang="zh-TW" smtClean="0"/>
              <a:pPr/>
              <a:t>115</a:t>
            </a:fld>
            <a:endParaRPr lang="en-US" altLang="zh-TW"/>
          </a:p>
        </p:txBody>
      </p:sp>
    </p:spTree>
    <p:extLst>
      <p:ext uri="{BB962C8B-B14F-4D97-AF65-F5344CB8AC3E}">
        <p14:creationId xmlns:p14="http://schemas.microsoft.com/office/powerpoint/2010/main" val="63296199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6D5C15D-4A7B-639F-50B0-EAE5D12A9823}"/>
              </a:ext>
            </a:extLst>
          </p:cNvPr>
          <p:cNvSpPr>
            <a:spLocks noGrp="1"/>
          </p:cNvSpPr>
          <p:nvPr>
            <p:ph type="title"/>
          </p:nvPr>
        </p:nvSpPr>
        <p:spPr/>
        <p:txBody>
          <a:bodyPr/>
          <a:lstStyle/>
          <a:p>
            <a:r>
              <a:rPr kumimoji="1" lang="en-US" altLang="zh-TW" dirty="0"/>
              <a:t>Question</a:t>
            </a:r>
            <a:endParaRPr kumimoji="1"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45095E60-C026-6170-8313-89B880021E16}"/>
                  </a:ext>
                </a:extLst>
              </p:cNvPr>
              <p:cNvSpPr>
                <a:spLocks noGrp="1"/>
              </p:cNvSpPr>
              <p:nvPr>
                <p:ph idx="1"/>
              </p:nvPr>
            </p:nvSpPr>
            <p:spPr>
              <a:xfrm>
                <a:off x="838200" y="1825625"/>
                <a:ext cx="11233800" cy="4627558"/>
              </a:xfrm>
            </p:spPr>
            <p:txBody>
              <a:bodyPr>
                <a:normAutofit lnSpcReduction="10000"/>
              </a:bodyPr>
              <a:lstStyle/>
              <a:p>
                <a:r>
                  <a:rPr kumimoji="1" lang="en-US" altLang="zh-TW" sz="2000" dirty="0"/>
                  <a:t>In order to enhance efficiency, we employ Neural Architecture Search (NAS) to identify the optimal rank selections for each linear projection layer. This enables us to implement low-rank approximation while mitigating the extent of performance degradation.  Now consider the Transformer with</a:t>
                </a:r>
                <a:r>
                  <a:rPr kumimoji="1" lang="en-US" altLang="zh-TW" sz="2000" dirty="0">
                    <a:solidFill>
                      <a:schemeClr val="accent6">
                        <a:lumMod val="75000"/>
                        <a:lumOff val="25000"/>
                      </a:schemeClr>
                    </a:solidFill>
                  </a:rPr>
                  <a:t> 12</a:t>
                </a:r>
                <a:r>
                  <a:rPr kumimoji="1" lang="en-US" altLang="zh-TW" sz="2000" b="0" i="1" dirty="0">
                    <a:solidFill>
                      <a:schemeClr val="accent6">
                        <a:lumMod val="75000"/>
                        <a:lumOff val="25000"/>
                      </a:schemeClr>
                    </a:solidFill>
                  </a:rPr>
                  <a:t> </a:t>
                </a:r>
                <a:r>
                  <a:rPr kumimoji="1" lang="en-US" altLang="zh-TW" sz="2000" dirty="0"/>
                  <a:t>encoder blocks, each contain 3 linear projections layers</a:t>
                </a:r>
                <a:r>
                  <a:rPr kumimoji="1" lang="en-US" altLang="zh-TW" sz="2000" dirty="0">
                    <a:solidFill>
                      <a:schemeClr val="accent6">
                        <a:lumMod val="75000"/>
                        <a:lumOff val="25000"/>
                      </a:schemeClr>
                    </a:solidFill>
                  </a:rPr>
                  <a:t>, QKV, FC1 and FC2</a:t>
                </a:r>
                <a:r>
                  <a:rPr kumimoji="1" lang="en-US" altLang="zh-TW" sz="2000" dirty="0"/>
                  <a:t>, respectively, and each projection layers have candidate rank choices to be:</a:t>
                </a:r>
              </a:p>
              <a:p>
                <a:pPr lvl="1"/>
                <a:r>
                  <a:rPr kumimoji="1" lang="en-US" altLang="zh-TW" sz="1800" dirty="0">
                    <a:solidFill>
                      <a:schemeClr val="accent6">
                        <a:lumMod val="75000"/>
                        <a:lumOff val="25000"/>
                      </a:schemeClr>
                    </a:solidFill>
                  </a:rPr>
                  <a:t>QKV: [96, 160, 224, 288, 352, 384]</a:t>
                </a:r>
              </a:p>
              <a:p>
                <a:pPr lvl="1"/>
                <a:r>
                  <a:rPr kumimoji="1" lang="en-US" altLang="zh-TW" sz="1800" dirty="0">
                    <a:solidFill>
                      <a:schemeClr val="accent6">
                        <a:lumMod val="75000"/>
                        <a:lumOff val="25000"/>
                      </a:schemeClr>
                    </a:solidFill>
                  </a:rPr>
                  <a:t>FC1: [96, 192, 288, 384]</a:t>
                </a:r>
              </a:p>
              <a:p>
                <a:pPr lvl="1"/>
                <a:r>
                  <a:rPr kumimoji="1" lang="en-US" altLang="zh-TW" sz="1800" dirty="0">
                    <a:solidFill>
                      <a:schemeClr val="accent6">
                        <a:lumMod val="75000"/>
                        <a:lumOff val="25000"/>
                      </a:schemeClr>
                    </a:solidFill>
                  </a:rPr>
                  <a:t>FC2: [64, 96, 192, 288, 384]</a:t>
                </a:r>
              </a:p>
              <a:p>
                <a:pPr marL="0" indent="0">
                  <a:buNone/>
                </a:pPr>
                <a:r>
                  <a:rPr kumimoji="1" lang="en-US" altLang="zh-TW" sz="2000" dirty="0"/>
                  <a:t>      Given these options, how many candidate architectures can be generated in total?</a:t>
                </a:r>
              </a:p>
              <a:p>
                <a:pPr marL="0" indent="0">
                  <a:buNone/>
                </a:pPr>
                <a:r>
                  <a:rPr kumimoji="1" lang="en-US" altLang="zh-TW" sz="1700" dirty="0"/>
                  <a:t>     </a:t>
                </a:r>
                <a:r>
                  <a:rPr kumimoji="1" lang="zh-TW" altLang="en-US" sz="1700" dirty="0"/>
                  <a:t>    </a:t>
                </a:r>
                <a:r>
                  <a:rPr kumimoji="1" lang="en-US" altLang="zh-TW" sz="1700" dirty="0"/>
                  <a:t> A. </a:t>
                </a:r>
                <a14:m>
                  <m:oMath xmlns:m="http://schemas.openxmlformats.org/officeDocument/2006/math">
                    <m:r>
                      <a:rPr kumimoji="1" lang="en-US" altLang="zh-TW" sz="1700" i="1">
                        <a:latin typeface="Cambria Math" panose="02040503050406030204" pitchFamily="18" charset="0"/>
                        <a:ea typeface="Cambria Math" panose="02040503050406030204" pitchFamily="18" charset="0"/>
                      </a:rPr>
                      <m:t> </m:t>
                    </m:r>
                    <m:r>
                      <a:rPr kumimoji="1" lang="en-US" altLang="zh-TW" sz="1700" b="1" i="1" smtClean="0">
                        <a:latin typeface="Cambria Math" panose="02040503050406030204" pitchFamily="18" charset="0"/>
                        <a:ea typeface="Cambria Math" panose="02040503050406030204" pitchFamily="18" charset="0"/>
                      </a:rPr>
                      <m:t>𝟗</m:t>
                    </m:r>
                    <m:r>
                      <a:rPr kumimoji="1" lang="en-US" altLang="zh-TW" sz="1700" b="1" i="1" smtClean="0">
                        <a:latin typeface="Cambria Math" panose="02040503050406030204" pitchFamily="18" charset="0"/>
                        <a:ea typeface="Cambria Math" panose="02040503050406030204" pitchFamily="18" charset="0"/>
                      </a:rPr>
                      <m:t> × </m:t>
                    </m:r>
                    <m:sSup>
                      <m:sSupPr>
                        <m:ctrlPr>
                          <a:rPr kumimoji="1" lang="en-US" altLang="zh-TW" sz="1700" b="1" i="1" smtClean="0">
                            <a:latin typeface="Cambria Math" panose="02040503050406030204" pitchFamily="18" charset="0"/>
                            <a:ea typeface="Cambria Math" panose="02040503050406030204" pitchFamily="18" charset="0"/>
                          </a:rPr>
                        </m:ctrlPr>
                      </m:sSupPr>
                      <m:e>
                        <m:r>
                          <a:rPr kumimoji="1" lang="en-US" altLang="zh-TW" sz="1700" b="1" i="1" smtClean="0">
                            <a:latin typeface="Cambria Math" panose="02040503050406030204" pitchFamily="18" charset="0"/>
                            <a:ea typeface="Cambria Math" panose="02040503050406030204" pitchFamily="18" charset="0"/>
                          </a:rPr>
                          <m:t>𝟏𝟎</m:t>
                        </m:r>
                      </m:e>
                      <m:sup>
                        <m:r>
                          <a:rPr kumimoji="1" lang="en-US" altLang="zh-TW" sz="1700" b="1" i="1" smtClean="0">
                            <a:latin typeface="Cambria Math" panose="02040503050406030204" pitchFamily="18" charset="0"/>
                            <a:ea typeface="Cambria Math" panose="02040503050406030204" pitchFamily="18" charset="0"/>
                          </a:rPr>
                          <m:t>𝟐𝟑</m:t>
                        </m:r>
                      </m:sup>
                    </m:sSup>
                    <m:r>
                      <a:rPr kumimoji="1" lang="en-US" altLang="zh-TW" sz="1700" b="1" i="0" smtClean="0">
                        <a:latin typeface="Cambria Math" panose="02040503050406030204" pitchFamily="18" charset="0"/>
                        <a:ea typeface="Cambria Math" panose="02040503050406030204" pitchFamily="18" charset="0"/>
                      </a:rPr>
                      <m:t> </m:t>
                    </m:r>
                  </m:oMath>
                </a14:m>
                <a:endParaRPr kumimoji="1" lang="en-US" altLang="zh-TW" sz="1700" b="1" dirty="0">
                  <a:ea typeface="Cambria Math" panose="02040503050406030204" pitchFamily="18" charset="0"/>
                </a:endParaRPr>
              </a:p>
              <a:p>
                <a:pPr marL="0" indent="0">
                  <a:buNone/>
                </a:pPr>
                <a:r>
                  <a:rPr kumimoji="1" lang="en-US" altLang="zh-TW" sz="1700" dirty="0"/>
                  <a:t>      </a:t>
                </a:r>
                <a:r>
                  <a:rPr kumimoji="1" lang="zh-TW" altLang="en-US" sz="1700" dirty="0"/>
                  <a:t>    </a:t>
                </a:r>
                <a:r>
                  <a:rPr kumimoji="1" lang="en-US" altLang="zh-TW" sz="1700" dirty="0"/>
                  <a:t>B. </a:t>
                </a:r>
                <a14:m>
                  <m:oMath xmlns:m="http://schemas.openxmlformats.org/officeDocument/2006/math">
                    <m:r>
                      <a:rPr kumimoji="1" lang="en-US" altLang="zh-TW" sz="1700" i="1">
                        <a:latin typeface="Cambria Math" panose="02040503050406030204" pitchFamily="18" charset="0"/>
                        <a:ea typeface="Cambria Math" panose="02040503050406030204" pitchFamily="18" charset="0"/>
                      </a:rPr>
                      <m:t> </m:t>
                    </m:r>
                    <m:r>
                      <a:rPr kumimoji="1" lang="en-US" altLang="zh-TW" sz="1700" i="1">
                        <a:latin typeface="Cambria Math" panose="02040503050406030204" pitchFamily="18" charset="0"/>
                        <a:ea typeface="Cambria Math" panose="02040503050406030204" pitchFamily="18" charset="0"/>
                      </a:rPr>
                      <m:t>𝟗</m:t>
                    </m:r>
                    <m:r>
                      <a:rPr kumimoji="1" lang="en-US" altLang="zh-TW" sz="1700" i="1">
                        <a:latin typeface="Cambria Math" panose="02040503050406030204" pitchFamily="18" charset="0"/>
                        <a:ea typeface="Cambria Math" panose="02040503050406030204" pitchFamily="18" charset="0"/>
                      </a:rPr>
                      <m:t> × </m:t>
                    </m:r>
                    <m:sSup>
                      <m:sSupPr>
                        <m:ctrlPr>
                          <a:rPr kumimoji="1" lang="en-US" altLang="zh-TW" sz="1700" i="1">
                            <a:latin typeface="Cambria Math" panose="02040503050406030204" pitchFamily="18" charset="0"/>
                            <a:ea typeface="Cambria Math" panose="02040503050406030204" pitchFamily="18" charset="0"/>
                          </a:rPr>
                        </m:ctrlPr>
                      </m:sSupPr>
                      <m:e>
                        <m:r>
                          <a:rPr kumimoji="1" lang="en-US" altLang="zh-TW" sz="1700" i="1">
                            <a:latin typeface="Cambria Math" panose="02040503050406030204" pitchFamily="18" charset="0"/>
                            <a:ea typeface="Cambria Math" panose="02040503050406030204" pitchFamily="18" charset="0"/>
                          </a:rPr>
                          <m:t>𝟏𝟎</m:t>
                        </m:r>
                      </m:e>
                      <m:sup>
                        <m:r>
                          <a:rPr kumimoji="1" lang="en-US" altLang="zh-TW" sz="1700" i="1">
                            <a:latin typeface="Cambria Math" panose="02040503050406030204" pitchFamily="18" charset="0"/>
                            <a:ea typeface="Cambria Math" panose="02040503050406030204" pitchFamily="18" charset="0"/>
                          </a:rPr>
                          <m:t>𝟐</m:t>
                        </m:r>
                        <m:r>
                          <a:rPr kumimoji="1" lang="en-US" altLang="zh-TW" sz="1700" b="1" i="1" smtClean="0">
                            <a:latin typeface="Cambria Math" panose="02040503050406030204" pitchFamily="18" charset="0"/>
                            <a:ea typeface="Cambria Math" panose="02040503050406030204" pitchFamily="18" charset="0"/>
                          </a:rPr>
                          <m:t>𝟒</m:t>
                        </m:r>
                      </m:sup>
                    </m:sSup>
                  </m:oMath>
                </a14:m>
                <a:endParaRPr kumimoji="1" lang="en-US" altLang="zh-TW" sz="1700" dirty="0">
                  <a:ea typeface="Cambria Math" panose="02040503050406030204" pitchFamily="18" charset="0"/>
                </a:endParaRPr>
              </a:p>
              <a:p>
                <a:pPr marL="0" indent="0">
                  <a:buNone/>
                </a:pPr>
                <a:r>
                  <a:rPr kumimoji="1" lang="en-US" altLang="zh-TW" sz="1700" dirty="0"/>
                  <a:t>      </a:t>
                </a:r>
                <a:r>
                  <a:rPr kumimoji="1" lang="zh-TW" altLang="en-US" sz="1700" dirty="0"/>
                  <a:t>    </a:t>
                </a:r>
                <a:r>
                  <a:rPr kumimoji="1" lang="en-US" altLang="zh-TW" sz="1700" dirty="0"/>
                  <a:t>C. </a:t>
                </a:r>
                <a14:m>
                  <m:oMath xmlns:m="http://schemas.openxmlformats.org/officeDocument/2006/math">
                    <m:r>
                      <a:rPr kumimoji="1" lang="en-US" altLang="zh-TW" sz="1700" i="1">
                        <a:latin typeface="Cambria Math" panose="02040503050406030204" pitchFamily="18" charset="0"/>
                        <a:ea typeface="Cambria Math" panose="02040503050406030204" pitchFamily="18" charset="0"/>
                      </a:rPr>
                      <m:t> </m:t>
                    </m:r>
                    <m:r>
                      <a:rPr kumimoji="1" lang="en-US" altLang="zh-TW" sz="1700" i="1">
                        <a:latin typeface="Cambria Math" panose="02040503050406030204" pitchFamily="18" charset="0"/>
                        <a:ea typeface="Cambria Math" panose="02040503050406030204" pitchFamily="18" charset="0"/>
                      </a:rPr>
                      <m:t>𝟗</m:t>
                    </m:r>
                    <m:r>
                      <a:rPr kumimoji="1" lang="en-US" altLang="zh-TW" sz="1700" i="1">
                        <a:latin typeface="Cambria Math" panose="02040503050406030204" pitchFamily="18" charset="0"/>
                        <a:ea typeface="Cambria Math" panose="02040503050406030204" pitchFamily="18" charset="0"/>
                      </a:rPr>
                      <m:t> × </m:t>
                    </m:r>
                    <m:sSup>
                      <m:sSupPr>
                        <m:ctrlPr>
                          <a:rPr kumimoji="1" lang="en-US" altLang="zh-TW" sz="1700" i="1">
                            <a:latin typeface="Cambria Math" panose="02040503050406030204" pitchFamily="18" charset="0"/>
                            <a:ea typeface="Cambria Math" panose="02040503050406030204" pitchFamily="18" charset="0"/>
                          </a:rPr>
                        </m:ctrlPr>
                      </m:sSupPr>
                      <m:e>
                        <m:r>
                          <a:rPr kumimoji="1" lang="en-US" altLang="zh-TW" sz="1700" i="1">
                            <a:latin typeface="Cambria Math" panose="02040503050406030204" pitchFamily="18" charset="0"/>
                            <a:ea typeface="Cambria Math" panose="02040503050406030204" pitchFamily="18" charset="0"/>
                          </a:rPr>
                          <m:t>𝟏𝟎</m:t>
                        </m:r>
                      </m:e>
                      <m:sup>
                        <m:r>
                          <a:rPr kumimoji="1" lang="en-US" altLang="zh-TW" sz="1700" i="1">
                            <a:latin typeface="Cambria Math" panose="02040503050406030204" pitchFamily="18" charset="0"/>
                            <a:ea typeface="Cambria Math" panose="02040503050406030204" pitchFamily="18" charset="0"/>
                          </a:rPr>
                          <m:t>𝟐</m:t>
                        </m:r>
                        <m:r>
                          <a:rPr kumimoji="1" lang="en-US" altLang="zh-TW" sz="1700" b="1" i="1" smtClean="0">
                            <a:latin typeface="Cambria Math" panose="02040503050406030204" pitchFamily="18" charset="0"/>
                            <a:ea typeface="Cambria Math" panose="02040503050406030204" pitchFamily="18" charset="0"/>
                          </a:rPr>
                          <m:t>𝟓</m:t>
                        </m:r>
                      </m:sup>
                    </m:sSup>
                  </m:oMath>
                </a14:m>
                <a:endParaRPr kumimoji="1" lang="en-US" altLang="zh-TW" sz="1700" dirty="0">
                  <a:ea typeface="Cambria Math" panose="02040503050406030204" pitchFamily="18" charset="0"/>
                </a:endParaRPr>
              </a:p>
              <a:p>
                <a:pPr marL="0" indent="0">
                  <a:buNone/>
                </a:pPr>
                <a:r>
                  <a:rPr kumimoji="1" lang="en-US" altLang="zh-TW" sz="1700" dirty="0">
                    <a:ea typeface="Cambria Math" panose="02040503050406030204" pitchFamily="18" charset="0"/>
                  </a:rPr>
                  <a:t>          D. </a:t>
                </a:r>
                <a14:m>
                  <m:oMath xmlns:m="http://schemas.openxmlformats.org/officeDocument/2006/math">
                    <m:r>
                      <a:rPr kumimoji="1" lang="en-US" altLang="zh-TW" sz="1700" b="1" i="0" smtClean="0">
                        <a:latin typeface="Cambria Math" panose="02040503050406030204" pitchFamily="18" charset="0"/>
                        <a:ea typeface="Cambria Math" panose="02040503050406030204" pitchFamily="18" charset="0"/>
                      </a:rPr>
                      <m:t> </m:t>
                    </m:r>
                    <m:r>
                      <a:rPr kumimoji="1" lang="en-US" altLang="zh-TW" sz="1700" i="1" smtClean="0">
                        <a:latin typeface="Cambria Math" panose="02040503050406030204" pitchFamily="18" charset="0"/>
                        <a:ea typeface="Cambria Math" panose="02040503050406030204" pitchFamily="18" charset="0"/>
                      </a:rPr>
                      <m:t>𝟗</m:t>
                    </m:r>
                    <m:r>
                      <a:rPr kumimoji="1" lang="en-US" altLang="zh-TW" sz="1700" i="1" smtClean="0">
                        <a:latin typeface="Cambria Math" panose="02040503050406030204" pitchFamily="18" charset="0"/>
                        <a:ea typeface="Cambria Math" panose="02040503050406030204" pitchFamily="18" charset="0"/>
                      </a:rPr>
                      <m:t> × </m:t>
                    </m:r>
                    <m:sSup>
                      <m:sSupPr>
                        <m:ctrlPr>
                          <a:rPr kumimoji="1" lang="en-US" altLang="zh-TW" sz="1700" i="1">
                            <a:latin typeface="Cambria Math" panose="02040503050406030204" pitchFamily="18" charset="0"/>
                            <a:ea typeface="Cambria Math" panose="02040503050406030204" pitchFamily="18" charset="0"/>
                          </a:rPr>
                        </m:ctrlPr>
                      </m:sSupPr>
                      <m:e>
                        <m:r>
                          <a:rPr kumimoji="1" lang="en-US" altLang="zh-TW" sz="1700" i="1">
                            <a:latin typeface="Cambria Math" panose="02040503050406030204" pitchFamily="18" charset="0"/>
                            <a:ea typeface="Cambria Math" panose="02040503050406030204" pitchFamily="18" charset="0"/>
                          </a:rPr>
                          <m:t>𝟏𝟎</m:t>
                        </m:r>
                      </m:e>
                      <m:sup>
                        <m:r>
                          <a:rPr kumimoji="1" lang="en-US" altLang="zh-TW" sz="1700" i="1">
                            <a:latin typeface="Cambria Math" panose="02040503050406030204" pitchFamily="18" charset="0"/>
                            <a:ea typeface="Cambria Math" panose="02040503050406030204" pitchFamily="18" charset="0"/>
                          </a:rPr>
                          <m:t>𝟐</m:t>
                        </m:r>
                        <m:r>
                          <a:rPr kumimoji="1" lang="en-US" altLang="zh-TW" sz="1700" b="1" i="1" smtClean="0">
                            <a:latin typeface="Cambria Math" panose="02040503050406030204" pitchFamily="18" charset="0"/>
                            <a:ea typeface="Cambria Math" panose="02040503050406030204" pitchFamily="18" charset="0"/>
                          </a:rPr>
                          <m:t>𝟔</m:t>
                        </m:r>
                      </m:sup>
                    </m:sSup>
                  </m:oMath>
                </a14:m>
                <a:endParaRPr kumimoji="1" lang="en-US" altLang="zh-TW" sz="1700" dirty="0">
                  <a:ea typeface="Cambria Math" panose="02040503050406030204" pitchFamily="18" charset="0"/>
                </a:endParaRPr>
              </a:p>
              <a:p>
                <a:pPr marL="0" indent="0">
                  <a:buNone/>
                </a:pPr>
                <a:endParaRPr kumimoji="1" lang="en-US" altLang="zh-TW" sz="2000" dirty="0">
                  <a:ea typeface="Cambria Math" panose="02040503050406030204" pitchFamily="18" charset="0"/>
                </a:endParaRPr>
              </a:p>
              <a:p>
                <a:pPr marL="0" indent="0">
                  <a:buNone/>
                </a:pPr>
                <a:r>
                  <a:rPr kumimoji="1" lang="en-US" altLang="zh-TW" sz="2000" dirty="0"/>
                  <a:t>     </a:t>
                </a:r>
              </a:p>
              <a:p>
                <a:pPr marL="0" indent="0">
                  <a:buNone/>
                </a:pPr>
                <a:endParaRPr kumimoji="1" lang="en-US" altLang="zh-TW" sz="2000" dirty="0"/>
              </a:p>
              <a:p>
                <a:endParaRPr kumimoji="1" lang="zh-TW" altLang="en-US" sz="2400" dirty="0"/>
              </a:p>
            </p:txBody>
          </p:sp>
        </mc:Choice>
        <mc:Fallback xmlns="">
          <p:sp>
            <p:nvSpPr>
              <p:cNvPr id="3" name="內容版面配置區 2">
                <a:extLst>
                  <a:ext uri="{FF2B5EF4-FFF2-40B4-BE49-F238E27FC236}">
                    <a16:creationId xmlns:a16="http://schemas.microsoft.com/office/drawing/2014/main" id="{45095E60-C026-6170-8313-89B880021E16}"/>
                  </a:ext>
                </a:extLst>
              </p:cNvPr>
              <p:cNvSpPr>
                <a:spLocks noGrp="1" noRot="1" noChangeAspect="1" noMove="1" noResize="1" noEditPoints="1" noAdjustHandles="1" noChangeArrowheads="1" noChangeShapeType="1" noTextEdit="1"/>
              </p:cNvSpPr>
              <p:nvPr>
                <p:ph idx="1"/>
              </p:nvPr>
            </p:nvSpPr>
            <p:spPr>
              <a:xfrm>
                <a:off x="838200" y="1825625"/>
                <a:ext cx="11233800" cy="4627558"/>
              </a:xfrm>
              <a:blipFill>
                <a:blip r:embed="rId3"/>
                <a:stretch>
                  <a:fillRect l="-565" t="-1366"/>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FF08975B-F516-1F1E-F8D7-15924EBD944E}"/>
              </a:ext>
            </a:extLst>
          </p:cNvPr>
          <p:cNvSpPr>
            <a:spLocks noGrp="1"/>
          </p:cNvSpPr>
          <p:nvPr>
            <p:ph type="sldNum" sz="quarter" idx="12"/>
          </p:nvPr>
        </p:nvSpPr>
        <p:spPr/>
        <p:txBody>
          <a:bodyPr/>
          <a:lstStyle/>
          <a:p>
            <a:fld id="{1A4800EB-2EA5-46D2-A07A-510C9AA2772C}" type="slidenum">
              <a:rPr lang="en-US" altLang="zh-TW" smtClean="0"/>
              <a:pPr/>
              <a:t>116</a:t>
            </a:fld>
            <a:endParaRPr lang="en-US" altLang="zh-TW"/>
          </a:p>
        </p:txBody>
      </p:sp>
      <p:pic>
        <p:nvPicPr>
          <p:cNvPr id="5" name="圖片 4">
            <a:extLst>
              <a:ext uri="{FF2B5EF4-FFF2-40B4-BE49-F238E27FC236}">
                <a16:creationId xmlns:a16="http://schemas.microsoft.com/office/drawing/2014/main" id="{FB4733AD-B9AA-D699-19C7-A074FBD4FD8A}"/>
              </a:ext>
            </a:extLst>
          </p:cNvPr>
          <p:cNvPicPr>
            <a:picLocks noChangeAspect="1"/>
          </p:cNvPicPr>
          <p:nvPr/>
        </p:nvPicPr>
        <p:blipFill>
          <a:blip r:embed="rId4"/>
          <a:stretch>
            <a:fillRect/>
          </a:stretch>
        </p:blipFill>
        <p:spPr>
          <a:xfrm>
            <a:off x="4944000" y="4941000"/>
            <a:ext cx="6743905" cy="1254918"/>
          </a:xfrm>
          <a:prstGeom prst="rect">
            <a:avLst/>
          </a:prstGeom>
        </p:spPr>
      </p:pic>
    </p:spTree>
    <p:extLst>
      <p:ext uri="{BB962C8B-B14F-4D97-AF65-F5344CB8AC3E}">
        <p14:creationId xmlns:p14="http://schemas.microsoft.com/office/powerpoint/2010/main" val="10121698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94EFEFD-8943-C068-B615-149278D9A375}"/>
              </a:ext>
            </a:extLst>
          </p:cNvPr>
          <p:cNvSpPr>
            <a:spLocks noGrp="1"/>
          </p:cNvSpPr>
          <p:nvPr>
            <p:ph type="title"/>
          </p:nvPr>
        </p:nvSpPr>
        <p:spPr/>
        <p:txBody>
          <a:bodyPr/>
          <a:lstStyle/>
          <a:p>
            <a:r>
              <a:rPr kumimoji="1" lang="en-US" altLang="zh-TW" dirty="0"/>
              <a:t>Neural Architecture Search -- Overview</a:t>
            </a:r>
            <a:endParaRPr kumimoji="1" lang="zh-TW" altLang="en-US" dirty="0"/>
          </a:p>
        </p:txBody>
      </p:sp>
      <p:sp>
        <p:nvSpPr>
          <p:cNvPr id="3" name="內容版面配置區 2">
            <a:extLst>
              <a:ext uri="{FF2B5EF4-FFF2-40B4-BE49-F238E27FC236}">
                <a16:creationId xmlns:a16="http://schemas.microsoft.com/office/drawing/2014/main" id="{0C416839-6FBF-5272-7D44-BCA2D0E9DF3B}"/>
              </a:ext>
            </a:extLst>
          </p:cNvPr>
          <p:cNvSpPr>
            <a:spLocks noGrp="1"/>
          </p:cNvSpPr>
          <p:nvPr>
            <p:ph idx="1"/>
          </p:nvPr>
        </p:nvSpPr>
        <p:spPr/>
        <p:txBody>
          <a:bodyPr/>
          <a:lstStyle/>
          <a:p>
            <a:r>
              <a:rPr kumimoji="1" lang="en-US" altLang="zh-TW" dirty="0"/>
              <a:t>Search </a:t>
            </a:r>
            <a:r>
              <a:rPr kumimoji="1" lang="en-US" altLang="zh-TW" dirty="0" smtClean="0"/>
              <a:t>space: </a:t>
            </a:r>
            <a:r>
              <a:rPr kumimoji="1" lang="en-US" altLang="zh-TW" dirty="0"/>
              <a:t>example</a:t>
            </a:r>
          </a:p>
          <a:p>
            <a:pPr lvl="1"/>
            <a:r>
              <a:rPr kumimoji="1" lang="en-US" altLang="zh-TW" dirty="0"/>
              <a:t>Search space is </a:t>
            </a:r>
            <a:r>
              <a:rPr kumimoji="1" lang="en-US" altLang="zh-TW" dirty="0">
                <a:solidFill>
                  <a:schemeClr val="accent6">
                    <a:lumMod val="75000"/>
                    <a:lumOff val="25000"/>
                  </a:schemeClr>
                </a:solidFill>
              </a:rPr>
              <a:t>a set of candidate neural network architectures</a:t>
            </a:r>
          </a:p>
        </p:txBody>
      </p:sp>
      <p:sp>
        <p:nvSpPr>
          <p:cNvPr id="4" name="投影片編號版面配置區 3">
            <a:extLst>
              <a:ext uri="{FF2B5EF4-FFF2-40B4-BE49-F238E27FC236}">
                <a16:creationId xmlns:a16="http://schemas.microsoft.com/office/drawing/2014/main" id="{E096F053-466A-8248-4F39-30375272A9B8}"/>
              </a:ext>
            </a:extLst>
          </p:cNvPr>
          <p:cNvSpPr>
            <a:spLocks noGrp="1"/>
          </p:cNvSpPr>
          <p:nvPr>
            <p:ph type="sldNum" sz="quarter" idx="12"/>
          </p:nvPr>
        </p:nvSpPr>
        <p:spPr/>
        <p:txBody>
          <a:bodyPr/>
          <a:lstStyle/>
          <a:p>
            <a:fld id="{1A4800EB-2EA5-46D2-A07A-510C9AA2772C}" type="slidenum">
              <a:rPr lang="en-US" altLang="zh-TW" smtClean="0"/>
              <a:pPr/>
              <a:t>12</a:t>
            </a:fld>
            <a:endParaRPr lang="en-US" altLang="zh-TW"/>
          </a:p>
        </p:txBody>
      </p:sp>
      <p:pic>
        <p:nvPicPr>
          <p:cNvPr id="6" name="圖片 5" descr="一張含有 文字, 圖表, 字型 的圖片&#10;&#10;自動產生的描述">
            <a:extLst>
              <a:ext uri="{FF2B5EF4-FFF2-40B4-BE49-F238E27FC236}">
                <a16:creationId xmlns:a16="http://schemas.microsoft.com/office/drawing/2014/main" id="{881FA399-800A-970F-3C1D-CC2A9897A3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3285000"/>
            <a:ext cx="11115930" cy="2530759"/>
          </a:xfrm>
          <a:prstGeom prst="rect">
            <a:avLst/>
          </a:prstGeom>
        </p:spPr>
      </p:pic>
    </p:spTree>
    <p:extLst>
      <p:ext uri="{BB962C8B-B14F-4D97-AF65-F5344CB8AC3E}">
        <p14:creationId xmlns:p14="http://schemas.microsoft.com/office/powerpoint/2010/main" val="14619550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3FD206A-7615-3D10-8F75-2BEFD38F354A}"/>
              </a:ext>
            </a:extLst>
          </p:cNvPr>
          <p:cNvSpPr>
            <a:spLocks noGrp="1"/>
          </p:cNvSpPr>
          <p:nvPr>
            <p:ph type="title"/>
          </p:nvPr>
        </p:nvSpPr>
        <p:spPr/>
        <p:txBody>
          <a:bodyPr/>
          <a:lstStyle/>
          <a:p>
            <a:r>
              <a:rPr kumimoji="1" lang="en-US" altLang="zh-TW" dirty="0"/>
              <a:t>Neural Architecture Search -- Overview</a:t>
            </a:r>
            <a:endParaRPr kumimoji="1" lang="zh-TW" altLang="en-US" dirty="0"/>
          </a:p>
        </p:txBody>
      </p:sp>
      <p:sp>
        <p:nvSpPr>
          <p:cNvPr id="3" name="內容版面配置區 2">
            <a:extLst>
              <a:ext uri="{FF2B5EF4-FFF2-40B4-BE49-F238E27FC236}">
                <a16:creationId xmlns:a16="http://schemas.microsoft.com/office/drawing/2014/main" id="{C58C5737-DB4A-C737-47B0-D98BE095B5DC}"/>
              </a:ext>
            </a:extLst>
          </p:cNvPr>
          <p:cNvSpPr>
            <a:spLocks noGrp="1"/>
          </p:cNvSpPr>
          <p:nvPr>
            <p:ph idx="1"/>
          </p:nvPr>
        </p:nvSpPr>
        <p:spPr/>
        <p:txBody>
          <a:bodyPr/>
          <a:lstStyle/>
          <a:p>
            <a:r>
              <a:rPr kumimoji="1" lang="en-US" altLang="zh-TW" dirty="0"/>
              <a:t>Search strategy </a:t>
            </a:r>
          </a:p>
          <a:p>
            <a:pPr lvl="1"/>
            <a:r>
              <a:rPr kumimoji="1" lang="en-US" altLang="zh-TW" dirty="0"/>
              <a:t>Search space is a set of candidate neural network architectures</a:t>
            </a:r>
          </a:p>
          <a:p>
            <a:pPr lvl="1"/>
            <a:r>
              <a:rPr kumimoji="1" lang="en-US" altLang="zh-TW" dirty="0"/>
              <a:t>Search strategy defines </a:t>
            </a:r>
            <a:r>
              <a:rPr kumimoji="1" lang="en-US" altLang="zh-TW" dirty="0">
                <a:solidFill>
                  <a:schemeClr val="accent6">
                    <a:lumMod val="75000"/>
                    <a:lumOff val="25000"/>
                  </a:schemeClr>
                </a:solidFill>
              </a:rPr>
              <a:t>how to exploration the search space</a:t>
            </a:r>
          </a:p>
        </p:txBody>
      </p:sp>
      <p:sp>
        <p:nvSpPr>
          <p:cNvPr id="4" name="投影片編號版面配置區 3">
            <a:extLst>
              <a:ext uri="{FF2B5EF4-FFF2-40B4-BE49-F238E27FC236}">
                <a16:creationId xmlns:a16="http://schemas.microsoft.com/office/drawing/2014/main" id="{4091807B-3CDD-B6C3-A6EA-75C9C5417E80}"/>
              </a:ext>
            </a:extLst>
          </p:cNvPr>
          <p:cNvSpPr>
            <a:spLocks noGrp="1"/>
          </p:cNvSpPr>
          <p:nvPr>
            <p:ph type="sldNum" sz="quarter" idx="12"/>
          </p:nvPr>
        </p:nvSpPr>
        <p:spPr/>
        <p:txBody>
          <a:bodyPr/>
          <a:lstStyle/>
          <a:p>
            <a:fld id="{1A4800EB-2EA5-46D2-A07A-510C9AA2772C}" type="slidenum">
              <a:rPr lang="en-US" altLang="zh-TW" smtClean="0"/>
              <a:pPr/>
              <a:t>13</a:t>
            </a:fld>
            <a:endParaRPr lang="en-US" altLang="zh-TW"/>
          </a:p>
        </p:txBody>
      </p:sp>
      <p:pic>
        <p:nvPicPr>
          <p:cNvPr id="6" name="object 4">
            <a:extLst>
              <a:ext uri="{FF2B5EF4-FFF2-40B4-BE49-F238E27FC236}">
                <a16:creationId xmlns:a16="http://schemas.microsoft.com/office/drawing/2014/main" id="{6D8ACFB9-2DDE-BEC8-1F95-B74032D67D6F}"/>
              </a:ext>
            </a:extLst>
          </p:cNvPr>
          <p:cNvPicPr/>
          <p:nvPr/>
        </p:nvPicPr>
        <p:blipFill>
          <a:blip r:embed="rId2" cstate="print"/>
          <a:stretch>
            <a:fillRect/>
          </a:stretch>
        </p:blipFill>
        <p:spPr>
          <a:xfrm>
            <a:off x="2054664" y="4749650"/>
            <a:ext cx="8082671" cy="1625841"/>
          </a:xfrm>
          <a:prstGeom prst="rect">
            <a:avLst/>
          </a:prstGeom>
        </p:spPr>
      </p:pic>
      <p:sp>
        <p:nvSpPr>
          <p:cNvPr id="7" name="矩形 6">
            <a:extLst>
              <a:ext uri="{FF2B5EF4-FFF2-40B4-BE49-F238E27FC236}">
                <a16:creationId xmlns:a16="http://schemas.microsoft.com/office/drawing/2014/main" id="{D06DBB5F-5AD2-1065-4258-1D3654232376}"/>
              </a:ext>
            </a:extLst>
          </p:cNvPr>
          <p:cNvSpPr/>
          <p:nvPr/>
        </p:nvSpPr>
        <p:spPr>
          <a:xfrm>
            <a:off x="6516000" y="4725000"/>
            <a:ext cx="3816000" cy="1775350"/>
          </a:xfrm>
          <a:prstGeom prst="rect">
            <a:avLst/>
          </a:prstGeom>
          <a:solidFill>
            <a:schemeClr val="bg1">
              <a:alpha val="87791"/>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40713875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5B71CF2-7D6B-FCE2-D162-1E5CDF40CBDA}"/>
              </a:ext>
            </a:extLst>
          </p:cNvPr>
          <p:cNvSpPr>
            <a:spLocks noGrp="1"/>
          </p:cNvSpPr>
          <p:nvPr>
            <p:ph type="title"/>
          </p:nvPr>
        </p:nvSpPr>
        <p:spPr/>
        <p:txBody>
          <a:bodyPr/>
          <a:lstStyle/>
          <a:p>
            <a:r>
              <a:rPr kumimoji="1" lang="en-US" altLang="zh-TW" dirty="0"/>
              <a:t>Neural Architecture Search -- Overview</a:t>
            </a:r>
            <a:endParaRPr kumimoji="1" lang="zh-TW" altLang="en-US" dirty="0"/>
          </a:p>
        </p:txBody>
      </p:sp>
      <p:sp>
        <p:nvSpPr>
          <p:cNvPr id="3" name="內容版面配置區 2">
            <a:extLst>
              <a:ext uri="{FF2B5EF4-FFF2-40B4-BE49-F238E27FC236}">
                <a16:creationId xmlns:a16="http://schemas.microsoft.com/office/drawing/2014/main" id="{1F090C04-5BC6-8DD0-E61A-6C45437D4A7A}"/>
              </a:ext>
            </a:extLst>
          </p:cNvPr>
          <p:cNvSpPr>
            <a:spLocks noGrp="1"/>
          </p:cNvSpPr>
          <p:nvPr>
            <p:ph idx="1"/>
          </p:nvPr>
        </p:nvSpPr>
        <p:spPr/>
        <p:txBody>
          <a:bodyPr/>
          <a:lstStyle/>
          <a:p>
            <a:r>
              <a:rPr kumimoji="1" lang="en-US" altLang="zh-TW" dirty="0"/>
              <a:t>Search </a:t>
            </a:r>
            <a:r>
              <a:rPr kumimoji="1" lang="en-US" altLang="zh-TW" dirty="0" smtClean="0"/>
              <a:t>strategy</a:t>
            </a:r>
            <a:r>
              <a:rPr kumimoji="1" lang="en-US" altLang="zh-TW" dirty="0"/>
              <a:t>: example</a:t>
            </a:r>
          </a:p>
          <a:p>
            <a:pPr lvl="1"/>
            <a:r>
              <a:rPr kumimoji="1" lang="en-US" altLang="zh-TW" dirty="0"/>
              <a:t>We can sample the architecture from search space </a:t>
            </a:r>
            <a:r>
              <a:rPr kumimoji="1" lang="en-US" altLang="zh-TW" dirty="0">
                <a:solidFill>
                  <a:schemeClr val="accent6">
                    <a:lumMod val="75000"/>
                    <a:lumOff val="25000"/>
                  </a:schemeClr>
                </a:solidFill>
              </a:rPr>
              <a:t>randomly</a:t>
            </a:r>
          </a:p>
          <a:p>
            <a:pPr lvl="1"/>
            <a:endParaRPr kumimoji="1" lang="zh-TW" altLang="en-US" dirty="0"/>
          </a:p>
        </p:txBody>
      </p:sp>
      <p:sp>
        <p:nvSpPr>
          <p:cNvPr id="4" name="投影片編號版面配置區 3">
            <a:extLst>
              <a:ext uri="{FF2B5EF4-FFF2-40B4-BE49-F238E27FC236}">
                <a16:creationId xmlns:a16="http://schemas.microsoft.com/office/drawing/2014/main" id="{A69B46AD-A161-71B2-2C4F-9BAB0C2F97FD}"/>
              </a:ext>
            </a:extLst>
          </p:cNvPr>
          <p:cNvSpPr>
            <a:spLocks noGrp="1"/>
          </p:cNvSpPr>
          <p:nvPr>
            <p:ph type="sldNum" sz="quarter" idx="12"/>
          </p:nvPr>
        </p:nvSpPr>
        <p:spPr/>
        <p:txBody>
          <a:bodyPr/>
          <a:lstStyle/>
          <a:p>
            <a:fld id="{1A4800EB-2EA5-46D2-A07A-510C9AA2772C}" type="slidenum">
              <a:rPr lang="en-US" altLang="zh-TW" smtClean="0"/>
              <a:pPr/>
              <a:t>14</a:t>
            </a:fld>
            <a:endParaRPr lang="en-US" altLang="zh-TW"/>
          </a:p>
        </p:txBody>
      </p:sp>
      <p:pic>
        <p:nvPicPr>
          <p:cNvPr id="7" name="圖片 6" descr="一張含有 圖表, 方案, 行, 螢幕擷取畫面 的圖片&#10;&#10;自動產生的描述">
            <a:extLst>
              <a:ext uri="{FF2B5EF4-FFF2-40B4-BE49-F238E27FC236}">
                <a16:creationId xmlns:a16="http://schemas.microsoft.com/office/drawing/2014/main" id="{29E2E358-D813-F989-9431-6CB068D64B51}"/>
              </a:ext>
            </a:extLst>
          </p:cNvPr>
          <p:cNvPicPr>
            <a:picLocks noChangeAspect="1"/>
          </p:cNvPicPr>
          <p:nvPr/>
        </p:nvPicPr>
        <p:blipFill rotWithShape="1">
          <a:blip r:embed="rId2">
            <a:extLst>
              <a:ext uri="{28A0092B-C50C-407E-A947-70E740481C1C}">
                <a14:useLocalDpi xmlns:a14="http://schemas.microsoft.com/office/drawing/2010/main" val="0"/>
              </a:ext>
            </a:extLst>
          </a:blip>
          <a:srcRect r="44565"/>
          <a:stretch/>
        </p:blipFill>
        <p:spPr>
          <a:xfrm>
            <a:off x="2640000" y="3213000"/>
            <a:ext cx="3671997" cy="2554469"/>
          </a:xfrm>
          <a:prstGeom prst="rect">
            <a:avLst/>
          </a:prstGeom>
        </p:spPr>
      </p:pic>
      <p:sp>
        <p:nvSpPr>
          <p:cNvPr id="9" name="矩形 8">
            <a:extLst>
              <a:ext uri="{FF2B5EF4-FFF2-40B4-BE49-F238E27FC236}">
                <a16:creationId xmlns:a16="http://schemas.microsoft.com/office/drawing/2014/main" id="{66444C90-3246-7E3E-2350-5783D7A8515A}"/>
              </a:ext>
            </a:extLst>
          </p:cNvPr>
          <p:cNvSpPr/>
          <p:nvPr/>
        </p:nvSpPr>
        <p:spPr>
          <a:xfrm>
            <a:off x="5664000" y="4490234"/>
            <a:ext cx="647997" cy="3067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0" name="矩形 9">
            <a:extLst>
              <a:ext uri="{FF2B5EF4-FFF2-40B4-BE49-F238E27FC236}">
                <a16:creationId xmlns:a16="http://schemas.microsoft.com/office/drawing/2014/main" id="{09DA4CBE-503C-400B-C15D-887EAB2491E9}"/>
              </a:ext>
            </a:extLst>
          </p:cNvPr>
          <p:cNvSpPr/>
          <p:nvPr/>
        </p:nvSpPr>
        <p:spPr>
          <a:xfrm>
            <a:off x="8330173" y="3861000"/>
            <a:ext cx="285827" cy="216000"/>
          </a:xfrm>
          <a:prstGeom prst="rect">
            <a:avLst/>
          </a:prstGeom>
          <a:solidFill>
            <a:srgbClr val="46808E"/>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1" name="矩形 10">
            <a:extLst>
              <a:ext uri="{FF2B5EF4-FFF2-40B4-BE49-F238E27FC236}">
                <a16:creationId xmlns:a16="http://schemas.microsoft.com/office/drawing/2014/main" id="{CDA8D2FB-211F-323B-B0A7-F06EF9BC33ED}"/>
              </a:ext>
            </a:extLst>
          </p:cNvPr>
          <p:cNvSpPr/>
          <p:nvPr/>
        </p:nvSpPr>
        <p:spPr>
          <a:xfrm>
            <a:off x="8330173" y="4225401"/>
            <a:ext cx="285827" cy="216000"/>
          </a:xfrm>
          <a:prstGeom prst="rect">
            <a:avLst/>
          </a:prstGeom>
          <a:solidFill>
            <a:srgbClr val="FFD966"/>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2" name="矩形 11">
            <a:extLst>
              <a:ext uri="{FF2B5EF4-FFF2-40B4-BE49-F238E27FC236}">
                <a16:creationId xmlns:a16="http://schemas.microsoft.com/office/drawing/2014/main" id="{50512FC8-DA7B-FA8A-05BE-C20C263F889E}"/>
              </a:ext>
            </a:extLst>
          </p:cNvPr>
          <p:cNvSpPr/>
          <p:nvPr/>
        </p:nvSpPr>
        <p:spPr>
          <a:xfrm>
            <a:off x="8330173" y="4581000"/>
            <a:ext cx="285827" cy="216000"/>
          </a:xfrm>
          <a:prstGeom prst="rect">
            <a:avLst/>
          </a:prstGeom>
          <a:solidFill>
            <a:srgbClr val="46808E"/>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3" name="矩形 12">
            <a:extLst>
              <a:ext uri="{FF2B5EF4-FFF2-40B4-BE49-F238E27FC236}">
                <a16:creationId xmlns:a16="http://schemas.microsoft.com/office/drawing/2014/main" id="{0A795314-8981-1C52-E1B3-3ED76B9611C1}"/>
              </a:ext>
            </a:extLst>
          </p:cNvPr>
          <p:cNvSpPr/>
          <p:nvPr/>
        </p:nvSpPr>
        <p:spPr>
          <a:xfrm>
            <a:off x="8330173" y="4941000"/>
            <a:ext cx="285827" cy="216000"/>
          </a:xfrm>
          <a:prstGeom prst="rect">
            <a:avLst/>
          </a:prstGeom>
          <a:solidFill>
            <a:srgbClr val="FFD966"/>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cxnSp>
        <p:nvCxnSpPr>
          <p:cNvPr id="14" name="直線箭頭接點 13">
            <a:extLst>
              <a:ext uri="{FF2B5EF4-FFF2-40B4-BE49-F238E27FC236}">
                <a16:creationId xmlns:a16="http://schemas.microsoft.com/office/drawing/2014/main" id="{4977551B-C640-8E30-0D8E-44E4DC6FC964}"/>
              </a:ext>
            </a:extLst>
          </p:cNvPr>
          <p:cNvCxnSpPr>
            <a:cxnSpLocks/>
            <a:stCxn id="10" idx="2"/>
            <a:endCxn id="11" idx="0"/>
          </p:cNvCxnSpPr>
          <p:nvPr/>
        </p:nvCxnSpPr>
        <p:spPr>
          <a:xfrm>
            <a:off x="8473087" y="4077000"/>
            <a:ext cx="0" cy="148401"/>
          </a:xfrm>
          <a:prstGeom prst="straightConnector1">
            <a:avLst/>
          </a:prstGeom>
          <a:ln w="19050">
            <a:solidFill>
              <a:schemeClr val="accent4"/>
            </a:solidFill>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15" name="直線箭頭接點 14">
            <a:extLst>
              <a:ext uri="{FF2B5EF4-FFF2-40B4-BE49-F238E27FC236}">
                <a16:creationId xmlns:a16="http://schemas.microsoft.com/office/drawing/2014/main" id="{80128745-3222-B718-77E0-96335049188A}"/>
              </a:ext>
            </a:extLst>
          </p:cNvPr>
          <p:cNvCxnSpPr>
            <a:cxnSpLocks/>
            <a:stCxn id="12" idx="2"/>
            <a:endCxn id="13" idx="0"/>
          </p:cNvCxnSpPr>
          <p:nvPr/>
        </p:nvCxnSpPr>
        <p:spPr>
          <a:xfrm>
            <a:off x="8473087" y="4797000"/>
            <a:ext cx="0" cy="144000"/>
          </a:xfrm>
          <a:prstGeom prst="straightConnector1">
            <a:avLst/>
          </a:prstGeom>
          <a:ln w="19050">
            <a:solidFill>
              <a:schemeClr val="accent4"/>
            </a:solidFill>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16" name="直線箭頭接點 15">
            <a:extLst>
              <a:ext uri="{FF2B5EF4-FFF2-40B4-BE49-F238E27FC236}">
                <a16:creationId xmlns:a16="http://schemas.microsoft.com/office/drawing/2014/main" id="{F23EB28A-BBAE-6EBC-CFDA-C0BB598A6F40}"/>
              </a:ext>
            </a:extLst>
          </p:cNvPr>
          <p:cNvCxnSpPr>
            <a:cxnSpLocks/>
            <a:stCxn id="11" idx="2"/>
            <a:endCxn id="12" idx="0"/>
          </p:cNvCxnSpPr>
          <p:nvPr/>
        </p:nvCxnSpPr>
        <p:spPr>
          <a:xfrm>
            <a:off x="8473087" y="4441401"/>
            <a:ext cx="0" cy="139599"/>
          </a:xfrm>
          <a:prstGeom prst="straightConnector1">
            <a:avLst/>
          </a:prstGeom>
          <a:ln w="19050">
            <a:solidFill>
              <a:schemeClr val="accent4"/>
            </a:solidFill>
            <a:headEnd w="sm" len="sm"/>
            <a:tailEnd type="triangle" w="sm" len="sm"/>
          </a:ln>
        </p:spPr>
        <p:style>
          <a:lnRef idx="1">
            <a:schemeClr val="accent4"/>
          </a:lnRef>
          <a:fillRef idx="0">
            <a:schemeClr val="accent4"/>
          </a:fillRef>
          <a:effectRef idx="0">
            <a:schemeClr val="accent4"/>
          </a:effectRef>
          <a:fontRef idx="minor">
            <a:schemeClr val="tx1"/>
          </a:fontRef>
        </p:style>
      </p:cxnSp>
      <p:sp>
        <p:nvSpPr>
          <p:cNvPr id="18" name="圓角矩形 17">
            <a:extLst>
              <a:ext uri="{FF2B5EF4-FFF2-40B4-BE49-F238E27FC236}">
                <a16:creationId xmlns:a16="http://schemas.microsoft.com/office/drawing/2014/main" id="{95627C7F-1C09-3322-BA65-54455FABF069}"/>
              </a:ext>
            </a:extLst>
          </p:cNvPr>
          <p:cNvSpPr/>
          <p:nvPr/>
        </p:nvSpPr>
        <p:spPr>
          <a:xfrm>
            <a:off x="5736000" y="4225401"/>
            <a:ext cx="504000" cy="4275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9" name="向右箭號 18">
            <a:extLst>
              <a:ext uri="{FF2B5EF4-FFF2-40B4-BE49-F238E27FC236}">
                <a16:creationId xmlns:a16="http://schemas.microsoft.com/office/drawing/2014/main" id="{29F770D8-7C90-1AAA-5789-53C4528C18F6}"/>
              </a:ext>
            </a:extLst>
          </p:cNvPr>
          <p:cNvSpPr/>
          <p:nvPr/>
        </p:nvSpPr>
        <p:spPr>
          <a:xfrm>
            <a:off x="6025500" y="4394387"/>
            <a:ext cx="1656000" cy="165989"/>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zh-TW" altLang="en-US"/>
          </a:p>
        </p:txBody>
      </p:sp>
      <p:sp>
        <p:nvSpPr>
          <p:cNvPr id="20" name="文字方塊 19">
            <a:extLst>
              <a:ext uri="{FF2B5EF4-FFF2-40B4-BE49-F238E27FC236}">
                <a16:creationId xmlns:a16="http://schemas.microsoft.com/office/drawing/2014/main" id="{9FC81FD5-D2BE-B77D-9C58-952D73128B61}"/>
              </a:ext>
            </a:extLst>
          </p:cNvPr>
          <p:cNvSpPr txBox="1"/>
          <p:nvPr/>
        </p:nvSpPr>
        <p:spPr>
          <a:xfrm>
            <a:off x="6206868" y="4132777"/>
            <a:ext cx="1252266" cy="261610"/>
          </a:xfrm>
          <a:prstGeom prst="rect">
            <a:avLst/>
          </a:prstGeom>
          <a:noFill/>
        </p:spPr>
        <p:txBody>
          <a:bodyPr wrap="none" rtlCol="0">
            <a:spAutoFit/>
          </a:bodyPr>
          <a:lstStyle/>
          <a:p>
            <a:r>
              <a:rPr kumimoji="1" lang="en-US" altLang="zh-TW" sz="1100" dirty="0"/>
              <a:t>Select Randomly</a:t>
            </a:r>
            <a:endParaRPr kumimoji="1" lang="zh-TW" altLang="en-US" sz="1100" dirty="0"/>
          </a:p>
        </p:txBody>
      </p:sp>
    </p:spTree>
    <p:extLst>
      <p:ext uri="{BB962C8B-B14F-4D97-AF65-F5344CB8AC3E}">
        <p14:creationId xmlns:p14="http://schemas.microsoft.com/office/powerpoint/2010/main" val="17772773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3FD206A-7615-3D10-8F75-2BEFD38F354A}"/>
              </a:ext>
            </a:extLst>
          </p:cNvPr>
          <p:cNvSpPr>
            <a:spLocks noGrp="1"/>
          </p:cNvSpPr>
          <p:nvPr>
            <p:ph type="title"/>
          </p:nvPr>
        </p:nvSpPr>
        <p:spPr/>
        <p:txBody>
          <a:bodyPr/>
          <a:lstStyle/>
          <a:p>
            <a:r>
              <a:rPr kumimoji="1" lang="en-US" altLang="zh-TW" dirty="0"/>
              <a:t>Neural Architecture Search -- Overview</a:t>
            </a:r>
            <a:endParaRPr kumimoji="1" lang="zh-TW" altLang="en-US" dirty="0"/>
          </a:p>
        </p:txBody>
      </p:sp>
      <p:sp>
        <p:nvSpPr>
          <p:cNvPr id="3" name="內容版面配置區 2">
            <a:extLst>
              <a:ext uri="{FF2B5EF4-FFF2-40B4-BE49-F238E27FC236}">
                <a16:creationId xmlns:a16="http://schemas.microsoft.com/office/drawing/2014/main" id="{C58C5737-DB4A-C737-47B0-D98BE095B5DC}"/>
              </a:ext>
            </a:extLst>
          </p:cNvPr>
          <p:cNvSpPr>
            <a:spLocks noGrp="1"/>
          </p:cNvSpPr>
          <p:nvPr>
            <p:ph idx="1"/>
          </p:nvPr>
        </p:nvSpPr>
        <p:spPr/>
        <p:txBody>
          <a:bodyPr/>
          <a:lstStyle/>
          <a:p>
            <a:r>
              <a:rPr kumimoji="1" lang="en-US" altLang="zh-TW" dirty="0"/>
              <a:t>Performance </a:t>
            </a:r>
            <a:r>
              <a:rPr kumimoji="1" lang="en-US" altLang="zh-TW" dirty="0" smtClean="0"/>
              <a:t>estimation</a:t>
            </a:r>
            <a:endParaRPr kumimoji="1" lang="en-US" altLang="zh-TW" dirty="0"/>
          </a:p>
          <a:p>
            <a:pPr lvl="1"/>
            <a:r>
              <a:rPr kumimoji="1" lang="en-US" altLang="zh-TW" dirty="0"/>
              <a:t>Search space is a set of candidate neural network architectures</a:t>
            </a:r>
          </a:p>
          <a:p>
            <a:pPr lvl="1"/>
            <a:r>
              <a:rPr kumimoji="1" lang="en-US" altLang="zh-TW" dirty="0"/>
              <a:t>Search strategy defines how to exploration the search space</a:t>
            </a:r>
          </a:p>
          <a:p>
            <a:pPr lvl="1"/>
            <a:r>
              <a:rPr kumimoji="1" lang="en-US" altLang="zh-TW" dirty="0"/>
              <a:t>Performance estimation strategy </a:t>
            </a:r>
            <a:r>
              <a:rPr kumimoji="1" lang="en-US" altLang="zh-TW" dirty="0" smtClean="0">
                <a:solidFill>
                  <a:schemeClr val="accent6">
                    <a:lumMod val="75000"/>
                    <a:lumOff val="25000"/>
                  </a:schemeClr>
                </a:solidFill>
              </a:rPr>
              <a:t>defines </a:t>
            </a:r>
            <a:r>
              <a:rPr kumimoji="1" lang="en-US" altLang="zh-TW" dirty="0">
                <a:solidFill>
                  <a:schemeClr val="accent6">
                    <a:lumMod val="75000"/>
                    <a:lumOff val="25000"/>
                  </a:schemeClr>
                </a:solidFill>
              </a:rPr>
              <a:t>how to benchmark a given architecture in the design space based on the objective function</a:t>
            </a:r>
          </a:p>
          <a:p>
            <a:pPr lvl="2"/>
            <a:r>
              <a:rPr kumimoji="1" lang="en-US" altLang="zh-TW" dirty="0"/>
              <a:t>Full training : example</a:t>
            </a:r>
          </a:p>
          <a:p>
            <a:pPr lvl="3"/>
            <a:r>
              <a:rPr kumimoji="1" lang="en-US" altLang="zh-TW" dirty="0"/>
              <a:t>Train the architecture from scratch and use the final accuracy as the score</a:t>
            </a:r>
          </a:p>
        </p:txBody>
      </p:sp>
      <p:sp>
        <p:nvSpPr>
          <p:cNvPr id="4" name="投影片編號版面配置區 3">
            <a:extLst>
              <a:ext uri="{FF2B5EF4-FFF2-40B4-BE49-F238E27FC236}">
                <a16:creationId xmlns:a16="http://schemas.microsoft.com/office/drawing/2014/main" id="{4091807B-3CDD-B6C3-A6EA-75C9C5417E80}"/>
              </a:ext>
            </a:extLst>
          </p:cNvPr>
          <p:cNvSpPr>
            <a:spLocks noGrp="1"/>
          </p:cNvSpPr>
          <p:nvPr>
            <p:ph type="sldNum" sz="quarter" idx="12"/>
          </p:nvPr>
        </p:nvSpPr>
        <p:spPr/>
        <p:txBody>
          <a:bodyPr/>
          <a:lstStyle/>
          <a:p>
            <a:fld id="{1A4800EB-2EA5-46D2-A07A-510C9AA2772C}" type="slidenum">
              <a:rPr lang="en-US" altLang="zh-TW" smtClean="0"/>
              <a:pPr/>
              <a:t>15</a:t>
            </a:fld>
            <a:endParaRPr lang="en-US" altLang="zh-TW"/>
          </a:p>
        </p:txBody>
      </p:sp>
      <p:pic>
        <p:nvPicPr>
          <p:cNvPr id="6" name="object 4">
            <a:extLst>
              <a:ext uri="{FF2B5EF4-FFF2-40B4-BE49-F238E27FC236}">
                <a16:creationId xmlns:a16="http://schemas.microsoft.com/office/drawing/2014/main" id="{6D8ACFB9-2DDE-BEC8-1F95-B74032D67D6F}"/>
              </a:ext>
            </a:extLst>
          </p:cNvPr>
          <p:cNvPicPr/>
          <p:nvPr/>
        </p:nvPicPr>
        <p:blipFill>
          <a:blip r:embed="rId2" cstate="print"/>
          <a:stretch>
            <a:fillRect/>
          </a:stretch>
        </p:blipFill>
        <p:spPr>
          <a:xfrm>
            <a:off x="2054664" y="4749650"/>
            <a:ext cx="8082671" cy="1625841"/>
          </a:xfrm>
          <a:prstGeom prst="rect">
            <a:avLst/>
          </a:prstGeom>
        </p:spPr>
      </p:pic>
    </p:spTree>
    <p:extLst>
      <p:ext uri="{BB962C8B-B14F-4D97-AF65-F5344CB8AC3E}">
        <p14:creationId xmlns:p14="http://schemas.microsoft.com/office/powerpoint/2010/main" val="14770254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a:extLst>
              <a:ext uri="{FF2B5EF4-FFF2-40B4-BE49-F238E27FC236}">
                <a16:creationId xmlns:a16="http://schemas.microsoft.com/office/drawing/2014/main" id="{A269AF27-3CF0-3F2A-EA10-80AE06703AEC}"/>
              </a:ext>
            </a:extLst>
          </p:cNvPr>
          <p:cNvSpPr>
            <a:spLocks noGrp="1"/>
          </p:cNvSpPr>
          <p:nvPr>
            <p:ph type="title"/>
          </p:nvPr>
        </p:nvSpPr>
        <p:spPr/>
        <p:txBody>
          <a:bodyPr/>
          <a:lstStyle/>
          <a:p>
            <a:r>
              <a:rPr lang="en-US" altLang="zh-TW" dirty="0"/>
              <a:t>I. Search Space</a:t>
            </a:r>
            <a:endParaRPr lang="zh-TW" altLang="en-US" dirty="0"/>
          </a:p>
        </p:txBody>
      </p:sp>
      <p:sp>
        <p:nvSpPr>
          <p:cNvPr id="4" name="投影片編號版面配置區 3">
            <a:extLst>
              <a:ext uri="{FF2B5EF4-FFF2-40B4-BE49-F238E27FC236}">
                <a16:creationId xmlns:a16="http://schemas.microsoft.com/office/drawing/2014/main" id="{A1E85AAE-5CD6-0F5F-5EC1-88172E454703}"/>
              </a:ext>
            </a:extLst>
          </p:cNvPr>
          <p:cNvSpPr>
            <a:spLocks noGrp="1"/>
          </p:cNvSpPr>
          <p:nvPr>
            <p:ph type="sldNum" sz="quarter" idx="10"/>
          </p:nvPr>
        </p:nvSpPr>
        <p:spPr/>
        <p:txBody>
          <a:bodyPr/>
          <a:lstStyle/>
          <a:p>
            <a:fld id="{1A4800EB-2EA5-46D2-A07A-510C9AA2772C}" type="slidenum">
              <a:rPr lang="en-US" altLang="zh-TW" smtClean="0"/>
              <a:pPr/>
              <a:t>16</a:t>
            </a:fld>
            <a:endParaRPr lang="en-US" altLang="zh-TW"/>
          </a:p>
        </p:txBody>
      </p:sp>
      <p:sp>
        <p:nvSpPr>
          <p:cNvPr id="3" name="文字版面配置區 2">
            <a:extLst>
              <a:ext uri="{FF2B5EF4-FFF2-40B4-BE49-F238E27FC236}">
                <a16:creationId xmlns:a16="http://schemas.microsoft.com/office/drawing/2014/main" id="{5EA0FBE3-0713-D5B2-8E22-82538B34BAC1}"/>
              </a:ext>
            </a:extLst>
          </p:cNvPr>
          <p:cNvSpPr>
            <a:spLocks noGrp="1"/>
          </p:cNvSpPr>
          <p:nvPr>
            <p:ph type="body" idx="1"/>
          </p:nvPr>
        </p:nvSpPr>
        <p:spPr/>
        <p:txBody>
          <a:bodyPr/>
          <a:lstStyle/>
          <a:p>
            <a:endParaRPr lang="zh-TW" altLang="en-US"/>
          </a:p>
        </p:txBody>
      </p:sp>
    </p:spTree>
    <p:extLst>
      <p:ext uri="{BB962C8B-B14F-4D97-AF65-F5344CB8AC3E}">
        <p14:creationId xmlns:p14="http://schemas.microsoft.com/office/powerpoint/2010/main" val="30965299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37DBB7C-7E4B-FDD6-864B-25F16EEB8DAB}"/>
              </a:ext>
            </a:extLst>
          </p:cNvPr>
          <p:cNvSpPr>
            <a:spLocks noGrp="1"/>
          </p:cNvSpPr>
          <p:nvPr>
            <p:ph type="title"/>
          </p:nvPr>
        </p:nvSpPr>
        <p:spPr/>
        <p:txBody>
          <a:bodyPr/>
          <a:lstStyle/>
          <a:p>
            <a:r>
              <a:rPr kumimoji="1" lang="en-US" altLang="zh-TW" dirty="0"/>
              <a:t>Search Space</a:t>
            </a:r>
            <a:endParaRPr kumimoji="1" lang="zh-TW" altLang="en-US" dirty="0"/>
          </a:p>
        </p:txBody>
      </p:sp>
      <p:sp>
        <p:nvSpPr>
          <p:cNvPr id="3" name="內容版面配置區 2">
            <a:extLst>
              <a:ext uri="{FF2B5EF4-FFF2-40B4-BE49-F238E27FC236}">
                <a16:creationId xmlns:a16="http://schemas.microsoft.com/office/drawing/2014/main" id="{037F57D2-F0D6-EC1A-0A13-F55C1D4776A1}"/>
              </a:ext>
            </a:extLst>
          </p:cNvPr>
          <p:cNvSpPr>
            <a:spLocks noGrp="1"/>
          </p:cNvSpPr>
          <p:nvPr>
            <p:ph idx="1"/>
          </p:nvPr>
        </p:nvSpPr>
        <p:spPr>
          <a:xfrm>
            <a:off x="838200" y="1825625"/>
            <a:ext cx="11089800" cy="4351338"/>
          </a:xfrm>
        </p:spPr>
        <p:txBody>
          <a:bodyPr/>
          <a:lstStyle/>
          <a:p>
            <a:r>
              <a:rPr kumimoji="1" lang="en-US" altLang="zh-TW" dirty="0"/>
              <a:t>Network-level </a:t>
            </a:r>
            <a:r>
              <a:rPr kumimoji="1" lang="en-US" altLang="zh-TW" dirty="0" smtClean="0"/>
              <a:t>search space </a:t>
            </a:r>
            <a:r>
              <a:rPr kumimoji="1" lang="en-US" altLang="zh-TW" dirty="0"/>
              <a:t>(with fixed topology)</a:t>
            </a:r>
          </a:p>
          <a:p>
            <a:pPr lvl="1"/>
            <a:r>
              <a:rPr kumimoji="1" lang="en-US" altLang="zh-TW" dirty="0"/>
              <a:t>Searched for the hyper-parameter for each operations</a:t>
            </a:r>
          </a:p>
          <a:p>
            <a:pPr lvl="2"/>
            <a:r>
              <a:rPr kumimoji="1" lang="en-US" altLang="zh-TW" dirty="0"/>
              <a:t>Example: Kernel size, Channel</a:t>
            </a:r>
          </a:p>
        </p:txBody>
      </p:sp>
      <p:sp>
        <p:nvSpPr>
          <p:cNvPr id="4" name="投影片編號版面配置區 3">
            <a:extLst>
              <a:ext uri="{FF2B5EF4-FFF2-40B4-BE49-F238E27FC236}">
                <a16:creationId xmlns:a16="http://schemas.microsoft.com/office/drawing/2014/main" id="{DDAB5D7A-A19A-6372-067D-1702A8C6692C}"/>
              </a:ext>
            </a:extLst>
          </p:cNvPr>
          <p:cNvSpPr>
            <a:spLocks noGrp="1"/>
          </p:cNvSpPr>
          <p:nvPr>
            <p:ph type="sldNum" sz="quarter" idx="12"/>
          </p:nvPr>
        </p:nvSpPr>
        <p:spPr/>
        <p:txBody>
          <a:bodyPr/>
          <a:lstStyle/>
          <a:p>
            <a:fld id="{1A4800EB-2EA5-46D2-A07A-510C9AA2772C}" type="slidenum">
              <a:rPr lang="en-US" altLang="zh-TW" smtClean="0"/>
              <a:pPr/>
              <a:t>17</a:t>
            </a:fld>
            <a:endParaRPr lang="en-US" altLang="zh-TW" dirty="0"/>
          </a:p>
        </p:txBody>
      </p:sp>
      <p:pic>
        <p:nvPicPr>
          <p:cNvPr id="6" name="圖片 5" descr="一張含有 圖表, 行, 像素, 設計 的圖片&#10;&#10;自動產生的描述">
            <a:extLst>
              <a:ext uri="{FF2B5EF4-FFF2-40B4-BE49-F238E27FC236}">
                <a16:creationId xmlns:a16="http://schemas.microsoft.com/office/drawing/2014/main" id="{6DB1854A-4EF0-F5CC-830D-3D1A3EFD2C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0200" y="3244151"/>
            <a:ext cx="2179120" cy="3184184"/>
          </a:xfrm>
          <a:prstGeom prst="rect">
            <a:avLst/>
          </a:prstGeom>
        </p:spPr>
      </p:pic>
      <p:sp>
        <p:nvSpPr>
          <p:cNvPr id="7" name="文字方塊 6">
            <a:extLst>
              <a:ext uri="{FF2B5EF4-FFF2-40B4-BE49-F238E27FC236}">
                <a16:creationId xmlns:a16="http://schemas.microsoft.com/office/drawing/2014/main" id="{3626E3E6-47A2-F2BB-1B73-91C1F1893186}"/>
              </a:ext>
            </a:extLst>
          </p:cNvPr>
          <p:cNvSpPr txBox="1"/>
          <p:nvPr/>
        </p:nvSpPr>
        <p:spPr>
          <a:xfrm>
            <a:off x="1848000" y="6356350"/>
            <a:ext cx="2481320" cy="369332"/>
          </a:xfrm>
          <a:prstGeom prst="rect">
            <a:avLst/>
          </a:prstGeom>
          <a:noFill/>
        </p:spPr>
        <p:txBody>
          <a:bodyPr wrap="none" rtlCol="0">
            <a:spAutoFit/>
          </a:bodyPr>
          <a:lstStyle/>
          <a:p>
            <a:r>
              <a:rPr kumimoji="1" lang="en-US" altLang="zh-TW" b="1" dirty="0">
                <a:latin typeface="+mn-lt"/>
              </a:rPr>
              <a:t>Multi-branch Architecture</a:t>
            </a:r>
            <a:endParaRPr kumimoji="1" lang="zh-TW" altLang="en-US" b="1" dirty="0">
              <a:latin typeface="+mn-lt"/>
            </a:endParaRPr>
          </a:p>
        </p:txBody>
      </p:sp>
      <p:pic>
        <p:nvPicPr>
          <p:cNvPr id="9" name="圖片 8" descr="一張含有 螢幕擷取畫面, 行 的圖片&#10;&#10;自動產生的描述">
            <a:extLst>
              <a:ext uri="{FF2B5EF4-FFF2-40B4-BE49-F238E27FC236}">
                <a16:creationId xmlns:a16="http://schemas.microsoft.com/office/drawing/2014/main" id="{4E8B441F-53D4-EBC9-95C0-B9A51A6F38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9011" y="3383274"/>
            <a:ext cx="984335" cy="3117061"/>
          </a:xfrm>
          <a:prstGeom prst="rect">
            <a:avLst/>
          </a:prstGeom>
        </p:spPr>
      </p:pic>
      <p:sp>
        <p:nvSpPr>
          <p:cNvPr id="10" name="文字方塊 9">
            <a:extLst>
              <a:ext uri="{FF2B5EF4-FFF2-40B4-BE49-F238E27FC236}">
                <a16:creationId xmlns:a16="http://schemas.microsoft.com/office/drawing/2014/main" id="{132D6AAD-0ECD-56F8-CD70-015BD4F95E96}"/>
              </a:ext>
            </a:extLst>
          </p:cNvPr>
          <p:cNvSpPr txBox="1"/>
          <p:nvPr/>
        </p:nvSpPr>
        <p:spPr>
          <a:xfrm>
            <a:off x="4659431" y="6356350"/>
            <a:ext cx="2304990" cy="369332"/>
          </a:xfrm>
          <a:prstGeom prst="rect">
            <a:avLst/>
          </a:prstGeom>
          <a:noFill/>
        </p:spPr>
        <p:txBody>
          <a:bodyPr wrap="none" rtlCol="0">
            <a:spAutoFit/>
          </a:bodyPr>
          <a:lstStyle/>
          <a:p>
            <a:r>
              <a:rPr kumimoji="1" lang="en-US" altLang="zh-TW" b="1" dirty="0">
                <a:latin typeface="+mn-lt"/>
              </a:rPr>
              <a:t>Sequential Architecture</a:t>
            </a:r>
            <a:endParaRPr kumimoji="1" lang="zh-TW" altLang="en-US" b="1" dirty="0">
              <a:latin typeface="+mn-lt"/>
            </a:endParaRPr>
          </a:p>
        </p:txBody>
      </p:sp>
      <p:grpSp>
        <p:nvGrpSpPr>
          <p:cNvPr id="17" name="群組 16">
            <a:extLst>
              <a:ext uri="{FF2B5EF4-FFF2-40B4-BE49-F238E27FC236}">
                <a16:creationId xmlns:a16="http://schemas.microsoft.com/office/drawing/2014/main" id="{2DE93804-0F30-391D-B59F-9C85A86D25DF}"/>
              </a:ext>
            </a:extLst>
          </p:cNvPr>
          <p:cNvGrpSpPr/>
          <p:nvPr/>
        </p:nvGrpSpPr>
        <p:grpSpPr>
          <a:xfrm>
            <a:off x="7832400" y="3581870"/>
            <a:ext cx="1757446" cy="338554"/>
            <a:chOff x="7680000" y="3581870"/>
            <a:chExt cx="1757446" cy="338554"/>
          </a:xfrm>
        </p:grpSpPr>
        <p:sp>
          <p:nvSpPr>
            <p:cNvPr id="11" name="矩形 10">
              <a:extLst>
                <a:ext uri="{FF2B5EF4-FFF2-40B4-BE49-F238E27FC236}">
                  <a16:creationId xmlns:a16="http://schemas.microsoft.com/office/drawing/2014/main" id="{66B2DDAE-FB6E-82B6-EFF5-252749699C64}"/>
                </a:ext>
              </a:extLst>
            </p:cNvPr>
            <p:cNvSpPr/>
            <p:nvPr/>
          </p:nvSpPr>
          <p:spPr>
            <a:xfrm>
              <a:off x="7680000" y="3645000"/>
              <a:ext cx="432000" cy="212294"/>
            </a:xfrm>
            <a:prstGeom prst="rect">
              <a:avLst/>
            </a:prstGeom>
            <a:solidFill>
              <a:srgbClr val="7D84E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2" name="文字方塊 11">
              <a:extLst>
                <a:ext uri="{FF2B5EF4-FFF2-40B4-BE49-F238E27FC236}">
                  <a16:creationId xmlns:a16="http://schemas.microsoft.com/office/drawing/2014/main" id="{F6F6F0EF-0314-8D82-5A17-8B90403D709C}"/>
                </a:ext>
              </a:extLst>
            </p:cNvPr>
            <p:cNvSpPr txBox="1"/>
            <p:nvPr/>
          </p:nvSpPr>
          <p:spPr>
            <a:xfrm>
              <a:off x="8148311" y="3581870"/>
              <a:ext cx="1289135" cy="338554"/>
            </a:xfrm>
            <a:prstGeom prst="rect">
              <a:avLst/>
            </a:prstGeom>
            <a:noFill/>
          </p:spPr>
          <p:txBody>
            <a:bodyPr wrap="none" rtlCol="0">
              <a:spAutoFit/>
            </a:bodyPr>
            <a:lstStyle/>
            <a:p>
              <a:r>
                <a:rPr lang="en-US" altLang="zh-TW" sz="1600" dirty="0">
                  <a:latin typeface="+mn-lt"/>
                </a:rPr>
                <a:t>: kernel = 1 x 1</a:t>
              </a:r>
              <a:endParaRPr kumimoji="1" lang="zh-TW" altLang="en-US" sz="1600" dirty="0">
                <a:latin typeface="+mn-lt"/>
              </a:endParaRPr>
            </a:p>
          </p:txBody>
        </p:sp>
      </p:grpSp>
      <p:grpSp>
        <p:nvGrpSpPr>
          <p:cNvPr id="18" name="群組 17">
            <a:extLst>
              <a:ext uri="{FF2B5EF4-FFF2-40B4-BE49-F238E27FC236}">
                <a16:creationId xmlns:a16="http://schemas.microsoft.com/office/drawing/2014/main" id="{226B5713-7F9C-A4F5-9F7C-2776A4FFA324}"/>
              </a:ext>
            </a:extLst>
          </p:cNvPr>
          <p:cNvGrpSpPr/>
          <p:nvPr/>
        </p:nvGrpSpPr>
        <p:grpSpPr>
          <a:xfrm>
            <a:off x="7832400" y="4185461"/>
            <a:ext cx="1757446" cy="338554"/>
            <a:chOff x="7680000" y="3581870"/>
            <a:chExt cx="1757446" cy="338554"/>
          </a:xfrm>
        </p:grpSpPr>
        <p:sp>
          <p:nvSpPr>
            <p:cNvPr id="19" name="矩形 18">
              <a:extLst>
                <a:ext uri="{FF2B5EF4-FFF2-40B4-BE49-F238E27FC236}">
                  <a16:creationId xmlns:a16="http://schemas.microsoft.com/office/drawing/2014/main" id="{3F3B1BA8-D0AE-7CD7-5644-8B8602AD5C35}"/>
                </a:ext>
              </a:extLst>
            </p:cNvPr>
            <p:cNvSpPr/>
            <p:nvPr/>
          </p:nvSpPr>
          <p:spPr>
            <a:xfrm>
              <a:off x="7680000" y="3645000"/>
              <a:ext cx="432000" cy="212294"/>
            </a:xfrm>
            <a:prstGeom prst="rect">
              <a:avLst/>
            </a:prstGeom>
            <a:solidFill>
              <a:srgbClr val="CBD439"/>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0" name="文字方塊 19">
              <a:extLst>
                <a:ext uri="{FF2B5EF4-FFF2-40B4-BE49-F238E27FC236}">
                  <a16:creationId xmlns:a16="http://schemas.microsoft.com/office/drawing/2014/main" id="{63160B88-3265-4C62-6508-FC1303440E46}"/>
                </a:ext>
              </a:extLst>
            </p:cNvPr>
            <p:cNvSpPr txBox="1"/>
            <p:nvPr/>
          </p:nvSpPr>
          <p:spPr>
            <a:xfrm>
              <a:off x="8148311" y="3581870"/>
              <a:ext cx="1289135" cy="338554"/>
            </a:xfrm>
            <a:prstGeom prst="rect">
              <a:avLst/>
            </a:prstGeom>
            <a:noFill/>
          </p:spPr>
          <p:txBody>
            <a:bodyPr wrap="none" rtlCol="0">
              <a:spAutoFit/>
            </a:bodyPr>
            <a:lstStyle/>
            <a:p>
              <a:r>
                <a:rPr lang="en-US" altLang="zh-TW" sz="1600" dirty="0">
                  <a:latin typeface="+mn-lt"/>
                </a:rPr>
                <a:t>: kernel = 3 x 3</a:t>
              </a:r>
              <a:endParaRPr kumimoji="1" lang="zh-TW" altLang="en-US" sz="1600" dirty="0">
                <a:latin typeface="+mn-lt"/>
              </a:endParaRPr>
            </a:p>
          </p:txBody>
        </p:sp>
      </p:grpSp>
      <p:grpSp>
        <p:nvGrpSpPr>
          <p:cNvPr id="21" name="群組 20">
            <a:extLst>
              <a:ext uri="{FF2B5EF4-FFF2-40B4-BE49-F238E27FC236}">
                <a16:creationId xmlns:a16="http://schemas.microsoft.com/office/drawing/2014/main" id="{58F33D6D-9480-EFA9-20FE-20AB466FBD5F}"/>
              </a:ext>
            </a:extLst>
          </p:cNvPr>
          <p:cNvGrpSpPr/>
          <p:nvPr/>
        </p:nvGrpSpPr>
        <p:grpSpPr>
          <a:xfrm>
            <a:off x="7832400" y="4789051"/>
            <a:ext cx="1757446" cy="338554"/>
            <a:chOff x="7680000" y="3581870"/>
            <a:chExt cx="1757446" cy="338554"/>
          </a:xfrm>
        </p:grpSpPr>
        <p:sp>
          <p:nvSpPr>
            <p:cNvPr id="22" name="矩形 21">
              <a:extLst>
                <a:ext uri="{FF2B5EF4-FFF2-40B4-BE49-F238E27FC236}">
                  <a16:creationId xmlns:a16="http://schemas.microsoft.com/office/drawing/2014/main" id="{DEDC4E0F-302A-2F8A-7A48-D274A06CA804}"/>
                </a:ext>
              </a:extLst>
            </p:cNvPr>
            <p:cNvSpPr/>
            <p:nvPr/>
          </p:nvSpPr>
          <p:spPr>
            <a:xfrm>
              <a:off x="7680000" y="3645000"/>
              <a:ext cx="432000" cy="212294"/>
            </a:xfrm>
            <a:prstGeom prst="rect">
              <a:avLst/>
            </a:prstGeom>
            <a:solidFill>
              <a:srgbClr val="CF8285"/>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3" name="文字方塊 22">
              <a:extLst>
                <a:ext uri="{FF2B5EF4-FFF2-40B4-BE49-F238E27FC236}">
                  <a16:creationId xmlns:a16="http://schemas.microsoft.com/office/drawing/2014/main" id="{0D31C95F-0AD4-F736-87CE-3694690941F4}"/>
                </a:ext>
              </a:extLst>
            </p:cNvPr>
            <p:cNvSpPr txBox="1"/>
            <p:nvPr/>
          </p:nvSpPr>
          <p:spPr>
            <a:xfrm>
              <a:off x="8148311" y="3581870"/>
              <a:ext cx="1289135" cy="338554"/>
            </a:xfrm>
            <a:prstGeom prst="rect">
              <a:avLst/>
            </a:prstGeom>
            <a:noFill/>
          </p:spPr>
          <p:txBody>
            <a:bodyPr wrap="none" rtlCol="0">
              <a:spAutoFit/>
            </a:bodyPr>
            <a:lstStyle/>
            <a:p>
              <a:r>
                <a:rPr lang="en-US" altLang="zh-TW" sz="1600" dirty="0">
                  <a:latin typeface="+mn-lt"/>
                </a:rPr>
                <a:t>: kernel = 5 x 5</a:t>
              </a:r>
              <a:endParaRPr kumimoji="1" lang="zh-TW" altLang="en-US" sz="1600" dirty="0">
                <a:latin typeface="+mn-lt"/>
              </a:endParaRPr>
            </a:p>
          </p:txBody>
        </p:sp>
      </p:grpSp>
    </p:spTree>
    <p:extLst>
      <p:ext uri="{BB962C8B-B14F-4D97-AF65-F5344CB8AC3E}">
        <p14:creationId xmlns:p14="http://schemas.microsoft.com/office/powerpoint/2010/main" val="2093981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3CE5987-06D4-7F61-5EE4-C7FBA9B92965}"/>
              </a:ext>
            </a:extLst>
          </p:cNvPr>
          <p:cNvSpPr>
            <a:spLocks noGrp="1"/>
          </p:cNvSpPr>
          <p:nvPr>
            <p:ph type="title"/>
          </p:nvPr>
        </p:nvSpPr>
        <p:spPr/>
        <p:txBody>
          <a:bodyPr/>
          <a:lstStyle/>
          <a:p>
            <a:r>
              <a:rPr kumimoji="1" lang="en-US" altLang="zh-TW" dirty="0"/>
              <a:t>Search Space</a:t>
            </a:r>
            <a:endParaRPr kumimoji="1" lang="zh-TW" altLang="en-US" dirty="0"/>
          </a:p>
        </p:txBody>
      </p:sp>
      <p:sp>
        <p:nvSpPr>
          <p:cNvPr id="3" name="內容版面配置區 2">
            <a:extLst>
              <a:ext uri="{FF2B5EF4-FFF2-40B4-BE49-F238E27FC236}">
                <a16:creationId xmlns:a16="http://schemas.microsoft.com/office/drawing/2014/main" id="{36AE8969-119B-F41C-6DB1-B4E2C0A2721F}"/>
              </a:ext>
            </a:extLst>
          </p:cNvPr>
          <p:cNvSpPr>
            <a:spLocks noGrp="1"/>
          </p:cNvSpPr>
          <p:nvPr>
            <p:ph idx="1"/>
          </p:nvPr>
        </p:nvSpPr>
        <p:spPr>
          <a:xfrm>
            <a:off x="838200" y="1825625"/>
            <a:ext cx="8137800" cy="4351338"/>
          </a:xfrm>
        </p:spPr>
        <p:txBody>
          <a:bodyPr/>
          <a:lstStyle/>
          <a:p>
            <a:r>
              <a:rPr kumimoji="1" lang="en-US" altLang="zh-TW" dirty="0"/>
              <a:t>Network-level </a:t>
            </a:r>
            <a:r>
              <a:rPr kumimoji="1" lang="en-US" altLang="zh-TW" dirty="0" smtClean="0"/>
              <a:t>search space </a:t>
            </a:r>
            <a:r>
              <a:rPr kumimoji="1" lang="en-US" altLang="zh-TW" dirty="0"/>
              <a:t>(with searchable topology)</a:t>
            </a:r>
          </a:p>
          <a:p>
            <a:pPr lvl="1"/>
            <a:r>
              <a:rPr kumimoji="1" lang="en-US" altLang="zh-TW" dirty="0"/>
              <a:t>The network-level search space in </a:t>
            </a:r>
            <a:r>
              <a:rPr kumimoji="1" lang="en-US" altLang="zh-TW" dirty="0" err="1"/>
              <a:t>AutoDeepLab</a:t>
            </a:r>
            <a:endParaRPr kumimoji="1" lang="en-US" altLang="zh-TW" dirty="0"/>
          </a:p>
          <a:p>
            <a:pPr lvl="2"/>
            <a:r>
              <a:rPr kumimoji="1" lang="en-US" altLang="zh-TW" dirty="0"/>
              <a:t>Each path along the blue nodes corresponds to a network architecture in the search space</a:t>
            </a:r>
          </a:p>
          <a:p>
            <a:pPr lvl="1"/>
            <a:r>
              <a:rPr kumimoji="1" lang="en-US" altLang="zh-TW" dirty="0"/>
              <a:t>Representative manual designs can also be represented via this search space</a:t>
            </a:r>
          </a:p>
          <a:p>
            <a:pPr lvl="2"/>
            <a:r>
              <a:rPr kumimoji="1" lang="en-US" altLang="zh-TW" dirty="0"/>
              <a:t>Ex: DeepLabV3</a:t>
            </a:r>
          </a:p>
        </p:txBody>
      </p:sp>
      <p:sp>
        <p:nvSpPr>
          <p:cNvPr id="4" name="投影片編號版面配置區 3">
            <a:extLst>
              <a:ext uri="{FF2B5EF4-FFF2-40B4-BE49-F238E27FC236}">
                <a16:creationId xmlns:a16="http://schemas.microsoft.com/office/drawing/2014/main" id="{4A5DA7AF-EC15-62FC-3C18-ED1F2EAA1558}"/>
              </a:ext>
            </a:extLst>
          </p:cNvPr>
          <p:cNvSpPr>
            <a:spLocks noGrp="1"/>
          </p:cNvSpPr>
          <p:nvPr>
            <p:ph type="sldNum" sz="quarter" idx="12"/>
          </p:nvPr>
        </p:nvSpPr>
        <p:spPr/>
        <p:txBody>
          <a:bodyPr/>
          <a:lstStyle/>
          <a:p>
            <a:fld id="{1A4800EB-2EA5-46D2-A07A-510C9AA2772C}" type="slidenum">
              <a:rPr lang="en-US" altLang="zh-TW" smtClean="0"/>
              <a:pPr/>
              <a:t>18</a:t>
            </a:fld>
            <a:endParaRPr lang="en-US" altLang="zh-TW"/>
          </a:p>
        </p:txBody>
      </p:sp>
      <p:pic>
        <p:nvPicPr>
          <p:cNvPr id="6" name="圖片 5" descr="一張含有 行, 繪圖, 圖表, 斜率、斜坡 的圖片&#10;&#10;自動產生的描述">
            <a:extLst>
              <a:ext uri="{FF2B5EF4-FFF2-40B4-BE49-F238E27FC236}">
                <a16:creationId xmlns:a16="http://schemas.microsoft.com/office/drawing/2014/main" id="{93ECF307-503F-3067-D041-B38E5DE455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2000" y="4684086"/>
            <a:ext cx="5307675" cy="2155633"/>
          </a:xfrm>
          <a:prstGeom prst="rect">
            <a:avLst/>
          </a:prstGeom>
        </p:spPr>
      </p:pic>
      <p:pic>
        <p:nvPicPr>
          <p:cNvPr id="8" name="圖片 7" descr="一張含有 文字, 螢幕擷取畫面, 行, 圖表 的圖片&#10;&#10;自動產生的描述">
            <a:extLst>
              <a:ext uri="{FF2B5EF4-FFF2-40B4-BE49-F238E27FC236}">
                <a16:creationId xmlns:a16="http://schemas.microsoft.com/office/drawing/2014/main" id="{E2255D3E-4B7C-6D49-8DE0-6F0A61742C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04000" y="2150609"/>
            <a:ext cx="3020305" cy="4158391"/>
          </a:xfrm>
          <a:prstGeom prst="rect">
            <a:avLst/>
          </a:prstGeom>
        </p:spPr>
      </p:pic>
    </p:spTree>
    <p:extLst>
      <p:ext uri="{BB962C8B-B14F-4D97-AF65-F5344CB8AC3E}">
        <p14:creationId xmlns:p14="http://schemas.microsoft.com/office/powerpoint/2010/main" val="4657735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805C61D-C514-1C6A-142D-246493C00BB1}"/>
              </a:ext>
            </a:extLst>
          </p:cNvPr>
          <p:cNvSpPr>
            <a:spLocks noGrp="1"/>
          </p:cNvSpPr>
          <p:nvPr>
            <p:ph type="title"/>
          </p:nvPr>
        </p:nvSpPr>
        <p:spPr/>
        <p:txBody>
          <a:bodyPr/>
          <a:lstStyle/>
          <a:p>
            <a:r>
              <a:rPr kumimoji="1" lang="en-US" altLang="zh-TW" dirty="0"/>
              <a:t>Search Space</a:t>
            </a:r>
            <a:endParaRPr kumimoji="1" lang="zh-TW" altLang="en-US" dirty="0"/>
          </a:p>
        </p:txBody>
      </p:sp>
      <p:sp>
        <p:nvSpPr>
          <p:cNvPr id="3" name="內容版面配置區 2">
            <a:extLst>
              <a:ext uri="{FF2B5EF4-FFF2-40B4-BE49-F238E27FC236}">
                <a16:creationId xmlns:a16="http://schemas.microsoft.com/office/drawing/2014/main" id="{60AEAB4C-FD28-8CC2-6A54-3C99B682CBA6}"/>
              </a:ext>
            </a:extLst>
          </p:cNvPr>
          <p:cNvSpPr>
            <a:spLocks noGrp="1"/>
          </p:cNvSpPr>
          <p:nvPr>
            <p:ph idx="1"/>
          </p:nvPr>
        </p:nvSpPr>
        <p:spPr>
          <a:xfrm>
            <a:off x="838200" y="1825625"/>
            <a:ext cx="7057800" cy="4351338"/>
          </a:xfrm>
        </p:spPr>
        <p:txBody>
          <a:bodyPr/>
          <a:lstStyle/>
          <a:p>
            <a:r>
              <a:rPr kumimoji="1" lang="en-US" altLang="zh-TW" dirty="0"/>
              <a:t>Cell-level </a:t>
            </a:r>
            <a:r>
              <a:rPr kumimoji="1" lang="en-US" altLang="zh-TW" dirty="0" smtClean="0"/>
              <a:t>search space </a:t>
            </a:r>
            <a:endParaRPr kumimoji="1" lang="en-US" altLang="zh-TW" dirty="0"/>
          </a:p>
          <a:p>
            <a:pPr lvl="1"/>
            <a:r>
              <a:rPr kumimoji="1" lang="en-US" altLang="zh-TW" dirty="0"/>
              <a:t>Search for the detail configuration of each </a:t>
            </a:r>
            <a:r>
              <a:rPr kumimoji="1" lang="en-US" altLang="zh-TW" dirty="0">
                <a:solidFill>
                  <a:schemeClr val="accent6">
                    <a:lumMod val="75000"/>
                    <a:lumOff val="25000"/>
                  </a:schemeClr>
                </a:solidFill>
              </a:rPr>
              <a:t>“cell”</a:t>
            </a:r>
          </a:p>
          <a:p>
            <a:pPr lvl="1"/>
            <a:r>
              <a:rPr kumimoji="1" lang="en-US" altLang="zh-TW" dirty="0"/>
              <a:t>Network architecture is formed by stacking multiple searched normal and reduction cell in sequence</a:t>
            </a:r>
          </a:p>
          <a:p>
            <a:pPr lvl="1"/>
            <a:endParaRPr kumimoji="1" lang="en-US" altLang="zh-TW" dirty="0"/>
          </a:p>
        </p:txBody>
      </p:sp>
      <p:sp>
        <p:nvSpPr>
          <p:cNvPr id="4" name="投影片編號版面配置區 3">
            <a:extLst>
              <a:ext uri="{FF2B5EF4-FFF2-40B4-BE49-F238E27FC236}">
                <a16:creationId xmlns:a16="http://schemas.microsoft.com/office/drawing/2014/main" id="{6868D307-B069-0DFD-5E6A-1F3313CB554A}"/>
              </a:ext>
            </a:extLst>
          </p:cNvPr>
          <p:cNvSpPr>
            <a:spLocks noGrp="1"/>
          </p:cNvSpPr>
          <p:nvPr>
            <p:ph type="sldNum" sz="quarter" idx="12"/>
          </p:nvPr>
        </p:nvSpPr>
        <p:spPr/>
        <p:txBody>
          <a:bodyPr/>
          <a:lstStyle/>
          <a:p>
            <a:fld id="{1A4800EB-2EA5-46D2-A07A-510C9AA2772C}" type="slidenum">
              <a:rPr lang="en-US" altLang="zh-TW" smtClean="0"/>
              <a:pPr/>
              <a:t>19</a:t>
            </a:fld>
            <a:endParaRPr lang="en-US" altLang="zh-TW"/>
          </a:p>
        </p:txBody>
      </p:sp>
      <p:pic>
        <p:nvPicPr>
          <p:cNvPr id="127" name="圖片 126" descr="一張含有 文字, 圖表, 行, 方案 的圖片&#10;&#10;自動產生的描述">
            <a:extLst>
              <a:ext uri="{FF2B5EF4-FFF2-40B4-BE49-F238E27FC236}">
                <a16:creationId xmlns:a16="http://schemas.microsoft.com/office/drawing/2014/main" id="{FBD336B3-7E19-396B-D5E0-8A93D80883BD}"/>
              </a:ext>
            </a:extLst>
          </p:cNvPr>
          <p:cNvPicPr>
            <a:picLocks noChangeAspect="1"/>
          </p:cNvPicPr>
          <p:nvPr/>
        </p:nvPicPr>
        <p:blipFill rotWithShape="1">
          <a:blip r:embed="rId2">
            <a:extLst>
              <a:ext uri="{28A0092B-C50C-407E-A947-70E740481C1C}">
                <a14:useLocalDpi xmlns:a14="http://schemas.microsoft.com/office/drawing/2010/main" val="0"/>
              </a:ext>
            </a:extLst>
          </a:blip>
          <a:srcRect r="40271"/>
          <a:stretch/>
        </p:blipFill>
        <p:spPr>
          <a:xfrm>
            <a:off x="7608000" y="2349000"/>
            <a:ext cx="4462199" cy="3613458"/>
          </a:xfrm>
          <a:prstGeom prst="rect">
            <a:avLst/>
          </a:prstGeom>
        </p:spPr>
      </p:pic>
    </p:spTree>
    <p:extLst>
      <p:ext uri="{BB962C8B-B14F-4D97-AF65-F5344CB8AC3E}">
        <p14:creationId xmlns:p14="http://schemas.microsoft.com/office/powerpoint/2010/main" val="2463719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Outline</a:t>
            </a:r>
            <a:endParaRPr lang="zh-TW" altLang="en-US" dirty="0"/>
          </a:p>
        </p:txBody>
      </p:sp>
      <p:sp>
        <p:nvSpPr>
          <p:cNvPr id="3" name="內容版面配置區 2"/>
          <p:cNvSpPr>
            <a:spLocks noGrp="1"/>
          </p:cNvSpPr>
          <p:nvPr>
            <p:ph idx="1"/>
          </p:nvPr>
        </p:nvSpPr>
        <p:spPr/>
        <p:txBody>
          <a:bodyPr/>
          <a:lstStyle/>
          <a:p>
            <a:r>
              <a:rPr lang="en-US" altLang="zh-TW" dirty="0" smtClean="0"/>
              <a:t>Introduction and motivation</a:t>
            </a:r>
          </a:p>
          <a:p>
            <a:pPr lvl="1"/>
            <a:r>
              <a:rPr lang="en-US" altLang="zh-TW" dirty="0" smtClean="0"/>
              <a:t>Deep neural network</a:t>
            </a:r>
          </a:p>
          <a:p>
            <a:pPr lvl="1"/>
            <a:r>
              <a:rPr lang="en-US" altLang="zh-TW" dirty="0" smtClean="0"/>
              <a:t>Edge computer</a:t>
            </a:r>
          </a:p>
          <a:p>
            <a:pPr lvl="1"/>
            <a:r>
              <a:rPr lang="en-US" altLang="zh-TW" dirty="0" smtClean="0"/>
              <a:t>Neural architecture search (NAS)</a:t>
            </a:r>
            <a:endParaRPr lang="en-US" altLang="zh-TW" dirty="0"/>
          </a:p>
          <a:p>
            <a:r>
              <a:rPr lang="en-US" altLang="zh-TW" dirty="0" smtClean="0"/>
              <a:t>Preliminaries</a:t>
            </a:r>
          </a:p>
          <a:p>
            <a:pPr lvl="1"/>
            <a:r>
              <a:rPr lang="en-US" altLang="zh-TW" dirty="0" smtClean="0"/>
              <a:t>One-shot NAS</a:t>
            </a:r>
          </a:p>
          <a:p>
            <a:pPr lvl="1"/>
            <a:r>
              <a:rPr lang="en-US" altLang="zh-TW" dirty="0" smtClean="0"/>
              <a:t>Once-for-All</a:t>
            </a:r>
          </a:p>
          <a:p>
            <a:r>
              <a:rPr lang="en-US" altLang="zh-TW" dirty="0" smtClean="0"/>
              <a:t>Methods and results</a:t>
            </a:r>
            <a:endParaRPr lang="zh-TW" altLang="en-US" dirty="0"/>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2</a:t>
            </a:fld>
            <a:endParaRPr lang="en-US" altLang="zh-TW"/>
          </a:p>
        </p:txBody>
      </p:sp>
    </p:spTree>
    <p:extLst>
      <p:ext uri="{BB962C8B-B14F-4D97-AF65-F5344CB8AC3E}">
        <p14:creationId xmlns:p14="http://schemas.microsoft.com/office/powerpoint/2010/main" val="29510841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a:extLst>
              <a:ext uri="{FF2B5EF4-FFF2-40B4-BE49-F238E27FC236}">
                <a16:creationId xmlns:a16="http://schemas.microsoft.com/office/drawing/2014/main" id="{A269AF27-3CF0-3F2A-EA10-80AE06703AEC}"/>
              </a:ext>
            </a:extLst>
          </p:cNvPr>
          <p:cNvSpPr>
            <a:spLocks noGrp="1"/>
          </p:cNvSpPr>
          <p:nvPr>
            <p:ph type="title"/>
          </p:nvPr>
        </p:nvSpPr>
        <p:spPr/>
        <p:txBody>
          <a:bodyPr/>
          <a:lstStyle/>
          <a:p>
            <a:r>
              <a:rPr lang="en-US" altLang="zh-TW" dirty="0"/>
              <a:t>II. Search Strategy</a:t>
            </a:r>
            <a:endParaRPr lang="zh-TW" altLang="en-US" dirty="0"/>
          </a:p>
        </p:txBody>
      </p:sp>
      <p:sp>
        <p:nvSpPr>
          <p:cNvPr id="4" name="投影片編號版面配置區 3">
            <a:extLst>
              <a:ext uri="{FF2B5EF4-FFF2-40B4-BE49-F238E27FC236}">
                <a16:creationId xmlns:a16="http://schemas.microsoft.com/office/drawing/2014/main" id="{A1E85AAE-5CD6-0F5F-5EC1-88172E454703}"/>
              </a:ext>
            </a:extLst>
          </p:cNvPr>
          <p:cNvSpPr>
            <a:spLocks noGrp="1"/>
          </p:cNvSpPr>
          <p:nvPr>
            <p:ph type="sldNum" sz="quarter" idx="10"/>
          </p:nvPr>
        </p:nvSpPr>
        <p:spPr/>
        <p:txBody>
          <a:bodyPr/>
          <a:lstStyle/>
          <a:p>
            <a:fld id="{1A4800EB-2EA5-46D2-A07A-510C9AA2772C}" type="slidenum">
              <a:rPr lang="en-US" altLang="zh-TW" smtClean="0"/>
              <a:pPr/>
              <a:t>20</a:t>
            </a:fld>
            <a:endParaRPr lang="en-US" altLang="zh-TW"/>
          </a:p>
        </p:txBody>
      </p:sp>
      <p:sp>
        <p:nvSpPr>
          <p:cNvPr id="3" name="文字版面配置區 2">
            <a:extLst>
              <a:ext uri="{FF2B5EF4-FFF2-40B4-BE49-F238E27FC236}">
                <a16:creationId xmlns:a16="http://schemas.microsoft.com/office/drawing/2014/main" id="{5EA0FBE3-0713-D5B2-8E22-82538B34BAC1}"/>
              </a:ext>
            </a:extLst>
          </p:cNvPr>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10701360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94AAE1D-9D7A-A0A5-7F52-5121DF156431}"/>
              </a:ext>
            </a:extLst>
          </p:cNvPr>
          <p:cNvSpPr>
            <a:spLocks noGrp="1"/>
          </p:cNvSpPr>
          <p:nvPr>
            <p:ph type="title"/>
          </p:nvPr>
        </p:nvSpPr>
        <p:spPr/>
        <p:txBody>
          <a:bodyPr/>
          <a:lstStyle/>
          <a:p>
            <a:r>
              <a:rPr kumimoji="1" lang="en-US" altLang="zh-TW" dirty="0"/>
              <a:t>Search Strategy</a:t>
            </a:r>
            <a:endParaRPr kumimoji="1" lang="zh-TW" altLang="en-US" dirty="0"/>
          </a:p>
        </p:txBody>
      </p:sp>
      <p:sp>
        <p:nvSpPr>
          <p:cNvPr id="3" name="內容版面配置區 2">
            <a:extLst>
              <a:ext uri="{FF2B5EF4-FFF2-40B4-BE49-F238E27FC236}">
                <a16:creationId xmlns:a16="http://schemas.microsoft.com/office/drawing/2014/main" id="{AF75CAAD-7FA8-9463-4D86-2DCB00F8AA3E}"/>
              </a:ext>
            </a:extLst>
          </p:cNvPr>
          <p:cNvSpPr>
            <a:spLocks noGrp="1"/>
          </p:cNvSpPr>
          <p:nvPr>
            <p:ph idx="1"/>
          </p:nvPr>
        </p:nvSpPr>
        <p:spPr>
          <a:xfrm>
            <a:off x="838200" y="1825625"/>
            <a:ext cx="6337800" cy="4351338"/>
          </a:xfrm>
        </p:spPr>
        <p:txBody>
          <a:bodyPr/>
          <a:lstStyle/>
          <a:p>
            <a:r>
              <a:rPr kumimoji="1" lang="en-US" altLang="zh-TW" dirty="0"/>
              <a:t>Bayesian </a:t>
            </a:r>
            <a:r>
              <a:rPr kumimoji="1" lang="en-US" altLang="zh-TW" dirty="0" smtClean="0"/>
              <a:t>optimization </a:t>
            </a:r>
            <a:r>
              <a:rPr kumimoji="1" lang="en-US" altLang="zh-TW" dirty="0"/>
              <a:t>(BO)</a:t>
            </a:r>
          </a:p>
          <a:p>
            <a:pPr lvl="1"/>
            <a:r>
              <a:rPr kumimoji="1" lang="en-US" altLang="zh-TW" dirty="0"/>
              <a:t>Searching the optimal model</a:t>
            </a:r>
            <a:r>
              <a:rPr kumimoji="1" lang="en-US" altLang="zh-TW" dirty="0">
                <a:solidFill>
                  <a:schemeClr val="accent6">
                    <a:lumMod val="75000"/>
                    <a:lumOff val="25000"/>
                  </a:schemeClr>
                </a:solidFill>
              </a:rPr>
              <a:t> in a sequential manner</a:t>
            </a:r>
            <a:r>
              <a:rPr kumimoji="1" lang="en-US" altLang="zh-TW" dirty="0"/>
              <a:t> (i.e., architecture by architecture)</a:t>
            </a:r>
          </a:p>
          <a:p>
            <a:pPr lvl="1"/>
            <a:r>
              <a:rPr kumimoji="1" lang="en-US" altLang="zh-TW" dirty="0"/>
              <a:t>Balance exploitation and exploration</a:t>
            </a:r>
          </a:p>
          <a:p>
            <a:r>
              <a:rPr kumimoji="1" lang="en-US" altLang="zh-TW" dirty="0"/>
              <a:t>Example:</a:t>
            </a:r>
          </a:p>
          <a:p>
            <a:pPr lvl="1"/>
            <a:r>
              <a:rPr kumimoji="1" lang="en-US" altLang="zh-TW" dirty="0"/>
              <a:t>Suppose we found out that (a) is a possible good architecture</a:t>
            </a:r>
          </a:p>
          <a:p>
            <a:pPr lvl="2"/>
            <a:r>
              <a:rPr kumimoji="1" lang="en-US" altLang="zh-TW" dirty="0"/>
              <a:t>Prioritizing exploration: try the (b) next</a:t>
            </a:r>
          </a:p>
          <a:p>
            <a:pPr lvl="2"/>
            <a:r>
              <a:rPr kumimoji="1" lang="en-US" altLang="zh-TW" dirty="0"/>
              <a:t>Prioritizing exploitation: try the (c) next</a:t>
            </a:r>
            <a:endParaRPr kumimoji="1" lang="zh-TW" altLang="en-US" dirty="0"/>
          </a:p>
        </p:txBody>
      </p:sp>
      <p:sp>
        <p:nvSpPr>
          <p:cNvPr id="4" name="投影片編號版面配置區 3">
            <a:extLst>
              <a:ext uri="{FF2B5EF4-FFF2-40B4-BE49-F238E27FC236}">
                <a16:creationId xmlns:a16="http://schemas.microsoft.com/office/drawing/2014/main" id="{7BE5731E-F25E-34BD-9430-9D51A41C5ECB}"/>
              </a:ext>
            </a:extLst>
          </p:cNvPr>
          <p:cNvSpPr>
            <a:spLocks noGrp="1"/>
          </p:cNvSpPr>
          <p:nvPr>
            <p:ph type="sldNum" sz="quarter" idx="12"/>
          </p:nvPr>
        </p:nvSpPr>
        <p:spPr/>
        <p:txBody>
          <a:bodyPr/>
          <a:lstStyle/>
          <a:p>
            <a:fld id="{1A4800EB-2EA5-46D2-A07A-510C9AA2772C}" type="slidenum">
              <a:rPr lang="en-US" altLang="zh-TW" smtClean="0"/>
              <a:pPr/>
              <a:t>21</a:t>
            </a:fld>
            <a:endParaRPr lang="en-US" altLang="zh-TW"/>
          </a:p>
        </p:txBody>
      </p:sp>
      <p:pic>
        <p:nvPicPr>
          <p:cNvPr id="6" name="圖片 5" descr="一張含有 文字, 圖表, 字型, 方案 的圖片&#10;&#10;自動產生的描述">
            <a:extLst>
              <a:ext uri="{FF2B5EF4-FFF2-40B4-BE49-F238E27FC236}">
                <a16:creationId xmlns:a16="http://schemas.microsoft.com/office/drawing/2014/main" id="{38AF0B5B-D41A-7366-546F-966DBEA894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5468"/>
          <a:stretch/>
        </p:blipFill>
        <p:spPr>
          <a:xfrm>
            <a:off x="7824000" y="3977976"/>
            <a:ext cx="3145232" cy="2859477"/>
          </a:xfrm>
          <a:prstGeom prst="rect">
            <a:avLst/>
          </a:prstGeom>
        </p:spPr>
      </p:pic>
      <p:pic>
        <p:nvPicPr>
          <p:cNvPr id="8" name="圖片 7" descr="一張含有 文字, 圖表, 螢幕擷取畫面, 行 的圖片&#10;&#10;自動產生的描述">
            <a:extLst>
              <a:ext uri="{FF2B5EF4-FFF2-40B4-BE49-F238E27FC236}">
                <a16:creationId xmlns:a16="http://schemas.microsoft.com/office/drawing/2014/main" id="{72B357DB-472E-46D7-340F-97434D9776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62584" y="1701000"/>
            <a:ext cx="4005416" cy="2250978"/>
          </a:xfrm>
          <a:prstGeom prst="rect">
            <a:avLst/>
          </a:prstGeom>
        </p:spPr>
      </p:pic>
    </p:spTree>
    <p:extLst>
      <p:ext uri="{BB962C8B-B14F-4D97-AF65-F5344CB8AC3E}">
        <p14:creationId xmlns:p14="http://schemas.microsoft.com/office/powerpoint/2010/main" val="7603974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直線箭頭接點 50">
            <a:extLst>
              <a:ext uri="{FF2B5EF4-FFF2-40B4-BE49-F238E27FC236}">
                <a16:creationId xmlns:a16="http://schemas.microsoft.com/office/drawing/2014/main" id="{0EAD364F-FE19-2A8C-74AF-6E6B099B8C74}"/>
              </a:ext>
            </a:extLst>
          </p:cNvPr>
          <p:cNvCxnSpPr>
            <a:cxnSpLocks/>
          </p:cNvCxnSpPr>
          <p:nvPr/>
        </p:nvCxnSpPr>
        <p:spPr>
          <a:xfrm>
            <a:off x="2500839" y="4586312"/>
            <a:ext cx="0" cy="976234"/>
          </a:xfrm>
          <a:prstGeom prst="straightConnector1">
            <a:avLst/>
          </a:prstGeom>
          <a:ln>
            <a:solidFill>
              <a:srgbClr val="009ACC"/>
            </a:solidFill>
            <a:tailEnd type="triangle"/>
          </a:ln>
        </p:spPr>
        <p:style>
          <a:lnRef idx="1">
            <a:schemeClr val="accent1"/>
          </a:lnRef>
          <a:fillRef idx="0">
            <a:schemeClr val="accent1"/>
          </a:fillRef>
          <a:effectRef idx="0">
            <a:schemeClr val="accent1"/>
          </a:effectRef>
          <a:fontRef idx="minor">
            <a:schemeClr val="tx1"/>
          </a:fontRef>
        </p:style>
      </p:cxnSp>
      <p:sp>
        <p:nvSpPr>
          <p:cNvPr id="2" name="標題 1">
            <a:extLst>
              <a:ext uri="{FF2B5EF4-FFF2-40B4-BE49-F238E27FC236}">
                <a16:creationId xmlns:a16="http://schemas.microsoft.com/office/drawing/2014/main" id="{D94AAE1D-9D7A-A0A5-7F52-5121DF156431}"/>
              </a:ext>
            </a:extLst>
          </p:cNvPr>
          <p:cNvSpPr>
            <a:spLocks noGrp="1"/>
          </p:cNvSpPr>
          <p:nvPr>
            <p:ph type="title"/>
          </p:nvPr>
        </p:nvSpPr>
        <p:spPr/>
        <p:txBody>
          <a:bodyPr/>
          <a:lstStyle/>
          <a:p>
            <a:r>
              <a:rPr kumimoji="1" lang="en-US" altLang="zh-TW" dirty="0"/>
              <a:t>Search Strategy</a:t>
            </a:r>
            <a:endParaRPr kumimoji="1" lang="zh-TW" altLang="en-US" dirty="0"/>
          </a:p>
        </p:txBody>
      </p:sp>
      <p:sp>
        <p:nvSpPr>
          <p:cNvPr id="3" name="內容版面配置區 2">
            <a:extLst>
              <a:ext uri="{FF2B5EF4-FFF2-40B4-BE49-F238E27FC236}">
                <a16:creationId xmlns:a16="http://schemas.microsoft.com/office/drawing/2014/main" id="{AF75CAAD-7FA8-9463-4D86-2DCB00F8AA3E}"/>
              </a:ext>
            </a:extLst>
          </p:cNvPr>
          <p:cNvSpPr>
            <a:spLocks noGrp="1"/>
          </p:cNvSpPr>
          <p:nvPr>
            <p:ph idx="1"/>
          </p:nvPr>
        </p:nvSpPr>
        <p:spPr>
          <a:xfrm>
            <a:off x="838200" y="1825625"/>
            <a:ext cx="11017800" cy="4351338"/>
          </a:xfrm>
        </p:spPr>
        <p:txBody>
          <a:bodyPr/>
          <a:lstStyle/>
          <a:p>
            <a:r>
              <a:rPr kumimoji="1" lang="en-US" altLang="zh-TW" dirty="0"/>
              <a:t>Gradient-based search</a:t>
            </a:r>
          </a:p>
          <a:p>
            <a:pPr lvl="1"/>
            <a:r>
              <a:rPr kumimoji="1" lang="en-US" altLang="zh-TW" dirty="0"/>
              <a:t>DARTs: example</a:t>
            </a:r>
          </a:p>
          <a:p>
            <a:pPr lvl="2"/>
            <a:r>
              <a:rPr kumimoji="1" lang="en-US" altLang="zh-TW" dirty="0"/>
              <a:t>Output at each node is represented as a weighted sum of outputs from different candidate operations</a:t>
            </a:r>
          </a:p>
          <a:p>
            <a:pPr lvl="2"/>
            <a:r>
              <a:rPr kumimoji="1" lang="en-US" altLang="zh-TW" dirty="0"/>
              <a:t>The weight for each operations is a learnable parameter and will be optimized by gradient descent</a:t>
            </a:r>
          </a:p>
          <a:p>
            <a:pPr lvl="2"/>
            <a:endParaRPr kumimoji="1" lang="en-US" altLang="zh-TW" dirty="0"/>
          </a:p>
          <a:p>
            <a:pPr lvl="2"/>
            <a:endParaRPr kumimoji="1" lang="en-US" altLang="zh-TW" dirty="0"/>
          </a:p>
        </p:txBody>
      </p:sp>
      <p:sp>
        <p:nvSpPr>
          <p:cNvPr id="4" name="投影片編號版面配置區 3">
            <a:extLst>
              <a:ext uri="{FF2B5EF4-FFF2-40B4-BE49-F238E27FC236}">
                <a16:creationId xmlns:a16="http://schemas.microsoft.com/office/drawing/2014/main" id="{7BE5731E-F25E-34BD-9430-9D51A41C5ECB}"/>
              </a:ext>
            </a:extLst>
          </p:cNvPr>
          <p:cNvSpPr>
            <a:spLocks noGrp="1"/>
          </p:cNvSpPr>
          <p:nvPr>
            <p:ph type="sldNum" sz="quarter" idx="12"/>
          </p:nvPr>
        </p:nvSpPr>
        <p:spPr/>
        <p:txBody>
          <a:bodyPr/>
          <a:lstStyle/>
          <a:p>
            <a:fld id="{1A4800EB-2EA5-46D2-A07A-510C9AA2772C}" type="slidenum">
              <a:rPr lang="en-US" altLang="zh-TW" smtClean="0"/>
              <a:pPr/>
              <a:t>22</a:t>
            </a:fld>
            <a:endParaRPr lang="en-US" altLang="zh-TW"/>
          </a:p>
        </p:txBody>
      </p:sp>
      <p:pic>
        <p:nvPicPr>
          <p:cNvPr id="10" name="圖片 9" descr="一張含有 圖表 的圖片&#10;&#10;自動產生的描述">
            <a:extLst>
              <a:ext uri="{FF2B5EF4-FFF2-40B4-BE49-F238E27FC236}">
                <a16:creationId xmlns:a16="http://schemas.microsoft.com/office/drawing/2014/main" id="{680DAFF0-6BA7-B609-8F90-8A1E1EFC29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1401" y="4315996"/>
            <a:ext cx="5739887" cy="2417271"/>
          </a:xfrm>
          <a:prstGeom prst="rect">
            <a:avLst/>
          </a:prstGeom>
        </p:spPr>
      </p:pic>
      <p:pic>
        <p:nvPicPr>
          <p:cNvPr id="12" name="圖片 11" descr="一張含有 文字, 字型, 筆跡, 白色 的圖片&#10;&#10;自動產生的描述">
            <a:extLst>
              <a:ext uri="{FF2B5EF4-FFF2-40B4-BE49-F238E27FC236}">
                <a16:creationId xmlns:a16="http://schemas.microsoft.com/office/drawing/2014/main" id="{AAAE91EC-B027-1B29-D552-A4865ED4DE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0000" y="3584825"/>
            <a:ext cx="2752000" cy="705200"/>
          </a:xfrm>
          <a:prstGeom prst="rect">
            <a:avLst/>
          </a:prstGeom>
        </p:spPr>
      </p:pic>
      <p:cxnSp>
        <p:nvCxnSpPr>
          <p:cNvPr id="48" name="直線箭頭接點 47">
            <a:extLst>
              <a:ext uri="{FF2B5EF4-FFF2-40B4-BE49-F238E27FC236}">
                <a16:creationId xmlns:a16="http://schemas.microsoft.com/office/drawing/2014/main" id="{2AE59731-11DB-DCB4-6C4E-65D33F638D5B}"/>
              </a:ext>
            </a:extLst>
          </p:cNvPr>
          <p:cNvCxnSpPr>
            <a:cxnSpLocks/>
          </p:cNvCxnSpPr>
          <p:nvPr/>
        </p:nvCxnSpPr>
        <p:spPr>
          <a:xfrm>
            <a:off x="1828202" y="4586312"/>
            <a:ext cx="0" cy="976234"/>
          </a:xfrm>
          <a:prstGeom prst="straightConnector1">
            <a:avLst/>
          </a:prstGeom>
          <a:ln>
            <a:solidFill>
              <a:srgbClr val="F1927E"/>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線箭頭接點 49">
            <a:extLst>
              <a:ext uri="{FF2B5EF4-FFF2-40B4-BE49-F238E27FC236}">
                <a16:creationId xmlns:a16="http://schemas.microsoft.com/office/drawing/2014/main" id="{E22C504C-EA10-FC49-50D1-BEE4DADC93E7}"/>
              </a:ext>
            </a:extLst>
          </p:cNvPr>
          <p:cNvCxnSpPr>
            <a:cxnSpLocks/>
          </p:cNvCxnSpPr>
          <p:nvPr/>
        </p:nvCxnSpPr>
        <p:spPr>
          <a:xfrm>
            <a:off x="2164521" y="4586312"/>
            <a:ext cx="0" cy="976234"/>
          </a:xfrm>
          <a:prstGeom prst="straightConnector1">
            <a:avLst/>
          </a:prstGeom>
          <a:ln>
            <a:solidFill>
              <a:srgbClr val="A5D44D"/>
            </a:solidFill>
            <a:tailEnd type="triangle"/>
          </a:ln>
        </p:spPr>
        <p:style>
          <a:lnRef idx="1">
            <a:schemeClr val="accent1"/>
          </a:lnRef>
          <a:fillRef idx="0">
            <a:schemeClr val="accent1"/>
          </a:fillRef>
          <a:effectRef idx="0">
            <a:schemeClr val="accent1"/>
          </a:effectRef>
          <a:fontRef idx="minor">
            <a:schemeClr val="tx1"/>
          </a:fontRef>
        </p:style>
      </p:cxnSp>
      <p:sp>
        <p:nvSpPr>
          <p:cNvPr id="52" name="文字方塊 51">
            <a:extLst>
              <a:ext uri="{FF2B5EF4-FFF2-40B4-BE49-F238E27FC236}">
                <a16:creationId xmlns:a16="http://schemas.microsoft.com/office/drawing/2014/main" id="{98C588BD-0B2F-DDAB-53EC-5491F5F34F22}"/>
              </a:ext>
            </a:extLst>
          </p:cNvPr>
          <p:cNvSpPr txBox="1"/>
          <p:nvPr/>
        </p:nvSpPr>
        <p:spPr>
          <a:xfrm>
            <a:off x="1977909" y="6015158"/>
            <a:ext cx="518091" cy="246221"/>
          </a:xfrm>
          <a:prstGeom prst="rect">
            <a:avLst/>
          </a:prstGeom>
          <a:noFill/>
        </p:spPr>
        <p:txBody>
          <a:bodyPr wrap="none" rtlCol="0">
            <a:spAutoFit/>
          </a:bodyPr>
          <a:lstStyle/>
          <a:p>
            <a:pPr algn="ctr"/>
            <a:r>
              <a:rPr kumimoji="1" lang="en-US" altLang="zh-TW" sz="1000" dirty="0"/>
              <a:t>Conv </a:t>
            </a:r>
          </a:p>
        </p:txBody>
      </p:sp>
      <p:sp>
        <p:nvSpPr>
          <p:cNvPr id="53" name="文字方塊 52">
            <a:extLst>
              <a:ext uri="{FF2B5EF4-FFF2-40B4-BE49-F238E27FC236}">
                <a16:creationId xmlns:a16="http://schemas.microsoft.com/office/drawing/2014/main" id="{453381E2-886F-7E6F-9CC5-7A066596E7C7}"/>
              </a:ext>
            </a:extLst>
          </p:cNvPr>
          <p:cNvSpPr txBox="1"/>
          <p:nvPr/>
        </p:nvSpPr>
        <p:spPr>
          <a:xfrm>
            <a:off x="2415782" y="6020435"/>
            <a:ext cx="356188" cy="246221"/>
          </a:xfrm>
          <a:prstGeom prst="rect">
            <a:avLst/>
          </a:prstGeom>
          <a:noFill/>
        </p:spPr>
        <p:txBody>
          <a:bodyPr wrap="none" rtlCol="0">
            <a:spAutoFit/>
          </a:bodyPr>
          <a:lstStyle/>
          <a:p>
            <a:pPr algn="ctr"/>
            <a:r>
              <a:rPr kumimoji="1" lang="en-US" altLang="zh-TW" sz="1000" dirty="0"/>
              <a:t>FC</a:t>
            </a:r>
            <a:endParaRPr kumimoji="1" lang="zh-TW" altLang="en-US" sz="1000" dirty="0"/>
          </a:p>
        </p:txBody>
      </p:sp>
      <p:sp>
        <p:nvSpPr>
          <p:cNvPr id="54" name="文字方塊 53">
            <a:extLst>
              <a:ext uri="{FF2B5EF4-FFF2-40B4-BE49-F238E27FC236}">
                <a16:creationId xmlns:a16="http://schemas.microsoft.com/office/drawing/2014/main" id="{27530A46-81F7-683A-3EC5-0E3BA951BB28}"/>
              </a:ext>
            </a:extLst>
          </p:cNvPr>
          <p:cNvSpPr txBox="1"/>
          <p:nvPr/>
        </p:nvSpPr>
        <p:spPr>
          <a:xfrm>
            <a:off x="1468965" y="6015158"/>
            <a:ext cx="595035" cy="246221"/>
          </a:xfrm>
          <a:prstGeom prst="rect">
            <a:avLst/>
          </a:prstGeom>
          <a:noFill/>
        </p:spPr>
        <p:txBody>
          <a:bodyPr wrap="none" rtlCol="0">
            <a:spAutoFit/>
          </a:bodyPr>
          <a:lstStyle/>
          <a:p>
            <a:r>
              <a:rPr kumimoji="1" lang="en-US" altLang="zh-TW" sz="1000" dirty="0"/>
              <a:t>Identity</a:t>
            </a:r>
            <a:endParaRPr kumimoji="1" lang="zh-TW" altLang="en-US" sz="1000" dirty="0"/>
          </a:p>
        </p:txBody>
      </p:sp>
      <p:sp>
        <p:nvSpPr>
          <p:cNvPr id="56" name="矩形 55">
            <a:extLst>
              <a:ext uri="{FF2B5EF4-FFF2-40B4-BE49-F238E27FC236}">
                <a16:creationId xmlns:a16="http://schemas.microsoft.com/office/drawing/2014/main" id="{71C3F505-3EE0-F297-B299-F2417A11E583}"/>
              </a:ext>
            </a:extLst>
          </p:cNvPr>
          <p:cNvSpPr/>
          <p:nvPr/>
        </p:nvSpPr>
        <p:spPr>
          <a:xfrm>
            <a:off x="1815301" y="5600880"/>
            <a:ext cx="711874" cy="215735"/>
          </a:xfrm>
          <a:prstGeom prst="rect">
            <a:avLst/>
          </a:prstGeom>
          <a:solidFill>
            <a:srgbClr val="EDEDE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sz="1050" dirty="0">
              <a:solidFill>
                <a:schemeClr val="tx1"/>
              </a:solidFill>
              <a:latin typeface="Arial" panose="020B0604020202020204" pitchFamily="34" charset="0"/>
              <a:cs typeface="Arial" panose="020B0604020202020204" pitchFamily="34" charset="0"/>
            </a:endParaRPr>
          </a:p>
        </p:txBody>
      </p:sp>
      <p:sp>
        <p:nvSpPr>
          <p:cNvPr id="13" name="矩形 12">
            <a:extLst>
              <a:ext uri="{FF2B5EF4-FFF2-40B4-BE49-F238E27FC236}">
                <a16:creationId xmlns:a16="http://schemas.microsoft.com/office/drawing/2014/main" id="{482B2886-4105-98ED-0E93-DACF4D0DB33E}"/>
              </a:ext>
            </a:extLst>
          </p:cNvPr>
          <p:cNvSpPr/>
          <p:nvPr/>
        </p:nvSpPr>
        <p:spPr>
          <a:xfrm>
            <a:off x="1828202" y="4471876"/>
            <a:ext cx="711874" cy="215735"/>
          </a:xfrm>
          <a:prstGeom prst="rect">
            <a:avLst/>
          </a:prstGeom>
          <a:solidFill>
            <a:srgbClr val="EDEDE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sz="1050" dirty="0">
              <a:solidFill>
                <a:schemeClr val="tx1"/>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44" name="文字方塊 43">
                <a:extLst>
                  <a:ext uri="{FF2B5EF4-FFF2-40B4-BE49-F238E27FC236}">
                    <a16:creationId xmlns:a16="http://schemas.microsoft.com/office/drawing/2014/main" id="{6C79112C-90ED-B480-C4C6-00ED1832DCD4}"/>
                  </a:ext>
                </a:extLst>
              </p:cNvPr>
              <p:cNvSpPr txBox="1"/>
              <p:nvPr/>
            </p:nvSpPr>
            <p:spPr>
              <a:xfrm>
                <a:off x="1660465" y="4959239"/>
                <a:ext cx="420371"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zh-TW" sz="1400" i="1" smtClean="0">
                              <a:latin typeface="Cambria Math" panose="02040503050406030204" pitchFamily="18" charset="0"/>
                            </a:rPr>
                          </m:ctrlPr>
                        </m:sSubPr>
                        <m:e>
                          <m:r>
                            <a:rPr kumimoji="1" lang="en-US" altLang="zh-TW" sz="1400" i="1" smtClean="0">
                              <a:latin typeface="Cambria Math" panose="02040503050406030204" pitchFamily="18" charset="0"/>
                              <a:ea typeface="Cambria Math" panose="02040503050406030204" pitchFamily="18" charset="0"/>
                            </a:rPr>
                            <m:t>𝛼</m:t>
                          </m:r>
                        </m:e>
                        <m:sub>
                          <m:r>
                            <a:rPr kumimoji="1" lang="en-US" altLang="zh-TW" sz="1400" b="0" i="1" smtClean="0">
                              <a:latin typeface="Cambria Math" panose="02040503050406030204" pitchFamily="18" charset="0"/>
                            </a:rPr>
                            <m:t>1</m:t>
                          </m:r>
                        </m:sub>
                      </m:sSub>
                    </m:oMath>
                  </m:oMathPara>
                </a14:m>
                <a:endParaRPr kumimoji="1" lang="zh-TW" altLang="en-US" sz="1400" dirty="0"/>
              </a:p>
            </p:txBody>
          </p:sp>
        </mc:Choice>
        <mc:Fallback xmlns="">
          <p:sp>
            <p:nvSpPr>
              <p:cNvPr id="44" name="文字方塊 43">
                <a:extLst>
                  <a:ext uri="{FF2B5EF4-FFF2-40B4-BE49-F238E27FC236}">
                    <a16:creationId xmlns:a16="http://schemas.microsoft.com/office/drawing/2014/main" id="{6C79112C-90ED-B480-C4C6-00ED1832DCD4}"/>
                  </a:ext>
                </a:extLst>
              </p:cNvPr>
              <p:cNvSpPr txBox="1">
                <a:spLocks noRot="1" noChangeAspect="1" noMove="1" noResize="1" noEditPoints="1" noAdjustHandles="1" noChangeArrowheads="1" noChangeShapeType="1" noTextEdit="1"/>
              </p:cNvSpPr>
              <p:nvPr/>
            </p:nvSpPr>
            <p:spPr>
              <a:xfrm>
                <a:off x="1660465" y="4959239"/>
                <a:ext cx="420371" cy="307777"/>
              </a:xfrm>
              <a:prstGeom prst="rect">
                <a:avLst/>
              </a:prstGeom>
              <a:blipFill>
                <a:blip r:embed="rId5"/>
                <a:stretch>
                  <a:fillRect/>
                </a:stretch>
              </a:blipFill>
            </p:spPr>
            <p:txBody>
              <a:bodyPr/>
              <a:lstStyle/>
              <a:p>
                <a:r>
                  <a:rPr lang="zh-TW" altLang="en-US">
                    <a:noFill/>
                  </a:rPr>
                  <a:t> </a:t>
                </a:r>
              </a:p>
            </p:txBody>
          </p:sp>
        </mc:Fallback>
      </mc:AlternateContent>
      <p:cxnSp>
        <p:nvCxnSpPr>
          <p:cNvPr id="60" name="直線箭頭接點 59">
            <a:extLst>
              <a:ext uri="{FF2B5EF4-FFF2-40B4-BE49-F238E27FC236}">
                <a16:creationId xmlns:a16="http://schemas.microsoft.com/office/drawing/2014/main" id="{D189B4ED-CB1B-691F-028F-EF1B85DD2DEC}"/>
              </a:ext>
            </a:extLst>
          </p:cNvPr>
          <p:cNvCxnSpPr>
            <a:cxnSpLocks/>
          </p:cNvCxnSpPr>
          <p:nvPr/>
        </p:nvCxnSpPr>
        <p:spPr>
          <a:xfrm>
            <a:off x="1622509" y="6333170"/>
            <a:ext cx="237600" cy="0"/>
          </a:xfrm>
          <a:prstGeom prst="straightConnector1">
            <a:avLst/>
          </a:prstGeom>
          <a:ln>
            <a:solidFill>
              <a:srgbClr val="F1927E"/>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線箭頭接點 64">
            <a:extLst>
              <a:ext uri="{FF2B5EF4-FFF2-40B4-BE49-F238E27FC236}">
                <a16:creationId xmlns:a16="http://schemas.microsoft.com/office/drawing/2014/main" id="{48B7D19D-B208-30A2-8ED3-135D5EA1A04F}"/>
              </a:ext>
            </a:extLst>
          </p:cNvPr>
          <p:cNvCxnSpPr>
            <a:cxnSpLocks/>
          </p:cNvCxnSpPr>
          <p:nvPr/>
        </p:nvCxnSpPr>
        <p:spPr>
          <a:xfrm>
            <a:off x="2068365" y="6333170"/>
            <a:ext cx="237600" cy="0"/>
          </a:xfrm>
          <a:prstGeom prst="straightConnector1">
            <a:avLst/>
          </a:prstGeom>
          <a:ln>
            <a:solidFill>
              <a:srgbClr val="A5D44D"/>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箭頭接點 67">
            <a:extLst>
              <a:ext uri="{FF2B5EF4-FFF2-40B4-BE49-F238E27FC236}">
                <a16:creationId xmlns:a16="http://schemas.microsoft.com/office/drawing/2014/main" id="{5D9AE6B0-304F-E0F5-B665-F20A9C74BE16}"/>
              </a:ext>
            </a:extLst>
          </p:cNvPr>
          <p:cNvCxnSpPr>
            <a:cxnSpLocks/>
          </p:cNvCxnSpPr>
          <p:nvPr/>
        </p:nvCxnSpPr>
        <p:spPr>
          <a:xfrm>
            <a:off x="2475076" y="6333170"/>
            <a:ext cx="237600" cy="0"/>
          </a:xfrm>
          <a:prstGeom prst="straightConnector1">
            <a:avLst/>
          </a:prstGeom>
          <a:ln>
            <a:solidFill>
              <a:srgbClr val="009ACC"/>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1" name="文字方塊 70">
                <a:extLst>
                  <a:ext uri="{FF2B5EF4-FFF2-40B4-BE49-F238E27FC236}">
                    <a16:creationId xmlns:a16="http://schemas.microsoft.com/office/drawing/2014/main" id="{ECBACBDC-13A8-9594-9398-1B2B54EC5EDD}"/>
                  </a:ext>
                </a:extLst>
              </p:cNvPr>
              <p:cNvSpPr txBox="1"/>
              <p:nvPr/>
            </p:nvSpPr>
            <p:spPr>
              <a:xfrm>
                <a:off x="1965038" y="4959239"/>
                <a:ext cx="42453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zh-TW" sz="1400" i="1" smtClean="0">
                              <a:latin typeface="Cambria Math" panose="02040503050406030204" pitchFamily="18" charset="0"/>
                            </a:rPr>
                          </m:ctrlPr>
                        </m:sSubPr>
                        <m:e>
                          <m:r>
                            <a:rPr kumimoji="1" lang="en-US" altLang="zh-TW" sz="1400" i="1" smtClean="0">
                              <a:latin typeface="Cambria Math" panose="02040503050406030204" pitchFamily="18" charset="0"/>
                              <a:ea typeface="Cambria Math" panose="02040503050406030204" pitchFamily="18" charset="0"/>
                            </a:rPr>
                            <m:t>𝛼</m:t>
                          </m:r>
                        </m:e>
                        <m:sub>
                          <m:r>
                            <a:rPr kumimoji="1" lang="en-US" altLang="zh-TW" sz="1400" b="0" i="1" smtClean="0">
                              <a:latin typeface="Cambria Math" panose="02040503050406030204" pitchFamily="18" charset="0"/>
                            </a:rPr>
                            <m:t>2</m:t>
                          </m:r>
                        </m:sub>
                      </m:sSub>
                    </m:oMath>
                  </m:oMathPara>
                </a14:m>
                <a:endParaRPr kumimoji="1" lang="zh-TW" altLang="en-US" sz="1400" dirty="0"/>
              </a:p>
            </p:txBody>
          </p:sp>
        </mc:Choice>
        <mc:Fallback xmlns="">
          <p:sp>
            <p:nvSpPr>
              <p:cNvPr id="71" name="文字方塊 70">
                <a:extLst>
                  <a:ext uri="{FF2B5EF4-FFF2-40B4-BE49-F238E27FC236}">
                    <a16:creationId xmlns:a16="http://schemas.microsoft.com/office/drawing/2014/main" id="{ECBACBDC-13A8-9594-9398-1B2B54EC5EDD}"/>
                  </a:ext>
                </a:extLst>
              </p:cNvPr>
              <p:cNvSpPr txBox="1">
                <a:spLocks noRot="1" noChangeAspect="1" noMove="1" noResize="1" noEditPoints="1" noAdjustHandles="1" noChangeArrowheads="1" noChangeShapeType="1" noTextEdit="1"/>
              </p:cNvSpPr>
              <p:nvPr/>
            </p:nvSpPr>
            <p:spPr>
              <a:xfrm>
                <a:off x="1965038" y="4959239"/>
                <a:ext cx="424539" cy="307777"/>
              </a:xfrm>
              <a:prstGeom prst="rect">
                <a:avLst/>
              </a:prstGeom>
              <a:blipFill>
                <a:blip r:embed="rId6"/>
                <a:stretch>
                  <a:fillRect/>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72" name="文字方塊 71">
                <a:extLst>
                  <a:ext uri="{FF2B5EF4-FFF2-40B4-BE49-F238E27FC236}">
                    <a16:creationId xmlns:a16="http://schemas.microsoft.com/office/drawing/2014/main" id="{5364B1DE-0B01-D2C8-665A-492BA4E79D7A}"/>
                  </a:ext>
                </a:extLst>
              </p:cNvPr>
              <p:cNvSpPr txBox="1"/>
              <p:nvPr/>
            </p:nvSpPr>
            <p:spPr>
              <a:xfrm>
                <a:off x="2269611" y="4959239"/>
                <a:ext cx="42453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kumimoji="1" lang="en-US" altLang="zh-TW" sz="1400" i="1" smtClean="0">
                              <a:latin typeface="Cambria Math" panose="02040503050406030204" pitchFamily="18" charset="0"/>
                            </a:rPr>
                          </m:ctrlPr>
                        </m:sSubPr>
                        <m:e>
                          <m:r>
                            <a:rPr kumimoji="1" lang="en-US" altLang="zh-TW" sz="1400" i="1" smtClean="0">
                              <a:latin typeface="Cambria Math" panose="02040503050406030204" pitchFamily="18" charset="0"/>
                              <a:ea typeface="Cambria Math" panose="02040503050406030204" pitchFamily="18" charset="0"/>
                            </a:rPr>
                            <m:t>𝛼</m:t>
                          </m:r>
                        </m:e>
                        <m:sub>
                          <m:r>
                            <a:rPr kumimoji="1" lang="en-US" altLang="zh-TW" sz="1400" b="0" i="1" smtClean="0">
                              <a:latin typeface="Cambria Math" panose="02040503050406030204" pitchFamily="18" charset="0"/>
                            </a:rPr>
                            <m:t>3</m:t>
                          </m:r>
                        </m:sub>
                      </m:sSub>
                    </m:oMath>
                  </m:oMathPara>
                </a14:m>
                <a:endParaRPr kumimoji="1" lang="zh-TW" altLang="en-US" sz="1400" dirty="0"/>
              </a:p>
            </p:txBody>
          </p:sp>
        </mc:Choice>
        <mc:Fallback xmlns="">
          <p:sp>
            <p:nvSpPr>
              <p:cNvPr id="72" name="文字方塊 71">
                <a:extLst>
                  <a:ext uri="{FF2B5EF4-FFF2-40B4-BE49-F238E27FC236}">
                    <a16:creationId xmlns:a16="http://schemas.microsoft.com/office/drawing/2014/main" id="{5364B1DE-0B01-D2C8-665A-492BA4E79D7A}"/>
                  </a:ext>
                </a:extLst>
              </p:cNvPr>
              <p:cNvSpPr txBox="1">
                <a:spLocks noRot="1" noChangeAspect="1" noMove="1" noResize="1" noEditPoints="1" noAdjustHandles="1" noChangeArrowheads="1" noChangeShapeType="1" noTextEdit="1"/>
              </p:cNvSpPr>
              <p:nvPr/>
            </p:nvSpPr>
            <p:spPr>
              <a:xfrm>
                <a:off x="2269611" y="4959239"/>
                <a:ext cx="424539" cy="307777"/>
              </a:xfrm>
              <a:prstGeom prst="rect">
                <a:avLst/>
              </a:prstGeom>
              <a:blipFill>
                <a:blip r:embed="rId7"/>
                <a:stretch>
                  <a:fillRect/>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29586517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FD54340-CF59-C5EB-2232-FD87C301B164}"/>
              </a:ext>
            </a:extLst>
          </p:cNvPr>
          <p:cNvSpPr>
            <a:spLocks noGrp="1"/>
          </p:cNvSpPr>
          <p:nvPr>
            <p:ph type="title"/>
          </p:nvPr>
        </p:nvSpPr>
        <p:spPr/>
        <p:txBody>
          <a:bodyPr/>
          <a:lstStyle/>
          <a:p>
            <a:r>
              <a:rPr kumimoji="1" lang="en-US" altLang="zh-TW" dirty="0"/>
              <a:t>Search Strategy</a:t>
            </a:r>
            <a:endParaRPr kumimoji="1" lang="zh-TW" altLang="en-US" dirty="0"/>
          </a:p>
        </p:txBody>
      </p:sp>
      <p:sp>
        <p:nvSpPr>
          <p:cNvPr id="3" name="內容版面配置區 2">
            <a:extLst>
              <a:ext uri="{FF2B5EF4-FFF2-40B4-BE49-F238E27FC236}">
                <a16:creationId xmlns:a16="http://schemas.microsoft.com/office/drawing/2014/main" id="{5FCD2CEA-DBFE-37E2-1921-445CDF4860AF}"/>
              </a:ext>
            </a:extLst>
          </p:cNvPr>
          <p:cNvSpPr>
            <a:spLocks noGrp="1"/>
          </p:cNvSpPr>
          <p:nvPr>
            <p:ph idx="1"/>
          </p:nvPr>
        </p:nvSpPr>
        <p:spPr>
          <a:xfrm>
            <a:off x="838200" y="1825625"/>
            <a:ext cx="9793800" cy="4351338"/>
          </a:xfrm>
        </p:spPr>
        <p:txBody>
          <a:bodyPr/>
          <a:lstStyle/>
          <a:p>
            <a:r>
              <a:rPr kumimoji="1" lang="en-US" altLang="zh-TW" dirty="0"/>
              <a:t>Evolutionary search</a:t>
            </a:r>
          </a:p>
          <a:p>
            <a:pPr lvl="1"/>
            <a:r>
              <a:rPr kumimoji="1" lang="en-US" altLang="zh-TW" dirty="0"/>
              <a:t>Architectures are treated as genes </a:t>
            </a:r>
          </a:p>
          <a:p>
            <a:pPr lvl="1"/>
            <a:r>
              <a:rPr kumimoji="1" lang="en-US" altLang="zh-TW" dirty="0"/>
              <a:t>Searching for optimal based on the </a:t>
            </a:r>
            <a:r>
              <a:rPr kumimoji="1" lang="en-US" altLang="zh-TW" dirty="0" smtClean="0"/>
              <a:t>“survival </a:t>
            </a:r>
            <a:r>
              <a:rPr kumimoji="1" lang="en-US" altLang="zh-TW" dirty="0"/>
              <a:t>of the fittest” policy</a:t>
            </a:r>
          </a:p>
          <a:p>
            <a:pPr lvl="2"/>
            <a:r>
              <a:rPr kumimoji="1" lang="en-US" altLang="zh-TW" dirty="0"/>
              <a:t>Fitness score for each architecture will be calculated based on the performance estimation strategy (will be introduced later)</a:t>
            </a:r>
          </a:p>
          <a:p>
            <a:pPr lvl="1"/>
            <a:r>
              <a:rPr kumimoji="1" lang="en-US" altLang="zh-TW" dirty="0"/>
              <a:t>Mutation and crossover will be applied to generated new potential architecture</a:t>
            </a:r>
          </a:p>
          <a:p>
            <a:pPr marL="0" indent="0">
              <a:buNone/>
            </a:pPr>
            <a:endParaRPr kumimoji="1" lang="en-US" altLang="zh-TW" dirty="0"/>
          </a:p>
        </p:txBody>
      </p:sp>
      <p:sp>
        <p:nvSpPr>
          <p:cNvPr id="4" name="投影片編號版面配置區 3">
            <a:extLst>
              <a:ext uri="{FF2B5EF4-FFF2-40B4-BE49-F238E27FC236}">
                <a16:creationId xmlns:a16="http://schemas.microsoft.com/office/drawing/2014/main" id="{F0ACF810-8CF4-8276-B535-417EEB60F4FA}"/>
              </a:ext>
            </a:extLst>
          </p:cNvPr>
          <p:cNvSpPr>
            <a:spLocks noGrp="1"/>
          </p:cNvSpPr>
          <p:nvPr>
            <p:ph type="sldNum" sz="quarter" idx="12"/>
          </p:nvPr>
        </p:nvSpPr>
        <p:spPr/>
        <p:txBody>
          <a:bodyPr/>
          <a:lstStyle/>
          <a:p>
            <a:fld id="{1A4800EB-2EA5-46D2-A07A-510C9AA2772C}" type="slidenum">
              <a:rPr lang="en-US" altLang="zh-TW" smtClean="0"/>
              <a:pPr/>
              <a:t>23</a:t>
            </a:fld>
            <a:endParaRPr lang="en-US" altLang="zh-TW"/>
          </a:p>
        </p:txBody>
      </p:sp>
      <p:pic>
        <p:nvPicPr>
          <p:cNvPr id="6" name="圖片 5" descr="一張含有 文字, 圖表, 字型, 行 的圖片&#10;&#10;自動產生的描述">
            <a:extLst>
              <a:ext uri="{FF2B5EF4-FFF2-40B4-BE49-F238E27FC236}">
                <a16:creationId xmlns:a16="http://schemas.microsoft.com/office/drawing/2014/main" id="{CD3D716B-DDA5-15E0-4853-6ECB2336506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88000" y="4725000"/>
            <a:ext cx="6552000" cy="2041255"/>
          </a:xfrm>
          <a:prstGeom prst="rect">
            <a:avLst/>
          </a:prstGeom>
        </p:spPr>
      </p:pic>
    </p:spTree>
    <p:extLst>
      <p:ext uri="{BB962C8B-B14F-4D97-AF65-F5344CB8AC3E}">
        <p14:creationId xmlns:p14="http://schemas.microsoft.com/office/powerpoint/2010/main" val="3046779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0B1B3E1-0A93-B30E-FA1A-5F9A428BDE2B}"/>
              </a:ext>
            </a:extLst>
          </p:cNvPr>
          <p:cNvSpPr>
            <a:spLocks noGrp="1"/>
          </p:cNvSpPr>
          <p:nvPr>
            <p:ph type="title"/>
          </p:nvPr>
        </p:nvSpPr>
        <p:spPr/>
        <p:txBody>
          <a:bodyPr/>
          <a:lstStyle/>
          <a:p>
            <a:r>
              <a:rPr kumimoji="1" lang="en-US" altLang="zh-TW" dirty="0"/>
              <a:t>Search Strategy</a:t>
            </a:r>
            <a:endParaRPr kumimoji="1" lang="zh-TW" altLang="en-US" dirty="0"/>
          </a:p>
        </p:txBody>
      </p:sp>
      <p:pic>
        <p:nvPicPr>
          <p:cNvPr id="6" name="內容版面配置區 5" descr="一張含有 文字, 字型, 數字, 螢幕擷取畫面 的圖片&#10;&#10;自動產生的描述">
            <a:extLst>
              <a:ext uri="{FF2B5EF4-FFF2-40B4-BE49-F238E27FC236}">
                <a16:creationId xmlns:a16="http://schemas.microsoft.com/office/drawing/2014/main" id="{DCDA6148-417A-753B-B97F-035E7E627ADE}"/>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52000" y="2988661"/>
            <a:ext cx="8182264" cy="3550251"/>
          </a:xfrm>
        </p:spPr>
      </p:pic>
      <p:sp>
        <p:nvSpPr>
          <p:cNvPr id="4" name="投影片編號版面配置區 3">
            <a:extLst>
              <a:ext uri="{FF2B5EF4-FFF2-40B4-BE49-F238E27FC236}">
                <a16:creationId xmlns:a16="http://schemas.microsoft.com/office/drawing/2014/main" id="{24355F3D-3EA1-D363-4A2F-8351916FCC60}"/>
              </a:ext>
            </a:extLst>
          </p:cNvPr>
          <p:cNvSpPr>
            <a:spLocks noGrp="1"/>
          </p:cNvSpPr>
          <p:nvPr>
            <p:ph type="sldNum" sz="quarter" idx="12"/>
          </p:nvPr>
        </p:nvSpPr>
        <p:spPr/>
        <p:txBody>
          <a:bodyPr/>
          <a:lstStyle/>
          <a:p>
            <a:fld id="{1A4800EB-2EA5-46D2-A07A-510C9AA2772C}" type="slidenum">
              <a:rPr lang="en-US" altLang="zh-TW" smtClean="0"/>
              <a:pPr/>
              <a:t>24</a:t>
            </a:fld>
            <a:endParaRPr lang="en-US" altLang="zh-TW"/>
          </a:p>
        </p:txBody>
      </p:sp>
      <p:sp>
        <p:nvSpPr>
          <p:cNvPr id="7" name="內容版面配置區 2">
            <a:extLst>
              <a:ext uri="{FF2B5EF4-FFF2-40B4-BE49-F238E27FC236}">
                <a16:creationId xmlns:a16="http://schemas.microsoft.com/office/drawing/2014/main" id="{0A74F2DE-7E2F-E0EC-9699-A2C885B8DBAE}"/>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TW" dirty="0"/>
              <a:t>Evolutionary search</a:t>
            </a:r>
          </a:p>
          <a:p>
            <a:pPr lvl="1"/>
            <a:r>
              <a:rPr kumimoji="1" lang="en-US" altLang="zh-TW" dirty="0"/>
              <a:t>Exa</a:t>
            </a:r>
            <a:r>
              <a:rPr lang="en-US" altLang="zh-TW" dirty="0"/>
              <a:t>mple of Crossover</a:t>
            </a:r>
            <a:endParaRPr kumimoji="1" lang="en-US" altLang="zh-TW" dirty="0"/>
          </a:p>
        </p:txBody>
      </p:sp>
    </p:spTree>
    <p:extLst>
      <p:ext uri="{BB962C8B-B14F-4D97-AF65-F5344CB8AC3E}">
        <p14:creationId xmlns:p14="http://schemas.microsoft.com/office/powerpoint/2010/main" val="19105654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0B1B3E1-0A93-B30E-FA1A-5F9A428BDE2B}"/>
              </a:ext>
            </a:extLst>
          </p:cNvPr>
          <p:cNvSpPr>
            <a:spLocks noGrp="1"/>
          </p:cNvSpPr>
          <p:nvPr>
            <p:ph type="title"/>
          </p:nvPr>
        </p:nvSpPr>
        <p:spPr/>
        <p:txBody>
          <a:bodyPr/>
          <a:lstStyle/>
          <a:p>
            <a:r>
              <a:rPr kumimoji="1" lang="en-US" altLang="zh-TW" dirty="0"/>
              <a:t>Search Strategy</a:t>
            </a:r>
            <a:endParaRPr kumimoji="1" lang="zh-TW" altLang="en-US" dirty="0"/>
          </a:p>
        </p:txBody>
      </p:sp>
      <p:sp>
        <p:nvSpPr>
          <p:cNvPr id="4" name="投影片編號版面配置區 3">
            <a:extLst>
              <a:ext uri="{FF2B5EF4-FFF2-40B4-BE49-F238E27FC236}">
                <a16:creationId xmlns:a16="http://schemas.microsoft.com/office/drawing/2014/main" id="{24355F3D-3EA1-D363-4A2F-8351916FCC60}"/>
              </a:ext>
            </a:extLst>
          </p:cNvPr>
          <p:cNvSpPr>
            <a:spLocks noGrp="1"/>
          </p:cNvSpPr>
          <p:nvPr>
            <p:ph type="sldNum" sz="quarter" idx="12"/>
          </p:nvPr>
        </p:nvSpPr>
        <p:spPr/>
        <p:txBody>
          <a:bodyPr/>
          <a:lstStyle/>
          <a:p>
            <a:fld id="{1A4800EB-2EA5-46D2-A07A-510C9AA2772C}" type="slidenum">
              <a:rPr lang="en-US" altLang="zh-TW" smtClean="0"/>
              <a:pPr/>
              <a:t>25</a:t>
            </a:fld>
            <a:endParaRPr lang="en-US" altLang="zh-TW"/>
          </a:p>
        </p:txBody>
      </p:sp>
      <p:sp>
        <p:nvSpPr>
          <p:cNvPr id="7" name="內容版面配置區 2">
            <a:extLst>
              <a:ext uri="{FF2B5EF4-FFF2-40B4-BE49-F238E27FC236}">
                <a16:creationId xmlns:a16="http://schemas.microsoft.com/office/drawing/2014/main" id="{0A74F2DE-7E2F-E0EC-9699-A2C885B8DBAE}"/>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TW" dirty="0"/>
              <a:t>Evolutionary search</a:t>
            </a:r>
          </a:p>
          <a:p>
            <a:pPr lvl="1"/>
            <a:r>
              <a:rPr kumimoji="1" lang="en-US" altLang="zh-TW" dirty="0"/>
              <a:t>Exa</a:t>
            </a:r>
            <a:r>
              <a:rPr lang="en-US" altLang="zh-TW" dirty="0"/>
              <a:t>mple of Mutation</a:t>
            </a:r>
            <a:endParaRPr kumimoji="1" lang="en-US" altLang="zh-TW" dirty="0"/>
          </a:p>
        </p:txBody>
      </p:sp>
      <p:pic>
        <p:nvPicPr>
          <p:cNvPr id="9" name="內容版面配置區 8" descr="一張含有 文字, 字型, 螢幕擷取畫面 的圖片&#10;&#10;自動產生的描述">
            <a:extLst>
              <a:ext uri="{FF2B5EF4-FFF2-40B4-BE49-F238E27FC236}">
                <a16:creationId xmlns:a16="http://schemas.microsoft.com/office/drawing/2014/main" id="{435E7294-CDD4-BE3A-2568-9D7D7152911F}"/>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808510" y="3156999"/>
            <a:ext cx="7453380" cy="3149134"/>
          </a:xfrm>
        </p:spPr>
      </p:pic>
    </p:spTree>
    <p:extLst>
      <p:ext uri="{BB962C8B-B14F-4D97-AF65-F5344CB8AC3E}">
        <p14:creationId xmlns:p14="http://schemas.microsoft.com/office/powerpoint/2010/main" val="591301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a:extLst>
              <a:ext uri="{FF2B5EF4-FFF2-40B4-BE49-F238E27FC236}">
                <a16:creationId xmlns:a16="http://schemas.microsoft.com/office/drawing/2014/main" id="{A269AF27-3CF0-3F2A-EA10-80AE06703AEC}"/>
              </a:ext>
            </a:extLst>
          </p:cNvPr>
          <p:cNvSpPr>
            <a:spLocks noGrp="1"/>
          </p:cNvSpPr>
          <p:nvPr>
            <p:ph type="title"/>
          </p:nvPr>
        </p:nvSpPr>
        <p:spPr>
          <a:xfrm>
            <a:off x="480000" y="2205000"/>
            <a:ext cx="11712000" cy="2357475"/>
          </a:xfrm>
        </p:spPr>
        <p:txBody>
          <a:bodyPr/>
          <a:lstStyle/>
          <a:p>
            <a:r>
              <a:rPr lang="en-US" altLang="zh-TW" dirty="0"/>
              <a:t>  III</a:t>
            </a:r>
            <a:r>
              <a:rPr lang="en-US" altLang="zh-TW" dirty="0" smtClean="0"/>
              <a:t>. Performance </a:t>
            </a:r>
            <a:r>
              <a:rPr lang="en-US" altLang="zh-TW" dirty="0"/>
              <a:t>Estimation Strategy</a:t>
            </a:r>
            <a:endParaRPr lang="zh-TW" altLang="en-US" dirty="0"/>
          </a:p>
        </p:txBody>
      </p:sp>
      <p:sp>
        <p:nvSpPr>
          <p:cNvPr id="4" name="投影片編號版面配置區 3">
            <a:extLst>
              <a:ext uri="{FF2B5EF4-FFF2-40B4-BE49-F238E27FC236}">
                <a16:creationId xmlns:a16="http://schemas.microsoft.com/office/drawing/2014/main" id="{A1E85AAE-5CD6-0F5F-5EC1-88172E454703}"/>
              </a:ext>
            </a:extLst>
          </p:cNvPr>
          <p:cNvSpPr>
            <a:spLocks noGrp="1"/>
          </p:cNvSpPr>
          <p:nvPr>
            <p:ph type="sldNum" sz="quarter" idx="10"/>
          </p:nvPr>
        </p:nvSpPr>
        <p:spPr/>
        <p:txBody>
          <a:bodyPr/>
          <a:lstStyle/>
          <a:p>
            <a:fld id="{1A4800EB-2EA5-46D2-A07A-510C9AA2772C}" type="slidenum">
              <a:rPr lang="en-US" altLang="zh-TW" smtClean="0"/>
              <a:pPr/>
              <a:t>26</a:t>
            </a:fld>
            <a:endParaRPr lang="en-US" altLang="zh-TW"/>
          </a:p>
        </p:txBody>
      </p:sp>
      <p:sp>
        <p:nvSpPr>
          <p:cNvPr id="3" name="文字版面配置區 2">
            <a:extLst>
              <a:ext uri="{FF2B5EF4-FFF2-40B4-BE49-F238E27FC236}">
                <a16:creationId xmlns:a16="http://schemas.microsoft.com/office/drawing/2014/main" id="{5EA0FBE3-0713-D5B2-8E22-82538B34BAC1}"/>
              </a:ext>
            </a:extLst>
          </p:cNvPr>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14272280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圖片 12" descr="一張含有 螢幕擷取畫面, 卡通, 行, 文字 的圖片&#10;&#10;自動產生的描述">
            <a:extLst>
              <a:ext uri="{FF2B5EF4-FFF2-40B4-BE49-F238E27FC236}">
                <a16:creationId xmlns:a16="http://schemas.microsoft.com/office/drawing/2014/main" id="{F0E4CEF7-A339-D0B0-BBE3-68B40CECC7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916" y="3789000"/>
            <a:ext cx="6066084" cy="2074993"/>
          </a:xfrm>
          <a:prstGeom prst="rect">
            <a:avLst/>
          </a:prstGeom>
        </p:spPr>
      </p:pic>
      <p:pic>
        <p:nvPicPr>
          <p:cNvPr id="8" name="圖片 7" descr="一張含有 文字, 螢幕擷取畫面, 字型, 設計 的圖片&#10;&#10;自動產生的描述">
            <a:extLst>
              <a:ext uri="{FF2B5EF4-FFF2-40B4-BE49-F238E27FC236}">
                <a16:creationId xmlns:a16="http://schemas.microsoft.com/office/drawing/2014/main" id="{8CCF0CC6-EDC1-16C3-7AEB-8AA2CFE338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81989" y="3953972"/>
            <a:ext cx="2976393" cy="2878700"/>
          </a:xfrm>
          <a:prstGeom prst="rect">
            <a:avLst/>
          </a:prstGeom>
        </p:spPr>
      </p:pic>
      <p:sp>
        <p:nvSpPr>
          <p:cNvPr id="5" name="標題 4">
            <a:extLst>
              <a:ext uri="{FF2B5EF4-FFF2-40B4-BE49-F238E27FC236}">
                <a16:creationId xmlns:a16="http://schemas.microsoft.com/office/drawing/2014/main" id="{EB5820CB-BC65-C9B7-5144-99A57FC2B28B}"/>
              </a:ext>
            </a:extLst>
          </p:cNvPr>
          <p:cNvSpPr>
            <a:spLocks noGrp="1"/>
          </p:cNvSpPr>
          <p:nvPr>
            <p:ph type="title"/>
          </p:nvPr>
        </p:nvSpPr>
        <p:spPr/>
        <p:txBody>
          <a:bodyPr/>
          <a:lstStyle/>
          <a:p>
            <a:r>
              <a:rPr lang="en-US" altLang="zh-TW" dirty="0"/>
              <a:t>Train from scratch</a:t>
            </a:r>
            <a:endParaRPr lang="zh-TW" altLang="en-US" dirty="0"/>
          </a:p>
        </p:txBody>
      </p:sp>
      <p:sp>
        <p:nvSpPr>
          <p:cNvPr id="6" name="內容版面配置區 5">
            <a:extLst>
              <a:ext uri="{FF2B5EF4-FFF2-40B4-BE49-F238E27FC236}">
                <a16:creationId xmlns:a16="http://schemas.microsoft.com/office/drawing/2014/main" id="{B7B257D7-1F4C-3099-7078-15BDCC105E55}"/>
              </a:ext>
            </a:extLst>
          </p:cNvPr>
          <p:cNvSpPr>
            <a:spLocks noGrp="1"/>
          </p:cNvSpPr>
          <p:nvPr>
            <p:ph idx="1"/>
          </p:nvPr>
        </p:nvSpPr>
        <p:spPr/>
        <p:txBody>
          <a:bodyPr/>
          <a:lstStyle/>
          <a:p>
            <a:r>
              <a:rPr lang="en-US" altLang="zh-TW" dirty="0"/>
              <a:t>Train each sampled architecture from scratch to collect performance feedback (e.g., accuracy)</a:t>
            </a:r>
          </a:p>
          <a:p>
            <a:pPr lvl="1"/>
            <a:r>
              <a:rPr lang="en-US" altLang="zh-TW" dirty="0"/>
              <a:t>Prohibitive training cost</a:t>
            </a:r>
          </a:p>
          <a:p>
            <a:r>
              <a:rPr lang="en-US" altLang="zh-TW" dirty="0"/>
              <a:t>Question: How to make performance estimation more efficient?</a:t>
            </a:r>
          </a:p>
          <a:p>
            <a:endParaRPr lang="en-US" altLang="zh-TW" dirty="0"/>
          </a:p>
          <a:p>
            <a:pPr marL="914400" lvl="2" indent="0">
              <a:buNone/>
            </a:pPr>
            <a:endParaRPr lang="en-US" altLang="zh-TW" dirty="0"/>
          </a:p>
          <a:p>
            <a:pPr lvl="1"/>
            <a:endParaRPr lang="zh-TW" altLang="en-US" dirty="0"/>
          </a:p>
        </p:txBody>
      </p:sp>
      <p:sp>
        <p:nvSpPr>
          <p:cNvPr id="4" name="投影片編號版面配置區 3">
            <a:extLst>
              <a:ext uri="{FF2B5EF4-FFF2-40B4-BE49-F238E27FC236}">
                <a16:creationId xmlns:a16="http://schemas.microsoft.com/office/drawing/2014/main" id="{8421693F-A381-54B9-9AF7-88CD8E07D96A}"/>
              </a:ext>
            </a:extLst>
          </p:cNvPr>
          <p:cNvSpPr>
            <a:spLocks noGrp="1"/>
          </p:cNvSpPr>
          <p:nvPr>
            <p:ph type="sldNum" sz="quarter" idx="12"/>
          </p:nvPr>
        </p:nvSpPr>
        <p:spPr/>
        <p:txBody>
          <a:bodyPr/>
          <a:lstStyle/>
          <a:p>
            <a:fld id="{E64074C4-C0D5-4D1B-BEEE-0FC9CCAE6A2E}" type="slidenum">
              <a:rPr lang="en-US" altLang="zh-TW" smtClean="0"/>
              <a:pPr/>
              <a:t>27</a:t>
            </a:fld>
            <a:endParaRPr lang="en-US" altLang="zh-TW" dirty="0"/>
          </a:p>
        </p:txBody>
      </p:sp>
      <p:sp>
        <p:nvSpPr>
          <p:cNvPr id="10" name="矩形 9">
            <a:extLst>
              <a:ext uri="{FF2B5EF4-FFF2-40B4-BE49-F238E27FC236}">
                <a16:creationId xmlns:a16="http://schemas.microsoft.com/office/drawing/2014/main" id="{A6F6254C-99A8-AD54-A499-2A435D0A50E1}"/>
              </a:ext>
            </a:extLst>
          </p:cNvPr>
          <p:cNvSpPr/>
          <p:nvPr/>
        </p:nvSpPr>
        <p:spPr>
          <a:xfrm>
            <a:off x="3072000" y="5086272"/>
            <a:ext cx="2016000" cy="553354"/>
          </a:xfrm>
          <a:prstGeom prst="rect">
            <a:avLst/>
          </a:prstGeom>
          <a:noFill/>
          <a:ln w="47625">
            <a:solidFill>
              <a:schemeClr val="accent6">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1" name="文字方塊 10">
            <a:extLst>
              <a:ext uri="{FF2B5EF4-FFF2-40B4-BE49-F238E27FC236}">
                <a16:creationId xmlns:a16="http://schemas.microsoft.com/office/drawing/2014/main" id="{7EA05660-0A0E-8DAB-1168-3D5EEBD0863B}"/>
              </a:ext>
            </a:extLst>
          </p:cNvPr>
          <p:cNvSpPr txBox="1"/>
          <p:nvPr/>
        </p:nvSpPr>
        <p:spPr>
          <a:xfrm>
            <a:off x="1614246" y="5638354"/>
            <a:ext cx="6066084" cy="1077218"/>
          </a:xfrm>
          <a:prstGeom prst="rect">
            <a:avLst/>
          </a:prstGeom>
          <a:noFill/>
        </p:spPr>
        <p:txBody>
          <a:bodyPr wrap="none" rtlCol="0">
            <a:spAutoFit/>
          </a:bodyPr>
          <a:lstStyle/>
          <a:p>
            <a:pPr marL="285750" indent="-285750">
              <a:buFont typeface="Arial" panose="020B0604020202020204" pitchFamily="34" charset="0"/>
              <a:buChar char="•"/>
            </a:pPr>
            <a:r>
              <a:rPr kumimoji="1" lang="en-US" altLang="zh-TW" sz="1600" dirty="0">
                <a:latin typeface="+mn-lt"/>
              </a:rPr>
              <a:t>Example: </a:t>
            </a:r>
          </a:p>
          <a:p>
            <a:pPr marL="742950" lvl="1" indent="-285750">
              <a:buFont typeface="Arial" panose="020B0604020202020204" pitchFamily="34" charset="0"/>
              <a:buChar char="•"/>
            </a:pPr>
            <a:r>
              <a:rPr kumimoji="1" lang="en-US" altLang="zh-TW" sz="1600" dirty="0">
                <a:latin typeface="+mn-lt"/>
              </a:rPr>
              <a:t>Consider a classification task, and objective function to be ”accuracy”</a:t>
            </a:r>
          </a:p>
          <a:p>
            <a:pPr marL="1200150" lvl="2" indent="-285750">
              <a:buFont typeface="Arial" panose="020B0604020202020204" pitchFamily="34" charset="0"/>
              <a:buChar char="•"/>
            </a:pPr>
            <a:r>
              <a:rPr kumimoji="1" lang="en-US" altLang="zh-TW" sz="1600" dirty="0">
                <a:latin typeface="+mn-lt"/>
              </a:rPr>
              <a:t>Train the architecture from scratch on the training set</a:t>
            </a:r>
          </a:p>
          <a:p>
            <a:pPr marL="1200150" lvl="2" indent="-285750">
              <a:buFont typeface="Arial" panose="020B0604020202020204" pitchFamily="34" charset="0"/>
              <a:buChar char="•"/>
            </a:pPr>
            <a:r>
              <a:rPr lang="en-US" altLang="zh-TW" sz="1600" dirty="0">
                <a:latin typeface="+mn-lt"/>
              </a:rPr>
              <a:t>Evaluate the trained model on the validation set to get accuracy</a:t>
            </a:r>
            <a:endParaRPr kumimoji="1" lang="zh-TW" altLang="en-US" sz="1600" dirty="0">
              <a:latin typeface="+mn-lt"/>
            </a:endParaRPr>
          </a:p>
        </p:txBody>
      </p:sp>
    </p:spTree>
    <p:extLst>
      <p:ext uri="{BB962C8B-B14F-4D97-AF65-F5344CB8AC3E}">
        <p14:creationId xmlns:p14="http://schemas.microsoft.com/office/powerpoint/2010/main" val="3464701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4BEB233-38CB-9763-D183-F96FDAF25613}"/>
              </a:ext>
            </a:extLst>
          </p:cNvPr>
          <p:cNvSpPr>
            <a:spLocks noGrp="1"/>
          </p:cNvSpPr>
          <p:nvPr>
            <p:ph type="title"/>
          </p:nvPr>
        </p:nvSpPr>
        <p:spPr/>
        <p:txBody>
          <a:bodyPr/>
          <a:lstStyle/>
          <a:p>
            <a:r>
              <a:rPr kumimoji="1" lang="en-US" altLang="zh-TW" dirty="0"/>
              <a:t>Weight Sharing</a:t>
            </a:r>
            <a:endParaRPr kumimoji="1" lang="zh-TW" altLang="en-US" dirty="0"/>
          </a:p>
        </p:txBody>
      </p:sp>
      <p:sp>
        <p:nvSpPr>
          <p:cNvPr id="3" name="內容版面配置區 2">
            <a:extLst>
              <a:ext uri="{FF2B5EF4-FFF2-40B4-BE49-F238E27FC236}">
                <a16:creationId xmlns:a16="http://schemas.microsoft.com/office/drawing/2014/main" id="{E03E51A6-EB79-5725-4E3A-EBE64FA15E33}"/>
              </a:ext>
            </a:extLst>
          </p:cNvPr>
          <p:cNvSpPr>
            <a:spLocks noGrp="1"/>
          </p:cNvSpPr>
          <p:nvPr>
            <p:ph idx="1"/>
          </p:nvPr>
        </p:nvSpPr>
        <p:spPr>
          <a:xfrm>
            <a:off x="838200" y="1825625"/>
            <a:ext cx="10515600" cy="2707129"/>
          </a:xfrm>
        </p:spPr>
        <p:txBody>
          <a:bodyPr/>
          <a:lstStyle/>
          <a:p>
            <a:r>
              <a:rPr kumimoji="1" lang="en-US" altLang="zh-TW" dirty="0"/>
              <a:t>In </a:t>
            </a:r>
            <a:r>
              <a:rPr kumimoji="1" lang="en-US" altLang="zh-TW" dirty="0" smtClean="0"/>
              <a:t>“training-from-scratch</a:t>
            </a:r>
            <a:r>
              <a:rPr kumimoji="1" lang="en-US" altLang="zh-TW" dirty="0"/>
              <a:t>” paradigm, different architecture are trained independently</a:t>
            </a:r>
          </a:p>
          <a:p>
            <a:r>
              <a:rPr kumimoji="1" lang="en-US" altLang="zh-TW" dirty="0"/>
              <a:t>Encode all candidate architecture (sub-networks) into a super-network</a:t>
            </a:r>
          </a:p>
          <a:p>
            <a:r>
              <a:rPr kumimoji="1" lang="en-US" altLang="zh-TW" dirty="0"/>
              <a:t>Architecture (subnetworks) can be generated by extracting sub-graphs from the super-network</a:t>
            </a:r>
          </a:p>
          <a:p>
            <a:endParaRPr kumimoji="1" lang="en-US" altLang="zh-TW" dirty="0"/>
          </a:p>
          <a:p>
            <a:pPr marL="457200" lvl="1" indent="0">
              <a:buNone/>
            </a:pPr>
            <a:endParaRPr kumimoji="1" lang="zh-TW" altLang="en-US" dirty="0"/>
          </a:p>
        </p:txBody>
      </p:sp>
      <p:sp>
        <p:nvSpPr>
          <p:cNvPr id="4" name="投影片編號版面配置區 3">
            <a:extLst>
              <a:ext uri="{FF2B5EF4-FFF2-40B4-BE49-F238E27FC236}">
                <a16:creationId xmlns:a16="http://schemas.microsoft.com/office/drawing/2014/main" id="{C84ABC82-3259-53F2-8DA4-0F5D5FA9EB95}"/>
              </a:ext>
            </a:extLst>
          </p:cNvPr>
          <p:cNvSpPr>
            <a:spLocks noGrp="1"/>
          </p:cNvSpPr>
          <p:nvPr>
            <p:ph type="sldNum" sz="quarter" idx="12"/>
          </p:nvPr>
        </p:nvSpPr>
        <p:spPr>
          <a:xfrm>
            <a:off x="10344000" y="6356350"/>
            <a:ext cx="1009800" cy="365125"/>
          </a:xfrm>
        </p:spPr>
        <p:txBody>
          <a:bodyPr/>
          <a:lstStyle/>
          <a:p>
            <a:fld id="{1A4800EB-2EA5-46D2-A07A-510C9AA2772C}" type="slidenum">
              <a:rPr lang="en-US" altLang="zh-TW" smtClean="0"/>
              <a:pPr/>
              <a:t>28</a:t>
            </a:fld>
            <a:endParaRPr lang="en-US" altLang="zh-TW" dirty="0"/>
          </a:p>
        </p:txBody>
      </p:sp>
      <p:pic>
        <p:nvPicPr>
          <p:cNvPr id="8" name="圖片 7" descr="一張含有 圖表, 方案, 行, 螢幕擷取畫面 的圖片&#10;&#10;自動產生的描述">
            <a:extLst>
              <a:ext uri="{FF2B5EF4-FFF2-40B4-BE49-F238E27FC236}">
                <a16:creationId xmlns:a16="http://schemas.microsoft.com/office/drawing/2014/main" id="{298D7AEA-B017-75AF-A838-9A29AA784BC1}"/>
              </a:ext>
            </a:extLst>
          </p:cNvPr>
          <p:cNvPicPr>
            <a:picLocks noChangeAspect="1"/>
          </p:cNvPicPr>
          <p:nvPr/>
        </p:nvPicPr>
        <p:blipFill rotWithShape="1">
          <a:blip r:embed="rId2">
            <a:extLst>
              <a:ext uri="{28A0092B-C50C-407E-A947-70E740481C1C}">
                <a14:useLocalDpi xmlns:a14="http://schemas.microsoft.com/office/drawing/2010/main" val="0"/>
              </a:ext>
            </a:extLst>
          </a:blip>
          <a:srcRect r="44565"/>
          <a:stretch/>
        </p:blipFill>
        <p:spPr>
          <a:xfrm>
            <a:off x="2208000" y="4140079"/>
            <a:ext cx="3671997" cy="2554469"/>
          </a:xfrm>
          <a:prstGeom prst="rect">
            <a:avLst/>
          </a:prstGeom>
        </p:spPr>
      </p:pic>
      <p:sp>
        <p:nvSpPr>
          <p:cNvPr id="14" name="矩形 13">
            <a:extLst>
              <a:ext uri="{FF2B5EF4-FFF2-40B4-BE49-F238E27FC236}">
                <a16:creationId xmlns:a16="http://schemas.microsoft.com/office/drawing/2014/main" id="{6D1F0F78-247B-7481-EFA9-C646FB2E51D6}"/>
              </a:ext>
            </a:extLst>
          </p:cNvPr>
          <p:cNvSpPr/>
          <p:nvPr/>
        </p:nvSpPr>
        <p:spPr>
          <a:xfrm>
            <a:off x="6195725" y="4615951"/>
            <a:ext cx="285827" cy="216000"/>
          </a:xfrm>
          <a:prstGeom prst="rect">
            <a:avLst/>
          </a:prstGeom>
          <a:solidFill>
            <a:srgbClr val="FFD9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5" name="矩形 14">
            <a:extLst>
              <a:ext uri="{FF2B5EF4-FFF2-40B4-BE49-F238E27FC236}">
                <a16:creationId xmlns:a16="http://schemas.microsoft.com/office/drawing/2014/main" id="{5925B30C-FF64-D164-B8B9-10A2CBFFFDBD}"/>
              </a:ext>
            </a:extLst>
          </p:cNvPr>
          <p:cNvSpPr/>
          <p:nvPr/>
        </p:nvSpPr>
        <p:spPr>
          <a:xfrm>
            <a:off x="6591725" y="4615951"/>
            <a:ext cx="285827" cy="216000"/>
          </a:xfrm>
          <a:prstGeom prst="rect">
            <a:avLst/>
          </a:prstGeom>
          <a:solidFill>
            <a:srgbClr val="69A94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16" name="矩形 15">
            <a:extLst>
              <a:ext uri="{FF2B5EF4-FFF2-40B4-BE49-F238E27FC236}">
                <a16:creationId xmlns:a16="http://schemas.microsoft.com/office/drawing/2014/main" id="{A15A263A-28AC-B327-25CC-35DEBE141C68}"/>
              </a:ext>
            </a:extLst>
          </p:cNvPr>
          <p:cNvSpPr/>
          <p:nvPr/>
        </p:nvSpPr>
        <p:spPr>
          <a:xfrm>
            <a:off x="6987725" y="4620053"/>
            <a:ext cx="285827" cy="216000"/>
          </a:xfrm>
          <a:prstGeom prst="rect">
            <a:avLst/>
          </a:prstGeom>
          <a:solidFill>
            <a:srgbClr val="4680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9" name="矩形 18">
            <a:extLst>
              <a:ext uri="{FF2B5EF4-FFF2-40B4-BE49-F238E27FC236}">
                <a16:creationId xmlns:a16="http://schemas.microsoft.com/office/drawing/2014/main" id="{0C7CAF3C-4AA3-1492-43B3-E5B41E1F906A}"/>
              </a:ext>
            </a:extLst>
          </p:cNvPr>
          <p:cNvSpPr/>
          <p:nvPr/>
        </p:nvSpPr>
        <p:spPr>
          <a:xfrm>
            <a:off x="6195725" y="5100688"/>
            <a:ext cx="285827" cy="216000"/>
          </a:xfrm>
          <a:prstGeom prst="rect">
            <a:avLst/>
          </a:prstGeom>
          <a:solidFill>
            <a:srgbClr val="FFD9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0" name="矩形 19">
            <a:extLst>
              <a:ext uri="{FF2B5EF4-FFF2-40B4-BE49-F238E27FC236}">
                <a16:creationId xmlns:a16="http://schemas.microsoft.com/office/drawing/2014/main" id="{421E39E6-E36F-84D2-527F-4F822F429025}"/>
              </a:ext>
            </a:extLst>
          </p:cNvPr>
          <p:cNvSpPr/>
          <p:nvPr/>
        </p:nvSpPr>
        <p:spPr>
          <a:xfrm>
            <a:off x="6591725" y="5100688"/>
            <a:ext cx="285827" cy="216000"/>
          </a:xfrm>
          <a:prstGeom prst="rect">
            <a:avLst/>
          </a:prstGeom>
          <a:solidFill>
            <a:srgbClr val="69A94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1" name="矩形 20">
            <a:extLst>
              <a:ext uri="{FF2B5EF4-FFF2-40B4-BE49-F238E27FC236}">
                <a16:creationId xmlns:a16="http://schemas.microsoft.com/office/drawing/2014/main" id="{EC6050D3-DA53-515E-0B1A-46A810DE3B21}"/>
              </a:ext>
            </a:extLst>
          </p:cNvPr>
          <p:cNvSpPr/>
          <p:nvPr/>
        </p:nvSpPr>
        <p:spPr>
          <a:xfrm>
            <a:off x="6987725" y="5104790"/>
            <a:ext cx="285827" cy="216000"/>
          </a:xfrm>
          <a:prstGeom prst="rect">
            <a:avLst/>
          </a:prstGeom>
          <a:solidFill>
            <a:srgbClr val="4680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3" name="矩形 22">
            <a:extLst>
              <a:ext uri="{FF2B5EF4-FFF2-40B4-BE49-F238E27FC236}">
                <a16:creationId xmlns:a16="http://schemas.microsoft.com/office/drawing/2014/main" id="{80914860-C572-8723-B811-1312D00B8EDD}"/>
              </a:ext>
            </a:extLst>
          </p:cNvPr>
          <p:cNvSpPr/>
          <p:nvPr/>
        </p:nvSpPr>
        <p:spPr>
          <a:xfrm>
            <a:off x="6195725" y="5585425"/>
            <a:ext cx="285827" cy="216000"/>
          </a:xfrm>
          <a:prstGeom prst="rect">
            <a:avLst/>
          </a:prstGeom>
          <a:solidFill>
            <a:srgbClr val="FFD9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4" name="矩形 23">
            <a:extLst>
              <a:ext uri="{FF2B5EF4-FFF2-40B4-BE49-F238E27FC236}">
                <a16:creationId xmlns:a16="http://schemas.microsoft.com/office/drawing/2014/main" id="{F395DDB3-483A-5471-0980-A51EE4CB8A39}"/>
              </a:ext>
            </a:extLst>
          </p:cNvPr>
          <p:cNvSpPr/>
          <p:nvPr/>
        </p:nvSpPr>
        <p:spPr>
          <a:xfrm>
            <a:off x="6591725" y="5585425"/>
            <a:ext cx="285827" cy="216000"/>
          </a:xfrm>
          <a:prstGeom prst="rect">
            <a:avLst/>
          </a:prstGeom>
          <a:solidFill>
            <a:srgbClr val="69A94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5" name="矩形 24">
            <a:extLst>
              <a:ext uri="{FF2B5EF4-FFF2-40B4-BE49-F238E27FC236}">
                <a16:creationId xmlns:a16="http://schemas.microsoft.com/office/drawing/2014/main" id="{9413CFD4-D9E0-1E25-ACDA-344D68F97C76}"/>
              </a:ext>
            </a:extLst>
          </p:cNvPr>
          <p:cNvSpPr/>
          <p:nvPr/>
        </p:nvSpPr>
        <p:spPr>
          <a:xfrm>
            <a:off x="6987725" y="5589527"/>
            <a:ext cx="285827" cy="216000"/>
          </a:xfrm>
          <a:prstGeom prst="rect">
            <a:avLst/>
          </a:prstGeom>
          <a:solidFill>
            <a:srgbClr val="4680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7" name="矩形 26">
            <a:extLst>
              <a:ext uri="{FF2B5EF4-FFF2-40B4-BE49-F238E27FC236}">
                <a16:creationId xmlns:a16="http://schemas.microsoft.com/office/drawing/2014/main" id="{809B2F95-4094-6735-6BFC-2BDB1E35A4C2}"/>
              </a:ext>
            </a:extLst>
          </p:cNvPr>
          <p:cNvSpPr/>
          <p:nvPr/>
        </p:nvSpPr>
        <p:spPr>
          <a:xfrm>
            <a:off x="6195724" y="6070161"/>
            <a:ext cx="285827" cy="216000"/>
          </a:xfrm>
          <a:prstGeom prst="rect">
            <a:avLst/>
          </a:prstGeom>
          <a:solidFill>
            <a:srgbClr val="FFD9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8" name="矩形 27">
            <a:extLst>
              <a:ext uri="{FF2B5EF4-FFF2-40B4-BE49-F238E27FC236}">
                <a16:creationId xmlns:a16="http://schemas.microsoft.com/office/drawing/2014/main" id="{31B55AB7-7AD4-4E10-B80B-5B24C939E80A}"/>
              </a:ext>
            </a:extLst>
          </p:cNvPr>
          <p:cNvSpPr/>
          <p:nvPr/>
        </p:nvSpPr>
        <p:spPr>
          <a:xfrm>
            <a:off x="6591724" y="6070161"/>
            <a:ext cx="285827" cy="216000"/>
          </a:xfrm>
          <a:prstGeom prst="rect">
            <a:avLst/>
          </a:prstGeom>
          <a:solidFill>
            <a:srgbClr val="69A94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29" name="矩形 28">
            <a:extLst>
              <a:ext uri="{FF2B5EF4-FFF2-40B4-BE49-F238E27FC236}">
                <a16:creationId xmlns:a16="http://schemas.microsoft.com/office/drawing/2014/main" id="{C9C461BA-5A4F-B994-85D5-F672C5B8FBA3}"/>
              </a:ext>
            </a:extLst>
          </p:cNvPr>
          <p:cNvSpPr/>
          <p:nvPr/>
        </p:nvSpPr>
        <p:spPr>
          <a:xfrm>
            <a:off x="6987724" y="6074263"/>
            <a:ext cx="285827" cy="216000"/>
          </a:xfrm>
          <a:prstGeom prst="rect">
            <a:avLst/>
          </a:prstGeom>
          <a:solidFill>
            <a:srgbClr val="4680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cxnSp>
        <p:nvCxnSpPr>
          <p:cNvPr id="31" name="直線箭頭接點 30">
            <a:extLst>
              <a:ext uri="{FF2B5EF4-FFF2-40B4-BE49-F238E27FC236}">
                <a16:creationId xmlns:a16="http://schemas.microsoft.com/office/drawing/2014/main" id="{64B035B6-E97F-CE6C-F9C5-E8198EFF1423}"/>
              </a:ext>
            </a:extLst>
          </p:cNvPr>
          <p:cNvCxnSpPr>
            <a:stCxn id="14" idx="2"/>
            <a:endCxn id="21" idx="0"/>
          </p:cNvCxnSpPr>
          <p:nvPr/>
        </p:nvCxnSpPr>
        <p:spPr>
          <a:xfrm>
            <a:off x="6338639" y="4831951"/>
            <a:ext cx="792000" cy="272839"/>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32" name="直線箭頭接點 31">
            <a:extLst>
              <a:ext uri="{FF2B5EF4-FFF2-40B4-BE49-F238E27FC236}">
                <a16:creationId xmlns:a16="http://schemas.microsoft.com/office/drawing/2014/main" id="{DAF04CF0-EED9-5331-CE0C-C1A8D3777576}"/>
              </a:ext>
            </a:extLst>
          </p:cNvPr>
          <p:cNvCxnSpPr>
            <a:cxnSpLocks/>
            <a:stCxn id="16" idx="2"/>
            <a:endCxn id="19" idx="0"/>
          </p:cNvCxnSpPr>
          <p:nvPr/>
        </p:nvCxnSpPr>
        <p:spPr>
          <a:xfrm flipH="1">
            <a:off x="6338639" y="4836053"/>
            <a:ext cx="792000" cy="264635"/>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35" name="直線箭頭接點 34">
            <a:extLst>
              <a:ext uri="{FF2B5EF4-FFF2-40B4-BE49-F238E27FC236}">
                <a16:creationId xmlns:a16="http://schemas.microsoft.com/office/drawing/2014/main" id="{ABAEBF6A-CE76-BB43-E760-3307788A361C}"/>
              </a:ext>
            </a:extLst>
          </p:cNvPr>
          <p:cNvCxnSpPr>
            <a:cxnSpLocks/>
            <a:stCxn id="15" idx="2"/>
            <a:endCxn id="20" idx="0"/>
          </p:cNvCxnSpPr>
          <p:nvPr/>
        </p:nvCxnSpPr>
        <p:spPr>
          <a:xfrm>
            <a:off x="6734639" y="4831951"/>
            <a:ext cx="0" cy="268737"/>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sp>
        <p:nvSpPr>
          <p:cNvPr id="38" name="橢圓 37">
            <a:extLst>
              <a:ext uri="{FF2B5EF4-FFF2-40B4-BE49-F238E27FC236}">
                <a16:creationId xmlns:a16="http://schemas.microsoft.com/office/drawing/2014/main" id="{52AD45F4-2688-BA7F-7BF3-2010D2B97B1F}"/>
              </a:ext>
            </a:extLst>
          </p:cNvPr>
          <p:cNvSpPr/>
          <p:nvPr/>
        </p:nvSpPr>
        <p:spPr>
          <a:xfrm>
            <a:off x="6686393" y="4921301"/>
            <a:ext cx="93600" cy="94281"/>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TW" altLang="en-US"/>
          </a:p>
        </p:txBody>
      </p:sp>
      <p:cxnSp>
        <p:nvCxnSpPr>
          <p:cNvPr id="39" name="直線箭頭接點 38">
            <a:extLst>
              <a:ext uri="{FF2B5EF4-FFF2-40B4-BE49-F238E27FC236}">
                <a16:creationId xmlns:a16="http://schemas.microsoft.com/office/drawing/2014/main" id="{D8F427E1-8E64-2099-70D1-D2A9E108754F}"/>
              </a:ext>
            </a:extLst>
          </p:cNvPr>
          <p:cNvCxnSpPr/>
          <p:nvPr/>
        </p:nvCxnSpPr>
        <p:spPr>
          <a:xfrm>
            <a:off x="6327125" y="5321971"/>
            <a:ext cx="792000" cy="272839"/>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40" name="直線箭頭接點 39">
            <a:extLst>
              <a:ext uri="{FF2B5EF4-FFF2-40B4-BE49-F238E27FC236}">
                <a16:creationId xmlns:a16="http://schemas.microsoft.com/office/drawing/2014/main" id="{7F669407-4602-A4E9-574F-87F89FB7E63C}"/>
              </a:ext>
            </a:extLst>
          </p:cNvPr>
          <p:cNvCxnSpPr>
            <a:cxnSpLocks/>
          </p:cNvCxnSpPr>
          <p:nvPr/>
        </p:nvCxnSpPr>
        <p:spPr>
          <a:xfrm flipH="1">
            <a:off x="6327125" y="5326073"/>
            <a:ext cx="792000" cy="264635"/>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41" name="直線箭頭接點 40">
            <a:extLst>
              <a:ext uri="{FF2B5EF4-FFF2-40B4-BE49-F238E27FC236}">
                <a16:creationId xmlns:a16="http://schemas.microsoft.com/office/drawing/2014/main" id="{4A4E7754-3596-BFB4-4DA1-1E3DD7E136B1}"/>
              </a:ext>
            </a:extLst>
          </p:cNvPr>
          <p:cNvCxnSpPr>
            <a:cxnSpLocks/>
          </p:cNvCxnSpPr>
          <p:nvPr/>
        </p:nvCxnSpPr>
        <p:spPr>
          <a:xfrm>
            <a:off x="6723125" y="5321971"/>
            <a:ext cx="0" cy="268737"/>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sp>
        <p:nvSpPr>
          <p:cNvPr id="42" name="橢圓 41">
            <a:extLst>
              <a:ext uri="{FF2B5EF4-FFF2-40B4-BE49-F238E27FC236}">
                <a16:creationId xmlns:a16="http://schemas.microsoft.com/office/drawing/2014/main" id="{450800B0-206C-BDE2-31EE-3857762A2B6F}"/>
              </a:ext>
            </a:extLst>
          </p:cNvPr>
          <p:cNvSpPr/>
          <p:nvPr/>
        </p:nvSpPr>
        <p:spPr>
          <a:xfrm>
            <a:off x="6674879" y="5411321"/>
            <a:ext cx="93600" cy="94281"/>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TW" altLang="en-US"/>
          </a:p>
        </p:txBody>
      </p:sp>
      <p:cxnSp>
        <p:nvCxnSpPr>
          <p:cNvPr id="43" name="直線箭頭接點 42">
            <a:extLst>
              <a:ext uri="{FF2B5EF4-FFF2-40B4-BE49-F238E27FC236}">
                <a16:creationId xmlns:a16="http://schemas.microsoft.com/office/drawing/2014/main" id="{FC8C57A2-083E-29FD-CF54-2174A3D0DBB2}"/>
              </a:ext>
            </a:extLst>
          </p:cNvPr>
          <p:cNvCxnSpPr/>
          <p:nvPr/>
        </p:nvCxnSpPr>
        <p:spPr>
          <a:xfrm>
            <a:off x="6335797" y="5795272"/>
            <a:ext cx="792000" cy="272839"/>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44" name="直線箭頭接點 43">
            <a:extLst>
              <a:ext uri="{FF2B5EF4-FFF2-40B4-BE49-F238E27FC236}">
                <a16:creationId xmlns:a16="http://schemas.microsoft.com/office/drawing/2014/main" id="{E8F9B166-3735-88BD-72BE-912CDC0651A2}"/>
              </a:ext>
            </a:extLst>
          </p:cNvPr>
          <p:cNvCxnSpPr>
            <a:cxnSpLocks/>
          </p:cNvCxnSpPr>
          <p:nvPr/>
        </p:nvCxnSpPr>
        <p:spPr>
          <a:xfrm flipH="1">
            <a:off x="6335797" y="5799374"/>
            <a:ext cx="792000" cy="264635"/>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45" name="直線箭頭接點 44">
            <a:extLst>
              <a:ext uri="{FF2B5EF4-FFF2-40B4-BE49-F238E27FC236}">
                <a16:creationId xmlns:a16="http://schemas.microsoft.com/office/drawing/2014/main" id="{0664DAC3-636F-A97C-1217-2B3042C4E7ED}"/>
              </a:ext>
            </a:extLst>
          </p:cNvPr>
          <p:cNvCxnSpPr>
            <a:cxnSpLocks/>
          </p:cNvCxnSpPr>
          <p:nvPr/>
        </p:nvCxnSpPr>
        <p:spPr>
          <a:xfrm>
            <a:off x="6731797" y="5795272"/>
            <a:ext cx="0" cy="268737"/>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sp>
        <p:nvSpPr>
          <p:cNvPr id="46" name="橢圓 45">
            <a:extLst>
              <a:ext uri="{FF2B5EF4-FFF2-40B4-BE49-F238E27FC236}">
                <a16:creationId xmlns:a16="http://schemas.microsoft.com/office/drawing/2014/main" id="{490B4FB8-663A-DD88-2A24-11FAAA0F7521}"/>
              </a:ext>
            </a:extLst>
          </p:cNvPr>
          <p:cNvSpPr/>
          <p:nvPr/>
        </p:nvSpPr>
        <p:spPr>
          <a:xfrm>
            <a:off x="6683551" y="5884622"/>
            <a:ext cx="93600" cy="94281"/>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TW" altLang="en-US"/>
          </a:p>
        </p:txBody>
      </p:sp>
      <p:sp>
        <p:nvSpPr>
          <p:cNvPr id="48" name="文字方塊 47">
            <a:extLst>
              <a:ext uri="{FF2B5EF4-FFF2-40B4-BE49-F238E27FC236}">
                <a16:creationId xmlns:a16="http://schemas.microsoft.com/office/drawing/2014/main" id="{5250400B-AB0F-A489-0E15-A7B93C65A1F4}"/>
              </a:ext>
            </a:extLst>
          </p:cNvPr>
          <p:cNvSpPr txBox="1"/>
          <p:nvPr/>
        </p:nvSpPr>
        <p:spPr>
          <a:xfrm>
            <a:off x="6373835" y="6354240"/>
            <a:ext cx="806631" cy="276999"/>
          </a:xfrm>
          <a:prstGeom prst="rect">
            <a:avLst/>
          </a:prstGeom>
          <a:noFill/>
        </p:spPr>
        <p:txBody>
          <a:bodyPr wrap="none" rtlCol="0">
            <a:spAutoFit/>
          </a:bodyPr>
          <a:lstStyle/>
          <a:p>
            <a:r>
              <a:rPr kumimoji="1" lang="en-US" altLang="zh-TW" sz="1200" dirty="0" err="1"/>
              <a:t>Supernet</a:t>
            </a:r>
            <a:endParaRPr kumimoji="1" lang="zh-TW" altLang="en-US" sz="1200" dirty="0"/>
          </a:p>
        </p:txBody>
      </p:sp>
      <p:sp>
        <p:nvSpPr>
          <p:cNvPr id="50" name="矩形 49">
            <a:extLst>
              <a:ext uri="{FF2B5EF4-FFF2-40B4-BE49-F238E27FC236}">
                <a16:creationId xmlns:a16="http://schemas.microsoft.com/office/drawing/2014/main" id="{F9E5F855-3BE3-338B-565B-EC47419C7A98}"/>
              </a:ext>
            </a:extLst>
          </p:cNvPr>
          <p:cNvSpPr/>
          <p:nvPr/>
        </p:nvSpPr>
        <p:spPr>
          <a:xfrm>
            <a:off x="8081422" y="4618478"/>
            <a:ext cx="285827" cy="216000"/>
          </a:xfrm>
          <a:prstGeom prst="rect">
            <a:avLst/>
          </a:prstGeom>
          <a:solidFill>
            <a:srgbClr val="FFD9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51" name="矩形 50">
            <a:extLst>
              <a:ext uri="{FF2B5EF4-FFF2-40B4-BE49-F238E27FC236}">
                <a16:creationId xmlns:a16="http://schemas.microsoft.com/office/drawing/2014/main" id="{6F9A36A5-A958-EEE6-B3C3-D8127A63DD95}"/>
              </a:ext>
            </a:extLst>
          </p:cNvPr>
          <p:cNvSpPr/>
          <p:nvPr/>
        </p:nvSpPr>
        <p:spPr>
          <a:xfrm>
            <a:off x="8477422" y="4618478"/>
            <a:ext cx="285827" cy="216000"/>
          </a:xfrm>
          <a:prstGeom prst="rect">
            <a:avLst/>
          </a:prstGeom>
          <a:solidFill>
            <a:srgbClr val="69A94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sp>
        <p:nvSpPr>
          <p:cNvPr id="52" name="矩形 51">
            <a:extLst>
              <a:ext uri="{FF2B5EF4-FFF2-40B4-BE49-F238E27FC236}">
                <a16:creationId xmlns:a16="http://schemas.microsoft.com/office/drawing/2014/main" id="{3D2FCE86-A963-DAF7-8B8B-DBD4FF4E75F0}"/>
              </a:ext>
            </a:extLst>
          </p:cNvPr>
          <p:cNvSpPr/>
          <p:nvPr/>
        </p:nvSpPr>
        <p:spPr>
          <a:xfrm>
            <a:off x="8873422" y="4622580"/>
            <a:ext cx="285827" cy="216000"/>
          </a:xfrm>
          <a:prstGeom prst="rect">
            <a:avLst/>
          </a:prstGeom>
          <a:solidFill>
            <a:srgbClr val="4680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53" name="矩形 52">
            <a:extLst>
              <a:ext uri="{FF2B5EF4-FFF2-40B4-BE49-F238E27FC236}">
                <a16:creationId xmlns:a16="http://schemas.microsoft.com/office/drawing/2014/main" id="{7C416B27-0A40-A1A5-FAC7-AA81CAA84F9C}"/>
              </a:ext>
            </a:extLst>
          </p:cNvPr>
          <p:cNvSpPr/>
          <p:nvPr/>
        </p:nvSpPr>
        <p:spPr>
          <a:xfrm>
            <a:off x="8081422" y="5103215"/>
            <a:ext cx="285827" cy="216000"/>
          </a:xfrm>
          <a:prstGeom prst="rect">
            <a:avLst/>
          </a:prstGeom>
          <a:solidFill>
            <a:srgbClr val="FFD9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54" name="矩形 53">
            <a:extLst>
              <a:ext uri="{FF2B5EF4-FFF2-40B4-BE49-F238E27FC236}">
                <a16:creationId xmlns:a16="http://schemas.microsoft.com/office/drawing/2014/main" id="{16067440-AFD9-3C3C-FB42-F9512B2AF7D9}"/>
              </a:ext>
            </a:extLst>
          </p:cNvPr>
          <p:cNvSpPr/>
          <p:nvPr/>
        </p:nvSpPr>
        <p:spPr>
          <a:xfrm>
            <a:off x="8477422" y="5103215"/>
            <a:ext cx="285827" cy="216000"/>
          </a:xfrm>
          <a:prstGeom prst="rect">
            <a:avLst/>
          </a:prstGeom>
          <a:solidFill>
            <a:srgbClr val="69A94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55" name="矩形 54">
            <a:extLst>
              <a:ext uri="{FF2B5EF4-FFF2-40B4-BE49-F238E27FC236}">
                <a16:creationId xmlns:a16="http://schemas.microsoft.com/office/drawing/2014/main" id="{84F6EDBF-C343-5A0F-2FF3-4152187AB151}"/>
              </a:ext>
            </a:extLst>
          </p:cNvPr>
          <p:cNvSpPr/>
          <p:nvPr/>
        </p:nvSpPr>
        <p:spPr>
          <a:xfrm>
            <a:off x="8873422" y="5107317"/>
            <a:ext cx="285827" cy="216000"/>
          </a:xfrm>
          <a:prstGeom prst="rect">
            <a:avLst/>
          </a:prstGeom>
          <a:solidFill>
            <a:srgbClr val="4680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56" name="矩形 55">
            <a:extLst>
              <a:ext uri="{FF2B5EF4-FFF2-40B4-BE49-F238E27FC236}">
                <a16:creationId xmlns:a16="http://schemas.microsoft.com/office/drawing/2014/main" id="{5D7C1C27-0EF3-163E-19AF-9E4F98CD3739}"/>
              </a:ext>
            </a:extLst>
          </p:cNvPr>
          <p:cNvSpPr/>
          <p:nvPr/>
        </p:nvSpPr>
        <p:spPr>
          <a:xfrm>
            <a:off x="8081422" y="5587952"/>
            <a:ext cx="285827" cy="216000"/>
          </a:xfrm>
          <a:prstGeom prst="rect">
            <a:avLst/>
          </a:prstGeom>
          <a:solidFill>
            <a:srgbClr val="FFD9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57" name="矩形 56">
            <a:extLst>
              <a:ext uri="{FF2B5EF4-FFF2-40B4-BE49-F238E27FC236}">
                <a16:creationId xmlns:a16="http://schemas.microsoft.com/office/drawing/2014/main" id="{2E3C7627-48C0-4218-8321-A8070D23BC3E}"/>
              </a:ext>
            </a:extLst>
          </p:cNvPr>
          <p:cNvSpPr/>
          <p:nvPr/>
        </p:nvSpPr>
        <p:spPr>
          <a:xfrm>
            <a:off x="8477422" y="5587952"/>
            <a:ext cx="285827" cy="216000"/>
          </a:xfrm>
          <a:prstGeom prst="rect">
            <a:avLst/>
          </a:prstGeom>
          <a:solidFill>
            <a:srgbClr val="69A94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58" name="矩形 57">
            <a:extLst>
              <a:ext uri="{FF2B5EF4-FFF2-40B4-BE49-F238E27FC236}">
                <a16:creationId xmlns:a16="http://schemas.microsoft.com/office/drawing/2014/main" id="{053597F6-DE0F-00AD-A6B7-EBA58D256A16}"/>
              </a:ext>
            </a:extLst>
          </p:cNvPr>
          <p:cNvSpPr/>
          <p:nvPr/>
        </p:nvSpPr>
        <p:spPr>
          <a:xfrm>
            <a:off x="8873422" y="5592054"/>
            <a:ext cx="285827" cy="216000"/>
          </a:xfrm>
          <a:prstGeom prst="rect">
            <a:avLst/>
          </a:prstGeom>
          <a:solidFill>
            <a:srgbClr val="4680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59" name="矩形 58">
            <a:extLst>
              <a:ext uri="{FF2B5EF4-FFF2-40B4-BE49-F238E27FC236}">
                <a16:creationId xmlns:a16="http://schemas.microsoft.com/office/drawing/2014/main" id="{C15B7ED0-325A-AF65-D581-A9EF94C30030}"/>
              </a:ext>
            </a:extLst>
          </p:cNvPr>
          <p:cNvSpPr/>
          <p:nvPr/>
        </p:nvSpPr>
        <p:spPr>
          <a:xfrm>
            <a:off x="8081421" y="6072688"/>
            <a:ext cx="285827" cy="216000"/>
          </a:xfrm>
          <a:prstGeom prst="rect">
            <a:avLst/>
          </a:prstGeom>
          <a:solidFill>
            <a:srgbClr val="FFD9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60" name="矩形 59">
            <a:extLst>
              <a:ext uri="{FF2B5EF4-FFF2-40B4-BE49-F238E27FC236}">
                <a16:creationId xmlns:a16="http://schemas.microsoft.com/office/drawing/2014/main" id="{A531D5B8-C8D6-FAFA-40AA-D5637487C7DD}"/>
              </a:ext>
            </a:extLst>
          </p:cNvPr>
          <p:cNvSpPr/>
          <p:nvPr/>
        </p:nvSpPr>
        <p:spPr>
          <a:xfrm>
            <a:off x="8477421" y="6072688"/>
            <a:ext cx="285827" cy="216000"/>
          </a:xfrm>
          <a:prstGeom prst="rect">
            <a:avLst/>
          </a:prstGeom>
          <a:solidFill>
            <a:srgbClr val="69A94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61" name="矩形 60">
            <a:extLst>
              <a:ext uri="{FF2B5EF4-FFF2-40B4-BE49-F238E27FC236}">
                <a16:creationId xmlns:a16="http://schemas.microsoft.com/office/drawing/2014/main" id="{D018D38E-89A2-E2E6-3D0C-5CCD8255F50E}"/>
              </a:ext>
            </a:extLst>
          </p:cNvPr>
          <p:cNvSpPr/>
          <p:nvPr/>
        </p:nvSpPr>
        <p:spPr>
          <a:xfrm>
            <a:off x="8873421" y="6076790"/>
            <a:ext cx="285827" cy="216000"/>
          </a:xfrm>
          <a:prstGeom prst="rect">
            <a:avLst/>
          </a:prstGeom>
          <a:solidFill>
            <a:srgbClr val="4680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cxnSp>
        <p:nvCxnSpPr>
          <p:cNvPr id="62" name="直線箭頭接點 61">
            <a:extLst>
              <a:ext uri="{FF2B5EF4-FFF2-40B4-BE49-F238E27FC236}">
                <a16:creationId xmlns:a16="http://schemas.microsoft.com/office/drawing/2014/main" id="{34A8EA24-A033-1A0B-D544-1DEADB3C7522}"/>
              </a:ext>
            </a:extLst>
          </p:cNvPr>
          <p:cNvCxnSpPr>
            <a:stCxn id="50" idx="2"/>
            <a:endCxn id="55" idx="0"/>
          </p:cNvCxnSpPr>
          <p:nvPr/>
        </p:nvCxnSpPr>
        <p:spPr>
          <a:xfrm>
            <a:off x="8224336" y="4834478"/>
            <a:ext cx="792000" cy="272839"/>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63" name="直線箭頭接點 62">
            <a:extLst>
              <a:ext uri="{FF2B5EF4-FFF2-40B4-BE49-F238E27FC236}">
                <a16:creationId xmlns:a16="http://schemas.microsoft.com/office/drawing/2014/main" id="{A193252A-B29A-919C-674F-4A229C0DF500}"/>
              </a:ext>
            </a:extLst>
          </p:cNvPr>
          <p:cNvCxnSpPr>
            <a:cxnSpLocks/>
            <a:stCxn id="52" idx="2"/>
            <a:endCxn id="53" idx="0"/>
          </p:cNvCxnSpPr>
          <p:nvPr/>
        </p:nvCxnSpPr>
        <p:spPr>
          <a:xfrm flipH="1">
            <a:off x="8224336" y="4838580"/>
            <a:ext cx="792000" cy="264635"/>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64" name="直線箭頭接點 63">
            <a:extLst>
              <a:ext uri="{FF2B5EF4-FFF2-40B4-BE49-F238E27FC236}">
                <a16:creationId xmlns:a16="http://schemas.microsoft.com/office/drawing/2014/main" id="{685E8601-ED1B-4C91-346A-855F901682BF}"/>
              </a:ext>
            </a:extLst>
          </p:cNvPr>
          <p:cNvCxnSpPr>
            <a:cxnSpLocks/>
            <a:stCxn id="51" idx="2"/>
            <a:endCxn id="54" idx="0"/>
          </p:cNvCxnSpPr>
          <p:nvPr/>
        </p:nvCxnSpPr>
        <p:spPr>
          <a:xfrm>
            <a:off x="8620336" y="4834478"/>
            <a:ext cx="0" cy="268737"/>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sp>
        <p:nvSpPr>
          <p:cNvPr id="65" name="橢圓 64">
            <a:extLst>
              <a:ext uri="{FF2B5EF4-FFF2-40B4-BE49-F238E27FC236}">
                <a16:creationId xmlns:a16="http://schemas.microsoft.com/office/drawing/2014/main" id="{1F044864-5B85-7728-E402-DAF3D1E8EFCA}"/>
              </a:ext>
            </a:extLst>
          </p:cNvPr>
          <p:cNvSpPr/>
          <p:nvPr/>
        </p:nvSpPr>
        <p:spPr>
          <a:xfrm>
            <a:off x="8572090" y="4923828"/>
            <a:ext cx="93600" cy="94281"/>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TW" altLang="en-US"/>
          </a:p>
        </p:txBody>
      </p:sp>
      <p:cxnSp>
        <p:nvCxnSpPr>
          <p:cNvPr id="66" name="直線箭頭接點 65">
            <a:extLst>
              <a:ext uri="{FF2B5EF4-FFF2-40B4-BE49-F238E27FC236}">
                <a16:creationId xmlns:a16="http://schemas.microsoft.com/office/drawing/2014/main" id="{240F311A-9D95-9BEC-D096-38A637342C14}"/>
              </a:ext>
            </a:extLst>
          </p:cNvPr>
          <p:cNvCxnSpPr/>
          <p:nvPr/>
        </p:nvCxnSpPr>
        <p:spPr>
          <a:xfrm>
            <a:off x="8212822" y="5324498"/>
            <a:ext cx="792000" cy="272839"/>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67" name="直線箭頭接點 66">
            <a:extLst>
              <a:ext uri="{FF2B5EF4-FFF2-40B4-BE49-F238E27FC236}">
                <a16:creationId xmlns:a16="http://schemas.microsoft.com/office/drawing/2014/main" id="{FB7A3BDD-BD7B-B83F-847C-2A39A28F4920}"/>
              </a:ext>
            </a:extLst>
          </p:cNvPr>
          <p:cNvCxnSpPr>
            <a:cxnSpLocks/>
          </p:cNvCxnSpPr>
          <p:nvPr/>
        </p:nvCxnSpPr>
        <p:spPr>
          <a:xfrm flipH="1">
            <a:off x="8212822" y="5328600"/>
            <a:ext cx="792000" cy="264635"/>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68" name="直線箭頭接點 67">
            <a:extLst>
              <a:ext uri="{FF2B5EF4-FFF2-40B4-BE49-F238E27FC236}">
                <a16:creationId xmlns:a16="http://schemas.microsoft.com/office/drawing/2014/main" id="{81E0D3A9-F360-6E51-0F0F-D52A4CBE2D04}"/>
              </a:ext>
            </a:extLst>
          </p:cNvPr>
          <p:cNvCxnSpPr>
            <a:cxnSpLocks/>
          </p:cNvCxnSpPr>
          <p:nvPr/>
        </p:nvCxnSpPr>
        <p:spPr>
          <a:xfrm>
            <a:off x="8608822" y="5324498"/>
            <a:ext cx="0" cy="268737"/>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sp>
        <p:nvSpPr>
          <p:cNvPr id="69" name="橢圓 68">
            <a:extLst>
              <a:ext uri="{FF2B5EF4-FFF2-40B4-BE49-F238E27FC236}">
                <a16:creationId xmlns:a16="http://schemas.microsoft.com/office/drawing/2014/main" id="{1FC8AAFA-800B-5126-FFEA-CA909B7D15FE}"/>
              </a:ext>
            </a:extLst>
          </p:cNvPr>
          <p:cNvSpPr/>
          <p:nvPr/>
        </p:nvSpPr>
        <p:spPr>
          <a:xfrm>
            <a:off x="8560576" y="5413848"/>
            <a:ext cx="93600" cy="94281"/>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TW" altLang="en-US"/>
          </a:p>
        </p:txBody>
      </p:sp>
      <p:cxnSp>
        <p:nvCxnSpPr>
          <p:cNvPr id="70" name="直線箭頭接點 69">
            <a:extLst>
              <a:ext uri="{FF2B5EF4-FFF2-40B4-BE49-F238E27FC236}">
                <a16:creationId xmlns:a16="http://schemas.microsoft.com/office/drawing/2014/main" id="{C39BCBB1-668C-FCDE-7581-DA279CEE5D9D}"/>
              </a:ext>
            </a:extLst>
          </p:cNvPr>
          <p:cNvCxnSpPr/>
          <p:nvPr/>
        </p:nvCxnSpPr>
        <p:spPr>
          <a:xfrm>
            <a:off x="8221494" y="5797799"/>
            <a:ext cx="792000" cy="272839"/>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71" name="直線箭頭接點 70">
            <a:extLst>
              <a:ext uri="{FF2B5EF4-FFF2-40B4-BE49-F238E27FC236}">
                <a16:creationId xmlns:a16="http://schemas.microsoft.com/office/drawing/2014/main" id="{C2EB4077-E340-C35A-0EB4-AB1728C1E153}"/>
              </a:ext>
            </a:extLst>
          </p:cNvPr>
          <p:cNvCxnSpPr>
            <a:cxnSpLocks/>
          </p:cNvCxnSpPr>
          <p:nvPr/>
        </p:nvCxnSpPr>
        <p:spPr>
          <a:xfrm flipH="1">
            <a:off x="8221494" y="5801901"/>
            <a:ext cx="792000" cy="264635"/>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72" name="直線箭頭接點 71">
            <a:extLst>
              <a:ext uri="{FF2B5EF4-FFF2-40B4-BE49-F238E27FC236}">
                <a16:creationId xmlns:a16="http://schemas.microsoft.com/office/drawing/2014/main" id="{0AA060FF-D06D-7381-87A4-44D07026427F}"/>
              </a:ext>
            </a:extLst>
          </p:cNvPr>
          <p:cNvCxnSpPr>
            <a:cxnSpLocks/>
          </p:cNvCxnSpPr>
          <p:nvPr/>
        </p:nvCxnSpPr>
        <p:spPr>
          <a:xfrm>
            <a:off x="8617494" y="5797799"/>
            <a:ext cx="0" cy="268737"/>
          </a:xfrm>
          <a:prstGeom prst="straightConnector1">
            <a:avLst/>
          </a:prstGeom>
          <a:ln>
            <a:headEnd w="sm" len="sm"/>
            <a:tailEnd type="triangle" w="sm" len="sm"/>
          </a:ln>
        </p:spPr>
        <p:style>
          <a:lnRef idx="1">
            <a:schemeClr val="accent4"/>
          </a:lnRef>
          <a:fillRef idx="0">
            <a:schemeClr val="accent4"/>
          </a:fillRef>
          <a:effectRef idx="0">
            <a:schemeClr val="accent4"/>
          </a:effectRef>
          <a:fontRef idx="minor">
            <a:schemeClr val="tx1"/>
          </a:fontRef>
        </p:style>
      </p:cxnSp>
      <p:sp>
        <p:nvSpPr>
          <p:cNvPr id="73" name="橢圓 72">
            <a:extLst>
              <a:ext uri="{FF2B5EF4-FFF2-40B4-BE49-F238E27FC236}">
                <a16:creationId xmlns:a16="http://schemas.microsoft.com/office/drawing/2014/main" id="{21B72A7E-353B-6358-01E5-C73DA61B3BCE}"/>
              </a:ext>
            </a:extLst>
          </p:cNvPr>
          <p:cNvSpPr/>
          <p:nvPr/>
        </p:nvSpPr>
        <p:spPr>
          <a:xfrm>
            <a:off x="8569248" y="5887149"/>
            <a:ext cx="93600" cy="94281"/>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TW" altLang="en-US"/>
          </a:p>
        </p:txBody>
      </p:sp>
      <p:sp>
        <p:nvSpPr>
          <p:cNvPr id="74" name="文字方塊 73">
            <a:extLst>
              <a:ext uri="{FF2B5EF4-FFF2-40B4-BE49-F238E27FC236}">
                <a16:creationId xmlns:a16="http://schemas.microsoft.com/office/drawing/2014/main" id="{354BD2FC-D8A0-80A9-6FA0-78DB3D56B8BB}"/>
              </a:ext>
            </a:extLst>
          </p:cNvPr>
          <p:cNvSpPr txBox="1"/>
          <p:nvPr/>
        </p:nvSpPr>
        <p:spPr>
          <a:xfrm>
            <a:off x="9241624" y="6341285"/>
            <a:ext cx="670376" cy="276999"/>
          </a:xfrm>
          <a:prstGeom prst="rect">
            <a:avLst/>
          </a:prstGeom>
          <a:noFill/>
        </p:spPr>
        <p:txBody>
          <a:bodyPr wrap="none" rtlCol="0">
            <a:spAutoFit/>
          </a:bodyPr>
          <a:lstStyle/>
          <a:p>
            <a:r>
              <a:rPr kumimoji="1" lang="en-US" altLang="zh-TW" sz="1200" dirty="0"/>
              <a:t>Subnet</a:t>
            </a:r>
            <a:endParaRPr kumimoji="1" lang="zh-TW" altLang="en-US" sz="1200" dirty="0"/>
          </a:p>
        </p:txBody>
      </p:sp>
      <p:sp>
        <p:nvSpPr>
          <p:cNvPr id="75" name="矩形 74">
            <a:extLst>
              <a:ext uri="{FF2B5EF4-FFF2-40B4-BE49-F238E27FC236}">
                <a16:creationId xmlns:a16="http://schemas.microsoft.com/office/drawing/2014/main" id="{F9101BFB-A362-C3DF-7E37-C1F6C2266804}"/>
              </a:ext>
            </a:extLst>
          </p:cNvPr>
          <p:cNvSpPr/>
          <p:nvPr/>
        </p:nvSpPr>
        <p:spPr>
          <a:xfrm>
            <a:off x="7970925" y="4452701"/>
            <a:ext cx="1368000" cy="1917240"/>
          </a:xfrm>
          <a:prstGeom prst="rect">
            <a:avLst/>
          </a:prstGeom>
          <a:solidFill>
            <a:schemeClr val="bg1">
              <a:alpha val="6211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76" name="矩形 75">
            <a:extLst>
              <a:ext uri="{FF2B5EF4-FFF2-40B4-BE49-F238E27FC236}">
                <a16:creationId xmlns:a16="http://schemas.microsoft.com/office/drawing/2014/main" id="{B7C40E62-C653-4EF7-DA32-FEAAD48FC338}"/>
              </a:ext>
            </a:extLst>
          </p:cNvPr>
          <p:cNvSpPr/>
          <p:nvPr/>
        </p:nvSpPr>
        <p:spPr>
          <a:xfrm>
            <a:off x="8876622" y="4622580"/>
            <a:ext cx="285827" cy="216000"/>
          </a:xfrm>
          <a:prstGeom prst="rect">
            <a:avLst/>
          </a:prstGeom>
          <a:solidFill>
            <a:srgbClr val="46808E"/>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77" name="矩形 76">
            <a:extLst>
              <a:ext uri="{FF2B5EF4-FFF2-40B4-BE49-F238E27FC236}">
                <a16:creationId xmlns:a16="http://schemas.microsoft.com/office/drawing/2014/main" id="{7EF92415-6C98-0B9D-3D04-7220EEDDACAE}"/>
              </a:ext>
            </a:extLst>
          </p:cNvPr>
          <p:cNvSpPr/>
          <p:nvPr/>
        </p:nvSpPr>
        <p:spPr>
          <a:xfrm>
            <a:off x="8084622" y="5103215"/>
            <a:ext cx="285827" cy="216000"/>
          </a:xfrm>
          <a:prstGeom prst="rect">
            <a:avLst/>
          </a:prstGeom>
          <a:solidFill>
            <a:srgbClr val="FFD966"/>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78" name="矩形 77">
            <a:extLst>
              <a:ext uri="{FF2B5EF4-FFF2-40B4-BE49-F238E27FC236}">
                <a16:creationId xmlns:a16="http://schemas.microsoft.com/office/drawing/2014/main" id="{D72350A9-1495-A590-3519-018E24DF3879}"/>
              </a:ext>
            </a:extLst>
          </p:cNvPr>
          <p:cNvSpPr/>
          <p:nvPr/>
        </p:nvSpPr>
        <p:spPr>
          <a:xfrm>
            <a:off x="8876622" y="5592054"/>
            <a:ext cx="285827" cy="216000"/>
          </a:xfrm>
          <a:prstGeom prst="rect">
            <a:avLst/>
          </a:prstGeom>
          <a:solidFill>
            <a:srgbClr val="46808E"/>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79" name="矩形 78">
            <a:extLst>
              <a:ext uri="{FF2B5EF4-FFF2-40B4-BE49-F238E27FC236}">
                <a16:creationId xmlns:a16="http://schemas.microsoft.com/office/drawing/2014/main" id="{CDB33965-2486-A74D-C6C0-742B011ADB6D}"/>
              </a:ext>
            </a:extLst>
          </p:cNvPr>
          <p:cNvSpPr/>
          <p:nvPr/>
        </p:nvSpPr>
        <p:spPr>
          <a:xfrm>
            <a:off x="8084621" y="6072688"/>
            <a:ext cx="285827" cy="216000"/>
          </a:xfrm>
          <a:prstGeom prst="rect">
            <a:avLst/>
          </a:prstGeom>
          <a:solidFill>
            <a:srgbClr val="FFD966"/>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cxnSp>
        <p:nvCxnSpPr>
          <p:cNvPr id="80" name="直線箭頭接點 79">
            <a:extLst>
              <a:ext uri="{FF2B5EF4-FFF2-40B4-BE49-F238E27FC236}">
                <a16:creationId xmlns:a16="http://schemas.microsoft.com/office/drawing/2014/main" id="{3FAE766E-0097-E1F9-A8E7-1FAF59D93129}"/>
              </a:ext>
            </a:extLst>
          </p:cNvPr>
          <p:cNvCxnSpPr>
            <a:cxnSpLocks/>
            <a:stCxn id="76" idx="2"/>
            <a:endCxn id="77" idx="0"/>
          </p:cNvCxnSpPr>
          <p:nvPr/>
        </p:nvCxnSpPr>
        <p:spPr>
          <a:xfrm flipH="1">
            <a:off x="8227536" y="4838580"/>
            <a:ext cx="792000" cy="264635"/>
          </a:xfrm>
          <a:prstGeom prst="straightConnector1">
            <a:avLst/>
          </a:prstGeom>
          <a:ln w="19050">
            <a:solidFill>
              <a:schemeClr val="accent4"/>
            </a:solidFill>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81" name="直線箭頭接點 80">
            <a:extLst>
              <a:ext uri="{FF2B5EF4-FFF2-40B4-BE49-F238E27FC236}">
                <a16:creationId xmlns:a16="http://schemas.microsoft.com/office/drawing/2014/main" id="{45DD347C-2B0F-C10F-2B41-21A081975CA4}"/>
              </a:ext>
            </a:extLst>
          </p:cNvPr>
          <p:cNvCxnSpPr/>
          <p:nvPr/>
        </p:nvCxnSpPr>
        <p:spPr>
          <a:xfrm>
            <a:off x="8216022" y="5324498"/>
            <a:ext cx="792000" cy="272839"/>
          </a:xfrm>
          <a:prstGeom prst="straightConnector1">
            <a:avLst/>
          </a:prstGeom>
          <a:ln w="19050">
            <a:solidFill>
              <a:schemeClr val="accent4"/>
            </a:solidFill>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82" name="直線箭頭接點 81">
            <a:extLst>
              <a:ext uri="{FF2B5EF4-FFF2-40B4-BE49-F238E27FC236}">
                <a16:creationId xmlns:a16="http://schemas.microsoft.com/office/drawing/2014/main" id="{6E7CFA18-F604-A43C-4191-71A4D7E82B89}"/>
              </a:ext>
            </a:extLst>
          </p:cNvPr>
          <p:cNvCxnSpPr>
            <a:cxnSpLocks/>
            <a:stCxn id="78" idx="2"/>
            <a:endCxn id="79" idx="0"/>
          </p:cNvCxnSpPr>
          <p:nvPr/>
        </p:nvCxnSpPr>
        <p:spPr>
          <a:xfrm flipH="1">
            <a:off x="8227535" y="5808054"/>
            <a:ext cx="792001" cy="264634"/>
          </a:xfrm>
          <a:prstGeom prst="straightConnector1">
            <a:avLst/>
          </a:prstGeom>
          <a:ln w="19050">
            <a:solidFill>
              <a:schemeClr val="accent4"/>
            </a:solidFill>
            <a:headEnd w="sm" len="sm"/>
            <a:tailEnd type="triangle" w="sm" len="sm"/>
          </a:ln>
        </p:spPr>
        <p:style>
          <a:lnRef idx="1">
            <a:schemeClr val="accent4"/>
          </a:lnRef>
          <a:fillRef idx="0">
            <a:schemeClr val="accent4"/>
          </a:fillRef>
          <a:effectRef idx="0">
            <a:schemeClr val="accent4"/>
          </a:effectRef>
          <a:fontRef idx="minor">
            <a:schemeClr val="tx1"/>
          </a:fontRef>
        </p:style>
      </p:cxnSp>
      <p:sp>
        <p:nvSpPr>
          <p:cNvPr id="85" name="向右箭號 84">
            <a:extLst>
              <a:ext uri="{FF2B5EF4-FFF2-40B4-BE49-F238E27FC236}">
                <a16:creationId xmlns:a16="http://schemas.microsoft.com/office/drawing/2014/main" id="{B428E782-E088-D8D4-55E5-91A34ECD56D1}"/>
              </a:ext>
            </a:extLst>
          </p:cNvPr>
          <p:cNvSpPr/>
          <p:nvPr/>
        </p:nvSpPr>
        <p:spPr>
          <a:xfrm>
            <a:off x="9408000" y="5411321"/>
            <a:ext cx="504000" cy="174104"/>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zh-TW" altLang="en-US"/>
          </a:p>
        </p:txBody>
      </p:sp>
      <p:sp>
        <p:nvSpPr>
          <p:cNvPr id="86" name="文字方塊 85">
            <a:extLst>
              <a:ext uri="{FF2B5EF4-FFF2-40B4-BE49-F238E27FC236}">
                <a16:creationId xmlns:a16="http://schemas.microsoft.com/office/drawing/2014/main" id="{896B8B8D-EEA2-432A-17D1-3FA451374FDB}"/>
              </a:ext>
            </a:extLst>
          </p:cNvPr>
          <p:cNvSpPr txBox="1"/>
          <p:nvPr/>
        </p:nvSpPr>
        <p:spPr>
          <a:xfrm>
            <a:off x="9275463" y="5592054"/>
            <a:ext cx="891591" cy="276999"/>
          </a:xfrm>
          <a:prstGeom prst="rect">
            <a:avLst/>
          </a:prstGeom>
          <a:noFill/>
        </p:spPr>
        <p:txBody>
          <a:bodyPr wrap="none" rtlCol="0">
            <a:spAutoFit/>
          </a:bodyPr>
          <a:lstStyle/>
          <a:p>
            <a:r>
              <a:rPr kumimoji="1" lang="en-US" altLang="zh-TW" sz="1200" dirty="0"/>
              <a:t>Represent</a:t>
            </a:r>
            <a:endParaRPr kumimoji="1" lang="zh-TW" altLang="en-US" sz="1200" dirty="0"/>
          </a:p>
        </p:txBody>
      </p:sp>
      <p:sp>
        <p:nvSpPr>
          <p:cNvPr id="87" name="矩形 86">
            <a:extLst>
              <a:ext uri="{FF2B5EF4-FFF2-40B4-BE49-F238E27FC236}">
                <a16:creationId xmlns:a16="http://schemas.microsoft.com/office/drawing/2014/main" id="{47147002-512C-1810-D643-C2E2F9C1DC7F}"/>
              </a:ext>
            </a:extLst>
          </p:cNvPr>
          <p:cNvSpPr/>
          <p:nvPr/>
        </p:nvSpPr>
        <p:spPr>
          <a:xfrm>
            <a:off x="10237917" y="4673495"/>
            <a:ext cx="285827" cy="216000"/>
          </a:xfrm>
          <a:prstGeom prst="rect">
            <a:avLst/>
          </a:prstGeom>
          <a:solidFill>
            <a:srgbClr val="46808E"/>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88" name="矩形 87">
            <a:extLst>
              <a:ext uri="{FF2B5EF4-FFF2-40B4-BE49-F238E27FC236}">
                <a16:creationId xmlns:a16="http://schemas.microsoft.com/office/drawing/2014/main" id="{4C9AF5F4-080B-DD14-FC6B-5348077DE141}"/>
              </a:ext>
            </a:extLst>
          </p:cNvPr>
          <p:cNvSpPr/>
          <p:nvPr/>
        </p:nvSpPr>
        <p:spPr>
          <a:xfrm>
            <a:off x="10237917" y="5154130"/>
            <a:ext cx="285827" cy="216000"/>
          </a:xfrm>
          <a:prstGeom prst="rect">
            <a:avLst/>
          </a:prstGeom>
          <a:solidFill>
            <a:srgbClr val="FFD966"/>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89" name="矩形 88">
            <a:extLst>
              <a:ext uri="{FF2B5EF4-FFF2-40B4-BE49-F238E27FC236}">
                <a16:creationId xmlns:a16="http://schemas.microsoft.com/office/drawing/2014/main" id="{2FC30F90-9634-E979-9C90-CA9A35918745}"/>
              </a:ext>
            </a:extLst>
          </p:cNvPr>
          <p:cNvSpPr/>
          <p:nvPr/>
        </p:nvSpPr>
        <p:spPr>
          <a:xfrm>
            <a:off x="10237917" y="5616914"/>
            <a:ext cx="285827" cy="216000"/>
          </a:xfrm>
          <a:prstGeom prst="rect">
            <a:avLst/>
          </a:prstGeom>
          <a:solidFill>
            <a:srgbClr val="46808E"/>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90" name="矩形 89">
            <a:extLst>
              <a:ext uri="{FF2B5EF4-FFF2-40B4-BE49-F238E27FC236}">
                <a16:creationId xmlns:a16="http://schemas.microsoft.com/office/drawing/2014/main" id="{C8E295E2-9417-5D82-6492-BB30642A5E02}"/>
              </a:ext>
            </a:extLst>
          </p:cNvPr>
          <p:cNvSpPr/>
          <p:nvPr/>
        </p:nvSpPr>
        <p:spPr>
          <a:xfrm>
            <a:off x="10237917" y="6128334"/>
            <a:ext cx="285827" cy="216000"/>
          </a:xfrm>
          <a:prstGeom prst="rect">
            <a:avLst/>
          </a:prstGeom>
          <a:solidFill>
            <a:srgbClr val="FFD966"/>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cxnSp>
        <p:nvCxnSpPr>
          <p:cNvPr id="91" name="直線箭頭接點 90">
            <a:extLst>
              <a:ext uri="{FF2B5EF4-FFF2-40B4-BE49-F238E27FC236}">
                <a16:creationId xmlns:a16="http://schemas.microsoft.com/office/drawing/2014/main" id="{A73DAAF4-7E5F-3B54-8E61-1880FD809E57}"/>
              </a:ext>
            </a:extLst>
          </p:cNvPr>
          <p:cNvCxnSpPr>
            <a:cxnSpLocks/>
            <a:stCxn id="87" idx="2"/>
            <a:endCxn id="88" idx="0"/>
          </p:cNvCxnSpPr>
          <p:nvPr/>
        </p:nvCxnSpPr>
        <p:spPr>
          <a:xfrm>
            <a:off x="10380831" y="4889495"/>
            <a:ext cx="0" cy="264635"/>
          </a:xfrm>
          <a:prstGeom prst="straightConnector1">
            <a:avLst/>
          </a:prstGeom>
          <a:ln w="19050">
            <a:solidFill>
              <a:schemeClr val="accent4"/>
            </a:solidFill>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92" name="直線箭頭接點 91">
            <a:extLst>
              <a:ext uri="{FF2B5EF4-FFF2-40B4-BE49-F238E27FC236}">
                <a16:creationId xmlns:a16="http://schemas.microsoft.com/office/drawing/2014/main" id="{13E74E04-2E55-B815-514E-9225140622F9}"/>
              </a:ext>
            </a:extLst>
          </p:cNvPr>
          <p:cNvCxnSpPr>
            <a:cxnSpLocks/>
            <a:stCxn id="89" idx="2"/>
          </p:cNvCxnSpPr>
          <p:nvPr/>
        </p:nvCxnSpPr>
        <p:spPr>
          <a:xfrm>
            <a:off x="10380831" y="5832914"/>
            <a:ext cx="0" cy="290689"/>
          </a:xfrm>
          <a:prstGeom prst="straightConnector1">
            <a:avLst/>
          </a:prstGeom>
          <a:ln w="19050">
            <a:solidFill>
              <a:schemeClr val="accent4"/>
            </a:solidFill>
            <a:headEnd w="sm" len="sm"/>
            <a:tailEnd type="triangle" w="sm" len="sm"/>
          </a:ln>
        </p:spPr>
        <p:style>
          <a:lnRef idx="1">
            <a:schemeClr val="accent4"/>
          </a:lnRef>
          <a:fillRef idx="0">
            <a:schemeClr val="accent4"/>
          </a:fillRef>
          <a:effectRef idx="0">
            <a:schemeClr val="accent4"/>
          </a:effectRef>
          <a:fontRef idx="minor">
            <a:schemeClr val="tx1"/>
          </a:fontRef>
        </p:style>
      </p:cxnSp>
      <p:cxnSp>
        <p:nvCxnSpPr>
          <p:cNvPr id="93" name="直線箭頭接點 92">
            <a:extLst>
              <a:ext uri="{FF2B5EF4-FFF2-40B4-BE49-F238E27FC236}">
                <a16:creationId xmlns:a16="http://schemas.microsoft.com/office/drawing/2014/main" id="{FD02064C-7569-6642-FCC7-9CC436F622D6}"/>
              </a:ext>
            </a:extLst>
          </p:cNvPr>
          <p:cNvCxnSpPr>
            <a:cxnSpLocks/>
            <a:stCxn id="88" idx="2"/>
            <a:endCxn id="89" idx="0"/>
          </p:cNvCxnSpPr>
          <p:nvPr/>
        </p:nvCxnSpPr>
        <p:spPr>
          <a:xfrm>
            <a:off x="10380831" y="5370130"/>
            <a:ext cx="0" cy="246784"/>
          </a:xfrm>
          <a:prstGeom prst="straightConnector1">
            <a:avLst/>
          </a:prstGeom>
          <a:ln w="19050">
            <a:solidFill>
              <a:schemeClr val="accent4"/>
            </a:solidFill>
            <a:headEnd w="sm" len="sm"/>
            <a:tailEnd type="triangle" w="sm" len="sm"/>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1522217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9C4FA76-9FBD-B217-37C6-4077B491FFAE}"/>
              </a:ext>
            </a:extLst>
          </p:cNvPr>
          <p:cNvSpPr>
            <a:spLocks noGrp="1"/>
          </p:cNvSpPr>
          <p:nvPr>
            <p:ph type="title"/>
          </p:nvPr>
        </p:nvSpPr>
        <p:spPr/>
        <p:txBody>
          <a:bodyPr/>
          <a:lstStyle/>
          <a:p>
            <a:r>
              <a:rPr kumimoji="1" lang="en-US" altLang="zh-TW" dirty="0"/>
              <a:t>One-Shot NAS (</a:t>
            </a:r>
            <a:r>
              <a:rPr kumimoji="1" lang="en-US" altLang="zh-TW" dirty="0" err="1"/>
              <a:t>supernet</a:t>
            </a:r>
            <a:r>
              <a:rPr kumimoji="1" lang="en-US" altLang="zh-TW" dirty="0"/>
              <a:t>-based NAS)</a:t>
            </a:r>
            <a:endParaRPr kumimoji="1" lang="zh-TW" altLang="en-US" dirty="0"/>
          </a:p>
        </p:txBody>
      </p:sp>
      <p:sp>
        <p:nvSpPr>
          <p:cNvPr id="3" name="內容版面配置區 2">
            <a:extLst>
              <a:ext uri="{FF2B5EF4-FFF2-40B4-BE49-F238E27FC236}">
                <a16:creationId xmlns:a16="http://schemas.microsoft.com/office/drawing/2014/main" id="{E947E88F-1FDD-C6EC-80B7-AFC5D5495272}"/>
              </a:ext>
            </a:extLst>
          </p:cNvPr>
          <p:cNvSpPr>
            <a:spLocks noGrp="1"/>
          </p:cNvSpPr>
          <p:nvPr>
            <p:ph idx="1"/>
          </p:nvPr>
        </p:nvSpPr>
        <p:spPr>
          <a:xfrm>
            <a:off x="838200" y="1825624"/>
            <a:ext cx="10873800" cy="4339376"/>
          </a:xfrm>
        </p:spPr>
        <p:txBody>
          <a:bodyPr>
            <a:normAutofit/>
          </a:bodyPr>
          <a:lstStyle/>
          <a:p>
            <a:r>
              <a:rPr kumimoji="1" lang="en-US" altLang="zh-TW" dirty="0"/>
              <a:t>Key idea: Train only </a:t>
            </a:r>
            <a:r>
              <a:rPr kumimoji="1" lang="en-US" altLang="zh-TW" dirty="0">
                <a:solidFill>
                  <a:schemeClr val="accent6">
                    <a:lumMod val="75000"/>
                    <a:lumOff val="25000"/>
                  </a:schemeClr>
                </a:solidFill>
              </a:rPr>
              <a:t>one </a:t>
            </a:r>
            <a:r>
              <a:rPr kumimoji="1" lang="en-US" altLang="zh-TW" dirty="0" smtClean="0">
                <a:solidFill>
                  <a:schemeClr val="accent6">
                    <a:lumMod val="75000"/>
                    <a:lumOff val="25000"/>
                  </a:schemeClr>
                </a:solidFill>
              </a:rPr>
              <a:t>super-network </a:t>
            </a:r>
            <a:r>
              <a:rPr kumimoji="1" lang="en-US" altLang="zh-TW" dirty="0"/>
              <a:t>(</a:t>
            </a:r>
            <a:r>
              <a:rPr kumimoji="1" lang="en-US" altLang="zh-TW" dirty="0" err="1"/>
              <a:t>supernet</a:t>
            </a:r>
            <a:r>
              <a:rPr kumimoji="1" lang="en-US" altLang="zh-TW" dirty="0"/>
              <a:t>)</a:t>
            </a:r>
          </a:p>
          <a:p>
            <a:r>
              <a:rPr kumimoji="1" lang="en-US" altLang="zh-TW" dirty="0"/>
              <a:t>One-staged paradigm</a:t>
            </a:r>
          </a:p>
          <a:p>
            <a:pPr lvl="1"/>
            <a:r>
              <a:rPr kumimoji="1" lang="en-US" altLang="zh-TW" dirty="0"/>
              <a:t>Differentiable one-shot NAS (e.g., DARTS)</a:t>
            </a:r>
          </a:p>
          <a:p>
            <a:pPr lvl="2"/>
            <a:r>
              <a:rPr kumimoji="1" lang="en-US" altLang="zh-TW" dirty="0"/>
              <a:t>Search the architecture while training the </a:t>
            </a:r>
            <a:r>
              <a:rPr kumimoji="1" lang="en-US" altLang="zh-TW" dirty="0" err="1"/>
              <a:t>supernet</a:t>
            </a:r>
            <a:endParaRPr kumimoji="1" lang="en-US" altLang="zh-TW" dirty="0"/>
          </a:p>
          <a:p>
            <a:pPr lvl="3"/>
            <a:r>
              <a:rPr kumimoji="1" lang="en-US" altLang="zh-TW" dirty="0"/>
              <a:t>Learnable architecture parameters are integrated inside the </a:t>
            </a:r>
            <a:r>
              <a:rPr kumimoji="1" lang="en-US" altLang="zh-TW" dirty="0" err="1"/>
              <a:t>supernet</a:t>
            </a:r>
            <a:endParaRPr kumimoji="1" lang="en-US" altLang="zh-TW" dirty="0"/>
          </a:p>
          <a:p>
            <a:pPr lvl="3"/>
            <a:r>
              <a:rPr kumimoji="1" lang="en-US" altLang="zh-TW" dirty="0"/>
              <a:t>Decide the architecture based on the final architecture parameters </a:t>
            </a:r>
          </a:p>
          <a:p>
            <a:pPr lvl="2"/>
            <a:r>
              <a:rPr kumimoji="1" lang="en-US" altLang="zh-TW" dirty="0"/>
              <a:t>Using gradient descent to jointly optimize the </a:t>
            </a:r>
            <a:r>
              <a:rPr kumimoji="1" lang="en-US" altLang="zh-TW" dirty="0" err="1"/>
              <a:t>supernet</a:t>
            </a:r>
            <a:r>
              <a:rPr kumimoji="1" lang="en-US" altLang="zh-TW" dirty="0"/>
              <a:t> weights and architecture parameters</a:t>
            </a:r>
          </a:p>
          <a:p>
            <a:pPr lvl="2"/>
            <a:endParaRPr kumimoji="1" lang="en-US" altLang="zh-TW" dirty="0"/>
          </a:p>
          <a:p>
            <a:pPr marL="457200" lvl="1" indent="0">
              <a:buNone/>
            </a:pPr>
            <a:r>
              <a:rPr kumimoji="1" lang="en-US" altLang="zh-TW" dirty="0"/>
              <a:t> </a:t>
            </a:r>
          </a:p>
          <a:p>
            <a:pPr marL="457200" lvl="1" indent="0">
              <a:buNone/>
            </a:pPr>
            <a:endParaRPr kumimoji="1" lang="zh-TW" altLang="en-US" dirty="0"/>
          </a:p>
        </p:txBody>
      </p:sp>
      <p:sp>
        <p:nvSpPr>
          <p:cNvPr id="4" name="投影片編號版面配置區 3">
            <a:extLst>
              <a:ext uri="{FF2B5EF4-FFF2-40B4-BE49-F238E27FC236}">
                <a16:creationId xmlns:a16="http://schemas.microsoft.com/office/drawing/2014/main" id="{B8FC7145-7F25-82DD-484D-40430B7AB438}"/>
              </a:ext>
            </a:extLst>
          </p:cNvPr>
          <p:cNvSpPr>
            <a:spLocks noGrp="1"/>
          </p:cNvSpPr>
          <p:nvPr>
            <p:ph type="sldNum" sz="quarter" idx="12"/>
          </p:nvPr>
        </p:nvSpPr>
        <p:spPr>
          <a:xfrm>
            <a:off x="10920000" y="6356350"/>
            <a:ext cx="433800" cy="365125"/>
          </a:xfrm>
        </p:spPr>
        <p:txBody>
          <a:bodyPr/>
          <a:lstStyle/>
          <a:p>
            <a:fld id="{1A4800EB-2EA5-46D2-A07A-510C9AA2772C}" type="slidenum">
              <a:rPr lang="en-US" altLang="zh-TW" smtClean="0"/>
              <a:pPr/>
              <a:t>29</a:t>
            </a:fld>
            <a:endParaRPr lang="en-US" altLang="zh-TW" dirty="0"/>
          </a:p>
        </p:txBody>
      </p:sp>
      <p:pic>
        <p:nvPicPr>
          <p:cNvPr id="19" name="圖片 18" descr="一張含有 文字, 字型, 筆跡, 白色 的圖片&#10;&#10;自動產生的描述">
            <a:extLst>
              <a:ext uri="{FF2B5EF4-FFF2-40B4-BE49-F238E27FC236}">
                <a16:creationId xmlns:a16="http://schemas.microsoft.com/office/drawing/2014/main" id="{CCD1CFBF-1B29-08E9-7F80-2491ED0080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8800" y="5200722"/>
            <a:ext cx="2752000" cy="705200"/>
          </a:xfrm>
          <a:prstGeom prst="rect">
            <a:avLst/>
          </a:prstGeom>
        </p:spPr>
      </p:pic>
      <p:pic>
        <p:nvPicPr>
          <p:cNvPr id="6" name="圖片 5" descr="一張含有 圖表, 方案, 工程製圖, 圖解 的圖片&#10;&#10;自動產生的描述">
            <a:extLst>
              <a:ext uri="{FF2B5EF4-FFF2-40B4-BE49-F238E27FC236}">
                <a16:creationId xmlns:a16="http://schemas.microsoft.com/office/drawing/2014/main" id="{529D36A7-664A-24EF-83C0-98B2103844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3824" y="4738945"/>
            <a:ext cx="5142800" cy="1982530"/>
          </a:xfrm>
          <a:prstGeom prst="rect">
            <a:avLst/>
          </a:prstGeom>
        </p:spPr>
      </p:pic>
      <p:sp>
        <p:nvSpPr>
          <p:cNvPr id="7" name="文字方塊 6">
            <a:extLst>
              <a:ext uri="{FF2B5EF4-FFF2-40B4-BE49-F238E27FC236}">
                <a16:creationId xmlns:a16="http://schemas.microsoft.com/office/drawing/2014/main" id="{7C2A0B1D-8D41-314D-82E7-DC485FC1AFCB}"/>
              </a:ext>
            </a:extLst>
          </p:cNvPr>
          <p:cNvSpPr txBox="1"/>
          <p:nvPr/>
        </p:nvSpPr>
        <p:spPr>
          <a:xfrm>
            <a:off x="2033578" y="5767422"/>
            <a:ext cx="1665841" cy="276999"/>
          </a:xfrm>
          <a:prstGeom prst="rect">
            <a:avLst/>
          </a:prstGeom>
          <a:noFill/>
        </p:spPr>
        <p:txBody>
          <a:bodyPr wrap="none" rtlCol="0">
            <a:spAutoFit/>
          </a:bodyPr>
          <a:lstStyle/>
          <a:p>
            <a:r>
              <a:rPr kumimoji="1" lang="en-US" altLang="zh-TW" sz="1200" dirty="0"/>
              <a:t>Continuous relaxation</a:t>
            </a:r>
            <a:endParaRPr kumimoji="1" lang="zh-TW" altLang="en-US" sz="1200" dirty="0"/>
          </a:p>
        </p:txBody>
      </p:sp>
    </p:spTree>
    <p:extLst>
      <p:ext uri="{BB962C8B-B14F-4D97-AF65-F5344CB8AC3E}">
        <p14:creationId xmlns:p14="http://schemas.microsoft.com/office/powerpoint/2010/main" val="1289308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Deep Neural Network (DNN)</a:t>
            </a:r>
            <a:endParaRPr lang="zh-TW" altLang="en-US" dirty="0"/>
          </a:p>
        </p:txBody>
      </p:sp>
      <p:sp>
        <p:nvSpPr>
          <p:cNvPr id="3" name="內容版面配置區 2"/>
          <p:cNvSpPr>
            <a:spLocks noGrp="1"/>
          </p:cNvSpPr>
          <p:nvPr>
            <p:ph idx="1"/>
          </p:nvPr>
        </p:nvSpPr>
        <p:spPr/>
        <p:txBody>
          <a:bodyPr>
            <a:normAutofit lnSpcReduction="10000"/>
          </a:bodyPr>
          <a:lstStyle/>
          <a:p>
            <a:r>
              <a:rPr lang="en-US" altLang="zh-TW" dirty="0"/>
              <a:t>DNNs are applied in various fields</a:t>
            </a:r>
          </a:p>
          <a:p>
            <a:pPr lvl="1"/>
            <a:r>
              <a:rPr lang="en-US" altLang="zh-TW" dirty="0"/>
              <a:t>Image classification</a:t>
            </a:r>
          </a:p>
          <a:p>
            <a:pPr lvl="1"/>
            <a:r>
              <a:rPr lang="en-US" altLang="zh-TW" dirty="0"/>
              <a:t>Object detection</a:t>
            </a:r>
          </a:p>
          <a:p>
            <a:pPr lvl="1"/>
            <a:r>
              <a:rPr lang="en-US" altLang="zh-TW" dirty="0"/>
              <a:t>Natural language processing</a:t>
            </a:r>
          </a:p>
          <a:p>
            <a:endParaRPr lang="en-US" altLang="zh-TW" dirty="0"/>
          </a:p>
          <a:p>
            <a:r>
              <a:rPr lang="en-US" altLang="zh-TW" dirty="0"/>
              <a:t>Neural architectures for image classification</a:t>
            </a:r>
          </a:p>
          <a:p>
            <a:pPr lvl="1"/>
            <a:r>
              <a:rPr lang="en-US" altLang="zh-TW" dirty="0" err="1"/>
              <a:t>VGGNet</a:t>
            </a:r>
            <a:endParaRPr lang="en-US" altLang="zh-TW" dirty="0"/>
          </a:p>
          <a:p>
            <a:pPr lvl="1"/>
            <a:r>
              <a:rPr lang="en-US" altLang="zh-TW" dirty="0" err="1"/>
              <a:t>ResNet</a:t>
            </a:r>
            <a:endParaRPr lang="en-US" altLang="zh-TW" dirty="0"/>
          </a:p>
          <a:p>
            <a:pPr lvl="1"/>
            <a:r>
              <a:rPr lang="en-US" altLang="zh-TW" dirty="0" err="1"/>
              <a:t>MobileNet</a:t>
            </a:r>
            <a:endParaRPr lang="en-US" altLang="zh-TW" dirty="0"/>
          </a:p>
          <a:p>
            <a:pPr lvl="1"/>
            <a:r>
              <a:rPr lang="en-US" altLang="zh-TW" dirty="0"/>
              <a:t>Vision Transformer</a:t>
            </a:r>
            <a:endParaRPr lang="zh-TW" altLang="en-US" dirty="0"/>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3</a:t>
            </a:fld>
            <a:endParaRPr lang="zh-TW" altLang="en-US" dirty="0"/>
          </a:p>
        </p:txBody>
      </p:sp>
      <p:pic>
        <p:nvPicPr>
          <p:cNvPr id="6" name="圖片 5">
            <a:extLst>
              <a:ext uri="{FF2B5EF4-FFF2-40B4-BE49-F238E27FC236}">
                <a16:creationId xmlns:a16="http://schemas.microsoft.com/office/drawing/2014/main" id="{544E4638-4D3C-439B-84E5-9AF4B64492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6345" y="4406537"/>
            <a:ext cx="4310305" cy="1785463"/>
          </a:xfrm>
          <a:prstGeom prst="rect">
            <a:avLst/>
          </a:prstGeom>
        </p:spPr>
      </p:pic>
      <p:sp>
        <p:nvSpPr>
          <p:cNvPr id="7" name="矩形 6">
            <a:extLst>
              <a:ext uri="{FF2B5EF4-FFF2-40B4-BE49-F238E27FC236}">
                <a16:creationId xmlns:a16="http://schemas.microsoft.com/office/drawing/2014/main" id="{90691D3C-2118-433D-879E-AFC89611B2E8}"/>
              </a:ext>
            </a:extLst>
          </p:cNvPr>
          <p:cNvSpPr/>
          <p:nvPr/>
        </p:nvSpPr>
        <p:spPr>
          <a:xfrm>
            <a:off x="7016345" y="6282556"/>
            <a:ext cx="4365982" cy="430887"/>
          </a:xfrm>
          <a:prstGeom prst="rect">
            <a:avLst/>
          </a:prstGeom>
        </p:spPr>
        <p:txBody>
          <a:bodyPr wrap="square">
            <a:spAutoFit/>
          </a:bodyPr>
          <a:lstStyle/>
          <a:p>
            <a:r>
              <a:rPr lang="en-US" sz="1050" dirty="0"/>
              <a:t>https://medium.com/@kolungade.s/object-detection-image-classification-and-semantic-segmentation-using-aws-sagemaker-e1f768c8f57d</a:t>
            </a:r>
          </a:p>
        </p:txBody>
      </p:sp>
    </p:spTree>
    <p:extLst>
      <p:ext uri="{BB962C8B-B14F-4D97-AF65-F5344CB8AC3E}">
        <p14:creationId xmlns:p14="http://schemas.microsoft.com/office/powerpoint/2010/main" val="25320542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9C4FA76-9FBD-B217-37C6-4077B491FFAE}"/>
              </a:ext>
            </a:extLst>
          </p:cNvPr>
          <p:cNvSpPr>
            <a:spLocks noGrp="1"/>
          </p:cNvSpPr>
          <p:nvPr>
            <p:ph type="title"/>
          </p:nvPr>
        </p:nvSpPr>
        <p:spPr/>
        <p:txBody>
          <a:bodyPr/>
          <a:lstStyle/>
          <a:p>
            <a:r>
              <a:rPr kumimoji="1" lang="en-US" altLang="zh-TW" dirty="0"/>
              <a:t>One-Shot NAS (</a:t>
            </a:r>
            <a:r>
              <a:rPr kumimoji="1" lang="en-US" altLang="zh-TW" dirty="0" err="1"/>
              <a:t>supernet</a:t>
            </a:r>
            <a:r>
              <a:rPr kumimoji="1" lang="en-US" altLang="zh-TW" dirty="0"/>
              <a:t>-based NAS)</a:t>
            </a:r>
            <a:endParaRPr kumimoji="1" lang="zh-TW" altLang="en-US" dirty="0"/>
          </a:p>
        </p:txBody>
      </p:sp>
      <p:sp>
        <p:nvSpPr>
          <p:cNvPr id="3" name="內容版面配置區 2">
            <a:extLst>
              <a:ext uri="{FF2B5EF4-FFF2-40B4-BE49-F238E27FC236}">
                <a16:creationId xmlns:a16="http://schemas.microsoft.com/office/drawing/2014/main" id="{E947E88F-1FDD-C6EC-80B7-AFC5D5495272}"/>
              </a:ext>
            </a:extLst>
          </p:cNvPr>
          <p:cNvSpPr>
            <a:spLocks noGrp="1"/>
          </p:cNvSpPr>
          <p:nvPr>
            <p:ph idx="1"/>
          </p:nvPr>
        </p:nvSpPr>
        <p:spPr>
          <a:xfrm>
            <a:off x="838200" y="1825625"/>
            <a:ext cx="10873800" cy="2451100"/>
          </a:xfrm>
        </p:spPr>
        <p:txBody>
          <a:bodyPr>
            <a:normAutofit/>
          </a:bodyPr>
          <a:lstStyle/>
          <a:p>
            <a:r>
              <a:rPr kumimoji="1" lang="en-US" altLang="zh-TW" dirty="0"/>
              <a:t>Two-staged paradigm (e.g., Once-for-All)</a:t>
            </a:r>
          </a:p>
          <a:p>
            <a:pPr lvl="1"/>
            <a:r>
              <a:rPr kumimoji="1" lang="en-US" altLang="zh-TW" dirty="0"/>
              <a:t>Use super-network to serve as a cheap evaluation engine to guide search strategy </a:t>
            </a:r>
          </a:p>
          <a:p>
            <a:pPr lvl="2"/>
            <a:r>
              <a:rPr kumimoji="1" lang="en-US" altLang="zh-TW" dirty="0"/>
              <a:t>Such as BO or Evolutionary Search</a:t>
            </a:r>
          </a:p>
          <a:p>
            <a:pPr marL="457200" lvl="1" indent="0">
              <a:buNone/>
            </a:pPr>
            <a:r>
              <a:rPr kumimoji="1" lang="en-US" altLang="zh-TW" dirty="0"/>
              <a:t> </a:t>
            </a:r>
          </a:p>
          <a:p>
            <a:pPr marL="457200" lvl="1" indent="0">
              <a:buNone/>
            </a:pPr>
            <a:endParaRPr kumimoji="1" lang="zh-TW" altLang="en-US" dirty="0"/>
          </a:p>
        </p:txBody>
      </p:sp>
      <p:sp>
        <p:nvSpPr>
          <p:cNvPr id="4" name="投影片編號版面配置區 3">
            <a:extLst>
              <a:ext uri="{FF2B5EF4-FFF2-40B4-BE49-F238E27FC236}">
                <a16:creationId xmlns:a16="http://schemas.microsoft.com/office/drawing/2014/main" id="{B8FC7145-7F25-82DD-484D-40430B7AB438}"/>
              </a:ext>
            </a:extLst>
          </p:cNvPr>
          <p:cNvSpPr>
            <a:spLocks noGrp="1"/>
          </p:cNvSpPr>
          <p:nvPr>
            <p:ph type="sldNum" sz="quarter" idx="12"/>
          </p:nvPr>
        </p:nvSpPr>
        <p:spPr>
          <a:xfrm>
            <a:off x="10776000" y="6165000"/>
            <a:ext cx="433800" cy="365125"/>
          </a:xfrm>
        </p:spPr>
        <p:txBody>
          <a:bodyPr/>
          <a:lstStyle/>
          <a:p>
            <a:fld id="{1A4800EB-2EA5-46D2-A07A-510C9AA2772C}" type="slidenum">
              <a:rPr lang="en-US" altLang="zh-TW" smtClean="0"/>
              <a:pPr/>
              <a:t>30</a:t>
            </a:fld>
            <a:endParaRPr lang="en-US" altLang="zh-TW" dirty="0"/>
          </a:p>
        </p:txBody>
      </p:sp>
      <p:grpSp>
        <p:nvGrpSpPr>
          <p:cNvPr id="107" name="群組 106">
            <a:extLst>
              <a:ext uri="{FF2B5EF4-FFF2-40B4-BE49-F238E27FC236}">
                <a16:creationId xmlns:a16="http://schemas.microsoft.com/office/drawing/2014/main" id="{5233CFB2-58B5-09EC-78CA-4677869C5866}"/>
              </a:ext>
            </a:extLst>
          </p:cNvPr>
          <p:cNvGrpSpPr/>
          <p:nvPr/>
        </p:nvGrpSpPr>
        <p:grpSpPr>
          <a:xfrm>
            <a:off x="3808269" y="3564021"/>
            <a:ext cx="7056000" cy="2592000"/>
            <a:chOff x="2316000" y="3636381"/>
            <a:chExt cx="7668000" cy="2960619"/>
          </a:xfrm>
        </p:grpSpPr>
        <p:sp>
          <p:nvSpPr>
            <p:cNvPr id="88" name="圓角矩形 87">
              <a:extLst>
                <a:ext uri="{FF2B5EF4-FFF2-40B4-BE49-F238E27FC236}">
                  <a16:creationId xmlns:a16="http://schemas.microsoft.com/office/drawing/2014/main" id="{A5E7228D-143B-FB88-C4A7-D477D4BB3FC5}"/>
                </a:ext>
              </a:extLst>
            </p:cNvPr>
            <p:cNvSpPr/>
            <p:nvPr/>
          </p:nvSpPr>
          <p:spPr>
            <a:xfrm>
              <a:off x="2424000" y="5373000"/>
              <a:ext cx="7560000" cy="1224000"/>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90" name="圖片 89" descr="一張含有 圓形, 圖表, 螢幕擷取畫面, 行 的圖片&#10;&#10;自動產生的描述">
              <a:extLst>
                <a:ext uri="{FF2B5EF4-FFF2-40B4-BE49-F238E27FC236}">
                  <a16:creationId xmlns:a16="http://schemas.microsoft.com/office/drawing/2014/main" id="{504CEF17-8723-09A5-3483-D7413743B2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2000" y="5471526"/>
              <a:ext cx="1188000" cy="1125474"/>
            </a:xfrm>
            <a:prstGeom prst="rect">
              <a:avLst/>
            </a:prstGeom>
          </p:spPr>
        </p:pic>
        <p:cxnSp>
          <p:nvCxnSpPr>
            <p:cNvPr id="92" name="直線箭頭接點 91">
              <a:extLst>
                <a:ext uri="{FF2B5EF4-FFF2-40B4-BE49-F238E27FC236}">
                  <a16:creationId xmlns:a16="http://schemas.microsoft.com/office/drawing/2014/main" id="{8D8FBF56-D696-6AD9-CF48-9B98D34E1592}"/>
                </a:ext>
              </a:extLst>
            </p:cNvPr>
            <p:cNvCxnSpPr/>
            <p:nvPr/>
          </p:nvCxnSpPr>
          <p:spPr>
            <a:xfrm>
              <a:off x="4014600" y="5985000"/>
              <a:ext cx="497400" cy="0"/>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4" name="圖片 93" descr="一張含有 圓形, 螢幕擷取畫面, 圖表, 設計 的圖片&#10;&#10;自動產生的描述">
              <a:extLst>
                <a:ext uri="{FF2B5EF4-FFF2-40B4-BE49-F238E27FC236}">
                  <a16:creationId xmlns:a16="http://schemas.microsoft.com/office/drawing/2014/main" id="{B4F0F879-9175-0169-1BCA-D35CFAD194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1857" y="5471526"/>
              <a:ext cx="968967" cy="1088225"/>
            </a:xfrm>
            <a:prstGeom prst="rect">
              <a:avLst/>
            </a:prstGeom>
          </p:spPr>
        </p:pic>
        <p:pic>
          <p:nvPicPr>
            <p:cNvPr id="96" name="圖片 95" descr="一張含有 時鐘, 字型, 圓形, 掛鐘 的圖片&#10;&#10;自動產生的描述">
              <a:extLst>
                <a:ext uri="{FF2B5EF4-FFF2-40B4-BE49-F238E27FC236}">
                  <a16:creationId xmlns:a16="http://schemas.microsoft.com/office/drawing/2014/main" id="{9209B8B3-E8B4-5A3E-496E-2D815A1986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21263" y="5614087"/>
              <a:ext cx="1474260" cy="741825"/>
            </a:xfrm>
            <a:prstGeom prst="rect">
              <a:avLst/>
            </a:prstGeom>
          </p:spPr>
        </p:pic>
        <p:cxnSp>
          <p:nvCxnSpPr>
            <p:cNvPr id="98" name="直線箭頭接點 97">
              <a:extLst>
                <a:ext uri="{FF2B5EF4-FFF2-40B4-BE49-F238E27FC236}">
                  <a16:creationId xmlns:a16="http://schemas.microsoft.com/office/drawing/2014/main" id="{B0537477-96F5-62DC-E97F-031266A14084}"/>
                </a:ext>
              </a:extLst>
            </p:cNvPr>
            <p:cNvCxnSpPr/>
            <p:nvPr/>
          </p:nvCxnSpPr>
          <p:spPr>
            <a:xfrm>
              <a:off x="7392000" y="5972938"/>
              <a:ext cx="497400" cy="0"/>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9" name="文字方塊 98">
              <a:extLst>
                <a:ext uri="{FF2B5EF4-FFF2-40B4-BE49-F238E27FC236}">
                  <a16:creationId xmlns:a16="http://schemas.microsoft.com/office/drawing/2014/main" id="{C36D75AC-5C7E-D0CA-C514-602C7CE0AC4C}"/>
                </a:ext>
              </a:extLst>
            </p:cNvPr>
            <p:cNvSpPr txBox="1"/>
            <p:nvPr/>
          </p:nvSpPr>
          <p:spPr>
            <a:xfrm>
              <a:off x="8012150" y="5757494"/>
              <a:ext cx="1261884" cy="430887"/>
            </a:xfrm>
            <a:prstGeom prst="rect">
              <a:avLst/>
            </a:prstGeom>
            <a:noFill/>
          </p:spPr>
          <p:txBody>
            <a:bodyPr wrap="none" rtlCol="0">
              <a:spAutoFit/>
            </a:bodyPr>
            <a:lstStyle/>
            <a:p>
              <a:r>
                <a:rPr kumimoji="1" lang="en-US" altLang="zh-TW" sz="1100" b="1" dirty="0"/>
                <a:t>Latency = 8ms</a:t>
              </a:r>
            </a:p>
            <a:p>
              <a:r>
                <a:rPr lang="en-US" altLang="zh-TW" sz="1100" b="1" dirty="0"/>
                <a:t>Accuracy = 81%</a:t>
              </a:r>
              <a:endParaRPr kumimoji="1" lang="zh-TW" altLang="en-US" sz="1100" b="1" dirty="0"/>
            </a:p>
          </p:txBody>
        </p:sp>
        <p:sp>
          <p:nvSpPr>
            <p:cNvPr id="100" name="向右箭號 99">
              <a:extLst>
                <a:ext uri="{FF2B5EF4-FFF2-40B4-BE49-F238E27FC236}">
                  <a16:creationId xmlns:a16="http://schemas.microsoft.com/office/drawing/2014/main" id="{78DF5692-8F0A-FF00-3F53-E6813474EED4}"/>
                </a:ext>
              </a:extLst>
            </p:cNvPr>
            <p:cNvSpPr/>
            <p:nvPr/>
          </p:nvSpPr>
          <p:spPr>
            <a:xfrm rot="16200000">
              <a:off x="8278075" y="5014445"/>
              <a:ext cx="730034" cy="451686"/>
            </a:xfrm>
            <a:prstGeom prst="rightArrow">
              <a:avLst/>
            </a:prstGeom>
            <a:solidFill>
              <a:schemeClr val="accent4">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01" name="向右箭號 100">
              <a:extLst>
                <a:ext uri="{FF2B5EF4-FFF2-40B4-BE49-F238E27FC236}">
                  <a16:creationId xmlns:a16="http://schemas.microsoft.com/office/drawing/2014/main" id="{8CAC1B8E-FE0A-8302-F899-FDF34E693BF0}"/>
                </a:ext>
              </a:extLst>
            </p:cNvPr>
            <p:cNvSpPr/>
            <p:nvPr/>
          </p:nvSpPr>
          <p:spPr>
            <a:xfrm rot="5400000">
              <a:off x="3890683" y="5011616"/>
              <a:ext cx="730034" cy="451686"/>
            </a:xfrm>
            <a:prstGeom prst="rightArrow">
              <a:avLst/>
            </a:prstGeom>
            <a:solidFill>
              <a:schemeClr val="accent4">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02" name="圓角矩形 101">
              <a:extLst>
                <a:ext uri="{FF2B5EF4-FFF2-40B4-BE49-F238E27FC236}">
                  <a16:creationId xmlns:a16="http://schemas.microsoft.com/office/drawing/2014/main" id="{DD5E3037-1314-B438-67F9-DCAE47AE8F70}"/>
                </a:ext>
              </a:extLst>
            </p:cNvPr>
            <p:cNvSpPr/>
            <p:nvPr/>
          </p:nvSpPr>
          <p:spPr>
            <a:xfrm>
              <a:off x="2316000" y="3636381"/>
              <a:ext cx="7560000" cy="1224000"/>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2000" b="1" dirty="0">
                  <a:solidFill>
                    <a:schemeClr val="tx1"/>
                  </a:solidFill>
                  <a:latin typeface="Arial" panose="020B0604020202020204" pitchFamily="34" charset="0"/>
                  <a:cs typeface="Arial" panose="020B0604020202020204" pitchFamily="34" charset="0"/>
                </a:rPr>
                <a:t>Search Engine</a:t>
              </a:r>
            </a:p>
            <a:p>
              <a:pPr algn="ctr"/>
              <a:r>
                <a:rPr lang="en-US" altLang="zh-TW" sz="2000" b="1" dirty="0">
                  <a:solidFill>
                    <a:schemeClr val="tx1"/>
                  </a:solidFill>
                  <a:latin typeface="Arial" panose="020B0604020202020204" pitchFamily="34" charset="0"/>
                  <a:cs typeface="Arial" panose="020B0604020202020204" pitchFamily="34" charset="0"/>
                </a:rPr>
                <a:t>(ex: Bayesian Optimization, Evolutionary Search)</a:t>
              </a:r>
              <a:endParaRPr kumimoji="1" lang="zh-TW" altLang="en-US" sz="2000" b="1" dirty="0">
                <a:solidFill>
                  <a:schemeClr val="tx1"/>
                </a:solidFill>
                <a:latin typeface="Arial" panose="020B0604020202020204" pitchFamily="34" charset="0"/>
                <a:cs typeface="Arial" panose="020B0604020202020204" pitchFamily="34" charset="0"/>
              </a:endParaRPr>
            </a:p>
          </p:txBody>
        </p:sp>
        <p:sp>
          <p:nvSpPr>
            <p:cNvPr id="105" name="文字方塊 104">
              <a:extLst>
                <a:ext uri="{FF2B5EF4-FFF2-40B4-BE49-F238E27FC236}">
                  <a16:creationId xmlns:a16="http://schemas.microsoft.com/office/drawing/2014/main" id="{84275E78-2C92-4C10-99B0-A1AE262615D6}"/>
                </a:ext>
              </a:extLst>
            </p:cNvPr>
            <p:cNvSpPr txBox="1"/>
            <p:nvPr/>
          </p:nvSpPr>
          <p:spPr>
            <a:xfrm>
              <a:off x="4408178" y="4859528"/>
              <a:ext cx="1679222" cy="461665"/>
            </a:xfrm>
            <a:prstGeom prst="rect">
              <a:avLst/>
            </a:prstGeom>
            <a:noFill/>
          </p:spPr>
          <p:txBody>
            <a:bodyPr wrap="square">
              <a:spAutoFit/>
            </a:bodyPr>
            <a:lstStyle/>
            <a:p>
              <a:r>
                <a:rPr kumimoji="1" lang="en-US" altLang="zh-TW" sz="1200" b="1" dirty="0"/>
                <a:t>Suggest Architecture</a:t>
              </a:r>
              <a:endParaRPr kumimoji="1" lang="zh-TW" altLang="en-US" sz="1200" b="1" dirty="0"/>
            </a:p>
          </p:txBody>
        </p:sp>
      </p:grpSp>
      <p:sp>
        <p:nvSpPr>
          <p:cNvPr id="106" name="文字方塊 105">
            <a:extLst>
              <a:ext uri="{FF2B5EF4-FFF2-40B4-BE49-F238E27FC236}">
                <a16:creationId xmlns:a16="http://schemas.microsoft.com/office/drawing/2014/main" id="{EE0EA602-3DFC-4128-E657-833C7D5BA37D}"/>
              </a:ext>
            </a:extLst>
          </p:cNvPr>
          <p:cNvSpPr txBox="1"/>
          <p:nvPr/>
        </p:nvSpPr>
        <p:spPr>
          <a:xfrm>
            <a:off x="9828286" y="4635624"/>
            <a:ext cx="1679222" cy="461665"/>
          </a:xfrm>
          <a:prstGeom prst="rect">
            <a:avLst/>
          </a:prstGeom>
          <a:noFill/>
        </p:spPr>
        <p:txBody>
          <a:bodyPr wrap="square">
            <a:spAutoFit/>
          </a:bodyPr>
          <a:lstStyle/>
          <a:p>
            <a:r>
              <a:rPr kumimoji="1" lang="en-US" altLang="zh-TW" sz="1200" b="1" dirty="0"/>
              <a:t>Evaluation</a:t>
            </a:r>
          </a:p>
          <a:p>
            <a:r>
              <a:rPr lang="en-US" altLang="zh-TW" sz="1200" b="1" dirty="0"/>
              <a:t>Result</a:t>
            </a:r>
            <a:endParaRPr kumimoji="1" lang="zh-TW" altLang="en-US" sz="1200" b="1" dirty="0"/>
          </a:p>
        </p:txBody>
      </p:sp>
      <p:sp>
        <p:nvSpPr>
          <p:cNvPr id="18" name="圓角矩形 17">
            <a:extLst>
              <a:ext uri="{FF2B5EF4-FFF2-40B4-BE49-F238E27FC236}">
                <a16:creationId xmlns:a16="http://schemas.microsoft.com/office/drawing/2014/main" id="{5B947335-005F-7181-2D2D-82F802A8F552}"/>
              </a:ext>
            </a:extLst>
          </p:cNvPr>
          <p:cNvSpPr/>
          <p:nvPr/>
        </p:nvSpPr>
        <p:spPr>
          <a:xfrm>
            <a:off x="1238540" y="5093397"/>
            <a:ext cx="1926490" cy="1071603"/>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2000" b="1" dirty="0" err="1">
                <a:solidFill>
                  <a:schemeClr val="tx1"/>
                </a:solidFill>
                <a:latin typeface="Arial" panose="020B0604020202020204" pitchFamily="34" charset="0"/>
                <a:cs typeface="Arial" panose="020B0604020202020204" pitchFamily="34" charset="0"/>
              </a:rPr>
              <a:t>Supernet</a:t>
            </a:r>
            <a:r>
              <a:rPr kumimoji="1" lang="en-US" altLang="zh-TW" sz="2000" b="1" dirty="0">
                <a:solidFill>
                  <a:schemeClr val="tx1"/>
                </a:solidFill>
                <a:latin typeface="Arial" panose="020B0604020202020204" pitchFamily="34" charset="0"/>
                <a:cs typeface="Arial" panose="020B0604020202020204" pitchFamily="34" charset="0"/>
              </a:rPr>
              <a:t> Training</a:t>
            </a:r>
            <a:endParaRPr kumimoji="1" lang="zh-TW" altLang="en-US" sz="2000" b="1" dirty="0">
              <a:solidFill>
                <a:schemeClr val="tx1"/>
              </a:solidFill>
              <a:latin typeface="Arial" panose="020B0604020202020204" pitchFamily="34" charset="0"/>
              <a:cs typeface="Arial" panose="020B0604020202020204" pitchFamily="34" charset="0"/>
            </a:endParaRPr>
          </a:p>
        </p:txBody>
      </p:sp>
      <p:sp>
        <p:nvSpPr>
          <p:cNvPr id="19" name="向右箭號 18">
            <a:extLst>
              <a:ext uri="{FF2B5EF4-FFF2-40B4-BE49-F238E27FC236}">
                <a16:creationId xmlns:a16="http://schemas.microsoft.com/office/drawing/2014/main" id="{1E26BF3A-53AB-7107-8D40-6077479C3E8A}"/>
              </a:ext>
            </a:extLst>
          </p:cNvPr>
          <p:cNvSpPr/>
          <p:nvPr/>
        </p:nvSpPr>
        <p:spPr>
          <a:xfrm>
            <a:off x="3224121" y="5455531"/>
            <a:ext cx="639139" cy="415636"/>
          </a:xfrm>
          <a:prstGeom prst="rightArrow">
            <a:avLst/>
          </a:prstGeom>
          <a:solidFill>
            <a:schemeClr val="accent4">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42718531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a:extLst>
              <a:ext uri="{FF2B5EF4-FFF2-40B4-BE49-F238E27FC236}">
                <a16:creationId xmlns:a16="http://schemas.microsoft.com/office/drawing/2014/main" id="{A269AF27-3CF0-3F2A-EA10-80AE06703AEC}"/>
              </a:ext>
            </a:extLst>
          </p:cNvPr>
          <p:cNvSpPr>
            <a:spLocks noGrp="1"/>
          </p:cNvSpPr>
          <p:nvPr>
            <p:ph type="title"/>
          </p:nvPr>
        </p:nvSpPr>
        <p:spPr/>
        <p:txBody>
          <a:bodyPr/>
          <a:lstStyle/>
          <a:p>
            <a:r>
              <a:rPr lang="en-US" altLang="zh-TW" dirty="0"/>
              <a:t>Once-for-All</a:t>
            </a:r>
            <a:endParaRPr lang="zh-TW" altLang="en-US" dirty="0"/>
          </a:p>
        </p:txBody>
      </p:sp>
      <p:sp>
        <p:nvSpPr>
          <p:cNvPr id="4" name="投影片編號版面配置區 3">
            <a:extLst>
              <a:ext uri="{FF2B5EF4-FFF2-40B4-BE49-F238E27FC236}">
                <a16:creationId xmlns:a16="http://schemas.microsoft.com/office/drawing/2014/main" id="{A1E85AAE-5CD6-0F5F-5EC1-88172E454703}"/>
              </a:ext>
            </a:extLst>
          </p:cNvPr>
          <p:cNvSpPr>
            <a:spLocks noGrp="1"/>
          </p:cNvSpPr>
          <p:nvPr>
            <p:ph type="sldNum" sz="quarter" idx="10"/>
          </p:nvPr>
        </p:nvSpPr>
        <p:spPr/>
        <p:txBody>
          <a:bodyPr/>
          <a:lstStyle/>
          <a:p>
            <a:fld id="{1A4800EB-2EA5-46D2-A07A-510C9AA2772C}" type="slidenum">
              <a:rPr lang="en-US" altLang="zh-TW" smtClean="0"/>
              <a:pPr/>
              <a:t>31</a:t>
            </a:fld>
            <a:endParaRPr lang="en-US" altLang="zh-TW"/>
          </a:p>
        </p:txBody>
      </p:sp>
      <p:sp>
        <p:nvSpPr>
          <p:cNvPr id="3" name="文字版面配置區 2">
            <a:extLst>
              <a:ext uri="{FF2B5EF4-FFF2-40B4-BE49-F238E27FC236}">
                <a16:creationId xmlns:a16="http://schemas.microsoft.com/office/drawing/2014/main" id="{5EA0FBE3-0713-D5B2-8E22-82538B34BAC1}"/>
              </a:ext>
            </a:extLst>
          </p:cNvPr>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16470797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a:extLst>
              <a:ext uri="{FF2B5EF4-FFF2-40B4-BE49-F238E27FC236}">
                <a16:creationId xmlns:a16="http://schemas.microsoft.com/office/drawing/2014/main" id="{7E7E8AA1-0EAE-1DC6-08EF-8AA01276704C}"/>
              </a:ext>
            </a:extLst>
          </p:cNvPr>
          <p:cNvSpPr>
            <a:spLocks noGrp="1"/>
          </p:cNvSpPr>
          <p:nvPr>
            <p:ph type="title"/>
          </p:nvPr>
        </p:nvSpPr>
        <p:spPr/>
        <p:txBody>
          <a:bodyPr/>
          <a:lstStyle/>
          <a:p>
            <a:r>
              <a:rPr lang="en-US" altLang="zh-TW" dirty="0"/>
              <a:t>Once-for-All</a:t>
            </a:r>
            <a:endParaRPr lang="zh-TW" altLang="en-US" dirty="0"/>
          </a:p>
        </p:txBody>
      </p:sp>
      <p:sp>
        <p:nvSpPr>
          <p:cNvPr id="6" name="內容版面配置區 5">
            <a:extLst>
              <a:ext uri="{FF2B5EF4-FFF2-40B4-BE49-F238E27FC236}">
                <a16:creationId xmlns:a16="http://schemas.microsoft.com/office/drawing/2014/main" id="{3CB2699D-8132-6AE1-D430-EB53676AA273}"/>
              </a:ext>
            </a:extLst>
          </p:cNvPr>
          <p:cNvSpPr>
            <a:spLocks noGrp="1"/>
          </p:cNvSpPr>
          <p:nvPr>
            <p:ph idx="1"/>
          </p:nvPr>
        </p:nvSpPr>
        <p:spPr/>
        <p:txBody>
          <a:bodyPr/>
          <a:lstStyle/>
          <a:p>
            <a:r>
              <a:rPr lang="en-US" altLang="zh-CN" dirty="0">
                <a:solidFill>
                  <a:srgbClr val="000000"/>
                </a:solidFill>
              </a:rPr>
              <a:t>Once-for-All: Train One Network and Specialize it for Efficient Deployment </a:t>
            </a:r>
          </a:p>
          <a:p>
            <a:pPr lvl="1"/>
            <a:r>
              <a:rPr lang="en-US" altLang="zh-TW" dirty="0"/>
              <a:t>MIT HAN Lab, ICLR 2020</a:t>
            </a:r>
          </a:p>
          <a:p>
            <a:pPr lvl="1"/>
            <a:r>
              <a:rPr lang="en-US" altLang="zh-CN" dirty="0"/>
              <a:t>Progressive shrinking</a:t>
            </a:r>
            <a:endParaRPr lang="en-US" altLang="zh-TW" dirty="0"/>
          </a:p>
          <a:p>
            <a:pPr lvl="1"/>
            <a:r>
              <a:rPr lang="en-US" altLang="zh-TW" dirty="0"/>
              <a:t>1200 + 40 GPU hours</a:t>
            </a:r>
          </a:p>
          <a:p>
            <a:endParaRPr lang="zh-TW" altLang="en-US" dirty="0"/>
          </a:p>
        </p:txBody>
      </p:sp>
      <p:sp>
        <p:nvSpPr>
          <p:cNvPr id="4" name="投影片編號版面配置區 3">
            <a:extLst>
              <a:ext uri="{FF2B5EF4-FFF2-40B4-BE49-F238E27FC236}">
                <a16:creationId xmlns:a16="http://schemas.microsoft.com/office/drawing/2014/main" id="{BE69317D-0AF2-90E4-C8C5-2CE3E2AFF42C}"/>
              </a:ext>
            </a:extLst>
          </p:cNvPr>
          <p:cNvSpPr>
            <a:spLocks noGrp="1"/>
          </p:cNvSpPr>
          <p:nvPr>
            <p:ph type="sldNum" sz="quarter" idx="12"/>
          </p:nvPr>
        </p:nvSpPr>
        <p:spPr/>
        <p:txBody>
          <a:bodyPr/>
          <a:lstStyle/>
          <a:p>
            <a:fld id="{E64074C4-C0D5-4D1B-BEEE-0FC9CCAE6A2E}" type="slidenum">
              <a:rPr lang="en-US" altLang="zh-TW" smtClean="0"/>
              <a:pPr/>
              <a:t>32</a:t>
            </a:fld>
            <a:endParaRPr lang="en-US" altLang="zh-TW"/>
          </a:p>
        </p:txBody>
      </p:sp>
      <p:pic>
        <p:nvPicPr>
          <p:cNvPr id="7" name="图片 7">
            <a:extLst>
              <a:ext uri="{FF2B5EF4-FFF2-40B4-BE49-F238E27FC236}">
                <a16:creationId xmlns:a16="http://schemas.microsoft.com/office/drawing/2014/main" id="{20F8018C-2461-A04A-DCC9-84E548D45CD1}"/>
              </a:ext>
            </a:extLst>
          </p:cNvPr>
          <p:cNvPicPr>
            <a:picLocks noChangeAspect="1"/>
          </p:cNvPicPr>
          <p:nvPr/>
        </p:nvPicPr>
        <p:blipFill>
          <a:blip r:embed="rId2"/>
          <a:stretch>
            <a:fillRect/>
          </a:stretch>
        </p:blipFill>
        <p:spPr>
          <a:xfrm>
            <a:off x="5376000" y="2488492"/>
            <a:ext cx="5197520" cy="4069039"/>
          </a:xfrm>
          <a:prstGeom prst="rect">
            <a:avLst/>
          </a:prstGeom>
        </p:spPr>
      </p:pic>
    </p:spTree>
    <p:extLst>
      <p:ext uri="{BB962C8B-B14F-4D97-AF65-F5344CB8AC3E}">
        <p14:creationId xmlns:p14="http://schemas.microsoft.com/office/powerpoint/2010/main" val="1499083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C17A87B-84C8-07A9-AE7C-67DF8F7560EE}"/>
              </a:ext>
            </a:extLst>
          </p:cNvPr>
          <p:cNvSpPr>
            <a:spLocks noGrp="1"/>
          </p:cNvSpPr>
          <p:nvPr>
            <p:ph type="title"/>
          </p:nvPr>
        </p:nvSpPr>
        <p:spPr/>
        <p:txBody>
          <a:bodyPr/>
          <a:lstStyle/>
          <a:p>
            <a:r>
              <a:rPr kumimoji="1" lang="en-US" altLang="zh-TW" dirty="0"/>
              <a:t>Once-for-All Network</a:t>
            </a:r>
            <a:endParaRPr kumimoji="1" lang="zh-TW" altLang="en-US" dirty="0"/>
          </a:p>
        </p:txBody>
      </p:sp>
      <p:pic>
        <p:nvPicPr>
          <p:cNvPr id="6" name="內容版面配置區 5" descr="一張含有 文字, 螢幕擷取畫面, 圖表, 設計 的圖片&#10;&#10;自動產生的描述">
            <a:extLst>
              <a:ext uri="{FF2B5EF4-FFF2-40B4-BE49-F238E27FC236}">
                <a16:creationId xmlns:a16="http://schemas.microsoft.com/office/drawing/2014/main" id="{4DBDAEB2-72BA-DC19-2138-F717A257CE1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67461"/>
          <a:stretch/>
        </p:blipFill>
        <p:spPr>
          <a:xfrm>
            <a:off x="1488000" y="2061000"/>
            <a:ext cx="8869518" cy="1368000"/>
          </a:xfrm>
        </p:spPr>
      </p:pic>
      <p:sp>
        <p:nvSpPr>
          <p:cNvPr id="4" name="投影片編號版面配置區 3">
            <a:extLst>
              <a:ext uri="{FF2B5EF4-FFF2-40B4-BE49-F238E27FC236}">
                <a16:creationId xmlns:a16="http://schemas.microsoft.com/office/drawing/2014/main" id="{27BBCF66-6514-4337-75BD-719B5B966DB0}"/>
              </a:ext>
            </a:extLst>
          </p:cNvPr>
          <p:cNvSpPr>
            <a:spLocks noGrp="1"/>
          </p:cNvSpPr>
          <p:nvPr>
            <p:ph type="sldNum" sz="quarter" idx="12"/>
          </p:nvPr>
        </p:nvSpPr>
        <p:spPr/>
        <p:txBody>
          <a:bodyPr/>
          <a:lstStyle/>
          <a:p>
            <a:fld id="{1A4800EB-2EA5-46D2-A07A-510C9AA2772C}" type="slidenum">
              <a:rPr lang="en-US" altLang="zh-TW" smtClean="0"/>
              <a:pPr/>
              <a:t>33</a:t>
            </a:fld>
            <a:endParaRPr lang="en-US" altLang="zh-TW"/>
          </a:p>
        </p:txBody>
      </p:sp>
    </p:spTree>
    <p:extLst>
      <p:ext uri="{BB962C8B-B14F-4D97-AF65-F5344CB8AC3E}">
        <p14:creationId xmlns:p14="http://schemas.microsoft.com/office/powerpoint/2010/main" val="32011161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C17A87B-84C8-07A9-AE7C-67DF8F7560EE}"/>
              </a:ext>
            </a:extLst>
          </p:cNvPr>
          <p:cNvSpPr>
            <a:spLocks noGrp="1"/>
          </p:cNvSpPr>
          <p:nvPr>
            <p:ph type="title"/>
          </p:nvPr>
        </p:nvSpPr>
        <p:spPr/>
        <p:txBody>
          <a:bodyPr/>
          <a:lstStyle/>
          <a:p>
            <a:r>
              <a:rPr kumimoji="1" lang="en-US" altLang="zh-TW" dirty="0"/>
              <a:t>Once-for-All Network</a:t>
            </a:r>
            <a:endParaRPr kumimoji="1" lang="zh-TW" altLang="en-US" dirty="0"/>
          </a:p>
        </p:txBody>
      </p:sp>
      <p:pic>
        <p:nvPicPr>
          <p:cNvPr id="6" name="內容版面配置區 5" descr="一張含有 文字, 螢幕擷取畫面, 圖表, 設計 的圖片&#10;&#10;自動產生的描述">
            <a:extLst>
              <a:ext uri="{FF2B5EF4-FFF2-40B4-BE49-F238E27FC236}">
                <a16:creationId xmlns:a16="http://schemas.microsoft.com/office/drawing/2014/main" id="{4DBDAEB2-72BA-DC19-2138-F717A257CE1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8000" y="2061000"/>
            <a:ext cx="8869518" cy="4204206"/>
          </a:xfrm>
        </p:spPr>
      </p:pic>
      <p:sp>
        <p:nvSpPr>
          <p:cNvPr id="4" name="投影片編號版面配置區 3">
            <a:extLst>
              <a:ext uri="{FF2B5EF4-FFF2-40B4-BE49-F238E27FC236}">
                <a16:creationId xmlns:a16="http://schemas.microsoft.com/office/drawing/2014/main" id="{27BBCF66-6514-4337-75BD-719B5B966DB0}"/>
              </a:ext>
            </a:extLst>
          </p:cNvPr>
          <p:cNvSpPr>
            <a:spLocks noGrp="1"/>
          </p:cNvSpPr>
          <p:nvPr>
            <p:ph type="sldNum" sz="quarter" idx="12"/>
          </p:nvPr>
        </p:nvSpPr>
        <p:spPr/>
        <p:txBody>
          <a:bodyPr/>
          <a:lstStyle/>
          <a:p>
            <a:fld id="{1A4800EB-2EA5-46D2-A07A-510C9AA2772C}" type="slidenum">
              <a:rPr lang="en-US" altLang="zh-TW" smtClean="0"/>
              <a:pPr/>
              <a:t>34</a:t>
            </a:fld>
            <a:endParaRPr lang="en-US" altLang="zh-TW"/>
          </a:p>
        </p:txBody>
      </p:sp>
    </p:spTree>
    <p:extLst>
      <p:ext uri="{BB962C8B-B14F-4D97-AF65-F5344CB8AC3E}">
        <p14:creationId xmlns:p14="http://schemas.microsoft.com/office/powerpoint/2010/main" val="2454024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C17A87B-84C8-07A9-AE7C-67DF8F7560EE}"/>
              </a:ext>
            </a:extLst>
          </p:cNvPr>
          <p:cNvSpPr>
            <a:spLocks noGrp="1"/>
          </p:cNvSpPr>
          <p:nvPr>
            <p:ph type="title"/>
          </p:nvPr>
        </p:nvSpPr>
        <p:spPr/>
        <p:txBody>
          <a:bodyPr/>
          <a:lstStyle/>
          <a:p>
            <a:r>
              <a:rPr kumimoji="1" lang="en-US" altLang="zh-TW" dirty="0"/>
              <a:t>Once-for-All Network</a:t>
            </a:r>
            <a:endParaRPr kumimoji="1" lang="zh-TW" altLang="en-US" dirty="0"/>
          </a:p>
        </p:txBody>
      </p:sp>
      <p:pic>
        <p:nvPicPr>
          <p:cNvPr id="6" name="內容版面配置區 5" descr="一張含有 文字, 螢幕擷取畫面, 圖表, 設計 的圖片&#10;&#10;自動產生的描述">
            <a:extLst>
              <a:ext uri="{FF2B5EF4-FFF2-40B4-BE49-F238E27FC236}">
                <a16:creationId xmlns:a16="http://schemas.microsoft.com/office/drawing/2014/main" id="{4DBDAEB2-72BA-DC19-2138-F717A257CE1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8000" y="2061000"/>
            <a:ext cx="8869518" cy="4204206"/>
          </a:xfrm>
        </p:spPr>
      </p:pic>
      <p:sp>
        <p:nvSpPr>
          <p:cNvPr id="4" name="投影片編號版面配置區 3">
            <a:extLst>
              <a:ext uri="{FF2B5EF4-FFF2-40B4-BE49-F238E27FC236}">
                <a16:creationId xmlns:a16="http://schemas.microsoft.com/office/drawing/2014/main" id="{27BBCF66-6514-4337-75BD-719B5B966DB0}"/>
              </a:ext>
            </a:extLst>
          </p:cNvPr>
          <p:cNvSpPr>
            <a:spLocks noGrp="1"/>
          </p:cNvSpPr>
          <p:nvPr>
            <p:ph type="sldNum" sz="quarter" idx="12"/>
          </p:nvPr>
        </p:nvSpPr>
        <p:spPr/>
        <p:txBody>
          <a:bodyPr/>
          <a:lstStyle/>
          <a:p>
            <a:fld id="{1A4800EB-2EA5-46D2-A07A-510C9AA2772C}" type="slidenum">
              <a:rPr lang="en-US" altLang="zh-TW" smtClean="0"/>
              <a:pPr/>
              <a:t>35</a:t>
            </a:fld>
            <a:endParaRPr lang="en-US" altLang="zh-TW"/>
          </a:p>
        </p:txBody>
      </p:sp>
      <p:pic>
        <p:nvPicPr>
          <p:cNvPr id="5" name="內容版面配置區 5">
            <a:extLst>
              <a:ext uri="{FF2B5EF4-FFF2-40B4-BE49-F238E27FC236}">
                <a16:creationId xmlns:a16="http://schemas.microsoft.com/office/drawing/2014/main" id="{C2D48F9B-F9F5-6EA6-DF0E-7651BA0B14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0421" y="5476115"/>
            <a:ext cx="8241579" cy="806455"/>
          </a:xfrm>
          <a:prstGeom prst="rect">
            <a:avLst/>
          </a:prstGeom>
        </p:spPr>
      </p:pic>
      <p:sp>
        <p:nvSpPr>
          <p:cNvPr id="3" name="矩形 2">
            <a:extLst>
              <a:ext uri="{FF2B5EF4-FFF2-40B4-BE49-F238E27FC236}">
                <a16:creationId xmlns:a16="http://schemas.microsoft.com/office/drawing/2014/main" id="{8648F227-10DD-DC15-A994-0627AF8B2FFC}"/>
              </a:ext>
            </a:extLst>
          </p:cNvPr>
          <p:cNvSpPr/>
          <p:nvPr/>
        </p:nvSpPr>
        <p:spPr>
          <a:xfrm>
            <a:off x="9912000" y="5589000"/>
            <a:ext cx="648000" cy="767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8000376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F198CA7-E563-D48B-8CA9-3B728928635D}"/>
              </a:ext>
            </a:extLst>
          </p:cNvPr>
          <p:cNvSpPr>
            <a:spLocks noGrp="1"/>
          </p:cNvSpPr>
          <p:nvPr>
            <p:ph type="title"/>
          </p:nvPr>
        </p:nvSpPr>
        <p:spPr/>
        <p:txBody>
          <a:bodyPr/>
          <a:lstStyle/>
          <a:p>
            <a:r>
              <a:rPr kumimoji="1" lang="en-US" altLang="zh-TW" dirty="0"/>
              <a:t>Progressive Shrinking</a:t>
            </a:r>
            <a:endParaRPr kumimoji="1" lang="zh-TW" altLang="en-US" dirty="0"/>
          </a:p>
        </p:txBody>
      </p:sp>
      <p:sp>
        <p:nvSpPr>
          <p:cNvPr id="4" name="投影片編號版面配置區 3">
            <a:extLst>
              <a:ext uri="{FF2B5EF4-FFF2-40B4-BE49-F238E27FC236}">
                <a16:creationId xmlns:a16="http://schemas.microsoft.com/office/drawing/2014/main" id="{90698CE5-5523-0AB8-856F-DFCA3040C552}"/>
              </a:ext>
            </a:extLst>
          </p:cNvPr>
          <p:cNvSpPr>
            <a:spLocks noGrp="1"/>
          </p:cNvSpPr>
          <p:nvPr>
            <p:ph type="sldNum" sz="quarter" idx="12"/>
          </p:nvPr>
        </p:nvSpPr>
        <p:spPr/>
        <p:txBody>
          <a:bodyPr/>
          <a:lstStyle/>
          <a:p>
            <a:fld id="{1A4800EB-2EA5-46D2-A07A-510C9AA2772C}" type="slidenum">
              <a:rPr lang="en-US" altLang="zh-TW" smtClean="0"/>
              <a:pPr/>
              <a:t>36</a:t>
            </a:fld>
            <a:endParaRPr lang="en-US" altLang="zh-TW"/>
          </a:p>
        </p:txBody>
      </p:sp>
      <p:pic>
        <p:nvPicPr>
          <p:cNvPr id="10" name="內容版面配置區 9" descr="一張含有 文字, 螢幕擷取畫面, 圖表, 字型 的圖片&#10;&#10;自動產生的描述">
            <a:extLst>
              <a:ext uri="{FF2B5EF4-FFF2-40B4-BE49-F238E27FC236}">
                <a16:creationId xmlns:a16="http://schemas.microsoft.com/office/drawing/2014/main" id="{12C56D3E-ADD3-5207-2D9F-9211E8E2B51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04000" y="2277000"/>
            <a:ext cx="6288364" cy="4150320"/>
          </a:xfrm>
        </p:spPr>
      </p:pic>
      <p:sp>
        <p:nvSpPr>
          <p:cNvPr id="11" name="文字方塊 10">
            <a:extLst>
              <a:ext uri="{FF2B5EF4-FFF2-40B4-BE49-F238E27FC236}">
                <a16:creationId xmlns:a16="http://schemas.microsoft.com/office/drawing/2014/main" id="{9D1735E1-B898-1B6B-6E40-E042111E7441}"/>
              </a:ext>
            </a:extLst>
          </p:cNvPr>
          <p:cNvSpPr txBox="1"/>
          <p:nvPr/>
        </p:nvSpPr>
        <p:spPr>
          <a:xfrm>
            <a:off x="1416000" y="2781000"/>
            <a:ext cx="3659976" cy="369332"/>
          </a:xfrm>
          <a:prstGeom prst="rect">
            <a:avLst/>
          </a:prstGeom>
          <a:noFill/>
        </p:spPr>
        <p:txBody>
          <a:bodyPr wrap="none" rtlCol="0">
            <a:spAutoFit/>
          </a:bodyPr>
          <a:lstStyle/>
          <a:p>
            <a:r>
              <a:rPr lang="en-US" altLang="zh-TW" dirty="0"/>
              <a:t>Progressive Shrinking: kernel size</a:t>
            </a:r>
            <a:endParaRPr kumimoji="1" lang="zh-TW" altLang="en-US" dirty="0"/>
          </a:p>
        </p:txBody>
      </p:sp>
      <p:sp>
        <p:nvSpPr>
          <p:cNvPr id="12" name="文字方塊 11">
            <a:extLst>
              <a:ext uri="{FF2B5EF4-FFF2-40B4-BE49-F238E27FC236}">
                <a16:creationId xmlns:a16="http://schemas.microsoft.com/office/drawing/2014/main" id="{C64853FA-6013-9243-EDD2-8994F44672C6}"/>
              </a:ext>
            </a:extLst>
          </p:cNvPr>
          <p:cNvSpPr txBox="1"/>
          <p:nvPr/>
        </p:nvSpPr>
        <p:spPr>
          <a:xfrm>
            <a:off x="1416000" y="4059804"/>
            <a:ext cx="3134191" cy="369332"/>
          </a:xfrm>
          <a:prstGeom prst="rect">
            <a:avLst/>
          </a:prstGeom>
          <a:noFill/>
        </p:spPr>
        <p:txBody>
          <a:bodyPr wrap="none" rtlCol="0">
            <a:spAutoFit/>
          </a:bodyPr>
          <a:lstStyle/>
          <a:p>
            <a:r>
              <a:rPr lang="en-US" altLang="zh-TW" dirty="0"/>
              <a:t>Progressive Shrinking: depth</a:t>
            </a:r>
            <a:endParaRPr kumimoji="1" lang="zh-TW" altLang="en-US" dirty="0"/>
          </a:p>
        </p:txBody>
      </p:sp>
      <p:sp>
        <p:nvSpPr>
          <p:cNvPr id="13" name="文字方塊 12">
            <a:extLst>
              <a:ext uri="{FF2B5EF4-FFF2-40B4-BE49-F238E27FC236}">
                <a16:creationId xmlns:a16="http://schemas.microsoft.com/office/drawing/2014/main" id="{343A5C01-A1F5-9FD9-35BD-3A271765FC8F}"/>
              </a:ext>
            </a:extLst>
          </p:cNvPr>
          <p:cNvSpPr txBox="1"/>
          <p:nvPr/>
        </p:nvSpPr>
        <p:spPr>
          <a:xfrm>
            <a:off x="1420873" y="5338608"/>
            <a:ext cx="3095719" cy="369332"/>
          </a:xfrm>
          <a:prstGeom prst="rect">
            <a:avLst/>
          </a:prstGeom>
          <a:noFill/>
        </p:spPr>
        <p:txBody>
          <a:bodyPr wrap="none" rtlCol="0">
            <a:spAutoFit/>
          </a:bodyPr>
          <a:lstStyle/>
          <a:p>
            <a:r>
              <a:rPr lang="en-US" altLang="zh-TW" dirty="0"/>
              <a:t>Progressive Shrinking: width</a:t>
            </a:r>
            <a:endParaRPr kumimoji="1" lang="zh-TW" altLang="en-US" dirty="0"/>
          </a:p>
        </p:txBody>
      </p:sp>
      <p:sp>
        <p:nvSpPr>
          <p:cNvPr id="14" name="內容版面配置區 5">
            <a:extLst>
              <a:ext uri="{FF2B5EF4-FFF2-40B4-BE49-F238E27FC236}">
                <a16:creationId xmlns:a16="http://schemas.microsoft.com/office/drawing/2014/main" id="{24CF62D1-36B0-0374-ABFB-D8B35CC996ED}"/>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0" lang="en-US" altLang="zh-TW" dirty="0"/>
              <a:t>Progressively prune the kernel size, depth, resolution</a:t>
            </a:r>
            <a:endParaRPr kumimoji="0" lang="zh-TW" altLang="en-US" dirty="0"/>
          </a:p>
        </p:txBody>
      </p:sp>
    </p:spTree>
    <p:extLst>
      <p:ext uri="{BB962C8B-B14F-4D97-AF65-F5344CB8AC3E}">
        <p14:creationId xmlns:p14="http://schemas.microsoft.com/office/powerpoint/2010/main" val="32549966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F198CA7-E563-D48B-8CA9-3B728928635D}"/>
              </a:ext>
            </a:extLst>
          </p:cNvPr>
          <p:cNvSpPr>
            <a:spLocks noGrp="1"/>
          </p:cNvSpPr>
          <p:nvPr>
            <p:ph type="title"/>
          </p:nvPr>
        </p:nvSpPr>
        <p:spPr/>
        <p:txBody>
          <a:bodyPr/>
          <a:lstStyle/>
          <a:p>
            <a:r>
              <a:rPr kumimoji="1" lang="en-US" altLang="zh-TW" dirty="0"/>
              <a:t>Progressive Shrinking</a:t>
            </a:r>
            <a:endParaRPr kumimoji="1" lang="zh-TW" altLang="en-US" dirty="0"/>
          </a:p>
        </p:txBody>
      </p:sp>
      <p:sp>
        <p:nvSpPr>
          <p:cNvPr id="4" name="投影片編號版面配置區 3">
            <a:extLst>
              <a:ext uri="{FF2B5EF4-FFF2-40B4-BE49-F238E27FC236}">
                <a16:creationId xmlns:a16="http://schemas.microsoft.com/office/drawing/2014/main" id="{90698CE5-5523-0AB8-856F-DFCA3040C552}"/>
              </a:ext>
            </a:extLst>
          </p:cNvPr>
          <p:cNvSpPr>
            <a:spLocks noGrp="1"/>
          </p:cNvSpPr>
          <p:nvPr>
            <p:ph type="sldNum" sz="quarter" idx="12"/>
          </p:nvPr>
        </p:nvSpPr>
        <p:spPr/>
        <p:txBody>
          <a:bodyPr/>
          <a:lstStyle/>
          <a:p>
            <a:fld id="{1A4800EB-2EA5-46D2-A07A-510C9AA2772C}" type="slidenum">
              <a:rPr lang="en-US" altLang="zh-TW" smtClean="0"/>
              <a:pPr/>
              <a:t>37</a:t>
            </a:fld>
            <a:endParaRPr lang="en-US" altLang="zh-TW"/>
          </a:p>
        </p:txBody>
      </p:sp>
      <p:sp>
        <p:nvSpPr>
          <p:cNvPr id="14" name="內容版面配置區 5">
            <a:extLst>
              <a:ext uri="{FF2B5EF4-FFF2-40B4-BE49-F238E27FC236}">
                <a16:creationId xmlns:a16="http://schemas.microsoft.com/office/drawing/2014/main" id="{24CF62D1-36B0-0374-ABFB-D8B35CC996ED}"/>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0" lang="en-US" altLang="zh-TW" dirty="0"/>
              <a:t>Progressively prune the kernel size, depth, resolution</a:t>
            </a:r>
            <a:endParaRPr kumimoji="0" lang="zh-TW" altLang="en-US" dirty="0"/>
          </a:p>
        </p:txBody>
      </p:sp>
      <p:pic>
        <p:nvPicPr>
          <p:cNvPr id="7" name="內容版面配置區 6" descr="一張含有 文字, 螢幕擷取畫面, 圖表, 行 的圖片&#10;&#10;自動產生的描述">
            <a:extLst>
              <a:ext uri="{FF2B5EF4-FFF2-40B4-BE49-F238E27FC236}">
                <a16:creationId xmlns:a16="http://schemas.microsoft.com/office/drawing/2014/main" id="{4A29258F-CBB4-3C3B-9183-BB368C9608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30500" y="2451894"/>
            <a:ext cx="6731000" cy="3098800"/>
          </a:xfrm>
        </p:spPr>
      </p:pic>
    </p:spTree>
    <p:extLst>
      <p:ext uri="{BB962C8B-B14F-4D97-AF65-F5344CB8AC3E}">
        <p14:creationId xmlns:p14="http://schemas.microsoft.com/office/powerpoint/2010/main" val="30683411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F198CA7-E563-D48B-8CA9-3B728928635D}"/>
              </a:ext>
            </a:extLst>
          </p:cNvPr>
          <p:cNvSpPr>
            <a:spLocks noGrp="1"/>
          </p:cNvSpPr>
          <p:nvPr>
            <p:ph type="title"/>
          </p:nvPr>
        </p:nvSpPr>
        <p:spPr/>
        <p:txBody>
          <a:bodyPr/>
          <a:lstStyle/>
          <a:p>
            <a:r>
              <a:rPr kumimoji="1" lang="en-US" altLang="zh-TW" dirty="0"/>
              <a:t>Progressive Shrinking</a:t>
            </a:r>
            <a:endParaRPr kumimoji="1" lang="zh-TW" altLang="en-US" dirty="0"/>
          </a:p>
        </p:txBody>
      </p:sp>
      <p:sp>
        <p:nvSpPr>
          <p:cNvPr id="4" name="投影片編號版面配置區 3">
            <a:extLst>
              <a:ext uri="{FF2B5EF4-FFF2-40B4-BE49-F238E27FC236}">
                <a16:creationId xmlns:a16="http://schemas.microsoft.com/office/drawing/2014/main" id="{90698CE5-5523-0AB8-856F-DFCA3040C552}"/>
              </a:ext>
            </a:extLst>
          </p:cNvPr>
          <p:cNvSpPr>
            <a:spLocks noGrp="1"/>
          </p:cNvSpPr>
          <p:nvPr>
            <p:ph type="sldNum" sz="quarter" idx="12"/>
          </p:nvPr>
        </p:nvSpPr>
        <p:spPr/>
        <p:txBody>
          <a:bodyPr/>
          <a:lstStyle/>
          <a:p>
            <a:fld id="{1A4800EB-2EA5-46D2-A07A-510C9AA2772C}" type="slidenum">
              <a:rPr lang="en-US" altLang="zh-TW" smtClean="0"/>
              <a:pPr/>
              <a:t>38</a:t>
            </a:fld>
            <a:endParaRPr lang="en-US" altLang="zh-TW"/>
          </a:p>
        </p:txBody>
      </p:sp>
      <p:sp>
        <p:nvSpPr>
          <p:cNvPr id="14" name="內容版面配置區 5">
            <a:extLst>
              <a:ext uri="{FF2B5EF4-FFF2-40B4-BE49-F238E27FC236}">
                <a16:creationId xmlns:a16="http://schemas.microsoft.com/office/drawing/2014/main" id="{24CF62D1-36B0-0374-ABFB-D8B35CC996ED}"/>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0" lang="en-US" altLang="zh-TW" dirty="0"/>
              <a:t>Progressively prune the kernel size, depth, resolution</a:t>
            </a:r>
            <a:endParaRPr kumimoji="0" lang="zh-TW" altLang="en-US" dirty="0"/>
          </a:p>
        </p:txBody>
      </p:sp>
      <p:pic>
        <p:nvPicPr>
          <p:cNvPr id="7" name="內容版面配置區 6" descr="一張含有 文字, 螢幕擷取畫面, 圖表, 行 的圖片&#10;&#10;自動產生的描述">
            <a:extLst>
              <a:ext uri="{FF2B5EF4-FFF2-40B4-BE49-F238E27FC236}">
                <a16:creationId xmlns:a16="http://schemas.microsoft.com/office/drawing/2014/main" id="{4A29258F-CBB4-3C3B-9183-BB368C9608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30500" y="2451894"/>
            <a:ext cx="6731000" cy="3098800"/>
          </a:xfrm>
        </p:spPr>
      </p:pic>
      <p:sp>
        <p:nvSpPr>
          <p:cNvPr id="8" name="圓角矩形 7">
            <a:extLst>
              <a:ext uri="{FF2B5EF4-FFF2-40B4-BE49-F238E27FC236}">
                <a16:creationId xmlns:a16="http://schemas.microsoft.com/office/drawing/2014/main" id="{458C4668-F07B-EFA1-4C8B-A018CEBB2E65}"/>
              </a:ext>
            </a:extLst>
          </p:cNvPr>
          <p:cNvSpPr/>
          <p:nvPr/>
        </p:nvSpPr>
        <p:spPr>
          <a:xfrm>
            <a:off x="2730500" y="3251306"/>
            <a:ext cx="2357500" cy="23376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5" name="圖片 14" descr="一張含有 文字, 圖表, 螢幕擷取畫面, 行 的圖片&#10;&#10;自動產生的描述">
            <a:extLst>
              <a:ext uri="{FF2B5EF4-FFF2-40B4-BE49-F238E27FC236}">
                <a16:creationId xmlns:a16="http://schemas.microsoft.com/office/drawing/2014/main" id="{1B9A1A26-10E5-2F53-F827-DF504B3AD7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2000" y="3289853"/>
            <a:ext cx="4800600" cy="2260600"/>
          </a:xfrm>
          <a:prstGeom prst="rect">
            <a:avLst/>
          </a:prstGeom>
        </p:spPr>
      </p:pic>
    </p:spTree>
    <p:extLst>
      <p:ext uri="{BB962C8B-B14F-4D97-AF65-F5344CB8AC3E}">
        <p14:creationId xmlns:p14="http://schemas.microsoft.com/office/powerpoint/2010/main" val="20386222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F198CA7-E563-D48B-8CA9-3B728928635D}"/>
              </a:ext>
            </a:extLst>
          </p:cNvPr>
          <p:cNvSpPr>
            <a:spLocks noGrp="1"/>
          </p:cNvSpPr>
          <p:nvPr>
            <p:ph type="title"/>
          </p:nvPr>
        </p:nvSpPr>
        <p:spPr/>
        <p:txBody>
          <a:bodyPr/>
          <a:lstStyle/>
          <a:p>
            <a:r>
              <a:rPr kumimoji="1" lang="en-US" altLang="zh-TW" dirty="0"/>
              <a:t>Progressive Shrinking</a:t>
            </a:r>
            <a:endParaRPr kumimoji="1" lang="zh-TW" altLang="en-US" dirty="0"/>
          </a:p>
        </p:txBody>
      </p:sp>
      <p:sp>
        <p:nvSpPr>
          <p:cNvPr id="4" name="投影片編號版面配置區 3">
            <a:extLst>
              <a:ext uri="{FF2B5EF4-FFF2-40B4-BE49-F238E27FC236}">
                <a16:creationId xmlns:a16="http://schemas.microsoft.com/office/drawing/2014/main" id="{90698CE5-5523-0AB8-856F-DFCA3040C552}"/>
              </a:ext>
            </a:extLst>
          </p:cNvPr>
          <p:cNvSpPr>
            <a:spLocks noGrp="1"/>
          </p:cNvSpPr>
          <p:nvPr>
            <p:ph type="sldNum" sz="quarter" idx="12"/>
          </p:nvPr>
        </p:nvSpPr>
        <p:spPr/>
        <p:txBody>
          <a:bodyPr/>
          <a:lstStyle/>
          <a:p>
            <a:fld id="{1A4800EB-2EA5-46D2-A07A-510C9AA2772C}" type="slidenum">
              <a:rPr lang="en-US" altLang="zh-TW" smtClean="0"/>
              <a:pPr/>
              <a:t>39</a:t>
            </a:fld>
            <a:endParaRPr lang="en-US" altLang="zh-TW"/>
          </a:p>
        </p:txBody>
      </p:sp>
      <p:sp>
        <p:nvSpPr>
          <p:cNvPr id="14" name="內容版面配置區 5">
            <a:extLst>
              <a:ext uri="{FF2B5EF4-FFF2-40B4-BE49-F238E27FC236}">
                <a16:creationId xmlns:a16="http://schemas.microsoft.com/office/drawing/2014/main" id="{24CF62D1-36B0-0374-ABFB-D8B35CC996ED}"/>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0" lang="en-US" altLang="zh-TW" dirty="0"/>
              <a:t>Progressively prune the kernel size, depth, resolution</a:t>
            </a:r>
            <a:endParaRPr kumimoji="0" lang="zh-TW" altLang="en-US" dirty="0"/>
          </a:p>
        </p:txBody>
      </p:sp>
      <p:pic>
        <p:nvPicPr>
          <p:cNvPr id="7" name="內容版面配置區 6" descr="一張含有 文字, 螢幕擷取畫面, 圖表, 行 的圖片&#10;&#10;自動產生的描述">
            <a:extLst>
              <a:ext uri="{FF2B5EF4-FFF2-40B4-BE49-F238E27FC236}">
                <a16:creationId xmlns:a16="http://schemas.microsoft.com/office/drawing/2014/main" id="{4A29258F-CBB4-3C3B-9183-BB368C9608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30500" y="2451894"/>
            <a:ext cx="6731000" cy="3098800"/>
          </a:xfrm>
        </p:spPr>
      </p:pic>
      <p:sp>
        <p:nvSpPr>
          <p:cNvPr id="8" name="圓角矩形 7">
            <a:extLst>
              <a:ext uri="{FF2B5EF4-FFF2-40B4-BE49-F238E27FC236}">
                <a16:creationId xmlns:a16="http://schemas.microsoft.com/office/drawing/2014/main" id="{458C4668-F07B-EFA1-4C8B-A018CEBB2E65}"/>
              </a:ext>
            </a:extLst>
          </p:cNvPr>
          <p:cNvSpPr/>
          <p:nvPr/>
        </p:nvSpPr>
        <p:spPr>
          <a:xfrm>
            <a:off x="2730500" y="3251306"/>
            <a:ext cx="2357500" cy="23376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5" name="圖片 4" descr="一張含有 文字, 螢幕擷取畫面, 圖表, 字型 的圖片&#10;&#10;自動產生的描述">
            <a:extLst>
              <a:ext uri="{FF2B5EF4-FFF2-40B4-BE49-F238E27FC236}">
                <a16:creationId xmlns:a16="http://schemas.microsoft.com/office/drawing/2014/main" id="{6844E8BA-2965-C45A-E0F9-4DF3DB66F7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5900" y="3315700"/>
            <a:ext cx="4368800" cy="2273300"/>
          </a:xfrm>
          <a:prstGeom prst="rect">
            <a:avLst/>
          </a:prstGeom>
        </p:spPr>
      </p:pic>
    </p:spTree>
    <p:extLst>
      <p:ext uri="{BB962C8B-B14F-4D97-AF65-F5344CB8AC3E}">
        <p14:creationId xmlns:p14="http://schemas.microsoft.com/office/powerpoint/2010/main" val="1011230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Edge Computing</a:t>
            </a:r>
            <a:endParaRPr lang="zh-TW" altLang="en-US" dirty="0"/>
          </a:p>
        </p:txBody>
      </p:sp>
      <p:sp>
        <p:nvSpPr>
          <p:cNvPr id="3" name="內容版面配置區 2"/>
          <p:cNvSpPr>
            <a:spLocks noGrp="1"/>
          </p:cNvSpPr>
          <p:nvPr>
            <p:ph idx="1"/>
          </p:nvPr>
        </p:nvSpPr>
        <p:spPr/>
        <p:txBody>
          <a:bodyPr>
            <a:normAutofit/>
          </a:bodyPr>
          <a:lstStyle/>
          <a:p>
            <a:r>
              <a:rPr lang="en-US" altLang="zh-TW" dirty="0"/>
              <a:t>Edge computing</a:t>
            </a:r>
          </a:p>
          <a:p>
            <a:pPr lvl="1"/>
            <a:r>
              <a:rPr lang="en-US" altLang="zh-CN" dirty="0"/>
              <a:t>Energy-saving and low cost</a:t>
            </a:r>
          </a:p>
          <a:p>
            <a:pPr lvl="1"/>
            <a:r>
              <a:rPr lang="en-US" altLang="zh-TW" dirty="0"/>
              <a:t>Without internet connection</a:t>
            </a:r>
          </a:p>
          <a:p>
            <a:pPr lvl="1"/>
            <a:r>
              <a:rPr lang="en-US" altLang="zh-TW" dirty="0"/>
              <a:t>Convenience</a:t>
            </a:r>
          </a:p>
          <a:p>
            <a:endParaRPr lang="en-US" altLang="zh-TW" dirty="0"/>
          </a:p>
          <a:p>
            <a:r>
              <a:rPr lang="en-US" altLang="zh-TW" dirty="0"/>
              <a:t>Quantization</a:t>
            </a:r>
          </a:p>
          <a:p>
            <a:pPr lvl="1"/>
            <a:r>
              <a:rPr lang="en-US" altLang="zh-TW" dirty="0"/>
              <a:t>Make DNN run more efficiently on edge devices</a:t>
            </a:r>
          </a:p>
          <a:p>
            <a:pPr lvl="1"/>
            <a:r>
              <a:rPr lang="en-US" altLang="zh-TW" dirty="0"/>
              <a:t>float32 → int8</a:t>
            </a:r>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4</a:t>
            </a:fld>
            <a:endParaRPr lang="zh-TW" altLang="en-US" dirty="0"/>
          </a:p>
        </p:txBody>
      </p:sp>
      <p:pic>
        <p:nvPicPr>
          <p:cNvPr id="6" name="圖片 5">
            <a:extLst>
              <a:ext uri="{FF2B5EF4-FFF2-40B4-BE49-F238E27FC236}">
                <a16:creationId xmlns:a16="http://schemas.microsoft.com/office/drawing/2014/main" id="{0075F872-2CC9-436A-90F1-AA2A1E7F74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8302" y="1867004"/>
            <a:ext cx="791217" cy="1561996"/>
          </a:xfrm>
          <a:prstGeom prst="rect">
            <a:avLst/>
          </a:prstGeom>
        </p:spPr>
      </p:pic>
      <p:pic>
        <p:nvPicPr>
          <p:cNvPr id="7" name="圖片 6">
            <a:extLst>
              <a:ext uri="{FF2B5EF4-FFF2-40B4-BE49-F238E27FC236}">
                <a16:creationId xmlns:a16="http://schemas.microsoft.com/office/drawing/2014/main" id="{A8A6C1C5-A44C-4D0F-81A2-981536306B8D}"/>
              </a:ext>
            </a:extLst>
          </p:cNvPr>
          <p:cNvPicPr>
            <a:picLocks noChangeAspect="1"/>
          </p:cNvPicPr>
          <p:nvPr/>
        </p:nvPicPr>
        <p:blipFill>
          <a:blip r:embed="rId4"/>
          <a:stretch>
            <a:fillRect/>
          </a:stretch>
        </p:blipFill>
        <p:spPr>
          <a:xfrm>
            <a:off x="7932297" y="2038305"/>
            <a:ext cx="1010015" cy="1390695"/>
          </a:xfrm>
          <a:prstGeom prst="rect">
            <a:avLst/>
          </a:prstGeom>
        </p:spPr>
      </p:pic>
      <p:pic>
        <p:nvPicPr>
          <p:cNvPr id="9" name="圖片 8">
            <a:extLst>
              <a:ext uri="{FF2B5EF4-FFF2-40B4-BE49-F238E27FC236}">
                <a16:creationId xmlns:a16="http://schemas.microsoft.com/office/drawing/2014/main" id="{74E8C9D3-A042-4251-812A-6678701F1C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35090" y="1823479"/>
            <a:ext cx="1817344" cy="1817344"/>
          </a:xfrm>
          <a:prstGeom prst="rect">
            <a:avLst/>
          </a:prstGeom>
        </p:spPr>
      </p:pic>
      <p:sp>
        <p:nvSpPr>
          <p:cNvPr id="11" name="矩形 10">
            <a:extLst>
              <a:ext uri="{FF2B5EF4-FFF2-40B4-BE49-F238E27FC236}">
                <a16:creationId xmlns:a16="http://schemas.microsoft.com/office/drawing/2014/main" id="{42F1FF39-6A37-4930-AD5D-A9807C3CF7A5}"/>
              </a:ext>
            </a:extLst>
          </p:cNvPr>
          <p:cNvSpPr/>
          <p:nvPr/>
        </p:nvSpPr>
        <p:spPr>
          <a:xfrm>
            <a:off x="8891458" y="6144394"/>
            <a:ext cx="2245102" cy="577081"/>
          </a:xfrm>
          <a:prstGeom prst="rect">
            <a:avLst/>
          </a:prstGeom>
        </p:spPr>
        <p:txBody>
          <a:bodyPr wrap="square">
            <a:spAutoFit/>
          </a:bodyPr>
          <a:lstStyle/>
          <a:p>
            <a:pPr marL="228600" indent="-228600">
              <a:buAutoNum type="arabicPeriod"/>
            </a:pPr>
            <a:r>
              <a:rPr lang="en-US" sz="1050" dirty="0"/>
              <a:t>https://www.apple.com</a:t>
            </a:r>
          </a:p>
          <a:p>
            <a:pPr marL="228600" indent="-228600">
              <a:buAutoNum type="arabicPeriod"/>
            </a:pPr>
            <a:r>
              <a:rPr lang="en-US" sz="1050" dirty="0"/>
              <a:t>https://www.hikvision.com</a:t>
            </a:r>
          </a:p>
          <a:p>
            <a:pPr marL="228600" indent="-228600">
              <a:buAutoNum type="arabicPeriod"/>
            </a:pPr>
            <a:r>
              <a:rPr lang="en-US" sz="1050" dirty="0"/>
              <a:t>https://www.mi.com</a:t>
            </a:r>
          </a:p>
        </p:txBody>
      </p:sp>
    </p:spTree>
    <p:extLst>
      <p:ext uri="{BB962C8B-B14F-4D97-AF65-F5344CB8AC3E}">
        <p14:creationId xmlns:p14="http://schemas.microsoft.com/office/powerpoint/2010/main" val="32344328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F198CA7-E563-D48B-8CA9-3B728928635D}"/>
              </a:ext>
            </a:extLst>
          </p:cNvPr>
          <p:cNvSpPr>
            <a:spLocks noGrp="1"/>
          </p:cNvSpPr>
          <p:nvPr>
            <p:ph type="title"/>
          </p:nvPr>
        </p:nvSpPr>
        <p:spPr/>
        <p:txBody>
          <a:bodyPr/>
          <a:lstStyle/>
          <a:p>
            <a:r>
              <a:rPr kumimoji="1" lang="en-US" altLang="zh-TW" dirty="0"/>
              <a:t>Progressive Shrinking</a:t>
            </a:r>
            <a:endParaRPr kumimoji="1" lang="zh-TW" altLang="en-US" dirty="0"/>
          </a:p>
        </p:txBody>
      </p:sp>
      <p:sp>
        <p:nvSpPr>
          <p:cNvPr id="4" name="投影片編號版面配置區 3">
            <a:extLst>
              <a:ext uri="{FF2B5EF4-FFF2-40B4-BE49-F238E27FC236}">
                <a16:creationId xmlns:a16="http://schemas.microsoft.com/office/drawing/2014/main" id="{90698CE5-5523-0AB8-856F-DFCA3040C552}"/>
              </a:ext>
            </a:extLst>
          </p:cNvPr>
          <p:cNvSpPr>
            <a:spLocks noGrp="1"/>
          </p:cNvSpPr>
          <p:nvPr>
            <p:ph type="sldNum" sz="quarter" idx="12"/>
          </p:nvPr>
        </p:nvSpPr>
        <p:spPr/>
        <p:txBody>
          <a:bodyPr/>
          <a:lstStyle/>
          <a:p>
            <a:fld id="{1A4800EB-2EA5-46D2-A07A-510C9AA2772C}" type="slidenum">
              <a:rPr lang="en-US" altLang="zh-TW" smtClean="0"/>
              <a:pPr/>
              <a:t>40</a:t>
            </a:fld>
            <a:endParaRPr lang="en-US" altLang="zh-TW"/>
          </a:p>
        </p:txBody>
      </p:sp>
      <p:sp>
        <p:nvSpPr>
          <p:cNvPr id="14" name="內容版面配置區 5">
            <a:extLst>
              <a:ext uri="{FF2B5EF4-FFF2-40B4-BE49-F238E27FC236}">
                <a16:creationId xmlns:a16="http://schemas.microsoft.com/office/drawing/2014/main" id="{24CF62D1-36B0-0374-ABFB-D8B35CC996ED}"/>
              </a:ext>
            </a:extLst>
          </p:cNvPr>
          <p:cNvSpPr txBox="1">
            <a:spLocks/>
          </p:cNvSpPr>
          <p:nvPr/>
        </p:nvSpPr>
        <p:spPr>
          <a:xfrm>
            <a:off x="838200" y="1825625"/>
            <a:ext cx="105156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0" lang="en-US" altLang="zh-TW" dirty="0"/>
              <a:t>Progressively prune the kernel size, depth, resolution</a:t>
            </a:r>
            <a:endParaRPr kumimoji="0" lang="zh-TW" altLang="en-US" dirty="0"/>
          </a:p>
        </p:txBody>
      </p:sp>
      <p:pic>
        <p:nvPicPr>
          <p:cNvPr id="7" name="內容版面配置區 6" descr="一張含有 文字, 螢幕擷取畫面, 圖表, 行 的圖片&#10;&#10;自動產生的描述">
            <a:extLst>
              <a:ext uri="{FF2B5EF4-FFF2-40B4-BE49-F238E27FC236}">
                <a16:creationId xmlns:a16="http://schemas.microsoft.com/office/drawing/2014/main" id="{4A29258F-CBB4-3C3B-9183-BB368C9608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30500" y="2451894"/>
            <a:ext cx="6731000" cy="3098800"/>
          </a:xfrm>
        </p:spPr>
      </p:pic>
      <p:sp>
        <p:nvSpPr>
          <p:cNvPr id="8" name="圓角矩形 7">
            <a:extLst>
              <a:ext uri="{FF2B5EF4-FFF2-40B4-BE49-F238E27FC236}">
                <a16:creationId xmlns:a16="http://schemas.microsoft.com/office/drawing/2014/main" id="{458C4668-F07B-EFA1-4C8B-A018CEBB2E65}"/>
              </a:ext>
            </a:extLst>
          </p:cNvPr>
          <p:cNvSpPr/>
          <p:nvPr/>
        </p:nvSpPr>
        <p:spPr>
          <a:xfrm>
            <a:off x="2730500" y="3251306"/>
            <a:ext cx="2357500" cy="233769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5" name="圖片 4" descr="一張含有 文字, 螢幕擷取畫面, 圖表, 字型 的圖片&#10;&#10;自動產生的描述">
            <a:extLst>
              <a:ext uri="{FF2B5EF4-FFF2-40B4-BE49-F238E27FC236}">
                <a16:creationId xmlns:a16="http://schemas.microsoft.com/office/drawing/2014/main" id="{E88DC1A1-2DBE-89AC-5774-A117F51BC7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3450" y="3260131"/>
            <a:ext cx="5664200" cy="2425700"/>
          </a:xfrm>
          <a:prstGeom prst="rect">
            <a:avLst/>
          </a:prstGeom>
        </p:spPr>
      </p:pic>
    </p:spTree>
    <p:extLst>
      <p:ext uri="{BB962C8B-B14F-4D97-AF65-F5344CB8AC3E}">
        <p14:creationId xmlns:p14="http://schemas.microsoft.com/office/powerpoint/2010/main" val="9981897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a:extLst>
              <a:ext uri="{FF2B5EF4-FFF2-40B4-BE49-F238E27FC236}">
                <a16:creationId xmlns:a16="http://schemas.microsoft.com/office/drawing/2014/main" id="{A269AF27-3CF0-3F2A-EA10-80AE06703AEC}"/>
              </a:ext>
            </a:extLst>
          </p:cNvPr>
          <p:cNvSpPr>
            <a:spLocks noGrp="1"/>
          </p:cNvSpPr>
          <p:nvPr>
            <p:ph type="title"/>
          </p:nvPr>
        </p:nvSpPr>
        <p:spPr/>
        <p:txBody>
          <a:bodyPr/>
          <a:lstStyle/>
          <a:p>
            <a:r>
              <a:rPr lang="en-US" altLang="zh-TW" dirty="0"/>
              <a:t>FOX-NAS</a:t>
            </a:r>
            <a:endParaRPr lang="zh-TW" altLang="en-US" dirty="0"/>
          </a:p>
        </p:txBody>
      </p:sp>
      <p:sp>
        <p:nvSpPr>
          <p:cNvPr id="4" name="投影片編號版面配置區 3">
            <a:extLst>
              <a:ext uri="{FF2B5EF4-FFF2-40B4-BE49-F238E27FC236}">
                <a16:creationId xmlns:a16="http://schemas.microsoft.com/office/drawing/2014/main" id="{A1E85AAE-5CD6-0F5F-5EC1-88172E454703}"/>
              </a:ext>
            </a:extLst>
          </p:cNvPr>
          <p:cNvSpPr>
            <a:spLocks noGrp="1"/>
          </p:cNvSpPr>
          <p:nvPr>
            <p:ph type="sldNum" sz="quarter" idx="10"/>
          </p:nvPr>
        </p:nvSpPr>
        <p:spPr/>
        <p:txBody>
          <a:bodyPr/>
          <a:lstStyle/>
          <a:p>
            <a:fld id="{1A4800EB-2EA5-46D2-A07A-510C9AA2772C}" type="slidenum">
              <a:rPr lang="en-US" altLang="zh-TW" smtClean="0"/>
              <a:pPr/>
              <a:t>41</a:t>
            </a:fld>
            <a:endParaRPr lang="en-US" altLang="zh-TW"/>
          </a:p>
        </p:txBody>
      </p:sp>
      <p:sp>
        <p:nvSpPr>
          <p:cNvPr id="3" name="文字版面配置區 2">
            <a:extLst>
              <a:ext uri="{FF2B5EF4-FFF2-40B4-BE49-F238E27FC236}">
                <a16:creationId xmlns:a16="http://schemas.microsoft.com/office/drawing/2014/main" id="{5EA0FBE3-0713-D5B2-8E22-82538B34BAC1}"/>
              </a:ext>
            </a:extLst>
          </p:cNvPr>
          <p:cNvSpPr>
            <a:spLocks noGrp="1"/>
          </p:cNvSpPr>
          <p:nvPr>
            <p:ph type="body" idx="1"/>
          </p:nvPr>
        </p:nvSpPr>
        <p:spPr/>
        <p:txBody>
          <a:bodyPr/>
          <a:lstStyle/>
          <a:p>
            <a:endParaRPr lang="zh-TW" altLang="en-US" dirty="0"/>
          </a:p>
        </p:txBody>
      </p:sp>
    </p:spTree>
    <p:extLst>
      <p:ext uri="{BB962C8B-B14F-4D97-AF65-F5344CB8AC3E}">
        <p14:creationId xmlns:p14="http://schemas.microsoft.com/office/powerpoint/2010/main" val="18041779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3B4C6D2-A082-6EA0-C2FF-AA88E61ED7C9}"/>
              </a:ext>
            </a:extLst>
          </p:cNvPr>
          <p:cNvSpPr>
            <a:spLocks noGrp="1"/>
          </p:cNvSpPr>
          <p:nvPr>
            <p:ph type="title"/>
          </p:nvPr>
        </p:nvSpPr>
        <p:spPr/>
        <p:txBody>
          <a:bodyPr/>
          <a:lstStyle/>
          <a:p>
            <a:r>
              <a:rPr kumimoji="1" lang="en-US" altLang="zh-TW" dirty="0"/>
              <a:t>FOX-NAS</a:t>
            </a:r>
            <a:endParaRPr kumimoji="1" lang="zh-TW" altLang="en-US" dirty="0"/>
          </a:p>
        </p:txBody>
      </p:sp>
      <p:sp>
        <p:nvSpPr>
          <p:cNvPr id="3" name="內容版面配置區 2">
            <a:extLst>
              <a:ext uri="{FF2B5EF4-FFF2-40B4-BE49-F238E27FC236}">
                <a16:creationId xmlns:a16="http://schemas.microsoft.com/office/drawing/2014/main" id="{4A3C421C-9F1A-CB3B-BBBA-A907DC74EE99}"/>
              </a:ext>
            </a:extLst>
          </p:cNvPr>
          <p:cNvSpPr>
            <a:spLocks noGrp="1"/>
          </p:cNvSpPr>
          <p:nvPr>
            <p:ph idx="1"/>
          </p:nvPr>
        </p:nvSpPr>
        <p:spPr/>
        <p:txBody>
          <a:bodyPr>
            <a:normAutofit fontScale="77500" lnSpcReduction="20000"/>
          </a:bodyPr>
          <a:lstStyle/>
          <a:p>
            <a:r>
              <a:rPr lang="en-US" altLang="zh-TW" dirty="0"/>
              <a:t>FOX-NAS: Fast, On-device and Explainable Neural Architecture Search </a:t>
            </a:r>
          </a:p>
          <a:p>
            <a:r>
              <a:rPr lang="en-US" altLang="zh-TW" dirty="0">
                <a:solidFill>
                  <a:srgbClr val="FF0000"/>
                </a:solidFill>
              </a:rPr>
              <a:t>F</a:t>
            </a:r>
            <a:r>
              <a:rPr lang="en-US" altLang="zh-TW" dirty="0"/>
              <a:t>ast </a:t>
            </a:r>
          </a:p>
          <a:p>
            <a:pPr lvl="1"/>
            <a:r>
              <a:rPr lang="en-US" altLang="zh-TW" dirty="0"/>
              <a:t>Data collection</a:t>
            </a:r>
          </a:p>
          <a:p>
            <a:pPr lvl="2"/>
            <a:r>
              <a:rPr lang="en-US" altLang="zh-TW" dirty="0"/>
              <a:t>16K data pairs (OFA) → 300 data pairs (ours)</a:t>
            </a:r>
          </a:p>
          <a:p>
            <a:pPr lvl="2"/>
            <a:r>
              <a:rPr lang="en-US" altLang="zh-TW" dirty="0"/>
              <a:t>40 GPU hours (OFA) → 0.5 GPU hour (ours) </a:t>
            </a:r>
          </a:p>
          <a:p>
            <a:pPr lvl="1"/>
            <a:r>
              <a:rPr lang="en-US" altLang="zh-TW" dirty="0"/>
              <a:t>Reduce the search time </a:t>
            </a:r>
          </a:p>
          <a:p>
            <a:pPr lvl="2"/>
            <a:r>
              <a:rPr lang="en-US" altLang="zh-TW" dirty="0"/>
              <a:t>Search time ≈ 0 </a:t>
            </a:r>
          </a:p>
          <a:p>
            <a:r>
              <a:rPr lang="en-US" altLang="zh-TW" dirty="0">
                <a:solidFill>
                  <a:srgbClr val="FF0000"/>
                </a:solidFill>
              </a:rPr>
              <a:t>O</a:t>
            </a:r>
            <a:r>
              <a:rPr lang="en-US" altLang="zh-TW" dirty="0"/>
              <a:t>n-device</a:t>
            </a:r>
          </a:p>
          <a:p>
            <a:pPr lvl="1"/>
            <a:r>
              <a:rPr lang="en-US" altLang="zh-TW" dirty="0"/>
              <a:t>Low computational cost</a:t>
            </a:r>
          </a:p>
          <a:p>
            <a:pPr lvl="1"/>
            <a:r>
              <a:rPr lang="en-US" altLang="zh-TW" dirty="0"/>
              <a:t>Complete the NAS on the edge device </a:t>
            </a:r>
          </a:p>
          <a:p>
            <a:r>
              <a:rPr lang="en-US" altLang="zh-TW" dirty="0">
                <a:solidFill>
                  <a:srgbClr val="FF0000"/>
                </a:solidFill>
              </a:rPr>
              <a:t>Ex</a:t>
            </a:r>
            <a:r>
              <a:rPr lang="en-US" altLang="zh-TW" dirty="0"/>
              <a:t>plainable </a:t>
            </a:r>
          </a:p>
          <a:p>
            <a:pPr lvl="1"/>
            <a:r>
              <a:rPr lang="en-US" altLang="zh-TW" dirty="0"/>
              <a:t>Multivariate regression analysis </a:t>
            </a:r>
          </a:p>
          <a:p>
            <a:pPr lvl="1"/>
            <a:r>
              <a:rPr lang="en-US" altLang="zh-TW" dirty="0"/>
              <a:t>Explainable performance predictor </a:t>
            </a:r>
          </a:p>
          <a:p>
            <a:pPr lvl="1"/>
            <a:r>
              <a:rPr lang="en-US" altLang="zh-TW" dirty="0"/>
              <a:t>Guide the search </a:t>
            </a:r>
          </a:p>
          <a:p>
            <a:endParaRPr kumimoji="1" lang="zh-TW" altLang="en-US" dirty="0"/>
          </a:p>
        </p:txBody>
      </p:sp>
      <p:sp>
        <p:nvSpPr>
          <p:cNvPr id="4" name="投影片編號版面配置區 3">
            <a:extLst>
              <a:ext uri="{FF2B5EF4-FFF2-40B4-BE49-F238E27FC236}">
                <a16:creationId xmlns:a16="http://schemas.microsoft.com/office/drawing/2014/main" id="{F83452FA-2BCC-CE54-417F-375469990360}"/>
              </a:ext>
            </a:extLst>
          </p:cNvPr>
          <p:cNvSpPr>
            <a:spLocks noGrp="1"/>
          </p:cNvSpPr>
          <p:nvPr>
            <p:ph type="sldNum" sz="quarter" idx="12"/>
          </p:nvPr>
        </p:nvSpPr>
        <p:spPr/>
        <p:txBody>
          <a:bodyPr/>
          <a:lstStyle/>
          <a:p>
            <a:fld id="{1A4800EB-2EA5-46D2-A07A-510C9AA2772C}" type="slidenum">
              <a:rPr lang="en-US" altLang="zh-TW" smtClean="0"/>
              <a:pPr/>
              <a:t>42</a:t>
            </a:fld>
            <a:endParaRPr lang="en-US" altLang="zh-TW"/>
          </a:p>
        </p:txBody>
      </p:sp>
    </p:spTree>
    <p:extLst>
      <p:ext uri="{BB962C8B-B14F-4D97-AF65-F5344CB8AC3E}">
        <p14:creationId xmlns:p14="http://schemas.microsoft.com/office/powerpoint/2010/main" val="27951381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D2AD25F-17E7-00D6-11A6-AC5F31881B78}"/>
              </a:ext>
            </a:extLst>
          </p:cNvPr>
          <p:cNvSpPr>
            <a:spLocks noGrp="1"/>
          </p:cNvSpPr>
          <p:nvPr>
            <p:ph type="title"/>
          </p:nvPr>
        </p:nvSpPr>
        <p:spPr/>
        <p:txBody>
          <a:bodyPr/>
          <a:lstStyle/>
          <a:p>
            <a:r>
              <a:rPr kumimoji="1" lang="en-US" altLang="zh-TW" dirty="0"/>
              <a:t>Related Work</a:t>
            </a:r>
            <a:endParaRPr kumimoji="1" lang="zh-TW" altLang="en-US" dirty="0"/>
          </a:p>
        </p:txBody>
      </p:sp>
      <p:sp>
        <p:nvSpPr>
          <p:cNvPr id="3" name="內容版面配置區 2">
            <a:extLst>
              <a:ext uri="{FF2B5EF4-FFF2-40B4-BE49-F238E27FC236}">
                <a16:creationId xmlns:a16="http://schemas.microsoft.com/office/drawing/2014/main" id="{FDCC4BBE-8989-0EE2-D195-4A2EF0B30E93}"/>
              </a:ext>
            </a:extLst>
          </p:cNvPr>
          <p:cNvSpPr>
            <a:spLocks noGrp="1"/>
          </p:cNvSpPr>
          <p:nvPr>
            <p:ph idx="1"/>
          </p:nvPr>
        </p:nvSpPr>
        <p:spPr/>
        <p:txBody>
          <a:bodyPr/>
          <a:lstStyle/>
          <a:p>
            <a:endParaRPr kumimoji="1" lang="zh-TW" altLang="en-US"/>
          </a:p>
        </p:txBody>
      </p:sp>
      <p:sp>
        <p:nvSpPr>
          <p:cNvPr id="4" name="投影片編號版面配置區 3">
            <a:extLst>
              <a:ext uri="{FF2B5EF4-FFF2-40B4-BE49-F238E27FC236}">
                <a16:creationId xmlns:a16="http://schemas.microsoft.com/office/drawing/2014/main" id="{0BC08374-3527-0890-C4B9-7E1FC75B58B3}"/>
              </a:ext>
            </a:extLst>
          </p:cNvPr>
          <p:cNvSpPr>
            <a:spLocks noGrp="1"/>
          </p:cNvSpPr>
          <p:nvPr>
            <p:ph type="sldNum" sz="quarter" idx="12"/>
          </p:nvPr>
        </p:nvSpPr>
        <p:spPr/>
        <p:txBody>
          <a:bodyPr/>
          <a:lstStyle/>
          <a:p>
            <a:fld id="{1A4800EB-2EA5-46D2-A07A-510C9AA2772C}" type="slidenum">
              <a:rPr lang="en-US" altLang="zh-TW" smtClean="0"/>
              <a:pPr/>
              <a:t>43</a:t>
            </a:fld>
            <a:endParaRPr lang="en-US" altLang="zh-TW"/>
          </a:p>
        </p:txBody>
      </p:sp>
      <p:graphicFrame>
        <p:nvGraphicFramePr>
          <p:cNvPr id="5" name="表格 4">
            <a:extLst>
              <a:ext uri="{FF2B5EF4-FFF2-40B4-BE49-F238E27FC236}">
                <a16:creationId xmlns:a16="http://schemas.microsoft.com/office/drawing/2014/main" id="{5C3D72FC-00F7-2EDA-DF01-8916AB305F61}"/>
              </a:ext>
            </a:extLst>
          </p:cNvPr>
          <p:cNvGraphicFramePr>
            <a:graphicFrameLocks noGrp="1"/>
          </p:cNvGraphicFramePr>
          <p:nvPr>
            <p:extLst>
              <p:ext uri="{D42A27DB-BD31-4B8C-83A1-F6EECF244321}">
                <p14:modId xmlns:p14="http://schemas.microsoft.com/office/powerpoint/2010/main" val="4187011248"/>
              </p:ext>
            </p:extLst>
          </p:nvPr>
        </p:nvGraphicFramePr>
        <p:xfrm>
          <a:off x="624000" y="1775941"/>
          <a:ext cx="11194415" cy="4481099"/>
        </p:xfrm>
        <a:graphic>
          <a:graphicData uri="http://schemas.openxmlformats.org/drawingml/2006/table">
            <a:tbl>
              <a:tblPr firstRow="1" firstCol="1" bandRow="1">
                <a:tableStyleId>{5C22544A-7EE6-4342-B048-85BDC9FD1C3A}</a:tableStyleId>
              </a:tblPr>
              <a:tblGrid>
                <a:gridCol w="1310694">
                  <a:extLst>
                    <a:ext uri="{9D8B030D-6E8A-4147-A177-3AD203B41FA5}">
                      <a16:colId xmlns:a16="http://schemas.microsoft.com/office/drawing/2014/main" val="3121272637"/>
                    </a:ext>
                  </a:extLst>
                </a:gridCol>
                <a:gridCol w="1638885">
                  <a:extLst>
                    <a:ext uri="{9D8B030D-6E8A-4147-A177-3AD203B41FA5}">
                      <a16:colId xmlns:a16="http://schemas.microsoft.com/office/drawing/2014/main" val="2622664588"/>
                    </a:ext>
                  </a:extLst>
                </a:gridCol>
                <a:gridCol w="1633021">
                  <a:extLst>
                    <a:ext uri="{9D8B030D-6E8A-4147-A177-3AD203B41FA5}">
                      <a16:colId xmlns:a16="http://schemas.microsoft.com/office/drawing/2014/main" val="3276190661"/>
                    </a:ext>
                  </a:extLst>
                </a:gridCol>
                <a:gridCol w="2095114">
                  <a:extLst>
                    <a:ext uri="{9D8B030D-6E8A-4147-A177-3AD203B41FA5}">
                      <a16:colId xmlns:a16="http://schemas.microsoft.com/office/drawing/2014/main" val="2330642983"/>
                    </a:ext>
                  </a:extLst>
                </a:gridCol>
                <a:gridCol w="1401266">
                  <a:extLst>
                    <a:ext uri="{9D8B030D-6E8A-4147-A177-3AD203B41FA5}">
                      <a16:colId xmlns:a16="http://schemas.microsoft.com/office/drawing/2014/main" val="3625262974"/>
                    </a:ext>
                  </a:extLst>
                </a:gridCol>
                <a:gridCol w="1346847">
                  <a:extLst>
                    <a:ext uri="{9D8B030D-6E8A-4147-A177-3AD203B41FA5}">
                      <a16:colId xmlns:a16="http://schemas.microsoft.com/office/drawing/2014/main" val="4053846961"/>
                    </a:ext>
                  </a:extLst>
                </a:gridCol>
                <a:gridCol w="1768588">
                  <a:extLst>
                    <a:ext uri="{9D8B030D-6E8A-4147-A177-3AD203B41FA5}">
                      <a16:colId xmlns:a16="http://schemas.microsoft.com/office/drawing/2014/main" val="3683877057"/>
                    </a:ext>
                  </a:extLst>
                </a:gridCol>
              </a:tblGrid>
              <a:tr h="792567">
                <a:tc>
                  <a:txBody>
                    <a:bodyPr/>
                    <a:lstStyle/>
                    <a:p>
                      <a:pPr algn="ctr">
                        <a:spcAft>
                          <a:spcPts val="0"/>
                        </a:spcAft>
                      </a:pPr>
                      <a:r>
                        <a:rPr lang="en-US" sz="1800" kern="100" dirty="0">
                          <a:solidFill>
                            <a:schemeClr val="tx1"/>
                          </a:solidFill>
                          <a:effectLst/>
                          <a:latin typeface="Calibri (正文)"/>
                        </a:rPr>
                        <a:t>Model</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solidFill>
                            <a:schemeClr val="tx1"/>
                          </a:solidFill>
                          <a:effectLst/>
                          <a:latin typeface="Calibri (正文)"/>
                        </a:rPr>
                        <a:t>Search Strategy</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solidFill>
                            <a:schemeClr val="tx1"/>
                          </a:solidFill>
                          <a:effectLst/>
                          <a:latin typeface="Calibri (正文)"/>
                        </a:rPr>
                        <a:t>Search Space</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solidFill>
                            <a:schemeClr val="tx1"/>
                          </a:solidFill>
                          <a:effectLst/>
                          <a:latin typeface="Calibri (正文)"/>
                        </a:rPr>
                        <a:t>Performance </a:t>
                      </a:r>
                    </a:p>
                    <a:p>
                      <a:pPr algn="ctr">
                        <a:spcAft>
                          <a:spcPts val="0"/>
                        </a:spcAft>
                      </a:pPr>
                      <a:r>
                        <a:rPr lang="en-US" sz="1800" kern="100" dirty="0">
                          <a:solidFill>
                            <a:schemeClr val="tx1"/>
                          </a:solidFill>
                          <a:effectLst/>
                          <a:latin typeface="Calibri (正文)"/>
                        </a:rPr>
                        <a:t>Estimation Strategy</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solidFill>
                            <a:schemeClr val="tx1"/>
                          </a:solidFill>
                          <a:effectLst/>
                          <a:latin typeface="Calibri (正文)"/>
                        </a:rPr>
                        <a:t>Training Cost</a:t>
                      </a:r>
                      <a:endParaRPr lang="zh-TW" sz="1800" kern="100" dirty="0">
                        <a:solidFill>
                          <a:schemeClr val="tx1"/>
                        </a:solidFill>
                        <a:effectLst/>
                        <a:latin typeface="Calibri (正文)"/>
                      </a:endParaRPr>
                    </a:p>
                    <a:p>
                      <a:pPr algn="ctr">
                        <a:spcAft>
                          <a:spcPts val="0"/>
                        </a:spcAft>
                      </a:pPr>
                      <a:r>
                        <a:rPr lang="en-US" sz="1800" kern="100" dirty="0">
                          <a:solidFill>
                            <a:schemeClr val="tx1"/>
                          </a:solidFill>
                          <a:effectLst/>
                          <a:latin typeface="Calibri (正文)"/>
                        </a:rPr>
                        <a:t>(GPU hours)</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solidFill>
                            <a:schemeClr val="tx1"/>
                          </a:solidFill>
                          <a:effectLst/>
                          <a:latin typeface="Calibri (正文)"/>
                        </a:rPr>
                        <a:t>Search Cost</a:t>
                      </a:r>
                      <a:endParaRPr lang="zh-TW" sz="1800" kern="100" dirty="0">
                        <a:solidFill>
                          <a:schemeClr val="tx1"/>
                        </a:solidFill>
                        <a:effectLst/>
                        <a:latin typeface="Calibri (正文)"/>
                      </a:endParaRPr>
                    </a:p>
                    <a:p>
                      <a:pPr algn="ctr">
                        <a:spcAft>
                          <a:spcPts val="0"/>
                        </a:spcAft>
                      </a:pPr>
                      <a:r>
                        <a:rPr lang="en-US" sz="1800" kern="100" dirty="0">
                          <a:solidFill>
                            <a:schemeClr val="tx1"/>
                          </a:solidFill>
                          <a:effectLst/>
                          <a:latin typeface="Calibri (正文)"/>
                        </a:rPr>
                        <a:t>(GPU hours)</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800" kern="100" dirty="0">
                          <a:solidFill>
                            <a:schemeClr val="tx1"/>
                          </a:solidFill>
                          <a:effectLst/>
                          <a:latin typeface="Calibri (正文)"/>
                        </a:rPr>
                        <a:t>Architecture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800" kern="100" dirty="0">
                          <a:solidFill>
                            <a:schemeClr val="tx1"/>
                          </a:solidFill>
                          <a:effectLst/>
                          <a:latin typeface="Calibri (正文)"/>
                          <a:ea typeface="+mn-ea"/>
                          <a:cs typeface="Times New Roman" panose="02020603050405020304" pitchFamily="18" charset="0"/>
                        </a:rPr>
                        <a:t>Candidate</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726490879"/>
                  </a:ext>
                </a:extLst>
              </a:tr>
              <a:tr h="717564">
                <a:tc>
                  <a:txBody>
                    <a:bodyPr/>
                    <a:lstStyle/>
                    <a:p>
                      <a:pPr algn="ctr">
                        <a:spcAft>
                          <a:spcPts val="0"/>
                        </a:spcAft>
                      </a:pPr>
                      <a:r>
                        <a:rPr lang="en-US" sz="1800" kern="100" dirty="0" err="1">
                          <a:solidFill>
                            <a:schemeClr val="tx1"/>
                          </a:solidFill>
                          <a:effectLst/>
                          <a:latin typeface="Calibri (正文)"/>
                        </a:rPr>
                        <a:t>NASNet</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effectLst/>
                          <a:latin typeface="Calibri (正文)"/>
                        </a:rPr>
                        <a:t>Reinforcement learning</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gridSpan="2">
                  <a:txBody>
                    <a:bodyPr/>
                    <a:lstStyle/>
                    <a:p>
                      <a:pPr algn="ctr">
                        <a:spcAft>
                          <a:spcPts val="0"/>
                        </a:spcAft>
                      </a:pPr>
                      <a:r>
                        <a:rPr lang="en-US" sz="1800" kern="100" dirty="0">
                          <a:effectLst/>
                          <a:latin typeface="Calibri (正文)"/>
                        </a:rPr>
                        <a:t>Train and evaluate</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hMerge="1">
                  <a:txBody>
                    <a:bodyPr/>
                    <a:lstStyle/>
                    <a:p>
                      <a:pPr algn="ctr">
                        <a:spcAft>
                          <a:spcPts val="0"/>
                        </a:spcAft>
                      </a:pP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gridSpan="2">
                  <a:txBody>
                    <a:bodyPr/>
                    <a:lstStyle/>
                    <a:p>
                      <a:pPr algn="ctr">
                        <a:spcAft>
                          <a:spcPts val="0"/>
                        </a:spcAft>
                      </a:pPr>
                      <a:r>
                        <a:rPr lang="en-US" sz="1800" kern="100" dirty="0">
                          <a:effectLst/>
                          <a:latin typeface="Calibri (正文)"/>
                        </a:rPr>
                        <a:t>48000N</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hMerge="1">
                  <a:txBody>
                    <a:bodyPr/>
                    <a:lstStyle/>
                    <a:p>
                      <a:endParaRPr lang="zh-TW" altLang="en-US"/>
                    </a:p>
                  </a:txBody>
                  <a:tcPr/>
                </a:tc>
                <a:tc>
                  <a:txBody>
                    <a:bodyPr/>
                    <a:lstStyle/>
                    <a:p>
                      <a:pPr algn="ctr">
                        <a:spcAft>
                          <a:spcPts val="0"/>
                        </a:spcAft>
                      </a:pPr>
                      <a:r>
                        <a:rPr lang="en-US" altLang="zh-TW" sz="1800" kern="100" dirty="0">
                          <a:effectLst/>
                          <a:latin typeface="Calibri (正文)"/>
                          <a:ea typeface="新細明體" panose="02020500000000000000" pitchFamily="18" charset="-120"/>
                          <a:cs typeface="Times New Roman" panose="02020603050405020304" pitchFamily="18" charset="0"/>
                        </a:rPr>
                        <a:t>Layer</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4012751994"/>
                  </a:ext>
                </a:extLst>
              </a:tr>
              <a:tr h="896836">
                <a:tc>
                  <a:txBody>
                    <a:bodyPr/>
                    <a:lstStyle/>
                    <a:p>
                      <a:pPr algn="ctr">
                        <a:spcAft>
                          <a:spcPts val="0"/>
                        </a:spcAft>
                      </a:pPr>
                      <a:r>
                        <a:rPr lang="en-US" sz="1800" kern="100" dirty="0">
                          <a:solidFill>
                            <a:schemeClr val="tx1"/>
                          </a:solidFill>
                          <a:effectLst/>
                          <a:latin typeface="Calibri (正文)"/>
                        </a:rPr>
                        <a:t>Once-for-All</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effectLst/>
                          <a:latin typeface="Calibri (正文)"/>
                        </a:rPr>
                        <a:t>Evolution algorithm</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altLang="zh-CN" sz="1800" kern="100" dirty="0" err="1">
                          <a:effectLst/>
                          <a:latin typeface="Calibri (正文)"/>
                        </a:rPr>
                        <a:t>Supernet</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effectLst/>
                          <a:latin typeface="Calibri (正文)"/>
                        </a:rPr>
                        <a:t>Performance predictor</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effectLst/>
                          <a:latin typeface="Calibri (正文)"/>
                        </a:rPr>
                        <a:t>1200 + 40</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effectLst/>
                          <a:latin typeface="Calibri (正文)"/>
                        </a:rPr>
                        <a:t>≈ 0</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altLang="zh-TW" sz="1800" kern="100" dirty="0">
                          <a:effectLst/>
                          <a:latin typeface="Calibri (正文)"/>
                          <a:ea typeface="+mn-ea"/>
                          <a:cs typeface="Times New Roman" panose="02020603050405020304" pitchFamily="18" charset="0"/>
                        </a:rPr>
                        <a:t>Width, Depth,</a:t>
                      </a:r>
                    </a:p>
                    <a:p>
                      <a:pPr algn="ctr">
                        <a:spcAft>
                          <a:spcPts val="0"/>
                        </a:spcAft>
                      </a:pPr>
                      <a:r>
                        <a:rPr lang="en-US" altLang="zh-TW" sz="1800" kern="100" dirty="0">
                          <a:effectLst/>
                          <a:latin typeface="Calibri (正文)"/>
                          <a:ea typeface="+mn-ea"/>
                          <a:cs typeface="Times New Roman" panose="02020603050405020304" pitchFamily="18" charset="0"/>
                        </a:rPr>
                        <a:t>Kernel Size,</a:t>
                      </a:r>
                    </a:p>
                    <a:p>
                      <a:pPr algn="ctr">
                        <a:spcAft>
                          <a:spcPts val="0"/>
                        </a:spcAft>
                      </a:pPr>
                      <a:r>
                        <a:rPr lang="en-US" altLang="zh-TW" sz="1800" kern="100" dirty="0">
                          <a:effectLst/>
                          <a:latin typeface="Calibri (正文)"/>
                          <a:ea typeface="+mn-ea"/>
                          <a:cs typeface="Times New Roman" panose="02020603050405020304" pitchFamily="18" charset="0"/>
                        </a:rPr>
                        <a:t>Image Size</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2646765779"/>
                  </a:ext>
                </a:extLst>
              </a:tr>
              <a:tr h="896836">
                <a:tc>
                  <a:txBody>
                    <a:bodyPr/>
                    <a:lstStyle/>
                    <a:p>
                      <a:pPr algn="ctr">
                        <a:spcAft>
                          <a:spcPts val="0"/>
                        </a:spcAft>
                      </a:pPr>
                      <a:r>
                        <a:rPr lang="en-US" sz="1800" kern="100" dirty="0">
                          <a:solidFill>
                            <a:schemeClr val="tx1"/>
                          </a:solidFill>
                          <a:effectLst/>
                          <a:latin typeface="Calibri (正文)"/>
                        </a:rPr>
                        <a:t>PONAS</a:t>
                      </a:r>
                      <a:endParaRPr lang="zh-TW" sz="1800"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altLang="zh-CN" dirty="0">
                          <a:latin typeface="Calibri (正文)"/>
                        </a:rPr>
                        <a:t>Genetic algorithm</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altLang="zh-CN" sz="1800" kern="100" dirty="0" err="1">
                          <a:effectLst/>
                          <a:latin typeface="Calibri (正文)"/>
                        </a:rPr>
                        <a:t>Supernet</a:t>
                      </a:r>
                      <a:endParaRPr lang="en-US" altLang="zh-CN" sz="1800" kern="100" dirty="0">
                        <a:effectLst/>
                        <a:latin typeface="Calibri (正文)"/>
                      </a:endParaRPr>
                    </a:p>
                    <a:p>
                      <a:pPr algn="ctr">
                        <a:spcAft>
                          <a:spcPts val="0"/>
                        </a:spcAft>
                      </a:pPr>
                      <a:r>
                        <a:rPr lang="en-US" altLang="zh-CN" sz="1800" kern="100" dirty="0">
                          <a:effectLst/>
                          <a:latin typeface="Calibri (正文)"/>
                        </a:rPr>
                        <a:t>(Meta network)</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a:effectLst/>
                          <a:latin typeface="Calibri (正文)"/>
                        </a:rPr>
                        <a:t>Accuracy table</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kern="100" dirty="0">
                          <a:effectLst/>
                          <a:latin typeface="Calibri (正文)"/>
                        </a:rPr>
                        <a:t>210</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altLang="zh-CN" sz="1800" kern="100" dirty="0">
                          <a:effectLst/>
                          <a:latin typeface="Calibri (正文)"/>
                        </a:rPr>
                        <a:t>≈ 0</a:t>
                      </a:r>
                      <a:endParaRPr lang="zh-TW" altLang="zh-CN" sz="1800" kern="100" dirty="0">
                        <a:effectLst/>
                        <a:latin typeface="Calibri (正文)"/>
                        <a:ea typeface="+mn-ea"/>
                        <a:cs typeface="Times New Roman" panose="02020603050405020304" pitchFamily="18" charset="0"/>
                      </a:endParaRPr>
                    </a:p>
                  </a:txBody>
                  <a:tcPr marL="68580" marR="68580" marT="0" marB="0" anchor="ctr"/>
                </a:tc>
                <a:tc>
                  <a:txBody>
                    <a:bodyPr/>
                    <a:lstStyle/>
                    <a:p>
                      <a:pPr algn="ctr">
                        <a:spcAft>
                          <a:spcPts val="0"/>
                        </a:spcAft>
                      </a:pPr>
                      <a:r>
                        <a:rPr lang="en-US" altLang="zh-TW" sz="1800" kern="100" dirty="0">
                          <a:effectLst/>
                          <a:latin typeface="Calibri (正文)"/>
                          <a:ea typeface="+mn-ea"/>
                          <a:cs typeface="Times New Roman" panose="02020603050405020304" pitchFamily="18" charset="0"/>
                        </a:rPr>
                        <a:t>Width,</a:t>
                      </a:r>
                    </a:p>
                    <a:p>
                      <a:pPr algn="ctr">
                        <a:spcAft>
                          <a:spcPts val="0"/>
                        </a:spcAft>
                      </a:pPr>
                      <a:r>
                        <a:rPr lang="en-US" altLang="zh-TW" sz="1800" kern="100" dirty="0">
                          <a:effectLst/>
                          <a:latin typeface="Calibri (正文)"/>
                          <a:ea typeface="+mn-ea"/>
                          <a:cs typeface="Times New Roman" panose="02020603050405020304" pitchFamily="18" charset="0"/>
                        </a:rPr>
                        <a:t>Kernel Size</a:t>
                      </a:r>
                      <a:endParaRPr lang="zh-TW" sz="1800"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2885612413"/>
                  </a:ext>
                </a:extLst>
              </a:tr>
              <a:tr h="1146903">
                <a:tc>
                  <a:txBody>
                    <a:bodyPr/>
                    <a:lstStyle/>
                    <a:p>
                      <a:pPr algn="ctr">
                        <a:spcAft>
                          <a:spcPts val="0"/>
                        </a:spcAft>
                      </a:pPr>
                      <a:r>
                        <a:rPr lang="en-US" sz="1800" b="1" kern="100" dirty="0">
                          <a:solidFill>
                            <a:schemeClr val="tx1"/>
                          </a:solidFill>
                          <a:effectLst/>
                          <a:latin typeface="Calibri (正文)"/>
                        </a:rPr>
                        <a:t>FOX-NAS</a:t>
                      </a:r>
                      <a:endParaRPr lang="zh-TW" sz="1800" b="1" kern="100" dirty="0">
                        <a:solidFill>
                          <a:schemeClr val="tx1"/>
                        </a:solidFill>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b="1" kern="100" dirty="0">
                          <a:effectLst/>
                          <a:latin typeface="Calibri (正文)"/>
                        </a:rPr>
                        <a:t>Simulated annealing</a:t>
                      </a:r>
                      <a:endParaRPr lang="zh-TW" sz="1800" b="1"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b="1" kern="100" dirty="0">
                          <a:effectLst/>
                          <a:latin typeface="Calibri (正文)"/>
                        </a:rPr>
                        <a:t>Quantization friendly </a:t>
                      </a:r>
                      <a:r>
                        <a:rPr lang="en-US" sz="1800" b="1" kern="100" dirty="0" err="1">
                          <a:effectLst/>
                          <a:latin typeface="Calibri (正文)"/>
                        </a:rPr>
                        <a:t>supernet</a:t>
                      </a:r>
                      <a:endParaRPr lang="zh-TW" sz="1800" b="1"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b="1" kern="100" dirty="0">
                          <a:effectLst/>
                          <a:latin typeface="Calibri (正文)"/>
                        </a:rPr>
                        <a:t>Explainable</a:t>
                      </a:r>
                    </a:p>
                    <a:p>
                      <a:pPr algn="ctr">
                        <a:spcAft>
                          <a:spcPts val="0"/>
                        </a:spcAft>
                      </a:pPr>
                      <a:r>
                        <a:rPr lang="en-US" sz="1800" b="1" kern="100" dirty="0">
                          <a:effectLst/>
                          <a:latin typeface="Calibri (正文)"/>
                        </a:rPr>
                        <a:t>performance predictor</a:t>
                      </a:r>
                      <a:endParaRPr lang="zh-TW" sz="1800" b="1"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b="1" kern="100" dirty="0">
                          <a:effectLst/>
                          <a:latin typeface="Calibri (正文)"/>
                        </a:rPr>
                        <a:t>1200 + 3.5</a:t>
                      </a:r>
                      <a:endParaRPr lang="zh-TW" sz="1800" b="1"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sz="1800" b="1" kern="100" dirty="0">
                          <a:effectLst/>
                          <a:latin typeface="Calibri (正文)"/>
                        </a:rPr>
                        <a:t>≈ 0</a:t>
                      </a:r>
                      <a:endParaRPr lang="zh-TW" sz="1800" b="1" kern="100" dirty="0">
                        <a:effectLst/>
                        <a:latin typeface="Calibri (正文)"/>
                        <a:ea typeface="新細明體" panose="02020500000000000000" pitchFamily="18" charset="-120"/>
                        <a:cs typeface="Times New Roman" panose="02020603050405020304" pitchFamily="18" charset="0"/>
                      </a:endParaRPr>
                    </a:p>
                  </a:txBody>
                  <a:tcPr marL="68580" marR="68580" marT="0" marB="0" anchor="ctr"/>
                </a:tc>
                <a:tc>
                  <a:txBody>
                    <a:bodyPr/>
                    <a:lstStyle/>
                    <a:p>
                      <a:pPr algn="ctr">
                        <a:spcAft>
                          <a:spcPts val="0"/>
                        </a:spcAft>
                      </a:pPr>
                      <a:r>
                        <a:rPr lang="en-US" altLang="zh-TW" sz="1800" kern="100" dirty="0">
                          <a:effectLst/>
                          <a:latin typeface="Calibri (正文)"/>
                          <a:ea typeface="+mn-ea"/>
                          <a:cs typeface="Times New Roman" panose="02020603050405020304" pitchFamily="18" charset="0"/>
                        </a:rPr>
                        <a:t>Width, Depth,</a:t>
                      </a:r>
                    </a:p>
                    <a:p>
                      <a:pPr algn="ctr">
                        <a:spcAft>
                          <a:spcPts val="0"/>
                        </a:spcAft>
                      </a:pPr>
                      <a:r>
                        <a:rPr lang="en-US" altLang="zh-TW" sz="1800" kern="100" dirty="0">
                          <a:effectLst/>
                          <a:latin typeface="Calibri (正文)"/>
                          <a:ea typeface="+mn-ea"/>
                          <a:cs typeface="Times New Roman" panose="02020603050405020304" pitchFamily="18" charset="0"/>
                        </a:rPr>
                        <a:t>Kernel Size,</a:t>
                      </a:r>
                    </a:p>
                    <a:p>
                      <a:pPr algn="ctr">
                        <a:spcAft>
                          <a:spcPts val="0"/>
                        </a:spcAft>
                      </a:pPr>
                      <a:r>
                        <a:rPr lang="en-US" altLang="zh-TW" sz="1800" kern="100" dirty="0">
                          <a:effectLst/>
                          <a:latin typeface="Calibri (正文)"/>
                          <a:ea typeface="+mn-ea"/>
                          <a:cs typeface="Times New Roman" panose="02020603050405020304" pitchFamily="18" charset="0"/>
                        </a:rPr>
                        <a:t>Image Size</a:t>
                      </a:r>
                      <a:endParaRPr lang="zh-TW" altLang="zh-CN" sz="1800" kern="100" dirty="0">
                        <a:effectLst/>
                        <a:latin typeface="Calibri (正文)"/>
                        <a:ea typeface="+mn-ea"/>
                        <a:cs typeface="Times New Roman" panose="02020603050405020304" pitchFamily="18" charset="0"/>
                      </a:endParaRPr>
                    </a:p>
                  </a:txBody>
                  <a:tcPr marL="68580" marR="68580" marT="0" marB="0" anchor="ctr"/>
                </a:tc>
                <a:extLst>
                  <a:ext uri="{0D108BD9-81ED-4DB2-BD59-A6C34878D82A}">
                    <a16:rowId xmlns:a16="http://schemas.microsoft.com/office/drawing/2014/main" val="4282431095"/>
                  </a:ext>
                </a:extLst>
              </a:tr>
            </a:tbl>
          </a:graphicData>
        </a:graphic>
      </p:graphicFrame>
    </p:spTree>
    <p:extLst>
      <p:ext uri="{BB962C8B-B14F-4D97-AF65-F5344CB8AC3E}">
        <p14:creationId xmlns:p14="http://schemas.microsoft.com/office/powerpoint/2010/main" val="7108758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Problem Statement</a:t>
            </a:r>
            <a:endParaRPr lang="zh-TW" altLang="en-US" dirty="0"/>
          </a:p>
        </p:txBody>
      </p:sp>
      <p:sp>
        <p:nvSpPr>
          <p:cNvPr id="3" name="內容版面配置區 2"/>
          <p:cNvSpPr>
            <a:spLocks noGrp="1"/>
          </p:cNvSpPr>
          <p:nvPr>
            <p:ph idx="1"/>
          </p:nvPr>
        </p:nvSpPr>
        <p:spPr/>
        <p:txBody>
          <a:bodyPr/>
          <a:lstStyle/>
          <a:p>
            <a:r>
              <a:rPr lang="en-US" altLang="zh-TW" dirty="0"/>
              <a:t>Aim to find an optimal neural network with the highest accuracy while meeting the constraint</a:t>
            </a:r>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44</a:t>
            </a:fld>
            <a:endParaRPr lang="zh-TW" altLang="en-US" dirty="0"/>
          </a:p>
        </p:txBody>
      </p:sp>
      <p:sp>
        <p:nvSpPr>
          <p:cNvPr id="5" name="矩形 4"/>
          <p:cNvSpPr/>
          <p:nvPr/>
        </p:nvSpPr>
        <p:spPr>
          <a:xfrm>
            <a:off x="7842768" y="6351226"/>
            <a:ext cx="2933752" cy="276999"/>
          </a:xfrm>
          <a:prstGeom prst="rect">
            <a:avLst/>
          </a:prstGeom>
        </p:spPr>
        <p:txBody>
          <a:bodyPr wrap="none">
            <a:spAutoFit/>
          </a:bodyPr>
          <a:lstStyle/>
          <a:p>
            <a:r>
              <a:rPr lang="zh-TW" altLang="en-US" sz="1200" dirty="0"/>
              <a:t>https://tw.element14.com/buy-raspberry-pi</a:t>
            </a:r>
          </a:p>
        </p:txBody>
      </p:sp>
      <p:pic>
        <p:nvPicPr>
          <p:cNvPr id="11" name="图片 10">
            <a:extLst>
              <a:ext uri="{FF2B5EF4-FFF2-40B4-BE49-F238E27FC236}">
                <a16:creationId xmlns:a16="http://schemas.microsoft.com/office/drawing/2014/main" id="{5DF09304-5C2C-458A-AB51-7C8E9EA6A4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183" y="3141000"/>
            <a:ext cx="10488034" cy="2691221"/>
          </a:xfrm>
          <a:prstGeom prst="rect">
            <a:avLst/>
          </a:prstGeom>
        </p:spPr>
      </p:pic>
    </p:spTree>
    <p:extLst>
      <p:ext uri="{BB962C8B-B14F-4D97-AF65-F5344CB8AC3E}">
        <p14:creationId xmlns:p14="http://schemas.microsoft.com/office/powerpoint/2010/main" val="981785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36FD18A6-84DA-45B5-AECD-63EC9F5908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9075" y="2963369"/>
            <a:ext cx="10560914" cy="2745075"/>
          </a:xfrm>
          <a:prstGeom prst="rect">
            <a:avLst/>
          </a:prstGeom>
        </p:spPr>
      </p:pic>
      <p:sp>
        <p:nvSpPr>
          <p:cNvPr id="2" name="標題 1"/>
          <p:cNvSpPr>
            <a:spLocks noGrp="1"/>
          </p:cNvSpPr>
          <p:nvPr>
            <p:ph type="title"/>
          </p:nvPr>
        </p:nvSpPr>
        <p:spPr/>
        <p:txBody>
          <a:bodyPr/>
          <a:lstStyle/>
          <a:p>
            <a:r>
              <a:rPr lang="en-US" altLang="zh-TW" dirty="0"/>
              <a:t>Flowchart</a:t>
            </a:r>
            <a:endParaRPr lang="zh-TW" altLang="en-US" dirty="0"/>
          </a:p>
        </p:txBody>
      </p:sp>
      <p:sp>
        <p:nvSpPr>
          <p:cNvPr id="3" name="內容版面配置區 2"/>
          <p:cNvSpPr>
            <a:spLocks noGrp="1"/>
          </p:cNvSpPr>
          <p:nvPr>
            <p:ph idx="1"/>
          </p:nvPr>
        </p:nvSpPr>
        <p:spPr/>
        <p:txBody>
          <a:bodyPr/>
          <a:lstStyle/>
          <a:p>
            <a:r>
              <a:rPr lang="en-US" altLang="zh-TW" dirty="0"/>
              <a:t>Flowchart of FOX-NAS</a:t>
            </a:r>
            <a:endParaRPr lang="zh-TW" altLang="en-US" dirty="0"/>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45</a:t>
            </a:fld>
            <a:endParaRPr lang="zh-TW" altLang="en-US" dirty="0"/>
          </a:p>
        </p:txBody>
      </p:sp>
      <p:pic>
        <p:nvPicPr>
          <p:cNvPr id="11" name="圖片 10">
            <a:extLst>
              <a:ext uri="{FF2B5EF4-FFF2-40B4-BE49-F238E27FC236}">
                <a16:creationId xmlns:a16="http://schemas.microsoft.com/office/drawing/2014/main" id="{3A702C1E-D459-4CD4-AF5E-C383F470B7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9183" y="255693"/>
            <a:ext cx="4582817" cy="1363381"/>
          </a:xfrm>
          <a:prstGeom prst="rect">
            <a:avLst/>
          </a:prstGeom>
        </p:spPr>
      </p:pic>
      <p:sp>
        <p:nvSpPr>
          <p:cNvPr id="9" name="矩形: 圓角 8">
            <a:extLst>
              <a:ext uri="{FF2B5EF4-FFF2-40B4-BE49-F238E27FC236}">
                <a16:creationId xmlns:a16="http://schemas.microsoft.com/office/drawing/2014/main" id="{8A0812A8-6802-4170-98DA-B39F6BF8AC0F}"/>
              </a:ext>
            </a:extLst>
          </p:cNvPr>
          <p:cNvSpPr/>
          <p:nvPr/>
        </p:nvSpPr>
        <p:spPr>
          <a:xfrm>
            <a:off x="7609182" y="244128"/>
            <a:ext cx="1073423" cy="1312663"/>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
        <p:nvSpPr>
          <p:cNvPr id="13" name="矩形: 圓角 12">
            <a:extLst>
              <a:ext uri="{FF2B5EF4-FFF2-40B4-BE49-F238E27FC236}">
                <a16:creationId xmlns:a16="http://schemas.microsoft.com/office/drawing/2014/main" id="{5865909F-8145-45C3-9441-74D9524FF0C2}"/>
              </a:ext>
            </a:extLst>
          </p:cNvPr>
          <p:cNvSpPr/>
          <p:nvPr/>
        </p:nvSpPr>
        <p:spPr>
          <a:xfrm>
            <a:off x="2424000" y="2835115"/>
            <a:ext cx="6020972" cy="1321331"/>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1055243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Flowchart</a:t>
            </a:r>
            <a:endParaRPr lang="zh-TW" altLang="en-US" dirty="0"/>
          </a:p>
        </p:txBody>
      </p:sp>
      <p:sp>
        <p:nvSpPr>
          <p:cNvPr id="3" name="內容版面配置區 2"/>
          <p:cNvSpPr>
            <a:spLocks noGrp="1"/>
          </p:cNvSpPr>
          <p:nvPr>
            <p:ph idx="1"/>
          </p:nvPr>
        </p:nvSpPr>
        <p:spPr/>
        <p:txBody>
          <a:bodyPr/>
          <a:lstStyle/>
          <a:p>
            <a:r>
              <a:rPr lang="en-US" altLang="zh-TW" dirty="0"/>
              <a:t>Flowchart of FOX-NAS</a:t>
            </a:r>
            <a:endParaRPr lang="zh-TW" altLang="en-US" dirty="0"/>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46</a:t>
            </a:fld>
            <a:endParaRPr lang="zh-TW" altLang="en-US" dirty="0"/>
          </a:p>
        </p:txBody>
      </p:sp>
      <p:pic>
        <p:nvPicPr>
          <p:cNvPr id="11" name="圖片 10">
            <a:extLst>
              <a:ext uri="{FF2B5EF4-FFF2-40B4-BE49-F238E27FC236}">
                <a16:creationId xmlns:a16="http://schemas.microsoft.com/office/drawing/2014/main" id="{3A702C1E-D459-4CD4-AF5E-C383F470B7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9183" y="255693"/>
            <a:ext cx="4582817" cy="1363381"/>
          </a:xfrm>
          <a:prstGeom prst="rect">
            <a:avLst/>
          </a:prstGeom>
        </p:spPr>
      </p:pic>
      <p:sp>
        <p:nvSpPr>
          <p:cNvPr id="13" name="矩形: 圓角 12">
            <a:extLst>
              <a:ext uri="{FF2B5EF4-FFF2-40B4-BE49-F238E27FC236}">
                <a16:creationId xmlns:a16="http://schemas.microsoft.com/office/drawing/2014/main" id="{5865909F-8145-45C3-9441-74D9524FF0C2}"/>
              </a:ext>
            </a:extLst>
          </p:cNvPr>
          <p:cNvSpPr/>
          <p:nvPr/>
        </p:nvSpPr>
        <p:spPr>
          <a:xfrm>
            <a:off x="8422044" y="2674427"/>
            <a:ext cx="3144156" cy="1314473"/>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
        <p:nvSpPr>
          <p:cNvPr id="14" name="矩形: 圓角 13">
            <a:extLst>
              <a:ext uri="{FF2B5EF4-FFF2-40B4-BE49-F238E27FC236}">
                <a16:creationId xmlns:a16="http://schemas.microsoft.com/office/drawing/2014/main" id="{C364B28E-987C-4865-8C03-E7B450CAAA8C}"/>
              </a:ext>
            </a:extLst>
          </p:cNvPr>
          <p:cNvSpPr/>
          <p:nvPr/>
        </p:nvSpPr>
        <p:spPr>
          <a:xfrm>
            <a:off x="8682605" y="261742"/>
            <a:ext cx="1291905" cy="1357332"/>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pic>
        <p:nvPicPr>
          <p:cNvPr id="10" name="图片 9">
            <a:extLst>
              <a:ext uri="{FF2B5EF4-FFF2-40B4-BE49-F238E27FC236}">
                <a16:creationId xmlns:a16="http://schemas.microsoft.com/office/drawing/2014/main" id="{483C90A2-917F-4599-91E4-3419516E05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1741" y="2836995"/>
            <a:ext cx="10560914" cy="2745075"/>
          </a:xfrm>
          <a:prstGeom prst="rect">
            <a:avLst/>
          </a:prstGeom>
        </p:spPr>
      </p:pic>
    </p:spTree>
    <p:extLst>
      <p:ext uri="{BB962C8B-B14F-4D97-AF65-F5344CB8AC3E}">
        <p14:creationId xmlns:p14="http://schemas.microsoft.com/office/powerpoint/2010/main" val="17250900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Flowchart</a:t>
            </a:r>
            <a:endParaRPr lang="zh-TW" altLang="en-US" dirty="0"/>
          </a:p>
        </p:txBody>
      </p:sp>
      <p:sp>
        <p:nvSpPr>
          <p:cNvPr id="3" name="內容版面配置區 2"/>
          <p:cNvSpPr>
            <a:spLocks noGrp="1"/>
          </p:cNvSpPr>
          <p:nvPr>
            <p:ph idx="1"/>
          </p:nvPr>
        </p:nvSpPr>
        <p:spPr/>
        <p:txBody>
          <a:bodyPr/>
          <a:lstStyle/>
          <a:p>
            <a:r>
              <a:rPr lang="en-US" altLang="zh-TW" dirty="0"/>
              <a:t>Flowchart of FOX-NAS</a:t>
            </a:r>
            <a:endParaRPr lang="zh-TW" altLang="en-US" dirty="0"/>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47</a:t>
            </a:fld>
            <a:endParaRPr lang="zh-TW" altLang="en-US" dirty="0"/>
          </a:p>
        </p:txBody>
      </p:sp>
      <p:pic>
        <p:nvPicPr>
          <p:cNvPr id="11" name="圖片 10">
            <a:extLst>
              <a:ext uri="{FF2B5EF4-FFF2-40B4-BE49-F238E27FC236}">
                <a16:creationId xmlns:a16="http://schemas.microsoft.com/office/drawing/2014/main" id="{3A702C1E-D459-4CD4-AF5E-C383F470B7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9183" y="255693"/>
            <a:ext cx="4582817" cy="1363381"/>
          </a:xfrm>
          <a:prstGeom prst="rect">
            <a:avLst/>
          </a:prstGeom>
        </p:spPr>
      </p:pic>
      <p:sp>
        <p:nvSpPr>
          <p:cNvPr id="13" name="矩形: 圓角 12">
            <a:extLst>
              <a:ext uri="{FF2B5EF4-FFF2-40B4-BE49-F238E27FC236}">
                <a16:creationId xmlns:a16="http://schemas.microsoft.com/office/drawing/2014/main" id="{5865909F-8145-45C3-9441-74D9524FF0C2}"/>
              </a:ext>
            </a:extLst>
          </p:cNvPr>
          <p:cNvSpPr/>
          <p:nvPr/>
        </p:nvSpPr>
        <p:spPr>
          <a:xfrm>
            <a:off x="1542943" y="4411598"/>
            <a:ext cx="2341690" cy="1322104"/>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
        <p:nvSpPr>
          <p:cNvPr id="14" name="矩形: 圓角 13">
            <a:extLst>
              <a:ext uri="{FF2B5EF4-FFF2-40B4-BE49-F238E27FC236}">
                <a16:creationId xmlns:a16="http://schemas.microsoft.com/office/drawing/2014/main" id="{C364B28E-987C-4865-8C03-E7B450CAAA8C}"/>
              </a:ext>
            </a:extLst>
          </p:cNvPr>
          <p:cNvSpPr/>
          <p:nvPr/>
        </p:nvSpPr>
        <p:spPr>
          <a:xfrm>
            <a:off x="9957732" y="286696"/>
            <a:ext cx="1040235" cy="1357332"/>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pic>
        <p:nvPicPr>
          <p:cNvPr id="10" name="图片 9">
            <a:extLst>
              <a:ext uri="{FF2B5EF4-FFF2-40B4-BE49-F238E27FC236}">
                <a16:creationId xmlns:a16="http://schemas.microsoft.com/office/drawing/2014/main" id="{AA831F53-F607-4004-ABDB-A49B43CCC7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1741" y="2837660"/>
            <a:ext cx="10560914" cy="2745075"/>
          </a:xfrm>
          <a:prstGeom prst="rect">
            <a:avLst/>
          </a:prstGeom>
        </p:spPr>
      </p:pic>
    </p:spTree>
    <p:extLst>
      <p:ext uri="{BB962C8B-B14F-4D97-AF65-F5344CB8AC3E}">
        <p14:creationId xmlns:p14="http://schemas.microsoft.com/office/powerpoint/2010/main" val="19491155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Flowchart</a:t>
            </a:r>
            <a:endParaRPr lang="zh-TW" altLang="en-US" dirty="0"/>
          </a:p>
        </p:txBody>
      </p:sp>
      <p:sp>
        <p:nvSpPr>
          <p:cNvPr id="3" name="內容版面配置區 2"/>
          <p:cNvSpPr>
            <a:spLocks noGrp="1"/>
          </p:cNvSpPr>
          <p:nvPr>
            <p:ph idx="1"/>
          </p:nvPr>
        </p:nvSpPr>
        <p:spPr/>
        <p:txBody>
          <a:bodyPr/>
          <a:lstStyle/>
          <a:p>
            <a:r>
              <a:rPr lang="en-US" altLang="zh-TW" dirty="0"/>
              <a:t>Flowchart of FOX-NAS</a:t>
            </a:r>
            <a:endParaRPr lang="zh-TW" altLang="en-US" dirty="0"/>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48</a:t>
            </a:fld>
            <a:endParaRPr lang="zh-TW" altLang="en-US" dirty="0"/>
          </a:p>
        </p:txBody>
      </p:sp>
      <p:pic>
        <p:nvPicPr>
          <p:cNvPr id="11" name="圖片 10">
            <a:extLst>
              <a:ext uri="{FF2B5EF4-FFF2-40B4-BE49-F238E27FC236}">
                <a16:creationId xmlns:a16="http://schemas.microsoft.com/office/drawing/2014/main" id="{3A702C1E-D459-4CD4-AF5E-C383F470B7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9183" y="255693"/>
            <a:ext cx="4582817" cy="1363381"/>
          </a:xfrm>
          <a:prstGeom prst="rect">
            <a:avLst/>
          </a:prstGeom>
        </p:spPr>
      </p:pic>
      <p:sp>
        <p:nvSpPr>
          <p:cNvPr id="13" name="矩形: 圓角 12">
            <a:extLst>
              <a:ext uri="{FF2B5EF4-FFF2-40B4-BE49-F238E27FC236}">
                <a16:creationId xmlns:a16="http://schemas.microsoft.com/office/drawing/2014/main" id="{5865909F-8145-45C3-9441-74D9524FF0C2}"/>
              </a:ext>
            </a:extLst>
          </p:cNvPr>
          <p:cNvSpPr/>
          <p:nvPr/>
        </p:nvSpPr>
        <p:spPr>
          <a:xfrm>
            <a:off x="4199895" y="4304673"/>
            <a:ext cx="4586068" cy="1378376"/>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
        <p:nvSpPr>
          <p:cNvPr id="14" name="矩形: 圓角 13">
            <a:extLst>
              <a:ext uri="{FF2B5EF4-FFF2-40B4-BE49-F238E27FC236}">
                <a16:creationId xmlns:a16="http://schemas.microsoft.com/office/drawing/2014/main" id="{C364B28E-987C-4865-8C03-E7B450CAAA8C}"/>
              </a:ext>
            </a:extLst>
          </p:cNvPr>
          <p:cNvSpPr/>
          <p:nvPr/>
        </p:nvSpPr>
        <p:spPr>
          <a:xfrm>
            <a:off x="10980920" y="261742"/>
            <a:ext cx="1182051" cy="1357332"/>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pic>
        <p:nvPicPr>
          <p:cNvPr id="10" name="图片 9">
            <a:extLst>
              <a:ext uri="{FF2B5EF4-FFF2-40B4-BE49-F238E27FC236}">
                <a16:creationId xmlns:a16="http://schemas.microsoft.com/office/drawing/2014/main" id="{256F7B12-08C8-4BF3-96F9-24940C2F0D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1765" y="2787007"/>
            <a:ext cx="10560914" cy="2745075"/>
          </a:xfrm>
          <a:prstGeom prst="rect">
            <a:avLst/>
          </a:prstGeom>
        </p:spPr>
      </p:pic>
    </p:spTree>
    <p:extLst>
      <p:ext uri="{BB962C8B-B14F-4D97-AF65-F5344CB8AC3E}">
        <p14:creationId xmlns:p14="http://schemas.microsoft.com/office/powerpoint/2010/main" val="22035265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Search Space</a:t>
            </a:r>
            <a:endParaRPr lang="zh-TW" altLang="en-US" dirty="0"/>
          </a:p>
        </p:txBody>
      </p:sp>
      <p:sp>
        <p:nvSpPr>
          <p:cNvPr id="7" name="內容版面配置區 2">
            <a:extLst>
              <a:ext uri="{FF2B5EF4-FFF2-40B4-BE49-F238E27FC236}">
                <a16:creationId xmlns:a16="http://schemas.microsoft.com/office/drawing/2014/main" id="{266932C0-EACC-42BB-B2F3-2DD1A73316A3}"/>
              </a:ext>
            </a:extLst>
          </p:cNvPr>
          <p:cNvSpPr>
            <a:spLocks noGrp="1"/>
          </p:cNvSpPr>
          <p:nvPr>
            <p:ph idx="1"/>
          </p:nvPr>
        </p:nvSpPr>
        <p:spPr/>
        <p:txBody>
          <a:bodyPr>
            <a:normAutofit/>
          </a:bodyPr>
          <a:lstStyle/>
          <a:p>
            <a:r>
              <a:rPr lang="en-US" altLang="zh-TW" dirty="0"/>
              <a:t>Quantization-friendly search space </a:t>
            </a:r>
            <a:endParaRPr lang="zh-TW" altLang="en-US" dirty="0"/>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49</a:t>
            </a:fld>
            <a:endParaRPr lang="zh-TW" altLang="en-US" dirty="0"/>
          </a:p>
        </p:txBody>
      </p:sp>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5996" y="2427148"/>
            <a:ext cx="4320343" cy="4122750"/>
          </a:xfrm>
          <a:prstGeom prst="rect">
            <a:avLst/>
          </a:prstGeom>
        </p:spPr>
      </p:pic>
      <p:pic>
        <p:nvPicPr>
          <p:cNvPr id="9" name="圖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83554" y="1849011"/>
            <a:ext cx="3247728" cy="4572399"/>
          </a:xfrm>
          <a:prstGeom prst="rect">
            <a:avLst/>
          </a:prstGeom>
        </p:spPr>
      </p:pic>
      <p:pic>
        <p:nvPicPr>
          <p:cNvPr id="11" name="圖片 10">
            <a:extLst>
              <a:ext uri="{FF2B5EF4-FFF2-40B4-BE49-F238E27FC236}">
                <a16:creationId xmlns:a16="http://schemas.microsoft.com/office/drawing/2014/main" id="{CBB39282-C439-4B2D-812F-C4CC9025A57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5" name="文本框 4">
            <a:extLst>
              <a:ext uri="{FF2B5EF4-FFF2-40B4-BE49-F238E27FC236}">
                <a16:creationId xmlns:a16="http://schemas.microsoft.com/office/drawing/2014/main" id="{4B895734-838D-41AE-9632-C8D392D1F452}"/>
              </a:ext>
            </a:extLst>
          </p:cNvPr>
          <p:cNvSpPr txBox="1"/>
          <p:nvPr/>
        </p:nvSpPr>
        <p:spPr>
          <a:xfrm>
            <a:off x="10285680" y="2712238"/>
            <a:ext cx="1134413" cy="2246769"/>
          </a:xfrm>
          <a:prstGeom prst="rect">
            <a:avLst/>
          </a:prstGeom>
          <a:noFill/>
        </p:spPr>
        <p:txBody>
          <a:bodyPr wrap="none" rtlCol="0">
            <a:spAutoFit/>
          </a:bodyPr>
          <a:lstStyle/>
          <a:p>
            <a:pPr algn="ctr"/>
            <a:r>
              <a:rPr lang="en-US" altLang="zh-CN" sz="2000" b="1" dirty="0"/>
              <a:t>int8</a:t>
            </a:r>
          </a:p>
          <a:p>
            <a:pPr algn="ctr"/>
            <a:r>
              <a:rPr lang="en-US" altLang="zh-CN" sz="2000" b="1" dirty="0"/>
              <a:t>Accuracy</a:t>
            </a:r>
          </a:p>
          <a:p>
            <a:pPr algn="ctr"/>
            <a:r>
              <a:rPr lang="en-US" altLang="zh-CN" sz="2000" b="1" dirty="0"/>
              <a:t>42 %</a:t>
            </a:r>
          </a:p>
          <a:p>
            <a:pPr algn="ctr"/>
            <a:endParaRPr lang="en-US" altLang="zh-CN" sz="2000" b="1" dirty="0"/>
          </a:p>
          <a:p>
            <a:pPr algn="ctr"/>
            <a:endParaRPr lang="en-US" altLang="zh-CN" sz="2000" b="1" dirty="0"/>
          </a:p>
          <a:p>
            <a:pPr algn="ctr"/>
            <a:endParaRPr lang="en-US" altLang="zh-CN" sz="2000" b="1" dirty="0"/>
          </a:p>
          <a:p>
            <a:pPr algn="ctr"/>
            <a:r>
              <a:rPr lang="en-US" altLang="zh-CN" sz="2000" b="1" dirty="0"/>
              <a:t>71 %</a:t>
            </a:r>
            <a:endParaRPr lang="zh-CN" altLang="en-US" sz="2000" b="1" dirty="0"/>
          </a:p>
        </p:txBody>
      </p:sp>
      <p:cxnSp>
        <p:nvCxnSpPr>
          <p:cNvPr id="12" name="直接箭头连接符 11">
            <a:extLst>
              <a:ext uri="{FF2B5EF4-FFF2-40B4-BE49-F238E27FC236}">
                <a16:creationId xmlns:a16="http://schemas.microsoft.com/office/drawing/2014/main" id="{44B5525B-B5EE-4D5F-9520-D1BAE2A073E9}"/>
              </a:ext>
            </a:extLst>
          </p:cNvPr>
          <p:cNvCxnSpPr/>
          <p:nvPr/>
        </p:nvCxnSpPr>
        <p:spPr>
          <a:xfrm>
            <a:off x="10837300" y="3750313"/>
            <a:ext cx="0" cy="78187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矩形: 圓角 7">
            <a:extLst>
              <a:ext uri="{FF2B5EF4-FFF2-40B4-BE49-F238E27FC236}">
                <a16:creationId xmlns:a16="http://schemas.microsoft.com/office/drawing/2014/main" id="{CF6854CD-1282-7514-B515-6A23976A12FB}"/>
              </a:ext>
            </a:extLst>
          </p:cNvPr>
          <p:cNvSpPr/>
          <p:nvPr/>
        </p:nvSpPr>
        <p:spPr>
          <a:xfrm>
            <a:off x="7609183" y="95358"/>
            <a:ext cx="1001417" cy="1357332"/>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2811025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Manually-designed Neural Network Architecture</a:t>
            </a:r>
            <a:endParaRPr lang="zh-TW" altLang="en-US" dirty="0"/>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5</a:t>
            </a:fld>
            <a:endParaRPr lang="en-US" altLang="zh-TW"/>
          </a:p>
        </p:txBody>
      </p:sp>
      <p:sp>
        <p:nvSpPr>
          <p:cNvPr id="172" name="內容版面配置區 2">
            <a:extLst>
              <a:ext uri="{FF2B5EF4-FFF2-40B4-BE49-F238E27FC236}">
                <a16:creationId xmlns:a16="http://schemas.microsoft.com/office/drawing/2014/main" id="{B236EEAB-ADBF-D6C9-587D-7B72619C7292}"/>
              </a:ext>
            </a:extLst>
          </p:cNvPr>
          <p:cNvSpPr>
            <a:spLocks noGrp="1"/>
          </p:cNvSpPr>
          <p:nvPr>
            <p:ph idx="1"/>
          </p:nvPr>
        </p:nvSpPr>
        <p:spPr>
          <a:xfrm>
            <a:off x="3504000" y="1840396"/>
            <a:ext cx="10515600" cy="4351338"/>
          </a:xfrm>
        </p:spPr>
        <p:txBody>
          <a:bodyPr/>
          <a:lstStyle/>
          <a:p>
            <a:r>
              <a:rPr kumimoji="1" lang="en-US" altLang="zh-TW" dirty="0"/>
              <a:t>VGG: stacking multiple 3x3 convolution layers</a:t>
            </a:r>
          </a:p>
        </p:txBody>
      </p:sp>
      <p:pic>
        <p:nvPicPr>
          <p:cNvPr id="176" name="圖片 175" descr="一張含有 文字, 螢幕擷取畫面, 字型, 數字 的圖片&#10;&#10;自動產生的描述">
            <a:extLst>
              <a:ext uri="{FF2B5EF4-FFF2-40B4-BE49-F238E27FC236}">
                <a16:creationId xmlns:a16="http://schemas.microsoft.com/office/drawing/2014/main" id="{DB768956-6398-012A-940C-B83F606427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5044" y="2005012"/>
            <a:ext cx="2073365" cy="4351338"/>
          </a:xfrm>
          <a:prstGeom prst="rect">
            <a:avLst/>
          </a:prstGeom>
        </p:spPr>
      </p:pic>
      <p:pic>
        <p:nvPicPr>
          <p:cNvPr id="178" name="圖片 177" descr="一張含有 文字, 螢幕擷取畫面, 圖表, 字型 的圖片&#10;&#10;自動產生的描述">
            <a:extLst>
              <a:ext uri="{FF2B5EF4-FFF2-40B4-BE49-F238E27FC236}">
                <a16:creationId xmlns:a16="http://schemas.microsoft.com/office/drawing/2014/main" id="{BB13B0BD-7405-B2A1-C808-2E1AFC2ECB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8000" y="3142452"/>
            <a:ext cx="6240000" cy="3297609"/>
          </a:xfrm>
          <a:prstGeom prst="rect">
            <a:avLst/>
          </a:prstGeom>
        </p:spPr>
      </p:pic>
    </p:spTree>
    <p:extLst>
      <p:ext uri="{BB962C8B-B14F-4D97-AF65-F5344CB8AC3E}">
        <p14:creationId xmlns:p14="http://schemas.microsoft.com/office/powerpoint/2010/main" val="391872377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Search Space</a:t>
            </a:r>
            <a:endParaRPr lang="zh-TW" altLang="en-US" dirty="0"/>
          </a:p>
        </p:txBody>
      </p:sp>
      <p:sp>
        <p:nvSpPr>
          <p:cNvPr id="16" name="內容版面配置區 2">
            <a:extLst>
              <a:ext uri="{FF2B5EF4-FFF2-40B4-BE49-F238E27FC236}">
                <a16:creationId xmlns:a16="http://schemas.microsoft.com/office/drawing/2014/main" id="{D6C46303-CE00-4049-BEF2-30EFF821AE13}"/>
              </a:ext>
            </a:extLst>
          </p:cNvPr>
          <p:cNvSpPr>
            <a:spLocks noGrp="1"/>
          </p:cNvSpPr>
          <p:nvPr>
            <p:ph sz="half" idx="1"/>
          </p:nvPr>
        </p:nvSpPr>
        <p:spPr/>
        <p:txBody>
          <a:bodyPr/>
          <a:lstStyle/>
          <a:p>
            <a:r>
              <a:rPr lang="en-US" altLang="zh-TW" dirty="0"/>
              <a:t>Two different search spaces</a:t>
            </a:r>
            <a:endParaRPr lang="zh-TW" altLang="en-US" dirty="0"/>
          </a:p>
        </p:txBody>
      </p:sp>
      <p:sp>
        <p:nvSpPr>
          <p:cNvPr id="3" name="內容版面配置區 2">
            <a:extLst>
              <a:ext uri="{FF2B5EF4-FFF2-40B4-BE49-F238E27FC236}">
                <a16:creationId xmlns:a16="http://schemas.microsoft.com/office/drawing/2014/main" id="{2C1AD3BC-793D-2C0D-802F-83DB01AF2ADF}"/>
              </a:ext>
            </a:extLst>
          </p:cNvPr>
          <p:cNvSpPr>
            <a:spLocks noGrp="1"/>
          </p:cNvSpPr>
          <p:nvPr>
            <p:ph sz="half" idx="2"/>
          </p:nvPr>
        </p:nvSpPr>
        <p:spPr/>
        <p:txBody>
          <a:bodyPr/>
          <a:lstStyle/>
          <a:p>
            <a:r>
              <a:rPr lang="en-US" altLang="zh-TW" dirty="0"/>
              <a:t>CNN units</a:t>
            </a:r>
            <a:endParaRPr lang="zh-TW" altLang="en-US" dirty="0"/>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50</a:t>
            </a:fld>
            <a:endParaRPr lang="zh-TW" altLang="en-US" dirty="0"/>
          </a:p>
        </p:txBody>
      </p:sp>
      <p:pic>
        <p:nvPicPr>
          <p:cNvPr id="13" name="圖片 18">
            <a:extLst>
              <a:ext uri="{FF2B5EF4-FFF2-40B4-BE49-F238E27FC236}">
                <a16:creationId xmlns:a16="http://schemas.microsoft.com/office/drawing/2014/main" id="{D3958092-6F9C-4A2B-B3D9-1A98860A17AA}"/>
              </a:ext>
            </a:extLst>
          </p:cNvPr>
          <p:cNvPicPr/>
          <p:nvPr/>
        </p:nvPicPr>
        <p:blipFill>
          <a:blip r:embed="rId3"/>
          <a:stretch>
            <a:fillRect/>
          </a:stretch>
        </p:blipFill>
        <p:spPr>
          <a:xfrm>
            <a:off x="6528000" y="2831214"/>
            <a:ext cx="5128112" cy="3589288"/>
          </a:xfrm>
          <a:prstGeom prst="rect">
            <a:avLst/>
          </a:prstGeom>
        </p:spPr>
      </p:pic>
      <p:graphicFrame>
        <p:nvGraphicFramePr>
          <p:cNvPr id="14" name="表格 13">
            <a:extLst>
              <a:ext uri="{FF2B5EF4-FFF2-40B4-BE49-F238E27FC236}">
                <a16:creationId xmlns:a16="http://schemas.microsoft.com/office/drawing/2014/main" id="{35C76EE6-0CBB-44AA-B4FD-7CE8FB63D731}"/>
              </a:ext>
            </a:extLst>
          </p:cNvPr>
          <p:cNvGraphicFramePr>
            <a:graphicFrameLocks noGrp="1"/>
          </p:cNvGraphicFramePr>
          <p:nvPr>
            <p:extLst>
              <p:ext uri="{D42A27DB-BD31-4B8C-83A1-F6EECF244321}">
                <p14:modId xmlns:p14="http://schemas.microsoft.com/office/powerpoint/2010/main" val="2811972800"/>
              </p:ext>
            </p:extLst>
          </p:nvPr>
        </p:nvGraphicFramePr>
        <p:xfrm>
          <a:off x="1046674" y="2498389"/>
          <a:ext cx="4982952" cy="3954794"/>
        </p:xfrm>
        <a:graphic>
          <a:graphicData uri="http://schemas.openxmlformats.org/drawingml/2006/table">
            <a:tbl>
              <a:tblPr firstRow="1" firstCol="1" bandRow="1">
                <a:tableStyleId>{5C22544A-7EE6-4342-B048-85BDC9FD1C3A}</a:tableStyleId>
              </a:tblPr>
              <a:tblGrid>
                <a:gridCol w="2302528">
                  <a:extLst>
                    <a:ext uri="{9D8B030D-6E8A-4147-A177-3AD203B41FA5}">
                      <a16:colId xmlns:a16="http://schemas.microsoft.com/office/drawing/2014/main" val="540416773"/>
                    </a:ext>
                  </a:extLst>
                </a:gridCol>
                <a:gridCol w="1340212">
                  <a:extLst>
                    <a:ext uri="{9D8B030D-6E8A-4147-A177-3AD203B41FA5}">
                      <a16:colId xmlns:a16="http://schemas.microsoft.com/office/drawing/2014/main" val="2480883018"/>
                    </a:ext>
                  </a:extLst>
                </a:gridCol>
                <a:gridCol w="1340212">
                  <a:extLst>
                    <a:ext uri="{9D8B030D-6E8A-4147-A177-3AD203B41FA5}">
                      <a16:colId xmlns:a16="http://schemas.microsoft.com/office/drawing/2014/main" val="1541563519"/>
                    </a:ext>
                  </a:extLst>
                </a:gridCol>
              </a:tblGrid>
              <a:tr h="649918">
                <a:tc>
                  <a:txBody>
                    <a:bodyPr/>
                    <a:lstStyle/>
                    <a:p>
                      <a:pPr algn="ctr">
                        <a:spcAft>
                          <a:spcPts val="0"/>
                        </a:spcAft>
                      </a:pPr>
                      <a:r>
                        <a:rPr lang="en-US" sz="1800" kern="100" dirty="0">
                          <a:solidFill>
                            <a:schemeClr val="tx1"/>
                          </a:solidFill>
                          <a:effectLst/>
                          <a:latin typeface="Calibri (正文)"/>
                        </a:rPr>
                        <a:t>Search Space</a:t>
                      </a:r>
                      <a:endParaRPr lang="zh-CN" sz="1800" kern="100" dirty="0">
                        <a:solidFill>
                          <a:schemeClr val="tx1"/>
                        </a:solidFill>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solidFill>
                            <a:schemeClr val="tx1"/>
                          </a:solidFill>
                          <a:effectLst/>
                          <a:latin typeface="Calibri (正文)"/>
                        </a:rPr>
                        <a:t>CPU Backbone</a:t>
                      </a:r>
                      <a:endParaRPr lang="zh-CN" sz="1800" kern="100" dirty="0">
                        <a:solidFill>
                          <a:schemeClr val="tx1"/>
                        </a:solidFill>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solidFill>
                            <a:schemeClr val="tx1"/>
                          </a:solidFill>
                          <a:effectLst/>
                          <a:latin typeface="Calibri (正文)"/>
                        </a:rPr>
                        <a:t>TPU Backbone</a:t>
                      </a:r>
                      <a:endParaRPr lang="zh-CN" sz="1800" kern="100" dirty="0">
                        <a:solidFill>
                          <a:schemeClr val="tx1"/>
                        </a:solidFill>
                        <a:effectLst/>
                        <a:latin typeface="Calibri (正文)"/>
                        <a:ea typeface="PMingLiU" panose="02020500000000000000" pitchFamily="18" charset="-120"/>
                      </a:endParaRPr>
                    </a:p>
                  </a:txBody>
                  <a:tcPr marL="68580" marR="68580" marT="0" marB="0" anchor="ctr"/>
                </a:tc>
                <a:extLst>
                  <a:ext uri="{0D108BD9-81ED-4DB2-BD59-A6C34878D82A}">
                    <a16:rowId xmlns:a16="http://schemas.microsoft.com/office/drawing/2014/main" val="3305804004"/>
                  </a:ext>
                </a:extLst>
              </a:tr>
              <a:tr h="649918">
                <a:tc>
                  <a:txBody>
                    <a:bodyPr/>
                    <a:lstStyle/>
                    <a:p>
                      <a:pPr algn="ctr">
                        <a:spcAft>
                          <a:spcPts val="0"/>
                        </a:spcAft>
                      </a:pPr>
                      <a:r>
                        <a:rPr lang="en-US" sz="1800" kern="100" dirty="0">
                          <a:solidFill>
                            <a:schemeClr val="tx1"/>
                          </a:solidFill>
                          <a:effectLst/>
                          <a:latin typeface="Calibri (正文)"/>
                        </a:rPr>
                        <a:t>Image Size Candidate</a:t>
                      </a:r>
                      <a:endParaRPr lang="zh-CN" sz="1800" kern="100" dirty="0">
                        <a:solidFill>
                          <a:schemeClr val="tx1"/>
                        </a:solidFill>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effectLst/>
                          <a:latin typeface="Calibri (正文)"/>
                        </a:rPr>
                        <a:t>128~320</a:t>
                      </a:r>
                      <a:endParaRPr lang="zh-CN" sz="1800" kern="100" dirty="0">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effectLst/>
                          <a:latin typeface="Calibri (正文)"/>
                        </a:rPr>
                        <a:t>128~320</a:t>
                      </a:r>
                      <a:endParaRPr lang="zh-CN" sz="1800" kern="100" dirty="0">
                        <a:effectLst/>
                        <a:latin typeface="Calibri (正文)"/>
                        <a:ea typeface="PMingLiU" panose="02020500000000000000" pitchFamily="18" charset="-120"/>
                      </a:endParaRPr>
                    </a:p>
                  </a:txBody>
                  <a:tcPr marL="68580" marR="68580" marT="0" marB="0" anchor="ctr"/>
                </a:tc>
                <a:extLst>
                  <a:ext uri="{0D108BD9-81ED-4DB2-BD59-A6C34878D82A}">
                    <a16:rowId xmlns:a16="http://schemas.microsoft.com/office/drawing/2014/main" val="3541394406"/>
                  </a:ext>
                </a:extLst>
              </a:tr>
              <a:tr h="649918">
                <a:tc>
                  <a:txBody>
                    <a:bodyPr/>
                    <a:lstStyle/>
                    <a:p>
                      <a:pPr algn="ctr">
                        <a:spcAft>
                          <a:spcPts val="0"/>
                        </a:spcAft>
                      </a:pPr>
                      <a:r>
                        <a:rPr lang="en-US" sz="1800" kern="100" dirty="0">
                          <a:solidFill>
                            <a:schemeClr val="tx1"/>
                          </a:solidFill>
                          <a:effectLst/>
                          <a:latin typeface="Calibri (正文)"/>
                        </a:rPr>
                        <a:t>Kernel Size Candidate</a:t>
                      </a:r>
                      <a:endParaRPr lang="zh-CN" sz="1800" kern="100" dirty="0">
                        <a:solidFill>
                          <a:schemeClr val="tx1"/>
                        </a:solidFill>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effectLst/>
                          <a:latin typeface="Calibri (正文)"/>
                        </a:rPr>
                        <a:t>3, 5, 7</a:t>
                      </a:r>
                      <a:endParaRPr lang="zh-CN" sz="1800" kern="100" dirty="0">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a:effectLst/>
                          <a:latin typeface="Calibri (正文)"/>
                        </a:rPr>
                        <a:t>3</a:t>
                      </a:r>
                      <a:endParaRPr lang="zh-CN" sz="1800" kern="100">
                        <a:effectLst/>
                        <a:latin typeface="Calibri (正文)"/>
                        <a:ea typeface="PMingLiU" panose="02020500000000000000" pitchFamily="18" charset="-120"/>
                      </a:endParaRPr>
                    </a:p>
                  </a:txBody>
                  <a:tcPr marL="68580" marR="68580" marT="0" marB="0" anchor="ctr"/>
                </a:tc>
                <a:extLst>
                  <a:ext uri="{0D108BD9-81ED-4DB2-BD59-A6C34878D82A}">
                    <a16:rowId xmlns:a16="http://schemas.microsoft.com/office/drawing/2014/main" val="615233437"/>
                  </a:ext>
                </a:extLst>
              </a:tr>
              <a:tr h="649918">
                <a:tc>
                  <a:txBody>
                    <a:bodyPr/>
                    <a:lstStyle/>
                    <a:p>
                      <a:pPr algn="ctr">
                        <a:spcAft>
                          <a:spcPts val="0"/>
                        </a:spcAft>
                      </a:pPr>
                      <a:r>
                        <a:rPr lang="en-US" sz="1800" kern="100" dirty="0">
                          <a:solidFill>
                            <a:schemeClr val="tx1"/>
                          </a:solidFill>
                          <a:effectLst/>
                          <a:latin typeface="Calibri (正文)"/>
                        </a:rPr>
                        <a:t>Expansion Ratio Candidate</a:t>
                      </a:r>
                      <a:endParaRPr lang="zh-CN" sz="1800" kern="100" dirty="0">
                        <a:solidFill>
                          <a:schemeClr val="tx1"/>
                        </a:solidFill>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effectLst/>
                          <a:latin typeface="Calibri (正文)"/>
                        </a:rPr>
                        <a:t>2, 3, 4, 6</a:t>
                      </a:r>
                      <a:endParaRPr lang="zh-CN" sz="1800" kern="100" dirty="0">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effectLst/>
                          <a:latin typeface="Calibri (正文)"/>
                        </a:rPr>
                        <a:t>4, 6, 8</a:t>
                      </a:r>
                      <a:endParaRPr lang="zh-CN" sz="1800" kern="100" dirty="0">
                        <a:effectLst/>
                        <a:latin typeface="Calibri (正文)"/>
                        <a:ea typeface="PMingLiU" panose="02020500000000000000" pitchFamily="18" charset="-120"/>
                      </a:endParaRPr>
                    </a:p>
                  </a:txBody>
                  <a:tcPr marL="68580" marR="68580" marT="0" marB="0" anchor="ctr"/>
                </a:tc>
                <a:extLst>
                  <a:ext uri="{0D108BD9-81ED-4DB2-BD59-A6C34878D82A}">
                    <a16:rowId xmlns:a16="http://schemas.microsoft.com/office/drawing/2014/main" val="13008806"/>
                  </a:ext>
                </a:extLst>
              </a:tr>
              <a:tr h="382412">
                <a:tc>
                  <a:txBody>
                    <a:bodyPr/>
                    <a:lstStyle/>
                    <a:p>
                      <a:pPr algn="ctr">
                        <a:spcAft>
                          <a:spcPts val="0"/>
                        </a:spcAft>
                      </a:pPr>
                      <a:r>
                        <a:rPr lang="en-US" sz="1800" kern="100" dirty="0">
                          <a:solidFill>
                            <a:schemeClr val="tx1"/>
                          </a:solidFill>
                          <a:effectLst/>
                          <a:latin typeface="Calibri (正文)"/>
                        </a:rPr>
                        <a:t>Depth Candidate</a:t>
                      </a:r>
                      <a:endParaRPr lang="zh-CN" sz="1800" kern="100" dirty="0">
                        <a:solidFill>
                          <a:schemeClr val="tx1"/>
                        </a:solidFill>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a:effectLst/>
                          <a:latin typeface="Calibri (正文)"/>
                        </a:rPr>
                        <a:t>2, 3, 4</a:t>
                      </a:r>
                      <a:endParaRPr lang="zh-CN" sz="1800" kern="100">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effectLst/>
                          <a:latin typeface="Calibri (正文)"/>
                        </a:rPr>
                        <a:t>3, 4, 5</a:t>
                      </a:r>
                      <a:endParaRPr lang="zh-CN" sz="1800" kern="100" dirty="0">
                        <a:effectLst/>
                        <a:latin typeface="Calibri (正文)"/>
                        <a:ea typeface="PMingLiU" panose="02020500000000000000" pitchFamily="18" charset="-120"/>
                      </a:endParaRPr>
                    </a:p>
                  </a:txBody>
                  <a:tcPr marL="68580" marR="68580" marT="0" marB="0" anchor="ctr"/>
                </a:tc>
                <a:extLst>
                  <a:ext uri="{0D108BD9-81ED-4DB2-BD59-A6C34878D82A}">
                    <a16:rowId xmlns:a16="http://schemas.microsoft.com/office/drawing/2014/main" val="915521462"/>
                  </a:ext>
                </a:extLst>
              </a:tr>
              <a:tr h="382412">
                <a:tc>
                  <a:txBody>
                    <a:bodyPr/>
                    <a:lstStyle/>
                    <a:p>
                      <a:pPr algn="ctr">
                        <a:spcAft>
                          <a:spcPts val="0"/>
                        </a:spcAft>
                      </a:pPr>
                      <a:r>
                        <a:rPr lang="en-US" sz="1800" kern="100" dirty="0">
                          <a:solidFill>
                            <a:schemeClr val="tx1"/>
                          </a:solidFill>
                          <a:effectLst/>
                          <a:latin typeface="Calibri (正文)"/>
                        </a:rPr>
                        <a:t>Type of CNN Unit</a:t>
                      </a:r>
                      <a:endParaRPr lang="zh-CN" sz="1800" kern="100" dirty="0">
                        <a:solidFill>
                          <a:schemeClr val="tx1"/>
                        </a:solidFill>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effectLst/>
                          <a:latin typeface="Calibri (正文)"/>
                        </a:rPr>
                        <a:t>1, 2</a:t>
                      </a:r>
                      <a:endParaRPr lang="zh-CN" sz="1800" kern="100" dirty="0">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sz="1800" kern="100" dirty="0">
                          <a:effectLst/>
                          <a:latin typeface="Calibri (正文)"/>
                        </a:rPr>
                        <a:t>2, 3</a:t>
                      </a:r>
                      <a:endParaRPr lang="zh-CN" sz="1800" kern="100" dirty="0">
                        <a:effectLst/>
                        <a:latin typeface="Calibri (正文)"/>
                        <a:ea typeface="PMingLiU" panose="02020500000000000000" pitchFamily="18" charset="-120"/>
                      </a:endParaRPr>
                    </a:p>
                  </a:txBody>
                  <a:tcPr marL="68580" marR="68580" marT="0" marB="0" anchor="ctr"/>
                </a:tc>
                <a:extLst>
                  <a:ext uri="{0D108BD9-81ED-4DB2-BD59-A6C34878D82A}">
                    <a16:rowId xmlns:a16="http://schemas.microsoft.com/office/drawing/2014/main" val="1298156592"/>
                  </a:ext>
                </a:extLst>
              </a:tr>
              <a:tr h="590298">
                <a:tc>
                  <a:txBody>
                    <a:bodyPr/>
                    <a:lstStyle/>
                    <a:p>
                      <a:pPr algn="ctr">
                        <a:spcAft>
                          <a:spcPts val="0"/>
                        </a:spcAft>
                      </a:pPr>
                      <a:r>
                        <a:rPr lang="en-US" altLang="zh-CN" sz="1800" kern="100" dirty="0">
                          <a:solidFill>
                            <a:schemeClr val="tx1"/>
                          </a:solidFill>
                          <a:effectLst/>
                          <a:latin typeface="Calibri (正文)"/>
                          <a:ea typeface="PMingLiU" panose="02020500000000000000" pitchFamily="18" charset="-120"/>
                        </a:rPr>
                        <a:t>Number of </a:t>
                      </a:r>
                    </a:p>
                    <a:p>
                      <a:pPr algn="ctr">
                        <a:spcAft>
                          <a:spcPts val="0"/>
                        </a:spcAft>
                      </a:pPr>
                      <a:r>
                        <a:rPr lang="en-US" altLang="zh-CN" sz="1800" kern="100" dirty="0">
                          <a:solidFill>
                            <a:schemeClr val="tx1"/>
                          </a:solidFill>
                          <a:effectLst/>
                          <a:latin typeface="Calibri (正文)"/>
                          <a:ea typeface="PMingLiU" panose="02020500000000000000" pitchFamily="18" charset="-120"/>
                        </a:rPr>
                        <a:t>Candidate Models</a:t>
                      </a:r>
                      <a:endParaRPr lang="zh-CN" sz="1800" kern="100" dirty="0">
                        <a:solidFill>
                          <a:schemeClr val="tx1"/>
                        </a:solidFill>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altLang="zh-CN" sz="1800" kern="1200" dirty="0">
                          <a:solidFill>
                            <a:schemeClr val="dk1"/>
                          </a:solidFill>
                          <a:effectLst/>
                          <a:latin typeface="Calibri (正文)"/>
                          <a:ea typeface="+mn-ea"/>
                          <a:cs typeface="+mn-cs"/>
                        </a:rPr>
                        <a:t>4 × 10</a:t>
                      </a:r>
                      <a:r>
                        <a:rPr lang="en-US" altLang="zh-CN" sz="1800" kern="1200" baseline="30000" dirty="0">
                          <a:solidFill>
                            <a:schemeClr val="dk1"/>
                          </a:solidFill>
                          <a:effectLst/>
                          <a:latin typeface="Calibri (正文)"/>
                          <a:ea typeface="+mn-ea"/>
                          <a:cs typeface="+mn-cs"/>
                        </a:rPr>
                        <a:t>22</a:t>
                      </a:r>
                      <a:endParaRPr lang="zh-CN" sz="1800" kern="100" dirty="0">
                        <a:effectLst/>
                        <a:latin typeface="Calibri (正文)"/>
                        <a:ea typeface="PMingLiU" panose="02020500000000000000" pitchFamily="18" charset="-120"/>
                      </a:endParaRPr>
                    </a:p>
                  </a:txBody>
                  <a:tcPr marL="68580" marR="68580" marT="0" marB="0" anchor="ctr"/>
                </a:tc>
                <a:tc>
                  <a:txBody>
                    <a:bodyPr/>
                    <a:lstStyle/>
                    <a:p>
                      <a:pPr algn="ctr">
                        <a:spcAft>
                          <a:spcPts val="0"/>
                        </a:spcAft>
                      </a:pPr>
                      <a:r>
                        <a:rPr lang="en-US" altLang="zh-CN" sz="1800" kern="1200" dirty="0">
                          <a:solidFill>
                            <a:schemeClr val="dk1"/>
                          </a:solidFill>
                          <a:effectLst/>
                          <a:latin typeface="Calibri (正文)"/>
                          <a:ea typeface="+mn-ea"/>
                          <a:cs typeface="+mn-cs"/>
                        </a:rPr>
                        <a:t>3 × 10</a:t>
                      </a:r>
                      <a:r>
                        <a:rPr lang="en-US" altLang="zh-CN" sz="1800" kern="1200" baseline="30000" dirty="0">
                          <a:solidFill>
                            <a:schemeClr val="dk1"/>
                          </a:solidFill>
                          <a:effectLst/>
                          <a:latin typeface="Calibri (正文)"/>
                          <a:ea typeface="+mn-ea"/>
                          <a:cs typeface="+mn-cs"/>
                        </a:rPr>
                        <a:t>13</a:t>
                      </a:r>
                      <a:endParaRPr lang="zh-CN" sz="1800" kern="100" dirty="0">
                        <a:effectLst/>
                        <a:latin typeface="Calibri (正文)"/>
                        <a:ea typeface="PMingLiU" panose="02020500000000000000" pitchFamily="18" charset="-120"/>
                      </a:endParaRPr>
                    </a:p>
                  </a:txBody>
                  <a:tcPr marL="68580" marR="68580" marT="0" marB="0" anchor="ctr"/>
                </a:tc>
                <a:extLst>
                  <a:ext uri="{0D108BD9-81ED-4DB2-BD59-A6C34878D82A}">
                    <a16:rowId xmlns:a16="http://schemas.microsoft.com/office/drawing/2014/main" val="2908040955"/>
                  </a:ext>
                </a:extLst>
              </a:tr>
            </a:tbl>
          </a:graphicData>
        </a:graphic>
      </p:graphicFrame>
      <p:sp>
        <p:nvSpPr>
          <p:cNvPr id="15" name="文本框 14">
            <a:extLst>
              <a:ext uri="{FF2B5EF4-FFF2-40B4-BE49-F238E27FC236}">
                <a16:creationId xmlns:a16="http://schemas.microsoft.com/office/drawing/2014/main" id="{BC466F6B-B61C-4D60-8D90-124D1980362A}"/>
              </a:ext>
            </a:extLst>
          </p:cNvPr>
          <p:cNvSpPr txBox="1"/>
          <p:nvPr/>
        </p:nvSpPr>
        <p:spPr>
          <a:xfrm>
            <a:off x="7023652" y="2014330"/>
            <a:ext cx="184731" cy="369332"/>
          </a:xfrm>
          <a:prstGeom prst="rect">
            <a:avLst/>
          </a:prstGeom>
          <a:noFill/>
        </p:spPr>
        <p:txBody>
          <a:bodyPr wrap="none" rtlCol="0">
            <a:spAutoFit/>
          </a:bodyPr>
          <a:lstStyle/>
          <a:p>
            <a:endParaRPr lang="zh-CN" altLang="en-US" dirty="0"/>
          </a:p>
        </p:txBody>
      </p:sp>
      <p:pic>
        <p:nvPicPr>
          <p:cNvPr id="11" name="圖片 10">
            <a:extLst>
              <a:ext uri="{FF2B5EF4-FFF2-40B4-BE49-F238E27FC236}">
                <a16:creationId xmlns:a16="http://schemas.microsoft.com/office/drawing/2014/main" id="{945956BA-80E2-44CB-AED5-08649FE0F9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22" name="矩形: 圓角 7">
            <a:extLst>
              <a:ext uri="{FF2B5EF4-FFF2-40B4-BE49-F238E27FC236}">
                <a16:creationId xmlns:a16="http://schemas.microsoft.com/office/drawing/2014/main" id="{9B3C29D6-8AF6-6867-47BC-7D9960B5D850}"/>
              </a:ext>
            </a:extLst>
          </p:cNvPr>
          <p:cNvSpPr/>
          <p:nvPr/>
        </p:nvSpPr>
        <p:spPr>
          <a:xfrm>
            <a:off x="7609183" y="103844"/>
            <a:ext cx="1001417" cy="1357332"/>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5033439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B9C12F1-064A-2960-813F-578FAE3AA940}"/>
              </a:ext>
            </a:extLst>
          </p:cNvPr>
          <p:cNvSpPr>
            <a:spLocks noGrp="1"/>
          </p:cNvSpPr>
          <p:nvPr>
            <p:ph type="title"/>
          </p:nvPr>
        </p:nvSpPr>
        <p:spPr/>
        <p:txBody>
          <a:bodyPr/>
          <a:lstStyle/>
          <a:p>
            <a:r>
              <a:rPr kumimoji="1" lang="en-US" altLang="zh-TW" dirty="0"/>
              <a:t>Number of Candidate Models</a:t>
            </a:r>
            <a:endParaRPr kumimoji="1" lang="zh-TW" altLang="en-US" dirty="0"/>
          </a:p>
        </p:txBody>
      </p:sp>
      <mc:AlternateContent xmlns:mc="http://schemas.openxmlformats.org/markup-compatibility/2006" xmlns:a14="http://schemas.microsoft.com/office/drawing/2010/main">
        <mc:Choice Requires="a14">
          <p:sp>
            <p:nvSpPr>
              <p:cNvPr id="6" name="內容版面配置區 5">
                <a:extLst>
                  <a:ext uri="{FF2B5EF4-FFF2-40B4-BE49-F238E27FC236}">
                    <a16:creationId xmlns:a16="http://schemas.microsoft.com/office/drawing/2014/main" id="{84F8C2F9-8490-4F9C-EBB1-CB437109DE8E}"/>
                  </a:ext>
                </a:extLst>
              </p:cNvPr>
              <p:cNvSpPr>
                <a:spLocks noGrp="1"/>
              </p:cNvSpPr>
              <p:nvPr>
                <p:ph idx="1"/>
              </p:nvPr>
            </p:nvSpPr>
            <p:spPr/>
            <p:txBody>
              <a:bodyPr>
                <a:normAutofit lnSpcReduction="10000"/>
              </a:bodyPr>
              <a:lstStyle/>
              <a:p>
                <a:r>
                  <a:rPr lang="en-US" altLang="zh-TW" dirty="0"/>
                  <a:t>Four elastic dimensions</a:t>
                </a:r>
              </a:p>
              <a:p>
                <a:pPr lvl="1"/>
                <a:r>
                  <a:rPr lang="en-US" altLang="zh-TW" dirty="0"/>
                  <a:t>Resolution, depth, width, and kernel size</a:t>
                </a:r>
              </a:p>
              <a:p>
                <a:r>
                  <a:rPr lang="en-US" altLang="zh-TW" dirty="0"/>
                  <a:t>4 x 10</a:t>
                </a:r>
                <a:r>
                  <a:rPr lang="en-US" altLang="zh-TW" baseline="30000" dirty="0"/>
                  <a:t>22</a:t>
                </a:r>
                <a:r>
                  <a:rPr lang="en-US" altLang="zh-TW" dirty="0"/>
                  <a:t> neural network architectures</a:t>
                </a:r>
              </a:p>
              <a:p>
                <a:pPr lvl="1"/>
                <a:r>
                  <a:rPr lang="en-US" altLang="zh-TW" dirty="0"/>
                  <a:t>Image size </a:t>
                </a:r>
                <a14:m>
                  <m:oMath xmlns:m="http://schemas.openxmlformats.org/officeDocument/2006/math">
                    <m:r>
                      <a:rPr lang="en-US" altLang="zh-TW"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𝟏𝟐𝟖</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𝟏𝟑𝟐</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𝟑𝟐𝟎</m:t>
                    </m:r>
                    <m:r>
                      <a:rPr lang="en-US" altLang="zh-TW" b="1" i="1" smtClean="0">
                        <a:latin typeface="Cambria Math" panose="02040503050406030204" pitchFamily="18" charset="0"/>
                        <a:ea typeface="Cambria Math" panose="02040503050406030204" pitchFamily="18" charset="0"/>
                      </a:rPr>
                      <m:t>]</m:t>
                    </m:r>
                  </m:oMath>
                </a14:m>
                <a:endParaRPr lang="en-US" altLang="zh-TW" dirty="0"/>
              </a:p>
              <a:p>
                <a:pPr lvl="1"/>
                <a:r>
                  <a:rPr lang="en-US" altLang="zh-TW" dirty="0"/>
                  <a:t>Depth </a:t>
                </a:r>
                <a14:m>
                  <m:oMath xmlns:m="http://schemas.openxmlformats.org/officeDocument/2006/math">
                    <m:r>
                      <a:rPr lang="en-US" altLang="zh-TW"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𝟐</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𝟑</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𝟒</m:t>
                    </m:r>
                    <m:r>
                      <a:rPr lang="en-US" altLang="zh-TW" b="1" i="1" smtClean="0">
                        <a:latin typeface="Cambria Math" panose="02040503050406030204" pitchFamily="18" charset="0"/>
                        <a:ea typeface="Cambria Math" panose="02040503050406030204" pitchFamily="18" charset="0"/>
                      </a:rPr>
                      <m:t>]</m:t>
                    </m:r>
                  </m:oMath>
                </a14:m>
                <a:endParaRPr lang="en-US" altLang="zh-TW" dirty="0"/>
              </a:p>
              <a:p>
                <a:pPr lvl="1"/>
                <a:r>
                  <a:rPr lang="en-US" altLang="zh-TW" dirty="0"/>
                  <a:t>Depth </a:t>
                </a:r>
                <a14:m>
                  <m:oMath xmlns:m="http://schemas.openxmlformats.org/officeDocument/2006/math">
                    <m:r>
                      <a:rPr lang="en-US" altLang="zh-TW"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𝟐</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𝟑</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𝟒</m:t>
                    </m:r>
                    <m:r>
                      <a:rPr lang="en-US" altLang="zh-TW" b="1"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𝟔</m:t>
                    </m:r>
                    <m:r>
                      <a:rPr lang="en-US" altLang="zh-TW" b="1" i="1" smtClean="0">
                        <a:latin typeface="Cambria Math" panose="02040503050406030204" pitchFamily="18" charset="0"/>
                        <a:ea typeface="Cambria Math" panose="02040503050406030204" pitchFamily="18" charset="0"/>
                      </a:rPr>
                      <m:t>]</m:t>
                    </m:r>
                  </m:oMath>
                </a14:m>
                <a:endParaRPr lang="en-US" altLang="zh-TW" dirty="0"/>
              </a:p>
              <a:p>
                <a:pPr lvl="1"/>
                <a:r>
                  <a:rPr lang="en-US" altLang="zh-TW" dirty="0"/>
                  <a:t>Kernel </a:t>
                </a:r>
                <a14:m>
                  <m:oMath xmlns:m="http://schemas.openxmlformats.org/officeDocument/2006/math">
                    <m:r>
                      <a:rPr lang="en-US" altLang="zh-TW"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𝟑</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𝟓</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𝟕</m:t>
                    </m:r>
                    <m:r>
                      <a:rPr lang="en-US" altLang="zh-TW" b="1" i="1" smtClean="0">
                        <a:latin typeface="Cambria Math" panose="02040503050406030204" pitchFamily="18" charset="0"/>
                        <a:ea typeface="Cambria Math" panose="02040503050406030204" pitchFamily="18" charset="0"/>
                      </a:rPr>
                      <m:t>]</m:t>
                    </m:r>
                  </m:oMath>
                </a14:m>
                <a:endParaRPr lang="en-US" altLang="zh-TW" dirty="0"/>
              </a:p>
              <a:p>
                <a:pPr lvl="1"/>
                <a:r>
                  <a:rPr lang="en-US" altLang="zh-TW" dirty="0"/>
                  <a:t>5 units</a:t>
                </a:r>
              </a:p>
              <a:p>
                <a:pPr lvl="1"/>
                <a14:m>
                  <m:oMath xmlns:m="http://schemas.openxmlformats.org/officeDocument/2006/math">
                    <m:sSup>
                      <m:sSupPr>
                        <m:ctrlPr>
                          <a:rPr lang="en-US" altLang="zh-TW" i="1" smtClean="0">
                            <a:latin typeface="Cambria Math" panose="02040503050406030204" pitchFamily="18" charset="0"/>
                          </a:rPr>
                        </m:ctrlPr>
                      </m:sSupPr>
                      <m:e>
                        <m:d>
                          <m:dPr>
                            <m:ctrlPr>
                              <a:rPr lang="en-US" altLang="zh-TW" i="1" smtClean="0">
                                <a:latin typeface="Cambria Math" panose="02040503050406030204" pitchFamily="18" charset="0"/>
                              </a:rPr>
                            </m:ctrlPr>
                          </m:dPr>
                          <m:e>
                            <m:sSup>
                              <m:sSupPr>
                                <m:ctrlPr>
                                  <a:rPr lang="en-US" altLang="zh-TW" i="1">
                                    <a:latin typeface="Cambria Math" panose="02040503050406030204" pitchFamily="18" charset="0"/>
                                  </a:rPr>
                                </m:ctrlPr>
                              </m:sSupPr>
                              <m:e>
                                <m:d>
                                  <m:dPr>
                                    <m:ctrlPr>
                                      <a:rPr lang="en-US" altLang="zh-TW" i="1">
                                        <a:latin typeface="Cambria Math" panose="02040503050406030204" pitchFamily="18" charset="0"/>
                                      </a:rPr>
                                    </m:ctrlPr>
                                  </m:dPr>
                                  <m:e>
                                    <m:r>
                                      <a:rPr lang="en-US" altLang="zh-TW" i="1">
                                        <a:latin typeface="Cambria Math" panose="02040503050406030204" pitchFamily="18" charset="0"/>
                                      </a:rPr>
                                      <m:t>𝟑</m:t>
                                    </m:r>
                                    <m:r>
                                      <a:rPr lang="en-US" altLang="zh-TW" i="1">
                                        <a:latin typeface="Cambria Math" panose="02040503050406030204" pitchFamily="18" charset="0"/>
                                        <a:ea typeface="Cambria Math" panose="02040503050406030204" pitchFamily="18" charset="0"/>
                                      </a:rPr>
                                      <m:t>×</m:t>
                                    </m:r>
                                    <m:r>
                                      <a:rPr lang="en-US" altLang="zh-TW" i="1">
                                        <a:latin typeface="Cambria Math" panose="02040503050406030204" pitchFamily="18" charset="0"/>
                                        <a:ea typeface="Cambria Math" panose="02040503050406030204" pitchFamily="18" charset="0"/>
                                      </a:rPr>
                                      <m:t>𝟒</m:t>
                                    </m:r>
                                  </m:e>
                                </m:d>
                              </m:e>
                              <m:sup>
                                <m:r>
                                  <a:rPr lang="en-US" altLang="zh-TW" i="1">
                                    <a:latin typeface="Cambria Math" panose="02040503050406030204" pitchFamily="18" charset="0"/>
                                  </a:rPr>
                                  <m:t>𝟐</m:t>
                                </m:r>
                              </m:sup>
                            </m:sSup>
                            <m:r>
                              <a:rPr lang="en-US" altLang="zh-TW" i="1">
                                <a:latin typeface="Cambria Math" panose="02040503050406030204" pitchFamily="18" charset="0"/>
                              </a:rPr>
                              <m:t>+</m:t>
                            </m:r>
                            <m:sSup>
                              <m:sSupPr>
                                <m:ctrlPr>
                                  <a:rPr lang="en-US" altLang="zh-TW" i="1">
                                    <a:latin typeface="Cambria Math" panose="02040503050406030204" pitchFamily="18" charset="0"/>
                                  </a:rPr>
                                </m:ctrlPr>
                              </m:sSupPr>
                              <m:e>
                                <m:d>
                                  <m:dPr>
                                    <m:ctrlPr>
                                      <a:rPr lang="en-US" altLang="zh-TW" i="1">
                                        <a:latin typeface="Cambria Math" panose="02040503050406030204" pitchFamily="18" charset="0"/>
                                      </a:rPr>
                                    </m:ctrlPr>
                                  </m:dPr>
                                  <m:e>
                                    <m:r>
                                      <a:rPr lang="en-US" altLang="zh-TW" i="1">
                                        <a:latin typeface="Cambria Math" panose="02040503050406030204" pitchFamily="18" charset="0"/>
                                      </a:rPr>
                                      <m:t>𝟑</m:t>
                                    </m:r>
                                    <m:r>
                                      <a:rPr lang="en-US" altLang="zh-TW" i="1">
                                        <a:latin typeface="Cambria Math" panose="02040503050406030204" pitchFamily="18" charset="0"/>
                                        <a:ea typeface="Cambria Math" panose="02040503050406030204" pitchFamily="18" charset="0"/>
                                      </a:rPr>
                                      <m:t>×</m:t>
                                    </m:r>
                                    <m:r>
                                      <a:rPr lang="en-US" altLang="zh-TW" i="1">
                                        <a:latin typeface="Cambria Math" panose="02040503050406030204" pitchFamily="18" charset="0"/>
                                        <a:ea typeface="Cambria Math" panose="02040503050406030204" pitchFamily="18" charset="0"/>
                                      </a:rPr>
                                      <m:t>𝟒</m:t>
                                    </m:r>
                                  </m:e>
                                </m:d>
                              </m:e>
                              <m:sup>
                                <m:r>
                                  <a:rPr lang="en-US" altLang="zh-TW" i="1">
                                    <a:latin typeface="Cambria Math" panose="02040503050406030204" pitchFamily="18" charset="0"/>
                                    <a:ea typeface="Cambria Math" panose="02040503050406030204" pitchFamily="18" charset="0"/>
                                  </a:rPr>
                                  <m:t>𝟑</m:t>
                                </m:r>
                              </m:sup>
                            </m:sSup>
                            <m:r>
                              <a:rPr lang="en-US" altLang="zh-TW" i="1">
                                <a:latin typeface="Cambria Math" panose="02040503050406030204" pitchFamily="18" charset="0"/>
                              </a:rPr>
                              <m:t>+ </m:t>
                            </m:r>
                            <m:sSup>
                              <m:sSupPr>
                                <m:ctrlPr>
                                  <a:rPr lang="en-US" altLang="zh-TW" i="1">
                                    <a:latin typeface="Cambria Math" panose="02040503050406030204" pitchFamily="18" charset="0"/>
                                  </a:rPr>
                                </m:ctrlPr>
                              </m:sSupPr>
                              <m:e>
                                <m:d>
                                  <m:dPr>
                                    <m:ctrlPr>
                                      <a:rPr lang="en-US" altLang="zh-TW" i="1">
                                        <a:latin typeface="Cambria Math" panose="02040503050406030204" pitchFamily="18" charset="0"/>
                                      </a:rPr>
                                    </m:ctrlPr>
                                  </m:dPr>
                                  <m:e>
                                    <m:r>
                                      <a:rPr lang="en-US" altLang="zh-TW" i="1">
                                        <a:latin typeface="Cambria Math" panose="02040503050406030204" pitchFamily="18" charset="0"/>
                                      </a:rPr>
                                      <m:t>𝟑</m:t>
                                    </m:r>
                                    <m:r>
                                      <a:rPr lang="en-US" altLang="zh-TW" i="1">
                                        <a:latin typeface="Cambria Math" panose="02040503050406030204" pitchFamily="18" charset="0"/>
                                        <a:ea typeface="Cambria Math" panose="02040503050406030204" pitchFamily="18" charset="0"/>
                                      </a:rPr>
                                      <m:t>×</m:t>
                                    </m:r>
                                    <m:r>
                                      <a:rPr lang="en-US" altLang="zh-TW" i="1">
                                        <a:latin typeface="Cambria Math" panose="02040503050406030204" pitchFamily="18" charset="0"/>
                                        <a:ea typeface="Cambria Math" panose="02040503050406030204" pitchFamily="18" charset="0"/>
                                      </a:rPr>
                                      <m:t>𝟒</m:t>
                                    </m:r>
                                  </m:e>
                                </m:d>
                              </m:e>
                              <m:sup>
                                <m:r>
                                  <a:rPr lang="en-US" altLang="zh-TW" i="1">
                                    <a:latin typeface="Cambria Math" panose="02040503050406030204" pitchFamily="18" charset="0"/>
                                    <a:ea typeface="Cambria Math" panose="02040503050406030204" pitchFamily="18" charset="0"/>
                                  </a:rPr>
                                  <m:t>𝟒</m:t>
                                </m:r>
                              </m:sup>
                            </m:sSup>
                          </m:e>
                        </m:d>
                      </m:e>
                      <m:sup>
                        <m:r>
                          <a:rPr lang="en-US" altLang="zh-TW" b="1" i="1" smtClean="0">
                            <a:latin typeface="Cambria Math" panose="02040503050406030204" pitchFamily="18" charset="0"/>
                          </a:rPr>
                          <m:t>𝟓</m:t>
                        </m:r>
                      </m:sup>
                    </m:sSup>
                    <m:r>
                      <a:rPr lang="en-US" altLang="zh-TW" i="1" smtClean="0">
                        <a:latin typeface="Cambria Math" panose="02040503050406030204" pitchFamily="18" charset="0"/>
                        <a:ea typeface="Cambria Math" panose="02040503050406030204" pitchFamily="18" charset="0"/>
                      </a:rPr>
                      <m:t>×</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𝟕</m:t>
                    </m:r>
                    <m:r>
                      <a:rPr lang="en-US" altLang="zh-TW" b="1" i="1" smtClean="0">
                        <a:latin typeface="Cambria Math" panose="02040503050406030204" pitchFamily="18" charset="0"/>
                        <a:ea typeface="Cambria Math" panose="02040503050406030204" pitchFamily="18" charset="0"/>
                      </a:rPr>
                      <m:t> ≈</m:t>
                    </m:r>
                    <m:r>
                      <a:rPr lang="en-US" altLang="zh-TW" b="1" i="1" smtClean="0">
                        <a:latin typeface="Cambria Math" panose="02040503050406030204" pitchFamily="18" charset="0"/>
                        <a:ea typeface="Cambria Math" panose="02040503050406030204" pitchFamily="18" charset="0"/>
                      </a:rPr>
                      <m:t>𝟒</m:t>
                    </m:r>
                    <m:r>
                      <a:rPr lang="en-US" altLang="zh-TW" b="1" i="1" smtClean="0">
                        <a:latin typeface="Cambria Math" panose="02040503050406030204" pitchFamily="18" charset="0"/>
                        <a:ea typeface="Cambria Math" panose="02040503050406030204" pitchFamily="18" charset="0"/>
                      </a:rPr>
                      <m:t> × </m:t>
                    </m:r>
                    <m:sSup>
                      <m:sSupPr>
                        <m:ctrlPr>
                          <a:rPr lang="en-US" altLang="zh-TW" b="1" i="1" smtClean="0">
                            <a:latin typeface="Cambria Math" panose="02040503050406030204" pitchFamily="18" charset="0"/>
                            <a:ea typeface="Cambria Math" panose="02040503050406030204" pitchFamily="18" charset="0"/>
                          </a:rPr>
                        </m:ctrlPr>
                      </m:sSupPr>
                      <m:e>
                        <m:r>
                          <a:rPr lang="en-US" altLang="zh-TW" b="1" i="1" smtClean="0">
                            <a:latin typeface="Cambria Math" panose="02040503050406030204" pitchFamily="18" charset="0"/>
                            <a:ea typeface="Cambria Math" panose="02040503050406030204" pitchFamily="18" charset="0"/>
                          </a:rPr>
                          <m:t>𝟏𝟎</m:t>
                        </m:r>
                      </m:e>
                      <m:sup>
                        <m:r>
                          <a:rPr lang="en-US" altLang="zh-TW" b="1" i="1" smtClean="0">
                            <a:latin typeface="Cambria Math" panose="02040503050406030204" pitchFamily="18" charset="0"/>
                            <a:ea typeface="Cambria Math" panose="02040503050406030204" pitchFamily="18" charset="0"/>
                          </a:rPr>
                          <m:t>𝟐𝟐</m:t>
                        </m:r>
                      </m:sup>
                    </m:sSup>
                  </m:oMath>
                </a14:m>
                <a:endParaRPr lang="zh-TW" altLang="en-US" dirty="0"/>
              </a:p>
            </p:txBody>
          </p:sp>
        </mc:Choice>
        <mc:Fallback xmlns="">
          <p:sp>
            <p:nvSpPr>
              <p:cNvPr id="6" name="內容版面配置區 5">
                <a:extLst>
                  <a:ext uri="{FF2B5EF4-FFF2-40B4-BE49-F238E27FC236}">
                    <a16:creationId xmlns:a16="http://schemas.microsoft.com/office/drawing/2014/main" id="{84F8C2F9-8490-4F9C-EBB1-CB437109DE8E}"/>
                  </a:ext>
                </a:extLst>
              </p:cNvPr>
              <p:cNvSpPr>
                <a:spLocks noGrp="1" noRot="1" noChangeAspect="1" noMove="1" noResize="1" noEditPoints="1" noAdjustHandles="1" noChangeArrowheads="1" noChangeShapeType="1" noTextEdit="1"/>
              </p:cNvSpPr>
              <p:nvPr>
                <p:ph idx="1"/>
              </p:nvPr>
            </p:nvSpPr>
            <p:spPr>
              <a:blipFill>
                <a:blip r:embed="rId2"/>
                <a:stretch>
                  <a:fillRect l="-1086" t="-2326"/>
                </a:stretch>
              </a:blipFill>
            </p:spPr>
            <p:txBody>
              <a:bodyPr/>
              <a:lstStyle/>
              <a:p>
                <a:r>
                  <a:rPr lang="zh-TW" altLang="en-US">
                    <a:noFill/>
                  </a:rPr>
                  <a:t> </a:t>
                </a:r>
              </a:p>
            </p:txBody>
          </p:sp>
        </mc:Fallback>
      </mc:AlternateContent>
      <p:sp>
        <p:nvSpPr>
          <p:cNvPr id="5" name="投影片編號版面配置區 4">
            <a:extLst>
              <a:ext uri="{FF2B5EF4-FFF2-40B4-BE49-F238E27FC236}">
                <a16:creationId xmlns:a16="http://schemas.microsoft.com/office/drawing/2014/main" id="{F91F4DD2-1386-C213-A494-F5B84B025D97}"/>
              </a:ext>
            </a:extLst>
          </p:cNvPr>
          <p:cNvSpPr>
            <a:spLocks noGrp="1"/>
          </p:cNvSpPr>
          <p:nvPr>
            <p:ph type="sldNum" sz="quarter" idx="12"/>
          </p:nvPr>
        </p:nvSpPr>
        <p:spPr/>
        <p:txBody>
          <a:bodyPr/>
          <a:lstStyle/>
          <a:p>
            <a:fld id="{53649CCC-7402-4CAD-AA3C-EA43B46920B0}" type="slidenum">
              <a:rPr lang="en-US" altLang="zh-TW" smtClean="0"/>
              <a:pPr/>
              <a:t>51</a:t>
            </a:fld>
            <a:endParaRPr lang="en-US" altLang="zh-TW"/>
          </a:p>
        </p:txBody>
      </p:sp>
      <p:pic>
        <p:nvPicPr>
          <p:cNvPr id="7" name="圖片 6">
            <a:extLst>
              <a:ext uri="{FF2B5EF4-FFF2-40B4-BE49-F238E27FC236}">
                <a16:creationId xmlns:a16="http://schemas.microsoft.com/office/drawing/2014/main" id="{D0620273-706E-6B4A-D4FE-2AC70B90C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10" name="矩形: 圓角 7">
            <a:extLst>
              <a:ext uri="{FF2B5EF4-FFF2-40B4-BE49-F238E27FC236}">
                <a16:creationId xmlns:a16="http://schemas.microsoft.com/office/drawing/2014/main" id="{C0440623-85BA-25AC-404A-C8C274BDB59D}"/>
              </a:ext>
            </a:extLst>
          </p:cNvPr>
          <p:cNvSpPr/>
          <p:nvPr/>
        </p:nvSpPr>
        <p:spPr>
          <a:xfrm>
            <a:off x="7612095" y="110740"/>
            <a:ext cx="998505" cy="1357332"/>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11553787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Performance Prediction Based on </a:t>
            </a:r>
            <a:br>
              <a:rPr lang="en-US" altLang="zh-TW" dirty="0"/>
            </a:br>
            <a:r>
              <a:rPr lang="en-US" altLang="zh-TW" dirty="0"/>
              <a:t>Multivariate Regression</a:t>
            </a:r>
          </a:p>
        </p:txBody>
      </p:sp>
      <p:sp>
        <p:nvSpPr>
          <p:cNvPr id="3" name="內容版面配置區 2"/>
          <p:cNvSpPr>
            <a:spLocks noGrp="1"/>
          </p:cNvSpPr>
          <p:nvPr>
            <p:ph idx="1"/>
          </p:nvPr>
        </p:nvSpPr>
        <p:spPr/>
        <p:txBody>
          <a:bodyPr>
            <a:normAutofit fontScale="92500" lnSpcReduction="10000"/>
          </a:bodyPr>
          <a:lstStyle/>
          <a:p>
            <a:r>
              <a:rPr lang="en-US" altLang="zh-TW" dirty="0"/>
              <a:t>Multivariate Regression</a:t>
            </a:r>
          </a:p>
          <a:p>
            <a:endParaRPr lang="en-US" altLang="zh-TW" dirty="0"/>
          </a:p>
          <a:p>
            <a:pPr lvl="1"/>
            <a:r>
              <a:rPr lang="en-US" altLang="zh-TW" dirty="0"/>
              <a:t>Supervised learning</a:t>
            </a:r>
          </a:p>
          <a:p>
            <a:pPr lvl="1"/>
            <a:endParaRPr lang="en-US" altLang="zh-TW" dirty="0"/>
          </a:p>
          <a:p>
            <a:pPr lvl="1"/>
            <a:r>
              <a:rPr lang="en-US" altLang="zh-CN" dirty="0"/>
              <a:t>Fast</a:t>
            </a:r>
          </a:p>
          <a:p>
            <a:pPr lvl="1"/>
            <a:endParaRPr lang="en-US" altLang="zh-CN" dirty="0"/>
          </a:p>
          <a:p>
            <a:pPr lvl="1"/>
            <a:r>
              <a:rPr lang="en-US" altLang="zh-CN" dirty="0"/>
              <a:t>Explainable</a:t>
            </a:r>
          </a:p>
          <a:p>
            <a:pPr lvl="1"/>
            <a:endParaRPr lang="en-US" altLang="zh-CN" dirty="0"/>
          </a:p>
          <a:p>
            <a:pPr lvl="1"/>
            <a:r>
              <a:rPr lang="en-US" altLang="zh-TW" dirty="0"/>
              <a:t>Not data-hungry</a:t>
            </a:r>
          </a:p>
          <a:p>
            <a:pPr lvl="2"/>
            <a:r>
              <a:rPr lang="en-US" altLang="zh-CN" dirty="0"/>
              <a:t>Only needs 300 pieces of data</a:t>
            </a:r>
          </a:p>
          <a:p>
            <a:pPr lvl="2"/>
            <a:r>
              <a:rPr lang="en-US" altLang="zh-CN" dirty="0"/>
              <a:t>Previous method based on deep learning needs to collect 16K data</a:t>
            </a:r>
            <a:endParaRPr lang="en-US" altLang="zh-TW" dirty="0"/>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52</a:t>
            </a:fld>
            <a:endParaRPr lang="zh-TW" altLang="en-US" dirty="0"/>
          </a:p>
        </p:txBody>
      </p:sp>
      <p:pic>
        <p:nvPicPr>
          <p:cNvPr id="7" name="圖片 6">
            <a:extLst>
              <a:ext uri="{FF2B5EF4-FFF2-40B4-BE49-F238E27FC236}">
                <a16:creationId xmlns:a16="http://schemas.microsoft.com/office/drawing/2014/main" id="{1650E7D7-0D7B-42D2-AE7A-A0072283EE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8" name="矩形: 圓角 7">
            <a:extLst>
              <a:ext uri="{FF2B5EF4-FFF2-40B4-BE49-F238E27FC236}">
                <a16:creationId xmlns:a16="http://schemas.microsoft.com/office/drawing/2014/main" id="{E396CE80-762C-40AE-BD28-778EE660E139}"/>
              </a:ext>
            </a:extLst>
          </p:cNvPr>
          <p:cNvSpPr/>
          <p:nvPr/>
        </p:nvSpPr>
        <p:spPr>
          <a:xfrm>
            <a:off x="8682605" y="110740"/>
            <a:ext cx="1291905" cy="1357332"/>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39394910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Performance Prediction Based on </a:t>
            </a:r>
            <a:br>
              <a:rPr lang="en-US" altLang="zh-TW" dirty="0"/>
            </a:br>
            <a:r>
              <a:rPr lang="en-US" altLang="zh-TW" dirty="0"/>
              <a:t>Multivariate Regression</a:t>
            </a:r>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lstStyle/>
              <a:p>
                <a:r>
                  <a:rPr lang="en-US" altLang="zh-TW" dirty="0"/>
                  <a:t>Estimated multivariate linear regression model:</a:t>
                </a:r>
              </a:p>
              <a:p>
                <a:endParaRPr lang="en-US" altLang="zh-TW" dirty="0"/>
              </a:p>
              <a:p>
                <a:endParaRPr lang="en-US" altLang="zh-CN" i="1" dirty="0">
                  <a:latin typeface="Cambria Math" panose="02040503050406030204" pitchFamily="18" charset="0"/>
                </a:endParaRPr>
              </a:p>
              <a:p>
                <a14:m>
                  <m:oMath xmlns:m="http://schemas.openxmlformats.org/officeDocument/2006/math">
                    <m:r>
                      <a:rPr lang="en-US" altLang="zh-CN" i="1">
                        <a:latin typeface="Cambria Math" panose="02040503050406030204" pitchFamily="18" charset="0"/>
                      </a:rPr>
                      <m:t>𝑌</m:t>
                    </m:r>
                  </m:oMath>
                </a14:m>
                <a:r>
                  <a:rPr lang="en-US" altLang="zh-CN" dirty="0"/>
                  <a:t> : Dependent variable</a:t>
                </a:r>
              </a:p>
              <a:p>
                <a:endParaRPr lang="en-US" altLang="zh-CN" dirty="0"/>
              </a:p>
              <a:p>
                <a:r>
                  <a:rPr lang="en-US" altLang="zh-CN" i="1" dirty="0"/>
                  <a:t>X</a:t>
                </a:r>
                <a:r>
                  <a:rPr lang="en-US" altLang="zh-CN" i="1" baseline="-25000" dirty="0"/>
                  <a:t>i</a:t>
                </a:r>
                <a:r>
                  <a:rPr lang="en-US" altLang="zh-CN" dirty="0"/>
                  <a:t> : Independent variables</a:t>
                </a:r>
              </a:p>
              <a:p>
                <a:endParaRPr lang="en-US" altLang="zh-CN" i="1" dirty="0"/>
              </a:p>
              <a:p>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𝛽</m:t>
                        </m:r>
                      </m:e>
                      <m:sub>
                        <m:r>
                          <a:rPr lang="en-US" altLang="zh-CN" i="1">
                            <a:latin typeface="Cambria Math" panose="02040503050406030204" pitchFamily="18" charset="0"/>
                          </a:rPr>
                          <m:t>𝑖</m:t>
                        </m:r>
                      </m:sub>
                    </m:sSub>
                  </m:oMath>
                </a14:m>
                <a:r>
                  <a:rPr lang="en-US" altLang="zh-CN" dirty="0"/>
                  <a:t> : Correlation coefficients, representing the influence of the variable </a:t>
                </a:r>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a:blip r:embed="rId3"/>
                <a:stretch>
                  <a:fillRect l="-1086" t="-1453"/>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68F07C1-C2DB-43E6-AB36-6114A182BAE1}" type="slidenum">
              <a:rPr lang="zh-TW" altLang="en-US" smtClean="0"/>
              <a:pPr/>
              <a:t>53</a:t>
            </a:fld>
            <a:endParaRPr lang="zh-TW" altLang="en-US" dirty="0"/>
          </a:p>
        </p:txBody>
      </p:sp>
      <mc:AlternateContent xmlns:mc="http://schemas.openxmlformats.org/markup-compatibility/2006" xmlns:a14="http://schemas.microsoft.com/office/drawing/2010/main">
        <mc:Choice Requires="a14">
          <p:sp>
            <p:nvSpPr>
              <p:cNvPr id="6" name="矩形 5">
                <a:extLst>
                  <a:ext uri="{FF2B5EF4-FFF2-40B4-BE49-F238E27FC236}">
                    <a16:creationId xmlns:a16="http://schemas.microsoft.com/office/drawing/2014/main" id="{33374C63-BC5E-41FE-B8A5-07461B3AB854}"/>
                  </a:ext>
                </a:extLst>
              </p:cNvPr>
              <p:cNvSpPr/>
              <p:nvPr/>
            </p:nvSpPr>
            <p:spPr>
              <a:xfrm>
                <a:off x="1493639" y="2324674"/>
                <a:ext cx="8694610" cy="54656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2800" i="1">
                          <a:latin typeface="Cambria Math" panose="02040503050406030204" pitchFamily="18" charset="0"/>
                        </a:rPr>
                        <m:t>Ŷ = </m:t>
                      </m:r>
                      <m:sSub>
                        <m:sSubPr>
                          <m:ctrlPr>
                            <a:rPr lang="zh-CN" altLang="en-US" sz="2800" i="1">
                              <a:latin typeface="Cambria Math" panose="02040503050406030204" pitchFamily="18" charset="0"/>
                            </a:rPr>
                          </m:ctrlPr>
                        </m:sSubPr>
                        <m:e>
                          <m:acc>
                            <m:accPr>
                              <m:chr m:val="̂"/>
                              <m:ctrlPr>
                                <a:rPr lang="zh-CN" altLang="en-US" sz="2800" i="1">
                                  <a:latin typeface="Cambria Math" panose="02040503050406030204" pitchFamily="18" charset="0"/>
                                </a:rPr>
                              </m:ctrlPr>
                            </m:accPr>
                            <m:e>
                              <m:r>
                                <a:rPr lang="zh-CN" altLang="en-US" sz="2800" i="1">
                                  <a:latin typeface="Cambria Math" panose="02040503050406030204" pitchFamily="18" charset="0"/>
                                </a:rPr>
                                <m:t>𝛽</m:t>
                              </m:r>
                            </m:e>
                          </m:acc>
                        </m:e>
                        <m:sub>
                          <m:r>
                            <a:rPr lang="zh-CN" altLang="en-US" sz="2800" i="1">
                              <a:latin typeface="Cambria Math" panose="02040503050406030204" pitchFamily="18" charset="0"/>
                            </a:rPr>
                            <m:t>0</m:t>
                          </m:r>
                        </m:sub>
                      </m:sSub>
                      <m:r>
                        <a:rPr lang="zh-CN" altLang="en-US" sz="2800" i="1">
                          <a:latin typeface="Cambria Math" panose="02040503050406030204" pitchFamily="18" charset="0"/>
                        </a:rPr>
                        <m:t> + </m:t>
                      </m:r>
                      <m:sSub>
                        <m:sSubPr>
                          <m:ctrlPr>
                            <a:rPr lang="zh-CN" altLang="en-US" sz="2800" i="1">
                              <a:latin typeface="Cambria Math" panose="02040503050406030204" pitchFamily="18" charset="0"/>
                            </a:rPr>
                          </m:ctrlPr>
                        </m:sSubPr>
                        <m:e>
                          <m:acc>
                            <m:accPr>
                              <m:chr m:val="̂"/>
                              <m:ctrlPr>
                                <a:rPr lang="zh-CN" altLang="en-US" sz="2800" i="1">
                                  <a:latin typeface="Cambria Math" panose="02040503050406030204" pitchFamily="18" charset="0"/>
                                </a:rPr>
                              </m:ctrlPr>
                            </m:accPr>
                            <m:e>
                              <m:r>
                                <a:rPr lang="zh-CN" altLang="en-US" sz="2800" i="1">
                                  <a:latin typeface="Cambria Math" panose="02040503050406030204" pitchFamily="18" charset="0"/>
                                </a:rPr>
                                <m:t>𝛽</m:t>
                              </m:r>
                            </m:e>
                          </m:acc>
                        </m:e>
                        <m:sub>
                          <m:r>
                            <a:rPr lang="zh-CN" altLang="en-US" sz="2800" i="1">
                              <a:latin typeface="Cambria Math" panose="02040503050406030204" pitchFamily="18" charset="0"/>
                            </a:rPr>
                            <m:t>1</m:t>
                          </m:r>
                        </m:sub>
                      </m:sSub>
                      <m:r>
                        <a:rPr lang="zh-CN" altLang="en-US" sz="2800" i="1">
                          <a:latin typeface="Cambria Math" panose="02040503050406030204" pitchFamily="18" charset="0"/>
                        </a:rPr>
                        <m:t> × </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𝑋</m:t>
                          </m:r>
                        </m:e>
                        <m:sub>
                          <m:r>
                            <a:rPr lang="zh-CN" altLang="en-US" sz="2800" i="1">
                              <a:latin typeface="Cambria Math" panose="02040503050406030204" pitchFamily="18" charset="0"/>
                            </a:rPr>
                            <m:t>1</m:t>
                          </m:r>
                        </m:sub>
                      </m:sSub>
                      <m:r>
                        <a:rPr lang="zh-CN" altLang="en-US" sz="2800" i="1">
                          <a:latin typeface="Cambria Math" panose="02040503050406030204" pitchFamily="18" charset="0"/>
                        </a:rPr>
                        <m:t> + </m:t>
                      </m:r>
                      <m:sSub>
                        <m:sSubPr>
                          <m:ctrlPr>
                            <a:rPr lang="zh-CN" altLang="en-US" sz="2800" i="1">
                              <a:latin typeface="Cambria Math" panose="02040503050406030204" pitchFamily="18" charset="0"/>
                            </a:rPr>
                          </m:ctrlPr>
                        </m:sSubPr>
                        <m:e>
                          <m:acc>
                            <m:accPr>
                              <m:chr m:val="̂"/>
                              <m:ctrlPr>
                                <a:rPr lang="zh-CN" altLang="en-US" sz="2800" i="1">
                                  <a:latin typeface="Cambria Math" panose="02040503050406030204" pitchFamily="18" charset="0"/>
                                </a:rPr>
                              </m:ctrlPr>
                            </m:accPr>
                            <m:e>
                              <m:r>
                                <a:rPr lang="zh-CN" altLang="en-US" sz="2800" i="1">
                                  <a:latin typeface="Cambria Math" panose="02040503050406030204" pitchFamily="18" charset="0"/>
                                </a:rPr>
                                <m:t>𝛽</m:t>
                              </m:r>
                            </m:e>
                          </m:acc>
                        </m:e>
                        <m:sub>
                          <m:r>
                            <a:rPr lang="zh-CN" altLang="en-US" sz="2800" i="1">
                              <a:latin typeface="Cambria Math" panose="02040503050406030204" pitchFamily="18" charset="0"/>
                            </a:rPr>
                            <m:t>2</m:t>
                          </m:r>
                        </m:sub>
                      </m:sSub>
                      <m:r>
                        <a:rPr lang="zh-CN" altLang="en-US" sz="2800" i="1">
                          <a:latin typeface="Cambria Math" panose="02040503050406030204" pitchFamily="18" charset="0"/>
                        </a:rPr>
                        <m:t> × </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𝑋</m:t>
                          </m:r>
                        </m:e>
                        <m:sub>
                          <m:r>
                            <a:rPr lang="zh-CN" altLang="en-US" sz="2800" i="1">
                              <a:latin typeface="Cambria Math" panose="02040503050406030204" pitchFamily="18" charset="0"/>
                            </a:rPr>
                            <m:t>2</m:t>
                          </m:r>
                        </m:sub>
                      </m:sSub>
                      <m:r>
                        <a:rPr lang="zh-CN" altLang="en-US" sz="2800" i="1">
                          <a:latin typeface="Cambria Math" panose="02040503050406030204" pitchFamily="18" charset="0"/>
                        </a:rPr>
                        <m:t> + … + </m:t>
                      </m:r>
                      <m:sSub>
                        <m:sSubPr>
                          <m:ctrlPr>
                            <a:rPr lang="zh-CN" altLang="en-US" sz="2800" i="1">
                              <a:latin typeface="Cambria Math" panose="02040503050406030204" pitchFamily="18" charset="0"/>
                            </a:rPr>
                          </m:ctrlPr>
                        </m:sSubPr>
                        <m:e>
                          <m:acc>
                            <m:accPr>
                              <m:chr m:val="̂"/>
                              <m:ctrlPr>
                                <a:rPr lang="zh-CN" altLang="en-US" sz="2800" i="1">
                                  <a:latin typeface="Cambria Math" panose="02040503050406030204" pitchFamily="18" charset="0"/>
                                </a:rPr>
                              </m:ctrlPr>
                            </m:accPr>
                            <m:e>
                              <m:r>
                                <a:rPr lang="zh-CN" altLang="en-US" sz="2800" i="1">
                                  <a:latin typeface="Cambria Math" panose="02040503050406030204" pitchFamily="18" charset="0"/>
                                </a:rPr>
                                <m:t>𝛽</m:t>
                              </m:r>
                            </m:e>
                          </m:acc>
                        </m:e>
                        <m:sub>
                          <m:r>
                            <a:rPr lang="zh-CN" altLang="en-US" sz="2800" i="1">
                              <a:latin typeface="Cambria Math" panose="02040503050406030204" pitchFamily="18" charset="0"/>
                            </a:rPr>
                            <m:t>𝑘</m:t>
                          </m:r>
                        </m:sub>
                      </m:sSub>
                      <m:r>
                        <a:rPr lang="zh-CN" altLang="en-US" sz="2800" i="1">
                          <a:latin typeface="Cambria Math" panose="02040503050406030204" pitchFamily="18" charset="0"/>
                        </a:rPr>
                        <m:t> × </m:t>
                      </m:r>
                      <m:sSub>
                        <m:sSubPr>
                          <m:ctrlPr>
                            <a:rPr lang="zh-CN" altLang="en-US" sz="2800" i="1">
                              <a:latin typeface="Cambria Math" panose="02040503050406030204" pitchFamily="18" charset="0"/>
                            </a:rPr>
                          </m:ctrlPr>
                        </m:sSubPr>
                        <m:e>
                          <m:r>
                            <a:rPr lang="zh-CN" altLang="en-US" sz="2800" i="1">
                              <a:latin typeface="Cambria Math" panose="02040503050406030204" pitchFamily="18" charset="0"/>
                            </a:rPr>
                            <m:t>𝑋</m:t>
                          </m:r>
                        </m:e>
                        <m:sub>
                          <m:r>
                            <a:rPr lang="zh-CN" altLang="en-US" sz="2800" i="1">
                              <a:latin typeface="Cambria Math" panose="02040503050406030204" pitchFamily="18" charset="0"/>
                            </a:rPr>
                            <m:t>𝑘</m:t>
                          </m:r>
                        </m:sub>
                      </m:sSub>
                    </m:oMath>
                  </m:oMathPara>
                </a14:m>
                <a:endParaRPr lang="zh-CN" altLang="en-US" sz="2800" i="1" dirty="0"/>
              </a:p>
            </p:txBody>
          </p:sp>
        </mc:Choice>
        <mc:Fallback xmlns="">
          <p:sp>
            <p:nvSpPr>
              <p:cNvPr id="6" name="矩形 5">
                <a:extLst>
                  <a:ext uri="{FF2B5EF4-FFF2-40B4-BE49-F238E27FC236}">
                    <a16:creationId xmlns:a16="http://schemas.microsoft.com/office/drawing/2014/main" id="{33374C63-BC5E-41FE-B8A5-07461B3AB854}"/>
                  </a:ext>
                </a:extLst>
              </p:cNvPr>
              <p:cNvSpPr>
                <a:spLocks noRot="1" noChangeAspect="1" noMove="1" noResize="1" noEditPoints="1" noAdjustHandles="1" noChangeArrowheads="1" noChangeShapeType="1" noTextEdit="1"/>
              </p:cNvSpPr>
              <p:nvPr/>
            </p:nvSpPr>
            <p:spPr>
              <a:xfrm>
                <a:off x="1493639" y="2324674"/>
                <a:ext cx="8694610" cy="546560"/>
              </a:xfrm>
              <a:prstGeom prst="rect">
                <a:avLst/>
              </a:prstGeom>
              <a:blipFill>
                <a:blip r:embed="rId4"/>
                <a:stretch>
                  <a:fillRect/>
                </a:stretch>
              </a:blipFill>
            </p:spPr>
            <p:txBody>
              <a:bodyPr/>
              <a:lstStyle/>
              <a:p>
                <a:r>
                  <a:rPr lang="zh-CN" altLang="en-US">
                    <a:noFill/>
                  </a:rPr>
                  <a:t> </a:t>
                </a:r>
              </a:p>
            </p:txBody>
          </p:sp>
        </mc:Fallback>
      </mc:AlternateContent>
      <p:pic>
        <p:nvPicPr>
          <p:cNvPr id="7" name="圖片 6">
            <a:extLst>
              <a:ext uri="{FF2B5EF4-FFF2-40B4-BE49-F238E27FC236}">
                <a16:creationId xmlns:a16="http://schemas.microsoft.com/office/drawing/2014/main" id="{607DFC1A-6459-4B9A-BD58-026B2297E5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8" name="矩形: 圓角 7">
            <a:extLst>
              <a:ext uri="{FF2B5EF4-FFF2-40B4-BE49-F238E27FC236}">
                <a16:creationId xmlns:a16="http://schemas.microsoft.com/office/drawing/2014/main" id="{D962DFF9-2F5E-43C6-AE25-379826772F85}"/>
              </a:ext>
            </a:extLst>
          </p:cNvPr>
          <p:cNvSpPr/>
          <p:nvPr/>
        </p:nvSpPr>
        <p:spPr>
          <a:xfrm>
            <a:off x="8682605" y="110740"/>
            <a:ext cx="1291905" cy="1357332"/>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2797158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602B3CA-901D-4D50-A8AD-F74C69738393}"/>
              </a:ext>
            </a:extLst>
          </p:cNvPr>
          <p:cNvPicPr>
            <a:picLocks noChangeAspect="1"/>
          </p:cNvPicPr>
          <p:nvPr/>
        </p:nvPicPr>
        <p:blipFill>
          <a:blip r:embed="rId3"/>
          <a:stretch>
            <a:fillRect/>
          </a:stretch>
        </p:blipFill>
        <p:spPr>
          <a:xfrm>
            <a:off x="1350052" y="2084593"/>
            <a:ext cx="8981784" cy="2688814"/>
          </a:xfrm>
          <a:prstGeom prst="rect">
            <a:avLst/>
          </a:prstGeom>
        </p:spPr>
      </p:pic>
      <p:sp>
        <p:nvSpPr>
          <p:cNvPr id="2" name="標題 1"/>
          <p:cNvSpPr>
            <a:spLocks noGrp="1"/>
          </p:cNvSpPr>
          <p:nvPr>
            <p:ph type="title"/>
          </p:nvPr>
        </p:nvSpPr>
        <p:spPr/>
        <p:txBody>
          <a:bodyPr>
            <a:normAutofit/>
          </a:bodyPr>
          <a:lstStyle/>
          <a:p>
            <a:r>
              <a:rPr lang="en-US" altLang="zh-TW" dirty="0"/>
              <a:t>Performance Prediction Based on </a:t>
            </a:r>
            <a:br>
              <a:rPr lang="en-US" altLang="zh-TW" dirty="0"/>
            </a:br>
            <a:r>
              <a:rPr lang="en-US" altLang="zh-TW" dirty="0"/>
              <a:t>Multivariate Regression</a:t>
            </a:r>
          </a:p>
        </p:txBody>
      </p:sp>
      <p:sp>
        <p:nvSpPr>
          <p:cNvPr id="3" name="內容版面配置區 2"/>
          <p:cNvSpPr>
            <a:spLocks noGrp="1"/>
          </p:cNvSpPr>
          <p:nvPr>
            <p:ph idx="1"/>
          </p:nvPr>
        </p:nvSpPr>
        <p:spPr/>
        <p:txBody>
          <a:bodyPr>
            <a:normAutofit fontScale="92500" lnSpcReduction="20000"/>
          </a:bodyPr>
          <a:lstStyle/>
          <a:p>
            <a:r>
              <a:rPr lang="en-US" altLang="zh-TW" dirty="0"/>
              <a:t>Performance predictor:</a:t>
            </a:r>
          </a:p>
          <a:p>
            <a:endParaRPr lang="en-US" altLang="zh-TW" dirty="0"/>
          </a:p>
          <a:p>
            <a:endParaRPr lang="en-US" altLang="zh-TW" dirty="0"/>
          </a:p>
          <a:p>
            <a:endParaRPr lang="en-US" altLang="zh-TW" dirty="0"/>
          </a:p>
          <a:p>
            <a:pPr marL="0" indent="0">
              <a:buNone/>
            </a:pPr>
            <a:endParaRPr lang="en-US" altLang="zh-TW" dirty="0"/>
          </a:p>
          <a:p>
            <a:pPr marL="0" indent="0">
              <a:buNone/>
            </a:pPr>
            <a:endParaRPr lang="en-US" altLang="zh-TW" dirty="0"/>
          </a:p>
          <a:p>
            <a:pPr marL="0" indent="0">
              <a:buNone/>
            </a:pPr>
            <a:endParaRPr lang="en-US" altLang="zh-TW" dirty="0"/>
          </a:p>
          <a:p>
            <a:r>
              <a:rPr lang="en-US" altLang="zh-TW" dirty="0"/>
              <a:t>D: Depth (number of layers)</a:t>
            </a:r>
          </a:p>
          <a:p>
            <a:r>
              <a:rPr lang="en-US" altLang="zh-TW" dirty="0"/>
              <a:t>K: Kernel size</a:t>
            </a:r>
          </a:p>
          <a:p>
            <a:r>
              <a:rPr lang="en-US" altLang="zh-TW" dirty="0"/>
              <a:t>E: E</a:t>
            </a:r>
            <a:r>
              <a:rPr lang="en-US" altLang="zh-CN" dirty="0"/>
              <a:t>xpansion ratio</a:t>
            </a:r>
            <a:endParaRPr lang="en-US" altLang="zh-TW" dirty="0"/>
          </a:p>
          <a:p>
            <a:endParaRPr lang="en-US" altLang="zh-TW" dirty="0"/>
          </a:p>
          <a:p>
            <a:pPr marL="0" indent="0">
              <a:buNone/>
            </a:pPr>
            <a:endParaRPr lang="en-US" altLang="zh-CN" i="1" dirty="0">
              <a:latin typeface="Cambria Math" panose="02040503050406030204" pitchFamily="18" charset="0"/>
            </a:endParaRPr>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54</a:t>
            </a:fld>
            <a:endParaRPr lang="zh-TW" altLang="en-US" dirty="0"/>
          </a:p>
        </p:txBody>
      </p:sp>
      <p:sp>
        <p:nvSpPr>
          <p:cNvPr id="9" name="矩形 8">
            <a:extLst>
              <a:ext uri="{FF2B5EF4-FFF2-40B4-BE49-F238E27FC236}">
                <a16:creationId xmlns:a16="http://schemas.microsoft.com/office/drawing/2014/main" id="{5258E06B-DC47-4EDF-9489-B1AFC86148E5}"/>
              </a:ext>
            </a:extLst>
          </p:cNvPr>
          <p:cNvSpPr/>
          <p:nvPr/>
        </p:nvSpPr>
        <p:spPr>
          <a:xfrm>
            <a:off x="2712199" y="3423578"/>
            <a:ext cx="7619637" cy="1349829"/>
          </a:xfrm>
          <a:prstGeom prst="rect">
            <a:avLst/>
          </a:prstGeom>
          <a:noFill/>
          <a:ln w="38100">
            <a:solidFill>
              <a:srgbClr val="FF0000"/>
            </a:solidFill>
          </a:ln>
        </p:spPr>
        <p:txBody>
          <a:bodyPr wrap="square" lIns="91440" tIns="45720" rIns="91440" bIns="45720" rtlCol="0" anchor="ctr">
            <a:spAutoFit/>
          </a:bodyPr>
          <a:lstStyle/>
          <a:p>
            <a:pPr algn="ctr"/>
            <a:endParaRPr lang="zh-CN" alt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
        <p:nvSpPr>
          <p:cNvPr id="13" name="文本框 12">
            <a:extLst>
              <a:ext uri="{FF2B5EF4-FFF2-40B4-BE49-F238E27FC236}">
                <a16:creationId xmlns:a16="http://schemas.microsoft.com/office/drawing/2014/main" id="{0808A7AA-C47C-48C5-9B9A-7872CB2939DA}"/>
              </a:ext>
            </a:extLst>
          </p:cNvPr>
          <p:cNvSpPr txBox="1"/>
          <p:nvPr/>
        </p:nvSpPr>
        <p:spPr>
          <a:xfrm>
            <a:off x="8497680" y="4273298"/>
            <a:ext cx="1834156" cy="523220"/>
          </a:xfrm>
          <a:prstGeom prst="rect">
            <a:avLst/>
          </a:prstGeom>
          <a:noFill/>
        </p:spPr>
        <p:txBody>
          <a:bodyPr wrap="none" rtlCol="0">
            <a:spAutoFit/>
          </a:bodyPr>
          <a:lstStyle/>
          <a:p>
            <a:r>
              <a:rPr lang="en-US" altLang="zh-CN" sz="2800" b="1" dirty="0">
                <a:solidFill>
                  <a:srgbClr val="FF0000"/>
                </a:solidFill>
              </a:rPr>
              <a:t>Interaction</a:t>
            </a:r>
            <a:endParaRPr lang="zh-CN" altLang="en-US" sz="2800" b="1" dirty="0">
              <a:solidFill>
                <a:srgbClr val="FF0000"/>
              </a:solidFill>
            </a:endParaRPr>
          </a:p>
        </p:txBody>
      </p:sp>
      <p:pic>
        <p:nvPicPr>
          <p:cNvPr id="10" name="圖片 9">
            <a:extLst>
              <a:ext uri="{FF2B5EF4-FFF2-40B4-BE49-F238E27FC236}">
                <a16:creationId xmlns:a16="http://schemas.microsoft.com/office/drawing/2014/main" id="{EB28E3EC-12A0-4DFF-BF45-AA726BD45B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11" name="矩形: 圓角 10">
            <a:extLst>
              <a:ext uri="{FF2B5EF4-FFF2-40B4-BE49-F238E27FC236}">
                <a16:creationId xmlns:a16="http://schemas.microsoft.com/office/drawing/2014/main" id="{5FD4A3C7-96AF-44F7-8267-D3A264830173}"/>
              </a:ext>
            </a:extLst>
          </p:cNvPr>
          <p:cNvSpPr/>
          <p:nvPr/>
        </p:nvSpPr>
        <p:spPr>
          <a:xfrm>
            <a:off x="8682605" y="110740"/>
            <a:ext cx="1291905" cy="1357332"/>
          </a:xfrm>
          <a:prstGeom prst="roundRect">
            <a:avLst/>
          </a:prstGeom>
          <a:noFill/>
          <a:ln w="57150">
            <a:solidFill>
              <a:schemeClr val="accent2"/>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15803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Performance Prediction Based on </a:t>
            </a:r>
            <a:br>
              <a:rPr lang="en-US" altLang="zh-TW" dirty="0"/>
            </a:br>
            <a:r>
              <a:rPr lang="en-US" altLang="zh-TW" dirty="0"/>
              <a:t>Multivariate Regression</a:t>
            </a:r>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rmAutofit lnSpcReduction="10000"/>
              </a:bodyPr>
              <a:lstStyle/>
              <a:p>
                <a:r>
                  <a:rPr lang="en-US" altLang="zh-TW" dirty="0"/>
                  <a:t>Statistics</a:t>
                </a:r>
              </a:p>
              <a:p>
                <a:endParaRPr lang="en-US" altLang="zh-TW" dirty="0"/>
              </a:p>
              <a:p>
                <a:pPr lvl="1"/>
                <a:r>
                  <a:rPr lang="en-US" altLang="zh-CN" dirty="0"/>
                  <a:t>Analyze and explain our neural network architecture</a:t>
                </a:r>
              </a:p>
              <a:p>
                <a:pPr lvl="1"/>
                <a:endParaRPr lang="en-US" altLang="zh-CN" dirty="0"/>
              </a:p>
              <a:p>
                <a:pPr lvl="1"/>
                <a:r>
                  <a:rPr lang="en-US" altLang="zh-CN" dirty="0"/>
                  <a:t>P-value </a:t>
                </a:r>
              </a:p>
              <a:p>
                <a:pPr lvl="2"/>
                <a:r>
                  <a:rPr lang="en-US" altLang="zh-CN" dirty="0"/>
                  <a:t>Whether the influence of the variable on the output variable is highly correlated</a:t>
                </a:r>
              </a:p>
              <a:p>
                <a:pPr lvl="2"/>
                <a:r>
                  <a:rPr lang="en-US" altLang="zh-CN" dirty="0"/>
                  <a:t>P-value </a:t>
                </a:r>
                <a:r>
                  <a:rPr lang="zh-CN" altLang="en-US" dirty="0"/>
                  <a:t>≤</a:t>
                </a:r>
                <a:r>
                  <a:rPr lang="en-US" altLang="zh-CN" dirty="0"/>
                  <a:t> 0.05 indicates that the variable is highly correlated with the output variable</a:t>
                </a:r>
              </a:p>
              <a:p>
                <a:pPr lvl="2"/>
                <a:endParaRPr lang="en-US" altLang="zh-CN" dirty="0"/>
              </a:p>
              <a:p>
                <a:pPr lvl="1"/>
                <a:r>
                  <a:rPr lang="en-US" altLang="zh-CN" dirty="0"/>
                  <a:t>Adjusted </a:t>
                </a:r>
                <a14:m>
                  <m:oMath xmlns:m="http://schemas.openxmlformats.org/officeDocument/2006/math">
                    <m:sSup>
                      <m:sSupPr>
                        <m:ctrlPr>
                          <a:rPr lang="zh-CN" altLang="zh-CN" i="1">
                            <a:latin typeface="Cambria Math" panose="02040503050406030204" pitchFamily="18" charset="0"/>
                          </a:rPr>
                        </m:ctrlPr>
                      </m:sSupPr>
                      <m:e>
                        <m:r>
                          <m:rPr>
                            <m:sty m:val="p"/>
                          </m:rPr>
                          <a:rPr lang="en-US" altLang="zh-CN" i="0">
                            <a:latin typeface="Cambria Math" panose="02040503050406030204" pitchFamily="18" charset="0"/>
                          </a:rPr>
                          <m:t>R</m:t>
                        </m:r>
                      </m:e>
                      <m:sup>
                        <m:r>
                          <a:rPr lang="en-US" altLang="zh-CN" i="0">
                            <a:latin typeface="Cambria Math" panose="02040503050406030204" pitchFamily="18" charset="0"/>
                          </a:rPr>
                          <m:t>2</m:t>
                        </m:r>
                      </m:sup>
                    </m:sSup>
                  </m:oMath>
                </a14:m>
                <a:endParaRPr lang="en-US" altLang="zh-TW" dirty="0"/>
              </a:p>
              <a:p>
                <a:pPr lvl="2"/>
                <a:r>
                  <a:rPr lang="en-US" altLang="zh-CN" dirty="0"/>
                  <a:t>Measure</a:t>
                </a:r>
                <a:r>
                  <a:rPr lang="en-US" altLang="zh-TW" dirty="0"/>
                  <a:t> the accuracy of performance predictors</a:t>
                </a:r>
              </a:p>
              <a:p>
                <a:pPr lvl="2"/>
                <a:r>
                  <a:rPr lang="en-US" altLang="zh-CN" dirty="0"/>
                  <a:t>The adjusted </a:t>
                </a:r>
                <a14:m>
                  <m:oMath xmlns:m="http://schemas.openxmlformats.org/officeDocument/2006/math">
                    <m:sSup>
                      <m:sSupPr>
                        <m:ctrlPr>
                          <a:rPr lang="zh-CN" altLang="zh-CN" i="1">
                            <a:latin typeface="Cambria Math" panose="02040503050406030204" pitchFamily="18" charset="0"/>
                          </a:rPr>
                        </m:ctrlPr>
                      </m:sSupPr>
                      <m:e>
                        <m:r>
                          <a:rPr lang="en-US" altLang="zh-CN" i="1">
                            <a:latin typeface="Cambria Math" panose="02040503050406030204" pitchFamily="18" charset="0"/>
                          </a:rPr>
                          <m:t>𝑅</m:t>
                        </m:r>
                      </m:e>
                      <m:sup>
                        <m:r>
                          <a:rPr lang="en-US" altLang="zh-CN" i="1">
                            <a:latin typeface="Cambria Math" panose="02040503050406030204" pitchFamily="18" charset="0"/>
                          </a:rPr>
                          <m:t>2</m:t>
                        </m:r>
                      </m:sup>
                    </m:sSup>
                  </m:oMath>
                </a14:m>
                <a:r>
                  <a:rPr lang="en-US" altLang="zh-CN" dirty="0"/>
                  <a:t> value of the regression model we generate can reach above 92</a:t>
                </a:r>
                <a:endParaRPr lang="en-US" altLang="zh-TW"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a:blip r:embed="rId3"/>
                <a:stretch>
                  <a:fillRect l="-1086" t="-2326"/>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68F07C1-C2DB-43E6-AB36-6114A182BAE1}" type="slidenum">
              <a:rPr lang="zh-TW" altLang="en-US" smtClean="0"/>
              <a:pPr/>
              <a:t>55</a:t>
            </a:fld>
            <a:endParaRPr lang="zh-TW" altLang="en-US" dirty="0"/>
          </a:p>
        </p:txBody>
      </p:sp>
      <p:pic>
        <p:nvPicPr>
          <p:cNvPr id="5" name="圖片 4">
            <a:extLst>
              <a:ext uri="{FF2B5EF4-FFF2-40B4-BE49-F238E27FC236}">
                <a16:creationId xmlns:a16="http://schemas.microsoft.com/office/drawing/2014/main" id="{97C1F374-91DF-4CFA-8A50-9D94394AAC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6" name="矩形: 圓角 5">
            <a:extLst>
              <a:ext uri="{FF2B5EF4-FFF2-40B4-BE49-F238E27FC236}">
                <a16:creationId xmlns:a16="http://schemas.microsoft.com/office/drawing/2014/main" id="{C2558045-34B3-4F7B-8189-37E1078C8B9E}"/>
              </a:ext>
            </a:extLst>
          </p:cNvPr>
          <p:cNvSpPr/>
          <p:nvPr/>
        </p:nvSpPr>
        <p:spPr>
          <a:xfrm>
            <a:off x="8682605" y="110740"/>
            <a:ext cx="1291905" cy="1357332"/>
          </a:xfrm>
          <a:prstGeom prst="roundRect">
            <a:avLst/>
          </a:prstGeom>
          <a:noFill/>
          <a:ln w="57150">
            <a:solidFill>
              <a:srgbClr val="003399"/>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11132601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CN" dirty="0"/>
              <a:t>Example</a:t>
            </a:r>
            <a:endParaRPr lang="en-US" altLang="zh-TW" dirty="0"/>
          </a:p>
        </p:txBody>
      </p:sp>
      <mc:AlternateContent xmlns:mc="http://schemas.openxmlformats.org/markup-compatibility/2006" xmlns:a14="http://schemas.microsoft.com/office/drawing/2010/main">
        <mc:Choice Requires="a14">
          <p:sp>
            <p:nvSpPr>
              <p:cNvPr id="11" name="内容占位符 2">
                <a:extLst>
                  <a:ext uri="{FF2B5EF4-FFF2-40B4-BE49-F238E27FC236}">
                    <a16:creationId xmlns:a16="http://schemas.microsoft.com/office/drawing/2014/main" id="{8E27AABC-2E1E-4513-813F-32FF5BF932FD}"/>
                  </a:ext>
                </a:extLst>
              </p:cNvPr>
              <p:cNvSpPr>
                <a:spLocks noGrp="1"/>
              </p:cNvSpPr>
              <p:nvPr>
                <p:ph idx="1"/>
              </p:nvPr>
            </p:nvSpPr>
            <p:spPr/>
            <p:txBody>
              <a:bodyPr>
                <a:normAutofit fontScale="92500" lnSpcReduction="20000"/>
              </a:bodyPr>
              <a:lstStyle/>
              <a:p>
                <a:r>
                  <a:rPr lang="en-US" altLang="zh-TW" dirty="0"/>
                  <a:t>Latency predictor</a:t>
                </a:r>
              </a:p>
              <a:p>
                <a:pPr marL="432000" lvl="1" indent="0">
                  <a:buNone/>
                </a:pPr>
                <a:endParaRPr lang="en-US" altLang="zh-CN" b="1" dirty="0">
                  <a:solidFill>
                    <a:srgbClr val="FF0000"/>
                  </a:solidFill>
                </a:endParaRPr>
              </a:p>
              <a:p>
                <a:pPr marL="432000" lvl="1" indent="0">
                  <a:buNone/>
                </a:pPr>
                <a:endParaRPr lang="en-US" altLang="zh-CN" b="1" dirty="0">
                  <a:solidFill>
                    <a:schemeClr val="tx1"/>
                  </a:solidFill>
                </a:endParaRPr>
              </a:p>
              <a:p>
                <a:pPr marL="432000" lvl="1" indent="0">
                  <a:buNone/>
                </a:pPr>
                <a:endParaRPr lang="en-US" altLang="zh-CN" b="1" dirty="0">
                  <a:solidFill>
                    <a:schemeClr val="tx1"/>
                  </a:solidFill>
                </a:endParaRPr>
              </a:p>
              <a:p>
                <a:pPr marL="432000" lvl="1" indent="0">
                  <a:buNone/>
                </a:pPr>
                <a:endParaRPr lang="en-US" altLang="zh-CN" b="1" dirty="0">
                  <a:solidFill>
                    <a:schemeClr val="tx1"/>
                  </a:solidFill>
                </a:endParaRPr>
              </a:p>
              <a:p>
                <a:pPr marL="432000" lvl="1" indent="0">
                  <a:buNone/>
                </a:pPr>
                <a:endParaRPr lang="en-US" altLang="zh-CN" b="1" dirty="0">
                  <a:solidFill>
                    <a:schemeClr val="tx1"/>
                  </a:solidFill>
                </a:endParaRPr>
              </a:p>
              <a:p>
                <a:pPr marL="432000" lvl="1" indent="0">
                  <a:buNone/>
                </a:pPr>
                <a:endParaRPr lang="en-US" altLang="zh-CN" b="1" dirty="0">
                  <a:solidFill>
                    <a:schemeClr val="tx1"/>
                  </a:solidFill>
                </a:endParaRPr>
              </a:p>
              <a:p>
                <a:pPr marL="432000" lvl="1" indent="0">
                  <a:buNone/>
                </a:pPr>
                <a:r>
                  <a:rPr lang="zh-CN" altLang="en-US" b="1" dirty="0"/>
                  <a:t>△</a:t>
                </a:r>
                <a:r>
                  <a:rPr lang="en-US" altLang="zh-CN" b="1" baseline="-25000" dirty="0"/>
                  <a:t>latency</a:t>
                </a:r>
                <a:r>
                  <a:rPr lang="en-US" altLang="zh-CN" b="1" dirty="0"/>
                  <a:t> = -8.06211 × D</a:t>
                </a:r>
                <a:r>
                  <a:rPr lang="en-US" altLang="zh-CN" b="1" baseline="-25000" dirty="0"/>
                  <a:t>1</a:t>
                </a:r>
                <a:r>
                  <a:rPr lang="en-US" altLang="zh-CN" b="1" dirty="0"/>
                  <a:t> </a:t>
                </a:r>
                <a:r>
                  <a:rPr lang="en-US" altLang="zh-CN" b="1" dirty="0">
                    <a:solidFill>
                      <a:srgbClr val="FF0000"/>
                    </a:solidFill>
                  </a:rPr>
                  <a:t>+</a:t>
                </a:r>
                <a:r>
                  <a:rPr lang="en-US" altLang="zh-CN" b="1" dirty="0"/>
                  <a:t> 2.15201 × D</a:t>
                </a:r>
                <a:r>
                  <a:rPr lang="en-US" altLang="zh-CN" b="1" baseline="-25000" dirty="0"/>
                  <a:t>1</a:t>
                </a:r>
                <a:r>
                  <a:rPr lang="en-US" altLang="zh-CN" b="1" dirty="0"/>
                  <a:t> × </a:t>
                </a:r>
                <a14:m>
                  <m:oMath xmlns:m="http://schemas.openxmlformats.org/officeDocument/2006/math">
                    <m:sSubSup>
                      <m:sSubSupPr>
                        <m:ctrlPr>
                          <a:rPr lang="zh-CN" altLang="zh-CN" b="1" i="1">
                            <a:latin typeface="Cambria Math" panose="02040503050406030204" pitchFamily="18" charset="0"/>
                            <a:ea typeface="Cambria Math" panose="02040503050406030204" pitchFamily="18" charset="0"/>
                          </a:rPr>
                        </m:ctrlPr>
                      </m:sSubSupPr>
                      <m:e>
                        <m:r>
                          <a:rPr lang="en-US" altLang="zh-CN" b="1" i="1" smtClean="0">
                            <a:latin typeface="Cambria Math" panose="02040503050406030204" pitchFamily="18" charset="0"/>
                            <a:ea typeface="PMingLiU" panose="02020500000000000000" pitchFamily="18" charset="-120"/>
                          </a:rPr>
                          <m:t>𝑬</m:t>
                        </m:r>
                      </m:e>
                      <m:sub>
                        <m:r>
                          <a:rPr lang="en-US" altLang="zh-CN" b="1" i="1" baseline="-25000" smtClean="0">
                            <a:latin typeface="Cambria Math" panose="02040503050406030204" pitchFamily="18" charset="0"/>
                            <a:ea typeface="PMingLiU" panose="02020500000000000000" pitchFamily="18" charset="-120"/>
                          </a:rPr>
                          <m:t>𝟏</m:t>
                        </m:r>
                      </m:sub>
                      <m:sup>
                        <m:r>
                          <a:rPr lang="en-US" altLang="zh-CN" b="1" i="1" smtClean="0">
                            <a:latin typeface="Cambria Math" panose="02040503050406030204" pitchFamily="18" charset="0"/>
                            <a:ea typeface="PMingLiU" panose="02020500000000000000" pitchFamily="18" charset="-120"/>
                          </a:rPr>
                          <m:t>𝒂𝒗𝒈</m:t>
                        </m:r>
                      </m:sup>
                    </m:sSubSup>
                  </m:oMath>
                </a14:m>
                <a:r>
                  <a:rPr lang="en-US" altLang="zh-CN" b="1" dirty="0"/>
                  <a:t> </a:t>
                </a:r>
                <a:r>
                  <a:rPr lang="en-US" altLang="zh-CN" b="1" dirty="0">
                    <a:solidFill>
                      <a:srgbClr val="FF0000"/>
                    </a:solidFill>
                  </a:rPr>
                  <a:t>+</a:t>
                </a:r>
                <a:r>
                  <a:rPr lang="en-US" altLang="zh-CN" b="1" dirty="0"/>
                  <a:t> 1.91980 × D</a:t>
                </a:r>
                <a:r>
                  <a:rPr lang="en-US" altLang="zh-CN" b="1" baseline="-25000" dirty="0"/>
                  <a:t>1</a:t>
                </a:r>
                <a:r>
                  <a:rPr lang="en-US" altLang="zh-CN" b="1" dirty="0"/>
                  <a:t> × </a:t>
                </a:r>
                <a14:m>
                  <m:oMath xmlns:m="http://schemas.openxmlformats.org/officeDocument/2006/math">
                    <m:sSubSup>
                      <m:sSubSupPr>
                        <m:ctrlPr>
                          <a:rPr lang="zh-CN" altLang="zh-CN" b="1" i="1">
                            <a:latin typeface="Cambria Math" panose="02040503050406030204" pitchFamily="18" charset="0"/>
                            <a:ea typeface="Cambria Math" panose="02040503050406030204" pitchFamily="18" charset="0"/>
                          </a:rPr>
                        </m:ctrlPr>
                      </m:sSubSupPr>
                      <m:e>
                        <m:r>
                          <a:rPr lang="en-US" altLang="zh-CN" b="1" i="1" smtClean="0">
                            <a:latin typeface="Cambria Math" panose="02040503050406030204" pitchFamily="18" charset="0"/>
                            <a:ea typeface="PMingLiU" panose="02020500000000000000" pitchFamily="18" charset="-120"/>
                          </a:rPr>
                          <m:t>𝑲</m:t>
                        </m:r>
                      </m:e>
                      <m:sub>
                        <m:r>
                          <a:rPr lang="en-US" altLang="zh-CN" b="1" i="1" baseline="-25000" smtClean="0">
                            <a:latin typeface="Cambria Math" panose="02040503050406030204" pitchFamily="18" charset="0"/>
                            <a:ea typeface="PMingLiU" panose="02020500000000000000" pitchFamily="18" charset="-120"/>
                          </a:rPr>
                          <m:t>𝟏</m:t>
                        </m:r>
                      </m:sub>
                      <m:sup>
                        <m:r>
                          <a:rPr lang="en-US" altLang="zh-CN" b="1" i="1" smtClean="0">
                            <a:latin typeface="Cambria Math" panose="02040503050406030204" pitchFamily="18" charset="0"/>
                            <a:ea typeface="PMingLiU" panose="02020500000000000000" pitchFamily="18" charset="-120"/>
                          </a:rPr>
                          <m:t>𝒂𝒗𝒈</m:t>
                        </m:r>
                      </m:sup>
                    </m:sSubSup>
                  </m:oMath>
                </a14:m>
                <a:endParaRPr lang="en-US" altLang="zh-CN" b="1" dirty="0">
                  <a:solidFill>
                    <a:schemeClr val="tx1"/>
                  </a:solidFill>
                </a:endParaRPr>
              </a:p>
              <a:p>
                <a:pPr marL="432000" lvl="1" indent="0">
                  <a:buNone/>
                </a:pPr>
                <a:endParaRPr lang="en-US" altLang="zh-CN" b="1" dirty="0">
                  <a:solidFill>
                    <a:schemeClr val="tx1"/>
                  </a:solidFill>
                </a:endParaRPr>
              </a:p>
              <a:p>
                <a:pPr marL="432000" lvl="1" indent="0">
                  <a:buNone/>
                </a:pPr>
                <a:r>
                  <a:rPr lang="en-US" altLang="zh-CN" dirty="0"/>
                  <a:t>i</a:t>
                </a:r>
                <a:r>
                  <a:rPr lang="en-US" altLang="zh-CN" dirty="0">
                    <a:solidFill>
                      <a:schemeClr val="tx1"/>
                    </a:solidFill>
                  </a:rPr>
                  <a:t>f D</a:t>
                </a:r>
                <a:r>
                  <a:rPr lang="en-US" altLang="zh-CN" baseline="-25000" dirty="0">
                    <a:solidFill>
                      <a:schemeClr val="tx1"/>
                    </a:solidFill>
                  </a:rPr>
                  <a:t>1 </a:t>
                </a:r>
                <a:r>
                  <a:rPr lang="en-US" altLang="zh-CN" dirty="0">
                    <a:solidFill>
                      <a:schemeClr val="tx1"/>
                    </a:solidFill>
                  </a:rPr>
                  <a:t>= 1, then:</a:t>
                </a:r>
              </a:p>
              <a:p>
                <a:pPr marL="432000" lvl="1" indent="0">
                  <a:buNone/>
                </a:pPr>
                <a:endParaRPr lang="en-US" altLang="zh-CN" baseline="-25000" dirty="0">
                  <a:solidFill>
                    <a:schemeClr val="tx1"/>
                  </a:solidFill>
                </a:endParaRPr>
              </a:p>
              <a:p>
                <a:pPr marL="432000" lvl="1" indent="0">
                  <a:buNone/>
                </a:pPr>
                <a:r>
                  <a:rPr lang="zh-CN" altLang="en-US" b="1" dirty="0">
                    <a:solidFill>
                      <a:schemeClr val="tx1"/>
                    </a:solidFill>
                  </a:rPr>
                  <a:t>△</a:t>
                </a:r>
                <a:r>
                  <a:rPr lang="en-US" altLang="zh-CN" b="1" baseline="-25000" dirty="0">
                    <a:solidFill>
                      <a:schemeClr val="tx1"/>
                    </a:solidFill>
                  </a:rPr>
                  <a:t>latency</a:t>
                </a:r>
                <a:r>
                  <a:rPr lang="en-US" altLang="zh-CN" b="1" dirty="0">
                    <a:solidFill>
                      <a:schemeClr val="tx1"/>
                    </a:solidFill>
                  </a:rPr>
                  <a:t> = -8.06211 × 1 </a:t>
                </a:r>
                <a:r>
                  <a:rPr lang="en-US" altLang="zh-CN" b="1" dirty="0">
                    <a:solidFill>
                      <a:srgbClr val="FF0000"/>
                    </a:solidFill>
                  </a:rPr>
                  <a:t>+</a:t>
                </a:r>
                <a:r>
                  <a:rPr lang="en-US" altLang="zh-CN" b="1" dirty="0">
                    <a:solidFill>
                      <a:schemeClr val="tx1"/>
                    </a:solidFill>
                  </a:rPr>
                  <a:t> 2.15201 </a:t>
                </a:r>
                <a:r>
                  <a:rPr lang="en-US" altLang="zh-CN" b="1" dirty="0"/>
                  <a:t>×</a:t>
                </a:r>
                <a:r>
                  <a:rPr lang="en-US" altLang="zh-CN" b="1" dirty="0">
                    <a:solidFill>
                      <a:schemeClr val="tx1"/>
                    </a:solidFill>
                  </a:rPr>
                  <a:t> 1 </a:t>
                </a:r>
                <a:r>
                  <a:rPr lang="en-US" altLang="zh-CN" b="1" dirty="0"/>
                  <a:t>×</a:t>
                </a:r>
                <a:r>
                  <a:rPr lang="en-US" altLang="zh-CN" b="1" dirty="0">
                    <a:solidFill>
                      <a:schemeClr val="tx1"/>
                    </a:solidFill>
                  </a:rPr>
                  <a:t> </a:t>
                </a:r>
                <a14:m>
                  <m:oMath xmlns:m="http://schemas.openxmlformats.org/officeDocument/2006/math">
                    <m:sSubSup>
                      <m:sSubSupPr>
                        <m:ctrlPr>
                          <a:rPr lang="zh-CN" altLang="zh-CN" b="1" i="1">
                            <a:solidFill>
                              <a:schemeClr val="tx1"/>
                            </a:solidFill>
                            <a:latin typeface="Cambria Math" panose="02040503050406030204" pitchFamily="18" charset="0"/>
                            <a:ea typeface="Cambria Math" panose="02040503050406030204" pitchFamily="18" charset="0"/>
                          </a:rPr>
                        </m:ctrlPr>
                      </m:sSubSupPr>
                      <m:e>
                        <m:r>
                          <a:rPr lang="en-US" altLang="zh-CN" b="1" i="1" smtClean="0">
                            <a:solidFill>
                              <a:schemeClr val="tx1"/>
                            </a:solidFill>
                            <a:latin typeface="Cambria Math" panose="02040503050406030204" pitchFamily="18" charset="0"/>
                            <a:ea typeface="PMingLiU" panose="02020500000000000000" pitchFamily="18" charset="-120"/>
                          </a:rPr>
                          <m:t>𝑬</m:t>
                        </m:r>
                      </m:e>
                      <m:sub>
                        <m:r>
                          <a:rPr lang="en-US" altLang="zh-CN" b="1" i="1" baseline="-25000" smtClean="0">
                            <a:solidFill>
                              <a:schemeClr val="tx1"/>
                            </a:solidFill>
                            <a:latin typeface="Cambria Math" panose="02040503050406030204" pitchFamily="18" charset="0"/>
                            <a:ea typeface="PMingLiU" panose="02020500000000000000" pitchFamily="18" charset="-120"/>
                          </a:rPr>
                          <m:t>𝟏</m:t>
                        </m:r>
                      </m:sub>
                      <m:sup>
                        <m:r>
                          <a:rPr lang="en-US" altLang="zh-CN" b="1" i="1" smtClean="0">
                            <a:solidFill>
                              <a:schemeClr val="tx1"/>
                            </a:solidFill>
                            <a:latin typeface="Cambria Math" panose="02040503050406030204" pitchFamily="18" charset="0"/>
                            <a:ea typeface="PMingLiU" panose="02020500000000000000" pitchFamily="18" charset="-120"/>
                          </a:rPr>
                          <m:t>𝒂𝒗𝒈</m:t>
                        </m:r>
                      </m:sup>
                    </m:sSubSup>
                  </m:oMath>
                </a14:m>
                <a:r>
                  <a:rPr lang="en-US" altLang="zh-CN" b="1" dirty="0">
                    <a:solidFill>
                      <a:schemeClr val="tx1"/>
                    </a:solidFill>
                  </a:rPr>
                  <a:t> </a:t>
                </a:r>
                <a:r>
                  <a:rPr lang="en-US" altLang="zh-CN" b="1" dirty="0">
                    <a:solidFill>
                      <a:srgbClr val="FF0000"/>
                    </a:solidFill>
                  </a:rPr>
                  <a:t>+</a:t>
                </a:r>
                <a:r>
                  <a:rPr lang="en-US" altLang="zh-CN" b="1" dirty="0">
                    <a:solidFill>
                      <a:schemeClr val="tx1"/>
                    </a:solidFill>
                  </a:rPr>
                  <a:t> </a:t>
                </a:r>
                <a:r>
                  <a:rPr lang="en-US" altLang="zh-CN" b="1" dirty="0"/>
                  <a:t>1.91980 × 1 × </a:t>
                </a:r>
                <a14:m>
                  <m:oMath xmlns:m="http://schemas.openxmlformats.org/officeDocument/2006/math">
                    <m:sSubSup>
                      <m:sSubSupPr>
                        <m:ctrlPr>
                          <a:rPr lang="zh-CN" altLang="zh-CN" b="1" i="1">
                            <a:latin typeface="Cambria Math" panose="02040503050406030204" pitchFamily="18" charset="0"/>
                            <a:ea typeface="Cambria Math" panose="02040503050406030204" pitchFamily="18" charset="0"/>
                          </a:rPr>
                        </m:ctrlPr>
                      </m:sSubSupPr>
                      <m:e>
                        <m:r>
                          <a:rPr lang="en-US" altLang="zh-CN" b="1" i="1" smtClean="0">
                            <a:latin typeface="Cambria Math" panose="02040503050406030204" pitchFamily="18" charset="0"/>
                            <a:ea typeface="PMingLiU" panose="02020500000000000000" pitchFamily="18" charset="-120"/>
                          </a:rPr>
                          <m:t>𝑲</m:t>
                        </m:r>
                      </m:e>
                      <m:sub>
                        <m:r>
                          <a:rPr lang="en-US" altLang="zh-CN" b="1" i="1" baseline="-25000" smtClean="0">
                            <a:latin typeface="Cambria Math" panose="02040503050406030204" pitchFamily="18" charset="0"/>
                            <a:ea typeface="PMingLiU" panose="02020500000000000000" pitchFamily="18" charset="-120"/>
                          </a:rPr>
                          <m:t>𝟏</m:t>
                        </m:r>
                      </m:sub>
                      <m:sup>
                        <m:r>
                          <a:rPr lang="en-US" altLang="zh-CN" b="1" i="1" smtClean="0">
                            <a:latin typeface="Cambria Math" panose="02040503050406030204" pitchFamily="18" charset="0"/>
                            <a:ea typeface="PMingLiU" panose="02020500000000000000" pitchFamily="18" charset="-120"/>
                          </a:rPr>
                          <m:t>𝒂𝒗𝒈</m:t>
                        </m:r>
                      </m:sup>
                    </m:sSubSup>
                  </m:oMath>
                </a14:m>
                <a:endParaRPr lang="en-US" altLang="zh-CN" b="1" dirty="0">
                  <a:solidFill>
                    <a:schemeClr val="tx1"/>
                  </a:solidFill>
                </a:endParaRPr>
              </a:p>
            </p:txBody>
          </p:sp>
        </mc:Choice>
        <mc:Fallback xmlns="">
          <p:sp>
            <p:nvSpPr>
              <p:cNvPr id="11" name="内容占位符 2">
                <a:extLst>
                  <a:ext uri="{FF2B5EF4-FFF2-40B4-BE49-F238E27FC236}">
                    <a16:creationId xmlns:a16="http://schemas.microsoft.com/office/drawing/2014/main" id="{8E27AABC-2E1E-4513-813F-32FF5BF932FD}"/>
                  </a:ext>
                </a:extLst>
              </p:cNvPr>
              <p:cNvSpPr>
                <a:spLocks noGrp="1" noRot="1" noChangeAspect="1" noMove="1" noResize="1" noEditPoints="1" noAdjustHandles="1" noChangeArrowheads="1" noChangeShapeType="1" noTextEdit="1"/>
              </p:cNvSpPr>
              <p:nvPr>
                <p:ph idx="1"/>
              </p:nvPr>
            </p:nvSpPr>
            <p:spPr>
              <a:blipFill>
                <a:blip r:embed="rId3"/>
                <a:stretch>
                  <a:fillRect l="-965" t="-2907"/>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68F07C1-C2DB-43E6-AB36-6114A182BAE1}" type="slidenum">
              <a:rPr lang="zh-TW" altLang="en-US" smtClean="0"/>
              <a:pPr/>
              <a:t>56</a:t>
            </a:fld>
            <a:endParaRPr lang="zh-TW" altLang="en-US" dirty="0"/>
          </a:p>
        </p:txBody>
      </p:sp>
      <mc:AlternateContent xmlns:mc="http://schemas.openxmlformats.org/markup-compatibility/2006" xmlns:a14="http://schemas.microsoft.com/office/drawing/2010/main">
        <mc:Choice Requires="a14">
          <p:graphicFrame>
            <p:nvGraphicFramePr>
              <p:cNvPr id="14" name="表格 13">
                <a:extLst>
                  <a:ext uri="{FF2B5EF4-FFF2-40B4-BE49-F238E27FC236}">
                    <a16:creationId xmlns:a16="http://schemas.microsoft.com/office/drawing/2014/main" id="{3C751667-6D17-4463-95D5-6008CBB58E86}"/>
                  </a:ext>
                </a:extLst>
              </p:cNvPr>
              <p:cNvGraphicFramePr>
                <a:graphicFrameLocks noGrp="1"/>
              </p:cNvGraphicFramePr>
              <p:nvPr>
                <p:extLst>
                  <p:ext uri="{D42A27DB-BD31-4B8C-83A1-F6EECF244321}">
                    <p14:modId xmlns:p14="http://schemas.microsoft.com/office/powerpoint/2010/main" val="1635787000"/>
                  </p:ext>
                </p:extLst>
              </p:nvPr>
            </p:nvGraphicFramePr>
            <p:xfrm>
              <a:off x="3648000" y="2133000"/>
              <a:ext cx="5163543" cy="1874140"/>
            </p:xfrm>
            <a:graphic>
              <a:graphicData uri="http://schemas.openxmlformats.org/drawingml/2006/table">
                <a:tbl>
                  <a:tblPr firstRow="1" bandRow="1">
                    <a:tableStyleId>{5C22544A-7EE6-4342-B048-85BDC9FD1C3A}</a:tableStyleId>
                  </a:tblPr>
                  <a:tblGrid>
                    <a:gridCol w="1721181">
                      <a:extLst>
                        <a:ext uri="{9D8B030D-6E8A-4147-A177-3AD203B41FA5}">
                          <a16:colId xmlns:a16="http://schemas.microsoft.com/office/drawing/2014/main" val="2110413766"/>
                        </a:ext>
                      </a:extLst>
                    </a:gridCol>
                    <a:gridCol w="1721181">
                      <a:extLst>
                        <a:ext uri="{9D8B030D-6E8A-4147-A177-3AD203B41FA5}">
                          <a16:colId xmlns:a16="http://schemas.microsoft.com/office/drawing/2014/main" val="231456596"/>
                        </a:ext>
                      </a:extLst>
                    </a:gridCol>
                    <a:gridCol w="1721181">
                      <a:extLst>
                        <a:ext uri="{9D8B030D-6E8A-4147-A177-3AD203B41FA5}">
                          <a16:colId xmlns:a16="http://schemas.microsoft.com/office/drawing/2014/main" val="4048528829"/>
                        </a:ext>
                      </a:extLst>
                    </a:gridCol>
                  </a:tblGrid>
                  <a:tr h="404506">
                    <a:tc>
                      <a:txBody>
                        <a:bodyPr/>
                        <a:lstStyle/>
                        <a:p>
                          <a:pPr algn="ctr"/>
                          <a:endParaRPr lang="zh-TW" altLang="en-US" sz="2400"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US" altLang="zh-CN" sz="2400" b="1" i="1" smtClean="0">
                                    <a:solidFill>
                                      <a:schemeClr val="tx1"/>
                                    </a:solidFill>
                                    <a:latin typeface="Cambria Math" panose="02040503050406030204" pitchFamily="18" charset="0"/>
                                  </a:rPr>
                                  <m:t>𝜷</m:t>
                                </m:r>
                                <m:r>
                                  <a:rPr lang="en-US" altLang="zh-CN" sz="2400" b="1" i="1" baseline="-25000" smtClean="0">
                                    <a:solidFill>
                                      <a:schemeClr val="tx1"/>
                                    </a:solidFill>
                                    <a:latin typeface="Cambria Math" panose="02040503050406030204" pitchFamily="18" charset="0"/>
                                  </a:rPr>
                                  <m:t>𝒊</m:t>
                                </m:r>
                              </m:oMath>
                            </m:oMathPara>
                          </a14:m>
                          <a:endParaRPr lang="zh-TW" altLang="en-US" sz="2400" b="1" baseline="-25000" dirty="0">
                            <a:solidFill>
                              <a:schemeClr val="tx1"/>
                            </a:solidFill>
                          </a:endParaRPr>
                        </a:p>
                      </a:txBody>
                      <a:tcPr anchor="ctr"/>
                    </a:tc>
                    <a:tc>
                      <a:txBody>
                        <a:bodyPr/>
                        <a:lstStyle/>
                        <a:p>
                          <a:pPr algn="ctr"/>
                          <a:r>
                            <a:rPr lang="en-US" altLang="zh-TW" sz="2400" b="1" dirty="0">
                              <a:solidFill>
                                <a:schemeClr val="tx1"/>
                              </a:solidFill>
                            </a:rPr>
                            <a:t>P-value</a:t>
                          </a:r>
                          <a:endParaRPr lang="zh-TW" altLang="en-US" sz="2400" b="1" dirty="0">
                            <a:solidFill>
                              <a:schemeClr val="tx1"/>
                            </a:solidFill>
                          </a:endParaRPr>
                        </a:p>
                      </a:txBody>
                      <a:tcPr anchor="ctr"/>
                    </a:tc>
                    <a:extLst>
                      <a:ext uri="{0D108BD9-81ED-4DB2-BD59-A6C34878D82A}">
                        <a16:rowId xmlns:a16="http://schemas.microsoft.com/office/drawing/2014/main" val="3581010606"/>
                      </a:ext>
                    </a:extLst>
                  </a:tr>
                  <a:tr h="404506">
                    <a:tc>
                      <a:txBody>
                        <a:bodyPr/>
                        <a:lstStyle/>
                        <a:p>
                          <a:pPr algn="ctr"/>
                          <a14:m>
                            <m:oMathPara xmlns:m="http://schemas.openxmlformats.org/officeDocument/2006/math">
                              <m:oMathParaPr>
                                <m:jc m:val="centerGroup"/>
                              </m:oMathParaPr>
                              <m:oMath xmlns:m="http://schemas.openxmlformats.org/officeDocument/2006/math">
                                <m:r>
                                  <a:rPr lang="en-US" altLang="zh-CN" sz="2400" b="1" i="1" smtClean="0">
                                    <a:solidFill>
                                      <a:schemeClr val="tx1"/>
                                    </a:solidFill>
                                    <a:latin typeface="Cambria Math" panose="02040503050406030204" pitchFamily="18" charset="0"/>
                                    <a:ea typeface="Cambria Math" panose="02040503050406030204" pitchFamily="18" charset="0"/>
                                  </a:rPr>
                                  <m:t>𝑫</m:t>
                                </m:r>
                                <m:r>
                                  <a:rPr lang="en-US" altLang="zh-CN" sz="2400" b="1" i="1" baseline="-25000" smtClean="0">
                                    <a:solidFill>
                                      <a:schemeClr val="tx1"/>
                                    </a:solidFill>
                                    <a:latin typeface="Cambria Math" panose="02040503050406030204" pitchFamily="18" charset="0"/>
                                    <a:ea typeface="Cambria Math" panose="02040503050406030204" pitchFamily="18" charset="0"/>
                                  </a:rPr>
                                  <m:t>𝟏</m:t>
                                </m:r>
                              </m:oMath>
                            </m:oMathPara>
                          </a14:m>
                          <a:endParaRPr lang="zh-TW" altLang="en-US" sz="2400" b="1" baseline="-25000" dirty="0"/>
                        </a:p>
                      </a:txBody>
                      <a:tcPr anchor="ctr"/>
                    </a:tc>
                    <a:tc>
                      <a:txBody>
                        <a:bodyPr/>
                        <a:lstStyle/>
                        <a:p>
                          <a:pPr algn="ctr"/>
                          <a:r>
                            <a:rPr lang="en-US" altLang="zh-CN" sz="2400" b="0" dirty="0">
                              <a:solidFill>
                                <a:schemeClr val="tx1"/>
                              </a:solidFill>
                            </a:rPr>
                            <a:t>-8.06211</a:t>
                          </a:r>
                          <a:endParaRPr lang="zh-TW" altLang="en-US" sz="2400" b="0" dirty="0">
                            <a:solidFill>
                              <a:schemeClr val="tx1"/>
                            </a:solidFill>
                          </a:endParaRPr>
                        </a:p>
                      </a:txBody>
                      <a:tcPr anchor="ctr"/>
                    </a:tc>
                    <a:tc>
                      <a:txBody>
                        <a:bodyPr/>
                        <a:lstStyle/>
                        <a:p>
                          <a:pPr algn="ctr"/>
                          <a:r>
                            <a:rPr lang="en-US" altLang="zh-TW" sz="2400" dirty="0"/>
                            <a:t>5 </a:t>
                          </a:r>
                          <a:r>
                            <a:rPr lang="en-US" altLang="zh-CN" sz="2400" dirty="0"/>
                            <a:t>× 10</a:t>
                          </a:r>
                          <a:r>
                            <a:rPr lang="en-US" altLang="zh-TW" sz="2400" baseline="30000" dirty="0"/>
                            <a:t>-5</a:t>
                          </a:r>
                          <a:endParaRPr lang="zh-TW" altLang="en-US" sz="2400" baseline="30000" dirty="0"/>
                        </a:p>
                      </a:txBody>
                      <a:tcPr anchor="ctr"/>
                    </a:tc>
                    <a:extLst>
                      <a:ext uri="{0D108BD9-81ED-4DB2-BD59-A6C34878D82A}">
                        <a16:rowId xmlns:a16="http://schemas.microsoft.com/office/drawing/2014/main" val="71820120"/>
                      </a:ext>
                    </a:extLst>
                  </a:tr>
                  <a:tr h="424564">
                    <a:tc>
                      <a:txBody>
                        <a:bodyPr/>
                        <a:lstStyle/>
                        <a:p>
                          <a:pPr algn="ctr"/>
                          <a14:m>
                            <m:oMathPara xmlns:m="http://schemas.openxmlformats.org/officeDocument/2006/math">
                              <m:oMathParaPr>
                                <m:jc m:val="centerGroup"/>
                              </m:oMathParaPr>
                              <m:oMath xmlns:m="http://schemas.openxmlformats.org/officeDocument/2006/math">
                                <m:sSubSup>
                                  <m:sSubSupPr>
                                    <m:ctrlPr>
                                      <a:rPr lang="zh-CN" altLang="zh-CN" sz="2400" b="1" i="1" smtClean="0">
                                        <a:solidFill>
                                          <a:schemeClr val="tx1"/>
                                        </a:solidFill>
                                        <a:latin typeface="Cambria Math" panose="02040503050406030204" pitchFamily="18" charset="0"/>
                                        <a:ea typeface="Cambria Math" panose="02040503050406030204" pitchFamily="18" charset="0"/>
                                      </a:rPr>
                                    </m:ctrlPr>
                                  </m:sSubSupPr>
                                  <m:e>
                                    <m:r>
                                      <a:rPr lang="en-US" altLang="zh-CN" sz="2400" b="1" i="1" smtClean="0">
                                        <a:solidFill>
                                          <a:schemeClr val="tx1"/>
                                        </a:solidFill>
                                        <a:latin typeface="Cambria Math" panose="02040503050406030204" pitchFamily="18" charset="0"/>
                                        <a:ea typeface="Cambria Math" panose="02040503050406030204" pitchFamily="18" charset="0"/>
                                      </a:rPr>
                                      <m:t>𝑫</m:t>
                                    </m:r>
                                    <m:r>
                                      <a:rPr lang="en-US" altLang="zh-CN" sz="2400" b="1" i="1" baseline="-25000" smtClean="0">
                                        <a:solidFill>
                                          <a:schemeClr val="tx1"/>
                                        </a:solidFill>
                                        <a:latin typeface="Cambria Math" panose="02040503050406030204" pitchFamily="18" charset="0"/>
                                        <a:ea typeface="Cambria Math" panose="02040503050406030204" pitchFamily="18" charset="0"/>
                                      </a:rPr>
                                      <m:t>𝟏</m:t>
                                    </m:r>
                                    <m:r>
                                      <a:rPr lang="en-US" altLang="zh-CN" sz="2400" b="1" i="1" kern="1200" smtClean="0">
                                        <a:solidFill>
                                          <a:schemeClr val="tx1"/>
                                        </a:solidFill>
                                        <a:effectLst/>
                                        <a:latin typeface="Cambria Math" panose="02040503050406030204" pitchFamily="18" charset="0"/>
                                        <a:ea typeface="+mn-ea"/>
                                        <a:cs typeface="+mn-cs"/>
                                      </a:rPr>
                                      <m:t>⋅</m:t>
                                    </m:r>
                                    <m:r>
                                      <a:rPr lang="en-US" altLang="zh-CN" sz="2400" b="1" i="1">
                                        <a:solidFill>
                                          <a:schemeClr val="tx1"/>
                                        </a:solidFill>
                                        <a:latin typeface="Cambria Math" panose="02040503050406030204" pitchFamily="18" charset="0"/>
                                        <a:ea typeface="PMingLiU" panose="02020500000000000000" pitchFamily="18" charset="-120"/>
                                        <a:cs typeface="Times New Roman" panose="02020603050405020304" pitchFamily="18" charset="0"/>
                                      </a:rPr>
                                      <m:t>𝑬</m:t>
                                    </m:r>
                                  </m:e>
                                  <m:sub>
                                    <m:r>
                                      <a:rPr lang="en-US" altLang="zh-CN" sz="2400" b="1" i="1" baseline="-25000">
                                        <a:solidFill>
                                          <a:schemeClr val="tx1"/>
                                        </a:solidFill>
                                        <a:latin typeface="Cambria Math" panose="02040503050406030204" pitchFamily="18" charset="0"/>
                                        <a:ea typeface="PMingLiU" panose="02020500000000000000" pitchFamily="18" charset="-120"/>
                                        <a:cs typeface="Times New Roman" panose="02020603050405020304" pitchFamily="18" charset="0"/>
                                      </a:rPr>
                                      <m:t>𝟏</m:t>
                                    </m:r>
                                  </m:sub>
                                  <m:sup>
                                    <m:r>
                                      <a:rPr lang="en-US" altLang="zh-CN" sz="2400" b="1" i="1">
                                        <a:solidFill>
                                          <a:schemeClr val="tx1"/>
                                        </a:solidFill>
                                        <a:latin typeface="Cambria Math" panose="02040503050406030204" pitchFamily="18" charset="0"/>
                                        <a:ea typeface="PMingLiU" panose="02020500000000000000" pitchFamily="18" charset="-120"/>
                                        <a:cs typeface="Times New Roman" panose="02020603050405020304" pitchFamily="18" charset="0"/>
                                      </a:rPr>
                                      <m:t>𝒂𝒗𝒈</m:t>
                                    </m:r>
                                  </m:sup>
                                </m:sSubSup>
                              </m:oMath>
                            </m:oMathPara>
                          </a14:m>
                          <a:endParaRPr lang="zh-TW" altLang="en-US" sz="2400" b="1" dirty="0"/>
                        </a:p>
                      </a:txBody>
                      <a:tcPr anchor="ctr"/>
                    </a:tc>
                    <a:tc>
                      <a:txBody>
                        <a:bodyPr/>
                        <a:lstStyle/>
                        <a:p>
                          <a:pPr algn="ctr"/>
                          <a:r>
                            <a:rPr lang="en-US" altLang="zh-CN" sz="2400" b="0" dirty="0">
                              <a:solidFill>
                                <a:schemeClr val="tx1"/>
                              </a:solidFill>
                            </a:rPr>
                            <a:t>2.15201</a:t>
                          </a:r>
                          <a:endParaRPr lang="zh-TW" altLang="en-US" sz="2400" b="0" dirty="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t>2×10</a:t>
                          </a:r>
                          <a:r>
                            <a:rPr lang="en-US" altLang="zh-TW" sz="2400" baseline="30000" dirty="0"/>
                            <a:t>-16</a:t>
                          </a:r>
                          <a:endParaRPr lang="zh-TW" altLang="en-US" sz="2400" baseline="30000" dirty="0"/>
                        </a:p>
                      </a:txBody>
                      <a:tcPr anchor="ctr"/>
                    </a:tc>
                    <a:extLst>
                      <a:ext uri="{0D108BD9-81ED-4DB2-BD59-A6C34878D82A}">
                        <a16:rowId xmlns:a16="http://schemas.microsoft.com/office/drawing/2014/main" val="2109317471"/>
                      </a:ext>
                    </a:extLst>
                  </a:tr>
                  <a:tr h="424564">
                    <a:tc>
                      <a:txBody>
                        <a:bodyPr/>
                        <a:lstStyle/>
                        <a:p>
                          <a:pPr algn="ctr"/>
                          <a14:m>
                            <m:oMathPara xmlns:m="http://schemas.openxmlformats.org/officeDocument/2006/math">
                              <m:oMathParaPr>
                                <m:jc m:val="centerGroup"/>
                              </m:oMathParaPr>
                              <m:oMath xmlns:m="http://schemas.openxmlformats.org/officeDocument/2006/math">
                                <m:sSubSup>
                                  <m:sSubSupPr>
                                    <m:ctrlPr>
                                      <a:rPr lang="zh-CN" altLang="zh-CN" sz="2400" b="1" i="1" smtClean="0">
                                        <a:solidFill>
                                          <a:schemeClr val="tx1"/>
                                        </a:solidFill>
                                        <a:latin typeface="Cambria Math" panose="02040503050406030204" pitchFamily="18" charset="0"/>
                                        <a:ea typeface="Cambria Math" panose="02040503050406030204" pitchFamily="18" charset="0"/>
                                      </a:rPr>
                                    </m:ctrlPr>
                                  </m:sSubSupPr>
                                  <m:e>
                                    <m:r>
                                      <a:rPr lang="en-US" altLang="zh-CN" sz="2400" b="1" i="1" smtClean="0">
                                        <a:solidFill>
                                          <a:schemeClr val="tx1"/>
                                        </a:solidFill>
                                        <a:latin typeface="Cambria Math" panose="02040503050406030204" pitchFamily="18" charset="0"/>
                                        <a:ea typeface="Cambria Math" panose="02040503050406030204" pitchFamily="18" charset="0"/>
                                      </a:rPr>
                                      <m:t>𝑫</m:t>
                                    </m:r>
                                    <m:r>
                                      <a:rPr lang="en-US" altLang="zh-CN" sz="2400" b="1" i="1" baseline="-25000" smtClean="0">
                                        <a:solidFill>
                                          <a:schemeClr val="tx1"/>
                                        </a:solidFill>
                                        <a:latin typeface="Cambria Math" panose="02040503050406030204" pitchFamily="18" charset="0"/>
                                        <a:ea typeface="Cambria Math" panose="02040503050406030204" pitchFamily="18" charset="0"/>
                                      </a:rPr>
                                      <m:t>𝟏</m:t>
                                    </m:r>
                                    <m:r>
                                      <a:rPr lang="en-US" altLang="zh-CN" sz="2400" b="1" i="1" kern="1200" smtClean="0">
                                        <a:solidFill>
                                          <a:schemeClr val="tx1"/>
                                        </a:solidFill>
                                        <a:effectLst/>
                                        <a:latin typeface="Cambria Math" panose="02040503050406030204" pitchFamily="18" charset="0"/>
                                        <a:ea typeface="+mn-ea"/>
                                        <a:cs typeface="+mn-cs"/>
                                      </a:rPr>
                                      <m:t>⋅</m:t>
                                    </m:r>
                                    <m:r>
                                      <a:rPr lang="en-US" altLang="zh-CN" sz="2400" b="1" i="1" kern="1200" smtClean="0">
                                        <a:solidFill>
                                          <a:schemeClr val="tx1"/>
                                        </a:solidFill>
                                        <a:effectLst/>
                                        <a:latin typeface="Cambria Math" panose="02040503050406030204" pitchFamily="18" charset="0"/>
                                        <a:ea typeface="+mn-ea"/>
                                        <a:cs typeface="+mn-cs"/>
                                      </a:rPr>
                                      <m:t>𝑲</m:t>
                                    </m:r>
                                  </m:e>
                                  <m:sub>
                                    <m:r>
                                      <a:rPr lang="en-US" altLang="zh-CN" sz="2400" b="1" i="1" baseline="-25000">
                                        <a:solidFill>
                                          <a:schemeClr val="tx1"/>
                                        </a:solidFill>
                                        <a:latin typeface="Cambria Math" panose="02040503050406030204" pitchFamily="18" charset="0"/>
                                        <a:ea typeface="PMingLiU" panose="02020500000000000000" pitchFamily="18" charset="-120"/>
                                        <a:cs typeface="Times New Roman" panose="02020603050405020304" pitchFamily="18" charset="0"/>
                                      </a:rPr>
                                      <m:t>𝟏</m:t>
                                    </m:r>
                                  </m:sub>
                                  <m:sup>
                                    <m:r>
                                      <a:rPr lang="en-US" altLang="zh-CN" sz="2400" b="1" i="1">
                                        <a:solidFill>
                                          <a:schemeClr val="tx1"/>
                                        </a:solidFill>
                                        <a:latin typeface="Cambria Math" panose="02040503050406030204" pitchFamily="18" charset="0"/>
                                        <a:ea typeface="PMingLiU" panose="02020500000000000000" pitchFamily="18" charset="-120"/>
                                        <a:cs typeface="Times New Roman" panose="02020603050405020304" pitchFamily="18" charset="0"/>
                                      </a:rPr>
                                      <m:t>𝒂𝒗𝒈</m:t>
                                    </m:r>
                                  </m:sup>
                                </m:sSubSup>
                              </m:oMath>
                            </m:oMathPara>
                          </a14:m>
                          <a:endParaRPr lang="zh-TW" altLang="en-US" sz="2400" b="1" dirty="0"/>
                        </a:p>
                      </a:txBody>
                      <a:tcPr anchor="ctr"/>
                    </a:tc>
                    <a:tc>
                      <a:txBody>
                        <a:bodyPr/>
                        <a:lstStyle/>
                        <a:p>
                          <a:pPr algn="ctr"/>
                          <a:r>
                            <a:rPr lang="zh-CN" altLang="en-US" sz="2400" b="0" dirty="0">
                              <a:solidFill>
                                <a:schemeClr val="tx1"/>
                              </a:solidFill>
                            </a:rPr>
                            <a:t> </a:t>
                          </a:r>
                          <a:r>
                            <a:rPr lang="en-US" altLang="zh-CN" sz="2400" b="0" dirty="0">
                              <a:solidFill>
                                <a:schemeClr val="tx1"/>
                              </a:solidFill>
                            </a:rPr>
                            <a:t>1.91980</a:t>
                          </a:r>
                          <a:endParaRPr lang="zh-TW" altLang="en-US" sz="2400" b="0" dirty="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t>2×10</a:t>
                          </a:r>
                          <a:r>
                            <a:rPr lang="en-US" altLang="zh-TW" sz="2400" baseline="30000" dirty="0"/>
                            <a:t>-16</a:t>
                          </a:r>
                          <a:endParaRPr lang="zh-TW" altLang="en-US" sz="2400" baseline="30000" dirty="0"/>
                        </a:p>
                      </a:txBody>
                      <a:tcPr anchor="ctr"/>
                    </a:tc>
                    <a:extLst>
                      <a:ext uri="{0D108BD9-81ED-4DB2-BD59-A6C34878D82A}">
                        <a16:rowId xmlns:a16="http://schemas.microsoft.com/office/drawing/2014/main" val="2418273421"/>
                      </a:ext>
                    </a:extLst>
                  </a:tr>
                </a:tbl>
              </a:graphicData>
            </a:graphic>
          </p:graphicFrame>
        </mc:Choice>
        <mc:Fallback xmlns="">
          <p:graphicFrame>
            <p:nvGraphicFramePr>
              <p:cNvPr id="14" name="表格 13">
                <a:extLst>
                  <a:ext uri="{FF2B5EF4-FFF2-40B4-BE49-F238E27FC236}">
                    <a16:creationId xmlns:a16="http://schemas.microsoft.com/office/drawing/2014/main" id="{3C751667-6D17-4463-95D5-6008CBB58E86}"/>
                  </a:ext>
                </a:extLst>
              </p:cNvPr>
              <p:cNvGraphicFramePr>
                <a:graphicFrameLocks noGrp="1"/>
              </p:cNvGraphicFramePr>
              <p:nvPr>
                <p:extLst>
                  <p:ext uri="{D42A27DB-BD31-4B8C-83A1-F6EECF244321}">
                    <p14:modId xmlns:p14="http://schemas.microsoft.com/office/powerpoint/2010/main" val="1635787000"/>
                  </p:ext>
                </p:extLst>
              </p:nvPr>
            </p:nvGraphicFramePr>
            <p:xfrm>
              <a:off x="3648000" y="2133000"/>
              <a:ext cx="5163543" cy="1874140"/>
            </p:xfrm>
            <a:graphic>
              <a:graphicData uri="http://schemas.openxmlformats.org/drawingml/2006/table">
                <a:tbl>
                  <a:tblPr firstRow="1" bandRow="1">
                    <a:tableStyleId>{5C22544A-7EE6-4342-B048-85BDC9FD1C3A}</a:tableStyleId>
                  </a:tblPr>
                  <a:tblGrid>
                    <a:gridCol w="1721181">
                      <a:extLst>
                        <a:ext uri="{9D8B030D-6E8A-4147-A177-3AD203B41FA5}">
                          <a16:colId xmlns:a16="http://schemas.microsoft.com/office/drawing/2014/main" val="2110413766"/>
                        </a:ext>
                      </a:extLst>
                    </a:gridCol>
                    <a:gridCol w="1721181">
                      <a:extLst>
                        <a:ext uri="{9D8B030D-6E8A-4147-A177-3AD203B41FA5}">
                          <a16:colId xmlns:a16="http://schemas.microsoft.com/office/drawing/2014/main" val="231456596"/>
                        </a:ext>
                      </a:extLst>
                    </a:gridCol>
                    <a:gridCol w="1721181">
                      <a:extLst>
                        <a:ext uri="{9D8B030D-6E8A-4147-A177-3AD203B41FA5}">
                          <a16:colId xmlns:a16="http://schemas.microsoft.com/office/drawing/2014/main" val="4048528829"/>
                        </a:ext>
                      </a:extLst>
                    </a:gridCol>
                  </a:tblGrid>
                  <a:tr h="457200">
                    <a:tc>
                      <a:txBody>
                        <a:bodyPr/>
                        <a:lstStyle/>
                        <a:p>
                          <a:pPr algn="ctr"/>
                          <a:endParaRPr lang="zh-TW" altLang="en-US" sz="2400" dirty="0"/>
                        </a:p>
                      </a:txBody>
                      <a:tcPr anchor="ctr"/>
                    </a:tc>
                    <a:tc>
                      <a:txBody>
                        <a:bodyPr/>
                        <a:lstStyle/>
                        <a:p>
                          <a:endParaRPr lang="zh-TW"/>
                        </a:p>
                      </a:txBody>
                      <a:tcPr anchor="ctr">
                        <a:blipFill>
                          <a:blip r:embed="rId4"/>
                          <a:stretch>
                            <a:fillRect l="-101481" t="-8333" r="-102222" b="-341667"/>
                          </a:stretch>
                        </a:blipFill>
                      </a:tcPr>
                    </a:tc>
                    <a:tc>
                      <a:txBody>
                        <a:bodyPr/>
                        <a:lstStyle/>
                        <a:p>
                          <a:pPr algn="ctr"/>
                          <a:r>
                            <a:rPr lang="en-US" altLang="zh-TW" sz="2400" b="1" dirty="0">
                              <a:solidFill>
                                <a:schemeClr val="tx1"/>
                              </a:solidFill>
                            </a:rPr>
                            <a:t>P-value</a:t>
                          </a:r>
                          <a:endParaRPr lang="zh-TW" altLang="en-US" sz="2400" b="1" dirty="0">
                            <a:solidFill>
                              <a:schemeClr val="tx1"/>
                            </a:solidFill>
                          </a:endParaRPr>
                        </a:p>
                      </a:txBody>
                      <a:tcPr anchor="ctr"/>
                    </a:tc>
                    <a:extLst>
                      <a:ext uri="{0D108BD9-81ED-4DB2-BD59-A6C34878D82A}">
                        <a16:rowId xmlns:a16="http://schemas.microsoft.com/office/drawing/2014/main" val="3581010606"/>
                      </a:ext>
                    </a:extLst>
                  </a:tr>
                  <a:tr h="457200">
                    <a:tc>
                      <a:txBody>
                        <a:bodyPr/>
                        <a:lstStyle/>
                        <a:p>
                          <a:endParaRPr lang="zh-TW"/>
                        </a:p>
                      </a:txBody>
                      <a:tcPr anchor="ctr">
                        <a:blipFill>
                          <a:blip r:embed="rId4"/>
                          <a:stretch>
                            <a:fillRect l="-735" t="-105405" r="-200735" b="-232432"/>
                          </a:stretch>
                        </a:blipFill>
                      </a:tcPr>
                    </a:tc>
                    <a:tc>
                      <a:txBody>
                        <a:bodyPr/>
                        <a:lstStyle/>
                        <a:p>
                          <a:pPr algn="ctr"/>
                          <a:r>
                            <a:rPr lang="en-US" altLang="zh-CN" sz="2400" b="0" dirty="0">
                              <a:solidFill>
                                <a:schemeClr val="tx1"/>
                              </a:solidFill>
                            </a:rPr>
                            <a:t>-8.06211</a:t>
                          </a:r>
                          <a:endParaRPr lang="zh-TW" altLang="en-US" sz="2400" b="0" dirty="0">
                            <a:solidFill>
                              <a:schemeClr val="tx1"/>
                            </a:solidFill>
                          </a:endParaRPr>
                        </a:p>
                      </a:txBody>
                      <a:tcPr anchor="ctr"/>
                    </a:tc>
                    <a:tc>
                      <a:txBody>
                        <a:bodyPr/>
                        <a:lstStyle/>
                        <a:p>
                          <a:pPr algn="ctr"/>
                          <a:r>
                            <a:rPr lang="en-US" altLang="zh-TW" sz="2400" dirty="0"/>
                            <a:t>5 </a:t>
                          </a:r>
                          <a:r>
                            <a:rPr lang="en-US" altLang="zh-CN" sz="2400" dirty="0"/>
                            <a:t>× 10</a:t>
                          </a:r>
                          <a:r>
                            <a:rPr lang="en-US" altLang="zh-TW" sz="2400" baseline="30000" dirty="0"/>
                            <a:t>-5</a:t>
                          </a:r>
                          <a:endParaRPr lang="zh-TW" altLang="en-US" sz="2400" baseline="30000" dirty="0"/>
                        </a:p>
                      </a:txBody>
                      <a:tcPr anchor="ctr"/>
                    </a:tc>
                    <a:extLst>
                      <a:ext uri="{0D108BD9-81ED-4DB2-BD59-A6C34878D82A}">
                        <a16:rowId xmlns:a16="http://schemas.microsoft.com/office/drawing/2014/main" val="71820120"/>
                      </a:ext>
                    </a:extLst>
                  </a:tr>
                  <a:tr h="479870">
                    <a:tc>
                      <a:txBody>
                        <a:bodyPr/>
                        <a:lstStyle/>
                        <a:p>
                          <a:endParaRPr lang="zh-TW"/>
                        </a:p>
                      </a:txBody>
                      <a:tcPr anchor="ctr">
                        <a:blipFill>
                          <a:blip r:embed="rId4"/>
                          <a:stretch>
                            <a:fillRect l="-735" t="-200000" r="-200735" b="-126316"/>
                          </a:stretch>
                        </a:blipFill>
                      </a:tcPr>
                    </a:tc>
                    <a:tc>
                      <a:txBody>
                        <a:bodyPr/>
                        <a:lstStyle/>
                        <a:p>
                          <a:pPr algn="ctr"/>
                          <a:r>
                            <a:rPr lang="en-US" altLang="zh-CN" sz="2400" b="0" dirty="0">
                              <a:solidFill>
                                <a:schemeClr val="tx1"/>
                              </a:solidFill>
                            </a:rPr>
                            <a:t>2.15201</a:t>
                          </a:r>
                          <a:endParaRPr lang="zh-TW" altLang="en-US" sz="2400" b="0" dirty="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t>2×10</a:t>
                          </a:r>
                          <a:r>
                            <a:rPr lang="en-US" altLang="zh-TW" sz="2400" baseline="30000" dirty="0"/>
                            <a:t>-16</a:t>
                          </a:r>
                          <a:endParaRPr lang="zh-TW" altLang="en-US" sz="2400" baseline="30000" dirty="0"/>
                        </a:p>
                      </a:txBody>
                      <a:tcPr anchor="ctr"/>
                    </a:tc>
                    <a:extLst>
                      <a:ext uri="{0D108BD9-81ED-4DB2-BD59-A6C34878D82A}">
                        <a16:rowId xmlns:a16="http://schemas.microsoft.com/office/drawing/2014/main" val="2109317471"/>
                      </a:ext>
                    </a:extLst>
                  </a:tr>
                  <a:tr h="479870">
                    <a:tc>
                      <a:txBody>
                        <a:bodyPr/>
                        <a:lstStyle/>
                        <a:p>
                          <a:endParaRPr lang="zh-TW"/>
                        </a:p>
                      </a:txBody>
                      <a:tcPr anchor="ctr">
                        <a:blipFill>
                          <a:blip r:embed="rId4"/>
                          <a:stretch>
                            <a:fillRect l="-735" t="-300000" r="-200735" b="-26316"/>
                          </a:stretch>
                        </a:blipFill>
                      </a:tcPr>
                    </a:tc>
                    <a:tc>
                      <a:txBody>
                        <a:bodyPr/>
                        <a:lstStyle/>
                        <a:p>
                          <a:pPr algn="ctr"/>
                          <a:r>
                            <a:rPr lang="zh-CN" altLang="en-US" sz="2400" b="0" dirty="0">
                              <a:solidFill>
                                <a:schemeClr val="tx1"/>
                              </a:solidFill>
                            </a:rPr>
                            <a:t> </a:t>
                          </a:r>
                          <a:r>
                            <a:rPr lang="en-US" altLang="zh-CN" sz="2400" b="0" dirty="0">
                              <a:solidFill>
                                <a:schemeClr val="tx1"/>
                              </a:solidFill>
                            </a:rPr>
                            <a:t>1.91980</a:t>
                          </a:r>
                          <a:endParaRPr lang="zh-TW" altLang="en-US" sz="2400" b="0" dirty="0">
                            <a:solidFill>
                              <a:schemeClr val="tx1"/>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dirty="0"/>
                            <a:t>2×10</a:t>
                          </a:r>
                          <a:r>
                            <a:rPr lang="en-US" altLang="zh-TW" sz="2400" baseline="30000" dirty="0"/>
                            <a:t>-16</a:t>
                          </a:r>
                          <a:endParaRPr lang="zh-TW" altLang="en-US" sz="2400" baseline="30000" dirty="0"/>
                        </a:p>
                      </a:txBody>
                      <a:tcPr anchor="ctr"/>
                    </a:tc>
                    <a:extLst>
                      <a:ext uri="{0D108BD9-81ED-4DB2-BD59-A6C34878D82A}">
                        <a16:rowId xmlns:a16="http://schemas.microsoft.com/office/drawing/2014/main" val="2418273421"/>
                      </a:ext>
                    </a:extLst>
                  </a:tr>
                </a:tbl>
              </a:graphicData>
            </a:graphic>
          </p:graphicFrame>
        </mc:Fallback>
      </mc:AlternateContent>
    </p:spTree>
    <p:extLst>
      <p:ext uri="{BB962C8B-B14F-4D97-AF65-F5344CB8AC3E}">
        <p14:creationId xmlns:p14="http://schemas.microsoft.com/office/powerpoint/2010/main" val="1438263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9" end="9"/>
                                            </p:txEl>
                                          </p:spTgt>
                                        </p:tgtEl>
                                        <p:attrNameLst>
                                          <p:attrName>style.visibility</p:attrName>
                                        </p:attrNameLst>
                                      </p:cBhvr>
                                      <p:to>
                                        <p:strVal val="visible"/>
                                      </p:to>
                                    </p:set>
                                    <p:animEffect transition="in" filter="fade">
                                      <p:cBhvr>
                                        <p:cTn id="7" dur="500"/>
                                        <p:tgtEl>
                                          <p:spTgt spid="11">
                                            <p:txEl>
                                              <p:pRg st="9" end="9"/>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11" end="11"/>
                                            </p:txEl>
                                          </p:spTgt>
                                        </p:tgtEl>
                                        <p:attrNameLst>
                                          <p:attrName>style.visibility</p:attrName>
                                        </p:attrNameLst>
                                      </p:cBhvr>
                                      <p:to>
                                        <p:strVal val="visible"/>
                                      </p:to>
                                    </p:set>
                                    <p:animEffect transition="in" filter="fade">
                                      <p:cBhvr>
                                        <p:cTn id="10" dur="500"/>
                                        <p:tgtEl>
                                          <p:spTgt spid="1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CN" dirty="0"/>
              <a:t>S</a:t>
            </a:r>
            <a:r>
              <a:rPr lang="en-US" altLang="zh-TW" dirty="0"/>
              <a:t>tatistical Analysis Graph</a:t>
            </a:r>
          </a:p>
        </p:txBody>
      </p:sp>
      <p:sp>
        <p:nvSpPr>
          <p:cNvPr id="3" name="內容版面配置區 2"/>
          <p:cNvSpPr>
            <a:spLocks noGrp="1"/>
          </p:cNvSpPr>
          <p:nvPr>
            <p:ph idx="1"/>
          </p:nvPr>
        </p:nvSpPr>
        <p:spPr/>
        <p:txBody>
          <a:bodyPr/>
          <a:lstStyle/>
          <a:p>
            <a:r>
              <a:rPr lang="en-US" altLang="zh-CN" dirty="0"/>
              <a:t>R</a:t>
            </a:r>
            <a:r>
              <a:rPr lang="en-US" altLang="zh-TW" dirty="0"/>
              <a:t>esidual plot of our accuracy predictor</a:t>
            </a:r>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57</a:t>
            </a:fld>
            <a:endParaRPr lang="zh-TW" altLang="en-US" dirty="0"/>
          </a:p>
        </p:txBody>
      </p:sp>
      <mc:AlternateContent xmlns:mc="http://schemas.openxmlformats.org/markup-compatibility/2006" xmlns:a14="http://schemas.microsoft.com/office/drawing/2010/main">
        <mc:Choice Requires="a14">
          <p:sp>
            <p:nvSpPr>
              <p:cNvPr id="7" name="矩形 6">
                <a:extLst>
                  <a:ext uri="{FF2B5EF4-FFF2-40B4-BE49-F238E27FC236}">
                    <a16:creationId xmlns:a16="http://schemas.microsoft.com/office/drawing/2014/main" id="{EAC13E55-6DF1-4D48-AA47-D543CC598BBC}"/>
                  </a:ext>
                </a:extLst>
              </p:cNvPr>
              <p:cNvSpPr/>
              <p:nvPr/>
            </p:nvSpPr>
            <p:spPr>
              <a:xfrm>
                <a:off x="7072855" y="2860578"/>
                <a:ext cx="2375010" cy="47153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𝑒</m:t>
                      </m:r>
                      <m:r>
                        <a:rPr lang="en-US" sz="2400" i="0">
                          <a:latin typeface="Cambria Math" panose="02040503050406030204" pitchFamily="18" charset="0"/>
                        </a:rPr>
                        <m:t> = </m:t>
                      </m:r>
                      <m:r>
                        <a:rPr lang="en-US" sz="2400" i="1">
                          <a:latin typeface="Cambria Math" panose="02040503050406030204" pitchFamily="18" charset="0"/>
                        </a:rPr>
                        <m:t>𝑌</m:t>
                      </m:r>
                      <m:r>
                        <a:rPr lang="en-US" sz="2400" i="0">
                          <a:latin typeface="Cambria Math" panose="02040503050406030204" pitchFamily="18" charset="0"/>
                        </a:rPr>
                        <m:t> − </m:t>
                      </m:r>
                      <m:acc>
                        <m:accPr>
                          <m:chr m:val="̂"/>
                          <m:ctrlPr>
                            <a:rPr lang="en-US" sz="2400" i="1">
                              <a:latin typeface="Cambria Math" panose="02040503050406030204" pitchFamily="18" charset="0"/>
                            </a:rPr>
                          </m:ctrlPr>
                        </m:accPr>
                        <m:e>
                          <m:r>
                            <a:rPr lang="en-US" sz="2400" i="1">
                              <a:latin typeface="Cambria Math" panose="02040503050406030204" pitchFamily="18" charset="0"/>
                            </a:rPr>
                            <m:t>𝑌</m:t>
                          </m:r>
                        </m:e>
                      </m:acc>
                      <m:r>
                        <a:rPr lang="en-US" sz="2400" i="0">
                          <a:latin typeface="Cambria Math" panose="02040503050406030204" pitchFamily="18" charset="0"/>
                        </a:rPr>
                        <m:t> </m:t>
                      </m:r>
                    </m:oMath>
                  </m:oMathPara>
                </a14:m>
                <a:endParaRPr lang="en-US" sz="2400" dirty="0"/>
              </a:p>
            </p:txBody>
          </p:sp>
        </mc:Choice>
        <mc:Fallback xmlns="">
          <p:sp>
            <p:nvSpPr>
              <p:cNvPr id="7" name="矩形 6">
                <a:extLst>
                  <a:ext uri="{FF2B5EF4-FFF2-40B4-BE49-F238E27FC236}">
                    <a16:creationId xmlns:a16="http://schemas.microsoft.com/office/drawing/2014/main" id="{EAC13E55-6DF1-4D48-AA47-D543CC598BBC}"/>
                  </a:ext>
                </a:extLst>
              </p:cNvPr>
              <p:cNvSpPr>
                <a:spLocks noRot="1" noChangeAspect="1" noMove="1" noResize="1" noEditPoints="1" noAdjustHandles="1" noChangeArrowheads="1" noChangeShapeType="1" noTextEdit="1"/>
              </p:cNvSpPr>
              <p:nvPr/>
            </p:nvSpPr>
            <p:spPr>
              <a:xfrm>
                <a:off x="7072855" y="2860578"/>
                <a:ext cx="2375010" cy="471539"/>
              </a:xfrm>
              <a:prstGeom prst="rect">
                <a:avLst/>
              </a:prstGeom>
              <a:blipFill>
                <a:blip r:embed="rId4"/>
                <a:stretch>
                  <a:fillRect t="-5128" r="-5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矩形 7">
                <a:extLst>
                  <a:ext uri="{FF2B5EF4-FFF2-40B4-BE49-F238E27FC236}">
                    <a16:creationId xmlns:a16="http://schemas.microsoft.com/office/drawing/2014/main" id="{F9CBA665-ECC3-4236-AE30-3E2F71DAF03F}"/>
                  </a:ext>
                </a:extLst>
              </p:cNvPr>
              <p:cNvSpPr/>
              <p:nvPr/>
            </p:nvSpPr>
            <p:spPr>
              <a:xfrm>
                <a:off x="7359942" y="3425701"/>
                <a:ext cx="2807516" cy="1210203"/>
              </a:xfrm>
              <a:prstGeom prst="rect">
                <a:avLst/>
              </a:prstGeom>
            </p:spPr>
            <p:txBody>
              <a:bodyPr wrap="square">
                <a:spAutoFit/>
              </a:bodyPr>
              <a:lstStyle/>
              <a:p>
                <a14:m>
                  <m:oMath xmlns:m="http://schemas.openxmlformats.org/officeDocument/2006/math">
                    <m:r>
                      <a:rPr lang="en-US" sz="2400" i="1">
                        <a:latin typeface="Cambria Math" panose="02040503050406030204" pitchFamily="18" charset="0"/>
                      </a:rPr>
                      <m:t>𝑒</m:t>
                    </m:r>
                  </m:oMath>
                </a14:m>
                <a:r>
                  <a:rPr lang="en-US" sz="2400" i="1" dirty="0">
                    <a:latin typeface="Cambria Math" panose="02040503050406030204" pitchFamily="18" charset="0"/>
                  </a:rPr>
                  <a:t> </a:t>
                </a:r>
                <a:r>
                  <a:rPr lang="en-US" sz="2400" dirty="0">
                    <a:latin typeface="Cambria Math" panose="02040503050406030204" pitchFamily="18" charset="0"/>
                  </a:rPr>
                  <a:t>: </a:t>
                </a:r>
                <a:r>
                  <a:rPr lang="en-US" sz="2400" dirty="0"/>
                  <a:t>Residuals </a:t>
                </a:r>
                <a:endParaRPr lang="en-US" sz="2400" dirty="0">
                  <a:latin typeface="Cambria Math" panose="02040503050406030204" pitchFamily="18" charset="0"/>
                </a:endParaRPr>
              </a:p>
              <a:p>
                <a14:m>
                  <m:oMath xmlns:m="http://schemas.openxmlformats.org/officeDocument/2006/math">
                    <m:r>
                      <a:rPr lang="en-US" sz="2400" i="1">
                        <a:latin typeface="Cambria Math" panose="02040503050406030204" pitchFamily="18" charset="0"/>
                      </a:rPr>
                      <m:t>𝑌</m:t>
                    </m:r>
                  </m:oMath>
                </a14:m>
                <a:r>
                  <a:rPr lang="en-US" sz="2400" i="1" dirty="0">
                    <a:latin typeface="Cambria Math" panose="02040503050406030204" pitchFamily="18" charset="0"/>
                  </a:rPr>
                  <a:t> </a:t>
                </a:r>
                <a:r>
                  <a:rPr lang="en-US" sz="2400" dirty="0">
                    <a:latin typeface="Calibri (本文)"/>
                  </a:rPr>
                  <a:t>: Real data</a:t>
                </a:r>
              </a:p>
              <a:p>
                <a14:m>
                  <m:oMath xmlns:m="http://schemas.openxmlformats.org/officeDocument/2006/math">
                    <m:acc>
                      <m:accPr>
                        <m:chr m:val="̂"/>
                        <m:ctrlPr>
                          <a:rPr lang="en-US" sz="2400" i="1">
                            <a:latin typeface="Cambria Math" panose="02040503050406030204" pitchFamily="18" charset="0"/>
                          </a:rPr>
                        </m:ctrlPr>
                      </m:accPr>
                      <m:e>
                        <m:r>
                          <a:rPr lang="en-US" sz="2400" i="1">
                            <a:latin typeface="Cambria Math" panose="02040503050406030204" pitchFamily="18" charset="0"/>
                          </a:rPr>
                          <m:t>𝑌</m:t>
                        </m:r>
                      </m:e>
                    </m:acc>
                  </m:oMath>
                </a14:m>
                <a:r>
                  <a:rPr lang="en-US" sz="2400" i="1" dirty="0"/>
                  <a:t> </a:t>
                </a:r>
                <a:r>
                  <a:rPr lang="en-US" sz="2400" dirty="0"/>
                  <a:t>: Fitted values </a:t>
                </a:r>
              </a:p>
            </p:txBody>
          </p:sp>
        </mc:Choice>
        <mc:Fallback xmlns="">
          <p:sp>
            <p:nvSpPr>
              <p:cNvPr id="8" name="矩形 7">
                <a:extLst>
                  <a:ext uri="{FF2B5EF4-FFF2-40B4-BE49-F238E27FC236}">
                    <a16:creationId xmlns:a16="http://schemas.microsoft.com/office/drawing/2014/main" id="{F9CBA665-ECC3-4236-AE30-3E2F71DAF03F}"/>
                  </a:ext>
                </a:extLst>
              </p:cNvPr>
              <p:cNvSpPr>
                <a:spLocks noRot="1" noChangeAspect="1" noMove="1" noResize="1" noEditPoints="1" noAdjustHandles="1" noChangeArrowheads="1" noChangeShapeType="1" noTextEdit="1"/>
              </p:cNvSpPr>
              <p:nvPr/>
            </p:nvSpPr>
            <p:spPr>
              <a:xfrm>
                <a:off x="7359942" y="3425701"/>
                <a:ext cx="2807516" cy="1210203"/>
              </a:xfrm>
              <a:prstGeom prst="rect">
                <a:avLst/>
              </a:prstGeom>
              <a:blipFill>
                <a:blip r:embed="rId5"/>
                <a:stretch>
                  <a:fillRect l="-434" t="-5051" b="-11111"/>
                </a:stretch>
              </a:blipFill>
            </p:spPr>
            <p:txBody>
              <a:bodyPr/>
              <a:lstStyle/>
              <a:p>
                <a:r>
                  <a:rPr lang="en-US">
                    <a:noFill/>
                  </a:rPr>
                  <a:t> </a:t>
                </a:r>
              </a:p>
            </p:txBody>
          </p:sp>
        </mc:Fallback>
      </mc:AlternateContent>
      <p:pic>
        <p:nvPicPr>
          <p:cNvPr id="9" name="圖片 8">
            <a:extLst>
              <a:ext uri="{FF2B5EF4-FFF2-40B4-BE49-F238E27FC236}">
                <a16:creationId xmlns:a16="http://schemas.microsoft.com/office/drawing/2014/main" id="{0C642DC8-6FC2-4713-BD5A-29DFA53C0D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10" name="矩形: 圓角 9">
            <a:extLst>
              <a:ext uri="{FF2B5EF4-FFF2-40B4-BE49-F238E27FC236}">
                <a16:creationId xmlns:a16="http://schemas.microsoft.com/office/drawing/2014/main" id="{B182F79A-0135-4687-BF42-3F6A88B04454}"/>
              </a:ext>
            </a:extLst>
          </p:cNvPr>
          <p:cNvSpPr/>
          <p:nvPr/>
        </p:nvSpPr>
        <p:spPr>
          <a:xfrm>
            <a:off x="8682605" y="110740"/>
            <a:ext cx="1291905" cy="1357332"/>
          </a:xfrm>
          <a:prstGeom prst="roundRect">
            <a:avLst/>
          </a:prstGeom>
          <a:noFill/>
          <a:ln w="57150">
            <a:solidFill>
              <a:srgbClr val="FFC000"/>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pic>
        <p:nvPicPr>
          <p:cNvPr id="11" name="图片 10">
            <a:extLst>
              <a:ext uri="{FF2B5EF4-FFF2-40B4-BE49-F238E27FC236}">
                <a16:creationId xmlns:a16="http://schemas.microsoft.com/office/drawing/2014/main" id="{C9ECC1B1-79F3-45C3-AC84-24ED133F0A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9691" y="2414863"/>
            <a:ext cx="4307041" cy="3678137"/>
          </a:xfrm>
          <a:prstGeom prst="rect">
            <a:avLst/>
          </a:prstGeom>
        </p:spPr>
      </p:pic>
    </p:spTree>
    <p:extLst>
      <p:ext uri="{BB962C8B-B14F-4D97-AF65-F5344CB8AC3E}">
        <p14:creationId xmlns:p14="http://schemas.microsoft.com/office/powerpoint/2010/main" val="11007816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Search Strategy Based on </a:t>
            </a:r>
            <a:br>
              <a:rPr lang="en-US" altLang="zh-TW" dirty="0"/>
            </a:br>
            <a:r>
              <a:rPr lang="en-US" altLang="zh-TW" dirty="0"/>
              <a:t>Simulated Annealing</a:t>
            </a:r>
          </a:p>
        </p:txBody>
      </p:sp>
      <p:sp>
        <p:nvSpPr>
          <p:cNvPr id="3" name="內容版面配置區 2"/>
          <p:cNvSpPr>
            <a:spLocks noGrp="1"/>
          </p:cNvSpPr>
          <p:nvPr>
            <p:ph idx="1"/>
          </p:nvPr>
        </p:nvSpPr>
        <p:spPr/>
        <p:txBody>
          <a:bodyPr>
            <a:normAutofit/>
          </a:bodyPr>
          <a:lstStyle/>
          <a:p>
            <a:r>
              <a:rPr lang="en-US" altLang="zh-TW" dirty="0"/>
              <a:t>Simulated annealing (SA)</a:t>
            </a:r>
          </a:p>
          <a:p>
            <a:pPr lvl="1"/>
            <a:r>
              <a:rPr lang="en-US" altLang="zh-CN" dirty="0"/>
              <a:t>Accept unsatisfactory results during the search process</a:t>
            </a:r>
          </a:p>
          <a:p>
            <a:pPr lvl="1"/>
            <a:r>
              <a:rPr lang="en-US" altLang="zh-TW" dirty="0"/>
              <a:t>High probability to find the global optimal solution</a:t>
            </a:r>
          </a:p>
          <a:p>
            <a:pPr lvl="1"/>
            <a:endParaRPr lang="en-US" altLang="zh-TW" dirty="0"/>
          </a:p>
          <a:p>
            <a:pPr lvl="0">
              <a:buClr>
                <a:srgbClr val="4472C4">
                  <a:lumMod val="75000"/>
                </a:srgbClr>
              </a:buClr>
            </a:pPr>
            <a:r>
              <a:rPr lang="en-US" altLang="zh-CN" dirty="0"/>
              <a:t>With the guidance of multivariate regression analysis</a:t>
            </a:r>
          </a:p>
          <a:p>
            <a:pPr lvl="1">
              <a:buClr>
                <a:srgbClr val="4472C4">
                  <a:lumMod val="75000"/>
                </a:srgbClr>
              </a:buClr>
            </a:pPr>
            <a:r>
              <a:rPr lang="en-US" altLang="zh-CN" dirty="0"/>
              <a:t>Find the optimal model more quickly</a:t>
            </a:r>
          </a:p>
          <a:p>
            <a:pPr marL="432000" lvl="1" indent="0">
              <a:buClr>
                <a:srgbClr val="4472C4">
                  <a:lumMod val="75000"/>
                </a:srgbClr>
              </a:buClr>
              <a:buNone/>
            </a:pPr>
            <a:endParaRPr lang="en-US" altLang="zh-TW" dirty="0"/>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58</a:t>
            </a:fld>
            <a:endParaRPr lang="zh-TW" altLang="en-US" dirty="0"/>
          </a:p>
        </p:txBody>
      </p:sp>
      <p:pic>
        <p:nvPicPr>
          <p:cNvPr id="5" name="圖片 4">
            <a:extLst>
              <a:ext uri="{FF2B5EF4-FFF2-40B4-BE49-F238E27FC236}">
                <a16:creationId xmlns:a16="http://schemas.microsoft.com/office/drawing/2014/main" id="{A45C2431-9612-4A5A-865E-918EE178F2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6" name="矩形: 圓角 5">
            <a:extLst>
              <a:ext uri="{FF2B5EF4-FFF2-40B4-BE49-F238E27FC236}">
                <a16:creationId xmlns:a16="http://schemas.microsoft.com/office/drawing/2014/main" id="{E4905EEA-1ECA-427E-88B0-E5AC9D73506F}"/>
              </a:ext>
            </a:extLst>
          </p:cNvPr>
          <p:cNvSpPr/>
          <p:nvPr/>
        </p:nvSpPr>
        <p:spPr>
          <a:xfrm>
            <a:off x="9982200" y="251670"/>
            <a:ext cx="1038225" cy="1234230"/>
          </a:xfrm>
          <a:prstGeom prst="roundRect">
            <a:avLst/>
          </a:prstGeom>
          <a:noFill/>
          <a:ln w="57150">
            <a:solidFill>
              <a:srgbClr val="FFC000"/>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35703522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41E98A93-34DD-4C77-8857-C989D0C433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7922" y="1781251"/>
            <a:ext cx="3924050" cy="5103749"/>
          </a:xfrm>
          <a:prstGeom prst="rect">
            <a:avLst/>
          </a:prstGeom>
        </p:spPr>
      </p:pic>
      <p:sp>
        <p:nvSpPr>
          <p:cNvPr id="2" name="標題 1"/>
          <p:cNvSpPr>
            <a:spLocks noGrp="1"/>
          </p:cNvSpPr>
          <p:nvPr>
            <p:ph type="title"/>
          </p:nvPr>
        </p:nvSpPr>
        <p:spPr/>
        <p:txBody>
          <a:bodyPr>
            <a:normAutofit/>
          </a:bodyPr>
          <a:lstStyle/>
          <a:p>
            <a:r>
              <a:rPr lang="en-US" altLang="zh-TW" dirty="0"/>
              <a:t>Flowchart of Simulated Annealing</a:t>
            </a:r>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59</a:t>
            </a:fld>
            <a:endParaRPr lang="zh-TW" altLang="en-US" dirty="0"/>
          </a:p>
        </p:txBody>
      </p:sp>
      <p:sp>
        <p:nvSpPr>
          <p:cNvPr id="13" name="任意多边形: 形状 12">
            <a:extLst>
              <a:ext uri="{FF2B5EF4-FFF2-40B4-BE49-F238E27FC236}">
                <a16:creationId xmlns:a16="http://schemas.microsoft.com/office/drawing/2014/main" id="{4C6E1A07-599D-4D34-B1E6-211CAF01ED26}"/>
              </a:ext>
            </a:extLst>
          </p:cNvPr>
          <p:cNvSpPr/>
          <p:nvPr/>
        </p:nvSpPr>
        <p:spPr>
          <a:xfrm>
            <a:off x="7175500" y="2583048"/>
            <a:ext cx="2315563" cy="1371600"/>
          </a:xfrm>
          <a:custGeom>
            <a:avLst/>
            <a:gdLst>
              <a:gd name="connsiteX0" fmla="*/ 0 w 2315563"/>
              <a:gd name="connsiteY0" fmla="*/ 0 h 1371600"/>
              <a:gd name="connsiteX1" fmla="*/ 63500 w 2315563"/>
              <a:gd name="connsiteY1" fmla="*/ 63500 h 1371600"/>
              <a:gd name="connsiteX2" fmla="*/ 152400 w 2315563"/>
              <a:gd name="connsiteY2" fmla="*/ 114300 h 1371600"/>
              <a:gd name="connsiteX3" fmla="*/ 254000 w 2315563"/>
              <a:gd name="connsiteY3" fmla="*/ 177800 h 1371600"/>
              <a:gd name="connsiteX4" fmla="*/ 330200 w 2315563"/>
              <a:gd name="connsiteY4" fmla="*/ 215900 h 1371600"/>
              <a:gd name="connsiteX5" fmla="*/ 419100 w 2315563"/>
              <a:gd name="connsiteY5" fmla="*/ 266700 h 1371600"/>
              <a:gd name="connsiteX6" fmla="*/ 685800 w 2315563"/>
              <a:gd name="connsiteY6" fmla="*/ 381000 h 1371600"/>
              <a:gd name="connsiteX7" fmla="*/ 774700 w 2315563"/>
              <a:gd name="connsiteY7" fmla="*/ 419100 h 1371600"/>
              <a:gd name="connsiteX8" fmla="*/ 850900 w 2315563"/>
              <a:gd name="connsiteY8" fmla="*/ 444500 h 1371600"/>
              <a:gd name="connsiteX9" fmla="*/ 977900 w 2315563"/>
              <a:gd name="connsiteY9" fmla="*/ 520700 h 1371600"/>
              <a:gd name="connsiteX10" fmla="*/ 1117600 w 2315563"/>
              <a:gd name="connsiteY10" fmla="*/ 635000 h 1371600"/>
              <a:gd name="connsiteX11" fmla="*/ 1143000 w 2315563"/>
              <a:gd name="connsiteY11" fmla="*/ 673100 h 1371600"/>
              <a:gd name="connsiteX12" fmla="*/ 1181100 w 2315563"/>
              <a:gd name="connsiteY12" fmla="*/ 711200 h 1371600"/>
              <a:gd name="connsiteX13" fmla="*/ 1206500 w 2315563"/>
              <a:gd name="connsiteY13" fmla="*/ 762000 h 1371600"/>
              <a:gd name="connsiteX14" fmla="*/ 1231900 w 2315563"/>
              <a:gd name="connsiteY14" fmla="*/ 800100 h 1371600"/>
              <a:gd name="connsiteX15" fmla="*/ 1257300 w 2315563"/>
              <a:gd name="connsiteY15" fmla="*/ 876300 h 1371600"/>
              <a:gd name="connsiteX16" fmla="*/ 1270000 w 2315563"/>
              <a:gd name="connsiteY16" fmla="*/ 914400 h 1371600"/>
              <a:gd name="connsiteX17" fmla="*/ 1282700 w 2315563"/>
              <a:gd name="connsiteY17" fmla="*/ 952500 h 1371600"/>
              <a:gd name="connsiteX18" fmla="*/ 1295400 w 2315563"/>
              <a:gd name="connsiteY18" fmla="*/ 990600 h 1371600"/>
              <a:gd name="connsiteX19" fmla="*/ 1320800 w 2315563"/>
              <a:gd name="connsiteY19" fmla="*/ 1168400 h 1371600"/>
              <a:gd name="connsiteX20" fmla="*/ 1346200 w 2315563"/>
              <a:gd name="connsiteY20" fmla="*/ 1257300 h 1371600"/>
              <a:gd name="connsiteX21" fmla="*/ 1358900 w 2315563"/>
              <a:gd name="connsiteY21" fmla="*/ 1333500 h 1371600"/>
              <a:gd name="connsiteX22" fmla="*/ 1333500 w 2315563"/>
              <a:gd name="connsiteY22" fmla="*/ 1371600 h 1371600"/>
              <a:gd name="connsiteX23" fmla="*/ 1270000 w 2315563"/>
              <a:gd name="connsiteY23" fmla="*/ 1333500 h 1371600"/>
              <a:gd name="connsiteX24" fmla="*/ 1181100 w 2315563"/>
              <a:gd name="connsiteY24" fmla="*/ 1270000 h 1371600"/>
              <a:gd name="connsiteX25" fmla="*/ 990600 w 2315563"/>
              <a:gd name="connsiteY25" fmla="*/ 1168400 h 1371600"/>
              <a:gd name="connsiteX26" fmla="*/ 876300 w 2315563"/>
              <a:gd name="connsiteY26" fmla="*/ 1092200 h 1371600"/>
              <a:gd name="connsiteX27" fmla="*/ 749300 w 2315563"/>
              <a:gd name="connsiteY27" fmla="*/ 1028700 h 1371600"/>
              <a:gd name="connsiteX28" fmla="*/ 495300 w 2315563"/>
              <a:gd name="connsiteY28" fmla="*/ 876300 h 1371600"/>
              <a:gd name="connsiteX29" fmla="*/ 381000 w 2315563"/>
              <a:gd name="connsiteY29" fmla="*/ 812800 h 1371600"/>
              <a:gd name="connsiteX30" fmla="*/ 266700 w 2315563"/>
              <a:gd name="connsiteY30" fmla="*/ 736600 h 1371600"/>
              <a:gd name="connsiteX31" fmla="*/ 101600 w 2315563"/>
              <a:gd name="connsiteY31" fmla="*/ 635000 h 1371600"/>
              <a:gd name="connsiteX32" fmla="*/ 114300 w 2315563"/>
              <a:gd name="connsiteY32" fmla="*/ 571500 h 1371600"/>
              <a:gd name="connsiteX33" fmla="*/ 203200 w 2315563"/>
              <a:gd name="connsiteY33" fmla="*/ 482600 h 1371600"/>
              <a:gd name="connsiteX34" fmla="*/ 254000 w 2315563"/>
              <a:gd name="connsiteY34" fmla="*/ 444500 h 1371600"/>
              <a:gd name="connsiteX35" fmla="*/ 292100 w 2315563"/>
              <a:gd name="connsiteY35" fmla="*/ 431800 h 1371600"/>
              <a:gd name="connsiteX36" fmla="*/ 342900 w 2315563"/>
              <a:gd name="connsiteY36" fmla="*/ 406400 h 1371600"/>
              <a:gd name="connsiteX37" fmla="*/ 444500 w 2315563"/>
              <a:gd name="connsiteY37" fmla="*/ 381000 h 1371600"/>
              <a:gd name="connsiteX38" fmla="*/ 584200 w 2315563"/>
              <a:gd name="connsiteY38" fmla="*/ 355600 h 1371600"/>
              <a:gd name="connsiteX39" fmla="*/ 1054100 w 2315563"/>
              <a:gd name="connsiteY39" fmla="*/ 368300 h 1371600"/>
              <a:gd name="connsiteX40" fmla="*/ 1168400 w 2315563"/>
              <a:gd name="connsiteY40" fmla="*/ 393700 h 1371600"/>
              <a:gd name="connsiteX41" fmla="*/ 1422400 w 2315563"/>
              <a:gd name="connsiteY41" fmla="*/ 469900 h 1371600"/>
              <a:gd name="connsiteX42" fmla="*/ 1676400 w 2315563"/>
              <a:gd name="connsiteY42" fmla="*/ 558800 h 1371600"/>
              <a:gd name="connsiteX43" fmla="*/ 1790700 w 2315563"/>
              <a:gd name="connsiteY43" fmla="*/ 596900 h 1371600"/>
              <a:gd name="connsiteX44" fmla="*/ 1905000 w 2315563"/>
              <a:gd name="connsiteY44" fmla="*/ 647700 h 1371600"/>
              <a:gd name="connsiteX45" fmla="*/ 2006600 w 2315563"/>
              <a:gd name="connsiteY45" fmla="*/ 685800 h 1371600"/>
              <a:gd name="connsiteX46" fmla="*/ 2095500 w 2315563"/>
              <a:gd name="connsiteY46" fmla="*/ 711200 h 1371600"/>
              <a:gd name="connsiteX47" fmla="*/ 2222500 w 2315563"/>
              <a:gd name="connsiteY47" fmla="*/ 774700 h 1371600"/>
              <a:gd name="connsiteX48" fmla="*/ 2298700 w 2315563"/>
              <a:gd name="connsiteY48" fmla="*/ 876300 h 1371600"/>
              <a:gd name="connsiteX49" fmla="*/ 2298700 w 2315563"/>
              <a:gd name="connsiteY49" fmla="*/ 1092200 h 1371600"/>
              <a:gd name="connsiteX50" fmla="*/ 2273300 w 2315563"/>
              <a:gd name="connsiteY50" fmla="*/ 1206500 h 1371600"/>
              <a:gd name="connsiteX51" fmla="*/ 2260600 w 2315563"/>
              <a:gd name="connsiteY51" fmla="*/ 127000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315563" h="1371600">
                <a:moveTo>
                  <a:pt x="0" y="0"/>
                </a:moveTo>
                <a:cubicBezTo>
                  <a:pt x="21167" y="21167"/>
                  <a:pt x="40972" y="43788"/>
                  <a:pt x="63500" y="63500"/>
                </a:cubicBezTo>
                <a:cubicBezTo>
                  <a:pt x="93733" y="89954"/>
                  <a:pt x="117244" y="93792"/>
                  <a:pt x="152400" y="114300"/>
                </a:cubicBezTo>
                <a:cubicBezTo>
                  <a:pt x="186897" y="134423"/>
                  <a:pt x="218279" y="159940"/>
                  <a:pt x="254000" y="177800"/>
                </a:cubicBezTo>
                <a:cubicBezTo>
                  <a:pt x="279400" y="190500"/>
                  <a:pt x="305196" y="202436"/>
                  <a:pt x="330200" y="215900"/>
                </a:cubicBezTo>
                <a:cubicBezTo>
                  <a:pt x="360251" y="232081"/>
                  <a:pt x="388285" y="252026"/>
                  <a:pt x="419100" y="266700"/>
                </a:cubicBezTo>
                <a:lnTo>
                  <a:pt x="685800" y="381000"/>
                </a:lnTo>
                <a:cubicBezTo>
                  <a:pt x="715433" y="393700"/>
                  <a:pt x="744114" y="408905"/>
                  <a:pt x="774700" y="419100"/>
                </a:cubicBezTo>
                <a:cubicBezTo>
                  <a:pt x="800100" y="427567"/>
                  <a:pt x="826953" y="432526"/>
                  <a:pt x="850900" y="444500"/>
                </a:cubicBezTo>
                <a:cubicBezTo>
                  <a:pt x="895057" y="466578"/>
                  <a:pt x="938405" y="491079"/>
                  <a:pt x="977900" y="520700"/>
                </a:cubicBezTo>
                <a:cubicBezTo>
                  <a:pt x="1022598" y="554224"/>
                  <a:pt x="1079803" y="589644"/>
                  <a:pt x="1117600" y="635000"/>
                </a:cubicBezTo>
                <a:cubicBezTo>
                  <a:pt x="1127371" y="646726"/>
                  <a:pt x="1133229" y="661374"/>
                  <a:pt x="1143000" y="673100"/>
                </a:cubicBezTo>
                <a:cubicBezTo>
                  <a:pt x="1154498" y="686898"/>
                  <a:pt x="1170661" y="696585"/>
                  <a:pt x="1181100" y="711200"/>
                </a:cubicBezTo>
                <a:cubicBezTo>
                  <a:pt x="1192104" y="726606"/>
                  <a:pt x="1197107" y="745562"/>
                  <a:pt x="1206500" y="762000"/>
                </a:cubicBezTo>
                <a:cubicBezTo>
                  <a:pt x="1214073" y="775252"/>
                  <a:pt x="1225701" y="786152"/>
                  <a:pt x="1231900" y="800100"/>
                </a:cubicBezTo>
                <a:cubicBezTo>
                  <a:pt x="1242774" y="824566"/>
                  <a:pt x="1248833" y="850900"/>
                  <a:pt x="1257300" y="876300"/>
                </a:cubicBezTo>
                <a:lnTo>
                  <a:pt x="1270000" y="914400"/>
                </a:lnTo>
                <a:lnTo>
                  <a:pt x="1282700" y="952500"/>
                </a:lnTo>
                <a:lnTo>
                  <a:pt x="1295400" y="990600"/>
                </a:lnTo>
                <a:cubicBezTo>
                  <a:pt x="1303867" y="1049867"/>
                  <a:pt x="1301868" y="1111604"/>
                  <a:pt x="1320800" y="1168400"/>
                </a:cubicBezTo>
                <a:cubicBezTo>
                  <a:pt x="1332904" y="1204713"/>
                  <a:pt x="1338227" y="1217433"/>
                  <a:pt x="1346200" y="1257300"/>
                </a:cubicBezTo>
                <a:cubicBezTo>
                  <a:pt x="1351250" y="1282550"/>
                  <a:pt x="1354667" y="1308100"/>
                  <a:pt x="1358900" y="1333500"/>
                </a:cubicBezTo>
                <a:cubicBezTo>
                  <a:pt x="1350433" y="1346200"/>
                  <a:pt x="1348764" y="1371600"/>
                  <a:pt x="1333500" y="1371600"/>
                </a:cubicBezTo>
                <a:cubicBezTo>
                  <a:pt x="1308816" y="1371600"/>
                  <a:pt x="1290539" y="1347192"/>
                  <a:pt x="1270000" y="1333500"/>
                </a:cubicBezTo>
                <a:cubicBezTo>
                  <a:pt x="1239700" y="1313300"/>
                  <a:pt x="1211733" y="1289693"/>
                  <a:pt x="1181100" y="1270000"/>
                </a:cubicBezTo>
                <a:cubicBezTo>
                  <a:pt x="1026181" y="1170409"/>
                  <a:pt x="1159497" y="1267751"/>
                  <a:pt x="990600" y="1168400"/>
                </a:cubicBezTo>
                <a:cubicBezTo>
                  <a:pt x="951132" y="1145183"/>
                  <a:pt x="915928" y="1115143"/>
                  <a:pt x="876300" y="1092200"/>
                </a:cubicBezTo>
                <a:cubicBezTo>
                  <a:pt x="835339" y="1068486"/>
                  <a:pt x="790478" y="1052034"/>
                  <a:pt x="749300" y="1028700"/>
                </a:cubicBezTo>
                <a:cubicBezTo>
                  <a:pt x="663396" y="980021"/>
                  <a:pt x="580481" y="926233"/>
                  <a:pt x="495300" y="876300"/>
                </a:cubicBezTo>
                <a:cubicBezTo>
                  <a:pt x="457699" y="854258"/>
                  <a:pt x="417265" y="836977"/>
                  <a:pt x="381000" y="812800"/>
                </a:cubicBezTo>
                <a:cubicBezTo>
                  <a:pt x="342900" y="787400"/>
                  <a:pt x="305530" y="760869"/>
                  <a:pt x="266700" y="736600"/>
                </a:cubicBezTo>
                <a:cubicBezTo>
                  <a:pt x="2917" y="571736"/>
                  <a:pt x="338911" y="793207"/>
                  <a:pt x="101600" y="635000"/>
                </a:cubicBezTo>
                <a:cubicBezTo>
                  <a:pt x="105833" y="613833"/>
                  <a:pt x="104647" y="590807"/>
                  <a:pt x="114300" y="571500"/>
                </a:cubicBezTo>
                <a:cubicBezTo>
                  <a:pt x="143429" y="513242"/>
                  <a:pt x="160118" y="513373"/>
                  <a:pt x="203200" y="482600"/>
                </a:cubicBezTo>
                <a:cubicBezTo>
                  <a:pt x="220424" y="470297"/>
                  <a:pt x="235622" y="455002"/>
                  <a:pt x="254000" y="444500"/>
                </a:cubicBezTo>
                <a:cubicBezTo>
                  <a:pt x="265623" y="437858"/>
                  <a:pt x="279795" y="437073"/>
                  <a:pt x="292100" y="431800"/>
                </a:cubicBezTo>
                <a:cubicBezTo>
                  <a:pt x="309501" y="424342"/>
                  <a:pt x="324939" y="412387"/>
                  <a:pt x="342900" y="406400"/>
                </a:cubicBezTo>
                <a:cubicBezTo>
                  <a:pt x="376018" y="395361"/>
                  <a:pt x="410269" y="387846"/>
                  <a:pt x="444500" y="381000"/>
                </a:cubicBezTo>
                <a:cubicBezTo>
                  <a:pt x="533250" y="363250"/>
                  <a:pt x="486708" y="371849"/>
                  <a:pt x="584200" y="355600"/>
                </a:cubicBezTo>
                <a:cubicBezTo>
                  <a:pt x="740833" y="359833"/>
                  <a:pt x="897742" y="358103"/>
                  <a:pt x="1054100" y="368300"/>
                </a:cubicBezTo>
                <a:cubicBezTo>
                  <a:pt x="1093047" y="370840"/>
                  <a:pt x="1130776" y="383321"/>
                  <a:pt x="1168400" y="393700"/>
                </a:cubicBezTo>
                <a:cubicBezTo>
                  <a:pt x="1253612" y="417207"/>
                  <a:pt x="1337733" y="444500"/>
                  <a:pt x="1422400" y="469900"/>
                </a:cubicBezTo>
                <a:cubicBezTo>
                  <a:pt x="1668250" y="543655"/>
                  <a:pt x="1430809" y="468319"/>
                  <a:pt x="1676400" y="558800"/>
                </a:cubicBezTo>
                <a:cubicBezTo>
                  <a:pt x="1714085" y="572684"/>
                  <a:pt x="1753270" y="582344"/>
                  <a:pt x="1790700" y="596900"/>
                </a:cubicBezTo>
                <a:cubicBezTo>
                  <a:pt x="1829559" y="612012"/>
                  <a:pt x="1866447" y="631825"/>
                  <a:pt x="1905000" y="647700"/>
                </a:cubicBezTo>
                <a:cubicBezTo>
                  <a:pt x="1938445" y="661472"/>
                  <a:pt x="1972286" y="674362"/>
                  <a:pt x="2006600" y="685800"/>
                </a:cubicBezTo>
                <a:cubicBezTo>
                  <a:pt x="2035838" y="695546"/>
                  <a:pt x="2067002" y="699466"/>
                  <a:pt x="2095500" y="711200"/>
                </a:cubicBezTo>
                <a:cubicBezTo>
                  <a:pt x="2139265" y="729221"/>
                  <a:pt x="2189033" y="741233"/>
                  <a:pt x="2222500" y="774700"/>
                </a:cubicBezTo>
                <a:cubicBezTo>
                  <a:pt x="2278054" y="830254"/>
                  <a:pt x="2251359" y="797399"/>
                  <a:pt x="2298700" y="876300"/>
                </a:cubicBezTo>
                <a:cubicBezTo>
                  <a:pt x="2322567" y="971769"/>
                  <a:pt x="2319758" y="937774"/>
                  <a:pt x="2298700" y="1092200"/>
                </a:cubicBezTo>
                <a:cubicBezTo>
                  <a:pt x="2293427" y="1130872"/>
                  <a:pt x="2282076" y="1168470"/>
                  <a:pt x="2273300" y="1206500"/>
                </a:cubicBezTo>
                <a:cubicBezTo>
                  <a:pt x="2259573" y="1265983"/>
                  <a:pt x="2260600" y="1238736"/>
                  <a:pt x="2260600" y="1270000"/>
                </a:cubicBezTo>
              </a:path>
            </a:pathLst>
          </a:custGeom>
          <a:noFill/>
        </p:spPr>
        <p:txBody>
          <a:bodyPr rtlCol="0" anchor="ctr"/>
          <a:lstStyle/>
          <a:p>
            <a:pPr algn="ctr"/>
            <a:endParaRPr lang="zh-CN" altLang="en-US"/>
          </a:p>
        </p:txBody>
      </p:sp>
      <p:grpSp>
        <p:nvGrpSpPr>
          <p:cNvPr id="3" name="组合 2">
            <a:extLst>
              <a:ext uri="{FF2B5EF4-FFF2-40B4-BE49-F238E27FC236}">
                <a16:creationId xmlns:a16="http://schemas.microsoft.com/office/drawing/2014/main" id="{E873D3BB-7C58-4115-87C1-50C1A4A8BD05}"/>
              </a:ext>
            </a:extLst>
          </p:cNvPr>
          <p:cNvGrpSpPr/>
          <p:nvPr/>
        </p:nvGrpSpPr>
        <p:grpSpPr>
          <a:xfrm>
            <a:off x="5241807" y="3443340"/>
            <a:ext cx="5318930" cy="1569660"/>
            <a:chOff x="5241807" y="3197092"/>
            <a:chExt cx="5318930" cy="1569660"/>
          </a:xfrm>
        </p:grpSpPr>
        <p:sp>
          <p:nvSpPr>
            <p:cNvPr id="12" name="文本框 11">
              <a:extLst>
                <a:ext uri="{FF2B5EF4-FFF2-40B4-BE49-F238E27FC236}">
                  <a16:creationId xmlns:a16="http://schemas.microsoft.com/office/drawing/2014/main" id="{DCDAEF86-3972-48F1-94F7-EB9612F52055}"/>
                </a:ext>
              </a:extLst>
            </p:cNvPr>
            <p:cNvSpPr txBox="1"/>
            <p:nvPr/>
          </p:nvSpPr>
          <p:spPr>
            <a:xfrm>
              <a:off x="6798514" y="3197092"/>
              <a:ext cx="3621504" cy="1569660"/>
            </a:xfrm>
            <a:prstGeom prst="rect">
              <a:avLst/>
            </a:prstGeom>
            <a:noFill/>
          </p:spPr>
          <p:txBody>
            <a:bodyPr wrap="none" rtlCol="0">
              <a:spAutoFit/>
            </a:bodyPr>
            <a:lstStyle/>
            <a:p>
              <a:pPr algn="ctr"/>
              <a:r>
                <a:rPr lang="en-US" altLang="zh-CN" sz="2400" b="1" dirty="0"/>
                <a:t>if</a:t>
              </a:r>
            </a:p>
            <a:p>
              <a:pPr algn="ctr"/>
              <a:r>
                <a:rPr lang="en-US" altLang="zh-CN" sz="2400" dirty="0" err="1"/>
                <a:t>Accuracy</a:t>
              </a:r>
              <a:r>
                <a:rPr lang="en-US" altLang="zh-CN" sz="2400" baseline="-25000" dirty="0" err="1"/>
                <a:t>new</a:t>
              </a:r>
              <a:r>
                <a:rPr lang="en-US" altLang="zh-CN" sz="2400" dirty="0"/>
                <a:t> &gt; </a:t>
              </a:r>
              <a:r>
                <a:rPr lang="en-US" altLang="zh-CN" sz="2400" dirty="0" err="1"/>
                <a:t>Accuracy</a:t>
              </a:r>
              <a:r>
                <a:rPr lang="en-US" altLang="zh-CN" sz="2400" baseline="-25000" dirty="0" err="1"/>
                <a:t>stored</a:t>
              </a:r>
              <a:endParaRPr lang="en-US" altLang="zh-CN" sz="2400" dirty="0"/>
            </a:p>
            <a:p>
              <a:pPr algn="ctr"/>
              <a:r>
                <a:rPr lang="en-US" altLang="zh-CN" sz="2400" b="1" dirty="0"/>
                <a:t>or</a:t>
              </a:r>
            </a:p>
            <a:p>
              <a:pPr algn="ctr"/>
              <a:r>
                <a:rPr lang="en-US" altLang="zh-CN" sz="2400" dirty="0"/>
                <a:t>Accept with probability P</a:t>
              </a:r>
              <a:endParaRPr lang="zh-CN" altLang="en-US" sz="2400" dirty="0"/>
            </a:p>
          </p:txBody>
        </p:sp>
        <p:sp>
          <p:nvSpPr>
            <p:cNvPr id="16" name="椭圆 15">
              <a:extLst>
                <a:ext uri="{FF2B5EF4-FFF2-40B4-BE49-F238E27FC236}">
                  <a16:creationId xmlns:a16="http://schemas.microsoft.com/office/drawing/2014/main" id="{FF3ADC01-7C04-4FCD-B04C-D60E0641CBB1}"/>
                </a:ext>
              </a:extLst>
            </p:cNvPr>
            <p:cNvSpPr/>
            <p:nvPr/>
          </p:nvSpPr>
          <p:spPr>
            <a:xfrm rot="17662995">
              <a:off x="5241807" y="4149961"/>
              <a:ext cx="162667" cy="162667"/>
            </a:xfrm>
            <a:prstGeom prst="ellipse">
              <a:avLst/>
            </a:prstGeom>
            <a:noFill/>
            <a:ln w="28575">
              <a:solidFill>
                <a:srgbClr val="FF0000"/>
              </a:solidFill>
            </a:ln>
          </p:spPr>
          <p:txBody>
            <a:bodyPr wrap="square" lIns="91440" tIns="45720" rIns="91440" bIns="45720" rtlCol="0" anchor="ctr">
              <a:spAutoFit/>
            </a:bodyPr>
            <a:lstStyle/>
            <a:p>
              <a:pPr algn="ctr"/>
              <a:endParaRPr lang="zh-CN" alt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
          <p:nvSpPr>
            <p:cNvPr id="17" name="椭圆 16">
              <a:extLst>
                <a:ext uri="{FF2B5EF4-FFF2-40B4-BE49-F238E27FC236}">
                  <a16:creationId xmlns:a16="http://schemas.microsoft.com/office/drawing/2014/main" id="{B39E961D-C522-41BF-928B-B6F84A73185D}"/>
                </a:ext>
              </a:extLst>
            </p:cNvPr>
            <p:cNvSpPr/>
            <p:nvPr/>
          </p:nvSpPr>
          <p:spPr>
            <a:xfrm rot="17662995">
              <a:off x="5620593" y="4275241"/>
              <a:ext cx="271581" cy="271581"/>
            </a:xfrm>
            <a:prstGeom prst="ellipse">
              <a:avLst/>
            </a:prstGeom>
            <a:noFill/>
            <a:ln w="28575">
              <a:solidFill>
                <a:srgbClr val="FF0000"/>
              </a:solidFill>
            </a:ln>
          </p:spPr>
          <p:txBody>
            <a:bodyPr wrap="square" lIns="91440" tIns="45720" rIns="91440" bIns="45720" rtlCol="0" anchor="ctr">
              <a:spAutoFit/>
            </a:bodyPr>
            <a:lstStyle/>
            <a:p>
              <a:pPr algn="ctr"/>
              <a:endParaRPr lang="zh-CN" alt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
          <p:nvSpPr>
            <p:cNvPr id="18" name="椭圆 17">
              <a:extLst>
                <a:ext uri="{FF2B5EF4-FFF2-40B4-BE49-F238E27FC236}">
                  <a16:creationId xmlns:a16="http://schemas.microsoft.com/office/drawing/2014/main" id="{3C05375F-1519-4570-922A-D2C3CF45FA87}"/>
                </a:ext>
              </a:extLst>
            </p:cNvPr>
            <p:cNvSpPr/>
            <p:nvPr/>
          </p:nvSpPr>
          <p:spPr>
            <a:xfrm rot="17662995">
              <a:off x="6141098" y="4042896"/>
              <a:ext cx="376795" cy="376795"/>
            </a:xfrm>
            <a:prstGeom prst="ellipse">
              <a:avLst/>
            </a:prstGeom>
            <a:noFill/>
            <a:ln w="28575">
              <a:solidFill>
                <a:srgbClr val="FF0000"/>
              </a:solidFill>
            </a:ln>
          </p:spPr>
          <p:txBody>
            <a:bodyPr wrap="square" lIns="91440" tIns="45720" rIns="91440" bIns="45720" rtlCol="0" anchor="ctr">
              <a:spAutoFit/>
            </a:bodyPr>
            <a:lstStyle/>
            <a:p>
              <a:pPr algn="ctr"/>
              <a:endParaRPr lang="zh-CN" alt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
          <p:nvSpPr>
            <p:cNvPr id="20" name="矩形: 圆角 19">
              <a:extLst>
                <a:ext uri="{FF2B5EF4-FFF2-40B4-BE49-F238E27FC236}">
                  <a16:creationId xmlns:a16="http://schemas.microsoft.com/office/drawing/2014/main" id="{A222B8ED-22A4-4B0B-A62F-7EB683806D50}"/>
                </a:ext>
              </a:extLst>
            </p:cNvPr>
            <p:cNvSpPr/>
            <p:nvPr/>
          </p:nvSpPr>
          <p:spPr>
            <a:xfrm>
              <a:off x="6636687" y="3197092"/>
              <a:ext cx="3924050" cy="1569660"/>
            </a:xfrm>
            <a:prstGeom prst="roundRect">
              <a:avLst/>
            </a:prstGeom>
            <a:noFill/>
            <a:ln w="38100">
              <a:solidFill>
                <a:srgbClr val="FF0000"/>
              </a:solidFill>
            </a:ln>
          </p:spPr>
          <p:txBody>
            <a:bodyPr wrap="square" lIns="91440" tIns="45720" rIns="91440" bIns="45720" rtlCol="0" anchor="ctr">
              <a:spAutoFit/>
            </a:bodyPr>
            <a:lstStyle/>
            <a:p>
              <a:pPr algn="ctr"/>
              <a:endParaRPr lang="zh-CN" alt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grpSp>
      <p:pic>
        <p:nvPicPr>
          <p:cNvPr id="11" name="圖片 10">
            <a:extLst>
              <a:ext uri="{FF2B5EF4-FFF2-40B4-BE49-F238E27FC236}">
                <a16:creationId xmlns:a16="http://schemas.microsoft.com/office/drawing/2014/main" id="{956F588B-21B3-4D4B-A8FE-D3F6A8BB37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9183" y="104691"/>
            <a:ext cx="4582817" cy="1363381"/>
          </a:xfrm>
          <a:prstGeom prst="rect">
            <a:avLst/>
          </a:prstGeom>
        </p:spPr>
      </p:pic>
      <p:sp>
        <p:nvSpPr>
          <p:cNvPr id="15" name="矩形: 圓角 5">
            <a:extLst>
              <a:ext uri="{FF2B5EF4-FFF2-40B4-BE49-F238E27FC236}">
                <a16:creationId xmlns:a16="http://schemas.microsoft.com/office/drawing/2014/main" id="{DEA449AB-1C7D-4680-9E95-4256811A1F4D}"/>
              </a:ext>
            </a:extLst>
          </p:cNvPr>
          <p:cNvSpPr/>
          <p:nvPr/>
        </p:nvSpPr>
        <p:spPr>
          <a:xfrm>
            <a:off x="9982200" y="251670"/>
            <a:ext cx="1038225" cy="1234230"/>
          </a:xfrm>
          <a:prstGeom prst="roundRect">
            <a:avLst/>
          </a:prstGeom>
          <a:noFill/>
          <a:ln w="57150">
            <a:solidFill>
              <a:srgbClr val="FFC000"/>
            </a:solidFill>
          </a:ln>
        </p:spPr>
        <p:txBody>
          <a:bodyPr wrap="square" lIns="91440" tIns="45720" rIns="91440" bIns="45720" rtlCol="0" anchor="ctr">
            <a:spAutoFit/>
          </a:bodyPr>
          <a:lstStyle/>
          <a:p>
            <a:pPr algn="ctr"/>
            <a:endParaRPr 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Tree>
    <p:extLst>
      <p:ext uri="{BB962C8B-B14F-4D97-AF65-F5344CB8AC3E}">
        <p14:creationId xmlns:p14="http://schemas.microsoft.com/office/powerpoint/2010/main" val="177425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Manually-designed Neural Network Architecture</a:t>
            </a:r>
            <a:endParaRPr lang="zh-TW" altLang="en-US" dirty="0"/>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6</a:t>
            </a:fld>
            <a:endParaRPr lang="en-US" altLang="zh-TW"/>
          </a:p>
        </p:txBody>
      </p:sp>
      <p:sp>
        <p:nvSpPr>
          <p:cNvPr id="172" name="內容版面配置區 2">
            <a:extLst>
              <a:ext uri="{FF2B5EF4-FFF2-40B4-BE49-F238E27FC236}">
                <a16:creationId xmlns:a16="http://schemas.microsoft.com/office/drawing/2014/main" id="{B236EEAB-ADBF-D6C9-587D-7B72619C7292}"/>
              </a:ext>
            </a:extLst>
          </p:cNvPr>
          <p:cNvSpPr>
            <a:spLocks noGrp="1"/>
          </p:cNvSpPr>
          <p:nvPr>
            <p:ph idx="1"/>
          </p:nvPr>
        </p:nvSpPr>
        <p:spPr>
          <a:xfrm>
            <a:off x="3504000" y="1840396"/>
            <a:ext cx="10515600" cy="4351338"/>
          </a:xfrm>
        </p:spPr>
        <p:txBody>
          <a:bodyPr/>
          <a:lstStyle/>
          <a:p>
            <a:r>
              <a:rPr kumimoji="1" lang="en-US" altLang="zh-TW" dirty="0"/>
              <a:t>VGG: stacking multiple 3x3 convolution layers</a:t>
            </a:r>
          </a:p>
          <a:p>
            <a:pPr lvl="1"/>
            <a:r>
              <a:rPr kumimoji="1" lang="en-US" altLang="zh-TW" dirty="0"/>
              <a:t>Question: </a:t>
            </a:r>
          </a:p>
          <a:p>
            <a:pPr lvl="2"/>
            <a:r>
              <a:rPr kumimoji="1" lang="en-US" altLang="zh-TW" dirty="0"/>
              <a:t>Is 3x3 convolution an optimal configurations?</a:t>
            </a:r>
          </a:p>
          <a:p>
            <a:pPr lvl="2"/>
            <a:r>
              <a:rPr kumimoji="1" lang="en-US" altLang="zh-TW" dirty="0"/>
              <a:t>How can I alter the network configuration to reduce computation cost?</a:t>
            </a:r>
          </a:p>
        </p:txBody>
      </p:sp>
      <p:pic>
        <p:nvPicPr>
          <p:cNvPr id="176" name="圖片 175" descr="一張含有 文字, 螢幕擷取畫面, 字型, 數字 的圖片&#10;&#10;自動產生的描述">
            <a:extLst>
              <a:ext uri="{FF2B5EF4-FFF2-40B4-BE49-F238E27FC236}">
                <a16:creationId xmlns:a16="http://schemas.microsoft.com/office/drawing/2014/main" id="{DB768956-6398-012A-940C-B83F606427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5044" y="2005012"/>
            <a:ext cx="2073365" cy="4351338"/>
          </a:xfrm>
          <a:prstGeom prst="rect">
            <a:avLst/>
          </a:prstGeom>
        </p:spPr>
      </p:pic>
      <p:pic>
        <p:nvPicPr>
          <p:cNvPr id="178" name="圖片 177" descr="一張含有 文字, 螢幕擷取畫面, 圖表, 字型 的圖片&#10;&#10;自動產生的描述">
            <a:extLst>
              <a:ext uri="{FF2B5EF4-FFF2-40B4-BE49-F238E27FC236}">
                <a16:creationId xmlns:a16="http://schemas.microsoft.com/office/drawing/2014/main" id="{BB13B0BD-7405-B2A1-C808-2E1AFC2ECB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2000" y="3706193"/>
            <a:ext cx="5379698" cy="2842971"/>
          </a:xfrm>
          <a:prstGeom prst="rect">
            <a:avLst/>
          </a:prstGeom>
        </p:spPr>
      </p:pic>
    </p:spTree>
    <p:extLst>
      <p:ext uri="{BB962C8B-B14F-4D97-AF65-F5344CB8AC3E}">
        <p14:creationId xmlns:p14="http://schemas.microsoft.com/office/powerpoint/2010/main" val="17882193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C00441E4-A4A7-4EEA-8F55-5F5FE46DDE2A}"/>
              </a:ext>
            </a:extLst>
          </p:cNvPr>
          <p:cNvSpPr>
            <a:spLocks noGrp="1"/>
          </p:cNvSpPr>
          <p:nvPr>
            <p:ph type="title"/>
          </p:nvPr>
        </p:nvSpPr>
        <p:spPr/>
        <p:txBody>
          <a:bodyPr/>
          <a:lstStyle/>
          <a:p>
            <a:r>
              <a:rPr lang="en-US" altLang="zh-CN" dirty="0"/>
              <a:t>Experimental Environment</a:t>
            </a:r>
            <a:endParaRPr lang="zh-CN" altLang="en-US" dirty="0"/>
          </a:p>
        </p:txBody>
      </p:sp>
      <p:sp>
        <p:nvSpPr>
          <p:cNvPr id="3" name="內容版面配置區 2"/>
          <p:cNvSpPr>
            <a:spLocks noGrp="1"/>
          </p:cNvSpPr>
          <p:nvPr>
            <p:ph idx="1"/>
          </p:nvPr>
        </p:nvSpPr>
        <p:spPr/>
        <p:txBody>
          <a:bodyPr>
            <a:normAutofit fontScale="92500" lnSpcReduction="20000"/>
          </a:bodyPr>
          <a:lstStyle/>
          <a:p>
            <a:r>
              <a:rPr lang="en-US" altLang="zh-TW" dirty="0"/>
              <a:t>Hardware</a:t>
            </a:r>
          </a:p>
          <a:p>
            <a:pPr lvl="1"/>
            <a:r>
              <a:rPr lang="en-US" altLang="zh-TW" dirty="0"/>
              <a:t>Edge CPU (uint8)</a:t>
            </a:r>
          </a:p>
          <a:p>
            <a:pPr lvl="2"/>
            <a:r>
              <a:rPr lang="en-US" altLang="zh-CN" dirty="0"/>
              <a:t>Raspberry pi 4 ARM Cortex-A72 CPU</a:t>
            </a:r>
            <a:endParaRPr lang="en-US" altLang="zh-TW" dirty="0"/>
          </a:p>
          <a:p>
            <a:pPr lvl="1"/>
            <a:r>
              <a:rPr lang="en-US" altLang="zh-TW" dirty="0"/>
              <a:t>Edge TPU (uint8)</a:t>
            </a:r>
          </a:p>
          <a:p>
            <a:pPr lvl="2"/>
            <a:r>
              <a:rPr lang="en-US" altLang="zh-CN" dirty="0"/>
              <a:t>Coral USB TPU accelerator</a:t>
            </a:r>
            <a:endParaRPr lang="en-US" altLang="zh-TW" dirty="0"/>
          </a:p>
          <a:p>
            <a:pPr lvl="1"/>
            <a:r>
              <a:rPr lang="en-US" altLang="zh-TW" dirty="0"/>
              <a:t>Cloud GPU (float32)</a:t>
            </a:r>
          </a:p>
          <a:p>
            <a:pPr lvl="2"/>
            <a:r>
              <a:rPr lang="en-US" altLang="zh-CN" dirty="0"/>
              <a:t>Nvidia 2080Ti GPU</a:t>
            </a:r>
            <a:endParaRPr lang="en-US" altLang="zh-TW" dirty="0"/>
          </a:p>
          <a:p>
            <a:r>
              <a:rPr lang="en-US" altLang="zh-TW" dirty="0"/>
              <a:t>Software</a:t>
            </a:r>
          </a:p>
          <a:p>
            <a:pPr lvl="1"/>
            <a:r>
              <a:rPr lang="en-US" altLang="zh-CN" dirty="0" err="1"/>
              <a:t>Pytorch</a:t>
            </a:r>
            <a:r>
              <a:rPr lang="en-US" altLang="zh-CN" dirty="0"/>
              <a:t> 1.8.1 + CUDA 11.0</a:t>
            </a:r>
          </a:p>
          <a:p>
            <a:pPr lvl="1"/>
            <a:r>
              <a:rPr lang="en-US" altLang="zh-CN" dirty="0"/>
              <a:t>Quantization: </a:t>
            </a:r>
            <a:r>
              <a:rPr lang="en-US" altLang="zh-CN" dirty="0" err="1"/>
              <a:t>Tensorflow</a:t>
            </a:r>
            <a:r>
              <a:rPr lang="en-US" altLang="zh-CN" dirty="0"/>
              <a:t> 2</a:t>
            </a:r>
          </a:p>
          <a:p>
            <a:pPr lvl="1"/>
            <a:r>
              <a:rPr lang="en-US" altLang="zh-CN" dirty="0" err="1"/>
              <a:t>TFLite</a:t>
            </a:r>
            <a:r>
              <a:rPr lang="en-US" altLang="zh-CN" dirty="0"/>
              <a:t> version: 2.3.1</a:t>
            </a:r>
          </a:p>
          <a:p>
            <a:pPr lvl="1"/>
            <a:r>
              <a:rPr lang="en-US" altLang="zh-CN" dirty="0"/>
              <a:t>ImageNet ILSVRC2012 dataset</a:t>
            </a:r>
          </a:p>
        </p:txBody>
      </p:sp>
      <p:sp>
        <p:nvSpPr>
          <p:cNvPr id="4" name="投影片編號版面配置區 3"/>
          <p:cNvSpPr>
            <a:spLocks noGrp="1"/>
          </p:cNvSpPr>
          <p:nvPr>
            <p:ph type="sldNum" sz="quarter" idx="12"/>
          </p:nvPr>
        </p:nvSpPr>
        <p:spPr/>
        <p:txBody>
          <a:bodyPr/>
          <a:lstStyle/>
          <a:p>
            <a:fld id="{268F07C1-C2DB-43E6-AB36-6114A182BAE1}" type="slidenum">
              <a:rPr lang="zh-TW" altLang="en-US" smtClean="0"/>
              <a:pPr/>
              <a:t>60</a:t>
            </a:fld>
            <a:endParaRPr lang="zh-TW" altLang="en-US" dirty="0"/>
          </a:p>
        </p:txBody>
      </p:sp>
    </p:spTree>
    <p:extLst>
      <p:ext uri="{BB962C8B-B14F-4D97-AF65-F5344CB8AC3E}">
        <p14:creationId xmlns:p14="http://schemas.microsoft.com/office/powerpoint/2010/main" val="12451650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753BAE-9F1C-45E8-A573-FD90CEB121D7}"/>
              </a:ext>
            </a:extLst>
          </p:cNvPr>
          <p:cNvSpPr>
            <a:spLocks noGrp="1"/>
          </p:cNvSpPr>
          <p:nvPr>
            <p:ph type="title"/>
          </p:nvPr>
        </p:nvSpPr>
        <p:spPr/>
        <p:txBody>
          <a:bodyPr/>
          <a:lstStyle/>
          <a:p>
            <a:r>
              <a:rPr lang="en-US" altLang="zh-CN" dirty="0"/>
              <a:t>Performance Comparison on Edge CPU</a:t>
            </a:r>
            <a:endParaRPr lang="zh-CN" altLang="en-US" dirty="0"/>
          </a:p>
        </p:txBody>
      </p:sp>
      <p:sp>
        <p:nvSpPr>
          <p:cNvPr id="4" name="灯片编号占位符 3">
            <a:extLst>
              <a:ext uri="{FF2B5EF4-FFF2-40B4-BE49-F238E27FC236}">
                <a16:creationId xmlns:a16="http://schemas.microsoft.com/office/drawing/2014/main" id="{6FCDA62F-76AD-4790-9F63-620715D9A6CD}"/>
              </a:ext>
            </a:extLst>
          </p:cNvPr>
          <p:cNvSpPr>
            <a:spLocks noGrp="1"/>
          </p:cNvSpPr>
          <p:nvPr>
            <p:ph type="sldNum" sz="quarter" idx="12"/>
          </p:nvPr>
        </p:nvSpPr>
        <p:spPr/>
        <p:txBody>
          <a:bodyPr/>
          <a:lstStyle/>
          <a:p>
            <a:fld id="{268F07C1-C2DB-43E6-AB36-6114A182BAE1}" type="slidenum">
              <a:rPr lang="zh-TW" altLang="en-US" smtClean="0"/>
              <a:pPr/>
              <a:t>61</a:t>
            </a:fld>
            <a:endParaRPr lang="zh-TW" altLang="en-US" dirty="0"/>
          </a:p>
        </p:txBody>
      </p:sp>
      <p:graphicFrame>
        <p:nvGraphicFramePr>
          <p:cNvPr id="9" name="圖表 2">
            <a:extLst>
              <a:ext uri="{FF2B5EF4-FFF2-40B4-BE49-F238E27FC236}">
                <a16:creationId xmlns:a16="http://schemas.microsoft.com/office/drawing/2014/main" id="{00000000-0008-0000-0300-00000B000000}"/>
              </a:ext>
            </a:extLst>
          </p:cNvPr>
          <p:cNvGraphicFramePr>
            <a:graphicFrameLocks/>
          </p:cNvGraphicFramePr>
          <p:nvPr>
            <p:extLst>
              <p:ext uri="{D42A27DB-BD31-4B8C-83A1-F6EECF244321}">
                <p14:modId xmlns:p14="http://schemas.microsoft.com/office/powerpoint/2010/main" val="3973471563"/>
              </p:ext>
            </p:extLst>
          </p:nvPr>
        </p:nvGraphicFramePr>
        <p:xfrm>
          <a:off x="718200" y="1852089"/>
          <a:ext cx="11318604" cy="4000186"/>
        </p:xfrm>
        <a:graphic>
          <a:graphicData uri="http://schemas.openxmlformats.org/drawingml/2006/chart">
            <c:chart xmlns:c="http://schemas.openxmlformats.org/drawingml/2006/chart" xmlns:r="http://schemas.openxmlformats.org/officeDocument/2006/relationships" r:id="rId3"/>
          </a:graphicData>
        </a:graphic>
      </p:graphicFrame>
      <p:sp>
        <p:nvSpPr>
          <p:cNvPr id="6" name="Arrow: Striped Right 34">
            <a:extLst>
              <a:ext uri="{FF2B5EF4-FFF2-40B4-BE49-F238E27FC236}">
                <a16:creationId xmlns:a16="http://schemas.microsoft.com/office/drawing/2014/main" id="{9C5B447B-1E21-4542-967A-BCA6EA91D5C6}"/>
              </a:ext>
            </a:extLst>
          </p:cNvPr>
          <p:cNvSpPr/>
          <p:nvPr/>
        </p:nvSpPr>
        <p:spPr>
          <a:xfrm rot="13500000">
            <a:off x="1985656" y="2313953"/>
            <a:ext cx="547207" cy="495006"/>
          </a:xfrm>
          <a:prstGeom prst="stripedRightArrow">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TW" sz="1000" dirty="0">
              <a:solidFill>
                <a:srgbClr val="FF0000"/>
              </a:solidFill>
            </a:endParaRPr>
          </a:p>
        </p:txBody>
      </p:sp>
      <p:sp>
        <p:nvSpPr>
          <p:cNvPr id="7" name="TextBox 1">
            <a:extLst>
              <a:ext uri="{FF2B5EF4-FFF2-40B4-BE49-F238E27FC236}">
                <a16:creationId xmlns:a16="http://schemas.microsoft.com/office/drawing/2014/main" id="{A998C0FF-00D8-4B76-99F5-510E21D59E8E}"/>
              </a:ext>
            </a:extLst>
          </p:cNvPr>
          <p:cNvSpPr txBox="1"/>
          <p:nvPr/>
        </p:nvSpPr>
        <p:spPr>
          <a:xfrm rot="18900000">
            <a:off x="2005203" y="2649837"/>
            <a:ext cx="1245067" cy="560195"/>
          </a:xfrm>
          <a:prstGeom prst="rect">
            <a:avLst/>
          </a:prstGeom>
          <a:effectLst>
            <a:outerShdw blurRad="50800" dist="38100" dir="2700000" algn="tl" rotWithShape="0">
              <a:prstClr val="black">
                <a:alpha val="40000"/>
              </a:prstClr>
            </a:outerShdw>
          </a:effectLst>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altLang="zh-TW" sz="1400" b="1" dirty="0">
                <a:solidFill>
                  <a:srgbClr val="FF0000"/>
                </a:solidFill>
                <a:latin typeface="Tahoma" panose="020B0604030504040204" pitchFamily="34" charset="0"/>
                <a:ea typeface="Tahoma" panose="020B0604030504040204" pitchFamily="34" charset="0"/>
                <a:cs typeface="Tahoma" panose="020B0604030504040204" pitchFamily="34" charset="0"/>
              </a:rPr>
              <a:t>Better</a:t>
            </a:r>
            <a:endParaRPr lang="zh-TW" altLang="en-US" sz="1400" b="1" dirty="0">
              <a:solidFill>
                <a:srgbClr val="FF0000"/>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186171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3588973E-7710-4C57-A5D2-C282A5F5B159}"/>
              </a:ext>
            </a:extLst>
          </p:cNvPr>
          <p:cNvPicPr>
            <a:picLocks noChangeAspect="1"/>
          </p:cNvPicPr>
          <p:nvPr/>
        </p:nvPicPr>
        <p:blipFill>
          <a:blip r:embed="rId3"/>
          <a:stretch>
            <a:fillRect/>
          </a:stretch>
        </p:blipFill>
        <p:spPr>
          <a:xfrm>
            <a:off x="938018" y="1731822"/>
            <a:ext cx="10936134" cy="4649178"/>
          </a:xfrm>
          <a:prstGeom prst="rect">
            <a:avLst/>
          </a:prstGeom>
        </p:spPr>
      </p:pic>
      <p:sp>
        <p:nvSpPr>
          <p:cNvPr id="2" name="标题 1">
            <a:extLst>
              <a:ext uri="{FF2B5EF4-FFF2-40B4-BE49-F238E27FC236}">
                <a16:creationId xmlns:a16="http://schemas.microsoft.com/office/drawing/2014/main" id="{A7753BAE-9F1C-45E8-A573-FD90CEB121D7}"/>
              </a:ext>
            </a:extLst>
          </p:cNvPr>
          <p:cNvSpPr>
            <a:spLocks noGrp="1"/>
          </p:cNvSpPr>
          <p:nvPr>
            <p:ph type="title"/>
          </p:nvPr>
        </p:nvSpPr>
        <p:spPr/>
        <p:txBody>
          <a:bodyPr/>
          <a:lstStyle/>
          <a:p>
            <a:r>
              <a:rPr lang="en-US" altLang="zh-CN" dirty="0"/>
              <a:t>Performance Comparison on Edge TPU</a:t>
            </a:r>
            <a:endParaRPr lang="zh-CN" altLang="en-US" dirty="0"/>
          </a:p>
        </p:txBody>
      </p:sp>
      <p:sp>
        <p:nvSpPr>
          <p:cNvPr id="3" name="內容版面配置區 2">
            <a:extLst>
              <a:ext uri="{FF2B5EF4-FFF2-40B4-BE49-F238E27FC236}">
                <a16:creationId xmlns:a16="http://schemas.microsoft.com/office/drawing/2014/main" id="{C16AE441-CE39-A03E-0C9A-FD679D3B943B}"/>
              </a:ext>
            </a:extLst>
          </p:cNvPr>
          <p:cNvSpPr>
            <a:spLocks noGrp="1"/>
          </p:cNvSpPr>
          <p:nvPr>
            <p:ph idx="1"/>
          </p:nvPr>
        </p:nvSpPr>
        <p:spPr>
          <a:xfrm>
            <a:off x="1412400" y="1983379"/>
            <a:ext cx="10515600" cy="4351338"/>
          </a:xfrm>
        </p:spPr>
        <p:txBody>
          <a:bodyPr/>
          <a:lstStyle/>
          <a:p>
            <a:endParaRPr lang="zh-TW" altLang="en-US"/>
          </a:p>
        </p:txBody>
      </p:sp>
      <p:sp>
        <p:nvSpPr>
          <p:cNvPr id="4" name="灯片编号占位符 3">
            <a:extLst>
              <a:ext uri="{FF2B5EF4-FFF2-40B4-BE49-F238E27FC236}">
                <a16:creationId xmlns:a16="http://schemas.microsoft.com/office/drawing/2014/main" id="{6FCDA62F-76AD-4790-9F63-620715D9A6CD}"/>
              </a:ext>
            </a:extLst>
          </p:cNvPr>
          <p:cNvSpPr>
            <a:spLocks noGrp="1"/>
          </p:cNvSpPr>
          <p:nvPr>
            <p:ph type="sldNum" sz="quarter" idx="12"/>
          </p:nvPr>
        </p:nvSpPr>
        <p:spPr/>
        <p:txBody>
          <a:bodyPr/>
          <a:lstStyle/>
          <a:p>
            <a:fld id="{268F07C1-C2DB-43E6-AB36-6114A182BAE1}" type="slidenum">
              <a:rPr lang="zh-TW" altLang="en-US" smtClean="0"/>
              <a:pPr/>
              <a:t>62</a:t>
            </a:fld>
            <a:endParaRPr lang="zh-TW" altLang="en-US" dirty="0"/>
          </a:p>
        </p:txBody>
      </p:sp>
      <p:sp>
        <p:nvSpPr>
          <p:cNvPr id="5" name="Arrow: Striped Right 34">
            <a:extLst>
              <a:ext uri="{FF2B5EF4-FFF2-40B4-BE49-F238E27FC236}">
                <a16:creationId xmlns:a16="http://schemas.microsoft.com/office/drawing/2014/main" id="{9FA88A14-474C-4420-8439-42C3950141FF}"/>
              </a:ext>
            </a:extLst>
          </p:cNvPr>
          <p:cNvSpPr/>
          <p:nvPr/>
        </p:nvSpPr>
        <p:spPr>
          <a:xfrm rot="13500000">
            <a:off x="2369071" y="2585355"/>
            <a:ext cx="653126" cy="495006"/>
          </a:xfrm>
          <a:prstGeom prst="stripedRightArrow">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TW" sz="1000" dirty="0">
              <a:solidFill>
                <a:srgbClr val="FF0000"/>
              </a:solidFill>
            </a:endParaRPr>
          </a:p>
        </p:txBody>
      </p:sp>
      <p:sp>
        <p:nvSpPr>
          <p:cNvPr id="6" name="TextBox 1">
            <a:extLst>
              <a:ext uri="{FF2B5EF4-FFF2-40B4-BE49-F238E27FC236}">
                <a16:creationId xmlns:a16="http://schemas.microsoft.com/office/drawing/2014/main" id="{51AF0A84-B3B3-4828-97E5-E1C726610B96}"/>
              </a:ext>
            </a:extLst>
          </p:cNvPr>
          <p:cNvSpPr txBox="1"/>
          <p:nvPr/>
        </p:nvSpPr>
        <p:spPr>
          <a:xfrm rot="18900000">
            <a:off x="2479024" y="2958691"/>
            <a:ext cx="1245067" cy="560195"/>
          </a:xfrm>
          <a:prstGeom prst="rect">
            <a:avLst/>
          </a:prstGeom>
          <a:effectLst>
            <a:outerShdw blurRad="50800" dist="38100" dir="2700000" algn="tl" rotWithShape="0">
              <a:prstClr val="black">
                <a:alpha val="40000"/>
              </a:prstClr>
            </a:outerShdw>
          </a:effectLst>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altLang="zh-TW" sz="1400" b="1" dirty="0">
                <a:solidFill>
                  <a:srgbClr val="FF0000"/>
                </a:solidFill>
                <a:latin typeface="Tahoma" panose="020B0604030504040204" pitchFamily="34" charset="0"/>
                <a:ea typeface="Tahoma" panose="020B0604030504040204" pitchFamily="34" charset="0"/>
                <a:cs typeface="Tahoma" panose="020B0604030504040204" pitchFamily="34" charset="0"/>
              </a:rPr>
              <a:t>Better</a:t>
            </a:r>
            <a:endParaRPr lang="zh-TW" altLang="en-US" sz="1400" b="1" dirty="0">
              <a:solidFill>
                <a:srgbClr val="FF0000"/>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533332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95E964-07C6-42A3-BEBE-DAC6E313A442}"/>
              </a:ext>
            </a:extLst>
          </p:cNvPr>
          <p:cNvSpPr>
            <a:spLocks noGrp="1"/>
          </p:cNvSpPr>
          <p:nvPr>
            <p:ph type="title"/>
          </p:nvPr>
        </p:nvSpPr>
        <p:spPr/>
        <p:txBody>
          <a:bodyPr/>
          <a:lstStyle/>
          <a:p>
            <a:r>
              <a:rPr lang="en-US" altLang="zh-CN" dirty="0"/>
              <a:t>Performance Comparison on Cloud GPU</a:t>
            </a:r>
            <a:endParaRPr lang="zh-CN" altLang="en-US" dirty="0"/>
          </a:p>
        </p:txBody>
      </p:sp>
      <p:sp>
        <p:nvSpPr>
          <p:cNvPr id="3" name="內容版面配置區 2">
            <a:extLst>
              <a:ext uri="{FF2B5EF4-FFF2-40B4-BE49-F238E27FC236}">
                <a16:creationId xmlns:a16="http://schemas.microsoft.com/office/drawing/2014/main" id="{55792E93-5B26-BE41-DFDE-77EFB9D3BE9C}"/>
              </a:ext>
            </a:extLst>
          </p:cNvPr>
          <p:cNvSpPr>
            <a:spLocks noGrp="1"/>
          </p:cNvSpPr>
          <p:nvPr>
            <p:ph idx="1"/>
          </p:nvPr>
        </p:nvSpPr>
        <p:spPr>
          <a:xfrm>
            <a:off x="1556400" y="2032562"/>
            <a:ext cx="10515600" cy="4351338"/>
          </a:xfrm>
        </p:spPr>
        <p:txBody>
          <a:bodyPr/>
          <a:lstStyle/>
          <a:p>
            <a:endParaRPr lang="zh-TW" altLang="en-US" dirty="0"/>
          </a:p>
        </p:txBody>
      </p:sp>
      <p:sp>
        <p:nvSpPr>
          <p:cNvPr id="4" name="灯片编号占位符 3">
            <a:extLst>
              <a:ext uri="{FF2B5EF4-FFF2-40B4-BE49-F238E27FC236}">
                <a16:creationId xmlns:a16="http://schemas.microsoft.com/office/drawing/2014/main" id="{2AD6D125-F55A-4396-B8D4-6D3A3A7D7837}"/>
              </a:ext>
            </a:extLst>
          </p:cNvPr>
          <p:cNvSpPr>
            <a:spLocks noGrp="1"/>
          </p:cNvSpPr>
          <p:nvPr>
            <p:ph type="sldNum" sz="quarter" idx="12"/>
          </p:nvPr>
        </p:nvSpPr>
        <p:spPr/>
        <p:txBody>
          <a:bodyPr/>
          <a:lstStyle/>
          <a:p>
            <a:fld id="{268F07C1-C2DB-43E6-AB36-6114A182BAE1}" type="slidenum">
              <a:rPr lang="zh-TW" altLang="en-US" smtClean="0"/>
              <a:pPr/>
              <a:t>63</a:t>
            </a:fld>
            <a:endParaRPr lang="zh-TW" altLang="en-US" dirty="0"/>
          </a:p>
        </p:txBody>
      </p:sp>
      <p:pic>
        <p:nvPicPr>
          <p:cNvPr id="10" name="图片 9">
            <a:extLst>
              <a:ext uri="{FF2B5EF4-FFF2-40B4-BE49-F238E27FC236}">
                <a16:creationId xmlns:a16="http://schemas.microsoft.com/office/drawing/2014/main" id="{995F0234-41F2-4777-A850-1E5A1B7193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0147" y="1701000"/>
            <a:ext cx="4093617" cy="4862287"/>
          </a:xfrm>
          <a:prstGeom prst="rect">
            <a:avLst/>
          </a:prstGeom>
        </p:spPr>
      </p:pic>
      <p:sp>
        <p:nvSpPr>
          <p:cNvPr id="6" name="Arrow: Striped Right 34">
            <a:extLst>
              <a:ext uri="{FF2B5EF4-FFF2-40B4-BE49-F238E27FC236}">
                <a16:creationId xmlns:a16="http://schemas.microsoft.com/office/drawing/2014/main" id="{8182E72C-4E7E-452B-AD43-E3A7F66BF587}"/>
              </a:ext>
            </a:extLst>
          </p:cNvPr>
          <p:cNvSpPr/>
          <p:nvPr/>
        </p:nvSpPr>
        <p:spPr>
          <a:xfrm rot="13500000">
            <a:off x="6973946" y="2088438"/>
            <a:ext cx="653126" cy="495006"/>
          </a:xfrm>
          <a:prstGeom prst="stripedRightArrow">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TW" sz="1000" dirty="0">
              <a:solidFill>
                <a:srgbClr val="FF0000"/>
              </a:solidFill>
            </a:endParaRPr>
          </a:p>
        </p:txBody>
      </p:sp>
      <p:sp>
        <p:nvSpPr>
          <p:cNvPr id="7" name="TextBox 1">
            <a:extLst>
              <a:ext uri="{FF2B5EF4-FFF2-40B4-BE49-F238E27FC236}">
                <a16:creationId xmlns:a16="http://schemas.microsoft.com/office/drawing/2014/main" id="{07A41B3F-C407-47F1-91B4-354219C88D24}"/>
              </a:ext>
            </a:extLst>
          </p:cNvPr>
          <p:cNvSpPr txBox="1"/>
          <p:nvPr/>
        </p:nvSpPr>
        <p:spPr>
          <a:xfrm rot="18900000">
            <a:off x="7083899" y="2461774"/>
            <a:ext cx="1245067" cy="560195"/>
          </a:xfrm>
          <a:prstGeom prst="rect">
            <a:avLst/>
          </a:prstGeom>
          <a:effectLst>
            <a:outerShdw blurRad="50800" dist="38100" dir="2700000" algn="tl" rotWithShape="0">
              <a:prstClr val="black">
                <a:alpha val="40000"/>
              </a:prstClr>
            </a:outerShdw>
          </a:effectLst>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altLang="zh-TW" sz="1400" b="1" dirty="0">
                <a:solidFill>
                  <a:srgbClr val="FF0000"/>
                </a:solidFill>
                <a:latin typeface="Tahoma" panose="020B0604030504040204" pitchFamily="34" charset="0"/>
                <a:ea typeface="Tahoma" panose="020B0604030504040204" pitchFamily="34" charset="0"/>
                <a:cs typeface="Tahoma" panose="020B0604030504040204" pitchFamily="34" charset="0"/>
              </a:rPr>
              <a:t>Better</a:t>
            </a:r>
            <a:endParaRPr lang="zh-TW" altLang="en-US" sz="1400" b="1" dirty="0">
              <a:solidFill>
                <a:srgbClr val="FF0000"/>
              </a:solidFill>
              <a:latin typeface="Tahoma" panose="020B0604030504040204" pitchFamily="34" charset="0"/>
              <a:cs typeface="Tahoma" panose="020B0604030504040204" pitchFamily="34" charset="0"/>
            </a:endParaRPr>
          </a:p>
        </p:txBody>
      </p:sp>
      <p:pic>
        <p:nvPicPr>
          <p:cNvPr id="9" name="图片 8">
            <a:extLst>
              <a:ext uri="{FF2B5EF4-FFF2-40B4-BE49-F238E27FC236}">
                <a16:creationId xmlns:a16="http://schemas.microsoft.com/office/drawing/2014/main" id="{EE18DA3F-DE2F-438F-BDD0-C95D06850F1C}"/>
              </a:ext>
            </a:extLst>
          </p:cNvPr>
          <p:cNvPicPr>
            <a:picLocks noChangeAspect="1"/>
          </p:cNvPicPr>
          <p:nvPr/>
        </p:nvPicPr>
        <p:blipFill>
          <a:blip r:embed="rId4"/>
          <a:stretch>
            <a:fillRect/>
          </a:stretch>
        </p:blipFill>
        <p:spPr>
          <a:xfrm>
            <a:off x="6344932" y="1701001"/>
            <a:ext cx="5083008" cy="5156999"/>
          </a:xfrm>
          <a:prstGeom prst="rect">
            <a:avLst/>
          </a:prstGeom>
        </p:spPr>
      </p:pic>
      <p:sp>
        <p:nvSpPr>
          <p:cNvPr id="8" name="Arrow: Striped Right 34">
            <a:extLst>
              <a:ext uri="{FF2B5EF4-FFF2-40B4-BE49-F238E27FC236}">
                <a16:creationId xmlns:a16="http://schemas.microsoft.com/office/drawing/2014/main" id="{34249252-646D-4005-BF66-2F337736360D}"/>
              </a:ext>
            </a:extLst>
          </p:cNvPr>
          <p:cNvSpPr/>
          <p:nvPr/>
        </p:nvSpPr>
        <p:spPr>
          <a:xfrm rot="13500000">
            <a:off x="6909074" y="2064224"/>
            <a:ext cx="547207" cy="495006"/>
          </a:xfrm>
          <a:prstGeom prst="stripedRightArrow">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TW" sz="1000" dirty="0">
              <a:solidFill>
                <a:srgbClr val="FF0000"/>
              </a:solidFill>
            </a:endParaRPr>
          </a:p>
        </p:txBody>
      </p:sp>
      <p:sp>
        <p:nvSpPr>
          <p:cNvPr id="11" name="TextBox 1">
            <a:extLst>
              <a:ext uri="{FF2B5EF4-FFF2-40B4-BE49-F238E27FC236}">
                <a16:creationId xmlns:a16="http://schemas.microsoft.com/office/drawing/2014/main" id="{6EAB9A18-C797-4150-927C-05801B7938C9}"/>
              </a:ext>
            </a:extLst>
          </p:cNvPr>
          <p:cNvSpPr txBox="1"/>
          <p:nvPr/>
        </p:nvSpPr>
        <p:spPr>
          <a:xfrm rot="18900000">
            <a:off x="6928621" y="2400108"/>
            <a:ext cx="1245067" cy="560195"/>
          </a:xfrm>
          <a:prstGeom prst="rect">
            <a:avLst/>
          </a:prstGeom>
          <a:effectLst>
            <a:outerShdw blurRad="50800" dist="38100" dir="2700000" algn="tl" rotWithShape="0">
              <a:prstClr val="black">
                <a:alpha val="40000"/>
              </a:prstClr>
            </a:outerShdw>
          </a:effectLst>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altLang="zh-TW" sz="1400" b="1" dirty="0">
                <a:solidFill>
                  <a:srgbClr val="FF0000"/>
                </a:solidFill>
                <a:latin typeface="Tahoma" panose="020B0604030504040204" pitchFamily="34" charset="0"/>
                <a:ea typeface="Tahoma" panose="020B0604030504040204" pitchFamily="34" charset="0"/>
                <a:cs typeface="Tahoma" panose="020B0604030504040204" pitchFamily="34" charset="0"/>
              </a:rPr>
              <a:t>Better</a:t>
            </a:r>
            <a:endParaRPr lang="zh-TW" altLang="en-US" sz="1400" b="1" dirty="0">
              <a:solidFill>
                <a:srgbClr val="FF0000"/>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206781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95E964-07C6-42A3-BEBE-DAC6E313A442}"/>
              </a:ext>
            </a:extLst>
          </p:cNvPr>
          <p:cNvSpPr>
            <a:spLocks noGrp="1"/>
          </p:cNvSpPr>
          <p:nvPr>
            <p:ph type="title"/>
          </p:nvPr>
        </p:nvSpPr>
        <p:spPr/>
        <p:txBody>
          <a:bodyPr>
            <a:normAutofit/>
          </a:bodyPr>
          <a:lstStyle/>
          <a:p>
            <a:r>
              <a:rPr lang="en-US" altLang="zh-CN" dirty="0"/>
              <a:t>Performance Comparison of Different Search Space</a:t>
            </a:r>
          </a:p>
        </p:txBody>
      </p:sp>
      <p:sp>
        <p:nvSpPr>
          <p:cNvPr id="3" name="內容版面配置區 2">
            <a:extLst>
              <a:ext uri="{FF2B5EF4-FFF2-40B4-BE49-F238E27FC236}">
                <a16:creationId xmlns:a16="http://schemas.microsoft.com/office/drawing/2014/main" id="{906805B8-E6A6-E3E6-0CCA-D6D80C6452F6}"/>
              </a:ext>
            </a:extLst>
          </p:cNvPr>
          <p:cNvSpPr>
            <a:spLocks noGrp="1"/>
          </p:cNvSpPr>
          <p:nvPr>
            <p:ph idx="1"/>
          </p:nvPr>
        </p:nvSpPr>
        <p:spPr>
          <a:xfrm>
            <a:off x="838200" y="1957662"/>
            <a:ext cx="10515600" cy="4351338"/>
          </a:xfrm>
        </p:spPr>
        <p:txBody>
          <a:bodyPr/>
          <a:lstStyle/>
          <a:p>
            <a:endParaRPr lang="zh-TW" altLang="en-US"/>
          </a:p>
        </p:txBody>
      </p:sp>
      <p:sp>
        <p:nvSpPr>
          <p:cNvPr id="4" name="灯片编号占位符 3">
            <a:extLst>
              <a:ext uri="{FF2B5EF4-FFF2-40B4-BE49-F238E27FC236}">
                <a16:creationId xmlns:a16="http://schemas.microsoft.com/office/drawing/2014/main" id="{2AD6D125-F55A-4396-B8D4-6D3A3A7D7837}"/>
              </a:ext>
            </a:extLst>
          </p:cNvPr>
          <p:cNvSpPr>
            <a:spLocks noGrp="1"/>
          </p:cNvSpPr>
          <p:nvPr>
            <p:ph type="sldNum" sz="quarter" idx="12"/>
          </p:nvPr>
        </p:nvSpPr>
        <p:spPr/>
        <p:txBody>
          <a:bodyPr/>
          <a:lstStyle/>
          <a:p>
            <a:fld id="{268F07C1-C2DB-43E6-AB36-6114A182BAE1}" type="slidenum">
              <a:rPr lang="zh-TW" altLang="en-US" smtClean="0"/>
              <a:pPr/>
              <a:t>64</a:t>
            </a:fld>
            <a:endParaRPr lang="zh-TW" altLang="en-US" dirty="0"/>
          </a:p>
        </p:txBody>
      </p:sp>
      <p:pic>
        <p:nvPicPr>
          <p:cNvPr id="7" name="图片 6">
            <a:extLst>
              <a:ext uri="{FF2B5EF4-FFF2-40B4-BE49-F238E27FC236}">
                <a16:creationId xmlns:a16="http://schemas.microsoft.com/office/drawing/2014/main" id="{073E0DB7-1B5A-4913-84F0-AD5438AE2F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1804" y="1928096"/>
            <a:ext cx="9028392" cy="4284519"/>
          </a:xfrm>
          <a:prstGeom prst="rect">
            <a:avLst/>
          </a:prstGeom>
        </p:spPr>
      </p:pic>
      <p:sp>
        <p:nvSpPr>
          <p:cNvPr id="5" name="Arrow: Striped Right 34">
            <a:extLst>
              <a:ext uri="{FF2B5EF4-FFF2-40B4-BE49-F238E27FC236}">
                <a16:creationId xmlns:a16="http://schemas.microsoft.com/office/drawing/2014/main" id="{047E230A-25EA-4872-9C40-404C43D6CFBB}"/>
              </a:ext>
            </a:extLst>
          </p:cNvPr>
          <p:cNvSpPr/>
          <p:nvPr/>
        </p:nvSpPr>
        <p:spPr>
          <a:xfrm rot="13500000">
            <a:off x="2484544" y="2497284"/>
            <a:ext cx="544658" cy="495006"/>
          </a:xfrm>
          <a:prstGeom prst="stripedRightArrow">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TW" sz="1000" dirty="0">
              <a:solidFill>
                <a:srgbClr val="FF0000"/>
              </a:solidFill>
            </a:endParaRPr>
          </a:p>
        </p:txBody>
      </p:sp>
      <p:sp>
        <p:nvSpPr>
          <p:cNvPr id="6" name="TextBox 1">
            <a:extLst>
              <a:ext uri="{FF2B5EF4-FFF2-40B4-BE49-F238E27FC236}">
                <a16:creationId xmlns:a16="http://schemas.microsoft.com/office/drawing/2014/main" id="{C2E06059-0C2C-43E8-BAC3-4F0673772979}"/>
              </a:ext>
            </a:extLst>
          </p:cNvPr>
          <p:cNvSpPr txBox="1"/>
          <p:nvPr/>
        </p:nvSpPr>
        <p:spPr>
          <a:xfrm rot="18900000">
            <a:off x="2501916" y="2848114"/>
            <a:ext cx="1245067" cy="560195"/>
          </a:xfrm>
          <a:prstGeom prst="rect">
            <a:avLst/>
          </a:prstGeom>
          <a:effectLst>
            <a:outerShdw blurRad="50800" dist="38100" dir="2700000" algn="tl" rotWithShape="0">
              <a:prstClr val="black">
                <a:alpha val="40000"/>
              </a:prstClr>
            </a:outerShdw>
          </a:effectLst>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altLang="zh-TW" sz="1400" b="1" dirty="0">
                <a:solidFill>
                  <a:srgbClr val="FF0000"/>
                </a:solidFill>
                <a:latin typeface="Tahoma" panose="020B0604030504040204" pitchFamily="34" charset="0"/>
                <a:ea typeface="Tahoma" panose="020B0604030504040204" pitchFamily="34" charset="0"/>
                <a:cs typeface="Tahoma" panose="020B0604030504040204" pitchFamily="34" charset="0"/>
              </a:rPr>
              <a:t>Better</a:t>
            </a:r>
            <a:endParaRPr lang="zh-TW" altLang="en-US" sz="1400" b="1" dirty="0">
              <a:solidFill>
                <a:srgbClr val="FF0000"/>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2739982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DE0FC2-A937-4325-B5DD-A9A6B7DA5A28}"/>
              </a:ext>
            </a:extLst>
          </p:cNvPr>
          <p:cNvSpPr>
            <a:spLocks noGrp="1"/>
          </p:cNvSpPr>
          <p:nvPr>
            <p:ph type="title"/>
          </p:nvPr>
        </p:nvSpPr>
        <p:spPr/>
        <p:txBody>
          <a:bodyPr>
            <a:normAutofit/>
          </a:bodyPr>
          <a:lstStyle/>
          <a:p>
            <a:r>
              <a:rPr lang="en-US" altLang="zh-TW" dirty="0"/>
              <a:t>Comparison of Different Search Methods</a:t>
            </a:r>
            <a:endParaRPr lang="zh-CN" altLang="en-US" dirty="0"/>
          </a:p>
        </p:txBody>
      </p:sp>
      <p:pic>
        <p:nvPicPr>
          <p:cNvPr id="6" name="内容占位符 5">
            <a:extLst>
              <a:ext uri="{FF2B5EF4-FFF2-40B4-BE49-F238E27FC236}">
                <a16:creationId xmlns:a16="http://schemas.microsoft.com/office/drawing/2014/main" id="{D13DDDE0-CEA8-47CC-BF64-43BED71C1CF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07954" y="1825625"/>
            <a:ext cx="6176092" cy="4351338"/>
          </a:xfrm>
        </p:spPr>
      </p:pic>
      <p:sp>
        <p:nvSpPr>
          <p:cNvPr id="4" name="灯片编号占位符 3">
            <a:extLst>
              <a:ext uri="{FF2B5EF4-FFF2-40B4-BE49-F238E27FC236}">
                <a16:creationId xmlns:a16="http://schemas.microsoft.com/office/drawing/2014/main" id="{ECFF026D-F44F-4227-8FF8-1632467278AB}"/>
              </a:ext>
            </a:extLst>
          </p:cNvPr>
          <p:cNvSpPr>
            <a:spLocks noGrp="1"/>
          </p:cNvSpPr>
          <p:nvPr>
            <p:ph type="sldNum" sz="quarter" idx="12"/>
          </p:nvPr>
        </p:nvSpPr>
        <p:spPr/>
        <p:txBody>
          <a:bodyPr/>
          <a:lstStyle/>
          <a:p>
            <a:fld id="{268F07C1-C2DB-43E6-AB36-6114A182BAE1}" type="slidenum">
              <a:rPr lang="zh-TW" altLang="en-US" smtClean="0"/>
              <a:pPr/>
              <a:t>65</a:t>
            </a:fld>
            <a:endParaRPr lang="zh-TW" altLang="en-US" dirty="0"/>
          </a:p>
        </p:txBody>
      </p:sp>
    </p:spTree>
    <p:extLst>
      <p:ext uri="{BB962C8B-B14F-4D97-AF65-F5344CB8AC3E}">
        <p14:creationId xmlns:p14="http://schemas.microsoft.com/office/powerpoint/2010/main" val="260507742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a:extLst>
              <a:ext uri="{FF2B5EF4-FFF2-40B4-BE49-F238E27FC236}">
                <a16:creationId xmlns:a16="http://schemas.microsoft.com/office/drawing/2014/main" id="{7984A281-5C26-20B0-9421-E4B7ECBBEB26}"/>
              </a:ext>
            </a:extLst>
          </p:cNvPr>
          <p:cNvSpPr>
            <a:spLocks noGrp="1"/>
          </p:cNvSpPr>
          <p:nvPr>
            <p:ph type="title"/>
          </p:nvPr>
        </p:nvSpPr>
        <p:spPr/>
        <p:txBody>
          <a:bodyPr/>
          <a:lstStyle/>
          <a:p>
            <a:r>
              <a:rPr lang="en-US" altLang="zh-TW" dirty="0"/>
              <a:t>Any Question?</a:t>
            </a:r>
            <a:endParaRPr lang="zh-TW" altLang="en-US" dirty="0"/>
          </a:p>
        </p:txBody>
      </p:sp>
      <p:sp>
        <p:nvSpPr>
          <p:cNvPr id="6" name="文字版面配置區 5">
            <a:extLst>
              <a:ext uri="{FF2B5EF4-FFF2-40B4-BE49-F238E27FC236}">
                <a16:creationId xmlns:a16="http://schemas.microsoft.com/office/drawing/2014/main" id="{DA695421-7B5D-000E-8DE5-693E839B0EB3}"/>
              </a:ext>
            </a:extLst>
          </p:cNvPr>
          <p:cNvSpPr>
            <a:spLocks noGrp="1"/>
          </p:cNvSpPr>
          <p:nvPr>
            <p:ph type="body" idx="1"/>
          </p:nvPr>
        </p:nvSpPr>
        <p:spPr/>
        <p:txBody>
          <a:bodyPr/>
          <a:lstStyle/>
          <a:p>
            <a:endParaRPr lang="zh-TW" altLang="en-US"/>
          </a:p>
        </p:txBody>
      </p:sp>
      <p:sp>
        <p:nvSpPr>
          <p:cNvPr id="4" name="投影片編號版面配置區 3">
            <a:extLst>
              <a:ext uri="{FF2B5EF4-FFF2-40B4-BE49-F238E27FC236}">
                <a16:creationId xmlns:a16="http://schemas.microsoft.com/office/drawing/2014/main" id="{D15C7354-FB9B-63E0-677E-130D86F90642}"/>
              </a:ext>
            </a:extLst>
          </p:cNvPr>
          <p:cNvSpPr>
            <a:spLocks noGrp="1"/>
          </p:cNvSpPr>
          <p:nvPr>
            <p:ph type="sldNum" sz="quarter" idx="10"/>
          </p:nvPr>
        </p:nvSpPr>
        <p:spPr/>
        <p:txBody>
          <a:bodyPr/>
          <a:lstStyle/>
          <a:p>
            <a:fld id="{1A4800EB-2EA5-46D2-A07A-510C9AA2772C}" type="slidenum">
              <a:rPr lang="en-US" altLang="zh-TW" smtClean="0"/>
              <a:pPr/>
              <a:t>66</a:t>
            </a:fld>
            <a:endParaRPr lang="en-US" altLang="zh-TW"/>
          </a:p>
        </p:txBody>
      </p:sp>
    </p:spTree>
    <p:extLst>
      <p:ext uri="{BB962C8B-B14F-4D97-AF65-F5344CB8AC3E}">
        <p14:creationId xmlns:p14="http://schemas.microsoft.com/office/powerpoint/2010/main" val="409452334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a:extLst>
              <a:ext uri="{FF2B5EF4-FFF2-40B4-BE49-F238E27FC236}">
                <a16:creationId xmlns:a16="http://schemas.microsoft.com/office/drawing/2014/main" id="{A269AF27-3CF0-3F2A-EA10-80AE06703AEC}"/>
              </a:ext>
            </a:extLst>
          </p:cNvPr>
          <p:cNvSpPr>
            <a:spLocks noGrp="1"/>
          </p:cNvSpPr>
          <p:nvPr>
            <p:ph type="title"/>
          </p:nvPr>
        </p:nvSpPr>
        <p:spPr>
          <a:xfrm>
            <a:off x="480000" y="2205000"/>
            <a:ext cx="11712000" cy="2357475"/>
          </a:xfrm>
        </p:spPr>
        <p:txBody>
          <a:bodyPr>
            <a:normAutofit/>
          </a:bodyPr>
          <a:lstStyle/>
          <a:p>
            <a:r>
              <a:rPr lang="en-US" altLang="zh-TW" sz="5400" dirty="0" smtClean="0"/>
              <a:t>FLORA: Fine-grained Low-Rank Architecture Search for Vision Transformer</a:t>
            </a:r>
            <a:endParaRPr lang="zh-TW" altLang="en-US" sz="5400" dirty="0"/>
          </a:p>
        </p:txBody>
      </p:sp>
      <p:sp>
        <p:nvSpPr>
          <p:cNvPr id="4" name="投影片編號版面配置區 3">
            <a:extLst>
              <a:ext uri="{FF2B5EF4-FFF2-40B4-BE49-F238E27FC236}">
                <a16:creationId xmlns:a16="http://schemas.microsoft.com/office/drawing/2014/main" id="{A1E85AAE-5CD6-0F5F-5EC1-88172E454703}"/>
              </a:ext>
            </a:extLst>
          </p:cNvPr>
          <p:cNvSpPr>
            <a:spLocks noGrp="1"/>
          </p:cNvSpPr>
          <p:nvPr>
            <p:ph type="sldNum" sz="quarter" idx="10"/>
          </p:nvPr>
        </p:nvSpPr>
        <p:spPr/>
        <p:txBody>
          <a:bodyPr/>
          <a:lstStyle/>
          <a:p>
            <a:fld id="{1A4800EB-2EA5-46D2-A07A-510C9AA2772C}" type="slidenum">
              <a:rPr lang="en-US" altLang="zh-TW" smtClean="0"/>
              <a:pPr/>
              <a:t>67</a:t>
            </a:fld>
            <a:endParaRPr lang="en-US" altLang="zh-TW"/>
          </a:p>
        </p:txBody>
      </p:sp>
      <p:sp>
        <p:nvSpPr>
          <p:cNvPr id="3" name="文字版面配置區 2">
            <a:extLst>
              <a:ext uri="{FF2B5EF4-FFF2-40B4-BE49-F238E27FC236}">
                <a16:creationId xmlns:a16="http://schemas.microsoft.com/office/drawing/2014/main" id="{5EA0FBE3-0713-D5B2-8E22-82538B34BAC1}"/>
              </a:ext>
            </a:extLst>
          </p:cNvPr>
          <p:cNvSpPr>
            <a:spLocks noGrp="1"/>
          </p:cNvSpPr>
          <p:nvPr>
            <p:ph type="body" idx="1"/>
          </p:nvPr>
        </p:nvSpPr>
        <p:spPr/>
        <p:txBody>
          <a:bodyPr/>
          <a:lstStyle/>
          <a:p>
            <a:r>
              <a:rPr lang="en-US" altLang="zh-TW" dirty="0" smtClean="0">
                <a:solidFill>
                  <a:schemeClr val="tx1">
                    <a:lumMod val="75000"/>
                    <a:lumOff val="25000"/>
                  </a:schemeClr>
                </a:solidFill>
              </a:rPr>
              <a:t>NAS for fine-grained (layer-wise) low-rank configuration</a:t>
            </a:r>
            <a:endParaRPr lang="zh-TW" altLang="en-US" dirty="0">
              <a:solidFill>
                <a:schemeClr val="tx1">
                  <a:lumMod val="75000"/>
                  <a:lumOff val="25000"/>
                </a:schemeClr>
              </a:solidFill>
            </a:endParaRPr>
          </a:p>
        </p:txBody>
      </p:sp>
    </p:spTree>
    <p:extLst>
      <p:ext uri="{BB962C8B-B14F-4D97-AF65-F5344CB8AC3E}">
        <p14:creationId xmlns:p14="http://schemas.microsoft.com/office/powerpoint/2010/main" val="92212464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59C2D85-44D8-4EE1-AE19-35DC04E3EA7E}"/>
              </a:ext>
            </a:extLst>
          </p:cNvPr>
          <p:cNvSpPr>
            <a:spLocks noGrp="1"/>
          </p:cNvSpPr>
          <p:nvPr>
            <p:ph type="title"/>
          </p:nvPr>
        </p:nvSpPr>
        <p:spPr/>
        <p:txBody>
          <a:bodyPr/>
          <a:lstStyle/>
          <a:p>
            <a:r>
              <a:rPr lang="en-US" altLang="zh-TW" dirty="0"/>
              <a:t>Introduction</a:t>
            </a:r>
            <a:endParaRPr lang="zh-TW" altLang="en-US" dirty="0"/>
          </a:p>
        </p:txBody>
      </p:sp>
      <p:sp>
        <p:nvSpPr>
          <p:cNvPr id="3" name="文字版面配置區 2">
            <a:extLst>
              <a:ext uri="{FF2B5EF4-FFF2-40B4-BE49-F238E27FC236}">
                <a16:creationId xmlns:a16="http://schemas.microsoft.com/office/drawing/2014/main" id="{CA90F60E-0ED1-457C-A2EE-80A7F7D024A8}"/>
              </a:ext>
            </a:extLst>
          </p:cNvPr>
          <p:cNvSpPr>
            <a:spLocks noGrp="1"/>
          </p:cNvSpPr>
          <p:nvPr>
            <p:ph idx="1"/>
          </p:nvPr>
        </p:nvSpPr>
        <p:spPr/>
        <p:txBody>
          <a:bodyPr/>
          <a:lstStyle/>
          <a:p>
            <a:r>
              <a:rPr lang="en-US" altLang="zh-TW" sz="2667" b="0" dirty="0"/>
              <a:t>Transformer architecture contains attention and MLP layers.</a:t>
            </a:r>
          </a:p>
          <a:p>
            <a:r>
              <a:rPr lang="en-US" altLang="zh-TW" sz="2667" b="0" dirty="0"/>
              <a:t>Over 90% of total parameters and operations are from linear projections in attention and MLP</a:t>
            </a:r>
            <a:r>
              <a:rPr lang="zh-TW" altLang="en-US" sz="2667" b="0" dirty="0"/>
              <a:t> </a:t>
            </a:r>
            <a:r>
              <a:rPr lang="en-US" altLang="zh-TW" sz="2667" b="0" dirty="0"/>
              <a:t>layers.</a:t>
            </a:r>
          </a:p>
          <a:p>
            <a:r>
              <a:rPr lang="en-US" altLang="zh-TW" sz="2667" b="0" dirty="0"/>
              <a:t>Reducing the operations of linear projections can be an effective way to compress the vision transformer.</a:t>
            </a:r>
            <a:endParaRPr lang="zh-TW" altLang="en-US" sz="2667" b="0" dirty="0"/>
          </a:p>
          <a:p>
            <a:pPr marL="101593" indent="0">
              <a:buNone/>
            </a:pPr>
            <a:endParaRPr lang="zh-TW" altLang="en-US" b="0" dirty="0"/>
          </a:p>
        </p:txBody>
      </p:sp>
      <p:sp>
        <p:nvSpPr>
          <p:cNvPr id="2" name="投影片編號版面配置區 1">
            <a:extLst>
              <a:ext uri="{FF2B5EF4-FFF2-40B4-BE49-F238E27FC236}">
                <a16:creationId xmlns:a16="http://schemas.microsoft.com/office/drawing/2014/main" id="{4648A6CE-A92A-4C51-854D-053E464DC1D3}"/>
              </a:ext>
            </a:extLst>
          </p:cNvPr>
          <p:cNvSpPr>
            <a:spLocks noGrp="1"/>
          </p:cNvSpPr>
          <p:nvPr>
            <p:ph type="sldNum" sz="quarter" idx="12"/>
          </p:nvPr>
        </p:nvSpPr>
        <p:spPr/>
        <p:txBody>
          <a:bodyPr/>
          <a:lstStyle/>
          <a:p>
            <a:fld id="{00000000-1234-1234-1234-123412341234}" type="slidenum">
              <a:rPr lang="en-US" altLang="zh-TW" smtClean="0"/>
              <a:pPr/>
              <a:t>68</a:t>
            </a:fld>
            <a:endParaRPr lang="zh-TW" altLang="en-US"/>
          </a:p>
        </p:txBody>
      </p:sp>
      <p:pic>
        <p:nvPicPr>
          <p:cNvPr id="115" name="圖片 114">
            <a:extLst>
              <a:ext uri="{FF2B5EF4-FFF2-40B4-BE49-F238E27FC236}">
                <a16:creationId xmlns:a16="http://schemas.microsoft.com/office/drawing/2014/main" id="{CEE91112-824C-4DE6-A08A-29E8F18C2EEF}"/>
              </a:ext>
            </a:extLst>
          </p:cNvPr>
          <p:cNvPicPr>
            <a:picLocks noChangeAspect="1"/>
          </p:cNvPicPr>
          <p:nvPr/>
        </p:nvPicPr>
        <p:blipFill>
          <a:blip r:embed="rId3"/>
          <a:stretch>
            <a:fillRect/>
          </a:stretch>
        </p:blipFill>
        <p:spPr>
          <a:xfrm>
            <a:off x="1043573" y="4270919"/>
            <a:ext cx="10631905" cy="1978403"/>
          </a:xfrm>
          <a:prstGeom prst="rect">
            <a:avLst/>
          </a:prstGeom>
        </p:spPr>
      </p:pic>
    </p:spTree>
    <p:extLst>
      <p:ext uri="{BB962C8B-B14F-4D97-AF65-F5344CB8AC3E}">
        <p14:creationId xmlns:p14="http://schemas.microsoft.com/office/powerpoint/2010/main" val="366557636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ea typeface="Times New Roman"/>
                <a:cs typeface="Times New Roman"/>
                <a:sym typeface="Times New Roman"/>
              </a:rPr>
              <a:t>Huge Computational Cost of </a:t>
            </a:r>
            <a:r>
              <a:rPr lang="en-US" altLang="zh-TW" dirty="0" err="1">
                <a:ea typeface="Times New Roman"/>
                <a:cs typeface="Times New Roman"/>
                <a:sym typeface="Times New Roman"/>
              </a:rPr>
              <a:t>ViT</a:t>
            </a:r>
            <a:endParaRPr lang="zh-TW" altLang="en-US" dirty="0"/>
          </a:p>
        </p:txBody>
      </p:sp>
      <p:sp>
        <p:nvSpPr>
          <p:cNvPr id="3" name="文字版面配置區 2"/>
          <p:cNvSpPr>
            <a:spLocks noGrp="1"/>
          </p:cNvSpPr>
          <p:nvPr>
            <p:ph idx="1"/>
          </p:nvPr>
        </p:nvSpPr>
        <p:spPr/>
        <p:txBody>
          <a:bodyPr/>
          <a:lstStyle/>
          <a:p>
            <a:r>
              <a:rPr lang="en-US" altLang="zh-TW" dirty="0"/>
              <a:t>Linear layers being the computation bottleneck</a:t>
            </a:r>
          </a:p>
          <a:p>
            <a:pPr lvl="1" defTabSz="1236102">
              <a:tabLst>
                <a:tab pos="2269010" algn="l"/>
              </a:tabLst>
            </a:pPr>
            <a:r>
              <a:rPr lang="en-US" altLang="zh-TW" dirty="0"/>
              <a:t>QKV:	</a:t>
            </a:r>
            <a:r>
              <a:rPr lang="en-US" altLang="zh-TW" dirty="0">
                <a:solidFill>
                  <a:schemeClr val="tx1"/>
                </a:solidFill>
              </a:rPr>
              <a:t>Producing Q, K and V matrices in an attention block</a:t>
            </a:r>
          </a:p>
          <a:p>
            <a:pPr lvl="1">
              <a:tabLst>
                <a:tab pos="2269010" algn="l"/>
              </a:tabLst>
            </a:pPr>
            <a:r>
              <a:rPr lang="en-US" altLang="zh-TW" dirty="0" err="1"/>
              <a:t>Proj</a:t>
            </a:r>
            <a:r>
              <a:rPr lang="en-US" altLang="zh-TW" dirty="0"/>
              <a:t>:	Linear projection after concatenation in an attention block</a:t>
            </a:r>
          </a:p>
          <a:p>
            <a:pPr lvl="1">
              <a:tabLst>
                <a:tab pos="2269010" algn="l"/>
              </a:tabLst>
            </a:pPr>
            <a:r>
              <a:rPr lang="en-US" altLang="zh-TW" dirty="0"/>
              <a:t>FC1:	First fully-connected layer in a MLP block</a:t>
            </a:r>
          </a:p>
          <a:p>
            <a:pPr lvl="1">
              <a:tabLst>
                <a:tab pos="2269010" algn="l"/>
              </a:tabLst>
            </a:pPr>
            <a:r>
              <a:rPr lang="en-US" altLang="zh-TW" dirty="0"/>
              <a:t>FC2:	Second fully-connected layer in a MLP block</a:t>
            </a:r>
          </a:p>
          <a:p>
            <a:endParaRPr lang="zh-TW" altLang="en-US" dirty="0"/>
          </a:p>
        </p:txBody>
      </p:sp>
      <p:sp>
        <p:nvSpPr>
          <p:cNvPr id="7" name="投影片編號版面配置區 6"/>
          <p:cNvSpPr>
            <a:spLocks noGrp="1"/>
          </p:cNvSpPr>
          <p:nvPr>
            <p:ph type="sldNum" sz="quarter" idx="12"/>
          </p:nvPr>
        </p:nvSpPr>
        <p:spPr/>
        <p:txBody>
          <a:bodyPr/>
          <a:lstStyle/>
          <a:p>
            <a:fld id="{00000000-1234-1234-1234-123412341234}" type="slidenum">
              <a:rPr lang="en-US" altLang="zh-TW" smtClean="0"/>
              <a:pPr/>
              <a:t>69</a:t>
            </a:fld>
            <a:endParaRPr lang="zh-TW" altLang="en-US"/>
          </a:p>
        </p:txBody>
      </p:sp>
      <p:graphicFrame>
        <p:nvGraphicFramePr>
          <p:cNvPr id="4" name="Google Shape;215;p40"/>
          <p:cNvGraphicFramePr/>
          <p:nvPr/>
        </p:nvGraphicFramePr>
        <p:xfrm>
          <a:off x="1228024" y="4152140"/>
          <a:ext cx="10158017" cy="1574907"/>
        </p:xfrm>
        <a:graphic>
          <a:graphicData uri="http://schemas.openxmlformats.org/drawingml/2006/table">
            <a:tbl>
              <a:tblPr firstRow="1" bandRow="1">
                <a:noFill/>
              </a:tblPr>
              <a:tblGrid>
                <a:gridCol w="1139217">
                  <a:extLst>
                    <a:ext uri="{9D8B030D-6E8A-4147-A177-3AD203B41FA5}">
                      <a16:colId xmlns:a16="http://schemas.microsoft.com/office/drawing/2014/main" val="20000"/>
                    </a:ext>
                  </a:extLst>
                </a:gridCol>
                <a:gridCol w="2085367">
                  <a:extLst>
                    <a:ext uri="{9D8B030D-6E8A-4147-A177-3AD203B41FA5}">
                      <a16:colId xmlns:a16="http://schemas.microsoft.com/office/drawing/2014/main" val="20002"/>
                    </a:ext>
                  </a:extLst>
                </a:gridCol>
                <a:gridCol w="2085367">
                  <a:extLst>
                    <a:ext uri="{9D8B030D-6E8A-4147-A177-3AD203B41FA5}">
                      <a16:colId xmlns:a16="http://schemas.microsoft.com/office/drawing/2014/main" val="20003"/>
                    </a:ext>
                  </a:extLst>
                </a:gridCol>
                <a:gridCol w="3124649">
                  <a:extLst>
                    <a:ext uri="{9D8B030D-6E8A-4147-A177-3AD203B41FA5}">
                      <a16:colId xmlns:a16="http://schemas.microsoft.com/office/drawing/2014/main" val="20005"/>
                    </a:ext>
                  </a:extLst>
                </a:gridCol>
                <a:gridCol w="1723417">
                  <a:extLst>
                    <a:ext uri="{9D8B030D-6E8A-4147-A177-3AD203B41FA5}">
                      <a16:colId xmlns:a16="http://schemas.microsoft.com/office/drawing/2014/main" val="20004"/>
                    </a:ext>
                  </a:extLst>
                </a:gridCol>
              </a:tblGrid>
              <a:tr h="741707">
                <a:tc>
                  <a:txBody>
                    <a:bodyPr/>
                    <a:lstStyle/>
                    <a:p>
                      <a:pPr marL="0" marR="0" lvl="0" indent="0" algn="ctr" rtl="0">
                        <a:spcBef>
                          <a:spcPts val="0"/>
                        </a:spcBef>
                        <a:spcAft>
                          <a:spcPts val="0"/>
                        </a:spcAft>
                        <a:buNone/>
                      </a:pPr>
                      <a:r>
                        <a:rPr lang="zh-TW" sz="2100" b="0" dirty="0">
                          <a:solidFill>
                            <a:schemeClr val="tx1"/>
                          </a:solidFill>
                          <a:latin typeface="Times New Roman"/>
                          <a:ea typeface="Times New Roman"/>
                          <a:cs typeface="Times New Roman"/>
                          <a:sym typeface="Times New Roman"/>
                        </a:rPr>
                        <a:t>Model</a:t>
                      </a:r>
                      <a:endParaRPr sz="2100" b="0" dirty="0">
                        <a:solidFill>
                          <a:schemeClr val="tx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Linear layers in </a:t>
                      </a:r>
                    </a:p>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attention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Linear layers</a:t>
                      </a:r>
                      <a:r>
                        <a:rPr lang="en-US" altLang="zh-TW" sz="2100" b="0" baseline="0" dirty="0">
                          <a:solidFill>
                            <a:schemeClr val="tx1"/>
                          </a:solidFill>
                          <a:latin typeface="Times New Roman"/>
                          <a:ea typeface="Times New Roman"/>
                          <a:cs typeface="Times New Roman"/>
                          <a:sym typeface="Times New Roman"/>
                        </a:rPr>
                        <a:t> in </a:t>
                      </a:r>
                    </a:p>
                    <a:p>
                      <a:pPr marL="0" marR="0" lvl="0" indent="0" algn="ctr" rtl="0">
                        <a:spcBef>
                          <a:spcPts val="0"/>
                        </a:spcBef>
                        <a:spcAft>
                          <a:spcPts val="0"/>
                        </a:spcAft>
                        <a:buNone/>
                      </a:pPr>
                      <a:r>
                        <a:rPr lang="en-US" altLang="zh-TW" sz="2100" b="0" baseline="0" dirty="0">
                          <a:solidFill>
                            <a:schemeClr val="tx1"/>
                          </a:solidFill>
                          <a:latin typeface="Times New Roman"/>
                          <a:ea typeface="Times New Roman"/>
                          <a:cs typeface="Times New Roman"/>
                          <a:sym typeface="Times New Roman"/>
                        </a:rPr>
                        <a:t>MLP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100" b="0" baseline="0" dirty="0">
                          <a:solidFill>
                            <a:schemeClr val="tx1"/>
                          </a:solidFill>
                          <a:latin typeface="Times New Roman"/>
                          <a:ea typeface="Times New Roman"/>
                          <a:cs typeface="Times New Roman"/>
                          <a:sym typeface="Times New Roman"/>
                        </a:rPr>
                        <a:t>All linear layers in</a:t>
                      </a:r>
                    </a:p>
                    <a:p>
                      <a:pPr marL="0" marR="0" lvl="0" indent="0" algn="ctr" rtl="0">
                        <a:spcBef>
                          <a:spcPts val="0"/>
                        </a:spcBef>
                        <a:spcAft>
                          <a:spcPts val="0"/>
                        </a:spcAft>
                        <a:buNone/>
                      </a:pPr>
                      <a:r>
                        <a:rPr lang="en-US" sz="2100" b="0" baseline="0" dirty="0">
                          <a:solidFill>
                            <a:schemeClr val="tx1"/>
                          </a:solidFill>
                          <a:latin typeface="Times New Roman"/>
                          <a:ea typeface="Times New Roman"/>
                          <a:cs typeface="Times New Roman"/>
                          <a:sym typeface="Times New Roman"/>
                        </a:rPr>
                        <a:t>attention and MLP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Entire model</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416600">
                <a:tc>
                  <a:txBody>
                    <a:bodyPr/>
                    <a:lstStyle/>
                    <a:p>
                      <a:pPr marL="0" marR="0" lvl="0" indent="0" algn="ctr" rtl="0">
                        <a:spcBef>
                          <a:spcPts val="0"/>
                        </a:spcBef>
                        <a:spcAft>
                          <a:spcPts val="0"/>
                        </a:spcAft>
                        <a:buNone/>
                      </a:pPr>
                      <a:r>
                        <a:rPr lang="zh-TW" sz="2100" b="0">
                          <a:solidFill>
                            <a:schemeClr val="dk1"/>
                          </a:solidFill>
                          <a:latin typeface="Times New Roman"/>
                          <a:ea typeface="Times New Roman"/>
                          <a:cs typeface="Times New Roman"/>
                          <a:sym typeface="Times New Roman"/>
                        </a:rPr>
                        <a:t>DeiT-S</a:t>
                      </a:r>
                      <a:endParaRPr sz="2100" b="0">
                        <a:solidFill>
                          <a:schemeClr val="dk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1.39G (30%)</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lgn="ctr">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2.79G (61%)</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en-US" sz="2100" b="0" dirty="0">
                          <a:solidFill>
                            <a:schemeClr val="dk1"/>
                          </a:solidFill>
                          <a:latin typeface="Times New Roman"/>
                          <a:ea typeface="Times New Roman"/>
                          <a:cs typeface="Times New Roman"/>
                          <a:sym typeface="Times New Roman"/>
                        </a:rPr>
                        <a:t>4.18G (91%)</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lgn="ctr">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4.6G</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T w="12700" cap="flat" cmpd="sng">
                      <a:solidFill>
                        <a:schemeClr val="dk1"/>
                      </a:solidFill>
                      <a:prstDash val="solid"/>
                      <a:round/>
                      <a:headEnd type="none" w="sm" len="sm"/>
                      <a:tailEnd type="none" w="sm" len="sm"/>
                    </a:lnT>
                    <a:solidFill>
                      <a:srgbClr val="FFFFFF"/>
                    </a:solidFill>
                  </a:tcPr>
                </a:tc>
                <a:extLst>
                  <a:ext uri="{0D108BD9-81ED-4DB2-BD59-A6C34878D82A}">
                    <a16:rowId xmlns:a16="http://schemas.microsoft.com/office/drawing/2014/main" val="10001"/>
                  </a:ext>
                </a:extLst>
              </a:tr>
              <a:tr h="416600">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DeiT-B</a:t>
                      </a:r>
                      <a:endParaRPr sz="2100" b="0" dirty="0">
                        <a:solidFill>
                          <a:schemeClr val="dk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5.58G (32%)</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a:solidFill>
                            <a:schemeClr val="dk1"/>
                          </a:solidFill>
                          <a:latin typeface="Times New Roman"/>
                          <a:ea typeface="Times New Roman"/>
                          <a:cs typeface="Times New Roman"/>
                          <a:sym typeface="Times New Roman"/>
                        </a:rPr>
                        <a:t>11.15G (64%)</a:t>
                      </a:r>
                      <a:endParaRPr sz="2100" b="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100" b="0" dirty="0">
                          <a:solidFill>
                            <a:schemeClr val="dk1"/>
                          </a:solidFill>
                          <a:latin typeface="Times New Roman"/>
                          <a:ea typeface="Times New Roman"/>
                          <a:cs typeface="Times New Roman"/>
                          <a:sym typeface="Times New Roman"/>
                        </a:rPr>
                        <a:t>16.73G (96%)</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17.5G</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bl>
          </a:graphicData>
        </a:graphic>
      </p:graphicFrame>
      <p:sp>
        <p:nvSpPr>
          <p:cNvPr id="5" name="Google Shape;216;p40"/>
          <p:cNvSpPr txBox="1"/>
          <p:nvPr/>
        </p:nvSpPr>
        <p:spPr>
          <a:xfrm>
            <a:off x="3155471" y="5671485"/>
            <a:ext cx="6303120" cy="574412"/>
          </a:xfrm>
          <a:prstGeom prst="rect">
            <a:avLst/>
          </a:prstGeom>
          <a:noFill/>
          <a:ln>
            <a:noFill/>
          </a:ln>
        </p:spPr>
        <p:txBody>
          <a:bodyPr spcFirstLastPara="1" wrap="square" lIns="121900" tIns="121900" rIns="121900" bIns="121900" anchor="t" anchorCtr="0">
            <a:spAutoFit/>
          </a:bodyPr>
          <a:lstStyle/>
          <a:p>
            <a:pPr algn="ctr">
              <a:spcBef>
                <a:spcPts val="0"/>
              </a:spcBef>
              <a:spcAft>
                <a:spcPts val="0"/>
              </a:spcAft>
            </a:pPr>
            <a:r>
              <a:rPr lang="en-US" altLang="zh-TW" sz="2133" dirty="0">
                <a:latin typeface="Times New Roman"/>
                <a:ea typeface="Times New Roman"/>
                <a:cs typeface="Times New Roman"/>
                <a:sym typeface="Times New Roman"/>
              </a:rPr>
              <a:t>FLOPs composition of DeiT-S and DeiT-B</a:t>
            </a:r>
            <a:endParaRPr sz="2133" dirty="0">
              <a:latin typeface="Times New Roman"/>
              <a:ea typeface="Times New Roman"/>
              <a:cs typeface="Times New Roman"/>
              <a:sym typeface="Times New Roman"/>
            </a:endParaRPr>
          </a:p>
        </p:txBody>
      </p:sp>
    </p:spTree>
    <p:extLst>
      <p:ext uri="{BB962C8B-B14F-4D97-AF65-F5344CB8AC3E}">
        <p14:creationId xmlns:p14="http://schemas.microsoft.com/office/powerpoint/2010/main" val="19318363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388790E-0B33-FAF8-637D-24586FA0F4E6}"/>
              </a:ext>
            </a:extLst>
          </p:cNvPr>
          <p:cNvSpPr>
            <a:spLocks noGrp="1"/>
          </p:cNvSpPr>
          <p:nvPr>
            <p:ph type="title"/>
          </p:nvPr>
        </p:nvSpPr>
        <p:spPr/>
        <p:txBody>
          <a:bodyPr/>
          <a:lstStyle/>
          <a:p>
            <a:r>
              <a:rPr lang="en-US" altLang="zh-TW" dirty="0"/>
              <a:t>Manually-designed Neural Network Architecture</a:t>
            </a:r>
            <a:endParaRPr kumimoji="1" lang="zh-TW" altLang="en-US" dirty="0"/>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14E31BE6-1CEF-AB67-7DB0-E274278E53FC}"/>
                  </a:ext>
                </a:extLst>
              </p:cNvPr>
              <p:cNvSpPr>
                <a:spLocks noGrp="1"/>
              </p:cNvSpPr>
              <p:nvPr>
                <p:ph idx="1"/>
              </p:nvPr>
            </p:nvSpPr>
            <p:spPr>
              <a:xfrm>
                <a:off x="838200" y="1825625"/>
                <a:ext cx="7633800" cy="4351338"/>
              </a:xfrm>
            </p:spPr>
            <p:txBody>
              <a:bodyPr/>
              <a:lstStyle/>
              <a:p>
                <a:r>
                  <a:rPr kumimoji="1" lang="en-US" altLang="zh-TW" dirty="0"/>
                  <a:t>Problem with manually neural network design</a:t>
                </a:r>
              </a:p>
              <a:p>
                <a:pPr lvl="1"/>
                <a:r>
                  <a:rPr kumimoji="1" lang="en-US" altLang="zh-TW" dirty="0"/>
                  <a:t>Non-transferable optimality</a:t>
                </a:r>
              </a:p>
              <a:p>
                <a:pPr lvl="1"/>
                <a:r>
                  <a:rPr kumimoji="1" lang="en-US" altLang="zh-TW" dirty="0"/>
                  <a:t>Infinite neural architecture candidates</a:t>
                </a:r>
              </a:p>
              <a:p>
                <a:pPr lvl="2"/>
                <a:r>
                  <a:rPr kumimoji="1" lang="en-US" altLang="zh-TW" dirty="0"/>
                  <a:t>Considering VGG16 with 13 convolution layers</a:t>
                </a:r>
              </a:p>
              <a:p>
                <a:pPr lvl="2"/>
                <a:r>
                  <a:rPr kumimoji="1" lang="en-US" altLang="zh-TW" dirty="0"/>
                  <a:t>Kernel </a:t>
                </a:r>
                <a14:m>
                  <m:oMath xmlns:m="http://schemas.openxmlformats.org/officeDocument/2006/math">
                    <m:r>
                      <a:rPr kumimoji="1" lang="en-US" altLang="zh-TW" i="1" smtClean="0">
                        <a:latin typeface="Cambria Math" panose="02040503050406030204" pitchFamily="18" charset="0"/>
                        <a:ea typeface="Cambria Math" panose="02040503050406030204" pitchFamily="18" charset="0"/>
                      </a:rPr>
                      <m:t>∈</m:t>
                    </m:r>
                  </m:oMath>
                </a14:m>
                <a:r>
                  <a:rPr kumimoji="1" lang="en-US" altLang="zh-TW" dirty="0"/>
                  <a:t> {1x1, 3x3, 5x5}</a:t>
                </a:r>
              </a:p>
              <a:p>
                <a:pPr lvl="2"/>
                <a:r>
                  <a:rPr kumimoji="1" lang="en-US" altLang="zh-TW" dirty="0"/>
                  <a:t>3</a:t>
                </a:r>
                <a:r>
                  <a:rPr kumimoji="1" lang="en-US" altLang="zh-TW" baseline="30000" dirty="0"/>
                  <a:t>13</a:t>
                </a:r>
                <a:r>
                  <a:rPr kumimoji="1" lang="en-US" altLang="zh-TW" dirty="0"/>
                  <a:t> neural network architectures</a:t>
                </a:r>
              </a:p>
              <a:p>
                <a:pPr lvl="1"/>
                <a:r>
                  <a:rPr kumimoji="1" lang="en-US" altLang="zh-TW" dirty="0"/>
                  <a:t>Require human expertise and manual try-and error</a:t>
                </a:r>
              </a:p>
              <a:p>
                <a:pPr lvl="2"/>
                <a:r>
                  <a:rPr kumimoji="1" lang="en-US" altLang="zh-TW" dirty="0"/>
                  <a:t>Time consuming</a:t>
                </a:r>
              </a:p>
              <a:p>
                <a:pPr lvl="2"/>
                <a:r>
                  <a:rPr kumimoji="1" lang="en-US" altLang="zh-TW" dirty="0"/>
                  <a:t>Expensive</a:t>
                </a:r>
              </a:p>
              <a:p>
                <a:pPr marL="0" indent="0">
                  <a:buNone/>
                </a:pPr>
                <a:endParaRPr kumimoji="1" lang="en-US" altLang="zh-TW" dirty="0"/>
              </a:p>
              <a:p>
                <a:endParaRPr kumimoji="1" lang="en-US" altLang="zh-TW" dirty="0"/>
              </a:p>
              <a:p>
                <a:pPr lvl="1"/>
                <a:endParaRPr kumimoji="1" lang="zh-TW" altLang="en-US" dirty="0"/>
              </a:p>
            </p:txBody>
          </p:sp>
        </mc:Choice>
        <mc:Fallback xmlns="">
          <p:sp>
            <p:nvSpPr>
              <p:cNvPr id="3" name="內容版面配置區 2">
                <a:extLst>
                  <a:ext uri="{FF2B5EF4-FFF2-40B4-BE49-F238E27FC236}">
                    <a16:creationId xmlns:a16="http://schemas.microsoft.com/office/drawing/2014/main" id="{14E31BE6-1CEF-AB67-7DB0-E274278E53FC}"/>
                  </a:ext>
                </a:extLst>
              </p:cNvPr>
              <p:cNvSpPr>
                <a:spLocks noGrp="1" noRot="1" noChangeAspect="1" noMove="1" noResize="1" noEditPoints="1" noAdjustHandles="1" noChangeArrowheads="1" noChangeShapeType="1" noTextEdit="1"/>
              </p:cNvSpPr>
              <p:nvPr>
                <p:ph idx="1"/>
              </p:nvPr>
            </p:nvSpPr>
            <p:spPr>
              <a:xfrm>
                <a:off x="838200" y="1825625"/>
                <a:ext cx="7633800" cy="4351338"/>
              </a:xfrm>
              <a:blipFill>
                <a:blip r:embed="rId2"/>
                <a:stretch>
                  <a:fillRect l="-1495" t="-1453"/>
                </a:stretch>
              </a:blipFill>
            </p:spPr>
            <p:txBody>
              <a:bodyPr/>
              <a:lstStyle/>
              <a:p>
                <a:r>
                  <a:rPr lang="zh-TW" altLang="en-US">
                    <a:noFill/>
                  </a:rPr>
                  <a:t> </a:t>
                </a:r>
              </a:p>
            </p:txBody>
          </p:sp>
        </mc:Fallback>
      </mc:AlternateContent>
      <p:sp>
        <p:nvSpPr>
          <p:cNvPr id="4" name="投影片編號版面配置區 3">
            <a:extLst>
              <a:ext uri="{FF2B5EF4-FFF2-40B4-BE49-F238E27FC236}">
                <a16:creationId xmlns:a16="http://schemas.microsoft.com/office/drawing/2014/main" id="{2049FC67-F3D1-E325-2CAC-9EBC5CA35767}"/>
              </a:ext>
            </a:extLst>
          </p:cNvPr>
          <p:cNvSpPr>
            <a:spLocks noGrp="1"/>
          </p:cNvSpPr>
          <p:nvPr>
            <p:ph type="sldNum" sz="quarter" idx="12"/>
          </p:nvPr>
        </p:nvSpPr>
        <p:spPr/>
        <p:txBody>
          <a:bodyPr/>
          <a:lstStyle/>
          <a:p>
            <a:fld id="{1A4800EB-2EA5-46D2-A07A-510C9AA2772C}" type="slidenum">
              <a:rPr lang="en-US" altLang="zh-TW" smtClean="0"/>
              <a:pPr/>
              <a:t>7</a:t>
            </a:fld>
            <a:endParaRPr lang="en-US" altLang="zh-TW"/>
          </a:p>
        </p:txBody>
      </p:sp>
      <p:pic>
        <p:nvPicPr>
          <p:cNvPr id="7" name="圖片 6" descr="一張含有 人的臉孔, 螢幕擷取畫面 的圖片&#10;&#10;自動產生的描述">
            <a:extLst>
              <a:ext uri="{FF2B5EF4-FFF2-40B4-BE49-F238E27FC236}">
                <a16:creationId xmlns:a16="http://schemas.microsoft.com/office/drawing/2014/main" id="{5657A71F-519C-BD89-8FB7-E34F6618D8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0450" y="2853000"/>
            <a:ext cx="3843500" cy="2574618"/>
          </a:xfrm>
          <a:prstGeom prst="rect">
            <a:avLst/>
          </a:prstGeom>
        </p:spPr>
      </p:pic>
    </p:spTree>
    <p:extLst>
      <p:ext uri="{BB962C8B-B14F-4D97-AF65-F5344CB8AC3E}">
        <p14:creationId xmlns:p14="http://schemas.microsoft.com/office/powerpoint/2010/main" val="321549017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ea typeface="Times New Roman"/>
                <a:cs typeface="Times New Roman"/>
                <a:sym typeface="Times New Roman"/>
              </a:rPr>
              <a:t>Huge Computational Cost of </a:t>
            </a:r>
            <a:r>
              <a:rPr lang="en-US" altLang="zh-TW" dirty="0" err="1">
                <a:ea typeface="Times New Roman"/>
                <a:cs typeface="Times New Roman"/>
                <a:sym typeface="Times New Roman"/>
              </a:rPr>
              <a:t>ViT</a:t>
            </a:r>
            <a:endParaRPr lang="zh-TW" altLang="en-US" dirty="0"/>
          </a:p>
        </p:txBody>
      </p:sp>
      <p:sp>
        <p:nvSpPr>
          <p:cNvPr id="3" name="文字版面配置區 2"/>
          <p:cNvSpPr>
            <a:spLocks noGrp="1"/>
          </p:cNvSpPr>
          <p:nvPr>
            <p:ph idx="1"/>
          </p:nvPr>
        </p:nvSpPr>
        <p:spPr/>
        <p:txBody>
          <a:bodyPr/>
          <a:lstStyle/>
          <a:p>
            <a:r>
              <a:rPr lang="en-US" altLang="zh-TW" dirty="0"/>
              <a:t>Linear layers being the computation bottleneck</a:t>
            </a:r>
          </a:p>
          <a:p>
            <a:pPr lvl="1" defTabSz="1236102">
              <a:tabLst>
                <a:tab pos="2269010" algn="l"/>
              </a:tabLst>
            </a:pPr>
            <a:r>
              <a:rPr lang="en-US" altLang="zh-TW" dirty="0">
                <a:solidFill>
                  <a:srgbClr val="FF0000"/>
                </a:solidFill>
              </a:rPr>
              <a:t>QKV:	Producing Q, K and V matrices in an attention block</a:t>
            </a:r>
          </a:p>
          <a:p>
            <a:pPr lvl="1">
              <a:tabLst>
                <a:tab pos="2269010" algn="l"/>
              </a:tabLst>
            </a:pPr>
            <a:r>
              <a:rPr lang="en-US" altLang="zh-TW" dirty="0" err="1">
                <a:solidFill>
                  <a:srgbClr val="FF0000"/>
                </a:solidFill>
              </a:rPr>
              <a:t>Proj</a:t>
            </a:r>
            <a:r>
              <a:rPr lang="en-US" altLang="zh-TW" dirty="0">
                <a:solidFill>
                  <a:srgbClr val="FF0000"/>
                </a:solidFill>
              </a:rPr>
              <a:t>:	Linear projection after concatenation in an attention block</a:t>
            </a:r>
          </a:p>
          <a:p>
            <a:pPr lvl="1">
              <a:tabLst>
                <a:tab pos="2269010" algn="l"/>
              </a:tabLst>
            </a:pPr>
            <a:r>
              <a:rPr lang="en-US" altLang="zh-TW" dirty="0"/>
              <a:t>FC1:	First fully-connected layer in a MLP block</a:t>
            </a:r>
          </a:p>
          <a:p>
            <a:pPr lvl="1">
              <a:tabLst>
                <a:tab pos="2269010" algn="l"/>
              </a:tabLst>
            </a:pPr>
            <a:r>
              <a:rPr lang="en-US" altLang="zh-TW" dirty="0"/>
              <a:t>FC2:	Second fully-connected layer in a MLP block</a:t>
            </a:r>
          </a:p>
          <a:p>
            <a:endParaRPr lang="zh-TW" altLang="en-US" dirty="0"/>
          </a:p>
        </p:txBody>
      </p:sp>
      <p:sp>
        <p:nvSpPr>
          <p:cNvPr id="7" name="投影片編號版面配置區 6"/>
          <p:cNvSpPr>
            <a:spLocks noGrp="1"/>
          </p:cNvSpPr>
          <p:nvPr>
            <p:ph type="sldNum" sz="quarter" idx="12"/>
          </p:nvPr>
        </p:nvSpPr>
        <p:spPr/>
        <p:txBody>
          <a:bodyPr/>
          <a:lstStyle/>
          <a:p>
            <a:fld id="{00000000-1234-1234-1234-123412341234}" type="slidenum">
              <a:rPr lang="en-US" altLang="zh-TW" smtClean="0"/>
              <a:pPr/>
              <a:t>70</a:t>
            </a:fld>
            <a:endParaRPr lang="zh-TW" altLang="en-US"/>
          </a:p>
        </p:txBody>
      </p:sp>
      <p:graphicFrame>
        <p:nvGraphicFramePr>
          <p:cNvPr id="4" name="Google Shape;215;p40"/>
          <p:cNvGraphicFramePr/>
          <p:nvPr>
            <p:extLst>
              <p:ext uri="{D42A27DB-BD31-4B8C-83A1-F6EECF244321}">
                <p14:modId xmlns:p14="http://schemas.microsoft.com/office/powerpoint/2010/main" val="542744829"/>
              </p:ext>
            </p:extLst>
          </p:nvPr>
        </p:nvGraphicFramePr>
        <p:xfrm>
          <a:off x="1228024" y="4152140"/>
          <a:ext cx="10158017" cy="1574907"/>
        </p:xfrm>
        <a:graphic>
          <a:graphicData uri="http://schemas.openxmlformats.org/drawingml/2006/table">
            <a:tbl>
              <a:tblPr firstRow="1" bandRow="1">
                <a:noFill/>
              </a:tblPr>
              <a:tblGrid>
                <a:gridCol w="1139217">
                  <a:extLst>
                    <a:ext uri="{9D8B030D-6E8A-4147-A177-3AD203B41FA5}">
                      <a16:colId xmlns:a16="http://schemas.microsoft.com/office/drawing/2014/main" val="20000"/>
                    </a:ext>
                  </a:extLst>
                </a:gridCol>
                <a:gridCol w="2085367">
                  <a:extLst>
                    <a:ext uri="{9D8B030D-6E8A-4147-A177-3AD203B41FA5}">
                      <a16:colId xmlns:a16="http://schemas.microsoft.com/office/drawing/2014/main" val="20002"/>
                    </a:ext>
                  </a:extLst>
                </a:gridCol>
                <a:gridCol w="2085367">
                  <a:extLst>
                    <a:ext uri="{9D8B030D-6E8A-4147-A177-3AD203B41FA5}">
                      <a16:colId xmlns:a16="http://schemas.microsoft.com/office/drawing/2014/main" val="20003"/>
                    </a:ext>
                  </a:extLst>
                </a:gridCol>
                <a:gridCol w="3124649">
                  <a:extLst>
                    <a:ext uri="{9D8B030D-6E8A-4147-A177-3AD203B41FA5}">
                      <a16:colId xmlns:a16="http://schemas.microsoft.com/office/drawing/2014/main" val="20005"/>
                    </a:ext>
                  </a:extLst>
                </a:gridCol>
                <a:gridCol w="1723417">
                  <a:extLst>
                    <a:ext uri="{9D8B030D-6E8A-4147-A177-3AD203B41FA5}">
                      <a16:colId xmlns:a16="http://schemas.microsoft.com/office/drawing/2014/main" val="20004"/>
                    </a:ext>
                  </a:extLst>
                </a:gridCol>
              </a:tblGrid>
              <a:tr h="741707">
                <a:tc>
                  <a:txBody>
                    <a:bodyPr/>
                    <a:lstStyle/>
                    <a:p>
                      <a:pPr marL="0" marR="0" lvl="0" indent="0" algn="ctr" rtl="0">
                        <a:spcBef>
                          <a:spcPts val="0"/>
                        </a:spcBef>
                        <a:spcAft>
                          <a:spcPts val="0"/>
                        </a:spcAft>
                        <a:buNone/>
                      </a:pPr>
                      <a:r>
                        <a:rPr lang="zh-TW" sz="2100" b="0" dirty="0">
                          <a:solidFill>
                            <a:schemeClr val="tx1"/>
                          </a:solidFill>
                          <a:latin typeface="Times New Roman"/>
                          <a:ea typeface="Times New Roman"/>
                          <a:cs typeface="Times New Roman"/>
                          <a:sym typeface="Times New Roman"/>
                        </a:rPr>
                        <a:t>Model</a:t>
                      </a:r>
                      <a:endParaRPr sz="2100" b="0" dirty="0">
                        <a:solidFill>
                          <a:schemeClr val="tx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Linear layers in </a:t>
                      </a:r>
                    </a:p>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attention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Linear layers</a:t>
                      </a:r>
                      <a:r>
                        <a:rPr lang="en-US" altLang="zh-TW" sz="2100" b="0" baseline="0" dirty="0">
                          <a:solidFill>
                            <a:schemeClr val="tx1"/>
                          </a:solidFill>
                          <a:latin typeface="Times New Roman"/>
                          <a:ea typeface="Times New Roman"/>
                          <a:cs typeface="Times New Roman"/>
                          <a:sym typeface="Times New Roman"/>
                        </a:rPr>
                        <a:t> in </a:t>
                      </a:r>
                    </a:p>
                    <a:p>
                      <a:pPr marL="0" marR="0" lvl="0" indent="0" algn="ctr" rtl="0">
                        <a:spcBef>
                          <a:spcPts val="0"/>
                        </a:spcBef>
                        <a:spcAft>
                          <a:spcPts val="0"/>
                        </a:spcAft>
                        <a:buNone/>
                      </a:pPr>
                      <a:r>
                        <a:rPr lang="en-US" altLang="zh-TW" sz="2100" b="0" baseline="0" dirty="0">
                          <a:solidFill>
                            <a:schemeClr val="tx1"/>
                          </a:solidFill>
                          <a:latin typeface="Times New Roman"/>
                          <a:ea typeface="Times New Roman"/>
                          <a:cs typeface="Times New Roman"/>
                          <a:sym typeface="Times New Roman"/>
                        </a:rPr>
                        <a:t>MLP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100" b="0" baseline="0" dirty="0">
                          <a:solidFill>
                            <a:schemeClr val="tx1"/>
                          </a:solidFill>
                          <a:latin typeface="Times New Roman"/>
                          <a:ea typeface="Times New Roman"/>
                          <a:cs typeface="Times New Roman"/>
                          <a:sym typeface="Times New Roman"/>
                        </a:rPr>
                        <a:t>All linear layers in</a:t>
                      </a:r>
                    </a:p>
                    <a:p>
                      <a:pPr marL="0" marR="0" lvl="0" indent="0" algn="ctr" rtl="0">
                        <a:spcBef>
                          <a:spcPts val="0"/>
                        </a:spcBef>
                        <a:spcAft>
                          <a:spcPts val="0"/>
                        </a:spcAft>
                        <a:buNone/>
                      </a:pPr>
                      <a:r>
                        <a:rPr lang="en-US" sz="2100" b="0" baseline="0" dirty="0">
                          <a:solidFill>
                            <a:schemeClr val="tx1"/>
                          </a:solidFill>
                          <a:latin typeface="Times New Roman"/>
                          <a:ea typeface="Times New Roman"/>
                          <a:cs typeface="Times New Roman"/>
                          <a:sym typeface="Times New Roman"/>
                        </a:rPr>
                        <a:t>attention and MLP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Entire model</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416600">
                <a:tc>
                  <a:txBody>
                    <a:bodyPr/>
                    <a:lstStyle/>
                    <a:p>
                      <a:pPr marL="0" marR="0" lvl="0" indent="0" algn="ctr" rtl="0">
                        <a:spcBef>
                          <a:spcPts val="0"/>
                        </a:spcBef>
                        <a:spcAft>
                          <a:spcPts val="0"/>
                        </a:spcAft>
                        <a:buNone/>
                      </a:pPr>
                      <a:r>
                        <a:rPr lang="zh-TW" sz="2100" b="0">
                          <a:solidFill>
                            <a:schemeClr val="dk1"/>
                          </a:solidFill>
                          <a:latin typeface="Times New Roman"/>
                          <a:ea typeface="Times New Roman"/>
                          <a:cs typeface="Times New Roman"/>
                          <a:sym typeface="Times New Roman"/>
                        </a:rPr>
                        <a:t>DeiT-S</a:t>
                      </a:r>
                      <a:endParaRPr sz="2100" b="0">
                        <a:solidFill>
                          <a:schemeClr val="dk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1.39G (30%)</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lgn="ctr">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2.79G (61%)</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en-US" sz="2100" b="0" dirty="0">
                          <a:solidFill>
                            <a:schemeClr val="dk1"/>
                          </a:solidFill>
                          <a:latin typeface="Times New Roman"/>
                          <a:ea typeface="Times New Roman"/>
                          <a:cs typeface="Times New Roman"/>
                          <a:sym typeface="Times New Roman"/>
                        </a:rPr>
                        <a:t>4.18G (91%)</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lgn="ctr">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4.6G</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T w="12700" cap="flat" cmpd="sng">
                      <a:solidFill>
                        <a:schemeClr val="dk1"/>
                      </a:solidFill>
                      <a:prstDash val="solid"/>
                      <a:round/>
                      <a:headEnd type="none" w="sm" len="sm"/>
                      <a:tailEnd type="none" w="sm" len="sm"/>
                    </a:lnT>
                    <a:solidFill>
                      <a:srgbClr val="FFFFFF"/>
                    </a:solidFill>
                  </a:tcPr>
                </a:tc>
                <a:extLst>
                  <a:ext uri="{0D108BD9-81ED-4DB2-BD59-A6C34878D82A}">
                    <a16:rowId xmlns:a16="http://schemas.microsoft.com/office/drawing/2014/main" val="10001"/>
                  </a:ext>
                </a:extLst>
              </a:tr>
              <a:tr h="416600">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DeiT-B</a:t>
                      </a:r>
                      <a:endParaRPr sz="2100" b="0" dirty="0">
                        <a:solidFill>
                          <a:schemeClr val="dk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5.58G (32%)</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a:solidFill>
                            <a:schemeClr val="dk1"/>
                          </a:solidFill>
                          <a:latin typeface="Times New Roman"/>
                          <a:ea typeface="Times New Roman"/>
                          <a:cs typeface="Times New Roman"/>
                          <a:sym typeface="Times New Roman"/>
                        </a:rPr>
                        <a:t>11.15G (64%)</a:t>
                      </a:r>
                      <a:endParaRPr sz="2100" b="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100" b="0" dirty="0">
                          <a:solidFill>
                            <a:schemeClr val="dk1"/>
                          </a:solidFill>
                          <a:latin typeface="Times New Roman"/>
                          <a:ea typeface="Times New Roman"/>
                          <a:cs typeface="Times New Roman"/>
                          <a:sym typeface="Times New Roman"/>
                        </a:rPr>
                        <a:t>16.73G (96%)</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17.5G</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bl>
          </a:graphicData>
        </a:graphic>
      </p:graphicFrame>
      <p:sp>
        <p:nvSpPr>
          <p:cNvPr id="5" name="Google Shape;216;p40"/>
          <p:cNvSpPr txBox="1"/>
          <p:nvPr/>
        </p:nvSpPr>
        <p:spPr>
          <a:xfrm>
            <a:off x="3155471" y="5671485"/>
            <a:ext cx="6303120" cy="574412"/>
          </a:xfrm>
          <a:prstGeom prst="rect">
            <a:avLst/>
          </a:prstGeom>
          <a:noFill/>
          <a:ln>
            <a:noFill/>
          </a:ln>
        </p:spPr>
        <p:txBody>
          <a:bodyPr spcFirstLastPara="1" wrap="square" lIns="121900" tIns="121900" rIns="121900" bIns="121900" anchor="t" anchorCtr="0">
            <a:spAutoFit/>
          </a:bodyPr>
          <a:lstStyle/>
          <a:p>
            <a:pPr algn="ctr">
              <a:spcBef>
                <a:spcPts val="0"/>
              </a:spcBef>
              <a:spcAft>
                <a:spcPts val="0"/>
              </a:spcAft>
            </a:pPr>
            <a:r>
              <a:rPr lang="en-US" altLang="zh-TW" sz="2133" dirty="0">
                <a:latin typeface="Times New Roman"/>
                <a:ea typeface="Times New Roman"/>
                <a:cs typeface="Times New Roman"/>
                <a:sym typeface="Times New Roman"/>
              </a:rPr>
              <a:t>FLOPs composition of DeiT-S and DeiT-B</a:t>
            </a:r>
            <a:endParaRPr sz="2133" dirty="0">
              <a:latin typeface="Times New Roman"/>
              <a:ea typeface="Times New Roman"/>
              <a:cs typeface="Times New Roman"/>
              <a:sym typeface="Times New Roman"/>
            </a:endParaRPr>
          </a:p>
        </p:txBody>
      </p:sp>
      <p:sp>
        <p:nvSpPr>
          <p:cNvPr id="8" name="Google Shape;238;p42"/>
          <p:cNvSpPr/>
          <p:nvPr/>
        </p:nvSpPr>
        <p:spPr>
          <a:xfrm>
            <a:off x="2248746" y="4085783"/>
            <a:ext cx="2289388" cy="1707621"/>
          </a:xfrm>
          <a:prstGeom prst="rect">
            <a:avLst/>
          </a:prstGeom>
          <a:noFill/>
          <a:ln w="28575" cap="flat" cmpd="sng">
            <a:solidFill>
              <a:srgbClr val="EA4335"/>
            </a:solidFill>
            <a:prstDash val="solid"/>
            <a:round/>
            <a:headEnd type="none" w="sm" len="sm"/>
            <a:tailEnd type="none" w="sm" len="sm"/>
          </a:ln>
        </p:spPr>
        <p:txBody>
          <a:bodyPr spcFirstLastPara="1" wrap="square" lIns="121900" tIns="121900" rIns="121900" bIns="121900" anchor="ctr" anchorCtr="0">
            <a:noAutofit/>
          </a:bodyPr>
          <a:lstStyle/>
          <a:p>
            <a:pPr>
              <a:spcBef>
                <a:spcPts val="0"/>
              </a:spcBef>
              <a:spcAft>
                <a:spcPts val="0"/>
              </a:spcAft>
            </a:pPr>
            <a:endParaRPr>
              <a:solidFill>
                <a:srgbClr val="EA4335"/>
              </a:solidFill>
            </a:endParaRPr>
          </a:p>
        </p:txBody>
      </p:sp>
    </p:spTree>
    <p:extLst>
      <p:ext uri="{BB962C8B-B14F-4D97-AF65-F5344CB8AC3E}">
        <p14:creationId xmlns:p14="http://schemas.microsoft.com/office/powerpoint/2010/main" val="340810565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ea typeface="Times New Roman"/>
                <a:cs typeface="Times New Roman"/>
                <a:sym typeface="Times New Roman"/>
              </a:rPr>
              <a:t>Huge Computational Cost of </a:t>
            </a:r>
            <a:r>
              <a:rPr lang="en-US" altLang="zh-TW" dirty="0" err="1">
                <a:ea typeface="Times New Roman"/>
                <a:cs typeface="Times New Roman"/>
                <a:sym typeface="Times New Roman"/>
              </a:rPr>
              <a:t>ViT</a:t>
            </a:r>
            <a:endParaRPr lang="zh-TW" altLang="en-US" dirty="0"/>
          </a:p>
        </p:txBody>
      </p:sp>
      <p:sp>
        <p:nvSpPr>
          <p:cNvPr id="3" name="文字版面配置區 2"/>
          <p:cNvSpPr>
            <a:spLocks noGrp="1"/>
          </p:cNvSpPr>
          <p:nvPr>
            <p:ph idx="1"/>
          </p:nvPr>
        </p:nvSpPr>
        <p:spPr/>
        <p:txBody>
          <a:bodyPr/>
          <a:lstStyle/>
          <a:p>
            <a:r>
              <a:rPr lang="en-US" altLang="zh-TW" dirty="0"/>
              <a:t>Linear layers being the computation bottleneck</a:t>
            </a:r>
          </a:p>
          <a:p>
            <a:pPr lvl="1" defTabSz="1236102">
              <a:tabLst>
                <a:tab pos="2269010" algn="l"/>
              </a:tabLst>
            </a:pPr>
            <a:r>
              <a:rPr lang="en-US" altLang="zh-TW" dirty="0"/>
              <a:t>QKV:</a:t>
            </a:r>
            <a:r>
              <a:rPr lang="en-US" altLang="zh-TW" dirty="0">
                <a:solidFill>
                  <a:schemeClr val="tx1"/>
                </a:solidFill>
              </a:rPr>
              <a:t>	Producing Q, K and V matrices in an attention block</a:t>
            </a:r>
          </a:p>
          <a:p>
            <a:pPr lvl="1">
              <a:tabLst>
                <a:tab pos="2269010" algn="l"/>
              </a:tabLst>
            </a:pPr>
            <a:r>
              <a:rPr lang="en-US" altLang="zh-TW" dirty="0" err="1">
                <a:solidFill>
                  <a:schemeClr val="tx1"/>
                </a:solidFill>
              </a:rPr>
              <a:t>Proj</a:t>
            </a:r>
            <a:r>
              <a:rPr lang="en-US" altLang="zh-TW" dirty="0">
                <a:solidFill>
                  <a:schemeClr val="tx1"/>
                </a:solidFill>
              </a:rPr>
              <a:t>:	Linear projection after concatenation in an </a:t>
            </a:r>
            <a:r>
              <a:rPr lang="en-US" altLang="zh-TW" dirty="0"/>
              <a:t>attention block</a:t>
            </a:r>
          </a:p>
          <a:p>
            <a:pPr lvl="1">
              <a:tabLst>
                <a:tab pos="2269010" algn="l"/>
              </a:tabLst>
            </a:pPr>
            <a:r>
              <a:rPr lang="en-US" altLang="zh-TW" dirty="0">
                <a:solidFill>
                  <a:srgbClr val="FF0000"/>
                </a:solidFill>
              </a:rPr>
              <a:t>FC1:	First fully-connected layer in a MLP block</a:t>
            </a:r>
          </a:p>
          <a:p>
            <a:pPr lvl="1">
              <a:tabLst>
                <a:tab pos="2269010" algn="l"/>
              </a:tabLst>
            </a:pPr>
            <a:r>
              <a:rPr lang="en-US" altLang="zh-TW" dirty="0">
                <a:solidFill>
                  <a:srgbClr val="FF0000"/>
                </a:solidFill>
              </a:rPr>
              <a:t>FC2:	Second fully-connected layer in a MLP block</a:t>
            </a:r>
          </a:p>
          <a:p>
            <a:endParaRPr lang="zh-TW" altLang="en-US" dirty="0"/>
          </a:p>
        </p:txBody>
      </p:sp>
      <p:sp>
        <p:nvSpPr>
          <p:cNvPr id="7" name="投影片編號版面配置區 6"/>
          <p:cNvSpPr>
            <a:spLocks noGrp="1"/>
          </p:cNvSpPr>
          <p:nvPr>
            <p:ph type="sldNum" sz="quarter" idx="12"/>
          </p:nvPr>
        </p:nvSpPr>
        <p:spPr/>
        <p:txBody>
          <a:bodyPr/>
          <a:lstStyle/>
          <a:p>
            <a:fld id="{00000000-1234-1234-1234-123412341234}" type="slidenum">
              <a:rPr lang="en-US" altLang="zh-TW" smtClean="0"/>
              <a:pPr/>
              <a:t>71</a:t>
            </a:fld>
            <a:endParaRPr lang="zh-TW" altLang="en-US"/>
          </a:p>
        </p:txBody>
      </p:sp>
      <p:graphicFrame>
        <p:nvGraphicFramePr>
          <p:cNvPr id="4" name="Google Shape;215;p40"/>
          <p:cNvGraphicFramePr/>
          <p:nvPr/>
        </p:nvGraphicFramePr>
        <p:xfrm>
          <a:off x="1228024" y="4152140"/>
          <a:ext cx="10158017" cy="1574907"/>
        </p:xfrm>
        <a:graphic>
          <a:graphicData uri="http://schemas.openxmlformats.org/drawingml/2006/table">
            <a:tbl>
              <a:tblPr firstRow="1" bandRow="1">
                <a:noFill/>
              </a:tblPr>
              <a:tblGrid>
                <a:gridCol w="1139217">
                  <a:extLst>
                    <a:ext uri="{9D8B030D-6E8A-4147-A177-3AD203B41FA5}">
                      <a16:colId xmlns:a16="http://schemas.microsoft.com/office/drawing/2014/main" val="20000"/>
                    </a:ext>
                  </a:extLst>
                </a:gridCol>
                <a:gridCol w="2085367">
                  <a:extLst>
                    <a:ext uri="{9D8B030D-6E8A-4147-A177-3AD203B41FA5}">
                      <a16:colId xmlns:a16="http://schemas.microsoft.com/office/drawing/2014/main" val="20002"/>
                    </a:ext>
                  </a:extLst>
                </a:gridCol>
                <a:gridCol w="2085367">
                  <a:extLst>
                    <a:ext uri="{9D8B030D-6E8A-4147-A177-3AD203B41FA5}">
                      <a16:colId xmlns:a16="http://schemas.microsoft.com/office/drawing/2014/main" val="20003"/>
                    </a:ext>
                  </a:extLst>
                </a:gridCol>
                <a:gridCol w="3124649">
                  <a:extLst>
                    <a:ext uri="{9D8B030D-6E8A-4147-A177-3AD203B41FA5}">
                      <a16:colId xmlns:a16="http://schemas.microsoft.com/office/drawing/2014/main" val="20005"/>
                    </a:ext>
                  </a:extLst>
                </a:gridCol>
                <a:gridCol w="1723417">
                  <a:extLst>
                    <a:ext uri="{9D8B030D-6E8A-4147-A177-3AD203B41FA5}">
                      <a16:colId xmlns:a16="http://schemas.microsoft.com/office/drawing/2014/main" val="20004"/>
                    </a:ext>
                  </a:extLst>
                </a:gridCol>
              </a:tblGrid>
              <a:tr h="741707">
                <a:tc>
                  <a:txBody>
                    <a:bodyPr/>
                    <a:lstStyle/>
                    <a:p>
                      <a:pPr marL="0" marR="0" lvl="0" indent="0" algn="ctr" rtl="0">
                        <a:spcBef>
                          <a:spcPts val="0"/>
                        </a:spcBef>
                        <a:spcAft>
                          <a:spcPts val="0"/>
                        </a:spcAft>
                        <a:buNone/>
                      </a:pPr>
                      <a:r>
                        <a:rPr lang="zh-TW" sz="2100" b="0" dirty="0">
                          <a:solidFill>
                            <a:schemeClr val="tx1"/>
                          </a:solidFill>
                          <a:latin typeface="Times New Roman"/>
                          <a:ea typeface="Times New Roman"/>
                          <a:cs typeface="Times New Roman"/>
                          <a:sym typeface="Times New Roman"/>
                        </a:rPr>
                        <a:t>Model</a:t>
                      </a:r>
                      <a:endParaRPr sz="2100" b="0" dirty="0">
                        <a:solidFill>
                          <a:schemeClr val="tx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Linear layers in </a:t>
                      </a:r>
                    </a:p>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attention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Linear layers</a:t>
                      </a:r>
                      <a:r>
                        <a:rPr lang="en-US" altLang="zh-TW" sz="2100" b="0" baseline="0" dirty="0">
                          <a:solidFill>
                            <a:schemeClr val="tx1"/>
                          </a:solidFill>
                          <a:latin typeface="Times New Roman"/>
                          <a:ea typeface="Times New Roman"/>
                          <a:cs typeface="Times New Roman"/>
                          <a:sym typeface="Times New Roman"/>
                        </a:rPr>
                        <a:t> in </a:t>
                      </a:r>
                    </a:p>
                    <a:p>
                      <a:pPr marL="0" marR="0" lvl="0" indent="0" algn="ctr" rtl="0">
                        <a:spcBef>
                          <a:spcPts val="0"/>
                        </a:spcBef>
                        <a:spcAft>
                          <a:spcPts val="0"/>
                        </a:spcAft>
                        <a:buNone/>
                      </a:pPr>
                      <a:r>
                        <a:rPr lang="en-US" altLang="zh-TW" sz="2100" b="0" baseline="0" dirty="0">
                          <a:solidFill>
                            <a:schemeClr val="tx1"/>
                          </a:solidFill>
                          <a:latin typeface="Times New Roman"/>
                          <a:ea typeface="Times New Roman"/>
                          <a:cs typeface="Times New Roman"/>
                          <a:sym typeface="Times New Roman"/>
                        </a:rPr>
                        <a:t>MLP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100" b="0" baseline="0" dirty="0">
                          <a:solidFill>
                            <a:schemeClr val="tx1"/>
                          </a:solidFill>
                          <a:latin typeface="Times New Roman"/>
                          <a:ea typeface="Times New Roman"/>
                          <a:cs typeface="Times New Roman"/>
                          <a:sym typeface="Times New Roman"/>
                        </a:rPr>
                        <a:t>All linear layers in</a:t>
                      </a:r>
                    </a:p>
                    <a:p>
                      <a:pPr marL="0" marR="0" lvl="0" indent="0" algn="ctr" rtl="0">
                        <a:spcBef>
                          <a:spcPts val="0"/>
                        </a:spcBef>
                        <a:spcAft>
                          <a:spcPts val="0"/>
                        </a:spcAft>
                        <a:buNone/>
                      </a:pPr>
                      <a:r>
                        <a:rPr lang="en-US" sz="2100" b="0" baseline="0" dirty="0">
                          <a:solidFill>
                            <a:schemeClr val="tx1"/>
                          </a:solidFill>
                          <a:latin typeface="Times New Roman"/>
                          <a:ea typeface="Times New Roman"/>
                          <a:cs typeface="Times New Roman"/>
                          <a:sym typeface="Times New Roman"/>
                        </a:rPr>
                        <a:t>attention and MLP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Entire model</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416600">
                <a:tc>
                  <a:txBody>
                    <a:bodyPr/>
                    <a:lstStyle/>
                    <a:p>
                      <a:pPr marL="0" marR="0" lvl="0" indent="0" algn="ctr" rtl="0">
                        <a:spcBef>
                          <a:spcPts val="0"/>
                        </a:spcBef>
                        <a:spcAft>
                          <a:spcPts val="0"/>
                        </a:spcAft>
                        <a:buNone/>
                      </a:pPr>
                      <a:r>
                        <a:rPr lang="zh-TW" sz="2100" b="0">
                          <a:solidFill>
                            <a:schemeClr val="dk1"/>
                          </a:solidFill>
                          <a:latin typeface="Times New Roman"/>
                          <a:ea typeface="Times New Roman"/>
                          <a:cs typeface="Times New Roman"/>
                          <a:sym typeface="Times New Roman"/>
                        </a:rPr>
                        <a:t>DeiT-S</a:t>
                      </a:r>
                      <a:endParaRPr sz="2100" b="0">
                        <a:solidFill>
                          <a:schemeClr val="dk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1.39G (30%)</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lgn="ctr">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2.79G (61%)</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en-US" sz="2100" b="0" dirty="0">
                          <a:solidFill>
                            <a:schemeClr val="dk1"/>
                          </a:solidFill>
                          <a:latin typeface="Times New Roman"/>
                          <a:ea typeface="Times New Roman"/>
                          <a:cs typeface="Times New Roman"/>
                          <a:sym typeface="Times New Roman"/>
                        </a:rPr>
                        <a:t>4.18G (91%)</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lgn="ctr">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4.6G</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T w="12700" cap="flat" cmpd="sng">
                      <a:solidFill>
                        <a:schemeClr val="dk1"/>
                      </a:solidFill>
                      <a:prstDash val="solid"/>
                      <a:round/>
                      <a:headEnd type="none" w="sm" len="sm"/>
                      <a:tailEnd type="none" w="sm" len="sm"/>
                    </a:lnT>
                    <a:solidFill>
                      <a:srgbClr val="FFFFFF"/>
                    </a:solidFill>
                  </a:tcPr>
                </a:tc>
                <a:extLst>
                  <a:ext uri="{0D108BD9-81ED-4DB2-BD59-A6C34878D82A}">
                    <a16:rowId xmlns:a16="http://schemas.microsoft.com/office/drawing/2014/main" val="10001"/>
                  </a:ext>
                </a:extLst>
              </a:tr>
              <a:tr h="416600">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DeiT-B</a:t>
                      </a:r>
                      <a:endParaRPr sz="2100" b="0" dirty="0">
                        <a:solidFill>
                          <a:schemeClr val="dk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5.58G (32%)</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a:solidFill>
                            <a:schemeClr val="dk1"/>
                          </a:solidFill>
                          <a:latin typeface="Times New Roman"/>
                          <a:ea typeface="Times New Roman"/>
                          <a:cs typeface="Times New Roman"/>
                          <a:sym typeface="Times New Roman"/>
                        </a:rPr>
                        <a:t>11.15G (64%)</a:t>
                      </a:r>
                      <a:endParaRPr sz="2100" b="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100" b="0" dirty="0">
                          <a:solidFill>
                            <a:schemeClr val="dk1"/>
                          </a:solidFill>
                          <a:latin typeface="Times New Roman"/>
                          <a:ea typeface="Times New Roman"/>
                          <a:cs typeface="Times New Roman"/>
                          <a:sym typeface="Times New Roman"/>
                        </a:rPr>
                        <a:t>16.73G (96%)</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17.5G</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bl>
          </a:graphicData>
        </a:graphic>
      </p:graphicFrame>
      <p:sp>
        <p:nvSpPr>
          <p:cNvPr id="5" name="Google Shape;216;p40"/>
          <p:cNvSpPr txBox="1"/>
          <p:nvPr/>
        </p:nvSpPr>
        <p:spPr>
          <a:xfrm>
            <a:off x="3155471" y="5671485"/>
            <a:ext cx="6303120" cy="574412"/>
          </a:xfrm>
          <a:prstGeom prst="rect">
            <a:avLst/>
          </a:prstGeom>
          <a:noFill/>
          <a:ln>
            <a:noFill/>
          </a:ln>
        </p:spPr>
        <p:txBody>
          <a:bodyPr spcFirstLastPara="1" wrap="square" lIns="121900" tIns="121900" rIns="121900" bIns="121900" anchor="t" anchorCtr="0">
            <a:spAutoFit/>
          </a:bodyPr>
          <a:lstStyle/>
          <a:p>
            <a:pPr algn="ctr">
              <a:spcBef>
                <a:spcPts val="0"/>
              </a:spcBef>
              <a:spcAft>
                <a:spcPts val="0"/>
              </a:spcAft>
            </a:pPr>
            <a:r>
              <a:rPr lang="en-US" altLang="zh-TW" sz="2133" dirty="0">
                <a:latin typeface="Times New Roman"/>
                <a:ea typeface="Times New Roman"/>
                <a:cs typeface="Times New Roman"/>
                <a:sym typeface="Times New Roman"/>
              </a:rPr>
              <a:t>FLOPs composition of DeiT-S and DeiT-B</a:t>
            </a:r>
            <a:endParaRPr sz="2133" dirty="0">
              <a:latin typeface="Times New Roman"/>
              <a:ea typeface="Times New Roman"/>
              <a:cs typeface="Times New Roman"/>
              <a:sym typeface="Times New Roman"/>
            </a:endParaRPr>
          </a:p>
        </p:txBody>
      </p:sp>
      <p:sp>
        <p:nvSpPr>
          <p:cNvPr id="8" name="Google Shape;238;p42"/>
          <p:cNvSpPr/>
          <p:nvPr/>
        </p:nvSpPr>
        <p:spPr>
          <a:xfrm>
            <a:off x="4336950" y="4085783"/>
            <a:ext cx="2289388" cy="1707621"/>
          </a:xfrm>
          <a:prstGeom prst="rect">
            <a:avLst/>
          </a:prstGeom>
          <a:noFill/>
          <a:ln w="28575" cap="flat" cmpd="sng">
            <a:solidFill>
              <a:srgbClr val="EA4335"/>
            </a:solidFill>
            <a:prstDash val="solid"/>
            <a:round/>
            <a:headEnd type="none" w="sm" len="sm"/>
            <a:tailEnd type="none" w="sm" len="sm"/>
          </a:ln>
        </p:spPr>
        <p:txBody>
          <a:bodyPr spcFirstLastPara="1" wrap="square" lIns="121900" tIns="121900" rIns="121900" bIns="121900" anchor="ctr" anchorCtr="0">
            <a:noAutofit/>
          </a:bodyPr>
          <a:lstStyle/>
          <a:p>
            <a:pPr>
              <a:spcBef>
                <a:spcPts val="0"/>
              </a:spcBef>
              <a:spcAft>
                <a:spcPts val="0"/>
              </a:spcAft>
            </a:pPr>
            <a:endParaRPr>
              <a:solidFill>
                <a:srgbClr val="EA4335"/>
              </a:solidFill>
            </a:endParaRPr>
          </a:p>
        </p:txBody>
      </p:sp>
    </p:spTree>
    <p:extLst>
      <p:ext uri="{BB962C8B-B14F-4D97-AF65-F5344CB8AC3E}">
        <p14:creationId xmlns:p14="http://schemas.microsoft.com/office/powerpoint/2010/main" val="82409767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ea typeface="Times New Roman"/>
                <a:cs typeface="Times New Roman"/>
                <a:sym typeface="Times New Roman"/>
              </a:rPr>
              <a:t>Huge Computational Cost of </a:t>
            </a:r>
            <a:r>
              <a:rPr lang="en-US" altLang="zh-TW" dirty="0" err="1">
                <a:ea typeface="Times New Roman"/>
                <a:cs typeface="Times New Roman"/>
                <a:sym typeface="Times New Roman"/>
              </a:rPr>
              <a:t>ViT</a:t>
            </a:r>
            <a:endParaRPr lang="zh-TW" altLang="en-US" dirty="0"/>
          </a:p>
        </p:txBody>
      </p:sp>
      <p:sp>
        <p:nvSpPr>
          <p:cNvPr id="3" name="文字版面配置區 2"/>
          <p:cNvSpPr>
            <a:spLocks noGrp="1"/>
          </p:cNvSpPr>
          <p:nvPr>
            <p:ph idx="1"/>
          </p:nvPr>
        </p:nvSpPr>
        <p:spPr/>
        <p:txBody>
          <a:bodyPr/>
          <a:lstStyle/>
          <a:p>
            <a:r>
              <a:rPr lang="en-US" altLang="zh-TW" dirty="0"/>
              <a:t>Linear layers being the computation bottleneck</a:t>
            </a:r>
          </a:p>
          <a:p>
            <a:pPr lvl="1" defTabSz="1236102">
              <a:tabLst>
                <a:tab pos="2269010" algn="l"/>
              </a:tabLst>
            </a:pPr>
            <a:r>
              <a:rPr lang="en-US" altLang="zh-TW" dirty="0"/>
              <a:t>QKV:	</a:t>
            </a:r>
            <a:r>
              <a:rPr lang="en-US" altLang="zh-TW" dirty="0">
                <a:solidFill>
                  <a:schemeClr val="tx1"/>
                </a:solidFill>
              </a:rPr>
              <a:t>Producing Q, K and V matrices in an attention block</a:t>
            </a:r>
          </a:p>
          <a:p>
            <a:pPr lvl="1">
              <a:tabLst>
                <a:tab pos="2269010" algn="l"/>
              </a:tabLst>
            </a:pPr>
            <a:r>
              <a:rPr lang="en-US" altLang="zh-TW" dirty="0" err="1"/>
              <a:t>Proj</a:t>
            </a:r>
            <a:r>
              <a:rPr lang="en-US" altLang="zh-TW" dirty="0"/>
              <a:t>:	Linear projection after concatenation in an attention block</a:t>
            </a:r>
          </a:p>
          <a:p>
            <a:pPr lvl="1">
              <a:tabLst>
                <a:tab pos="2269010" algn="l"/>
              </a:tabLst>
            </a:pPr>
            <a:r>
              <a:rPr lang="en-US" altLang="zh-TW" dirty="0"/>
              <a:t>FC1:	First fully-connected layer in a MLP block</a:t>
            </a:r>
          </a:p>
          <a:p>
            <a:pPr lvl="1">
              <a:tabLst>
                <a:tab pos="2269010" algn="l"/>
              </a:tabLst>
            </a:pPr>
            <a:r>
              <a:rPr lang="en-US" altLang="zh-TW" dirty="0"/>
              <a:t>FC2:	Second fully-connected layer in a MLP block</a:t>
            </a:r>
          </a:p>
          <a:p>
            <a:endParaRPr lang="zh-TW" altLang="en-US" dirty="0"/>
          </a:p>
        </p:txBody>
      </p:sp>
      <p:sp>
        <p:nvSpPr>
          <p:cNvPr id="7" name="投影片編號版面配置區 6"/>
          <p:cNvSpPr>
            <a:spLocks noGrp="1"/>
          </p:cNvSpPr>
          <p:nvPr>
            <p:ph type="sldNum" sz="quarter" idx="12"/>
          </p:nvPr>
        </p:nvSpPr>
        <p:spPr/>
        <p:txBody>
          <a:bodyPr/>
          <a:lstStyle/>
          <a:p>
            <a:fld id="{00000000-1234-1234-1234-123412341234}" type="slidenum">
              <a:rPr lang="en-US" altLang="zh-TW" smtClean="0"/>
              <a:pPr/>
              <a:t>72</a:t>
            </a:fld>
            <a:endParaRPr lang="zh-TW" altLang="en-US"/>
          </a:p>
        </p:txBody>
      </p:sp>
      <p:graphicFrame>
        <p:nvGraphicFramePr>
          <p:cNvPr id="4" name="Google Shape;215;p40"/>
          <p:cNvGraphicFramePr/>
          <p:nvPr/>
        </p:nvGraphicFramePr>
        <p:xfrm>
          <a:off x="1228024" y="4152140"/>
          <a:ext cx="10158017" cy="1574907"/>
        </p:xfrm>
        <a:graphic>
          <a:graphicData uri="http://schemas.openxmlformats.org/drawingml/2006/table">
            <a:tbl>
              <a:tblPr firstRow="1" bandRow="1">
                <a:noFill/>
              </a:tblPr>
              <a:tblGrid>
                <a:gridCol w="1139217">
                  <a:extLst>
                    <a:ext uri="{9D8B030D-6E8A-4147-A177-3AD203B41FA5}">
                      <a16:colId xmlns:a16="http://schemas.microsoft.com/office/drawing/2014/main" val="20000"/>
                    </a:ext>
                  </a:extLst>
                </a:gridCol>
                <a:gridCol w="2085367">
                  <a:extLst>
                    <a:ext uri="{9D8B030D-6E8A-4147-A177-3AD203B41FA5}">
                      <a16:colId xmlns:a16="http://schemas.microsoft.com/office/drawing/2014/main" val="20002"/>
                    </a:ext>
                  </a:extLst>
                </a:gridCol>
                <a:gridCol w="2085367">
                  <a:extLst>
                    <a:ext uri="{9D8B030D-6E8A-4147-A177-3AD203B41FA5}">
                      <a16:colId xmlns:a16="http://schemas.microsoft.com/office/drawing/2014/main" val="20003"/>
                    </a:ext>
                  </a:extLst>
                </a:gridCol>
                <a:gridCol w="3124649">
                  <a:extLst>
                    <a:ext uri="{9D8B030D-6E8A-4147-A177-3AD203B41FA5}">
                      <a16:colId xmlns:a16="http://schemas.microsoft.com/office/drawing/2014/main" val="20005"/>
                    </a:ext>
                  </a:extLst>
                </a:gridCol>
                <a:gridCol w="1723417">
                  <a:extLst>
                    <a:ext uri="{9D8B030D-6E8A-4147-A177-3AD203B41FA5}">
                      <a16:colId xmlns:a16="http://schemas.microsoft.com/office/drawing/2014/main" val="20004"/>
                    </a:ext>
                  </a:extLst>
                </a:gridCol>
              </a:tblGrid>
              <a:tr h="741707">
                <a:tc>
                  <a:txBody>
                    <a:bodyPr/>
                    <a:lstStyle/>
                    <a:p>
                      <a:pPr marL="0" marR="0" lvl="0" indent="0" algn="ctr" rtl="0">
                        <a:spcBef>
                          <a:spcPts val="0"/>
                        </a:spcBef>
                        <a:spcAft>
                          <a:spcPts val="0"/>
                        </a:spcAft>
                        <a:buNone/>
                      </a:pPr>
                      <a:r>
                        <a:rPr lang="zh-TW" sz="2100" b="0" dirty="0">
                          <a:solidFill>
                            <a:schemeClr val="tx1"/>
                          </a:solidFill>
                          <a:latin typeface="Times New Roman"/>
                          <a:ea typeface="Times New Roman"/>
                          <a:cs typeface="Times New Roman"/>
                          <a:sym typeface="Times New Roman"/>
                        </a:rPr>
                        <a:t>Model</a:t>
                      </a:r>
                      <a:endParaRPr sz="2100" b="0" dirty="0">
                        <a:solidFill>
                          <a:schemeClr val="tx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Linear layers in </a:t>
                      </a:r>
                    </a:p>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attention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Linear layers</a:t>
                      </a:r>
                      <a:r>
                        <a:rPr lang="en-US" altLang="zh-TW" sz="2100" b="0" baseline="0" dirty="0">
                          <a:solidFill>
                            <a:schemeClr val="tx1"/>
                          </a:solidFill>
                          <a:latin typeface="Times New Roman"/>
                          <a:ea typeface="Times New Roman"/>
                          <a:cs typeface="Times New Roman"/>
                          <a:sym typeface="Times New Roman"/>
                        </a:rPr>
                        <a:t> in </a:t>
                      </a:r>
                    </a:p>
                    <a:p>
                      <a:pPr marL="0" marR="0" lvl="0" indent="0" algn="ctr" rtl="0">
                        <a:spcBef>
                          <a:spcPts val="0"/>
                        </a:spcBef>
                        <a:spcAft>
                          <a:spcPts val="0"/>
                        </a:spcAft>
                        <a:buNone/>
                      </a:pPr>
                      <a:r>
                        <a:rPr lang="en-US" altLang="zh-TW" sz="2100" b="0" baseline="0" dirty="0">
                          <a:solidFill>
                            <a:schemeClr val="tx1"/>
                          </a:solidFill>
                          <a:latin typeface="Times New Roman"/>
                          <a:ea typeface="Times New Roman"/>
                          <a:cs typeface="Times New Roman"/>
                          <a:sym typeface="Times New Roman"/>
                        </a:rPr>
                        <a:t>MLP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100" b="0" baseline="0" dirty="0">
                          <a:solidFill>
                            <a:schemeClr val="tx1"/>
                          </a:solidFill>
                          <a:latin typeface="Times New Roman"/>
                          <a:ea typeface="Times New Roman"/>
                          <a:cs typeface="Times New Roman"/>
                          <a:sym typeface="Times New Roman"/>
                        </a:rPr>
                        <a:t>All linear layers in</a:t>
                      </a:r>
                    </a:p>
                    <a:p>
                      <a:pPr marL="0" marR="0" lvl="0" indent="0" algn="ctr" rtl="0">
                        <a:spcBef>
                          <a:spcPts val="0"/>
                        </a:spcBef>
                        <a:spcAft>
                          <a:spcPts val="0"/>
                        </a:spcAft>
                        <a:buNone/>
                      </a:pPr>
                      <a:r>
                        <a:rPr lang="en-US" sz="2100" b="0" baseline="0" dirty="0">
                          <a:solidFill>
                            <a:schemeClr val="tx1"/>
                          </a:solidFill>
                          <a:latin typeface="Times New Roman"/>
                          <a:ea typeface="Times New Roman"/>
                          <a:cs typeface="Times New Roman"/>
                          <a:sym typeface="Times New Roman"/>
                        </a:rPr>
                        <a:t>attention and MLP blocks</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lgn="ctr">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altLang="zh-TW" sz="2100" b="0" dirty="0">
                          <a:solidFill>
                            <a:schemeClr val="tx1"/>
                          </a:solidFill>
                          <a:latin typeface="Times New Roman"/>
                          <a:ea typeface="Times New Roman"/>
                          <a:cs typeface="Times New Roman"/>
                          <a:sym typeface="Times New Roman"/>
                        </a:rPr>
                        <a:t>Entire model</a:t>
                      </a:r>
                      <a:endParaRPr sz="2100" b="0" dirty="0">
                        <a:solidFill>
                          <a:schemeClr val="tx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416600">
                <a:tc>
                  <a:txBody>
                    <a:bodyPr/>
                    <a:lstStyle/>
                    <a:p>
                      <a:pPr marL="0" marR="0" lvl="0" indent="0" algn="ctr" rtl="0">
                        <a:spcBef>
                          <a:spcPts val="0"/>
                        </a:spcBef>
                        <a:spcAft>
                          <a:spcPts val="0"/>
                        </a:spcAft>
                        <a:buNone/>
                      </a:pPr>
                      <a:r>
                        <a:rPr lang="zh-TW" sz="2100" b="0">
                          <a:solidFill>
                            <a:schemeClr val="dk1"/>
                          </a:solidFill>
                          <a:latin typeface="Times New Roman"/>
                          <a:ea typeface="Times New Roman"/>
                          <a:cs typeface="Times New Roman"/>
                          <a:sym typeface="Times New Roman"/>
                        </a:rPr>
                        <a:t>DeiT-S</a:t>
                      </a:r>
                      <a:endParaRPr sz="2100" b="0">
                        <a:solidFill>
                          <a:schemeClr val="dk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1.39G (30%)</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lgn="ctr">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2.79G (61%)</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en-US" sz="2100" b="0" dirty="0">
                          <a:solidFill>
                            <a:schemeClr val="dk1"/>
                          </a:solidFill>
                          <a:latin typeface="Times New Roman"/>
                          <a:ea typeface="Times New Roman"/>
                          <a:cs typeface="Times New Roman"/>
                          <a:sym typeface="Times New Roman"/>
                        </a:rPr>
                        <a:t>4.18G (91%)</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T w="12700" cap="flat" cmpd="sng" algn="ctr">
                      <a:solidFill>
                        <a:schemeClr val="dk1"/>
                      </a:solidFill>
                      <a:prstDash val="solid"/>
                      <a:round/>
                      <a:headEnd type="none" w="sm" len="sm"/>
                      <a:tailEnd type="none" w="sm" len="sm"/>
                    </a:lnT>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4.6G</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T w="12700" cap="flat" cmpd="sng">
                      <a:solidFill>
                        <a:schemeClr val="dk1"/>
                      </a:solidFill>
                      <a:prstDash val="solid"/>
                      <a:round/>
                      <a:headEnd type="none" w="sm" len="sm"/>
                      <a:tailEnd type="none" w="sm" len="sm"/>
                    </a:lnT>
                    <a:solidFill>
                      <a:srgbClr val="FFFFFF"/>
                    </a:solidFill>
                  </a:tcPr>
                </a:tc>
                <a:extLst>
                  <a:ext uri="{0D108BD9-81ED-4DB2-BD59-A6C34878D82A}">
                    <a16:rowId xmlns:a16="http://schemas.microsoft.com/office/drawing/2014/main" val="10001"/>
                  </a:ext>
                </a:extLst>
              </a:tr>
              <a:tr h="416600">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DeiT-B</a:t>
                      </a:r>
                      <a:endParaRPr sz="2100" b="0" dirty="0">
                        <a:solidFill>
                          <a:schemeClr val="dk1"/>
                        </a:solidFill>
                        <a:latin typeface="Times New Roman"/>
                        <a:ea typeface="Times New Roman"/>
                        <a:cs typeface="Times New Roman"/>
                        <a:sym typeface="Times New Roman"/>
                      </a:endParaRPr>
                    </a:p>
                  </a:txBody>
                  <a:tcPr marL="121933" marR="121933" marT="45733" marB="45733" anchor="ctr">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5.58G (32%)</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a:solidFill>
                            <a:schemeClr val="dk1"/>
                          </a:solidFill>
                          <a:latin typeface="Times New Roman"/>
                          <a:ea typeface="Times New Roman"/>
                          <a:cs typeface="Times New Roman"/>
                          <a:sym typeface="Times New Roman"/>
                        </a:rPr>
                        <a:t>11.15G (64%)</a:t>
                      </a:r>
                      <a:endParaRPr sz="2100" b="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en-US" sz="2100" b="0" dirty="0">
                          <a:solidFill>
                            <a:schemeClr val="dk1"/>
                          </a:solidFill>
                          <a:latin typeface="Times New Roman"/>
                          <a:ea typeface="Times New Roman"/>
                          <a:cs typeface="Times New Roman"/>
                          <a:sym typeface="Times New Roman"/>
                        </a:rPr>
                        <a:t>16.73G (96%)</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lgn="ctr">
                      <a:solidFill>
                        <a:srgbClr val="BFBFBF"/>
                      </a:solidFill>
                      <a:prstDash val="solid"/>
                      <a:round/>
                      <a:headEnd type="none" w="sm" len="sm"/>
                      <a:tailEnd type="none" w="sm" len="sm"/>
                    </a:lnL>
                    <a:lnR w="12700" cap="flat" cmpd="sng">
                      <a:solidFill>
                        <a:srgbClr val="BFBFBF"/>
                      </a:solidFill>
                      <a:prstDash val="solid"/>
                      <a:round/>
                      <a:headEnd type="none" w="sm" len="sm"/>
                      <a:tailEnd type="none" w="sm" len="sm"/>
                    </a:lnR>
                    <a:lnB w="12700" cap="flat" cmpd="sng">
                      <a:solidFill>
                        <a:schemeClr val="dk1"/>
                      </a:solidFill>
                      <a:prstDash val="solid"/>
                      <a:round/>
                      <a:headEnd type="none" w="sm" len="sm"/>
                      <a:tailEnd type="none" w="sm" len="sm"/>
                    </a:lnB>
                    <a:solidFill>
                      <a:srgbClr val="FFFFFF"/>
                    </a:solidFill>
                  </a:tcPr>
                </a:tc>
                <a:tc>
                  <a:txBody>
                    <a:bodyPr/>
                    <a:lstStyle/>
                    <a:p>
                      <a:pPr marL="0" marR="0" lvl="0" indent="0" algn="ctr" rtl="0">
                        <a:spcBef>
                          <a:spcPts val="0"/>
                        </a:spcBef>
                        <a:spcAft>
                          <a:spcPts val="0"/>
                        </a:spcAft>
                        <a:buNone/>
                      </a:pPr>
                      <a:r>
                        <a:rPr lang="zh-TW" sz="2100" b="0" dirty="0">
                          <a:solidFill>
                            <a:schemeClr val="dk1"/>
                          </a:solidFill>
                          <a:latin typeface="Times New Roman"/>
                          <a:ea typeface="Times New Roman"/>
                          <a:cs typeface="Times New Roman"/>
                          <a:sym typeface="Times New Roman"/>
                        </a:rPr>
                        <a:t>17.5G</a:t>
                      </a:r>
                      <a:endParaRPr sz="2100" b="0" dirty="0">
                        <a:solidFill>
                          <a:schemeClr val="dk1"/>
                        </a:solidFill>
                        <a:latin typeface="Times New Roman"/>
                        <a:ea typeface="Times New Roman"/>
                        <a:cs typeface="Times New Roman"/>
                        <a:sym typeface="Times New Roman"/>
                      </a:endParaRPr>
                    </a:p>
                  </a:txBody>
                  <a:tcPr marL="121933" marR="121933" marT="45733" marB="45733" anchor="ctr">
                    <a:lnL w="12700" cap="flat" cmpd="sng">
                      <a:solidFill>
                        <a:srgbClr val="BFBFBF"/>
                      </a:solidFill>
                      <a:prstDash val="solid"/>
                      <a:round/>
                      <a:headEnd type="none" w="sm" len="sm"/>
                      <a:tailEnd type="none" w="sm" len="sm"/>
                    </a:lnL>
                    <a:lnB w="12700"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bl>
          </a:graphicData>
        </a:graphic>
      </p:graphicFrame>
      <p:sp>
        <p:nvSpPr>
          <p:cNvPr id="5" name="Google Shape;216;p40"/>
          <p:cNvSpPr txBox="1"/>
          <p:nvPr/>
        </p:nvSpPr>
        <p:spPr>
          <a:xfrm>
            <a:off x="3155471" y="5671485"/>
            <a:ext cx="6303120" cy="574412"/>
          </a:xfrm>
          <a:prstGeom prst="rect">
            <a:avLst/>
          </a:prstGeom>
          <a:noFill/>
          <a:ln>
            <a:noFill/>
          </a:ln>
        </p:spPr>
        <p:txBody>
          <a:bodyPr spcFirstLastPara="1" wrap="square" lIns="121900" tIns="121900" rIns="121900" bIns="121900" anchor="t" anchorCtr="0">
            <a:spAutoFit/>
          </a:bodyPr>
          <a:lstStyle/>
          <a:p>
            <a:pPr algn="ctr">
              <a:spcBef>
                <a:spcPts val="0"/>
              </a:spcBef>
              <a:spcAft>
                <a:spcPts val="0"/>
              </a:spcAft>
            </a:pPr>
            <a:r>
              <a:rPr lang="en-US" altLang="zh-TW" sz="2133" dirty="0">
                <a:latin typeface="Times New Roman"/>
                <a:ea typeface="Times New Roman"/>
                <a:cs typeface="Times New Roman"/>
                <a:sym typeface="Times New Roman"/>
              </a:rPr>
              <a:t>FLOPs composition of DeiT-S and DeiT-B</a:t>
            </a:r>
            <a:endParaRPr sz="2133" dirty="0">
              <a:latin typeface="Times New Roman"/>
              <a:ea typeface="Times New Roman"/>
              <a:cs typeface="Times New Roman"/>
              <a:sym typeface="Times New Roman"/>
            </a:endParaRPr>
          </a:p>
        </p:txBody>
      </p:sp>
      <p:sp>
        <p:nvSpPr>
          <p:cNvPr id="8" name="Google Shape;238;p42"/>
          <p:cNvSpPr/>
          <p:nvPr/>
        </p:nvSpPr>
        <p:spPr>
          <a:xfrm>
            <a:off x="6420256" y="4085783"/>
            <a:ext cx="3346315" cy="1707621"/>
          </a:xfrm>
          <a:prstGeom prst="rect">
            <a:avLst/>
          </a:prstGeom>
          <a:noFill/>
          <a:ln w="28575" cap="flat" cmpd="sng">
            <a:solidFill>
              <a:srgbClr val="EA4335"/>
            </a:solidFill>
            <a:prstDash val="solid"/>
            <a:round/>
            <a:headEnd type="none" w="sm" len="sm"/>
            <a:tailEnd type="none" w="sm" len="sm"/>
          </a:ln>
        </p:spPr>
        <p:txBody>
          <a:bodyPr spcFirstLastPara="1" wrap="square" lIns="121900" tIns="121900" rIns="121900" bIns="121900" anchor="ctr" anchorCtr="0">
            <a:noAutofit/>
          </a:bodyPr>
          <a:lstStyle/>
          <a:p>
            <a:pPr>
              <a:spcBef>
                <a:spcPts val="0"/>
              </a:spcBef>
              <a:spcAft>
                <a:spcPts val="0"/>
              </a:spcAft>
            </a:pPr>
            <a:endParaRPr>
              <a:solidFill>
                <a:srgbClr val="EA4335"/>
              </a:solidFill>
            </a:endParaRPr>
          </a:p>
        </p:txBody>
      </p:sp>
    </p:spTree>
    <p:extLst>
      <p:ext uri="{BB962C8B-B14F-4D97-AF65-F5344CB8AC3E}">
        <p14:creationId xmlns:p14="http://schemas.microsoft.com/office/powerpoint/2010/main" val="275603370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0BB913C-5C2A-49D3-8E47-EF575810FD0B}"/>
              </a:ext>
            </a:extLst>
          </p:cNvPr>
          <p:cNvSpPr>
            <a:spLocks noGrp="1"/>
          </p:cNvSpPr>
          <p:nvPr>
            <p:ph type="title"/>
          </p:nvPr>
        </p:nvSpPr>
        <p:spPr/>
        <p:txBody>
          <a:bodyPr/>
          <a:lstStyle/>
          <a:p>
            <a:r>
              <a:rPr lang="en-US" altLang="zh-TW" dirty="0"/>
              <a:t>One-shot NAS</a:t>
            </a:r>
            <a:endParaRPr lang="zh-TW" altLang="en-US" dirty="0"/>
          </a:p>
        </p:txBody>
      </p:sp>
      <p:sp>
        <p:nvSpPr>
          <p:cNvPr id="3" name="內容版面配置區 2">
            <a:extLst>
              <a:ext uri="{FF2B5EF4-FFF2-40B4-BE49-F238E27FC236}">
                <a16:creationId xmlns:a16="http://schemas.microsoft.com/office/drawing/2014/main" id="{D1C4B548-3968-43CF-8DB6-0BFF64F5A315}"/>
              </a:ext>
            </a:extLst>
          </p:cNvPr>
          <p:cNvSpPr>
            <a:spLocks noGrp="1"/>
          </p:cNvSpPr>
          <p:nvPr>
            <p:ph idx="1"/>
          </p:nvPr>
        </p:nvSpPr>
        <p:spPr>
          <a:xfrm>
            <a:off x="838200" y="1825625"/>
            <a:ext cx="7561800" cy="4351338"/>
          </a:xfrm>
        </p:spPr>
        <p:txBody>
          <a:bodyPr/>
          <a:lstStyle/>
          <a:p>
            <a:r>
              <a:rPr lang="en-US" altLang="zh-TW" dirty="0"/>
              <a:t>Classical weight sharing (CWS)</a:t>
            </a:r>
          </a:p>
          <a:p>
            <a:pPr lvl="1"/>
            <a:r>
              <a:rPr lang="en-US" altLang="zh-TW" dirty="0"/>
              <a:t>Combine candidate blocks as a choice block</a:t>
            </a:r>
          </a:p>
          <a:p>
            <a:pPr lvl="1"/>
            <a:r>
              <a:rPr lang="en-US" altLang="zh-TW" dirty="0"/>
              <a:t>The weights of candidate blocks within the same choice block are not shared with each other.</a:t>
            </a:r>
          </a:p>
          <a:p>
            <a:r>
              <a:rPr lang="en-US" altLang="zh-TW" dirty="0"/>
              <a:t>Uniform sampling (US)</a:t>
            </a:r>
          </a:p>
          <a:p>
            <a:pPr lvl="1"/>
            <a:r>
              <a:rPr lang="en-US" altLang="zh-TW" dirty="0"/>
              <a:t>In each training step, we randomly sample a subnetwork from the </a:t>
            </a:r>
            <a:r>
              <a:rPr lang="en-US" altLang="zh-TW" dirty="0" err="1"/>
              <a:t>supernet</a:t>
            </a:r>
            <a:r>
              <a:rPr lang="en-US" altLang="zh-TW" dirty="0"/>
              <a:t> and train the subnetwork.</a:t>
            </a:r>
          </a:p>
          <a:p>
            <a:pPr lvl="1"/>
            <a:r>
              <a:rPr lang="en-US" altLang="zh-TW" dirty="0"/>
              <a:t>For every choice block, we uniformly sample a candidate block.</a:t>
            </a:r>
            <a:endParaRPr lang="zh-TW" altLang="en-US" dirty="0"/>
          </a:p>
        </p:txBody>
      </p:sp>
      <p:grpSp>
        <p:nvGrpSpPr>
          <p:cNvPr id="39" name="群組 38">
            <a:extLst>
              <a:ext uri="{FF2B5EF4-FFF2-40B4-BE49-F238E27FC236}">
                <a16:creationId xmlns:a16="http://schemas.microsoft.com/office/drawing/2014/main" id="{628F3F47-9706-DDDA-86B7-D74E13A9288F}"/>
              </a:ext>
            </a:extLst>
          </p:cNvPr>
          <p:cNvGrpSpPr/>
          <p:nvPr/>
        </p:nvGrpSpPr>
        <p:grpSpPr>
          <a:xfrm>
            <a:off x="7962995" y="4799505"/>
            <a:ext cx="1533159" cy="1547921"/>
            <a:chOff x="1688750" y="4192330"/>
            <a:chExt cx="1533159" cy="1547921"/>
          </a:xfrm>
        </p:grpSpPr>
        <p:sp>
          <p:nvSpPr>
            <p:cNvPr id="41" name="圓角矩形 826">
              <a:extLst>
                <a:ext uri="{FF2B5EF4-FFF2-40B4-BE49-F238E27FC236}">
                  <a16:creationId xmlns:a16="http://schemas.microsoft.com/office/drawing/2014/main" id="{F436A064-0532-B1E7-0CC1-9E4874B4F23D}"/>
                </a:ext>
              </a:extLst>
            </p:cNvPr>
            <p:cNvSpPr/>
            <p:nvPr/>
          </p:nvSpPr>
          <p:spPr>
            <a:xfrm>
              <a:off x="1688750" y="4192330"/>
              <a:ext cx="1533159" cy="1547921"/>
            </a:xfrm>
            <a:prstGeom prst="roundRect">
              <a:avLst>
                <a:gd name="adj" fmla="val 686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defPPr>
                <a:defRPr lang="zh-TW"/>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TW" altLang="en-US" dirty="0"/>
            </a:p>
          </p:txBody>
        </p:sp>
        <p:cxnSp>
          <p:nvCxnSpPr>
            <p:cNvPr id="42" name="直線單箭頭接點 50">
              <a:extLst>
                <a:ext uri="{FF2B5EF4-FFF2-40B4-BE49-F238E27FC236}">
                  <a16:creationId xmlns:a16="http://schemas.microsoft.com/office/drawing/2014/main" id="{BB68966E-31CE-C13E-C946-AD65C3BDE362}"/>
                </a:ext>
              </a:extLst>
            </p:cNvPr>
            <p:cNvCxnSpPr>
              <a:cxnSpLocks/>
            </p:cNvCxnSpPr>
            <p:nvPr/>
          </p:nvCxnSpPr>
          <p:spPr>
            <a:xfrm>
              <a:off x="1830382" y="5557423"/>
              <a:ext cx="1321853"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單箭頭接點 51">
              <a:extLst>
                <a:ext uri="{FF2B5EF4-FFF2-40B4-BE49-F238E27FC236}">
                  <a16:creationId xmlns:a16="http://schemas.microsoft.com/office/drawing/2014/main" id="{CB61EFEB-7BCB-AFDC-A4BB-6F452F181919}"/>
                </a:ext>
              </a:extLst>
            </p:cNvPr>
            <p:cNvCxnSpPr>
              <a:cxnSpLocks/>
            </p:cNvCxnSpPr>
            <p:nvPr/>
          </p:nvCxnSpPr>
          <p:spPr>
            <a:xfrm flipV="1">
              <a:off x="1838982" y="4607229"/>
              <a:ext cx="0" cy="9575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4" name="文字方塊 827">
            <a:extLst>
              <a:ext uri="{FF2B5EF4-FFF2-40B4-BE49-F238E27FC236}">
                <a16:creationId xmlns:a16="http://schemas.microsoft.com/office/drawing/2014/main" id="{17D6EA94-01DD-B945-8FDD-431E1BC55BB7}"/>
              </a:ext>
            </a:extLst>
          </p:cNvPr>
          <p:cNvSpPr txBox="1"/>
          <p:nvPr/>
        </p:nvSpPr>
        <p:spPr>
          <a:xfrm>
            <a:off x="8190327" y="4765056"/>
            <a:ext cx="1107997" cy="584775"/>
          </a:xfrm>
          <a:prstGeom prst="rect">
            <a:avLst/>
          </a:prstGeom>
          <a:noFill/>
        </p:spPr>
        <p:txBody>
          <a:bodyPr wrap="none" rtlCol="0">
            <a:spAutoFit/>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zh-TW" sz="1600" b="1" dirty="0">
                <a:latin typeface="Arial" panose="020B0604020202020204" pitchFamily="34" charset="0"/>
                <a:cs typeface="Arial" panose="020B0604020202020204" pitchFamily="34" charset="0"/>
              </a:rPr>
              <a:t>Uniform</a:t>
            </a:r>
          </a:p>
          <a:p>
            <a:pPr algn="ctr"/>
            <a:r>
              <a:rPr kumimoji="1" lang="en-US" altLang="zh-TW" sz="1600" b="1" dirty="0">
                <a:latin typeface="Arial" panose="020B0604020202020204" pitchFamily="34" charset="0"/>
                <a:cs typeface="Arial" panose="020B0604020202020204" pitchFamily="34" charset="0"/>
              </a:rPr>
              <a:t>Sampling</a:t>
            </a:r>
          </a:p>
        </p:txBody>
      </p:sp>
      <p:sp>
        <p:nvSpPr>
          <p:cNvPr id="54" name="矩形: 圓角 46">
            <a:extLst>
              <a:ext uri="{FF2B5EF4-FFF2-40B4-BE49-F238E27FC236}">
                <a16:creationId xmlns:a16="http://schemas.microsoft.com/office/drawing/2014/main" id="{F1C9F594-EFEB-8EAA-0A91-0CE6018288B7}"/>
              </a:ext>
            </a:extLst>
          </p:cNvPr>
          <p:cNvSpPr/>
          <p:nvPr/>
        </p:nvSpPr>
        <p:spPr>
          <a:xfrm>
            <a:off x="8324888" y="5528209"/>
            <a:ext cx="159051" cy="636389"/>
          </a:xfrm>
          <a:prstGeom prst="roundRect">
            <a:avLst/>
          </a:prstGeom>
          <a:solidFill>
            <a:srgbClr val="E8DFF0"/>
          </a:solidFill>
          <a:ln w="34925">
            <a:solidFill>
              <a:schemeClr val="tx1"/>
            </a:solidFill>
          </a:ln>
          <a:effectLst>
            <a:glow>
              <a:schemeClr val="accent3">
                <a:satMod val="17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TW"/>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TW" sz="1600" b="1" dirty="0">
              <a:solidFill>
                <a:schemeClr val="tx1"/>
              </a:solidFill>
              <a:latin typeface="Times New Roman" panose="02020603050405020304" pitchFamily="18" charset="0"/>
              <a:cs typeface="Times New Roman" panose="02020603050405020304" pitchFamily="18" charset="0"/>
            </a:endParaRPr>
          </a:p>
          <a:p>
            <a:pPr algn="ctr"/>
            <a:endParaRPr lang="en-US" altLang="zh-TW" sz="1600" b="1" dirty="0">
              <a:solidFill>
                <a:schemeClr val="tx1"/>
              </a:solidFill>
              <a:latin typeface="Times New Roman" panose="02020603050405020304" pitchFamily="18" charset="0"/>
              <a:cs typeface="Times New Roman" panose="02020603050405020304" pitchFamily="18" charset="0"/>
            </a:endParaRPr>
          </a:p>
          <a:p>
            <a:pPr algn="ctr"/>
            <a:endParaRPr lang="zh-TW" altLang="en-US" sz="1600" b="1" dirty="0">
              <a:solidFill>
                <a:schemeClr val="tx1"/>
              </a:solidFill>
              <a:latin typeface="Times New Roman" panose="02020603050405020304" pitchFamily="18" charset="0"/>
              <a:cs typeface="Times New Roman" panose="02020603050405020304" pitchFamily="18" charset="0"/>
            </a:endParaRPr>
          </a:p>
        </p:txBody>
      </p:sp>
      <p:sp>
        <p:nvSpPr>
          <p:cNvPr id="55" name="矩形: 圓角 47">
            <a:extLst>
              <a:ext uri="{FF2B5EF4-FFF2-40B4-BE49-F238E27FC236}">
                <a16:creationId xmlns:a16="http://schemas.microsoft.com/office/drawing/2014/main" id="{36EA872D-8CD2-53C1-B0C4-F685D34CA1A4}"/>
              </a:ext>
            </a:extLst>
          </p:cNvPr>
          <p:cNvSpPr/>
          <p:nvPr/>
        </p:nvSpPr>
        <p:spPr>
          <a:xfrm>
            <a:off x="8698579" y="5522509"/>
            <a:ext cx="159050" cy="636389"/>
          </a:xfrm>
          <a:prstGeom prst="roundRect">
            <a:avLst/>
          </a:prstGeom>
          <a:solidFill>
            <a:srgbClr val="F9E5E0"/>
          </a:solidFill>
          <a:ln w="34925">
            <a:solidFill>
              <a:schemeClr val="tx1"/>
            </a:solidFill>
          </a:ln>
          <a:effectLst>
            <a:glow>
              <a:schemeClr val="accent3">
                <a:satMod val="17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TW"/>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TW" sz="1600" b="1" dirty="0">
              <a:solidFill>
                <a:schemeClr val="tx1"/>
              </a:solidFill>
              <a:latin typeface="Times New Roman" panose="02020603050405020304" pitchFamily="18" charset="0"/>
              <a:cs typeface="Times New Roman" panose="02020603050405020304" pitchFamily="18" charset="0"/>
            </a:endParaRPr>
          </a:p>
          <a:p>
            <a:pPr algn="ctr"/>
            <a:endParaRPr lang="en-US" altLang="zh-TW" sz="1600" b="1" dirty="0">
              <a:solidFill>
                <a:schemeClr val="tx1"/>
              </a:solidFill>
              <a:latin typeface="Times New Roman" panose="02020603050405020304" pitchFamily="18" charset="0"/>
              <a:cs typeface="Times New Roman" panose="02020603050405020304" pitchFamily="18" charset="0"/>
            </a:endParaRPr>
          </a:p>
          <a:p>
            <a:pPr algn="ctr"/>
            <a:endParaRPr lang="zh-TW" altLang="en-US" sz="1600" b="1" dirty="0">
              <a:solidFill>
                <a:schemeClr val="tx1"/>
              </a:solidFill>
              <a:latin typeface="Times New Roman" panose="02020603050405020304" pitchFamily="18" charset="0"/>
              <a:cs typeface="Times New Roman" panose="02020603050405020304" pitchFamily="18" charset="0"/>
            </a:endParaRPr>
          </a:p>
        </p:txBody>
      </p:sp>
      <p:sp>
        <p:nvSpPr>
          <p:cNvPr id="56" name="矩形: 圓角 48">
            <a:extLst>
              <a:ext uri="{FF2B5EF4-FFF2-40B4-BE49-F238E27FC236}">
                <a16:creationId xmlns:a16="http://schemas.microsoft.com/office/drawing/2014/main" id="{4B85DD5D-CBFA-52AA-B008-EEBDC7418474}"/>
              </a:ext>
            </a:extLst>
          </p:cNvPr>
          <p:cNvSpPr/>
          <p:nvPr/>
        </p:nvSpPr>
        <p:spPr>
          <a:xfrm>
            <a:off x="9038439" y="5522510"/>
            <a:ext cx="159050" cy="638760"/>
          </a:xfrm>
          <a:prstGeom prst="roundRect">
            <a:avLst/>
          </a:prstGeom>
          <a:solidFill>
            <a:srgbClr val="FAF5F2"/>
          </a:solidFill>
          <a:ln w="34925">
            <a:solidFill>
              <a:schemeClr val="tx1"/>
            </a:solidFill>
          </a:ln>
          <a:effectLst>
            <a:glow>
              <a:schemeClr val="accent3">
                <a:satMod val="17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TW"/>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TW" sz="1600" b="1" dirty="0">
              <a:solidFill>
                <a:schemeClr val="tx1"/>
              </a:solidFill>
              <a:latin typeface="Times New Roman" panose="02020603050405020304" pitchFamily="18" charset="0"/>
              <a:cs typeface="Times New Roman" panose="02020603050405020304" pitchFamily="18" charset="0"/>
            </a:endParaRPr>
          </a:p>
          <a:p>
            <a:pPr algn="ctr"/>
            <a:endParaRPr lang="en-US" altLang="zh-TW" sz="1600" b="1" dirty="0">
              <a:solidFill>
                <a:schemeClr val="tx1"/>
              </a:solidFill>
              <a:latin typeface="Times New Roman" panose="02020603050405020304" pitchFamily="18" charset="0"/>
              <a:cs typeface="Times New Roman" panose="02020603050405020304" pitchFamily="18" charset="0"/>
            </a:endParaRPr>
          </a:p>
          <a:p>
            <a:pPr algn="ctr"/>
            <a:endParaRPr lang="zh-TW" altLang="en-US" sz="1600" b="1" dirty="0">
              <a:solidFill>
                <a:schemeClr val="tx1"/>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7" name="文字方塊 56">
                <a:extLst>
                  <a:ext uri="{FF2B5EF4-FFF2-40B4-BE49-F238E27FC236}">
                    <a16:creationId xmlns:a16="http://schemas.microsoft.com/office/drawing/2014/main" id="{372962D1-CC9B-01C6-8333-119BBAEFA41E}"/>
                  </a:ext>
                </a:extLst>
              </p:cNvPr>
              <p:cNvSpPr txBox="1"/>
              <p:nvPr/>
            </p:nvSpPr>
            <p:spPr>
              <a:xfrm>
                <a:off x="7743304" y="5331587"/>
                <a:ext cx="134652" cy="39030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altLang="zh-TW" i="1" smtClean="0">
                              <a:latin typeface="Cambria Math" panose="02040503050406030204" pitchFamily="18" charset="0"/>
                            </a:rPr>
                          </m:ctrlPr>
                        </m:fPr>
                        <m:num>
                          <m:r>
                            <a:rPr lang="en-US" altLang="zh-TW" b="0" i="1" smtClean="0">
                              <a:latin typeface="Cambria Math" panose="02040503050406030204" pitchFamily="18" charset="0"/>
                            </a:rPr>
                            <m:t>1</m:t>
                          </m:r>
                        </m:num>
                        <m:den>
                          <m:r>
                            <a:rPr lang="en-US" altLang="zh-TW" b="0" i="1" smtClean="0">
                              <a:latin typeface="Cambria Math" panose="02040503050406030204" pitchFamily="18" charset="0"/>
                            </a:rPr>
                            <m:t>3</m:t>
                          </m:r>
                        </m:den>
                      </m:f>
                    </m:oMath>
                  </m:oMathPara>
                </a14:m>
                <a:endParaRPr lang="zh-TW" altLang="en-US" dirty="0"/>
              </a:p>
            </p:txBody>
          </p:sp>
        </mc:Choice>
        <mc:Fallback xmlns="">
          <p:sp>
            <p:nvSpPr>
              <p:cNvPr id="57" name="文字方塊 56">
                <a:extLst>
                  <a:ext uri="{FF2B5EF4-FFF2-40B4-BE49-F238E27FC236}">
                    <a16:creationId xmlns:a16="http://schemas.microsoft.com/office/drawing/2014/main" id="{372962D1-CC9B-01C6-8333-119BBAEFA41E}"/>
                  </a:ext>
                </a:extLst>
              </p:cNvPr>
              <p:cNvSpPr txBox="1">
                <a:spLocks noRot="1" noChangeAspect="1" noMove="1" noResize="1" noEditPoints="1" noAdjustHandles="1" noChangeArrowheads="1" noChangeShapeType="1" noTextEdit="1"/>
              </p:cNvSpPr>
              <p:nvPr/>
            </p:nvSpPr>
            <p:spPr>
              <a:xfrm>
                <a:off x="7743304" y="5331587"/>
                <a:ext cx="134652" cy="390300"/>
              </a:xfrm>
              <a:prstGeom prst="rect">
                <a:avLst/>
              </a:prstGeom>
              <a:blipFill>
                <a:blip r:embed="rId3"/>
                <a:stretch>
                  <a:fillRect l="-50000" t="-9677" r="-50000" b="-51613"/>
                </a:stretch>
              </a:blipFill>
            </p:spPr>
            <p:txBody>
              <a:bodyPr/>
              <a:lstStyle/>
              <a:p>
                <a:r>
                  <a:rPr lang="zh-TW" altLang="en-US">
                    <a:noFill/>
                  </a:rPr>
                  <a:t> </a:t>
                </a:r>
              </a:p>
            </p:txBody>
          </p:sp>
        </mc:Fallback>
      </mc:AlternateContent>
      <p:cxnSp>
        <p:nvCxnSpPr>
          <p:cNvPr id="59" name="直線接點 58">
            <a:extLst>
              <a:ext uri="{FF2B5EF4-FFF2-40B4-BE49-F238E27FC236}">
                <a16:creationId xmlns:a16="http://schemas.microsoft.com/office/drawing/2014/main" id="{9B7C4E50-FED5-B29A-DB0A-99AC29BB9305}"/>
              </a:ext>
            </a:extLst>
          </p:cNvPr>
          <p:cNvCxnSpPr>
            <a:cxnSpLocks/>
          </p:cNvCxnSpPr>
          <p:nvPr/>
        </p:nvCxnSpPr>
        <p:spPr>
          <a:xfrm flipV="1">
            <a:off x="7950738" y="5522501"/>
            <a:ext cx="297063" cy="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 name="Google Shape;618;p53">
            <a:extLst>
              <a:ext uri="{FF2B5EF4-FFF2-40B4-BE49-F238E27FC236}">
                <a16:creationId xmlns:a16="http://schemas.microsoft.com/office/drawing/2014/main" id="{03A68385-9756-3ABC-5D36-84739F2A18BC}"/>
              </a:ext>
            </a:extLst>
          </p:cNvPr>
          <p:cNvGrpSpPr/>
          <p:nvPr/>
        </p:nvGrpSpPr>
        <p:grpSpPr>
          <a:xfrm>
            <a:off x="8304382" y="3451345"/>
            <a:ext cx="826891" cy="586500"/>
            <a:chOff x="2996630" y="3496000"/>
            <a:chExt cx="781811" cy="586500"/>
          </a:xfrm>
          <a:solidFill>
            <a:schemeClr val="accent6">
              <a:lumMod val="20000"/>
              <a:lumOff val="80000"/>
            </a:schemeClr>
          </a:solidFill>
        </p:grpSpPr>
        <p:sp>
          <p:nvSpPr>
            <p:cNvPr id="62" name="Google Shape;619;p53">
              <a:extLst>
                <a:ext uri="{FF2B5EF4-FFF2-40B4-BE49-F238E27FC236}">
                  <a16:creationId xmlns:a16="http://schemas.microsoft.com/office/drawing/2014/main" id="{EDBE7474-4A9A-9E78-23B2-6DEC7C9DCADA}"/>
                </a:ext>
              </a:extLst>
            </p:cNvPr>
            <p:cNvSpPr/>
            <p:nvPr/>
          </p:nvSpPr>
          <p:spPr>
            <a:xfrm>
              <a:off x="2996630" y="3496000"/>
              <a:ext cx="781800" cy="586500"/>
            </a:xfrm>
            <a:prstGeom prst="roundRect">
              <a:avLst>
                <a:gd name="adj" fmla="val 16667"/>
              </a:avLst>
            </a:prstGeom>
            <a:grpFill/>
            <a:ln w="9525" cap="flat" cmpd="sng">
              <a:solidFill>
                <a:schemeClr val="tx1"/>
              </a:solidFill>
              <a:prstDash val="dash"/>
              <a:round/>
              <a:headEnd type="none" w="sm" len="sm"/>
              <a:tailEnd type="none" w="sm" len="sm"/>
            </a:ln>
          </p:spPr>
          <p:txBody>
            <a:bodyPr spcFirstLastPara="1" wrap="square" lIns="0" tIns="0" rIns="0" bIns="0" anchor="ctr" anchorCtr="0">
              <a:noAutofit/>
            </a:bodyPr>
            <a:lstStyle/>
            <a:p>
              <a:pPr algn="ctr">
                <a:spcBef>
                  <a:spcPts val="400"/>
                </a:spcBef>
              </a:pPr>
              <a:r>
                <a:rPr lang="en-US" altLang="zh-TW" sz="2000" b="1">
                  <a:solidFill>
                    <a:schemeClr val="dk1"/>
                  </a:solidFill>
                  <a:latin typeface="Times New Roman"/>
                  <a:ea typeface="Times New Roman"/>
                  <a:cs typeface="Times New Roman"/>
                  <a:sym typeface="Times New Roman"/>
                </a:rPr>
                <a:t>Σ</a:t>
              </a:r>
              <a:endParaRPr sz="2000" b="1">
                <a:latin typeface="Times New Roman"/>
                <a:ea typeface="Times New Roman"/>
                <a:cs typeface="Times New Roman"/>
                <a:sym typeface="Times New Roman"/>
              </a:endParaRPr>
            </a:p>
          </p:txBody>
        </p:sp>
        <p:sp>
          <p:nvSpPr>
            <p:cNvPr id="63" name="Google Shape;620;p53">
              <a:extLst>
                <a:ext uri="{FF2B5EF4-FFF2-40B4-BE49-F238E27FC236}">
                  <a16:creationId xmlns:a16="http://schemas.microsoft.com/office/drawing/2014/main" id="{57F5C5FD-D461-0F46-F91D-6BE23EE5555C}"/>
                </a:ext>
              </a:extLst>
            </p:cNvPr>
            <p:cNvSpPr/>
            <p:nvPr/>
          </p:nvSpPr>
          <p:spPr>
            <a:xfrm>
              <a:off x="2996642" y="3496000"/>
              <a:ext cx="781800" cy="586500"/>
            </a:xfrm>
            <a:prstGeom prst="roundRect">
              <a:avLst>
                <a:gd name="adj" fmla="val 16667"/>
              </a:avLst>
            </a:prstGeom>
            <a:solidFill>
              <a:srgbClr val="E8E2F1"/>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spcBef>
                  <a:spcPts val="400"/>
                </a:spcBef>
              </a:pPr>
              <a:r>
                <a:rPr lang="en-US" sz="1200" dirty="0">
                  <a:ea typeface="Times New Roman"/>
                  <a:cs typeface="Arial" panose="020B0604020202020204" pitchFamily="34" charset="0"/>
                  <a:sym typeface="Times New Roman"/>
                </a:rPr>
                <a:t>Candidate block 1</a:t>
              </a:r>
              <a:endParaRPr sz="1200" dirty="0">
                <a:ea typeface="Times New Roman"/>
                <a:cs typeface="Arial" panose="020B0604020202020204" pitchFamily="34" charset="0"/>
                <a:sym typeface="Times New Roman"/>
              </a:endParaRPr>
            </a:p>
          </p:txBody>
        </p:sp>
      </p:grpSp>
      <p:grpSp>
        <p:nvGrpSpPr>
          <p:cNvPr id="64" name="Google Shape;625;p53">
            <a:extLst>
              <a:ext uri="{FF2B5EF4-FFF2-40B4-BE49-F238E27FC236}">
                <a16:creationId xmlns:a16="http://schemas.microsoft.com/office/drawing/2014/main" id="{8232DC2D-3B42-064D-C161-6F539A13FCE5}"/>
              </a:ext>
            </a:extLst>
          </p:cNvPr>
          <p:cNvGrpSpPr/>
          <p:nvPr/>
        </p:nvGrpSpPr>
        <p:grpSpPr>
          <a:xfrm>
            <a:off x="10357241" y="3451345"/>
            <a:ext cx="826879" cy="586500"/>
            <a:chOff x="4172688" y="3555250"/>
            <a:chExt cx="781812" cy="809700"/>
          </a:xfrm>
        </p:grpSpPr>
        <p:sp>
          <p:nvSpPr>
            <p:cNvPr id="65" name="Google Shape;626;p53">
              <a:extLst>
                <a:ext uri="{FF2B5EF4-FFF2-40B4-BE49-F238E27FC236}">
                  <a16:creationId xmlns:a16="http://schemas.microsoft.com/office/drawing/2014/main" id="{D6061D3F-2531-356E-A505-EF138465EB4A}"/>
                </a:ext>
              </a:extLst>
            </p:cNvPr>
            <p:cNvSpPr/>
            <p:nvPr/>
          </p:nvSpPr>
          <p:spPr>
            <a:xfrm>
              <a:off x="4172700" y="3560200"/>
              <a:ext cx="781800" cy="781800"/>
            </a:xfrm>
            <a:prstGeom prst="roundRect">
              <a:avLst>
                <a:gd name="adj" fmla="val 16667"/>
              </a:avLst>
            </a:prstGeom>
            <a:noFill/>
            <a:ln w="9525" cap="flat" cmpd="sng">
              <a:solidFill>
                <a:srgbClr val="000000"/>
              </a:solidFill>
              <a:prstDash val="dash"/>
              <a:round/>
              <a:headEnd type="none" w="sm" len="sm"/>
              <a:tailEnd type="none" w="sm" len="sm"/>
            </a:ln>
          </p:spPr>
          <p:txBody>
            <a:bodyPr spcFirstLastPara="1" wrap="square" lIns="0" tIns="0" rIns="0" bIns="0" anchor="ctr" anchorCtr="0">
              <a:noAutofit/>
            </a:bodyPr>
            <a:lstStyle/>
            <a:p>
              <a:pPr algn="ctr"/>
              <a:endParaRPr sz="2000" b="1">
                <a:latin typeface="Times New Roman"/>
                <a:ea typeface="Times New Roman"/>
                <a:cs typeface="Times New Roman"/>
                <a:sym typeface="Times New Roman"/>
              </a:endParaRPr>
            </a:p>
          </p:txBody>
        </p:sp>
        <p:sp>
          <p:nvSpPr>
            <p:cNvPr id="66" name="Google Shape;627;p53">
              <a:extLst>
                <a:ext uri="{FF2B5EF4-FFF2-40B4-BE49-F238E27FC236}">
                  <a16:creationId xmlns:a16="http://schemas.microsoft.com/office/drawing/2014/main" id="{B590F699-B7AF-B1F0-EAEB-DE29B5C8DE98}"/>
                </a:ext>
              </a:extLst>
            </p:cNvPr>
            <p:cNvSpPr/>
            <p:nvPr/>
          </p:nvSpPr>
          <p:spPr>
            <a:xfrm>
              <a:off x="4172688" y="3555250"/>
              <a:ext cx="781800" cy="809700"/>
            </a:xfrm>
            <a:prstGeom prst="roundRect">
              <a:avLst>
                <a:gd name="adj" fmla="val 16667"/>
              </a:avLst>
            </a:prstGeom>
            <a:solidFill>
              <a:srgbClr val="FAF5F2"/>
            </a:solidFill>
            <a:ln w="9525" cap="flat" cmpd="sng">
              <a:solidFill>
                <a:srgbClr val="000000"/>
              </a:solidFill>
              <a:prstDash val="solid"/>
              <a:round/>
              <a:headEnd type="none" w="sm" len="sm"/>
              <a:tailEnd type="none" w="sm" len="sm"/>
            </a:ln>
          </p:spPr>
          <p:txBody>
            <a:bodyPr spcFirstLastPara="1" wrap="square" lIns="0" tIns="0" rIns="0" bIns="0" anchor="ctr" anchorCtr="0">
              <a:noAutofit/>
            </a:bodyPr>
            <a:lstStyle/>
            <a:p>
              <a:pPr algn="ctr"/>
              <a:r>
                <a:rPr lang="en-US" altLang="zh-TW" sz="1200" dirty="0">
                  <a:ea typeface="Times New Roman"/>
                  <a:cs typeface="Arial" panose="020B0604020202020204" pitchFamily="34" charset="0"/>
                  <a:sym typeface="Times New Roman"/>
                </a:rPr>
                <a:t>Candidate block 3</a:t>
              </a:r>
            </a:p>
          </p:txBody>
        </p:sp>
      </p:grpSp>
      <p:sp>
        <p:nvSpPr>
          <p:cNvPr id="67" name="矩形: 圓角 12">
            <a:extLst>
              <a:ext uri="{FF2B5EF4-FFF2-40B4-BE49-F238E27FC236}">
                <a16:creationId xmlns:a16="http://schemas.microsoft.com/office/drawing/2014/main" id="{D4705DD7-8E8E-2232-ACB2-79560D4D970B}"/>
              </a:ext>
            </a:extLst>
          </p:cNvPr>
          <p:cNvSpPr/>
          <p:nvPr/>
        </p:nvSpPr>
        <p:spPr>
          <a:xfrm>
            <a:off x="8071099" y="2914351"/>
            <a:ext cx="3361596" cy="1603389"/>
          </a:xfrm>
          <a:prstGeom prst="roundRect">
            <a:avLst/>
          </a:prstGeom>
          <a:noFill/>
          <a:ln w="12700">
            <a:solidFill>
              <a:schemeClr val="tx1"/>
            </a:solidFill>
            <a:prstDash val="sysDash"/>
          </a:ln>
        </p:spPr>
        <p:txBody>
          <a:bodyPr wrap="square" lIns="91440" tIns="45720" rIns="91440" bIns="45720" rtlCol="0" anchor="ctr">
            <a:spAutoFit/>
          </a:bodyPr>
          <a:lstStyle/>
          <a:p>
            <a:pPr algn="ctr"/>
            <a:endParaRPr lang="zh-TW" altLang="en-US" sz="3200" b="1" cap="none" spc="0" dirty="0">
              <a:ln w="12700">
                <a:solidFill>
                  <a:srgbClr val="FF4747"/>
                </a:solidFill>
                <a:prstDash val="solid"/>
              </a:ln>
              <a:pattFill prst="pct50">
                <a:fgClr>
                  <a:schemeClr val="accent6">
                    <a:lumMod val="60000"/>
                    <a:lumOff val="40000"/>
                  </a:schemeClr>
                </a:fgClr>
                <a:bgClr>
                  <a:schemeClr val="bg1"/>
                </a:bgClr>
              </a:pattFill>
              <a:effectLst>
                <a:outerShdw dist="38100" dir="2640000" algn="bl" rotWithShape="0">
                  <a:schemeClr val="accent1"/>
                </a:outerShdw>
              </a:effectLst>
              <a:latin typeface="AR DESTINE" panose="02000000000000000000" pitchFamily="2" charset="0"/>
            </a:endParaRPr>
          </a:p>
        </p:txBody>
      </p:sp>
      <p:sp>
        <p:nvSpPr>
          <p:cNvPr id="68" name="文字方塊 67">
            <a:extLst>
              <a:ext uri="{FF2B5EF4-FFF2-40B4-BE49-F238E27FC236}">
                <a16:creationId xmlns:a16="http://schemas.microsoft.com/office/drawing/2014/main" id="{2AE0E5A0-5927-94C2-2335-295728CDE286}"/>
              </a:ext>
            </a:extLst>
          </p:cNvPr>
          <p:cNvSpPr txBox="1"/>
          <p:nvPr/>
        </p:nvSpPr>
        <p:spPr>
          <a:xfrm>
            <a:off x="8141368" y="2610262"/>
            <a:ext cx="1074333" cy="300082"/>
          </a:xfrm>
          <a:prstGeom prst="rect">
            <a:avLst/>
          </a:prstGeom>
          <a:noFill/>
        </p:spPr>
        <p:txBody>
          <a:bodyPr wrap="none" rtlCol="0">
            <a:spAutoFit/>
          </a:bodyPr>
          <a:lstStyle/>
          <a:p>
            <a:r>
              <a:rPr lang="en-US" altLang="zh-TW" dirty="0"/>
              <a:t>Choice block</a:t>
            </a:r>
            <a:endParaRPr lang="zh-TW" altLang="en-US" dirty="0"/>
          </a:p>
        </p:txBody>
      </p:sp>
      <p:cxnSp>
        <p:nvCxnSpPr>
          <p:cNvPr id="69" name="直線單箭頭接點 14">
            <a:extLst>
              <a:ext uri="{FF2B5EF4-FFF2-40B4-BE49-F238E27FC236}">
                <a16:creationId xmlns:a16="http://schemas.microsoft.com/office/drawing/2014/main" id="{0C51FA23-D0C7-3CAD-8EB2-D2A4EC522B94}"/>
              </a:ext>
            </a:extLst>
          </p:cNvPr>
          <p:cNvCxnSpPr>
            <a:cxnSpLocks/>
          </p:cNvCxnSpPr>
          <p:nvPr/>
        </p:nvCxnSpPr>
        <p:spPr>
          <a:xfrm>
            <a:off x="9744256" y="2453910"/>
            <a:ext cx="0" cy="46044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線單箭頭接點 15">
            <a:extLst>
              <a:ext uri="{FF2B5EF4-FFF2-40B4-BE49-F238E27FC236}">
                <a16:creationId xmlns:a16="http://schemas.microsoft.com/office/drawing/2014/main" id="{A7B98E55-B996-E553-54B1-CC82C0AC6296}"/>
              </a:ext>
            </a:extLst>
          </p:cNvPr>
          <p:cNvCxnSpPr>
            <a:cxnSpLocks/>
            <a:stCxn id="67" idx="0"/>
            <a:endCxn id="63" idx="0"/>
          </p:cNvCxnSpPr>
          <p:nvPr/>
        </p:nvCxnSpPr>
        <p:spPr>
          <a:xfrm flipH="1">
            <a:off x="8717835" y="2914351"/>
            <a:ext cx="1034062" cy="536994"/>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1" name="直線單箭頭接點 17">
            <a:extLst>
              <a:ext uri="{FF2B5EF4-FFF2-40B4-BE49-F238E27FC236}">
                <a16:creationId xmlns:a16="http://schemas.microsoft.com/office/drawing/2014/main" id="{ABC02918-487A-BACB-AF78-19B74E0E2C86}"/>
              </a:ext>
            </a:extLst>
          </p:cNvPr>
          <p:cNvCxnSpPr>
            <a:cxnSpLocks/>
            <a:stCxn id="67" idx="0"/>
          </p:cNvCxnSpPr>
          <p:nvPr/>
        </p:nvCxnSpPr>
        <p:spPr>
          <a:xfrm flipH="1">
            <a:off x="9744258" y="2914351"/>
            <a:ext cx="0" cy="536694"/>
          </a:xfrm>
          <a:prstGeom prst="straightConnector1">
            <a:avLst/>
          </a:prstGeom>
          <a:ln w="127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2" name="直線單箭頭接點 25">
            <a:extLst>
              <a:ext uri="{FF2B5EF4-FFF2-40B4-BE49-F238E27FC236}">
                <a16:creationId xmlns:a16="http://schemas.microsoft.com/office/drawing/2014/main" id="{72A21E81-5085-B2FD-1048-14B4A30433B8}"/>
              </a:ext>
            </a:extLst>
          </p:cNvPr>
          <p:cNvCxnSpPr>
            <a:cxnSpLocks/>
            <a:stCxn id="67" idx="0"/>
            <a:endCxn id="66" idx="0"/>
          </p:cNvCxnSpPr>
          <p:nvPr/>
        </p:nvCxnSpPr>
        <p:spPr>
          <a:xfrm>
            <a:off x="9751897" y="2914351"/>
            <a:ext cx="1018777" cy="536994"/>
          </a:xfrm>
          <a:prstGeom prst="straightConnector1">
            <a:avLst/>
          </a:prstGeom>
          <a:ln w="127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3" name="直線單箭頭接點 27">
            <a:extLst>
              <a:ext uri="{FF2B5EF4-FFF2-40B4-BE49-F238E27FC236}">
                <a16:creationId xmlns:a16="http://schemas.microsoft.com/office/drawing/2014/main" id="{1A4CCC0D-4C15-8A3E-5FAA-93B3F9D4C168}"/>
              </a:ext>
            </a:extLst>
          </p:cNvPr>
          <p:cNvCxnSpPr>
            <a:cxnSpLocks/>
            <a:stCxn id="63" idx="2"/>
            <a:endCxn id="67" idx="2"/>
          </p:cNvCxnSpPr>
          <p:nvPr/>
        </p:nvCxnSpPr>
        <p:spPr>
          <a:xfrm>
            <a:off x="8717835" y="4037845"/>
            <a:ext cx="1034062" cy="479895"/>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74" name="直線單箭頭接點 30">
            <a:extLst>
              <a:ext uri="{FF2B5EF4-FFF2-40B4-BE49-F238E27FC236}">
                <a16:creationId xmlns:a16="http://schemas.microsoft.com/office/drawing/2014/main" id="{ED1D3839-05F1-5E50-9A69-D19796F128D2}"/>
              </a:ext>
            </a:extLst>
          </p:cNvPr>
          <p:cNvCxnSpPr>
            <a:cxnSpLocks/>
            <a:endCxn id="67" idx="2"/>
          </p:cNvCxnSpPr>
          <p:nvPr/>
        </p:nvCxnSpPr>
        <p:spPr>
          <a:xfrm>
            <a:off x="9744258" y="4037845"/>
            <a:ext cx="7639" cy="479895"/>
          </a:xfrm>
          <a:prstGeom prst="straightConnector1">
            <a:avLst/>
          </a:prstGeom>
          <a:ln w="127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5" name="直線單箭頭接點 32">
            <a:extLst>
              <a:ext uri="{FF2B5EF4-FFF2-40B4-BE49-F238E27FC236}">
                <a16:creationId xmlns:a16="http://schemas.microsoft.com/office/drawing/2014/main" id="{648924DD-EF06-88AF-AC6A-2EA5E6016CA0}"/>
              </a:ext>
            </a:extLst>
          </p:cNvPr>
          <p:cNvCxnSpPr>
            <a:cxnSpLocks/>
            <a:stCxn id="66" idx="2"/>
            <a:endCxn id="67" idx="2"/>
          </p:cNvCxnSpPr>
          <p:nvPr/>
        </p:nvCxnSpPr>
        <p:spPr>
          <a:xfrm flipH="1">
            <a:off x="9751897" y="4037845"/>
            <a:ext cx="1018777" cy="479895"/>
          </a:xfrm>
          <a:prstGeom prst="straightConnector1">
            <a:avLst/>
          </a:prstGeom>
          <a:ln w="127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6" name="直線單箭頭接點 39">
            <a:extLst>
              <a:ext uri="{FF2B5EF4-FFF2-40B4-BE49-F238E27FC236}">
                <a16:creationId xmlns:a16="http://schemas.microsoft.com/office/drawing/2014/main" id="{01674E5E-AA5E-0259-E26F-55128BE57E63}"/>
              </a:ext>
            </a:extLst>
          </p:cNvPr>
          <p:cNvCxnSpPr>
            <a:cxnSpLocks/>
          </p:cNvCxnSpPr>
          <p:nvPr/>
        </p:nvCxnSpPr>
        <p:spPr>
          <a:xfrm>
            <a:off x="9751897" y="4517740"/>
            <a:ext cx="0" cy="46044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7" name="Google Shape;607;p53">
            <a:extLst>
              <a:ext uri="{FF2B5EF4-FFF2-40B4-BE49-F238E27FC236}">
                <a16:creationId xmlns:a16="http://schemas.microsoft.com/office/drawing/2014/main" id="{FE2C16A4-FAFC-662E-7425-9490734918D3}"/>
              </a:ext>
            </a:extLst>
          </p:cNvPr>
          <p:cNvSpPr/>
          <p:nvPr/>
        </p:nvSpPr>
        <p:spPr>
          <a:xfrm>
            <a:off x="9330818" y="3451045"/>
            <a:ext cx="826879" cy="586800"/>
          </a:xfrm>
          <a:prstGeom prst="roundRect">
            <a:avLst>
              <a:gd name="adj" fmla="val 16667"/>
            </a:avLst>
          </a:prstGeom>
          <a:solidFill>
            <a:srgbClr val="F9E5E0"/>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r>
              <a:rPr lang="en-US" altLang="zh-TW" sz="1200" dirty="0">
                <a:ea typeface="Times New Roman"/>
                <a:cs typeface="Arial" panose="020B0604020202020204" pitchFamily="34" charset="0"/>
                <a:sym typeface="Times New Roman"/>
              </a:rPr>
              <a:t>Candidate block 2</a:t>
            </a:r>
          </a:p>
        </p:txBody>
      </p:sp>
    </p:spTree>
    <p:extLst>
      <p:ext uri="{BB962C8B-B14F-4D97-AF65-F5344CB8AC3E}">
        <p14:creationId xmlns:p14="http://schemas.microsoft.com/office/powerpoint/2010/main" val="426522849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lvl="0"/>
            <a:r>
              <a:rPr lang="en-US" altLang="zh-TW" dirty="0">
                <a:latin typeface="Times New Roman"/>
                <a:ea typeface="Times New Roman"/>
                <a:cs typeface="Times New Roman"/>
                <a:sym typeface="Times New Roman"/>
              </a:rPr>
              <a:t>Low-Rank Approximation (LRA)</a:t>
            </a:r>
          </a:p>
        </p:txBody>
      </p:sp>
      <p:sp>
        <p:nvSpPr>
          <p:cNvPr id="3" name="文字版面配置區 2"/>
          <p:cNvSpPr>
            <a:spLocks noGrp="1"/>
          </p:cNvSpPr>
          <p:nvPr>
            <p:ph idx="1"/>
          </p:nvPr>
        </p:nvSpPr>
        <p:spPr/>
        <p:txBody>
          <a:bodyPr/>
          <a:lstStyle/>
          <a:p>
            <a:r>
              <a:rPr lang="en-US" altLang="zh-TW" dirty="0"/>
              <a:t>Low-Rank Approximation (LRA)</a:t>
            </a:r>
          </a:p>
          <a:p>
            <a:pPr lvl="1">
              <a:buFont typeface="Wingdings" pitchFamily="2" charset="2"/>
              <a:buChar char="Ø"/>
            </a:pPr>
            <a:r>
              <a:rPr lang="en-US" altLang="zh-TW" b="0" dirty="0"/>
              <a:t>Given a matrix</a:t>
            </a:r>
            <a:r>
              <a:rPr lang="en-US" altLang="zh-TW" b="0" dirty="0">
                <a:latin typeface="Times New Roman" panose="02020603050405020304" pitchFamily="18" charset="0"/>
                <a:cs typeface="Times New Roman" panose="02020603050405020304" pitchFamily="18" charset="0"/>
              </a:rPr>
              <a:t> </a:t>
            </a:r>
            <a:r>
              <a:rPr lang="en-US" altLang="zh-TW" dirty="0">
                <a:latin typeface="Times New Roman" panose="02020603050405020304" pitchFamily="18" charset="0"/>
                <a:cs typeface="Times New Roman" panose="02020603050405020304" pitchFamily="18" charset="0"/>
              </a:rPr>
              <a:t>M</a:t>
            </a:r>
            <a:r>
              <a:rPr lang="en-US" altLang="zh-TW" b="0" dirty="0"/>
              <a:t>, find a matrix </a:t>
            </a:r>
            <a:r>
              <a:rPr lang="en-US" altLang="zh-TW" dirty="0">
                <a:latin typeface="Times New Roman" panose="02020603050405020304" pitchFamily="18" charset="0"/>
                <a:cs typeface="Times New Roman" panose="02020603050405020304" pitchFamily="18" charset="0"/>
              </a:rPr>
              <a:t>M</a:t>
            </a:r>
            <a:r>
              <a:rPr lang="en-US" altLang="zh-TW" i="1" baseline="-25000" dirty="0">
                <a:latin typeface="Times New Roman" panose="02020603050405020304" pitchFamily="18" charset="0"/>
                <a:cs typeface="Times New Roman" panose="02020603050405020304" pitchFamily="18" charset="0"/>
              </a:rPr>
              <a:t>k</a:t>
            </a:r>
          </a:p>
          <a:p>
            <a:pPr lvl="2"/>
            <a:r>
              <a:rPr lang="en-US" altLang="zh-TW" b="1" dirty="0">
                <a:latin typeface="Times New Roman" panose="02020603050405020304" pitchFamily="18" charset="0"/>
                <a:cs typeface="Times New Roman" panose="02020603050405020304" pitchFamily="18" charset="0"/>
              </a:rPr>
              <a:t>M</a:t>
            </a:r>
            <a:r>
              <a:rPr lang="en-US" altLang="zh-TW" i="1" baseline="-25000" dirty="0">
                <a:latin typeface="Times New Roman" panose="02020603050405020304" pitchFamily="18" charset="0"/>
                <a:cs typeface="Times New Roman" panose="02020603050405020304" pitchFamily="18" charset="0"/>
              </a:rPr>
              <a:t>k</a:t>
            </a:r>
            <a:r>
              <a:rPr lang="en-US" altLang="zh-TW" dirty="0"/>
              <a:t> minimizes the </a:t>
            </a:r>
            <a:r>
              <a:rPr lang="en-US" altLang="zh-TW" dirty="0" err="1"/>
              <a:t>Frobenius</a:t>
            </a:r>
            <a:r>
              <a:rPr lang="en-US" altLang="zh-TW" dirty="0"/>
              <a:t> norm difference between </a:t>
            </a:r>
            <a:r>
              <a:rPr lang="en-US" altLang="zh-TW" b="1" dirty="0">
                <a:latin typeface="Times New Roman" panose="02020603050405020304" pitchFamily="18" charset="0"/>
                <a:cs typeface="Times New Roman" panose="02020603050405020304" pitchFamily="18" charset="0"/>
              </a:rPr>
              <a:t>M</a:t>
            </a:r>
            <a:r>
              <a:rPr lang="en-US" altLang="zh-TW" dirty="0"/>
              <a:t> and </a:t>
            </a:r>
            <a:r>
              <a:rPr lang="en-US" altLang="zh-TW" b="1" dirty="0">
                <a:latin typeface="Times New Roman" panose="02020603050405020304" pitchFamily="18" charset="0"/>
                <a:cs typeface="Times New Roman" panose="02020603050405020304" pitchFamily="18" charset="0"/>
              </a:rPr>
              <a:t>M</a:t>
            </a:r>
            <a:r>
              <a:rPr lang="en-US" altLang="zh-TW" i="1" baseline="-25000" dirty="0">
                <a:latin typeface="Times New Roman" panose="02020603050405020304" pitchFamily="18" charset="0"/>
                <a:cs typeface="Times New Roman" panose="02020603050405020304" pitchFamily="18" charset="0"/>
              </a:rPr>
              <a:t>k</a:t>
            </a:r>
            <a:endParaRPr lang="en-US" altLang="zh-TW" i="1" dirty="0">
              <a:latin typeface="Times New Roman" panose="02020603050405020304" pitchFamily="18" charset="0"/>
              <a:cs typeface="Times New Roman" panose="02020603050405020304" pitchFamily="18" charset="0"/>
            </a:endParaRPr>
          </a:p>
          <a:p>
            <a:pPr lvl="2"/>
            <a:r>
              <a:rPr lang="en-US" altLang="zh-TW" dirty="0"/>
              <a:t>The rank of </a:t>
            </a:r>
            <a:r>
              <a:rPr lang="en-US" altLang="zh-TW" b="1" dirty="0">
                <a:latin typeface="Times New Roman" panose="02020603050405020304" pitchFamily="18" charset="0"/>
                <a:cs typeface="Times New Roman" panose="02020603050405020304" pitchFamily="18" charset="0"/>
              </a:rPr>
              <a:t>M</a:t>
            </a:r>
            <a:r>
              <a:rPr lang="en-US" altLang="zh-TW" i="1" baseline="-25000" dirty="0">
                <a:latin typeface="Times New Roman" panose="02020603050405020304" pitchFamily="18" charset="0"/>
                <a:cs typeface="Times New Roman" panose="02020603050405020304" pitchFamily="18" charset="0"/>
              </a:rPr>
              <a:t>k</a:t>
            </a:r>
            <a:r>
              <a:rPr lang="en-US" altLang="zh-TW" dirty="0"/>
              <a:t> is a specific value </a:t>
            </a:r>
            <a:r>
              <a:rPr lang="en-US" altLang="zh-TW" b="1" i="1" dirty="0">
                <a:latin typeface="Times New Roman" panose="02020603050405020304" pitchFamily="18" charset="0"/>
                <a:cs typeface="Times New Roman" panose="02020603050405020304" pitchFamily="18" charset="0"/>
              </a:rPr>
              <a:t>k</a:t>
            </a:r>
          </a:p>
          <a:p>
            <a:pPr lvl="1">
              <a:buFont typeface="Wingdings" pitchFamily="2" charset="2"/>
              <a:buChar char="Ø"/>
            </a:pPr>
            <a:r>
              <a:rPr lang="en-US" altLang="zh-TW" b="0" dirty="0"/>
              <a:t>SVD is the method to find </a:t>
            </a:r>
            <a:r>
              <a:rPr lang="en-US" altLang="zh-TW" dirty="0">
                <a:latin typeface="Times New Roman" panose="02020603050405020304" pitchFamily="18" charset="0"/>
                <a:cs typeface="Times New Roman" panose="02020603050405020304" pitchFamily="18" charset="0"/>
              </a:rPr>
              <a:t>M</a:t>
            </a:r>
            <a:r>
              <a:rPr lang="en-US" altLang="zh-TW" i="1" baseline="-25000" dirty="0">
                <a:latin typeface="Times New Roman" panose="02020603050405020304" pitchFamily="18" charset="0"/>
                <a:cs typeface="Times New Roman" panose="02020603050405020304" pitchFamily="18" charset="0"/>
              </a:rPr>
              <a:t>k</a:t>
            </a:r>
            <a:endParaRPr lang="en-US" altLang="zh-TW" dirty="0">
              <a:latin typeface="Times New Roman" panose="02020603050405020304" pitchFamily="18" charset="0"/>
              <a:cs typeface="Times New Roman" panose="02020603050405020304" pitchFamily="18" charset="0"/>
            </a:endParaRPr>
          </a:p>
          <a:p>
            <a:endParaRPr lang="zh-TW" altLang="en-US" dirty="0"/>
          </a:p>
        </p:txBody>
      </p:sp>
      <p:sp>
        <p:nvSpPr>
          <p:cNvPr id="56" name="投影片編號版面配置區 55"/>
          <p:cNvSpPr>
            <a:spLocks noGrp="1"/>
          </p:cNvSpPr>
          <p:nvPr>
            <p:ph type="sldNum" sz="quarter" idx="12"/>
          </p:nvPr>
        </p:nvSpPr>
        <p:spPr/>
        <p:txBody>
          <a:bodyPr/>
          <a:lstStyle/>
          <a:p>
            <a:fld id="{00000000-1234-1234-1234-123412341234}" type="slidenum">
              <a:rPr lang="en-US" altLang="zh-TW" smtClean="0"/>
              <a:pPr/>
              <a:t>74</a:t>
            </a:fld>
            <a:endParaRPr lang="zh-TW" altLang="en-US"/>
          </a:p>
        </p:txBody>
      </p:sp>
      <p:sp>
        <p:nvSpPr>
          <p:cNvPr id="17" name="Google Shape;589;p53"/>
          <p:cNvSpPr/>
          <p:nvPr/>
        </p:nvSpPr>
        <p:spPr>
          <a:xfrm>
            <a:off x="7107532" y="4784734"/>
            <a:ext cx="1042400" cy="782400"/>
          </a:xfrm>
          <a:prstGeom prst="roundRect">
            <a:avLst>
              <a:gd name="adj" fmla="val 16667"/>
            </a:avLst>
          </a:prstGeom>
          <a:solidFill>
            <a:srgbClr val="FAF6F2"/>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endParaRPr sz="2667" b="1">
              <a:latin typeface="Times New Roman"/>
              <a:ea typeface="Times New Roman"/>
              <a:cs typeface="Times New Roman"/>
              <a:sym typeface="Times New Roman"/>
            </a:endParaRPr>
          </a:p>
        </p:txBody>
      </p:sp>
      <p:sp>
        <p:nvSpPr>
          <p:cNvPr id="18" name="Google Shape;590;p53"/>
          <p:cNvSpPr txBox="1"/>
          <p:nvPr/>
        </p:nvSpPr>
        <p:spPr>
          <a:xfrm>
            <a:off x="7114904" y="4271134"/>
            <a:ext cx="1098000" cy="452800"/>
          </a:xfrm>
          <a:prstGeom prst="rect">
            <a:avLst/>
          </a:prstGeom>
          <a:noFill/>
          <a:ln>
            <a:noFill/>
          </a:ln>
        </p:spPr>
        <p:txBody>
          <a:bodyPr spcFirstLastPara="1" wrap="square" lIns="121900" tIns="121900" rIns="121900" bIns="121900" anchor="ctr" anchorCtr="0">
            <a:noAutofit/>
          </a:bodyPr>
          <a:lstStyle/>
          <a:p>
            <a:pPr lvl="0" algn="ctr"/>
            <a:r>
              <a:rPr lang="en-US" altLang="zh-TW" sz="2667" i="1" dirty="0">
                <a:latin typeface="Times New Roman"/>
                <a:ea typeface="Times New Roman"/>
                <a:cs typeface="Times New Roman"/>
                <a:sym typeface="Times New Roman"/>
              </a:rPr>
              <a:t>m</a:t>
            </a:r>
            <a:r>
              <a:rPr lang="zh-TW" altLang="en-US" sz="2667" dirty="0">
                <a:latin typeface="Times New Roman"/>
                <a:ea typeface="Times New Roman"/>
                <a:cs typeface="Times New Roman"/>
                <a:sym typeface="Times New Roman"/>
              </a:rPr>
              <a:t> </a:t>
            </a:r>
            <a:r>
              <a:rPr lang="zh-TW" altLang="en-US" sz="2400" dirty="0">
                <a:latin typeface="Times New Roman"/>
                <a:ea typeface="Times New Roman"/>
                <a:cs typeface="Times New Roman"/>
                <a:sym typeface="Times New Roman"/>
              </a:rPr>
              <a:t>✕</a:t>
            </a:r>
            <a:r>
              <a:rPr lang="zh-TW" altLang="en-US"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endParaRPr sz="2667" i="1" dirty="0">
              <a:latin typeface="Times New Roman"/>
              <a:ea typeface="Times New Roman"/>
              <a:cs typeface="Times New Roman"/>
              <a:sym typeface="Times New Roman"/>
            </a:endParaRPr>
          </a:p>
        </p:txBody>
      </p:sp>
      <p:sp>
        <p:nvSpPr>
          <p:cNvPr id="19" name="Google Shape;591;p53"/>
          <p:cNvSpPr txBox="1"/>
          <p:nvPr/>
        </p:nvSpPr>
        <p:spPr>
          <a:xfrm>
            <a:off x="9142500" y="4880118"/>
            <a:ext cx="472400" cy="615513"/>
          </a:xfrm>
          <a:prstGeom prst="rect">
            <a:avLst/>
          </a:prstGeom>
          <a:noFill/>
          <a:ln>
            <a:noFill/>
          </a:ln>
        </p:spPr>
        <p:txBody>
          <a:bodyPr spcFirstLastPara="1" wrap="square" lIns="121900" tIns="121900" rIns="121900" bIns="121900" anchor="t" anchorCtr="0">
            <a:spAutoFit/>
          </a:bodyPr>
          <a:lstStyle/>
          <a:p>
            <a:pPr algn="ctr"/>
            <a:r>
              <a:rPr lang="zh-TW" altLang="en-US" sz="2400" b="1">
                <a:solidFill>
                  <a:schemeClr val="dk1"/>
                </a:solidFill>
                <a:latin typeface="Times New Roman"/>
                <a:ea typeface="Times New Roman"/>
                <a:cs typeface="Times New Roman"/>
                <a:sym typeface="Times New Roman"/>
              </a:rPr>
              <a:t>✕</a:t>
            </a:r>
            <a:endParaRPr sz="2400" b="1"/>
          </a:p>
        </p:txBody>
      </p:sp>
      <p:sp>
        <p:nvSpPr>
          <p:cNvPr id="20" name="Google Shape;592;p53"/>
          <p:cNvSpPr txBox="1"/>
          <p:nvPr/>
        </p:nvSpPr>
        <p:spPr>
          <a:xfrm>
            <a:off x="8316101" y="4277885"/>
            <a:ext cx="1098000" cy="452800"/>
          </a:xfrm>
          <a:prstGeom prst="rect">
            <a:avLst/>
          </a:prstGeom>
          <a:noFill/>
          <a:ln>
            <a:noFill/>
          </a:ln>
        </p:spPr>
        <p:txBody>
          <a:bodyPr spcFirstLastPara="1" wrap="square" lIns="121900" tIns="121900" rIns="121900" bIns="121900" anchor="ctr" anchorCtr="0">
            <a:noAutofit/>
          </a:bodyPr>
          <a:lstStyle/>
          <a:p>
            <a:pPr lvl="0" algn="ctr"/>
            <a:r>
              <a:rPr lang="en-US" altLang="zh-TW" sz="2667" i="1" dirty="0">
                <a:latin typeface="Times New Roman"/>
                <a:ea typeface="Times New Roman"/>
                <a:cs typeface="Times New Roman"/>
                <a:sym typeface="Times New Roman"/>
              </a:rPr>
              <a:t>m</a:t>
            </a:r>
            <a:r>
              <a:rPr lang="zh-TW" altLang="en-US" sz="2667" dirty="0">
                <a:latin typeface="Times New Roman"/>
                <a:ea typeface="Times New Roman"/>
                <a:cs typeface="Times New Roman"/>
                <a:sym typeface="Times New Roman"/>
              </a:rPr>
              <a:t> </a:t>
            </a:r>
            <a:r>
              <a:rPr lang="zh-TW" altLang="en-US" sz="2400" dirty="0">
                <a:latin typeface="Times New Roman"/>
                <a:ea typeface="Times New Roman"/>
                <a:cs typeface="Times New Roman"/>
                <a:sym typeface="Times New Roman"/>
              </a:rPr>
              <a:t>✕</a:t>
            </a:r>
            <a:r>
              <a:rPr lang="zh-TW" altLang="en-US" sz="2667" dirty="0">
                <a:latin typeface="Times New Roman"/>
                <a:ea typeface="Times New Roman"/>
                <a:cs typeface="Times New Roman"/>
                <a:sym typeface="Times New Roman"/>
              </a:rPr>
              <a:t> </a:t>
            </a:r>
            <a:r>
              <a:rPr lang="en-US" altLang="zh-TW" sz="2667" i="1" dirty="0">
                <a:solidFill>
                  <a:srgbClr val="EA4335"/>
                </a:solidFill>
                <a:latin typeface="Times New Roman"/>
                <a:ea typeface="Times New Roman"/>
                <a:cs typeface="Times New Roman"/>
                <a:sym typeface="Times New Roman"/>
              </a:rPr>
              <a:t>k</a:t>
            </a:r>
            <a:endParaRPr sz="2667" i="1" dirty="0">
              <a:solidFill>
                <a:srgbClr val="EA4335"/>
              </a:solidFill>
              <a:latin typeface="Times New Roman"/>
              <a:ea typeface="Times New Roman"/>
              <a:cs typeface="Times New Roman"/>
              <a:sym typeface="Times New Roman"/>
            </a:endParaRPr>
          </a:p>
        </p:txBody>
      </p:sp>
      <p:sp>
        <p:nvSpPr>
          <p:cNvPr id="21" name="Google Shape;593;p53"/>
          <p:cNvSpPr txBox="1"/>
          <p:nvPr/>
        </p:nvSpPr>
        <p:spPr>
          <a:xfrm>
            <a:off x="10169679" y="4880118"/>
            <a:ext cx="472400" cy="615513"/>
          </a:xfrm>
          <a:prstGeom prst="rect">
            <a:avLst/>
          </a:prstGeom>
          <a:noFill/>
          <a:ln>
            <a:noFill/>
          </a:ln>
        </p:spPr>
        <p:txBody>
          <a:bodyPr spcFirstLastPara="1" wrap="square" lIns="121900" tIns="121900" rIns="121900" bIns="121900" anchor="t" anchorCtr="0">
            <a:spAutoFit/>
          </a:bodyPr>
          <a:lstStyle/>
          <a:p>
            <a:pPr algn="ctr"/>
            <a:r>
              <a:rPr lang="zh-TW" altLang="en-US" sz="2400" b="1">
                <a:solidFill>
                  <a:schemeClr val="dk1"/>
                </a:solidFill>
                <a:latin typeface="Times New Roman"/>
                <a:ea typeface="Times New Roman"/>
                <a:cs typeface="Times New Roman"/>
                <a:sym typeface="Times New Roman"/>
              </a:rPr>
              <a:t>✕</a:t>
            </a:r>
            <a:endParaRPr sz="2400" b="1">
              <a:latin typeface="Times New Roman"/>
              <a:ea typeface="Times New Roman"/>
              <a:cs typeface="Times New Roman"/>
              <a:sym typeface="Times New Roman"/>
            </a:endParaRPr>
          </a:p>
        </p:txBody>
      </p:sp>
      <p:sp>
        <p:nvSpPr>
          <p:cNvPr id="22" name="Google Shape;594;p53"/>
          <p:cNvSpPr txBox="1"/>
          <p:nvPr/>
        </p:nvSpPr>
        <p:spPr>
          <a:xfrm>
            <a:off x="8115321" y="4853988"/>
            <a:ext cx="472400" cy="595059"/>
          </a:xfrm>
          <a:prstGeom prst="rect">
            <a:avLst/>
          </a:prstGeom>
          <a:noFill/>
          <a:ln>
            <a:noFill/>
          </a:ln>
        </p:spPr>
        <p:txBody>
          <a:bodyPr spcFirstLastPara="1" wrap="square" lIns="121900" tIns="121900" rIns="121900" bIns="121900" anchor="t" anchorCtr="0">
            <a:spAutoFit/>
          </a:bodyPr>
          <a:lstStyle/>
          <a:p>
            <a:pPr algn="ctr">
              <a:buClr>
                <a:schemeClr val="dk1"/>
              </a:buClr>
              <a:buSzPts val="1100"/>
            </a:pPr>
            <a:r>
              <a:rPr lang="zh-TW" altLang="en-US" sz="2267" b="1">
                <a:solidFill>
                  <a:schemeClr val="dk1"/>
                </a:solidFill>
                <a:latin typeface="Times New Roman"/>
                <a:ea typeface="Times New Roman"/>
                <a:cs typeface="Times New Roman"/>
                <a:sym typeface="Times New Roman"/>
              </a:rPr>
              <a:t>≈</a:t>
            </a:r>
            <a:endParaRPr sz="2267" b="1"/>
          </a:p>
        </p:txBody>
      </p:sp>
      <p:sp>
        <p:nvSpPr>
          <p:cNvPr id="23" name="Google Shape;595;p53"/>
          <p:cNvSpPr txBox="1"/>
          <p:nvPr/>
        </p:nvSpPr>
        <p:spPr>
          <a:xfrm>
            <a:off x="9371101" y="4277885"/>
            <a:ext cx="1042400" cy="452800"/>
          </a:xfrm>
          <a:prstGeom prst="rect">
            <a:avLst/>
          </a:prstGeom>
          <a:noFill/>
          <a:ln>
            <a:noFill/>
          </a:ln>
        </p:spPr>
        <p:txBody>
          <a:bodyPr spcFirstLastPara="1" wrap="square" lIns="121900" tIns="121900" rIns="121900" bIns="121900" anchor="ctr" anchorCtr="0">
            <a:noAutofit/>
          </a:bodyPr>
          <a:lstStyle/>
          <a:p>
            <a:pPr lvl="0" algn="ctr"/>
            <a:r>
              <a:rPr lang="en-US" altLang="zh-TW" sz="2667" i="1" dirty="0">
                <a:solidFill>
                  <a:srgbClr val="EA4335"/>
                </a:solidFill>
                <a:latin typeface="Times New Roman"/>
                <a:ea typeface="Times New Roman"/>
                <a:cs typeface="Times New Roman"/>
                <a:sym typeface="Times New Roman"/>
              </a:rPr>
              <a:t>k</a:t>
            </a:r>
            <a:r>
              <a:rPr lang="zh-TW" altLang="en-US" sz="2667" dirty="0">
                <a:latin typeface="Times New Roman"/>
                <a:ea typeface="Times New Roman"/>
                <a:cs typeface="Times New Roman"/>
                <a:sym typeface="Times New Roman"/>
              </a:rPr>
              <a:t> </a:t>
            </a:r>
            <a:r>
              <a:rPr lang="zh-TW" altLang="en-US" sz="2400" dirty="0">
                <a:latin typeface="Times New Roman"/>
                <a:ea typeface="Times New Roman"/>
                <a:cs typeface="Times New Roman"/>
                <a:sym typeface="Times New Roman"/>
              </a:rPr>
              <a:t>✕</a:t>
            </a:r>
            <a:r>
              <a:rPr lang="zh-TW" altLang="en-US" sz="2667" dirty="0">
                <a:latin typeface="Times New Roman"/>
                <a:ea typeface="Times New Roman"/>
                <a:cs typeface="Times New Roman"/>
                <a:sym typeface="Times New Roman"/>
              </a:rPr>
              <a:t> </a:t>
            </a:r>
            <a:r>
              <a:rPr lang="en-US" altLang="zh-TW" sz="2667" i="1" dirty="0">
                <a:solidFill>
                  <a:srgbClr val="EA4335"/>
                </a:solidFill>
                <a:latin typeface="Times New Roman"/>
                <a:ea typeface="Times New Roman"/>
                <a:cs typeface="Times New Roman"/>
                <a:sym typeface="Times New Roman"/>
              </a:rPr>
              <a:t>k</a:t>
            </a:r>
            <a:endParaRPr sz="2667" i="1" dirty="0">
              <a:latin typeface="Times New Roman"/>
              <a:ea typeface="Times New Roman"/>
              <a:cs typeface="Times New Roman"/>
              <a:sym typeface="Times New Roman"/>
            </a:endParaRPr>
          </a:p>
        </p:txBody>
      </p:sp>
      <p:sp>
        <p:nvSpPr>
          <p:cNvPr id="24" name="Google Shape;596;p53"/>
          <p:cNvSpPr txBox="1"/>
          <p:nvPr/>
        </p:nvSpPr>
        <p:spPr>
          <a:xfrm>
            <a:off x="10607468" y="4277885"/>
            <a:ext cx="1042400" cy="452800"/>
          </a:xfrm>
          <a:prstGeom prst="rect">
            <a:avLst/>
          </a:prstGeom>
          <a:noFill/>
          <a:ln>
            <a:noFill/>
          </a:ln>
        </p:spPr>
        <p:txBody>
          <a:bodyPr spcFirstLastPara="1" wrap="square" lIns="121900" tIns="121900" rIns="121900" bIns="121900" anchor="ctr" anchorCtr="0">
            <a:noAutofit/>
          </a:bodyPr>
          <a:lstStyle/>
          <a:p>
            <a:pPr lvl="0" algn="ctr"/>
            <a:r>
              <a:rPr lang="en-US" altLang="zh-TW" sz="2667" i="1" dirty="0">
                <a:solidFill>
                  <a:srgbClr val="EA4335"/>
                </a:solidFill>
                <a:latin typeface="Times New Roman"/>
                <a:ea typeface="Times New Roman"/>
                <a:cs typeface="Times New Roman"/>
                <a:sym typeface="Times New Roman"/>
              </a:rPr>
              <a:t>k</a:t>
            </a:r>
            <a:r>
              <a:rPr lang="zh-TW" altLang="en-US" sz="2667" dirty="0">
                <a:latin typeface="Times New Roman"/>
                <a:ea typeface="Times New Roman"/>
                <a:cs typeface="Times New Roman"/>
                <a:sym typeface="Times New Roman"/>
              </a:rPr>
              <a:t> </a:t>
            </a:r>
            <a:r>
              <a:rPr lang="zh-TW" altLang="en-US" sz="2400" dirty="0">
                <a:latin typeface="Times New Roman"/>
                <a:ea typeface="Times New Roman"/>
                <a:cs typeface="Times New Roman"/>
                <a:sym typeface="Times New Roman"/>
              </a:rPr>
              <a:t>✕</a:t>
            </a:r>
            <a:r>
              <a:rPr lang="zh-TW" altLang="en-US"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endParaRPr sz="2667" i="1" dirty="0">
              <a:latin typeface="Times New Roman"/>
              <a:ea typeface="Times New Roman"/>
              <a:cs typeface="Times New Roman"/>
              <a:sym typeface="Times New Roman"/>
            </a:endParaRPr>
          </a:p>
        </p:txBody>
      </p:sp>
      <p:sp>
        <p:nvSpPr>
          <p:cNvPr id="25" name="Google Shape;597;p53"/>
          <p:cNvSpPr/>
          <p:nvPr/>
        </p:nvSpPr>
        <p:spPr>
          <a:xfrm>
            <a:off x="9580289" y="4784734"/>
            <a:ext cx="624000" cy="624000"/>
          </a:xfrm>
          <a:prstGeom prst="roundRect">
            <a:avLst>
              <a:gd name="adj" fmla="val 16667"/>
            </a:avLst>
          </a:prstGeom>
          <a:solidFill>
            <a:srgbClr val="E8E2F1"/>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spcBef>
                <a:spcPts val="533"/>
              </a:spcBef>
            </a:pPr>
            <a:endParaRPr sz="2667" b="1">
              <a:latin typeface="Times New Roman"/>
              <a:ea typeface="Times New Roman"/>
              <a:cs typeface="Times New Roman"/>
              <a:sym typeface="Times New Roman"/>
            </a:endParaRPr>
          </a:p>
        </p:txBody>
      </p:sp>
      <p:sp>
        <p:nvSpPr>
          <p:cNvPr id="26" name="Google Shape;598;p53"/>
          <p:cNvSpPr/>
          <p:nvPr/>
        </p:nvSpPr>
        <p:spPr>
          <a:xfrm>
            <a:off x="10607468" y="4784734"/>
            <a:ext cx="1042400" cy="624000"/>
          </a:xfrm>
          <a:prstGeom prst="roundRect">
            <a:avLst>
              <a:gd name="adj" fmla="val 16667"/>
            </a:avLst>
          </a:prstGeom>
          <a:solidFill>
            <a:srgbClr val="F9E5E1"/>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endParaRPr sz="2667" b="1">
              <a:latin typeface="Times New Roman"/>
              <a:ea typeface="Times New Roman"/>
              <a:cs typeface="Times New Roman"/>
              <a:sym typeface="Times New Roman"/>
            </a:endParaRPr>
          </a:p>
        </p:txBody>
      </p:sp>
      <p:sp>
        <p:nvSpPr>
          <p:cNvPr id="27" name="Google Shape;599;p53"/>
          <p:cNvSpPr/>
          <p:nvPr/>
        </p:nvSpPr>
        <p:spPr>
          <a:xfrm>
            <a:off x="8553111" y="4784734"/>
            <a:ext cx="624000" cy="782000"/>
          </a:xfrm>
          <a:prstGeom prst="roundRect">
            <a:avLst>
              <a:gd name="adj" fmla="val 16667"/>
            </a:avLst>
          </a:prstGeom>
          <a:solidFill>
            <a:srgbClr val="B8C7D3"/>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spcBef>
                <a:spcPts val="533"/>
              </a:spcBef>
            </a:pPr>
            <a:endParaRPr sz="2667" b="1">
              <a:latin typeface="Times New Roman"/>
              <a:ea typeface="Times New Roman"/>
              <a:cs typeface="Times New Roman"/>
              <a:sym typeface="Times New Roman"/>
            </a:endParaRPr>
          </a:p>
        </p:txBody>
      </p:sp>
      <p:sp>
        <p:nvSpPr>
          <p:cNvPr id="28" name="Google Shape;600;p53"/>
          <p:cNvSpPr txBox="1"/>
          <p:nvPr/>
        </p:nvSpPr>
        <p:spPr>
          <a:xfrm>
            <a:off x="10657469" y="5293001"/>
            <a:ext cx="1042400" cy="720000"/>
          </a:xfrm>
          <a:prstGeom prst="rect">
            <a:avLst/>
          </a:prstGeom>
          <a:noFill/>
          <a:ln>
            <a:noFill/>
          </a:ln>
        </p:spPr>
        <p:txBody>
          <a:bodyPr spcFirstLastPara="1" wrap="square" lIns="121900" tIns="121900" rIns="121900" bIns="121900" anchor="ctr" anchorCtr="0">
            <a:noAutofit/>
          </a:bodyPr>
          <a:lstStyle/>
          <a:p>
            <a:pPr algn="ctr"/>
            <a:r>
              <a:rPr lang="en-US" altLang="zh-TW" sz="2667" b="1">
                <a:solidFill>
                  <a:schemeClr val="dk1"/>
                </a:solidFill>
                <a:latin typeface="Times New Roman"/>
                <a:ea typeface="Times New Roman"/>
                <a:cs typeface="Times New Roman"/>
                <a:sym typeface="Times New Roman"/>
              </a:rPr>
              <a:t>V</a:t>
            </a:r>
            <a:r>
              <a:rPr lang="en-US" altLang="zh-TW" sz="2667" b="1" i="1" baseline="-25000">
                <a:solidFill>
                  <a:schemeClr val="dk1"/>
                </a:solidFill>
                <a:latin typeface="Times New Roman"/>
                <a:ea typeface="Times New Roman"/>
                <a:cs typeface="Times New Roman"/>
                <a:sym typeface="Times New Roman"/>
              </a:rPr>
              <a:t>k</a:t>
            </a:r>
            <a:r>
              <a:rPr lang="en-US" altLang="zh-TW" sz="2667" b="1" baseline="30000">
                <a:solidFill>
                  <a:schemeClr val="dk1"/>
                </a:solidFill>
                <a:latin typeface="Times New Roman"/>
                <a:ea typeface="Times New Roman"/>
                <a:cs typeface="Times New Roman"/>
                <a:sym typeface="Times New Roman"/>
              </a:rPr>
              <a:t>T</a:t>
            </a:r>
            <a:endParaRPr sz="2400">
              <a:latin typeface="Arial Narrow"/>
              <a:ea typeface="Arial Narrow"/>
              <a:cs typeface="Arial Narrow"/>
              <a:sym typeface="Arial Narrow"/>
            </a:endParaRPr>
          </a:p>
        </p:txBody>
      </p:sp>
      <p:sp>
        <p:nvSpPr>
          <p:cNvPr id="29" name="Google Shape;601;p53"/>
          <p:cNvSpPr txBox="1"/>
          <p:nvPr/>
        </p:nvSpPr>
        <p:spPr>
          <a:xfrm>
            <a:off x="7157601" y="5394601"/>
            <a:ext cx="1042400" cy="720000"/>
          </a:xfrm>
          <a:prstGeom prst="rect">
            <a:avLst/>
          </a:prstGeom>
          <a:noFill/>
          <a:ln>
            <a:noFill/>
          </a:ln>
        </p:spPr>
        <p:txBody>
          <a:bodyPr spcFirstLastPara="1" wrap="square" lIns="121900" tIns="121900" rIns="121900" bIns="121900" anchor="ctr" anchorCtr="0">
            <a:noAutofit/>
          </a:bodyPr>
          <a:lstStyle/>
          <a:p>
            <a:pPr algn="ctr"/>
            <a:r>
              <a:rPr lang="en-US" altLang="zh-TW" sz="2667" b="1">
                <a:solidFill>
                  <a:schemeClr val="dk1"/>
                </a:solidFill>
                <a:latin typeface="Times New Roman"/>
                <a:ea typeface="Times New Roman"/>
                <a:cs typeface="Times New Roman"/>
                <a:sym typeface="Times New Roman"/>
              </a:rPr>
              <a:t>M</a:t>
            </a:r>
            <a:r>
              <a:rPr lang="en-US" altLang="zh-TW" sz="2667" b="1" i="1" baseline="-25000">
                <a:solidFill>
                  <a:schemeClr val="dk1"/>
                </a:solidFill>
                <a:latin typeface="Times New Roman"/>
                <a:ea typeface="Times New Roman"/>
                <a:cs typeface="Times New Roman"/>
                <a:sym typeface="Times New Roman"/>
              </a:rPr>
              <a:t>k</a:t>
            </a:r>
            <a:endParaRPr sz="2400" i="1" baseline="-25000">
              <a:latin typeface="Arial Narrow"/>
              <a:ea typeface="Arial Narrow"/>
              <a:cs typeface="Arial Narrow"/>
              <a:sym typeface="Arial Narrow"/>
            </a:endParaRPr>
          </a:p>
        </p:txBody>
      </p:sp>
      <p:sp>
        <p:nvSpPr>
          <p:cNvPr id="30" name="Google Shape;602;p53"/>
          <p:cNvSpPr txBox="1"/>
          <p:nvPr/>
        </p:nvSpPr>
        <p:spPr>
          <a:xfrm>
            <a:off x="8603103" y="5394601"/>
            <a:ext cx="624000" cy="720000"/>
          </a:xfrm>
          <a:prstGeom prst="rect">
            <a:avLst/>
          </a:prstGeom>
          <a:noFill/>
          <a:ln>
            <a:noFill/>
          </a:ln>
        </p:spPr>
        <p:txBody>
          <a:bodyPr spcFirstLastPara="1" wrap="square" lIns="121900" tIns="121900" rIns="121900" bIns="121900" anchor="ctr" anchorCtr="0">
            <a:noAutofit/>
          </a:bodyPr>
          <a:lstStyle/>
          <a:p>
            <a:pPr algn="ctr"/>
            <a:r>
              <a:rPr lang="en-US" altLang="zh-TW" sz="2667" b="1">
                <a:solidFill>
                  <a:schemeClr val="dk1"/>
                </a:solidFill>
                <a:latin typeface="Times New Roman"/>
                <a:ea typeface="Times New Roman"/>
                <a:cs typeface="Times New Roman"/>
                <a:sym typeface="Times New Roman"/>
              </a:rPr>
              <a:t>U</a:t>
            </a:r>
            <a:r>
              <a:rPr lang="en-US" altLang="zh-TW" sz="2667" b="1" i="1" baseline="-25000">
                <a:solidFill>
                  <a:schemeClr val="dk1"/>
                </a:solidFill>
                <a:latin typeface="Times New Roman"/>
                <a:ea typeface="Times New Roman"/>
                <a:cs typeface="Times New Roman"/>
                <a:sym typeface="Times New Roman"/>
              </a:rPr>
              <a:t>k</a:t>
            </a:r>
            <a:endParaRPr sz="2400">
              <a:latin typeface="Arial Narrow"/>
              <a:ea typeface="Arial Narrow"/>
              <a:cs typeface="Arial Narrow"/>
              <a:sym typeface="Arial Narrow"/>
            </a:endParaRPr>
          </a:p>
        </p:txBody>
      </p:sp>
      <p:sp>
        <p:nvSpPr>
          <p:cNvPr id="31" name="Google Shape;603;p53"/>
          <p:cNvSpPr txBox="1"/>
          <p:nvPr/>
        </p:nvSpPr>
        <p:spPr>
          <a:xfrm>
            <a:off x="9630293" y="5293001"/>
            <a:ext cx="624000" cy="720000"/>
          </a:xfrm>
          <a:prstGeom prst="rect">
            <a:avLst/>
          </a:prstGeom>
          <a:noFill/>
          <a:ln>
            <a:noFill/>
          </a:ln>
        </p:spPr>
        <p:txBody>
          <a:bodyPr spcFirstLastPara="1" wrap="square" lIns="121900" tIns="121900" rIns="121900" bIns="121900" anchor="ctr" anchorCtr="0">
            <a:noAutofit/>
          </a:bodyPr>
          <a:lstStyle/>
          <a:p>
            <a:pPr algn="ctr">
              <a:spcBef>
                <a:spcPts val="533"/>
              </a:spcBef>
            </a:pPr>
            <a:r>
              <a:rPr lang="en-US" altLang="zh-TW" sz="2667" b="1">
                <a:solidFill>
                  <a:schemeClr val="dk1"/>
                </a:solidFill>
                <a:latin typeface="Times New Roman"/>
                <a:ea typeface="Times New Roman"/>
                <a:cs typeface="Times New Roman"/>
                <a:sym typeface="Times New Roman"/>
              </a:rPr>
              <a:t>Σ</a:t>
            </a:r>
            <a:r>
              <a:rPr lang="en-US" altLang="zh-TW" sz="2667" b="1" i="1" baseline="-25000">
                <a:solidFill>
                  <a:schemeClr val="dk1"/>
                </a:solidFill>
                <a:latin typeface="Times New Roman"/>
                <a:ea typeface="Times New Roman"/>
                <a:cs typeface="Times New Roman"/>
                <a:sym typeface="Times New Roman"/>
              </a:rPr>
              <a:t>k</a:t>
            </a:r>
            <a:endParaRPr sz="2400">
              <a:latin typeface="Arial Narrow"/>
              <a:ea typeface="Arial Narrow"/>
              <a:cs typeface="Arial Narrow"/>
              <a:sym typeface="Arial Narrow"/>
            </a:endParaRPr>
          </a:p>
        </p:txBody>
      </p:sp>
      <p:cxnSp>
        <p:nvCxnSpPr>
          <p:cNvPr id="32" name="Google Shape;604;p53"/>
          <p:cNvCxnSpPr/>
          <p:nvPr/>
        </p:nvCxnSpPr>
        <p:spPr>
          <a:xfrm>
            <a:off x="6720991" y="4127466"/>
            <a:ext cx="0" cy="2389200"/>
          </a:xfrm>
          <a:prstGeom prst="straightConnector1">
            <a:avLst/>
          </a:prstGeom>
          <a:noFill/>
          <a:ln w="9525" cap="flat" cmpd="sng">
            <a:solidFill>
              <a:schemeClr val="lt2"/>
            </a:solidFill>
            <a:prstDash val="lgDash"/>
            <a:round/>
            <a:headEnd type="none" w="med" len="med"/>
            <a:tailEnd type="none" w="med" len="med"/>
          </a:ln>
        </p:spPr>
      </p:cxnSp>
      <p:sp>
        <p:nvSpPr>
          <p:cNvPr id="33" name="Google Shape;605;p53"/>
          <p:cNvSpPr/>
          <p:nvPr/>
        </p:nvSpPr>
        <p:spPr>
          <a:xfrm>
            <a:off x="7997900" y="6114600"/>
            <a:ext cx="2811600" cy="410400"/>
          </a:xfrm>
          <a:prstGeom prst="rect">
            <a:avLst/>
          </a:prstGeom>
          <a:solidFill>
            <a:schemeClr val="lt1"/>
          </a:solidFill>
          <a:ln>
            <a:noFill/>
          </a:ln>
        </p:spPr>
        <p:txBody>
          <a:bodyPr spcFirstLastPara="1" wrap="square" lIns="121900" tIns="0" rIns="121900" bIns="0" anchor="t" anchorCtr="0">
            <a:noAutofit/>
          </a:bodyPr>
          <a:lstStyle/>
          <a:p>
            <a:pPr algn="ctr">
              <a:buClr>
                <a:schemeClr val="dk1"/>
              </a:buClr>
              <a:buSzPts val="1100"/>
            </a:pPr>
            <a:r>
              <a:rPr lang="en-US" altLang="zh-TW" sz="2133">
                <a:solidFill>
                  <a:schemeClr val="dk1"/>
                </a:solidFill>
                <a:latin typeface="Times New Roman"/>
                <a:ea typeface="Times New Roman"/>
                <a:cs typeface="Times New Roman"/>
                <a:sym typeface="Times New Roman"/>
              </a:rPr>
              <a:t>rank(</a:t>
            </a:r>
            <a:r>
              <a:rPr lang="en-US" altLang="zh-TW" sz="2133" b="1">
                <a:solidFill>
                  <a:schemeClr val="dk1"/>
                </a:solidFill>
                <a:latin typeface="Times New Roman"/>
                <a:ea typeface="Times New Roman"/>
                <a:cs typeface="Times New Roman"/>
                <a:sym typeface="Times New Roman"/>
              </a:rPr>
              <a:t>M</a:t>
            </a:r>
            <a:r>
              <a:rPr lang="en-US" altLang="zh-TW" sz="2133" b="1" baseline="-25000">
                <a:solidFill>
                  <a:schemeClr val="dk1"/>
                </a:solidFill>
                <a:latin typeface="Times New Roman"/>
                <a:ea typeface="Times New Roman"/>
                <a:cs typeface="Times New Roman"/>
                <a:sym typeface="Times New Roman"/>
              </a:rPr>
              <a:t>k</a:t>
            </a:r>
            <a:r>
              <a:rPr lang="en-US" altLang="zh-TW" sz="2133">
                <a:solidFill>
                  <a:schemeClr val="dk1"/>
                </a:solidFill>
                <a:latin typeface="Times New Roman"/>
                <a:ea typeface="Times New Roman"/>
                <a:cs typeface="Times New Roman"/>
                <a:sym typeface="Times New Roman"/>
              </a:rPr>
              <a:t>) = </a:t>
            </a:r>
            <a:r>
              <a:rPr lang="en-US" altLang="zh-TW" sz="2133" i="1">
                <a:solidFill>
                  <a:schemeClr val="dk1"/>
                </a:solidFill>
                <a:latin typeface="Times New Roman"/>
                <a:ea typeface="Times New Roman"/>
                <a:cs typeface="Times New Roman"/>
                <a:sym typeface="Times New Roman"/>
              </a:rPr>
              <a:t>k</a:t>
            </a:r>
            <a:endParaRPr sz="2133" i="1">
              <a:solidFill>
                <a:schemeClr val="dk1"/>
              </a:solidFill>
              <a:latin typeface="Times New Roman"/>
              <a:ea typeface="Times New Roman"/>
              <a:cs typeface="Times New Roman"/>
              <a:sym typeface="Times New Roman"/>
            </a:endParaRPr>
          </a:p>
        </p:txBody>
      </p:sp>
      <p:sp>
        <p:nvSpPr>
          <p:cNvPr id="35" name="Google Shape;607;p53"/>
          <p:cNvSpPr/>
          <p:nvPr/>
        </p:nvSpPr>
        <p:spPr>
          <a:xfrm>
            <a:off x="737592" y="4785234"/>
            <a:ext cx="1102505" cy="782400"/>
          </a:xfrm>
          <a:prstGeom prst="roundRect">
            <a:avLst>
              <a:gd name="adj" fmla="val 16667"/>
            </a:avLst>
          </a:prstGeom>
          <a:solidFill>
            <a:srgbClr val="FAF6F2"/>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endParaRPr sz="2667" b="1">
              <a:latin typeface="Times New Roman"/>
              <a:ea typeface="Times New Roman"/>
              <a:cs typeface="Times New Roman"/>
              <a:sym typeface="Times New Roman"/>
            </a:endParaRPr>
          </a:p>
        </p:txBody>
      </p:sp>
      <p:sp>
        <p:nvSpPr>
          <p:cNvPr id="36" name="Google Shape;608;p53"/>
          <p:cNvSpPr txBox="1"/>
          <p:nvPr/>
        </p:nvSpPr>
        <p:spPr>
          <a:xfrm>
            <a:off x="708161" y="4271134"/>
            <a:ext cx="1161311" cy="452800"/>
          </a:xfrm>
          <a:prstGeom prst="rect">
            <a:avLst/>
          </a:prstGeom>
          <a:noFill/>
          <a:ln>
            <a:noFill/>
          </a:ln>
        </p:spPr>
        <p:txBody>
          <a:bodyPr spcFirstLastPara="1" wrap="square" lIns="121900" tIns="121900" rIns="121900" bIns="121900" anchor="ctr" anchorCtr="0">
            <a:noAutofit/>
          </a:bodyPr>
          <a:lstStyle/>
          <a:p>
            <a:pPr lvl="0" algn="ctr"/>
            <a:r>
              <a:rPr lang="en-US" altLang="zh-TW" sz="2667" i="1" dirty="0">
                <a:latin typeface="Times New Roman"/>
                <a:ea typeface="Times New Roman"/>
                <a:cs typeface="Times New Roman"/>
                <a:sym typeface="Times New Roman"/>
              </a:rPr>
              <a:t>m</a:t>
            </a:r>
            <a:r>
              <a:rPr lang="zh-TW" altLang="en-US" sz="2667" dirty="0">
                <a:latin typeface="Times New Roman"/>
                <a:ea typeface="Times New Roman"/>
                <a:cs typeface="Times New Roman"/>
                <a:sym typeface="Times New Roman"/>
              </a:rPr>
              <a:t> </a:t>
            </a:r>
            <a:r>
              <a:rPr lang="zh-TW" altLang="en-US" sz="2400" dirty="0">
                <a:latin typeface="Times New Roman"/>
                <a:ea typeface="Times New Roman"/>
                <a:cs typeface="Times New Roman"/>
                <a:sym typeface="Times New Roman"/>
              </a:rPr>
              <a:t>✕</a:t>
            </a:r>
            <a:r>
              <a:rPr lang="zh-TW" altLang="en-US"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endParaRPr sz="2667" i="1" dirty="0">
              <a:latin typeface="Times New Roman"/>
              <a:ea typeface="Times New Roman"/>
              <a:cs typeface="Times New Roman"/>
              <a:sym typeface="Times New Roman"/>
            </a:endParaRPr>
          </a:p>
        </p:txBody>
      </p:sp>
      <p:sp>
        <p:nvSpPr>
          <p:cNvPr id="37" name="Google Shape;609;p53"/>
          <p:cNvSpPr txBox="1"/>
          <p:nvPr/>
        </p:nvSpPr>
        <p:spPr>
          <a:xfrm>
            <a:off x="3116229" y="4894785"/>
            <a:ext cx="499639" cy="615513"/>
          </a:xfrm>
          <a:prstGeom prst="rect">
            <a:avLst/>
          </a:prstGeom>
          <a:noFill/>
          <a:ln>
            <a:noFill/>
          </a:ln>
        </p:spPr>
        <p:txBody>
          <a:bodyPr spcFirstLastPara="1" wrap="square" lIns="121900" tIns="121900" rIns="121900" bIns="121900" anchor="t" anchorCtr="0">
            <a:spAutoFit/>
          </a:bodyPr>
          <a:lstStyle/>
          <a:p>
            <a:pPr algn="ctr"/>
            <a:r>
              <a:rPr lang="zh-TW" altLang="en-US" sz="2400" b="1">
                <a:solidFill>
                  <a:schemeClr val="dk1"/>
                </a:solidFill>
                <a:latin typeface="Times New Roman"/>
                <a:ea typeface="Times New Roman"/>
                <a:cs typeface="Times New Roman"/>
                <a:sym typeface="Times New Roman"/>
              </a:rPr>
              <a:t>✕</a:t>
            </a:r>
            <a:endParaRPr sz="2400" b="1"/>
          </a:p>
        </p:txBody>
      </p:sp>
      <p:sp>
        <p:nvSpPr>
          <p:cNvPr id="38" name="Google Shape;610;p53"/>
          <p:cNvSpPr txBox="1"/>
          <p:nvPr/>
        </p:nvSpPr>
        <p:spPr>
          <a:xfrm>
            <a:off x="2138889" y="4271134"/>
            <a:ext cx="1161311" cy="452800"/>
          </a:xfrm>
          <a:prstGeom prst="rect">
            <a:avLst/>
          </a:prstGeom>
          <a:noFill/>
          <a:ln>
            <a:noFill/>
          </a:ln>
        </p:spPr>
        <p:txBody>
          <a:bodyPr spcFirstLastPara="1" wrap="square" lIns="121900" tIns="121900" rIns="121900" bIns="121900" anchor="ctr" anchorCtr="0">
            <a:noAutofit/>
          </a:bodyPr>
          <a:lstStyle/>
          <a:p>
            <a:pPr lvl="0" algn="ctr"/>
            <a:r>
              <a:rPr lang="en-US" altLang="zh-TW" sz="2667" i="1" dirty="0">
                <a:latin typeface="Times New Roman"/>
                <a:ea typeface="Times New Roman"/>
                <a:cs typeface="Times New Roman"/>
                <a:sym typeface="Times New Roman"/>
              </a:rPr>
              <a:t>m</a:t>
            </a:r>
            <a:r>
              <a:rPr lang="zh-TW" altLang="en-US" sz="2667" dirty="0">
                <a:latin typeface="Times New Roman"/>
                <a:ea typeface="Times New Roman"/>
                <a:cs typeface="Times New Roman"/>
                <a:sym typeface="Times New Roman"/>
              </a:rPr>
              <a:t> </a:t>
            </a:r>
            <a:r>
              <a:rPr lang="zh-TW" altLang="en-US" sz="2400" dirty="0">
                <a:latin typeface="Times New Roman"/>
                <a:ea typeface="Times New Roman"/>
                <a:cs typeface="Times New Roman"/>
                <a:sym typeface="Times New Roman"/>
              </a:rPr>
              <a:t>✕</a:t>
            </a:r>
            <a:r>
              <a:rPr lang="zh-TW" altLang="en-US"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m</a:t>
            </a:r>
            <a:endParaRPr sz="2667" i="1" dirty="0">
              <a:latin typeface="Times New Roman"/>
              <a:ea typeface="Times New Roman"/>
              <a:cs typeface="Times New Roman"/>
              <a:sym typeface="Times New Roman"/>
            </a:endParaRPr>
          </a:p>
        </p:txBody>
      </p:sp>
      <p:sp>
        <p:nvSpPr>
          <p:cNvPr id="39" name="Google Shape;611;p53"/>
          <p:cNvSpPr txBox="1"/>
          <p:nvPr/>
        </p:nvSpPr>
        <p:spPr>
          <a:xfrm>
            <a:off x="4716857" y="4894785"/>
            <a:ext cx="499639" cy="615513"/>
          </a:xfrm>
          <a:prstGeom prst="rect">
            <a:avLst/>
          </a:prstGeom>
          <a:noFill/>
          <a:ln>
            <a:noFill/>
          </a:ln>
        </p:spPr>
        <p:txBody>
          <a:bodyPr spcFirstLastPara="1" wrap="square" lIns="121900" tIns="121900" rIns="121900" bIns="121900" anchor="t" anchorCtr="0">
            <a:spAutoFit/>
          </a:bodyPr>
          <a:lstStyle/>
          <a:p>
            <a:pPr algn="ctr"/>
            <a:r>
              <a:rPr lang="zh-TW" altLang="en-US" sz="2400" b="1">
                <a:solidFill>
                  <a:schemeClr val="dk1"/>
                </a:solidFill>
                <a:latin typeface="Times New Roman"/>
                <a:ea typeface="Times New Roman"/>
                <a:cs typeface="Times New Roman"/>
                <a:sym typeface="Times New Roman"/>
              </a:rPr>
              <a:t>✕</a:t>
            </a:r>
            <a:endParaRPr sz="2400" b="1">
              <a:latin typeface="Times New Roman"/>
              <a:ea typeface="Times New Roman"/>
              <a:cs typeface="Times New Roman"/>
              <a:sym typeface="Times New Roman"/>
            </a:endParaRPr>
          </a:p>
        </p:txBody>
      </p:sp>
      <p:sp>
        <p:nvSpPr>
          <p:cNvPr id="40" name="Google Shape;612;p53"/>
          <p:cNvSpPr txBox="1"/>
          <p:nvPr/>
        </p:nvSpPr>
        <p:spPr>
          <a:xfrm>
            <a:off x="1823229" y="4868654"/>
            <a:ext cx="499639" cy="595059"/>
          </a:xfrm>
          <a:prstGeom prst="rect">
            <a:avLst/>
          </a:prstGeom>
          <a:noFill/>
          <a:ln>
            <a:noFill/>
          </a:ln>
        </p:spPr>
        <p:txBody>
          <a:bodyPr spcFirstLastPara="1" wrap="square" lIns="121900" tIns="121900" rIns="121900" bIns="121900" anchor="t" anchorCtr="0">
            <a:spAutoFit/>
          </a:bodyPr>
          <a:lstStyle/>
          <a:p>
            <a:pPr algn="ctr"/>
            <a:r>
              <a:rPr lang="en-US" altLang="zh-TW" sz="2267" b="1" dirty="0">
                <a:solidFill>
                  <a:schemeClr val="dk1"/>
                </a:solidFill>
                <a:latin typeface="Times New Roman"/>
                <a:ea typeface="Times New Roman"/>
                <a:cs typeface="Times New Roman"/>
                <a:sym typeface="Times New Roman"/>
              </a:rPr>
              <a:t>=</a:t>
            </a:r>
            <a:endParaRPr sz="2267" b="1" dirty="0"/>
          </a:p>
        </p:txBody>
      </p:sp>
      <p:sp>
        <p:nvSpPr>
          <p:cNvPr id="41" name="Google Shape;613;p53"/>
          <p:cNvSpPr txBox="1"/>
          <p:nvPr/>
        </p:nvSpPr>
        <p:spPr>
          <a:xfrm>
            <a:off x="3649776" y="4271134"/>
            <a:ext cx="1102505" cy="452800"/>
          </a:xfrm>
          <a:prstGeom prst="rect">
            <a:avLst/>
          </a:prstGeom>
          <a:noFill/>
          <a:ln>
            <a:noFill/>
          </a:ln>
        </p:spPr>
        <p:txBody>
          <a:bodyPr spcFirstLastPara="1" wrap="square" lIns="121900" tIns="121900" rIns="121900" bIns="121900" anchor="ctr" anchorCtr="0">
            <a:noAutofit/>
          </a:bodyPr>
          <a:lstStyle/>
          <a:p>
            <a:pPr lvl="0" algn="ctr"/>
            <a:r>
              <a:rPr lang="en-US" altLang="zh-TW" sz="2667" i="1" dirty="0">
                <a:latin typeface="Times New Roman"/>
                <a:ea typeface="Times New Roman"/>
                <a:cs typeface="Times New Roman"/>
                <a:sym typeface="Times New Roman"/>
              </a:rPr>
              <a:t>m</a:t>
            </a:r>
            <a:r>
              <a:rPr lang="zh-TW" altLang="en-US" sz="2667" dirty="0">
                <a:latin typeface="Times New Roman"/>
                <a:ea typeface="Times New Roman"/>
                <a:cs typeface="Times New Roman"/>
                <a:sym typeface="Times New Roman"/>
              </a:rPr>
              <a:t> </a:t>
            </a:r>
            <a:r>
              <a:rPr lang="zh-TW" altLang="en-US" sz="2400" dirty="0">
                <a:latin typeface="Times New Roman"/>
                <a:ea typeface="Times New Roman"/>
                <a:cs typeface="Times New Roman"/>
                <a:sym typeface="Times New Roman"/>
              </a:rPr>
              <a:t>✕</a:t>
            </a:r>
            <a:r>
              <a:rPr lang="zh-TW" altLang="en-US"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endParaRPr sz="2667" i="1" dirty="0">
              <a:latin typeface="Times New Roman"/>
              <a:ea typeface="Times New Roman"/>
              <a:cs typeface="Times New Roman"/>
              <a:sym typeface="Times New Roman"/>
            </a:endParaRPr>
          </a:p>
        </p:txBody>
      </p:sp>
      <p:sp>
        <p:nvSpPr>
          <p:cNvPr id="42" name="Google Shape;614;p53"/>
          <p:cNvSpPr txBox="1"/>
          <p:nvPr/>
        </p:nvSpPr>
        <p:spPr>
          <a:xfrm>
            <a:off x="5216470" y="4271134"/>
            <a:ext cx="1102505" cy="452800"/>
          </a:xfrm>
          <a:prstGeom prst="rect">
            <a:avLst/>
          </a:prstGeom>
          <a:noFill/>
          <a:ln>
            <a:noFill/>
          </a:ln>
        </p:spPr>
        <p:txBody>
          <a:bodyPr spcFirstLastPara="1" wrap="square" lIns="121900" tIns="121900" rIns="121900" bIns="121900" anchor="ctr" anchorCtr="0">
            <a:noAutofit/>
          </a:bodyPr>
          <a:lstStyle/>
          <a:p>
            <a:pPr lvl="0" algn="ctr"/>
            <a:r>
              <a:rPr lang="en-US" altLang="zh-TW" sz="2667" i="1" dirty="0">
                <a:latin typeface="Times New Roman"/>
                <a:ea typeface="Times New Roman"/>
                <a:cs typeface="Times New Roman"/>
                <a:sym typeface="Times New Roman"/>
              </a:rPr>
              <a:t>n</a:t>
            </a:r>
            <a:r>
              <a:rPr lang="zh-TW" altLang="en-US" sz="2667" dirty="0">
                <a:latin typeface="Times New Roman"/>
                <a:ea typeface="Times New Roman"/>
                <a:cs typeface="Times New Roman"/>
                <a:sym typeface="Times New Roman"/>
              </a:rPr>
              <a:t> </a:t>
            </a:r>
            <a:r>
              <a:rPr lang="zh-TW" altLang="en-US" sz="2400" dirty="0">
                <a:latin typeface="Times New Roman"/>
                <a:ea typeface="Times New Roman"/>
                <a:cs typeface="Times New Roman"/>
                <a:sym typeface="Times New Roman"/>
              </a:rPr>
              <a:t>✕</a:t>
            </a:r>
            <a:r>
              <a:rPr lang="zh-TW" altLang="en-US"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endParaRPr sz="2667" i="1" dirty="0">
              <a:latin typeface="Times New Roman"/>
              <a:ea typeface="Times New Roman"/>
              <a:cs typeface="Times New Roman"/>
              <a:sym typeface="Times New Roman"/>
            </a:endParaRPr>
          </a:p>
        </p:txBody>
      </p:sp>
      <p:grpSp>
        <p:nvGrpSpPr>
          <p:cNvPr id="43" name="Google Shape;615;p53"/>
          <p:cNvGrpSpPr/>
          <p:nvPr/>
        </p:nvGrpSpPr>
        <p:grpSpPr>
          <a:xfrm>
            <a:off x="2305977" y="4785268"/>
            <a:ext cx="827120" cy="782000"/>
            <a:chOff x="2038911" y="3496000"/>
            <a:chExt cx="586521" cy="586500"/>
          </a:xfrm>
          <a:solidFill>
            <a:srgbClr val="B8C7D3"/>
          </a:solidFill>
        </p:grpSpPr>
        <p:sp>
          <p:nvSpPr>
            <p:cNvPr id="54" name="Google Shape;616;p53"/>
            <p:cNvSpPr/>
            <p:nvPr/>
          </p:nvSpPr>
          <p:spPr>
            <a:xfrm>
              <a:off x="2038932" y="3496000"/>
              <a:ext cx="586500" cy="586500"/>
            </a:xfrm>
            <a:prstGeom prst="roundRect">
              <a:avLst>
                <a:gd name="adj" fmla="val 16667"/>
              </a:avLst>
            </a:prstGeom>
            <a:grpFill/>
            <a:ln w="9525" cap="flat" cmpd="sng">
              <a:solidFill>
                <a:schemeClr val="tx1"/>
              </a:solidFill>
              <a:prstDash val="dash"/>
              <a:round/>
              <a:headEnd type="none" w="sm" len="sm"/>
              <a:tailEnd type="none" w="sm" len="sm"/>
            </a:ln>
          </p:spPr>
          <p:txBody>
            <a:bodyPr spcFirstLastPara="1" wrap="square" lIns="0" tIns="0" rIns="0" bIns="0" anchor="ctr" anchorCtr="0">
              <a:noAutofit/>
            </a:bodyPr>
            <a:lstStyle/>
            <a:p>
              <a:pPr algn="ctr">
                <a:spcBef>
                  <a:spcPts val="533"/>
                </a:spcBef>
              </a:pPr>
              <a:endParaRPr sz="2667" b="1">
                <a:latin typeface="Times New Roman"/>
                <a:ea typeface="Times New Roman"/>
                <a:cs typeface="Times New Roman"/>
                <a:sym typeface="Times New Roman"/>
              </a:endParaRPr>
            </a:p>
          </p:txBody>
        </p:sp>
        <p:sp>
          <p:nvSpPr>
            <p:cNvPr id="55" name="Google Shape;617;p53"/>
            <p:cNvSpPr/>
            <p:nvPr/>
          </p:nvSpPr>
          <p:spPr>
            <a:xfrm>
              <a:off x="2038911" y="3496000"/>
              <a:ext cx="586500" cy="586500"/>
            </a:xfrm>
            <a:prstGeom prst="roundRect">
              <a:avLst>
                <a:gd name="adj" fmla="val 16667"/>
              </a:avLst>
            </a:prstGeom>
            <a:grp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spcBef>
                  <a:spcPts val="533"/>
                </a:spcBef>
              </a:pPr>
              <a:endParaRPr sz="2667" b="1">
                <a:latin typeface="Times New Roman"/>
                <a:ea typeface="Times New Roman"/>
                <a:cs typeface="Times New Roman"/>
                <a:sym typeface="Times New Roman"/>
              </a:endParaRPr>
            </a:p>
          </p:txBody>
        </p:sp>
      </p:grpSp>
      <p:grpSp>
        <p:nvGrpSpPr>
          <p:cNvPr id="44" name="Google Shape;618;p53"/>
          <p:cNvGrpSpPr/>
          <p:nvPr/>
        </p:nvGrpSpPr>
        <p:grpSpPr>
          <a:xfrm>
            <a:off x="3649765" y="4785268"/>
            <a:ext cx="1102521" cy="782000"/>
            <a:chOff x="2996630" y="3496000"/>
            <a:chExt cx="781811" cy="586500"/>
          </a:xfrm>
          <a:solidFill>
            <a:schemeClr val="accent6">
              <a:lumMod val="20000"/>
              <a:lumOff val="80000"/>
            </a:schemeClr>
          </a:solidFill>
        </p:grpSpPr>
        <p:sp>
          <p:nvSpPr>
            <p:cNvPr id="52" name="Google Shape;619;p53"/>
            <p:cNvSpPr/>
            <p:nvPr/>
          </p:nvSpPr>
          <p:spPr>
            <a:xfrm>
              <a:off x="2996630" y="3496000"/>
              <a:ext cx="781800" cy="586500"/>
            </a:xfrm>
            <a:prstGeom prst="roundRect">
              <a:avLst>
                <a:gd name="adj" fmla="val 16667"/>
              </a:avLst>
            </a:prstGeom>
            <a:grpFill/>
            <a:ln w="9525" cap="flat" cmpd="sng">
              <a:solidFill>
                <a:schemeClr val="tx1"/>
              </a:solidFill>
              <a:prstDash val="dash"/>
              <a:round/>
              <a:headEnd type="none" w="sm" len="sm"/>
              <a:tailEnd type="none" w="sm" len="sm"/>
            </a:ln>
          </p:spPr>
          <p:txBody>
            <a:bodyPr spcFirstLastPara="1" wrap="square" lIns="0" tIns="0" rIns="0" bIns="0" anchor="ctr" anchorCtr="0">
              <a:noAutofit/>
            </a:bodyPr>
            <a:lstStyle/>
            <a:p>
              <a:pPr algn="ctr">
                <a:spcBef>
                  <a:spcPts val="533"/>
                </a:spcBef>
              </a:pPr>
              <a:r>
                <a:rPr lang="en-US" altLang="zh-TW" sz="2667" b="1">
                  <a:solidFill>
                    <a:schemeClr val="dk1"/>
                  </a:solidFill>
                  <a:latin typeface="Times New Roman"/>
                  <a:ea typeface="Times New Roman"/>
                  <a:cs typeface="Times New Roman"/>
                  <a:sym typeface="Times New Roman"/>
                </a:rPr>
                <a:t>Σ</a:t>
              </a:r>
              <a:endParaRPr sz="2667" b="1">
                <a:latin typeface="Times New Roman"/>
                <a:ea typeface="Times New Roman"/>
                <a:cs typeface="Times New Roman"/>
                <a:sym typeface="Times New Roman"/>
              </a:endParaRPr>
            </a:p>
          </p:txBody>
        </p:sp>
        <p:sp>
          <p:nvSpPr>
            <p:cNvPr id="53" name="Google Shape;620;p53"/>
            <p:cNvSpPr/>
            <p:nvPr/>
          </p:nvSpPr>
          <p:spPr>
            <a:xfrm>
              <a:off x="2996642" y="3496000"/>
              <a:ext cx="781800" cy="586500"/>
            </a:xfrm>
            <a:prstGeom prst="roundRect">
              <a:avLst>
                <a:gd name="adj" fmla="val 16667"/>
              </a:avLst>
            </a:prstGeom>
            <a:solidFill>
              <a:srgbClr val="E8E2F1"/>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spcBef>
                  <a:spcPts val="533"/>
                </a:spcBef>
              </a:pPr>
              <a:endParaRPr sz="2667" b="1">
                <a:latin typeface="Times New Roman"/>
                <a:ea typeface="Times New Roman"/>
                <a:cs typeface="Times New Roman"/>
                <a:sym typeface="Times New Roman"/>
              </a:endParaRPr>
            </a:p>
          </p:txBody>
        </p:sp>
      </p:grpSp>
      <p:sp>
        <p:nvSpPr>
          <p:cNvPr id="45" name="Google Shape;621;p53"/>
          <p:cNvSpPr txBox="1"/>
          <p:nvPr/>
        </p:nvSpPr>
        <p:spPr>
          <a:xfrm>
            <a:off x="5386982" y="5732634"/>
            <a:ext cx="761516" cy="720000"/>
          </a:xfrm>
          <a:prstGeom prst="rect">
            <a:avLst/>
          </a:prstGeom>
          <a:noFill/>
          <a:ln>
            <a:noFill/>
          </a:ln>
        </p:spPr>
        <p:txBody>
          <a:bodyPr spcFirstLastPara="1" wrap="square" lIns="121900" tIns="121900" rIns="121900" bIns="121900" anchor="ctr" anchorCtr="0">
            <a:noAutofit/>
          </a:bodyPr>
          <a:lstStyle/>
          <a:p>
            <a:pPr algn="ctr"/>
            <a:r>
              <a:rPr lang="en-US" altLang="zh-TW" sz="2667" b="1">
                <a:solidFill>
                  <a:schemeClr val="dk1"/>
                </a:solidFill>
                <a:latin typeface="Times New Roman"/>
                <a:ea typeface="Times New Roman"/>
                <a:cs typeface="Times New Roman"/>
                <a:sym typeface="Times New Roman"/>
              </a:rPr>
              <a:t>V</a:t>
            </a:r>
            <a:r>
              <a:rPr lang="en-US" altLang="zh-TW" sz="2667" b="1" baseline="30000">
                <a:solidFill>
                  <a:schemeClr val="dk1"/>
                </a:solidFill>
                <a:latin typeface="Times New Roman"/>
                <a:ea typeface="Times New Roman"/>
                <a:cs typeface="Times New Roman"/>
                <a:sym typeface="Times New Roman"/>
              </a:rPr>
              <a:t>T</a:t>
            </a:r>
            <a:endParaRPr sz="2400">
              <a:latin typeface="Arial Narrow"/>
              <a:ea typeface="Arial Narrow"/>
              <a:cs typeface="Arial Narrow"/>
              <a:sym typeface="Arial Narrow"/>
            </a:endParaRPr>
          </a:p>
        </p:txBody>
      </p:sp>
      <p:sp>
        <p:nvSpPr>
          <p:cNvPr id="46" name="Google Shape;622;p53"/>
          <p:cNvSpPr txBox="1"/>
          <p:nvPr/>
        </p:nvSpPr>
        <p:spPr>
          <a:xfrm>
            <a:off x="897637" y="5394601"/>
            <a:ext cx="761516" cy="720000"/>
          </a:xfrm>
          <a:prstGeom prst="rect">
            <a:avLst/>
          </a:prstGeom>
          <a:noFill/>
          <a:ln>
            <a:noFill/>
          </a:ln>
        </p:spPr>
        <p:txBody>
          <a:bodyPr spcFirstLastPara="1" wrap="square" lIns="121900" tIns="121900" rIns="121900" bIns="121900" anchor="ctr" anchorCtr="0">
            <a:noAutofit/>
          </a:bodyPr>
          <a:lstStyle/>
          <a:p>
            <a:pPr algn="ctr"/>
            <a:r>
              <a:rPr lang="en-US" altLang="zh-TW" sz="2667" b="1">
                <a:solidFill>
                  <a:schemeClr val="dk1"/>
                </a:solidFill>
                <a:latin typeface="Times New Roman"/>
                <a:ea typeface="Times New Roman"/>
                <a:cs typeface="Times New Roman"/>
                <a:sym typeface="Times New Roman"/>
              </a:rPr>
              <a:t>M</a:t>
            </a:r>
            <a:endParaRPr sz="2400">
              <a:latin typeface="Arial Narrow"/>
              <a:ea typeface="Arial Narrow"/>
              <a:cs typeface="Arial Narrow"/>
              <a:sym typeface="Arial Narrow"/>
            </a:endParaRPr>
          </a:p>
        </p:txBody>
      </p:sp>
      <p:sp>
        <p:nvSpPr>
          <p:cNvPr id="47" name="Google Shape;623;p53"/>
          <p:cNvSpPr txBox="1"/>
          <p:nvPr/>
        </p:nvSpPr>
        <p:spPr>
          <a:xfrm>
            <a:off x="2338770" y="5394601"/>
            <a:ext cx="761516" cy="720000"/>
          </a:xfrm>
          <a:prstGeom prst="rect">
            <a:avLst/>
          </a:prstGeom>
          <a:noFill/>
          <a:ln>
            <a:noFill/>
          </a:ln>
        </p:spPr>
        <p:txBody>
          <a:bodyPr spcFirstLastPara="1" wrap="square" lIns="121900" tIns="121900" rIns="121900" bIns="121900" anchor="ctr" anchorCtr="0">
            <a:noAutofit/>
          </a:bodyPr>
          <a:lstStyle/>
          <a:p>
            <a:pPr algn="ctr"/>
            <a:r>
              <a:rPr lang="en-US" altLang="zh-TW" sz="2667" b="1">
                <a:solidFill>
                  <a:schemeClr val="dk1"/>
                </a:solidFill>
                <a:latin typeface="Times New Roman"/>
                <a:ea typeface="Times New Roman"/>
                <a:cs typeface="Times New Roman"/>
                <a:sym typeface="Times New Roman"/>
              </a:rPr>
              <a:t>U</a:t>
            </a:r>
            <a:endParaRPr sz="2400">
              <a:latin typeface="Arial Narrow"/>
              <a:ea typeface="Arial Narrow"/>
              <a:cs typeface="Arial Narrow"/>
              <a:sym typeface="Arial Narrow"/>
            </a:endParaRPr>
          </a:p>
        </p:txBody>
      </p:sp>
      <p:sp>
        <p:nvSpPr>
          <p:cNvPr id="48" name="Google Shape;624;p53"/>
          <p:cNvSpPr txBox="1"/>
          <p:nvPr/>
        </p:nvSpPr>
        <p:spPr>
          <a:xfrm>
            <a:off x="3785597" y="5394601"/>
            <a:ext cx="761516" cy="720000"/>
          </a:xfrm>
          <a:prstGeom prst="rect">
            <a:avLst/>
          </a:prstGeom>
          <a:noFill/>
          <a:ln>
            <a:noFill/>
          </a:ln>
        </p:spPr>
        <p:txBody>
          <a:bodyPr spcFirstLastPara="1" wrap="square" lIns="121900" tIns="121900" rIns="121900" bIns="121900" anchor="ctr" anchorCtr="0">
            <a:noAutofit/>
          </a:bodyPr>
          <a:lstStyle/>
          <a:p>
            <a:pPr algn="ctr">
              <a:spcBef>
                <a:spcPts val="533"/>
              </a:spcBef>
            </a:pPr>
            <a:r>
              <a:rPr lang="en-US" altLang="zh-TW" sz="2667" b="1">
                <a:solidFill>
                  <a:schemeClr val="dk1"/>
                </a:solidFill>
                <a:latin typeface="Times New Roman"/>
                <a:ea typeface="Times New Roman"/>
                <a:cs typeface="Times New Roman"/>
                <a:sym typeface="Times New Roman"/>
              </a:rPr>
              <a:t>Σ</a:t>
            </a:r>
            <a:endParaRPr sz="2400">
              <a:latin typeface="Arial Narrow"/>
              <a:ea typeface="Arial Narrow"/>
              <a:cs typeface="Arial Narrow"/>
              <a:sym typeface="Arial Narrow"/>
            </a:endParaRPr>
          </a:p>
        </p:txBody>
      </p:sp>
      <p:grpSp>
        <p:nvGrpSpPr>
          <p:cNvPr id="49" name="Google Shape;625;p53"/>
          <p:cNvGrpSpPr/>
          <p:nvPr/>
        </p:nvGrpSpPr>
        <p:grpSpPr>
          <a:xfrm>
            <a:off x="5231928" y="4785234"/>
            <a:ext cx="1102523" cy="1079600"/>
            <a:chOff x="4172688" y="3555250"/>
            <a:chExt cx="781812" cy="809700"/>
          </a:xfrm>
        </p:grpSpPr>
        <p:sp>
          <p:nvSpPr>
            <p:cNvPr id="50" name="Google Shape;626;p53"/>
            <p:cNvSpPr/>
            <p:nvPr/>
          </p:nvSpPr>
          <p:spPr>
            <a:xfrm>
              <a:off x="4172700" y="3560200"/>
              <a:ext cx="781800" cy="781800"/>
            </a:xfrm>
            <a:prstGeom prst="roundRect">
              <a:avLst>
                <a:gd name="adj" fmla="val 16667"/>
              </a:avLst>
            </a:prstGeom>
            <a:noFill/>
            <a:ln w="9525" cap="flat" cmpd="sng">
              <a:solidFill>
                <a:srgbClr val="BFBFBF"/>
              </a:solidFill>
              <a:prstDash val="dash"/>
              <a:round/>
              <a:headEnd type="none" w="sm" len="sm"/>
              <a:tailEnd type="none" w="sm" len="sm"/>
            </a:ln>
          </p:spPr>
          <p:txBody>
            <a:bodyPr spcFirstLastPara="1" wrap="square" lIns="0" tIns="0" rIns="0" bIns="0" anchor="ctr" anchorCtr="0">
              <a:noAutofit/>
            </a:bodyPr>
            <a:lstStyle/>
            <a:p>
              <a:pPr algn="ctr"/>
              <a:endParaRPr sz="2667" b="1">
                <a:latin typeface="Times New Roman"/>
                <a:ea typeface="Times New Roman"/>
                <a:cs typeface="Times New Roman"/>
                <a:sym typeface="Times New Roman"/>
              </a:endParaRPr>
            </a:p>
          </p:txBody>
        </p:sp>
        <p:sp>
          <p:nvSpPr>
            <p:cNvPr id="51" name="Google Shape;627;p53"/>
            <p:cNvSpPr/>
            <p:nvPr/>
          </p:nvSpPr>
          <p:spPr>
            <a:xfrm>
              <a:off x="4172688" y="3555250"/>
              <a:ext cx="781800" cy="809700"/>
            </a:xfrm>
            <a:prstGeom prst="roundRect">
              <a:avLst>
                <a:gd name="adj" fmla="val 16667"/>
              </a:avLst>
            </a:prstGeom>
            <a:solidFill>
              <a:srgbClr val="F9E5E1"/>
            </a:solidFill>
            <a:ln w="9525" cap="flat" cmpd="sng">
              <a:solidFill>
                <a:schemeClr val="tx1"/>
              </a:solidFill>
              <a:prstDash val="solid"/>
              <a:round/>
              <a:headEnd type="none" w="sm" len="sm"/>
              <a:tailEnd type="none" w="sm" len="sm"/>
            </a:ln>
          </p:spPr>
          <p:txBody>
            <a:bodyPr spcFirstLastPara="1" wrap="square" lIns="0" tIns="0" rIns="0" bIns="0" anchor="ctr" anchorCtr="0">
              <a:noAutofit/>
            </a:bodyPr>
            <a:lstStyle/>
            <a:p>
              <a:pPr algn="ctr"/>
              <a:endParaRPr sz="2667" b="1">
                <a:latin typeface="Times New Roman"/>
                <a:ea typeface="Times New Roman"/>
                <a:cs typeface="Times New Roman"/>
                <a:sym typeface="Times New Roman"/>
              </a:endParaRPr>
            </a:p>
          </p:txBody>
        </p:sp>
      </p:grpSp>
      <p:sp>
        <p:nvSpPr>
          <p:cNvPr id="57" name="Google Shape;706;p55">
            <a:extLst>
              <a:ext uri="{FF2B5EF4-FFF2-40B4-BE49-F238E27FC236}">
                <a16:creationId xmlns:a16="http://schemas.microsoft.com/office/drawing/2014/main" id="{BF6E8219-5F17-3DCB-F2A5-9DE90C4B8260}"/>
              </a:ext>
            </a:extLst>
          </p:cNvPr>
          <p:cNvSpPr/>
          <p:nvPr/>
        </p:nvSpPr>
        <p:spPr>
          <a:xfrm>
            <a:off x="8497011" y="2370256"/>
            <a:ext cx="680100" cy="680100"/>
          </a:xfrm>
          <a:prstGeom prst="roundRect">
            <a:avLst>
              <a:gd name="adj" fmla="val 16667"/>
            </a:avLst>
          </a:prstGeom>
          <a:noFill/>
          <a:ln>
            <a:noFill/>
          </a:ln>
        </p:spPr>
        <p:txBody>
          <a:bodyPr spcFirstLastPara="1" wrap="square" lIns="0" tIns="0" rIns="0" bIns="0" anchor="ctr" anchorCtr="0">
            <a:noAutofit/>
          </a:bodyPr>
          <a:lstStyle/>
          <a:p>
            <a:pPr marL="0" lvl="0" indent="0" algn="ctr" rtl="0">
              <a:lnSpc>
                <a:spcPct val="50000"/>
              </a:lnSpc>
              <a:spcBef>
                <a:spcPts val="400"/>
              </a:spcBef>
              <a:spcAft>
                <a:spcPts val="0"/>
              </a:spcAft>
              <a:buNone/>
            </a:pPr>
            <a:r>
              <a:rPr lang="zh-TW" sz="2000" b="1" dirty="0">
                <a:solidFill>
                  <a:schemeClr val="dk1"/>
                </a:solidFill>
                <a:latin typeface="Times New Roman"/>
                <a:ea typeface="Times New Roman"/>
                <a:cs typeface="Times New Roman"/>
                <a:sym typeface="Times New Roman"/>
              </a:rPr>
              <a:t>Σ</a:t>
            </a:r>
            <a:r>
              <a:rPr lang="zh-TW" sz="2000" b="1" i="1" baseline="-25000" dirty="0">
                <a:solidFill>
                  <a:schemeClr val="dk1"/>
                </a:solidFill>
                <a:latin typeface="Times New Roman"/>
                <a:ea typeface="Times New Roman"/>
                <a:cs typeface="Times New Roman"/>
                <a:sym typeface="Times New Roman"/>
              </a:rPr>
              <a:t>k</a:t>
            </a:r>
            <a:r>
              <a:rPr lang="zh-TW" sz="2000" dirty="0">
                <a:solidFill>
                  <a:schemeClr val="dk1"/>
                </a:solidFill>
                <a:latin typeface="Times New Roman"/>
                <a:ea typeface="Times New Roman"/>
                <a:cs typeface="Times New Roman"/>
                <a:sym typeface="Times New Roman"/>
              </a:rPr>
              <a:t> =</a:t>
            </a:r>
            <a:endParaRPr sz="2000" dirty="0">
              <a:latin typeface="Times New Roman"/>
              <a:ea typeface="Times New Roman"/>
              <a:cs typeface="Times New Roman"/>
              <a:sym typeface="Times New Roman"/>
            </a:endParaRPr>
          </a:p>
        </p:txBody>
      </p:sp>
      <p:grpSp>
        <p:nvGrpSpPr>
          <p:cNvPr id="58" name="群組 57">
            <a:extLst>
              <a:ext uri="{FF2B5EF4-FFF2-40B4-BE49-F238E27FC236}">
                <a16:creationId xmlns:a16="http://schemas.microsoft.com/office/drawing/2014/main" id="{17CC81D0-17F5-709E-3DCD-F8A617793CC2}"/>
              </a:ext>
            </a:extLst>
          </p:cNvPr>
          <p:cNvGrpSpPr/>
          <p:nvPr/>
        </p:nvGrpSpPr>
        <p:grpSpPr>
          <a:xfrm>
            <a:off x="9177111" y="1782191"/>
            <a:ext cx="2431962" cy="1856230"/>
            <a:chOff x="2334187" y="2753841"/>
            <a:chExt cx="2431962" cy="1856230"/>
          </a:xfrm>
        </p:grpSpPr>
        <p:grpSp>
          <p:nvGrpSpPr>
            <p:cNvPr id="59" name="Google Shape;684;p55">
              <a:extLst>
                <a:ext uri="{FF2B5EF4-FFF2-40B4-BE49-F238E27FC236}">
                  <a16:creationId xmlns:a16="http://schemas.microsoft.com/office/drawing/2014/main" id="{29CC74BA-DE4A-DD4C-6B37-AF714691B071}"/>
                </a:ext>
              </a:extLst>
            </p:cNvPr>
            <p:cNvGrpSpPr/>
            <p:nvPr/>
          </p:nvGrpSpPr>
          <p:grpSpPr>
            <a:xfrm>
              <a:off x="2450511" y="2784753"/>
              <a:ext cx="1871700" cy="1464300"/>
              <a:chOff x="7266975" y="1901900"/>
              <a:chExt cx="1871700" cy="1464300"/>
            </a:xfrm>
          </p:grpSpPr>
          <p:sp>
            <p:nvSpPr>
              <p:cNvPr id="98" name="Google Shape;685;p55">
                <a:extLst>
                  <a:ext uri="{FF2B5EF4-FFF2-40B4-BE49-F238E27FC236}">
                    <a16:creationId xmlns:a16="http://schemas.microsoft.com/office/drawing/2014/main" id="{5DA4F3DD-CD6C-C114-8E02-8762CC2F6C6E}"/>
                  </a:ext>
                </a:extLst>
              </p:cNvPr>
              <p:cNvSpPr/>
              <p:nvPr/>
            </p:nvSpPr>
            <p:spPr>
              <a:xfrm>
                <a:off x="7266975" y="1901900"/>
                <a:ext cx="1871700" cy="1464300"/>
              </a:xfrm>
              <a:prstGeom prst="rect">
                <a:avLst/>
              </a:prstGeom>
              <a:solidFill>
                <a:srgbClr val="FFF7DD"/>
              </a:solidFill>
              <a:ln>
                <a:noFill/>
              </a:ln>
            </p:spPr>
            <p:txBody>
              <a:bodyPr spcFirstLastPara="1" wrap="none" lIns="91425" tIns="91425" rIns="91425" bIns="91425" anchor="ctr" anchorCtr="0">
                <a:noAutofit/>
              </a:bodyPr>
              <a:lstStyle/>
              <a:p>
                <a:pPr marL="0" lvl="0" indent="0" algn="l" rtl="0">
                  <a:spcBef>
                    <a:spcPts val="0"/>
                  </a:spcBef>
                  <a:spcAft>
                    <a:spcPts val="0"/>
                  </a:spcAft>
                  <a:buNone/>
                </a:pPr>
                <a:endParaRPr/>
              </a:p>
            </p:txBody>
          </p:sp>
          <p:sp>
            <p:nvSpPr>
              <p:cNvPr id="99" name="Google Shape;686;p55">
                <a:extLst>
                  <a:ext uri="{FF2B5EF4-FFF2-40B4-BE49-F238E27FC236}">
                    <a16:creationId xmlns:a16="http://schemas.microsoft.com/office/drawing/2014/main" id="{64B59C94-2D7C-7E89-A2BD-32820973F1ED}"/>
                  </a:ext>
                </a:extLst>
              </p:cNvPr>
              <p:cNvSpPr/>
              <p:nvPr/>
            </p:nvSpPr>
            <p:spPr>
              <a:xfrm>
                <a:off x="7266975" y="1901900"/>
                <a:ext cx="1092900" cy="878100"/>
              </a:xfrm>
              <a:prstGeom prst="rect">
                <a:avLst/>
              </a:prstGeom>
              <a:solidFill>
                <a:srgbClr val="FFEBB0"/>
              </a:solidFill>
              <a:ln>
                <a:noFill/>
              </a:ln>
            </p:spPr>
            <p:txBody>
              <a:bodyPr spcFirstLastPara="1" wrap="none" lIns="91425" tIns="91425" rIns="91425" bIns="91425" anchor="ctr" anchorCtr="0">
                <a:noAutofit/>
              </a:bodyPr>
              <a:lstStyle/>
              <a:p>
                <a:pPr marL="0" lvl="0" indent="0" algn="l" rtl="0">
                  <a:spcBef>
                    <a:spcPts val="0"/>
                  </a:spcBef>
                  <a:spcAft>
                    <a:spcPts val="0"/>
                  </a:spcAft>
                  <a:buNone/>
                </a:pPr>
                <a:endParaRPr/>
              </a:p>
            </p:txBody>
          </p:sp>
          <p:sp>
            <p:nvSpPr>
              <p:cNvPr id="100" name="Google Shape;687;p55">
                <a:extLst>
                  <a:ext uri="{FF2B5EF4-FFF2-40B4-BE49-F238E27FC236}">
                    <a16:creationId xmlns:a16="http://schemas.microsoft.com/office/drawing/2014/main" id="{B0AEF1DF-4B55-5F68-E4C7-D148E76DBB45}"/>
                  </a:ext>
                </a:extLst>
              </p:cNvPr>
              <p:cNvSpPr/>
              <p:nvPr/>
            </p:nvSpPr>
            <p:spPr>
              <a:xfrm>
                <a:off x="7266975" y="1901900"/>
                <a:ext cx="740100" cy="583800"/>
              </a:xfrm>
              <a:prstGeom prst="rect">
                <a:avLst/>
              </a:prstGeom>
              <a:solidFill>
                <a:srgbClr val="FFDC76"/>
              </a:solidFill>
              <a:ln>
                <a:noFill/>
              </a:ln>
            </p:spPr>
            <p:txBody>
              <a:bodyPr spcFirstLastPara="1" wrap="none" lIns="91425" tIns="91425" rIns="91425" bIns="91425" anchor="ctr" anchorCtr="0">
                <a:noAutofit/>
              </a:bodyPr>
              <a:lstStyle/>
              <a:p>
                <a:pPr marL="0" lvl="0" indent="0" algn="l" rtl="0">
                  <a:spcBef>
                    <a:spcPts val="0"/>
                  </a:spcBef>
                  <a:spcAft>
                    <a:spcPts val="0"/>
                  </a:spcAft>
                  <a:buNone/>
                </a:pPr>
                <a:endParaRPr/>
              </a:p>
            </p:txBody>
          </p:sp>
        </p:grpSp>
        <p:sp>
          <p:nvSpPr>
            <p:cNvPr id="60" name="Google Shape;708;p55">
              <a:extLst>
                <a:ext uri="{FF2B5EF4-FFF2-40B4-BE49-F238E27FC236}">
                  <a16:creationId xmlns:a16="http://schemas.microsoft.com/office/drawing/2014/main" id="{816A2E53-92CA-4746-4B7D-DF27FE85A5EC}"/>
                </a:ext>
              </a:extLst>
            </p:cNvPr>
            <p:cNvSpPr/>
            <p:nvPr/>
          </p:nvSpPr>
          <p:spPr>
            <a:xfrm>
              <a:off x="2334187" y="2753841"/>
              <a:ext cx="149491" cy="1856228"/>
            </a:xfrm>
            <a:prstGeom prst="leftBracket">
              <a:avLst>
                <a:gd name="adj" fmla="val 8333"/>
              </a:avLst>
            </a:prstGeom>
            <a:noFill/>
            <a:ln w="9525" cap="flat" cmpd="sng">
              <a:solidFill>
                <a:schemeClr val="dk1"/>
              </a:solidFill>
              <a:prstDash val="solid"/>
              <a:round/>
              <a:headEnd type="none" w="sm" len="sm"/>
              <a:tailEnd type="none" w="sm" len="sm"/>
            </a:ln>
          </p:spPr>
          <p:txBody>
            <a:bodyPr spcFirstLastPara="1" wrap="none" lIns="91425" tIns="91425" rIns="91425" bIns="91425" anchor="ctr" anchorCtr="0">
              <a:noAutofit/>
            </a:bodyPr>
            <a:lstStyle/>
            <a:p>
              <a:pPr marL="0" lvl="0" indent="0" algn="l" rtl="0">
                <a:spcBef>
                  <a:spcPts val="0"/>
                </a:spcBef>
                <a:spcAft>
                  <a:spcPts val="0"/>
                </a:spcAft>
                <a:buNone/>
              </a:pPr>
              <a:endParaRPr/>
            </a:p>
          </p:txBody>
        </p:sp>
        <p:sp>
          <p:nvSpPr>
            <p:cNvPr id="61" name="Google Shape;709;p55">
              <a:extLst>
                <a:ext uri="{FF2B5EF4-FFF2-40B4-BE49-F238E27FC236}">
                  <a16:creationId xmlns:a16="http://schemas.microsoft.com/office/drawing/2014/main" id="{D5EC8B3B-24A6-99C4-42C6-B9037AA73BEE}"/>
                </a:ext>
              </a:extLst>
            </p:cNvPr>
            <p:cNvSpPr/>
            <p:nvPr/>
          </p:nvSpPr>
          <p:spPr>
            <a:xfrm flipH="1">
              <a:off x="4616658" y="2753843"/>
              <a:ext cx="149491" cy="1856228"/>
            </a:xfrm>
            <a:prstGeom prst="leftBracket">
              <a:avLst>
                <a:gd name="adj" fmla="val 8333"/>
              </a:avLst>
            </a:prstGeom>
            <a:noFill/>
            <a:ln w="9525" cap="flat" cmpd="sng">
              <a:solidFill>
                <a:schemeClr val="dk1"/>
              </a:solidFill>
              <a:prstDash val="solid"/>
              <a:round/>
              <a:headEnd type="none" w="sm" len="sm"/>
              <a:tailEnd type="none" w="sm" len="sm"/>
            </a:ln>
          </p:spPr>
          <p:txBody>
            <a:bodyPr spcFirstLastPara="1" wrap="none" lIns="91425" tIns="91425" rIns="91425" bIns="91425" anchor="ctr" anchorCtr="0">
              <a:noAutofit/>
            </a:bodyPr>
            <a:lstStyle/>
            <a:p>
              <a:pPr marL="0" lvl="0" indent="0" algn="l" rtl="0">
                <a:spcBef>
                  <a:spcPts val="0"/>
                </a:spcBef>
                <a:spcAft>
                  <a:spcPts val="0"/>
                </a:spcAft>
                <a:buNone/>
              </a:pPr>
              <a:endParaRPr/>
            </a:p>
          </p:txBody>
        </p:sp>
        <p:sp>
          <p:nvSpPr>
            <p:cNvPr id="62" name="Google Shape;710;p55">
              <a:extLst>
                <a:ext uri="{FF2B5EF4-FFF2-40B4-BE49-F238E27FC236}">
                  <a16:creationId xmlns:a16="http://schemas.microsoft.com/office/drawing/2014/main" id="{D4554B0B-32DE-C1B9-1A3A-045FBCE41EF4}"/>
                </a:ext>
              </a:extLst>
            </p:cNvPr>
            <p:cNvSpPr/>
            <p:nvPr/>
          </p:nvSpPr>
          <p:spPr>
            <a:xfrm>
              <a:off x="2451668" y="2797365"/>
              <a:ext cx="373728" cy="292427"/>
            </a:xfrm>
            <a:prstGeom prst="roundRect">
              <a:avLst>
                <a:gd name="adj" fmla="val 16667"/>
              </a:avLst>
            </a:prstGeom>
            <a:noFill/>
            <a:ln>
              <a:noFill/>
            </a:ln>
          </p:spPr>
          <p:txBody>
            <a:bodyPr spcFirstLastPara="1" wrap="none" lIns="0" tIns="0" rIns="0" bIns="0" anchor="ctr" anchorCtr="0">
              <a:noAutofit/>
            </a:bodyPr>
            <a:lstStyle/>
            <a:p>
              <a:pPr marL="0" marR="0" lvl="0" indent="0" algn="ctr" rtl="0">
                <a:lnSpc>
                  <a:spcPct val="50000"/>
                </a:lnSpc>
                <a:spcBef>
                  <a:spcPts val="0"/>
                </a:spcBef>
                <a:spcAft>
                  <a:spcPts val="0"/>
                </a:spcAft>
                <a:buNone/>
              </a:pPr>
              <a:r>
                <a:rPr lang="zh-TW" sz="1600" b="1" dirty="0">
                  <a:solidFill>
                    <a:schemeClr val="dk1"/>
                  </a:solidFill>
                  <a:latin typeface="Times New Roman"/>
                  <a:ea typeface="Times New Roman"/>
                  <a:cs typeface="Times New Roman"/>
                  <a:sym typeface="Times New Roman"/>
                </a:rPr>
                <a:t>Σ</a:t>
              </a:r>
              <a:r>
                <a:rPr lang="zh-TW" sz="1600" b="1" baseline="-25000" dirty="0">
                  <a:latin typeface="Times New Roman"/>
                  <a:ea typeface="Times New Roman"/>
                  <a:cs typeface="Times New Roman"/>
                  <a:sym typeface="Times New Roman"/>
                </a:rPr>
                <a:t>11</a:t>
              </a:r>
              <a:endParaRPr sz="1600" b="1" baseline="-25000" dirty="0">
                <a:latin typeface="Times New Roman"/>
                <a:ea typeface="Times New Roman"/>
                <a:cs typeface="Times New Roman"/>
                <a:sym typeface="Times New Roman"/>
              </a:endParaRPr>
            </a:p>
          </p:txBody>
        </p:sp>
        <p:sp>
          <p:nvSpPr>
            <p:cNvPr id="63" name="Google Shape;711;p55">
              <a:extLst>
                <a:ext uri="{FF2B5EF4-FFF2-40B4-BE49-F238E27FC236}">
                  <a16:creationId xmlns:a16="http://schemas.microsoft.com/office/drawing/2014/main" id="{61B1F66E-A528-A8CF-10EF-B77672A3A5C0}"/>
                </a:ext>
              </a:extLst>
            </p:cNvPr>
            <p:cNvSpPr/>
            <p:nvPr/>
          </p:nvSpPr>
          <p:spPr>
            <a:xfrm>
              <a:off x="2815268" y="2796953"/>
              <a:ext cx="374491" cy="293100"/>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64" name="Google Shape;712;p55">
              <a:extLst>
                <a:ext uri="{FF2B5EF4-FFF2-40B4-BE49-F238E27FC236}">
                  <a16:creationId xmlns:a16="http://schemas.microsoft.com/office/drawing/2014/main" id="{C72A2185-5257-659E-0DAA-709AAE2C4234}"/>
                </a:ext>
              </a:extLst>
            </p:cNvPr>
            <p:cNvSpPr/>
            <p:nvPr/>
          </p:nvSpPr>
          <p:spPr>
            <a:xfrm>
              <a:off x="3191901" y="2797068"/>
              <a:ext cx="374491" cy="293100"/>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65" name="Google Shape;713;p55">
              <a:extLst>
                <a:ext uri="{FF2B5EF4-FFF2-40B4-BE49-F238E27FC236}">
                  <a16:creationId xmlns:a16="http://schemas.microsoft.com/office/drawing/2014/main" id="{DEC0C9B3-82FE-8FE7-F4F0-954481205C6F}"/>
                </a:ext>
              </a:extLst>
            </p:cNvPr>
            <p:cNvSpPr/>
            <p:nvPr/>
          </p:nvSpPr>
          <p:spPr>
            <a:xfrm>
              <a:off x="3563454" y="2797068"/>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66" name="Google Shape;714;p55">
              <a:extLst>
                <a:ext uri="{FF2B5EF4-FFF2-40B4-BE49-F238E27FC236}">
                  <a16:creationId xmlns:a16="http://schemas.microsoft.com/office/drawing/2014/main" id="{9FDA2720-4919-CE9F-ABFB-D9BF4EFB967A}"/>
                </a:ext>
              </a:extLst>
            </p:cNvPr>
            <p:cNvSpPr/>
            <p:nvPr/>
          </p:nvSpPr>
          <p:spPr>
            <a:xfrm>
              <a:off x="2451866" y="3090476"/>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67" name="Google Shape;715;p55">
              <a:extLst>
                <a:ext uri="{FF2B5EF4-FFF2-40B4-BE49-F238E27FC236}">
                  <a16:creationId xmlns:a16="http://schemas.microsoft.com/office/drawing/2014/main" id="{183A7DEF-FD54-8DED-9617-7104F36B0BD7}"/>
                </a:ext>
              </a:extLst>
            </p:cNvPr>
            <p:cNvSpPr/>
            <p:nvPr/>
          </p:nvSpPr>
          <p:spPr>
            <a:xfrm>
              <a:off x="3191901" y="3090476"/>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68" name="Google Shape;716;p55">
              <a:extLst>
                <a:ext uri="{FF2B5EF4-FFF2-40B4-BE49-F238E27FC236}">
                  <a16:creationId xmlns:a16="http://schemas.microsoft.com/office/drawing/2014/main" id="{1D2F94DF-C4B4-BF3F-30A7-96AAEF675E0B}"/>
                </a:ext>
              </a:extLst>
            </p:cNvPr>
            <p:cNvSpPr/>
            <p:nvPr/>
          </p:nvSpPr>
          <p:spPr>
            <a:xfrm>
              <a:off x="3561919" y="3090476"/>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69" name="Google Shape;717;p55">
              <a:extLst>
                <a:ext uri="{FF2B5EF4-FFF2-40B4-BE49-F238E27FC236}">
                  <a16:creationId xmlns:a16="http://schemas.microsoft.com/office/drawing/2014/main" id="{20AB2748-F12E-2B62-DB86-2856C87BEF6E}"/>
                </a:ext>
              </a:extLst>
            </p:cNvPr>
            <p:cNvSpPr/>
            <p:nvPr/>
          </p:nvSpPr>
          <p:spPr>
            <a:xfrm>
              <a:off x="2815269" y="3090773"/>
              <a:ext cx="373728" cy="292500"/>
            </a:xfrm>
            <a:prstGeom prst="roundRect">
              <a:avLst>
                <a:gd name="adj" fmla="val 16667"/>
              </a:avLst>
            </a:prstGeom>
            <a:noFill/>
            <a:ln>
              <a:noFill/>
            </a:ln>
          </p:spPr>
          <p:txBody>
            <a:bodyPr spcFirstLastPara="1" wrap="none" lIns="0" tIns="0" rIns="0" bIns="0" anchor="ctr" anchorCtr="0">
              <a:noAutofit/>
            </a:bodyPr>
            <a:lstStyle/>
            <a:p>
              <a:pPr marL="0" marR="0" lvl="0" indent="0" algn="ctr" rtl="0">
                <a:lnSpc>
                  <a:spcPct val="50000"/>
                </a:lnSpc>
                <a:spcBef>
                  <a:spcPts val="0"/>
                </a:spcBef>
                <a:spcAft>
                  <a:spcPts val="0"/>
                </a:spcAft>
                <a:buNone/>
              </a:pPr>
              <a:r>
                <a:rPr lang="zh-TW" sz="1600" b="1">
                  <a:solidFill>
                    <a:schemeClr val="dk1"/>
                  </a:solidFill>
                  <a:latin typeface="Times New Roman"/>
                  <a:ea typeface="Times New Roman"/>
                  <a:cs typeface="Times New Roman"/>
                  <a:sym typeface="Times New Roman"/>
                </a:rPr>
                <a:t>Σ</a:t>
              </a:r>
              <a:r>
                <a:rPr lang="zh-TW" sz="1600" b="1" baseline="-25000">
                  <a:latin typeface="Times New Roman"/>
                  <a:ea typeface="Times New Roman"/>
                  <a:cs typeface="Times New Roman"/>
                  <a:sym typeface="Times New Roman"/>
                </a:rPr>
                <a:t>22</a:t>
              </a:r>
              <a:endParaRPr sz="1600" b="1" baseline="-25000">
                <a:latin typeface="Times New Roman"/>
                <a:ea typeface="Times New Roman"/>
                <a:cs typeface="Times New Roman"/>
                <a:sym typeface="Times New Roman"/>
              </a:endParaRPr>
            </a:p>
          </p:txBody>
        </p:sp>
        <p:sp>
          <p:nvSpPr>
            <p:cNvPr id="70" name="Google Shape;718;p55">
              <a:extLst>
                <a:ext uri="{FF2B5EF4-FFF2-40B4-BE49-F238E27FC236}">
                  <a16:creationId xmlns:a16="http://schemas.microsoft.com/office/drawing/2014/main" id="{97CC078D-756E-D8CE-9CCF-DDC0B41EF844}"/>
                </a:ext>
              </a:extLst>
            </p:cNvPr>
            <p:cNvSpPr/>
            <p:nvPr/>
          </p:nvSpPr>
          <p:spPr>
            <a:xfrm rot="5400000">
              <a:off x="3232609" y="3930494"/>
              <a:ext cx="292986" cy="374407"/>
            </a:xfrm>
            <a:prstGeom prst="roundRect">
              <a:avLst>
                <a:gd name="adj" fmla="val 16667"/>
              </a:avLst>
            </a:prstGeom>
            <a:noFill/>
            <a:ln>
              <a:noFill/>
            </a:ln>
          </p:spPr>
          <p:txBody>
            <a:bodyPr spcFirstLastPara="1" wrap="none" lIns="0" tIns="0" rIns="0" bIns="3600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p:txBody>
        </p:sp>
        <p:sp>
          <p:nvSpPr>
            <p:cNvPr id="71" name="Google Shape;719;p55">
              <a:extLst>
                <a:ext uri="{FF2B5EF4-FFF2-40B4-BE49-F238E27FC236}">
                  <a16:creationId xmlns:a16="http://schemas.microsoft.com/office/drawing/2014/main" id="{04343015-81CC-2968-3D81-6FBF9E3FBCBE}"/>
                </a:ext>
              </a:extLst>
            </p:cNvPr>
            <p:cNvSpPr/>
            <p:nvPr/>
          </p:nvSpPr>
          <p:spPr>
            <a:xfrm>
              <a:off x="3191908" y="4264158"/>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72" name="Google Shape;720;p55">
              <a:extLst>
                <a:ext uri="{FF2B5EF4-FFF2-40B4-BE49-F238E27FC236}">
                  <a16:creationId xmlns:a16="http://schemas.microsoft.com/office/drawing/2014/main" id="{9F5FB051-6A2D-F049-9396-CC01C2D6326A}"/>
                </a:ext>
              </a:extLst>
            </p:cNvPr>
            <p:cNvSpPr/>
            <p:nvPr/>
          </p:nvSpPr>
          <p:spPr>
            <a:xfrm>
              <a:off x="3561926" y="4264158"/>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73" name="Google Shape;721;p55">
              <a:extLst>
                <a:ext uri="{FF2B5EF4-FFF2-40B4-BE49-F238E27FC236}">
                  <a16:creationId xmlns:a16="http://schemas.microsoft.com/office/drawing/2014/main" id="{CB6EC46A-AA30-6458-6C82-1A7FFA325313}"/>
                </a:ext>
              </a:extLst>
            </p:cNvPr>
            <p:cNvSpPr/>
            <p:nvPr/>
          </p:nvSpPr>
          <p:spPr>
            <a:xfrm>
              <a:off x="3931943" y="4264158"/>
              <a:ext cx="374407" cy="292986"/>
            </a:xfrm>
            <a:prstGeom prst="roundRect">
              <a:avLst>
                <a:gd name="adj" fmla="val 16667"/>
              </a:avLst>
            </a:prstGeom>
            <a:noFill/>
            <a:ln>
              <a:noFill/>
            </a:ln>
          </p:spPr>
          <p:txBody>
            <a:bodyPr spcFirstLastPara="1" wrap="none" lIns="0" tIns="0" rIns="0" bIns="3600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p:txBody>
        </p:sp>
        <p:sp>
          <p:nvSpPr>
            <p:cNvPr id="74" name="Google Shape;722;p55">
              <a:extLst>
                <a:ext uri="{FF2B5EF4-FFF2-40B4-BE49-F238E27FC236}">
                  <a16:creationId xmlns:a16="http://schemas.microsoft.com/office/drawing/2014/main" id="{376604FA-8BFE-01BA-50A1-7033BC6D59A3}"/>
                </a:ext>
              </a:extLst>
            </p:cNvPr>
            <p:cNvSpPr/>
            <p:nvPr/>
          </p:nvSpPr>
          <p:spPr>
            <a:xfrm>
              <a:off x="4304746" y="4264158"/>
              <a:ext cx="374407" cy="292986"/>
            </a:xfrm>
            <a:prstGeom prst="roundRect">
              <a:avLst>
                <a:gd name="adj" fmla="val 16667"/>
              </a:avLst>
            </a:prstGeom>
            <a:noFill/>
            <a:ln>
              <a:noFill/>
            </a:ln>
          </p:spPr>
          <p:txBody>
            <a:bodyPr spcFirstLastPara="1" wrap="none" lIns="0" tIns="0" rIns="0" bIns="0" anchor="ctr" anchorCtr="0">
              <a:noAutofit/>
            </a:bodyPr>
            <a:lstStyle/>
            <a:p>
              <a:pPr marL="0" marR="0" lvl="0" indent="0" algn="ctr" rtl="0">
                <a:lnSpc>
                  <a:spcPct val="50000"/>
                </a:lnSpc>
                <a:spcBef>
                  <a:spcPts val="0"/>
                </a:spcBef>
                <a:spcAft>
                  <a:spcPts val="0"/>
                </a:spcAft>
                <a:buNone/>
              </a:pPr>
              <a:r>
                <a:rPr lang="zh-TW" sz="1600" b="1" dirty="0">
                  <a:solidFill>
                    <a:schemeClr val="dk1"/>
                  </a:solidFill>
                  <a:latin typeface="Times New Roman"/>
                  <a:ea typeface="Times New Roman"/>
                  <a:cs typeface="Times New Roman"/>
                  <a:sym typeface="Times New Roman"/>
                </a:rPr>
                <a:t>Σ</a:t>
              </a:r>
              <a:r>
                <a:rPr lang="zh-TW" sz="1600" b="1" i="1" baseline="-25000" dirty="0">
                  <a:solidFill>
                    <a:schemeClr val="dk1"/>
                  </a:solidFill>
                  <a:latin typeface="Times New Roman"/>
                  <a:ea typeface="Times New Roman"/>
                  <a:cs typeface="Times New Roman"/>
                  <a:sym typeface="Times New Roman"/>
                </a:rPr>
                <a:t>kk</a:t>
              </a:r>
              <a:endParaRPr sz="1600" b="1" dirty="0">
                <a:latin typeface="Times New Roman"/>
                <a:ea typeface="Times New Roman"/>
                <a:cs typeface="Times New Roman"/>
                <a:sym typeface="Times New Roman"/>
              </a:endParaRPr>
            </a:p>
          </p:txBody>
        </p:sp>
        <p:sp>
          <p:nvSpPr>
            <p:cNvPr id="75" name="Google Shape;723;p55">
              <a:extLst>
                <a:ext uri="{FF2B5EF4-FFF2-40B4-BE49-F238E27FC236}">
                  <a16:creationId xmlns:a16="http://schemas.microsoft.com/office/drawing/2014/main" id="{3E1F8367-83FF-8E78-1E74-FF40B8353328}"/>
                </a:ext>
              </a:extLst>
            </p:cNvPr>
            <p:cNvSpPr/>
            <p:nvPr/>
          </p:nvSpPr>
          <p:spPr>
            <a:xfrm rot="5400000">
              <a:off x="3602627" y="3930494"/>
              <a:ext cx="292986" cy="374407"/>
            </a:xfrm>
            <a:prstGeom prst="roundRect">
              <a:avLst>
                <a:gd name="adj" fmla="val 16667"/>
              </a:avLst>
            </a:prstGeom>
            <a:noFill/>
            <a:ln>
              <a:noFill/>
            </a:ln>
          </p:spPr>
          <p:txBody>
            <a:bodyPr spcFirstLastPara="1" wrap="none" lIns="0" tIns="0" rIns="0" bIns="3600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p:txBody>
        </p:sp>
        <p:sp>
          <p:nvSpPr>
            <p:cNvPr id="76" name="Google Shape;724;p55">
              <a:extLst>
                <a:ext uri="{FF2B5EF4-FFF2-40B4-BE49-F238E27FC236}">
                  <a16:creationId xmlns:a16="http://schemas.microsoft.com/office/drawing/2014/main" id="{D1E7F73E-2DD5-7FB2-F7CC-7B3CE54824B3}"/>
                </a:ext>
              </a:extLst>
            </p:cNvPr>
            <p:cNvSpPr/>
            <p:nvPr/>
          </p:nvSpPr>
          <p:spPr>
            <a:xfrm rot="5400000">
              <a:off x="4345446" y="3930494"/>
              <a:ext cx="292986" cy="374407"/>
            </a:xfrm>
            <a:prstGeom prst="roundRect">
              <a:avLst>
                <a:gd name="adj" fmla="val 16667"/>
              </a:avLst>
            </a:prstGeom>
            <a:noFill/>
            <a:ln>
              <a:noFill/>
            </a:ln>
          </p:spPr>
          <p:txBody>
            <a:bodyPr spcFirstLastPara="1" wrap="none" lIns="0" tIns="0" rIns="0" bIns="3600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p:txBody>
        </p:sp>
        <p:sp>
          <p:nvSpPr>
            <p:cNvPr id="77" name="Google Shape;725;p55">
              <a:extLst>
                <a:ext uri="{FF2B5EF4-FFF2-40B4-BE49-F238E27FC236}">
                  <a16:creationId xmlns:a16="http://schemas.microsoft.com/office/drawing/2014/main" id="{C98412CE-B6EA-CBCC-45AC-9404517DB92F}"/>
                </a:ext>
              </a:extLst>
            </p:cNvPr>
            <p:cNvSpPr/>
            <p:nvPr/>
          </p:nvSpPr>
          <p:spPr>
            <a:xfrm>
              <a:off x="2451667" y="3384137"/>
              <a:ext cx="374491" cy="293100"/>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78" name="Google Shape;726;p55">
              <a:extLst>
                <a:ext uri="{FF2B5EF4-FFF2-40B4-BE49-F238E27FC236}">
                  <a16:creationId xmlns:a16="http://schemas.microsoft.com/office/drawing/2014/main" id="{122EB7B7-2465-300D-E791-D6090606DCBC}"/>
                </a:ext>
              </a:extLst>
            </p:cNvPr>
            <p:cNvSpPr/>
            <p:nvPr/>
          </p:nvSpPr>
          <p:spPr>
            <a:xfrm>
              <a:off x="3564210" y="3384137"/>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79" name="Google Shape;727;p55">
              <a:extLst>
                <a:ext uri="{FF2B5EF4-FFF2-40B4-BE49-F238E27FC236}">
                  <a16:creationId xmlns:a16="http://schemas.microsoft.com/office/drawing/2014/main" id="{0C5D2C0F-8751-93F5-6AB4-617CE154437D}"/>
                </a:ext>
              </a:extLst>
            </p:cNvPr>
            <p:cNvSpPr/>
            <p:nvPr/>
          </p:nvSpPr>
          <p:spPr>
            <a:xfrm>
              <a:off x="2813720" y="3384434"/>
              <a:ext cx="373728" cy="292427"/>
            </a:xfrm>
            <a:prstGeom prst="roundRect">
              <a:avLst>
                <a:gd name="adj" fmla="val 16667"/>
              </a:avLst>
            </a:prstGeom>
            <a:noFill/>
            <a:ln>
              <a:noFill/>
            </a:ln>
          </p:spPr>
          <p:txBody>
            <a:bodyPr spcFirstLastPara="1" wrap="none" lIns="0" tIns="0" rIns="0" bIns="0" anchor="ctr" anchorCtr="0">
              <a:noAutofit/>
            </a:bodyPr>
            <a:lstStyle/>
            <a:p>
              <a:pPr marL="0" marR="0" lvl="0" indent="0" algn="ctr" rtl="0">
                <a:lnSpc>
                  <a:spcPct val="50000"/>
                </a:lnSpc>
                <a:spcBef>
                  <a:spcPts val="0"/>
                </a:spcBef>
                <a:spcAft>
                  <a:spcPts val="0"/>
                </a:spcAft>
                <a:buClr>
                  <a:schemeClr val="dk1"/>
                </a:buClr>
                <a:buSzPts val="1100"/>
                <a:buFont typeface="Arial"/>
                <a:buNone/>
              </a:pPr>
              <a:r>
                <a:rPr lang="zh-TW" sz="1600">
                  <a:solidFill>
                    <a:schemeClr val="dk1"/>
                  </a:solidFill>
                  <a:latin typeface="Times New Roman"/>
                  <a:ea typeface="Times New Roman"/>
                  <a:cs typeface="Times New Roman"/>
                  <a:sym typeface="Times New Roman"/>
                </a:rPr>
                <a:t>0</a:t>
              </a:r>
              <a:endParaRPr sz="1600" b="1" baseline="-25000">
                <a:latin typeface="Times New Roman"/>
                <a:ea typeface="Times New Roman"/>
                <a:cs typeface="Times New Roman"/>
                <a:sym typeface="Times New Roman"/>
              </a:endParaRPr>
            </a:p>
          </p:txBody>
        </p:sp>
        <p:sp>
          <p:nvSpPr>
            <p:cNvPr id="80" name="Google Shape;728;p55">
              <a:extLst>
                <a:ext uri="{FF2B5EF4-FFF2-40B4-BE49-F238E27FC236}">
                  <a16:creationId xmlns:a16="http://schemas.microsoft.com/office/drawing/2014/main" id="{DEF09707-9339-7324-8759-597069025110}"/>
                </a:ext>
              </a:extLst>
            </p:cNvPr>
            <p:cNvSpPr/>
            <p:nvPr/>
          </p:nvSpPr>
          <p:spPr>
            <a:xfrm>
              <a:off x="2451667" y="3676855"/>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81" name="Google Shape;729;p55">
              <a:extLst>
                <a:ext uri="{FF2B5EF4-FFF2-40B4-BE49-F238E27FC236}">
                  <a16:creationId xmlns:a16="http://schemas.microsoft.com/office/drawing/2014/main" id="{3A01A692-8573-270D-8FD1-70DFC935D72C}"/>
                </a:ext>
              </a:extLst>
            </p:cNvPr>
            <p:cNvSpPr/>
            <p:nvPr/>
          </p:nvSpPr>
          <p:spPr>
            <a:xfrm>
              <a:off x="3191790" y="3676855"/>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82" name="Google Shape;730;p55">
              <a:extLst>
                <a:ext uri="{FF2B5EF4-FFF2-40B4-BE49-F238E27FC236}">
                  <a16:creationId xmlns:a16="http://schemas.microsoft.com/office/drawing/2014/main" id="{BE076E19-634B-F9A4-A798-476EE752FF95}"/>
                </a:ext>
              </a:extLst>
            </p:cNvPr>
            <p:cNvSpPr/>
            <p:nvPr/>
          </p:nvSpPr>
          <p:spPr>
            <a:xfrm>
              <a:off x="3564210" y="3676855"/>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b="1">
                  <a:solidFill>
                    <a:schemeClr val="dk1"/>
                  </a:solidFill>
                  <a:latin typeface="Times New Roman"/>
                  <a:ea typeface="Times New Roman"/>
                  <a:cs typeface="Times New Roman"/>
                  <a:sym typeface="Times New Roman"/>
                </a:rPr>
                <a:t>Σ</a:t>
              </a:r>
              <a:r>
                <a:rPr lang="zh-TW" sz="1600" b="1" baseline="-25000">
                  <a:solidFill>
                    <a:schemeClr val="dk1"/>
                  </a:solidFill>
                  <a:latin typeface="Times New Roman"/>
                  <a:ea typeface="Times New Roman"/>
                  <a:cs typeface="Times New Roman"/>
                  <a:sym typeface="Times New Roman"/>
                </a:rPr>
                <a:t>ii</a:t>
              </a:r>
              <a:endParaRPr sz="1600" b="1">
                <a:solidFill>
                  <a:schemeClr val="dk1"/>
                </a:solidFill>
                <a:latin typeface="Times New Roman"/>
                <a:ea typeface="Times New Roman"/>
                <a:cs typeface="Times New Roman"/>
                <a:sym typeface="Times New Roman"/>
              </a:endParaRPr>
            </a:p>
          </p:txBody>
        </p:sp>
        <p:sp>
          <p:nvSpPr>
            <p:cNvPr id="83" name="Google Shape;731;p55">
              <a:extLst>
                <a:ext uri="{FF2B5EF4-FFF2-40B4-BE49-F238E27FC236}">
                  <a16:creationId xmlns:a16="http://schemas.microsoft.com/office/drawing/2014/main" id="{D5CCCEE5-3A96-0B82-9B18-6303A3A1C972}"/>
                </a:ext>
              </a:extLst>
            </p:cNvPr>
            <p:cNvSpPr/>
            <p:nvPr/>
          </p:nvSpPr>
          <p:spPr>
            <a:xfrm>
              <a:off x="2813720" y="3677152"/>
              <a:ext cx="373728" cy="292427"/>
            </a:xfrm>
            <a:prstGeom prst="roundRect">
              <a:avLst>
                <a:gd name="adj" fmla="val 16667"/>
              </a:avLst>
            </a:prstGeom>
            <a:noFill/>
            <a:ln>
              <a:noFill/>
            </a:ln>
          </p:spPr>
          <p:txBody>
            <a:bodyPr spcFirstLastPara="1" wrap="none" lIns="0" tIns="0" rIns="0" bIns="0" anchor="ctr" anchorCtr="0">
              <a:noAutofit/>
            </a:bodyPr>
            <a:lstStyle/>
            <a:p>
              <a:pPr marL="0" marR="0" lvl="0" indent="0" algn="ctr" rtl="0">
                <a:lnSpc>
                  <a:spcPct val="50000"/>
                </a:lnSpc>
                <a:spcBef>
                  <a:spcPts val="0"/>
                </a:spcBef>
                <a:spcAft>
                  <a:spcPts val="0"/>
                </a:spcAft>
                <a:buNone/>
              </a:pPr>
              <a:r>
                <a:rPr lang="zh-TW" sz="1600">
                  <a:solidFill>
                    <a:schemeClr val="dk1"/>
                  </a:solidFill>
                  <a:latin typeface="Times New Roman"/>
                  <a:ea typeface="Times New Roman"/>
                  <a:cs typeface="Times New Roman"/>
                  <a:sym typeface="Times New Roman"/>
                </a:rPr>
                <a:t>0</a:t>
              </a:r>
              <a:endParaRPr sz="1600" b="1" baseline="-25000">
                <a:latin typeface="Times New Roman"/>
                <a:ea typeface="Times New Roman"/>
                <a:cs typeface="Times New Roman"/>
                <a:sym typeface="Times New Roman"/>
              </a:endParaRPr>
            </a:p>
          </p:txBody>
        </p:sp>
        <p:sp>
          <p:nvSpPr>
            <p:cNvPr id="84" name="Google Shape;732;p55">
              <a:extLst>
                <a:ext uri="{FF2B5EF4-FFF2-40B4-BE49-F238E27FC236}">
                  <a16:creationId xmlns:a16="http://schemas.microsoft.com/office/drawing/2014/main" id="{B983AE48-88C5-36BD-8362-E2F41A3DB2CC}"/>
                </a:ext>
              </a:extLst>
            </p:cNvPr>
            <p:cNvSpPr/>
            <p:nvPr/>
          </p:nvSpPr>
          <p:spPr>
            <a:xfrm rot="2693771">
              <a:off x="3178122" y="3412049"/>
              <a:ext cx="373619" cy="293615"/>
            </a:xfrm>
            <a:prstGeom prst="roundRect">
              <a:avLst>
                <a:gd name="adj" fmla="val 16667"/>
              </a:avLst>
            </a:prstGeom>
            <a:noFill/>
            <a:ln>
              <a:noFill/>
            </a:ln>
          </p:spPr>
          <p:txBody>
            <a:bodyPr spcFirstLastPara="1" wrap="none" lIns="0" tIns="0" rIns="0" bIns="3600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p:txBody>
        </p:sp>
        <p:sp>
          <p:nvSpPr>
            <p:cNvPr id="85" name="Google Shape;733;p55">
              <a:extLst>
                <a:ext uri="{FF2B5EF4-FFF2-40B4-BE49-F238E27FC236}">
                  <a16:creationId xmlns:a16="http://schemas.microsoft.com/office/drawing/2014/main" id="{FF033CAF-9511-7970-4BDB-8DF105A08FAB}"/>
                </a:ext>
              </a:extLst>
            </p:cNvPr>
            <p:cNvSpPr/>
            <p:nvPr/>
          </p:nvSpPr>
          <p:spPr>
            <a:xfrm rot="2693771">
              <a:off x="3920582" y="3999115"/>
              <a:ext cx="373619" cy="293615"/>
            </a:xfrm>
            <a:prstGeom prst="roundRect">
              <a:avLst>
                <a:gd name="adj" fmla="val 16667"/>
              </a:avLst>
            </a:prstGeom>
            <a:noFill/>
            <a:ln>
              <a:noFill/>
            </a:ln>
          </p:spPr>
          <p:txBody>
            <a:bodyPr spcFirstLastPara="1" wrap="none" lIns="0" tIns="0" rIns="0" bIns="3600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a:t>
              </a:r>
              <a:endParaRPr sz="1600">
                <a:latin typeface="Times New Roman"/>
                <a:ea typeface="Times New Roman"/>
                <a:cs typeface="Times New Roman"/>
                <a:sym typeface="Times New Roman"/>
              </a:endParaRPr>
            </a:p>
          </p:txBody>
        </p:sp>
        <p:sp>
          <p:nvSpPr>
            <p:cNvPr id="86" name="Google Shape;734;p55">
              <a:extLst>
                <a:ext uri="{FF2B5EF4-FFF2-40B4-BE49-F238E27FC236}">
                  <a16:creationId xmlns:a16="http://schemas.microsoft.com/office/drawing/2014/main" id="{28E12006-B4E3-D43A-B95F-A33783D62654}"/>
                </a:ext>
              </a:extLst>
            </p:cNvPr>
            <p:cNvSpPr/>
            <p:nvPr/>
          </p:nvSpPr>
          <p:spPr>
            <a:xfrm>
              <a:off x="4303579" y="2799511"/>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87" name="Google Shape;735;p55">
              <a:extLst>
                <a:ext uri="{FF2B5EF4-FFF2-40B4-BE49-F238E27FC236}">
                  <a16:creationId xmlns:a16="http://schemas.microsoft.com/office/drawing/2014/main" id="{8DBD1E16-BEB8-CE3C-3AC6-44B60E97719E}"/>
                </a:ext>
              </a:extLst>
            </p:cNvPr>
            <p:cNvSpPr/>
            <p:nvPr/>
          </p:nvSpPr>
          <p:spPr>
            <a:xfrm>
              <a:off x="4303579" y="3092920"/>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88" name="Google Shape;736;p55">
              <a:extLst>
                <a:ext uri="{FF2B5EF4-FFF2-40B4-BE49-F238E27FC236}">
                  <a16:creationId xmlns:a16="http://schemas.microsoft.com/office/drawing/2014/main" id="{207CF105-CED2-82B2-7944-601FB8053FCC}"/>
                </a:ext>
              </a:extLst>
            </p:cNvPr>
            <p:cNvSpPr/>
            <p:nvPr/>
          </p:nvSpPr>
          <p:spPr>
            <a:xfrm>
              <a:off x="4303579" y="3386581"/>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89" name="Google Shape;737;p55">
              <a:extLst>
                <a:ext uri="{FF2B5EF4-FFF2-40B4-BE49-F238E27FC236}">
                  <a16:creationId xmlns:a16="http://schemas.microsoft.com/office/drawing/2014/main" id="{A261F36F-6597-E199-9208-16891C14C66B}"/>
                </a:ext>
              </a:extLst>
            </p:cNvPr>
            <p:cNvSpPr/>
            <p:nvPr/>
          </p:nvSpPr>
          <p:spPr>
            <a:xfrm>
              <a:off x="4304735" y="3678542"/>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90" name="Google Shape;738;p55">
              <a:extLst>
                <a:ext uri="{FF2B5EF4-FFF2-40B4-BE49-F238E27FC236}">
                  <a16:creationId xmlns:a16="http://schemas.microsoft.com/office/drawing/2014/main" id="{C3D7905E-9228-1196-6274-D3965CC2F591}"/>
                </a:ext>
              </a:extLst>
            </p:cNvPr>
            <p:cNvSpPr/>
            <p:nvPr/>
          </p:nvSpPr>
          <p:spPr>
            <a:xfrm>
              <a:off x="3931915" y="2800012"/>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91" name="Google Shape;739;p55">
              <a:extLst>
                <a:ext uri="{FF2B5EF4-FFF2-40B4-BE49-F238E27FC236}">
                  <a16:creationId xmlns:a16="http://schemas.microsoft.com/office/drawing/2014/main" id="{46287BE3-4467-220E-8A67-A17D60124350}"/>
                </a:ext>
              </a:extLst>
            </p:cNvPr>
            <p:cNvSpPr/>
            <p:nvPr/>
          </p:nvSpPr>
          <p:spPr>
            <a:xfrm>
              <a:off x="3931915" y="3093420"/>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92" name="Google Shape;740;p55">
              <a:extLst>
                <a:ext uri="{FF2B5EF4-FFF2-40B4-BE49-F238E27FC236}">
                  <a16:creationId xmlns:a16="http://schemas.microsoft.com/office/drawing/2014/main" id="{11F55106-6120-A078-75CE-EF8FC92B84C1}"/>
                </a:ext>
              </a:extLst>
            </p:cNvPr>
            <p:cNvSpPr/>
            <p:nvPr/>
          </p:nvSpPr>
          <p:spPr>
            <a:xfrm>
              <a:off x="3931915" y="3387081"/>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93" name="Google Shape;741;p55">
              <a:extLst>
                <a:ext uri="{FF2B5EF4-FFF2-40B4-BE49-F238E27FC236}">
                  <a16:creationId xmlns:a16="http://schemas.microsoft.com/office/drawing/2014/main" id="{BEC14D9C-B669-CFDB-B614-4EFF769D7367}"/>
                </a:ext>
              </a:extLst>
            </p:cNvPr>
            <p:cNvSpPr/>
            <p:nvPr/>
          </p:nvSpPr>
          <p:spPr>
            <a:xfrm>
              <a:off x="2451667" y="3971458"/>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94" name="Google Shape;742;p55">
              <a:extLst>
                <a:ext uri="{FF2B5EF4-FFF2-40B4-BE49-F238E27FC236}">
                  <a16:creationId xmlns:a16="http://schemas.microsoft.com/office/drawing/2014/main" id="{325687A5-CFE6-AC1F-FCE6-FCF96CE2E474}"/>
                </a:ext>
              </a:extLst>
            </p:cNvPr>
            <p:cNvSpPr/>
            <p:nvPr/>
          </p:nvSpPr>
          <p:spPr>
            <a:xfrm>
              <a:off x="2813720" y="3971755"/>
              <a:ext cx="373728" cy="292427"/>
            </a:xfrm>
            <a:prstGeom prst="roundRect">
              <a:avLst>
                <a:gd name="adj" fmla="val 16667"/>
              </a:avLst>
            </a:prstGeom>
            <a:noFill/>
            <a:ln>
              <a:noFill/>
            </a:ln>
          </p:spPr>
          <p:txBody>
            <a:bodyPr spcFirstLastPara="1" wrap="none" lIns="0" tIns="0" rIns="0" bIns="0" anchor="ctr" anchorCtr="0">
              <a:noAutofit/>
            </a:bodyPr>
            <a:lstStyle/>
            <a:p>
              <a:pPr marL="0" marR="0" lvl="0" indent="0" algn="ctr" rtl="0">
                <a:lnSpc>
                  <a:spcPct val="50000"/>
                </a:lnSpc>
                <a:spcBef>
                  <a:spcPts val="0"/>
                </a:spcBef>
                <a:spcAft>
                  <a:spcPts val="0"/>
                </a:spcAft>
                <a:buNone/>
              </a:pPr>
              <a:r>
                <a:rPr lang="zh-TW" sz="1600">
                  <a:solidFill>
                    <a:schemeClr val="dk1"/>
                  </a:solidFill>
                  <a:latin typeface="Times New Roman"/>
                  <a:ea typeface="Times New Roman"/>
                  <a:cs typeface="Times New Roman"/>
                  <a:sym typeface="Times New Roman"/>
                </a:rPr>
                <a:t>0</a:t>
              </a:r>
              <a:endParaRPr sz="1600" b="1" baseline="-25000">
                <a:latin typeface="Times New Roman"/>
                <a:ea typeface="Times New Roman"/>
                <a:cs typeface="Times New Roman"/>
                <a:sym typeface="Times New Roman"/>
              </a:endParaRPr>
            </a:p>
          </p:txBody>
        </p:sp>
        <p:sp>
          <p:nvSpPr>
            <p:cNvPr id="95" name="Google Shape;743;p55">
              <a:extLst>
                <a:ext uri="{FF2B5EF4-FFF2-40B4-BE49-F238E27FC236}">
                  <a16:creationId xmlns:a16="http://schemas.microsoft.com/office/drawing/2014/main" id="{2270BC4D-8F94-0A3C-34D7-99F0BFFE7DF4}"/>
                </a:ext>
              </a:extLst>
            </p:cNvPr>
            <p:cNvSpPr/>
            <p:nvPr/>
          </p:nvSpPr>
          <p:spPr>
            <a:xfrm>
              <a:off x="2451667" y="4264176"/>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sp>
          <p:nvSpPr>
            <p:cNvPr id="96" name="Google Shape;744;p55">
              <a:extLst>
                <a:ext uri="{FF2B5EF4-FFF2-40B4-BE49-F238E27FC236}">
                  <a16:creationId xmlns:a16="http://schemas.microsoft.com/office/drawing/2014/main" id="{B79E8246-1BAE-DF18-B8E6-C1A776A24094}"/>
                </a:ext>
              </a:extLst>
            </p:cNvPr>
            <p:cNvSpPr/>
            <p:nvPr/>
          </p:nvSpPr>
          <p:spPr>
            <a:xfrm>
              <a:off x="2813720" y="4264473"/>
              <a:ext cx="373728" cy="292427"/>
            </a:xfrm>
            <a:prstGeom prst="roundRect">
              <a:avLst>
                <a:gd name="adj" fmla="val 16667"/>
              </a:avLst>
            </a:prstGeom>
            <a:noFill/>
            <a:ln>
              <a:noFill/>
            </a:ln>
          </p:spPr>
          <p:txBody>
            <a:bodyPr spcFirstLastPara="1" wrap="none" lIns="0" tIns="0" rIns="0" bIns="0" anchor="ctr" anchorCtr="0">
              <a:noAutofit/>
            </a:bodyPr>
            <a:lstStyle/>
            <a:p>
              <a:pPr marL="0" marR="0" lvl="0" indent="0" algn="ctr" rtl="0">
                <a:lnSpc>
                  <a:spcPct val="50000"/>
                </a:lnSpc>
                <a:spcBef>
                  <a:spcPts val="0"/>
                </a:spcBef>
                <a:spcAft>
                  <a:spcPts val="0"/>
                </a:spcAft>
                <a:buNone/>
              </a:pPr>
              <a:r>
                <a:rPr lang="zh-TW" sz="1600">
                  <a:solidFill>
                    <a:schemeClr val="dk1"/>
                  </a:solidFill>
                  <a:latin typeface="Times New Roman"/>
                  <a:ea typeface="Times New Roman"/>
                  <a:cs typeface="Times New Roman"/>
                  <a:sym typeface="Times New Roman"/>
                </a:rPr>
                <a:t>0</a:t>
              </a:r>
              <a:endParaRPr sz="1600" b="1" baseline="-25000">
                <a:latin typeface="Times New Roman"/>
                <a:ea typeface="Times New Roman"/>
                <a:cs typeface="Times New Roman"/>
                <a:sym typeface="Times New Roman"/>
              </a:endParaRPr>
            </a:p>
          </p:txBody>
        </p:sp>
        <p:sp>
          <p:nvSpPr>
            <p:cNvPr id="97" name="Google Shape;745;p55">
              <a:extLst>
                <a:ext uri="{FF2B5EF4-FFF2-40B4-BE49-F238E27FC236}">
                  <a16:creationId xmlns:a16="http://schemas.microsoft.com/office/drawing/2014/main" id="{90C880A0-17DF-4862-0682-DA6EB0265BAE}"/>
                </a:ext>
              </a:extLst>
            </p:cNvPr>
            <p:cNvSpPr/>
            <p:nvPr/>
          </p:nvSpPr>
          <p:spPr>
            <a:xfrm>
              <a:off x="3931915" y="3679043"/>
              <a:ext cx="374407" cy="292986"/>
            </a:xfrm>
            <a:prstGeom prst="roundRect">
              <a:avLst>
                <a:gd name="adj" fmla="val 16667"/>
              </a:avLst>
            </a:prstGeom>
            <a:noFill/>
            <a:ln>
              <a:noFill/>
            </a:ln>
          </p:spPr>
          <p:txBody>
            <a:bodyPr spcFirstLastPara="1" wrap="none" lIns="0" tIns="36000" rIns="0" bIns="0" anchor="ctr" anchorCtr="0">
              <a:noAutofit/>
            </a:bodyPr>
            <a:lstStyle/>
            <a:p>
              <a:pPr marL="0" marR="0" lvl="0" indent="0" algn="ctr" rtl="0">
                <a:lnSpc>
                  <a:spcPct val="50000"/>
                </a:lnSpc>
                <a:spcBef>
                  <a:spcPts val="0"/>
                </a:spcBef>
                <a:spcAft>
                  <a:spcPts val="0"/>
                </a:spcAft>
                <a:buNone/>
              </a:pPr>
              <a:r>
                <a:rPr lang="zh-TW" sz="1600">
                  <a:latin typeface="Times New Roman"/>
                  <a:ea typeface="Times New Roman"/>
                  <a:cs typeface="Times New Roman"/>
                  <a:sym typeface="Times New Roman"/>
                </a:rPr>
                <a:t>0</a:t>
              </a:r>
              <a:endParaRPr sz="1600">
                <a:latin typeface="Times New Roman"/>
                <a:ea typeface="Times New Roman"/>
                <a:cs typeface="Times New Roman"/>
                <a:sym typeface="Times New Roman"/>
              </a:endParaRPr>
            </a:p>
          </p:txBody>
        </p:sp>
      </p:grpSp>
      <p:sp>
        <p:nvSpPr>
          <p:cNvPr id="101" name="Google Shape;707;p55">
            <a:extLst>
              <a:ext uri="{FF2B5EF4-FFF2-40B4-BE49-F238E27FC236}">
                <a16:creationId xmlns:a16="http://schemas.microsoft.com/office/drawing/2014/main" id="{447C1ADF-EDA7-A102-4368-2B396EE7FEA4}"/>
              </a:ext>
            </a:extLst>
          </p:cNvPr>
          <p:cNvSpPr/>
          <p:nvPr/>
        </p:nvSpPr>
        <p:spPr>
          <a:xfrm>
            <a:off x="8789610" y="3518396"/>
            <a:ext cx="3308400" cy="631500"/>
          </a:xfrm>
          <a:prstGeom prst="rect">
            <a:avLst/>
          </a:prstGeom>
          <a:noFill/>
          <a:ln>
            <a:noFill/>
          </a:ln>
        </p:spPr>
        <p:txBody>
          <a:bodyPr spcFirstLastPara="1" wrap="square" lIns="91425" tIns="0" rIns="91425" bIns="0" anchor="ctr" anchorCtr="0">
            <a:noAutofit/>
          </a:bodyPr>
          <a:lstStyle/>
          <a:p>
            <a:pPr marL="0" lvl="0" indent="0" algn="ctr" rtl="0">
              <a:spcBef>
                <a:spcPts val="0"/>
              </a:spcBef>
              <a:spcAft>
                <a:spcPts val="0"/>
              </a:spcAft>
              <a:buClr>
                <a:schemeClr val="dk1"/>
              </a:buClr>
              <a:buSzPts val="1100"/>
              <a:buFont typeface="Arial"/>
              <a:buNone/>
            </a:pPr>
            <a:r>
              <a:rPr lang="zh-TW" sz="2000" dirty="0">
                <a:solidFill>
                  <a:schemeClr val="dk1"/>
                </a:solidFill>
                <a:latin typeface="Times New Roman"/>
                <a:ea typeface="Times New Roman"/>
                <a:cs typeface="Times New Roman"/>
                <a:sym typeface="Times New Roman"/>
              </a:rPr>
              <a:t>where</a:t>
            </a:r>
            <a:r>
              <a:rPr lang="zh-TW" sz="2000" b="1" dirty="0">
                <a:solidFill>
                  <a:schemeClr val="dk1"/>
                </a:solidFill>
                <a:latin typeface="Times New Roman"/>
                <a:ea typeface="Times New Roman"/>
                <a:cs typeface="Times New Roman"/>
                <a:sym typeface="Times New Roman"/>
              </a:rPr>
              <a:t> Σ</a:t>
            </a:r>
            <a:r>
              <a:rPr lang="zh-TW" sz="2000" b="1" baseline="-25000" dirty="0">
                <a:solidFill>
                  <a:schemeClr val="dk1"/>
                </a:solidFill>
                <a:latin typeface="Times New Roman"/>
                <a:ea typeface="Times New Roman"/>
                <a:cs typeface="Times New Roman"/>
                <a:sym typeface="Times New Roman"/>
              </a:rPr>
              <a:t>11</a:t>
            </a:r>
            <a:r>
              <a:rPr lang="zh-TW" sz="2000" b="1" dirty="0">
                <a:solidFill>
                  <a:schemeClr val="dk1"/>
                </a:solidFill>
                <a:latin typeface="Times New Roman"/>
                <a:ea typeface="Times New Roman"/>
                <a:cs typeface="Times New Roman"/>
                <a:sym typeface="Times New Roman"/>
              </a:rPr>
              <a:t> </a:t>
            </a:r>
            <a:r>
              <a:rPr lang="zh-TW" sz="2000" dirty="0">
                <a:solidFill>
                  <a:schemeClr val="dk1"/>
                </a:solidFill>
                <a:latin typeface="Times New Roman"/>
                <a:ea typeface="Times New Roman"/>
                <a:cs typeface="Times New Roman"/>
                <a:sym typeface="Times New Roman"/>
              </a:rPr>
              <a:t>≥</a:t>
            </a:r>
            <a:r>
              <a:rPr lang="zh-TW" sz="2000" b="1" dirty="0">
                <a:solidFill>
                  <a:schemeClr val="dk1"/>
                </a:solidFill>
                <a:latin typeface="Times New Roman"/>
                <a:ea typeface="Times New Roman"/>
                <a:cs typeface="Times New Roman"/>
                <a:sym typeface="Times New Roman"/>
              </a:rPr>
              <a:t> Σ</a:t>
            </a:r>
            <a:r>
              <a:rPr lang="zh-TW" sz="2000" b="1" baseline="-25000" dirty="0">
                <a:solidFill>
                  <a:schemeClr val="dk1"/>
                </a:solidFill>
                <a:latin typeface="Times New Roman"/>
                <a:ea typeface="Times New Roman"/>
                <a:cs typeface="Times New Roman"/>
                <a:sym typeface="Times New Roman"/>
              </a:rPr>
              <a:t>22</a:t>
            </a:r>
            <a:r>
              <a:rPr lang="zh-TW" sz="2000" b="1" dirty="0">
                <a:solidFill>
                  <a:schemeClr val="dk1"/>
                </a:solidFill>
                <a:latin typeface="Times New Roman"/>
                <a:ea typeface="Times New Roman"/>
                <a:cs typeface="Times New Roman"/>
                <a:sym typeface="Times New Roman"/>
              </a:rPr>
              <a:t> </a:t>
            </a:r>
            <a:r>
              <a:rPr lang="zh-TW" sz="2000" dirty="0">
                <a:solidFill>
                  <a:schemeClr val="dk1"/>
                </a:solidFill>
                <a:latin typeface="Times New Roman"/>
                <a:ea typeface="Times New Roman"/>
                <a:cs typeface="Times New Roman"/>
                <a:sym typeface="Times New Roman"/>
              </a:rPr>
              <a:t>≥ … ≥</a:t>
            </a:r>
            <a:r>
              <a:rPr lang="zh-TW" sz="2000" b="1" dirty="0">
                <a:solidFill>
                  <a:schemeClr val="dk1"/>
                </a:solidFill>
                <a:latin typeface="Times New Roman"/>
                <a:ea typeface="Times New Roman"/>
                <a:cs typeface="Times New Roman"/>
                <a:sym typeface="Times New Roman"/>
              </a:rPr>
              <a:t> Σ</a:t>
            </a:r>
            <a:r>
              <a:rPr lang="zh-TW" sz="2000" b="1" i="1" baseline="-25000" dirty="0">
                <a:solidFill>
                  <a:schemeClr val="dk1"/>
                </a:solidFill>
                <a:latin typeface="Times New Roman"/>
                <a:ea typeface="Times New Roman"/>
                <a:cs typeface="Times New Roman"/>
                <a:sym typeface="Times New Roman"/>
              </a:rPr>
              <a:t>kk</a:t>
            </a:r>
            <a:endParaRPr sz="2000" i="1" dirty="0">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76907869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en-US" altLang="zh-TW" dirty="0">
                <a:sym typeface="Times New Roman"/>
              </a:rPr>
              <a:t>Low-Rank Approximation (LRA)</a:t>
            </a:r>
            <a:endParaRPr lang="zh-TW" altLang="en-US" dirty="0"/>
          </a:p>
        </p:txBody>
      </p:sp>
      <p:sp>
        <p:nvSpPr>
          <p:cNvPr id="2" name="投影片編號版面配置區 1"/>
          <p:cNvSpPr>
            <a:spLocks noGrp="1"/>
          </p:cNvSpPr>
          <p:nvPr>
            <p:ph type="sldNum" sz="quarter" idx="12"/>
          </p:nvPr>
        </p:nvSpPr>
        <p:spPr/>
        <p:txBody>
          <a:bodyPr/>
          <a:lstStyle/>
          <a:p>
            <a:pPr>
              <a:spcBef>
                <a:spcPts val="0"/>
              </a:spcBef>
              <a:spcAft>
                <a:spcPts val="0"/>
              </a:spcAft>
            </a:pPr>
            <a:fld id="{00000000-1234-1234-1234-123412341234}" type="slidenum">
              <a:rPr lang="en-US" altLang="zh-TW" smtClean="0"/>
              <a:pPr>
                <a:spcBef>
                  <a:spcPts val="0"/>
                </a:spcBef>
                <a:spcAft>
                  <a:spcPts val="0"/>
                </a:spcAft>
              </a:pPr>
              <a:t>75</a:t>
            </a:fld>
            <a:endParaRPr lang="zh-TW" altLang="en-US" dirty="0"/>
          </a:p>
        </p:txBody>
      </p:sp>
      <p:grpSp>
        <p:nvGrpSpPr>
          <p:cNvPr id="5" name="Google Shape;757;p56"/>
          <p:cNvGrpSpPr/>
          <p:nvPr/>
        </p:nvGrpSpPr>
        <p:grpSpPr>
          <a:xfrm>
            <a:off x="1437636" y="1715624"/>
            <a:ext cx="1133851" cy="1404729"/>
            <a:chOff x="791100" y="1768500"/>
            <a:chExt cx="850388" cy="1053547"/>
          </a:xfrm>
        </p:grpSpPr>
        <p:sp>
          <p:nvSpPr>
            <p:cNvPr id="6" name="Google Shape;758;p56"/>
            <p:cNvSpPr txBox="1"/>
            <p:nvPr/>
          </p:nvSpPr>
          <p:spPr>
            <a:xfrm>
              <a:off x="791100" y="1768500"/>
              <a:ext cx="837300" cy="377100"/>
            </a:xfrm>
            <a:prstGeom prst="rect">
              <a:avLst/>
            </a:prstGeom>
            <a:noFill/>
            <a:ln>
              <a:noFill/>
            </a:ln>
          </p:spPr>
          <p:txBody>
            <a:bodyPr spcFirstLastPara="1" wrap="square" lIns="91433" tIns="45700" rIns="91433" bIns="45700" anchor="ctr" anchorCtr="0">
              <a:noAutofit/>
            </a:bodyPr>
            <a:lstStyle/>
            <a:p>
              <a:pPr lvl="0" algn="ctr"/>
              <a:r>
                <a:rPr lang="en-US" altLang="zh-TW" sz="2667" i="1" dirty="0">
                  <a:latin typeface="Times New Roman"/>
                  <a:ea typeface="Times New Roman"/>
                  <a:cs typeface="Times New Roman"/>
                  <a:sym typeface="Times New Roman"/>
                </a:rPr>
                <a:t>m</a:t>
              </a:r>
              <a:r>
                <a:rPr lang="en-US" altLang="zh-TW" sz="2667" dirty="0">
                  <a:latin typeface="Times New Roman"/>
                  <a:ea typeface="Times New Roman"/>
                  <a:cs typeface="Times New Roman"/>
                  <a:sym typeface="Times New Roman"/>
                </a:rPr>
                <a:t> </a:t>
              </a:r>
              <a:r>
                <a:rPr lang="en-US" altLang="zh-TW" dirty="0">
                  <a:latin typeface="Times New Roman"/>
                  <a:ea typeface="Times New Roman"/>
                  <a:cs typeface="Times New Roman"/>
                  <a:sym typeface="Times New Roman"/>
                </a:rPr>
                <a:t>✕</a:t>
              </a:r>
              <a:r>
                <a:rPr lang="en-US" altLang="zh-TW"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p>
          </p:txBody>
        </p:sp>
        <p:sp>
          <p:nvSpPr>
            <p:cNvPr id="7" name="Google Shape;759;p56"/>
            <p:cNvSpPr/>
            <p:nvPr/>
          </p:nvSpPr>
          <p:spPr>
            <a:xfrm>
              <a:off x="808688" y="2135347"/>
              <a:ext cx="832800" cy="686700"/>
            </a:xfrm>
            <a:prstGeom prst="roundRect">
              <a:avLst>
                <a:gd name="adj" fmla="val 16667"/>
              </a:avLst>
            </a:prstGeom>
            <a:solidFill>
              <a:srgbClr val="FAF6F2"/>
            </a:solidFill>
            <a:ln w="12700" cap="flat" cmpd="sng">
              <a:solidFill>
                <a:schemeClr val="tx1"/>
              </a:solidFill>
              <a:prstDash val="solid"/>
              <a:miter lim="800000"/>
              <a:headEnd type="none" w="sm" len="sm"/>
              <a:tailEnd type="none" w="sm" len="sm"/>
            </a:ln>
          </p:spPr>
          <p:txBody>
            <a:bodyPr spcFirstLastPara="1" wrap="square" lIns="91433" tIns="45700" rIns="91433" bIns="45700" anchor="ctr" anchorCtr="0">
              <a:noAutofit/>
            </a:bodyPr>
            <a:lstStyle/>
            <a:p>
              <a:pPr algn="ctr">
                <a:spcBef>
                  <a:spcPts val="0"/>
                </a:spcBef>
                <a:spcAft>
                  <a:spcPts val="0"/>
                </a:spcAft>
              </a:pPr>
              <a:r>
                <a:rPr lang="en-US" altLang="zh-TW" sz="2000" b="1" dirty="0">
                  <a:solidFill>
                    <a:schemeClr val="dk1"/>
                  </a:solidFill>
                  <a:latin typeface="Times New Roman"/>
                  <a:ea typeface="Times New Roman"/>
                  <a:cs typeface="Times New Roman"/>
                  <a:sym typeface="Times New Roman"/>
                </a:rPr>
                <a:t>M</a:t>
              </a:r>
              <a:endParaRPr sz="2000" b="1" dirty="0">
                <a:solidFill>
                  <a:schemeClr val="dk1"/>
                </a:solidFill>
                <a:latin typeface="Times New Roman"/>
                <a:ea typeface="Times New Roman"/>
                <a:cs typeface="Times New Roman"/>
                <a:sym typeface="Times New Roman"/>
              </a:endParaRPr>
            </a:p>
          </p:txBody>
        </p:sp>
      </p:grpSp>
      <p:grpSp>
        <p:nvGrpSpPr>
          <p:cNvPr id="68" name="群組 67"/>
          <p:cNvGrpSpPr/>
          <p:nvPr/>
        </p:nvGrpSpPr>
        <p:grpSpPr>
          <a:xfrm>
            <a:off x="2605625" y="1701000"/>
            <a:ext cx="5514168" cy="1605353"/>
            <a:chOff x="2149533" y="1054348"/>
            <a:chExt cx="4135626" cy="1204015"/>
          </a:xfrm>
        </p:grpSpPr>
        <p:sp>
          <p:nvSpPr>
            <p:cNvPr id="9" name="Google Shape;761;p56"/>
            <p:cNvSpPr/>
            <p:nvPr/>
          </p:nvSpPr>
          <p:spPr>
            <a:xfrm>
              <a:off x="3293174" y="1432163"/>
              <a:ext cx="680400" cy="681000"/>
            </a:xfrm>
            <a:prstGeom prst="roundRect">
              <a:avLst>
                <a:gd name="adj" fmla="val 16667"/>
              </a:avLst>
            </a:prstGeom>
            <a:solidFill>
              <a:srgbClr val="B8C7D3"/>
            </a:solidFill>
            <a:ln w="12700" cap="flat" cmpd="sng">
              <a:solidFill>
                <a:schemeClr val="tx1"/>
              </a:solidFill>
              <a:prstDash val="solid"/>
              <a:miter lim="800000"/>
              <a:headEnd type="none" w="sm" len="sm"/>
              <a:tailEnd type="none" w="sm" len="sm"/>
            </a:ln>
          </p:spPr>
          <p:txBody>
            <a:bodyPr spcFirstLastPara="1" wrap="square" lIns="91433" tIns="45700" rIns="91433" bIns="45700" anchor="ctr" anchorCtr="0">
              <a:noAutofit/>
            </a:bodyPr>
            <a:lstStyle/>
            <a:p>
              <a:pPr algn="ctr">
                <a:spcBef>
                  <a:spcPts val="0"/>
                </a:spcBef>
                <a:spcAft>
                  <a:spcPts val="0"/>
                </a:spcAft>
              </a:pPr>
              <a:r>
                <a:rPr lang="en-US" altLang="zh-TW" sz="2000" b="1" dirty="0">
                  <a:solidFill>
                    <a:schemeClr val="dk1"/>
                  </a:solidFill>
                  <a:latin typeface="Times New Roman"/>
                  <a:ea typeface="Times New Roman"/>
                  <a:cs typeface="Times New Roman"/>
                  <a:sym typeface="Times New Roman"/>
                </a:rPr>
                <a:t>U</a:t>
              </a:r>
              <a:endParaRPr sz="2000" b="1" dirty="0">
                <a:solidFill>
                  <a:schemeClr val="dk1"/>
                </a:solidFill>
                <a:latin typeface="Times New Roman"/>
                <a:ea typeface="Times New Roman"/>
                <a:cs typeface="Times New Roman"/>
                <a:sym typeface="Times New Roman"/>
              </a:endParaRPr>
            </a:p>
          </p:txBody>
        </p:sp>
        <p:sp>
          <p:nvSpPr>
            <p:cNvPr id="10" name="Google Shape;762;p56"/>
            <p:cNvSpPr/>
            <p:nvPr/>
          </p:nvSpPr>
          <p:spPr>
            <a:xfrm>
              <a:off x="5450975" y="1432163"/>
              <a:ext cx="828000" cy="826200"/>
            </a:xfrm>
            <a:prstGeom prst="roundRect">
              <a:avLst>
                <a:gd name="adj" fmla="val 16667"/>
              </a:avLst>
            </a:prstGeom>
            <a:solidFill>
              <a:srgbClr val="F9E5E1"/>
            </a:solidFill>
            <a:ln w="12700" cap="flat" cmpd="sng">
              <a:solidFill>
                <a:schemeClr val="tx1"/>
              </a:solidFill>
              <a:prstDash val="solid"/>
              <a:miter lim="800000"/>
              <a:headEnd type="none" w="sm" len="sm"/>
              <a:tailEnd type="none" w="sm" len="sm"/>
            </a:ln>
          </p:spPr>
          <p:txBody>
            <a:bodyPr spcFirstLastPara="1" wrap="square" lIns="91433" tIns="45700" rIns="91433" bIns="45700" anchor="ctr" anchorCtr="0">
              <a:noAutofit/>
            </a:bodyPr>
            <a:lstStyle/>
            <a:p>
              <a:pPr algn="ctr">
                <a:spcBef>
                  <a:spcPts val="0"/>
                </a:spcBef>
                <a:spcAft>
                  <a:spcPts val="0"/>
                </a:spcAft>
              </a:pPr>
              <a:r>
                <a:rPr lang="en-US" altLang="zh-TW" sz="2000" b="1" dirty="0">
                  <a:solidFill>
                    <a:schemeClr val="dk1"/>
                  </a:solidFill>
                  <a:latin typeface="Times New Roman"/>
                  <a:ea typeface="Times New Roman"/>
                  <a:cs typeface="Times New Roman"/>
                  <a:sym typeface="Times New Roman"/>
                </a:rPr>
                <a:t>V</a:t>
              </a:r>
              <a:r>
                <a:rPr lang="en-US" altLang="zh-TW" sz="2000" b="1" baseline="30000" dirty="0">
                  <a:solidFill>
                    <a:schemeClr val="dk1"/>
                  </a:solidFill>
                  <a:latin typeface="Times New Roman"/>
                  <a:ea typeface="Times New Roman"/>
                  <a:cs typeface="Times New Roman"/>
                  <a:sym typeface="Times New Roman"/>
                </a:rPr>
                <a:t>T</a:t>
              </a:r>
              <a:endParaRPr sz="2000" b="1" baseline="30000" dirty="0">
                <a:solidFill>
                  <a:schemeClr val="dk1"/>
                </a:solidFill>
                <a:latin typeface="Times New Roman"/>
                <a:ea typeface="Times New Roman"/>
                <a:cs typeface="Times New Roman"/>
                <a:sym typeface="Times New Roman"/>
              </a:endParaRPr>
            </a:p>
          </p:txBody>
        </p:sp>
        <p:sp>
          <p:nvSpPr>
            <p:cNvPr id="11" name="Google Shape;763;p56"/>
            <p:cNvSpPr/>
            <p:nvPr/>
          </p:nvSpPr>
          <p:spPr>
            <a:xfrm>
              <a:off x="4301693" y="1432163"/>
              <a:ext cx="825300" cy="681000"/>
            </a:xfrm>
            <a:prstGeom prst="roundRect">
              <a:avLst>
                <a:gd name="adj" fmla="val 16667"/>
              </a:avLst>
            </a:prstGeom>
            <a:solidFill>
              <a:srgbClr val="E8E2F1"/>
            </a:solidFill>
            <a:ln w="12700" cap="flat" cmpd="sng">
              <a:solidFill>
                <a:schemeClr val="tx1"/>
              </a:solidFill>
              <a:prstDash val="solid"/>
              <a:miter lim="800000"/>
              <a:headEnd type="none" w="sm" len="sm"/>
              <a:tailEnd type="none" w="sm" len="sm"/>
            </a:ln>
          </p:spPr>
          <p:txBody>
            <a:bodyPr spcFirstLastPara="1" wrap="square" lIns="91433" tIns="45700" rIns="91433" bIns="45700" anchor="ctr" anchorCtr="0">
              <a:noAutofit/>
            </a:bodyPr>
            <a:lstStyle/>
            <a:p>
              <a:pPr algn="ctr">
                <a:spcBef>
                  <a:spcPts val="0"/>
                </a:spcBef>
                <a:spcAft>
                  <a:spcPts val="0"/>
                </a:spcAft>
              </a:pPr>
              <a:r>
                <a:rPr lang="en-US" altLang="zh-TW" sz="2000" b="1">
                  <a:solidFill>
                    <a:schemeClr val="dk1"/>
                  </a:solidFill>
                  <a:latin typeface="Times New Roman"/>
                  <a:ea typeface="Times New Roman"/>
                  <a:cs typeface="Times New Roman"/>
                  <a:sym typeface="Times New Roman"/>
                </a:rPr>
                <a:t>Σ</a:t>
              </a:r>
              <a:endParaRPr sz="2000" b="1">
                <a:solidFill>
                  <a:schemeClr val="dk1"/>
                </a:solidFill>
                <a:latin typeface="Times New Roman"/>
                <a:ea typeface="Times New Roman"/>
                <a:cs typeface="Times New Roman"/>
                <a:sym typeface="Times New Roman"/>
              </a:endParaRPr>
            </a:p>
          </p:txBody>
        </p:sp>
        <p:sp>
          <p:nvSpPr>
            <p:cNvPr id="12" name="Google Shape;764;p56"/>
            <p:cNvSpPr txBox="1"/>
            <p:nvPr/>
          </p:nvSpPr>
          <p:spPr>
            <a:xfrm>
              <a:off x="3983851" y="1664935"/>
              <a:ext cx="311700" cy="284711"/>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zh-TW" altLang="en-US" sz="1867" dirty="0">
                  <a:solidFill>
                    <a:schemeClr val="dk1"/>
                  </a:solidFill>
                  <a:latin typeface="Times New Roman"/>
                  <a:ea typeface="Times New Roman"/>
                  <a:cs typeface="Times New Roman"/>
                  <a:sym typeface="Times New Roman"/>
                </a:rPr>
                <a:t>✕</a:t>
              </a:r>
              <a:endParaRPr sz="1867" b="1" dirty="0">
                <a:solidFill>
                  <a:schemeClr val="dk1"/>
                </a:solidFill>
                <a:latin typeface="Calibri"/>
                <a:ea typeface="Calibri"/>
                <a:cs typeface="Calibri"/>
                <a:sym typeface="Calibri"/>
              </a:endParaRPr>
            </a:p>
          </p:txBody>
        </p:sp>
        <p:sp>
          <p:nvSpPr>
            <p:cNvPr id="13" name="Google Shape;765;p56"/>
            <p:cNvSpPr txBox="1"/>
            <p:nvPr/>
          </p:nvSpPr>
          <p:spPr>
            <a:xfrm>
              <a:off x="5133134" y="1664935"/>
              <a:ext cx="311700" cy="284711"/>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zh-TW" altLang="en-US" sz="1867" dirty="0">
                  <a:solidFill>
                    <a:schemeClr val="dk1"/>
                  </a:solidFill>
                  <a:latin typeface="Times New Roman"/>
                  <a:ea typeface="Times New Roman"/>
                  <a:cs typeface="Times New Roman"/>
                  <a:sym typeface="Times New Roman"/>
                </a:rPr>
                <a:t>✕</a:t>
              </a:r>
              <a:endParaRPr sz="1867" b="1" dirty="0">
                <a:solidFill>
                  <a:schemeClr val="dk1"/>
                </a:solidFill>
                <a:latin typeface="Calibri"/>
                <a:ea typeface="Calibri"/>
                <a:cs typeface="Calibri"/>
                <a:sym typeface="Calibri"/>
              </a:endParaRPr>
            </a:p>
          </p:txBody>
        </p:sp>
        <p:sp>
          <p:nvSpPr>
            <p:cNvPr id="14" name="Google Shape;766;p56"/>
            <p:cNvSpPr txBox="1"/>
            <p:nvPr/>
          </p:nvSpPr>
          <p:spPr>
            <a:xfrm>
              <a:off x="3254130" y="1054348"/>
              <a:ext cx="796460" cy="377100"/>
            </a:xfrm>
            <a:prstGeom prst="rect">
              <a:avLst/>
            </a:prstGeom>
            <a:noFill/>
            <a:ln>
              <a:noFill/>
            </a:ln>
          </p:spPr>
          <p:txBody>
            <a:bodyPr spcFirstLastPara="1" wrap="square" lIns="91433" tIns="45700" rIns="91433" bIns="45700" anchor="ctr" anchorCtr="0">
              <a:noAutofit/>
            </a:bodyPr>
            <a:lstStyle/>
            <a:p>
              <a:pPr lvl="0" algn="ctr"/>
              <a:r>
                <a:rPr lang="en-US" altLang="zh-TW" sz="2667" i="1" dirty="0">
                  <a:latin typeface="Times New Roman"/>
                  <a:ea typeface="Times New Roman"/>
                  <a:cs typeface="Times New Roman"/>
                  <a:sym typeface="Times New Roman"/>
                </a:rPr>
                <a:t>m</a:t>
              </a:r>
              <a:r>
                <a:rPr lang="en-US" altLang="zh-TW" sz="2667" dirty="0">
                  <a:latin typeface="Times New Roman"/>
                  <a:ea typeface="Times New Roman"/>
                  <a:cs typeface="Times New Roman"/>
                  <a:sym typeface="Times New Roman"/>
                </a:rPr>
                <a:t> </a:t>
              </a:r>
              <a:r>
                <a:rPr lang="en-US" altLang="zh-TW" dirty="0">
                  <a:latin typeface="Times New Roman"/>
                  <a:ea typeface="Times New Roman"/>
                  <a:cs typeface="Times New Roman"/>
                  <a:sym typeface="Times New Roman"/>
                </a:rPr>
                <a:t>✕</a:t>
              </a:r>
              <a:r>
                <a:rPr lang="en-US" altLang="zh-TW"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m</a:t>
              </a:r>
            </a:p>
          </p:txBody>
        </p:sp>
        <p:sp>
          <p:nvSpPr>
            <p:cNvPr id="15" name="Google Shape;767;p56"/>
            <p:cNvSpPr txBox="1"/>
            <p:nvPr/>
          </p:nvSpPr>
          <p:spPr>
            <a:xfrm>
              <a:off x="4305027" y="1054348"/>
              <a:ext cx="825600" cy="377100"/>
            </a:xfrm>
            <a:prstGeom prst="rect">
              <a:avLst/>
            </a:prstGeom>
            <a:noFill/>
            <a:ln>
              <a:noFill/>
            </a:ln>
          </p:spPr>
          <p:txBody>
            <a:bodyPr spcFirstLastPara="1" wrap="square" lIns="91433" tIns="45700" rIns="91433" bIns="45700" anchor="ctr" anchorCtr="0">
              <a:noAutofit/>
            </a:bodyPr>
            <a:lstStyle/>
            <a:p>
              <a:pPr lvl="0" algn="ctr"/>
              <a:r>
                <a:rPr lang="en-US" altLang="zh-TW" sz="2667" i="1" dirty="0">
                  <a:latin typeface="Times New Roman"/>
                  <a:ea typeface="Times New Roman"/>
                  <a:cs typeface="Times New Roman"/>
                  <a:sym typeface="Times New Roman"/>
                </a:rPr>
                <a:t>m</a:t>
              </a:r>
              <a:r>
                <a:rPr lang="en-US" altLang="zh-TW" sz="2667" dirty="0">
                  <a:latin typeface="Times New Roman"/>
                  <a:ea typeface="Times New Roman"/>
                  <a:cs typeface="Times New Roman"/>
                  <a:sym typeface="Times New Roman"/>
                </a:rPr>
                <a:t> </a:t>
              </a:r>
              <a:r>
                <a:rPr lang="en-US" altLang="zh-TW" dirty="0">
                  <a:latin typeface="Times New Roman"/>
                  <a:ea typeface="Times New Roman"/>
                  <a:cs typeface="Times New Roman"/>
                  <a:sym typeface="Times New Roman"/>
                </a:rPr>
                <a:t>✕</a:t>
              </a:r>
              <a:r>
                <a:rPr lang="en-US" altLang="zh-TW"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p>
          </p:txBody>
        </p:sp>
        <p:sp>
          <p:nvSpPr>
            <p:cNvPr id="16" name="Google Shape;768;p56"/>
            <p:cNvSpPr txBox="1"/>
            <p:nvPr/>
          </p:nvSpPr>
          <p:spPr>
            <a:xfrm>
              <a:off x="5452359" y="1054348"/>
              <a:ext cx="832800" cy="377100"/>
            </a:xfrm>
            <a:prstGeom prst="rect">
              <a:avLst/>
            </a:prstGeom>
            <a:noFill/>
            <a:ln>
              <a:noFill/>
            </a:ln>
          </p:spPr>
          <p:txBody>
            <a:bodyPr spcFirstLastPara="1" wrap="square" lIns="91433" tIns="45700" rIns="91433" bIns="45700" anchor="ctr" anchorCtr="0">
              <a:noAutofit/>
            </a:bodyPr>
            <a:lstStyle/>
            <a:p>
              <a:pPr lvl="0" algn="ctr"/>
              <a:r>
                <a:rPr lang="en-US" altLang="zh-TW" sz="2667" i="1" dirty="0">
                  <a:latin typeface="Times New Roman"/>
                  <a:ea typeface="Times New Roman"/>
                  <a:cs typeface="Times New Roman"/>
                  <a:sym typeface="Times New Roman"/>
                </a:rPr>
                <a:t>n</a:t>
              </a:r>
              <a:r>
                <a:rPr lang="en-US" altLang="zh-TW" sz="2667" dirty="0">
                  <a:latin typeface="Times New Roman"/>
                  <a:ea typeface="Times New Roman"/>
                  <a:cs typeface="Times New Roman"/>
                  <a:sym typeface="Times New Roman"/>
                </a:rPr>
                <a:t> </a:t>
              </a:r>
              <a:r>
                <a:rPr lang="en-US" altLang="zh-TW" dirty="0">
                  <a:latin typeface="Times New Roman"/>
                  <a:ea typeface="Times New Roman"/>
                  <a:cs typeface="Times New Roman"/>
                  <a:sym typeface="Times New Roman"/>
                </a:rPr>
                <a:t>✕</a:t>
              </a:r>
              <a:r>
                <a:rPr lang="en-US" altLang="zh-TW"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p>
          </p:txBody>
        </p:sp>
        <p:grpSp>
          <p:nvGrpSpPr>
            <p:cNvPr id="17" name="Google Shape;779;p56"/>
            <p:cNvGrpSpPr/>
            <p:nvPr/>
          </p:nvGrpSpPr>
          <p:grpSpPr>
            <a:xfrm>
              <a:off x="2149533" y="1415782"/>
              <a:ext cx="1113900" cy="560619"/>
              <a:chOff x="1595701" y="2118966"/>
              <a:chExt cx="1113900" cy="560619"/>
            </a:xfrm>
          </p:grpSpPr>
          <p:sp>
            <p:nvSpPr>
              <p:cNvPr id="18" name="Google Shape;780;p56"/>
              <p:cNvSpPr txBox="1"/>
              <p:nvPr/>
            </p:nvSpPr>
            <p:spPr>
              <a:xfrm>
                <a:off x="1595701" y="2118966"/>
                <a:ext cx="1113900" cy="300052"/>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en-US" altLang="zh-TW" sz="2000" dirty="0">
                    <a:solidFill>
                      <a:schemeClr val="dk1"/>
                    </a:solidFill>
                    <a:latin typeface="Times New Roman"/>
                    <a:ea typeface="Times New Roman"/>
                    <a:cs typeface="Times New Roman"/>
                    <a:sym typeface="Times New Roman"/>
                  </a:rPr>
                  <a:t>Step 1: SVD </a:t>
                </a:r>
                <a:endParaRPr sz="2000" dirty="0">
                  <a:solidFill>
                    <a:schemeClr val="dk1"/>
                  </a:solidFill>
                  <a:latin typeface="Times New Roman"/>
                  <a:ea typeface="Times New Roman"/>
                  <a:cs typeface="Times New Roman"/>
                  <a:sym typeface="Times New Roman"/>
                </a:endParaRPr>
              </a:p>
            </p:txBody>
          </p:sp>
          <p:sp>
            <p:nvSpPr>
              <p:cNvPr id="19" name="Google Shape;781;p56"/>
              <p:cNvSpPr txBox="1"/>
              <p:nvPr/>
            </p:nvSpPr>
            <p:spPr>
              <a:xfrm>
                <a:off x="2033472" y="2287200"/>
                <a:ext cx="273300" cy="392385"/>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en-US" altLang="zh-TW" sz="2800" b="1" dirty="0">
                    <a:solidFill>
                      <a:schemeClr val="dk1"/>
                    </a:solidFill>
                    <a:latin typeface="MS Gothic"/>
                    <a:ea typeface="MS Gothic"/>
                    <a:cs typeface="MS Gothic"/>
                    <a:sym typeface="MS Gothic"/>
                  </a:rPr>
                  <a:t>=</a:t>
                </a:r>
                <a:endParaRPr sz="2800" b="1" dirty="0">
                  <a:solidFill>
                    <a:schemeClr val="dk1"/>
                  </a:solidFill>
                  <a:latin typeface="Calibri"/>
                  <a:ea typeface="Calibri"/>
                  <a:cs typeface="Calibri"/>
                  <a:sym typeface="Calibri"/>
                </a:endParaRPr>
              </a:p>
            </p:txBody>
          </p:sp>
        </p:grpSp>
      </p:grpSp>
      <p:grpSp>
        <p:nvGrpSpPr>
          <p:cNvPr id="67" name="群組 66"/>
          <p:cNvGrpSpPr/>
          <p:nvPr/>
        </p:nvGrpSpPr>
        <p:grpSpPr>
          <a:xfrm>
            <a:off x="2651551" y="3454428"/>
            <a:ext cx="3974392" cy="1411907"/>
            <a:chOff x="2149533" y="2422648"/>
            <a:chExt cx="2980794" cy="1058930"/>
          </a:xfrm>
        </p:grpSpPr>
        <p:sp>
          <p:nvSpPr>
            <p:cNvPr id="22" name="Google Shape;770;p56"/>
            <p:cNvSpPr txBox="1"/>
            <p:nvPr/>
          </p:nvSpPr>
          <p:spPr>
            <a:xfrm>
              <a:off x="3983851" y="2999028"/>
              <a:ext cx="311700" cy="284711"/>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zh-TW" altLang="en-US" sz="1867" dirty="0">
                  <a:solidFill>
                    <a:schemeClr val="dk1"/>
                  </a:solidFill>
                  <a:latin typeface="Times New Roman"/>
                  <a:ea typeface="Times New Roman"/>
                  <a:cs typeface="Times New Roman"/>
                  <a:sym typeface="Times New Roman"/>
                </a:rPr>
                <a:t>✕</a:t>
              </a:r>
              <a:endParaRPr sz="1867" b="1" dirty="0">
                <a:solidFill>
                  <a:schemeClr val="dk1"/>
                </a:solidFill>
                <a:latin typeface="Calibri"/>
                <a:ea typeface="Calibri"/>
                <a:cs typeface="Calibri"/>
                <a:sym typeface="Calibri"/>
              </a:endParaRPr>
            </a:p>
          </p:txBody>
        </p:sp>
        <p:sp>
          <p:nvSpPr>
            <p:cNvPr id="23" name="Google Shape;771;p56"/>
            <p:cNvSpPr txBox="1"/>
            <p:nvPr/>
          </p:nvSpPr>
          <p:spPr>
            <a:xfrm>
              <a:off x="3184393" y="2422648"/>
              <a:ext cx="832799" cy="377100"/>
            </a:xfrm>
            <a:prstGeom prst="rect">
              <a:avLst/>
            </a:prstGeom>
            <a:noFill/>
            <a:ln>
              <a:noFill/>
            </a:ln>
          </p:spPr>
          <p:txBody>
            <a:bodyPr spcFirstLastPara="1" wrap="square" lIns="91433" tIns="45700" rIns="91433" bIns="45700" anchor="ctr" anchorCtr="0">
              <a:noAutofit/>
            </a:bodyPr>
            <a:lstStyle/>
            <a:p>
              <a:pPr lvl="0" algn="ctr"/>
              <a:r>
                <a:rPr lang="en-US" altLang="zh-TW" sz="2667" i="1" dirty="0">
                  <a:latin typeface="Times New Roman"/>
                  <a:ea typeface="Times New Roman"/>
                  <a:cs typeface="Times New Roman"/>
                  <a:sym typeface="Times New Roman"/>
                </a:rPr>
                <a:t>m</a:t>
              </a:r>
              <a:r>
                <a:rPr lang="en-US" altLang="zh-TW" sz="2667" dirty="0">
                  <a:latin typeface="Times New Roman"/>
                  <a:ea typeface="Times New Roman"/>
                  <a:cs typeface="Times New Roman"/>
                  <a:sym typeface="Times New Roman"/>
                </a:rPr>
                <a:t> </a:t>
              </a:r>
              <a:r>
                <a:rPr lang="en-US" altLang="zh-TW" dirty="0">
                  <a:latin typeface="Times New Roman"/>
                  <a:ea typeface="Times New Roman"/>
                  <a:cs typeface="Times New Roman"/>
                  <a:sym typeface="Times New Roman"/>
                </a:rPr>
                <a:t>✕</a:t>
              </a:r>
              <a:r>
                <a:rPr lang="en-US" altLang="zh-TW"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m</a:t>
              </a:r>
            </a:p>
          </p:txBody>
        </p:sp>
        <p:sp>
          <p:nvSpPr>
            <p:cNvPr id="24" name="Google Shape;772;p56"/>
            <p:cNvSpPr txBox="1"/>
            <p:nvPr/>
          </p:nvSpPr>
          <p:spPr>
            <a:xfrm>
              <a:off x="4305027" y="2422648"/>
              <a:ext cx="825300" cy="377100"/>
            </a:xfrm>
            <a:prstGeom prst="rect">
              <a:avLst/>
            </a:prstGeom>
            <a:noFill/>
            <a:ln>
              <a:noFill/>
            </a:ln>
          </p:spPr>
          <p:txBody>
            <a:bodyPr spcFirstLastPara="1" wrap="square" lIns="91433" tIns="45700" rIns="91433" bIns="45700" anchor="ctr" anchorCtr="0">
              <a:noAutofit/>
            </a:bodyPr>
            <a:lstStyle/>
            <a:p>
              <a:pPr lvl="0" algn="ctr"/>
              <a:r>
                <a:rPr lang="en-US" altLang="zh-TW" sz="2667" i="1" dirty="0">
                  <a:latin typeface="Times New Roman"/>
                  <a:ea typeface="Times New Roman"/>
                  <a:cs typeface="Times New Roman"/>
                  <a:sym typeface="Times New Roman"/>
                </a:rPr>
                <a:t>m</a:t>
              </a:r>
              <a:r>
                <a:rPr lang="en-US" altLang="zh-TW" sz="2667" dirty="0">
                  <a:latin typeface="Times New Roman"/>
                  <a:ea typeface="Times New Roman"/>
                  <a:cs typeface="Times New Roman"/>
                  <a:sym typeface="Times New Roman"/>
                </a:rPr>
                <a:t> </a:t>
              </a:r>
              <a:r>
                <a:rPr lang="en-US" altLang="zh-TW" dirty="0">
                  <a:latin typeface="Times New Roman"/>
                  <a:ea typeface="Times New Roman"/>
                  <a:cs typeface="Times New Roman"/>
                  <a:sym typeface="Times New Roman"/>
                </a:rPr>
                <a:t>✕</a:t>
              </a:r>
              <a:r>
                <a:rPr lang="en-US" altLang="zh-TW"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p>
          </p:txBody>
        </p:sp>
        <mc:AlternateContent xmlns:mc="http://schemas.openxmlformats.org/markup-compatibility/2006" xmlns:a14="http://schemas.microsoft.com/office/drawing/2010/main">
          <mc:Choice Requires="a14">
            <p:sp>
              <p:nvSpPr>
                <p:cNvPr id="29" name="Google Shape;774;p56"/>
                <p:cNvSpPr/>
                <p:nvPr/>
              </p:nvSpPr>
              <p:spPr>
                <a:xfrm>
                  <a:off x="3293174" y="2800578"/>
                  <a:ext cx="680400" cy="681000"/>
                </a:xfrm>
                <a:prstGeom prst="roundRect">
                  <a:avLst>
                    <a:gd name="adj" fmla="val 16667"/>
                  </a:avLst>
                </a:prstGeom>
                <a:solidFill>
                  <a:srgbClr val="B8C7D3"/>
                </a:solidFill>
                <a:ln w="12700" cap="flat" cmpd="sng">
                  <a:solidFill>
                    <a:schemeClr val="tx1"/>
                  </a:solidFill>
                  <a:prstDash val="solid"/>
                  <a:miter lim="800000"/>
                  <a:headEnd type="none" w="sm" len="sm"/>
                  <a:tailEnd type="none" w="sm" len="sm"/>
                </a:ln>
              </p:spPr>
              <p:txBody>
                <a:bodyPr spcFirstLastPara="1" wrap="square" lIns="0" tIns="0" rIns="0" bIns="0" anchor="ctr" anchorCtr="0">
                  <a:noAutofit/>
                </a:bodyPr>
                <a:lstStyle/>
                <a:p>
                  <a:pPr algn="ctr">
                    <a:spcBef>
                      <a:spcPts val="0"/>
                    </a:spcBef>
                    <a:spcAft>
                      <a:spcPts val="0"/>
                    </a:spcAft>
                  </a:pPr>
                  <a14:m>
                    <m:oMathPara xmlns:m="http://schemas.openxmlformats.org/officeDocument/2006/math">
                      <m:oMathParaPr>
                        <m:jc m:val="centerGroup"/>
                      </m:oMathParaPr>
                      <m:oMath xmlns:m="http://schemas.openxmlformats.org/officeDocument/2006/math">
                        <m:acc>
                          <m:accPr>
                            <m:chr m:val="̂"/>
                            <m:ctrlPr>
                              <a:rPr lang="zh-TW" altLang="en-US" sz="2000" b="1" i="1">
                                <a:solidFill>
                                  <a:schemeClr val="dk1"/>
                                </a:solidFill>
                                <a:latin typeface="Cambria Math" panose="02040503050406030204" pitchFamily="18" charset="0"/>
                                <a:cs typeface="Times New Roman"/>
                                <a:sym typeface="Times New Roman"/>
                              </a:rPr>
                            </m:ctrlPr>
                          </m:accPr>
                          <m:e>
                            <m:r>
                              <a:rPr lang="en-US" altLang="zh-TW" sz="2000" b="1">
                                <a:solidFill>
                                  <a:schemeClr val="dk1"/>
                                </a:solidFill>
                                <a:latin typeface="Cambria Math" panose="02040503050406030204" pitchFamily="18" charset="0"/>
                                <a:cs typeface="Times New Roman"/>
                                <a:sym typeface="Times New Roman"/>
                              </a:rPr>
                              <m:t>𝐔</m:t>
                            </m:r>
                          </m:e>
                        </m:acc>
                      </m:oMath>
                    </m:oMathPara>
                  </a14:m>
                  <a:endParaRPr sz="2000" b="1" dirty="0">
                    <a:solidFill>
                      <a:schemeClr val="dk1"/>
                    </a:solidFill>
                    <a:latin typeface="Times New Roman"/>
                    <a:ea typeface="Times New Roman"/>
                    <a:cs typeface="Times New Roman"/>
                    <a:sym typeface="Times New Roman"/>
                  </a:endParaRPr>
                </a:p>
              </p:txBody>
            </p:sp>
          </mc:Choice>
          <mc:Fallback xmlns="">
            <p:sp>
              <p:nvSpPr>
                <p:cNvPr id="29" name="Google Shape;774;p56"/>
                <p:cNvSpPr>
                  <a:spLocks noRot="1" noChangeAspect="1" noMove="1" noResize="1" noEditPoints="1" noAdjustHandles="1" noChangeArrowheads="1" noChangeShapeType="1" noTextEdit="1"/>
                </p:cNvSpPr>
                <p:nvPr/>
              </p:nvSpPr>
              <p:spPr>
                <a:xfrm>
                  <a:off x="3293174" y="2800578"/>
                  <a:ext cx="680400" cy="681000"/>
                </a:xfrm>
                <a:prstGeom prst="roundRect">
                  <a:avLst>
                    <a:gd name="adj" fmla="val 16667"/>
                  </a:avLst>
                </a:prstGeom>
                <a:blipFill>
                  <a:blip r:embed="rId3"/>
                  <a:stretch>
                    <a:fillRect/>
                  </a:stretch>
                </a:blipFill>
                <a:ln w="12700" cap="flat" cmpd="sng">
                  <a:solidFill>
                    <a:schemeClr val="tx1"/>
                  </a:solidFill>
                  <a:prstDash val="solid"/>
                  <a:miter lim="800000"/>
                  <a:headEnd type="none" w="sm" len="sm"/>
                  <a:tailEnd type="none" w="sm" len="sm"/>
                </a:ln>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27" name="Google Shape;777;p56"/>
                <p:cNvSpPr/>
                <p:nvPr/>
              </p:nvSpPr>
              <p:spPr>
                <a:xfrm>
                  <a:off x="4301693" y="2801178"/>
                  <a:ext cx="828000" cy="680400"/>
                </a:xfrm>
                <a:prstGeom prst="roundRect">
                  <a:avLst>
                    <a:gd name="adj" fmla="val 16667"/>
                  </a:avLst>
                </a:prstGeom>
                <a:solidFill>
                  <a:srgbClr val="F9E5E1"/>
                </a:solidFill>
                <a:ln w="12700" cap="flat" cmpd="sng">
                  <a:solidFill>
                    <a:schemeClr val="tx1"/>
                  </a:solidFill>
                  <a:prstDash val="solid"/>
                  <a:miter lim="800000"/>
                  <a:headEnd type="none" w="sm" len="sm"/>
                  <a:tailEnd type="none" w="sm" len="sm"/>
                </a:ln>
              </p:spPr>
              <p:txBody>
                <a:bodyPr spcFirstLastPara="1" wrap="square" lIns="0" tIns="0" rIns="0" bIns="0" anchor="ctr" anchorCtr="0">
                  <a:normAutofit/>
                </a:bodyPr>
                <a:lstStyle/>
                <a:p>
                  <a:pPr algn="ctr"/>
                  <a14:m>
                    <m:oMathPara xmlns:m="http://schemas.openxmlformats.org/officeDocument/2006/math">
                      <m:oMathParaPr>
                        <m:jc m:val="center"/>
                      </m:oMathParaPr>
                      <m:oMath xmlns:m="http://schemas.openxmlformats.org/officeDocument/2006/math">
                        <m:sSup>
                          <m:sSupPr>
                            <m:ctrlPr>
                              <a:rPr lang="en-US" altLang="zh-TW" sz="2000" b="1" i="1">
                                <a:solidFill>
                                  <a:schemeClr val="dk1"/>
                                </a:solidFill>
                                <a:latin typeface="Cambria Math" panose="02040503050406030204" pitchFamily="18" charset="0"/>
                                <a:cs typeface="Times New Roman"/>
                                <a:sym typeface="Times New Roman"/>
                              </a:rPr>
                            </m:ctrlPr>
                          </m:sSupPr>
                          <m:e>
                            <m:acc>
                              <m:accPr>
                                <m:chr m:val="̂"/>
                                <m:ctrlPr>
                                  <a:rPr lang="en-US" altLang="zh-TW" sz="2000" b="1" i="1">
                                    <a:solidFill>
                                      <a:schemeClr val="dk1"/>
                                    </a:solidFill>
                                    <a:latin typeface="Cambria Math" panose="02040503050406030204" pitchFamily="18" charset="0"/>
                                    <a:cs typeface="Times New Roman"/>
                                    <a:sym typeface="Times New Roman"/>
                                  </a:rPr>
                                </m:ctrlPr>
                              </m:accPr>
                              <m:e>
                                <m:r>
                                  <a:rPr lang="en-US" altLang="zh-TW" sz="2000" b="1">
                                    <a:solidFill>
                                      <a:schemeClr val="dk1"/>
                                    </a:solidFill>
                                    <a:latin typeface="Cambria Math" panose="02040503050406030204" pitchFamily="18" charset="0"/>
                                    <a:cs typeface="Times New Roman"/>
                                    <a:sym typeface="Times New Roman"/>
                                  </a:rPr>
                                  <m:t>𝐕</m:t>
                                </m:r>
                              </m:e>
                            </m:acc>
                          </m:e>
                          <m:sup>
                            <m:r>
                              <a:rPr lang="en-US" altLang="zh-TW" sz="2000" b="1" i="1">
                                <a:solidFill>
                                  <a:schemeClr val="dk1"/>
                                </a:solidFill>
                                <a:latin typeface="Cambria Math" panose="02040503050406030204" pitchFamily="18" charset="0"/>
                                <a:cs typeface="Times New Roman"/>
                                <a:sym typeface="Times New Roman"/>
                              </a:rPr>
                              <m:t>𝑻</m:t>
                            </m:r>
                          </m:sup>
                        </m:sSup>
                      </m:oMath>
                    </m:oMathPara>
                  </a14:m>
                  <a:endParaRPr sz="2000" b="1" dirty="0">
                    <a:solidFill>
                      <a:schemeClr val="dk1"/>
                    </a:solidFill>
                    <a:latin typeface="Times New Roman"/>
                    <a:ea typeface="Times New Roman"/>
                    <a:cs typeface="Times New Roman"/>
                    <a:sym typeface="Times New Roman"/>
                  </a:endParaRPr>
                </a:p>
              </p:txBody>
            </p:sp>
          </mc:Choice>
          <mc:Fallback xmlns="">
            <p:sp>
              <p:nvSpPr>
                <p:cNvPr id="27" name="Google Shape;777;p56"/>
                <p:cNvSpPr>
                  <a:spLocks noRot="1" noChangeAspect="1" noMove="1" noResize="1" noEditPoints="1" noAdjustHandles="1" noChangeArrowheads="1" noChangeShapeType="1" noTextEdit="1"/>
                </p:cNvSpPr>
                <p:nvPr/>
              </p:nvSpPr>
              <p:spPr>
                <a:xfrm>
                  <a:off x="4301693" y="2801178"/>
                  <a:ext cx="828000" cy="680400"/>
                </a:xfrm>
                <a:prstGeom prst="roundRect">
                  <a:avLst>
                    <a:gd name="adj" fmla="val 16667"/>
                  </a:avLst>
                </a:prstGeom>
                <a:blipFill>
                  <a:blip r:embed="rId4"/>
                  <a:stretch>
                    <a:fillRect/>
                  </a:stretch>
                </a:blipFill>
                <a:ln w="12700" cap="flat" cmpd="sng">
                  <a:solidFill>
                    <a:schemeClr val="tx1"/>
                  </a:solidFill>
                  <a:prstDash val="solid"/>
                  <a:miter lim="800000"/>
                  <a:headEnd type="none" w="sm" len="sm"/>
                  <a:tailEnd type="none" w="sm" len="sm"/>
                </a:ln>
              </p:spPr>
              <p:txBody>
                <a:bodyPr/>
                <a:lstStyle/>
                <a:p>
                  <a:r>
                    <a:rPr lang="zh-TW" altLang="en-US">
                      <a:noFill/>
                    </a:rPr>
                    <a:t> </a:t>
                  </a:r>
                </a:p>
              </p:txBody>
            </p:sp>
          </mc:Fallback>
        </mc:AlternateContent>
        <p:grpSp>
          <p:nvGrpSpPr>
            <p:cNvPr id="53" name="Google Shape;779;p56"/>
            <p:cNvGrpSpPr/>
            <p:nvPr/>
          </p:nvGrpSpPr>
          <p:grpSpPr>
            <a:xfrm>
              <a:off x="2149533" y="2784444"/>
              <a:ext cx="1113900" cy="605298"/>
              <a:chOff x="1595701" y="2074287"/>
              <a:chExt cx="1113900" cy="605298"/>
            </a:xfrm>
          </p:grpSpPr>
          <p:sp>
            <p:nvSpPr>
              <p:cNvPr id="54" name="Google Shape;780;p56"/>
              <p:cNvSpPr txBox="1"/>
              <p:nvPr/>
            </p:nvSpPr>
            <p:spPr>
              <a:xfrm>
                <a:off x="1595701" y="2074287"/>
                <a:ext cx="1113900" cy="300052"/>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en-US" altLang="zh-TW" sz="2000" dirty="0">
                    <a:solidFill>
                      <a:schemeClr val="dk1"/>
                    </a:solidFill>
                    <a:latin typeface="Times New Roman"/>
                    <a:ea typeface="Times New Roman"/>
                    <a:cs typeface="Times New Roman"/>
                    <a:sym typeface="Times New Roman"/>
                  </a:rPr>
                  <a:t>Step 2: Fuse</a:t>
                </a:r>
                <a:endParaRPr sz="2000" dirty="0">
                  <a:solidFill>
                    <a:schemeClr val="dk1"/>
                  </a:solidFill>
                  <a:latin typeface="Times New Roman"/>
                  <a:ea typeface="Times New Roman"/>
                  <a:cs typeface="Times New Roman"/>
                  <a:sym typeface="Times New Roman"/>
                </a:endParaRPr>
              </a:p>
            </p:txBody>
          </p:sp>
          <p:sp>
            <p:nvSpPr>
              <p:cNvPr id="55" name="Google Shape;781;p56"/>
              <p:cNvSpPr txBox="1"/>
              <p:nvPr/>
            </p:nvSpPr>
            <p:spPr>
              <a:xfrm>
                <a:off x="2033472" y="2287200"/>
                <a:ext cx="273300" cy="392385"/>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en-US" altLang="zh-TW" sz="2800" b="1" dirty="0">
                    <a:solidFill>
                      <a:schemeClr val="dk1"/>
                    </a:solidFill>
                    <a:latin typeface="MS Gothic"/>
                    <a:ea typeface="MS Gothic"/>
                    <a:cs typeface="MS Gothic"/>
                    <a:sym typeface="MS Gothic"/>
                  </a:rPr>
                  <a:t>=</a:t>
                </a:r>
                <a:endParaRPr sz="2800" b="1" dirty="0">
                  <a:solidFill>
                    <a:schemeClr val="dk1"/>
                  </a:solidFill>
                  <a:latin typeface="Calibri"/>
                  <a:ea typeface="Calibri"/>
                  <a:cs typeface="Calibri"/>
                  <a:sym typeface="Calibri"/>
                </a:endParaRPr>
              </a:p>
            </p:txBody>
          </p:sp>
        </p:grpSp>
      </p:grpSp>
      <p:grpSp>
        <p:nvGrpSpPr>
          <p:cNvPr id="66" name="群組 65"/>
          <p:cNvGrpSpPr/>
          <p:nvPr/>
        </p:nvGrpSpPr>
        <p:grpSpPr>
          <a:xfrm>
            <a:off x="2606625" y="5161548"/>
            <a:ext cx="3986947" cy="1445237"/>
            <a:chOff x="2150283" y="3809342"/>
            <a:chExt cx="2990210" cy="1083928"/>
          </a:xfrm>
        </p:grpSpPr>
        <p:sp>
          <p:nvSpPr>
            <p:cNvPr id="32" name="Google Shape;807;p56"/>
            <p:cNvSpPr txBox="1"/>
            <p:nvPr/>
          </p:nvSpPr>
          <p:spPr>
            <a:xfrm>
              <a:off x="3983851" y="4374755"/>
              <a:ext cx="311700" cy="284711"/>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zh-TW" altLang="en-US" sz="1867" dirty="0">
                  <a:solidFill>
                    <a:schemeClr val="dk1"/>
                  </a:solidFill>
                  <a:latin typeface="Times New Roman"/>
                  <a:ea typeface="Times New Roman"/>
                  <a:cs typeface="Times New Roman"/>
                  <a:sym typeface="Times New Roman"/>
                </a:rPr>
                <a:t>✕</a:t>
              </a:r>
              <a:endParaRPr sz="1867" b="1" dirty="0">
                <a:solidFill>
                  <a:schemeClr val="dk1"/>
                </a:solidFill>
                <a:latin typeface="Calibri"/>
                <a:ea typeface="Calibri"/>
                <a:cs typeface="Calibri"/>
                <a:sym typeface="Calibri"/>
              </a:endParaRPr>
            </a:p>
          </p:txBody>
        </p:sp>
        <p:sp>
          <p:nvSpPr>
            <p:cNvPr id="33" name="Google Shape;808;p56"/>
            <p:cNvSpPr txBox="1"/>
            <p:nvPr/>
          </p:nvSpPr>
          <p:spPr>
            <a:xfrm>
              <a:off x="3196191" y="3809342"/>
              <a:ext cx="831600" cy="377100"/>
            </a:xfrm>
            <a:prstGeom prst="rect">
              <a:avLst/>
            </a:prstGeom>
            <a:noFill/>
            <a:ln>
              <a:noFill/>
            </a:ln>
          </p:spPr>
          <p:txBody>
            <a:bodyPr spcFirstLastPara="1" wrap="square" lIns="91433" tIns="45700" rIns="91433" bIns="45700" anchor="ctr" anchorCtr="0">
              <a:noAutofit/>
            </a:bodyPr>
            <a:lstStyle/>
            <a:p>
              <a:pPr algn="ctr"/>
              <a:r>
                <a:rPr lang="en-US" altLang="zh-TW" sz="2667" i="1" dirty="0">
                  <a:latin typeface="Times New Roman"/>
                  <a:ea typeface="Times New Roman"/>
                  <a:cs typeface="Times New Roman"/>
                  <a:sym typeface="Times New Roman"/>
                </a:rPr>
                <a:t>m</a:t>
              </a:r>
              <a:r>
                <a:rPr lang="en-US" altLang="zh-TW" sz="2667" dirty="0">
                  <a:latin typeface="Times New Roman"/>
                  <a:ea typeface="Times New Roman"/>
                  <a:cs typeface="Times New Roman"/>
                  <a:sym typeface="Times New Roman"/>
                </a:rPr>
                <a:t> </a:t>
              </a:r>
              <a:r>
                <a:rPr lang="en-US" altLang="zh-TW" dirty="0">
                  <a:latin typeface="Times New Roman"/>
                  <a:ea typeface="Times New Roman"/>
                  <a:cs typeface="Times New Roman"/>
                  <a:sym typeface="Times New Roman"/>
                </a:rPr>
                <a:t>✕</a:t>
              </a:r>
              <a:r>
                <a:rPr lang="en-US" altLang="zh-TW"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k</a:t>
              </a:r>
              <a:r>
                <a:rPr lang="zh-TW" altLang="en-US" sz="1467" dirty="0">
                  <a:solidFill>
                    <a:schemeClr val="dk1"/>
                  </a:solidFill>
                  <a:latin typeface="Times New Roman"/>
                  <a:ea typeface="Times New Roman"/>
                  <a:cs typeface="Times New Roman"/>
                  <a:sym typeface="Times New Roman"/>
                </a:rPr>
                <a:t> </a:t>
              </a:r>
              <a:endParaRPr sz="1467" dirty="0">
                <a:solidFill>
                  <a:schemeClr val="dk1"/>
                </a:solidFill>
                <a:latin typeface="Times New Roman"/>
                <a:ea typeface="Times New Roman"/>
                <a:cs typeface="Times New Roman"/>
                <a:sym typeface="Times New Roman"/>
              </a:endParaRPr>
            </a:p>
          </p:txBody>
        </p:sp>
        <p:sp>
          <p:nvSpPr>
            <p:cNvPr id="34" name="Google Shape;809;p56"/>
            <p:cNvSpPr txBox="1"/>
            <p:nvPr/>
          </p:nvSpPr>
          <p:spPr>
            <a:xfrm>
              <a:off x="4295551" y="3809342"/>
              <a:ext cx="831442" cy="377100"/>
            </a:xfrm>
            <a:prstGeom prst="rect">
              <a:avLst/>
            </a:prstGeom>
            <a:noFill/>
            <a:ln>
              <a:noFill/>
            </a:ln>
          </p:spPr>
          <p:txBody>
            <a:bodyPr spcFirstLastPara="1" wrap="square" lIns="91433" tIns="45700" rIns="91433" bIns="45700" anchor="ctr" anchorCtr="0">
              <a:noAutofit/>
            </a:bodyPr>
            <a:lstStyle/>
            <a:p>
              <a:pPr algn="ctr"/>
              <a:r>
                <a:rPr lang="en-US" altLang="zh-TW" sz="2667" i="1" dirty="0">
                  <a:solidFill>
                    <a:schemeClr val="dk1"/>
                  </a:solidFill>
                  <a:latin typeface="Times New Roman"/>
                  <a:ea typeface="Times New Roman"/>
                  <a:cs typeface="Times New Roman"/>
                  <a:sym typeface="Times New Roman"/>
                </a:rPr>
                <a:t>k</a:t>
              </a:r>
              <a:r>
                <a:rPr lang="en-US" altLang="zh-TW" sz="2667" dirty="0">
                  <a:latin typeface="Times New Roman"/>
                  <a:ea typeface="Times New Roman"/>
                  <a:cs typeface="Times New Roman"/>
                  <a:sym typeface="Times New Roman"/>
                </a:rPr>
                <a:t> </a:t>
              </a:r>
              <a:r>
                <a:rPr lang="en-US" altLang="zh-TW" dirty="0">
                  <a:latin typeface="Times New Roman"/>
                  <a:ea typeface="Times New Roman"/>
                  <a:cs typeface="Times New Roman"/>
                  <a:sym typeface="Times New Roman"/>
                </a:rPr>
                <a:t>✕</a:t>
              </a:r>
              <a:r>
                <a:rPr lang="en-US" altLang="zh-TW" sz="2667" dirty="0">
                  <a:latin typeface="Times New Roman"/>
                  <a:ea typeface="Times New Roman"/>
                  <a:cs typeface="Times New Roman"/>
                  <a:sym typeface="Times New Roman"/>
                </a:rPr>
                <a:t> </a:t>
              </a:r>
              <a:r>
                <a:rPr lang="en-US" altLang="zh-TW" sz="2667" i="1" dirty="0">
                  <a:latin typeface="Times New Roman"/>
                  <a:ea typeface="Times New Roman"/>
                  <a:cs typeface="Times New Roman"/>
                  <a:sym typeface="Times New Roman"/>
                </a:rPr>
                <a:t>n</a:t>
              </a:r>
              <a:endParaRPr sz="1467" i="1" dirty="0">
                <a:solidFill>
                  <a:schemeClr val="dk1"/>
                </a:solidFill>
                <a:latin typeface="Times New Roman"/>
                <a:ea typeface="Times New Roman"/>
                <a:cs typeface="Times New Roman"/>
                <a:sym typeface="Times New Roman"/>
              </a:endParaRPr>
            </a:p>
          </p:txBody>
        </p:sp>
        <p:sp>
          <p:nvSpPr>
            <p:cNvPr id="37" name="Google Shape;817;p56"/>
            <p:cNvSpPr/>
            <p:nvPr/>
          </p:nvSpPr>
          <p:spPr>
            <a:xfrm rot="5400000">
              <a:off x="4404143" y="4109820"/>
              <a:ext cx="632400" cy="837300"/>
            </a:xfrm>
            <a:prstGeom prst="roundRect">
              <a:avLst>
                <a:gd name="adj" fmla="val 16667"/>
              </a:avLst>
            </a:prstGeom>
            <a:solidFill>
              <a:schemeClr val="lt1"/>
            </a:solidFill>
            <a:ln w="12700" cap="flat" cmpd="sng">
              <a:solidFill>
                <a:schemeClr val="lt2"/>
              </a:solidFill>
              <a:prstDash val="dash"/>
              <a:miter lim="800000"/>
              <a:headEnd type="none" w="sm" len="sm"/>
              <a:tailEnd type="none" w="sm" len="sm"/>
            </a:ln>
          </p:spPr>
          <p:txBody>
            <a:bodyPr spcFirstLastPara="1" wrap="square" lIns="91433" tIns="45700" rIns="91433" bIns="45700" anchor="ctr" anchorCtr="0">
              <a:noAutofit/>
            </a:bodyPr>
            <a:lstStyle/>
            <a:p>
              <a:pPr algn="ctr">
                <a:spcBef>
                  <a:spcPts val="0"/>
                </a:spcBef>
                <a:spcAft>
                  <a:spcPts val="0"/>
                </a:spcAft>
              </a:pPr>
              <a:endParaRPr sz="1867">
                <a:solidFill>
                  <a:schemeClr val="dk1"/>
                </a:solidFill>
                <a:latin typeface="Calibri"/>
                <a:ea typeface="Calibri"/>
                <a:cs typeface="Calibri"/>
                <a:sym typeface="Calibri"/>
              </a:endParaRPr>
            </a:p>
          </p:txBody>
        </p:sp>
        <p:sp>
          <p:nvSpPr>
            <p:cNvPr id="50" name="Google Shape;774;p56"/>
            <p:cNvSpPr/>
            <p:nvPr/>
          </p:nvSpPr>
          <p:spPr>
            <a:xfrm>
              <a:off x="3293174" y="4212270"/>
              <a:ext cx="680400" cy="681000"/>
            </a:xfrm>
            <a:prstGeom prst="roundRect">
              <a:avLst>
                <a:gd name="adj" fmla="val 16667"/>
              </a:avLst>
            </a:prstGeom>
            <a:solidFill>
              <a:schemeClr val="lt1"/>
            </a:solidFill>
            <a:ln w="12700" cap="flat" cmpd="sng">
              <a:solidFill>
                <a:schemeClr val="lt2"/>
              </a:solidFill>
              <a:prstDash val="dash"/>
              <a:miter lim="800000"/>
              <a:headEnd type="none" w="sm" len="sm"/>
              <a:tailEnd type="none" w="sm" len="sm"/>
            </a:ln>
          </p:spPr>
          <p:txBody>
            <a:bodyPr spcFirstLastPara="1" wrap="square" lIns="91433" tIns="45700" rIns="91433" bIns="45700" anchor="ctr" anchorCtr="0">
              <a:noAutofit/>
            </a:bodyPr>
            <a:lstStyle/>
            <a:p>
              <a:pPr algn="ctr"/>
              <a:endParaRPr>
                <a:solidFill>
                  <a:schemeClr val="dk1"/>
                </a:solidFill>
                <a:latin typeface="Calibri"/>
                <a:ea typeface="Calibri"/>
                <a:cs typeface="Calibri"/>
                <a:sym typeface="Times New Roman"/>
              </a:endParaRPr>
            </a:p>
          </p:txBody>
        </p:sp>
        <mc:AlternateContent xmlns:mc="http://schemas.openxmlformats.org/markup-compatibility/2006" xmlns:a14="http://schemas.microsoft.com/office/drawing/2010/main">
          <mc:Choice Requires="a14">
            <p:sp>
              <p:nvSpPr>
                <p:cNvPr id="52" name="Google Shape;777;p56"/>
                <p:cNvSpPr/>
                <p:nvPr/>
              </p:nvSpPr>
              <p:spPr>
                <a:xfrm>
                  <a:off x="4301693" y="4187162"/>
                  <a:ext cx="838800" cy="396000"/>
                </a:xfrm>
                <a:prstGeom prst="roundRect">
                  <a:avLst>
                    <a:gd name="adj" fmla="val 16667"/>
                  </a:avLst>
                </a:prstGeom>
                <a:solidFill>
                  <a:srgbClr val="F9E5E1"/>
                </a:solidFill>
                <a:ln w="12700" cap="flat" cmpd="sng">
                  <a:solidFill>
                    <a:schemeClr val="tx1"/>
                  </a:solidFill>
                  <a:prstDash val="solid"/>
                  <a:miter lim="800000"/>
                  <a:headEnd type="none" w="sm" len="sm"/>
                  <a:tailEnd type="none" w="sm" len="sm"/>
                </a:ln>
              </p:spPr>
              <p:txBody>
                <a:bodyPr spcFirstLastPara="1" wrap="square" lIns="0" tIns="0" rIns="0" bIns="0" anchor="ctr" anchorCtr="0">
                  <a:noAutofit/>
                </a:bodyPr>
                <a:lstStyle/>
                <a:p>
                  <a:pPr algn="ctr"/>
                  <a14:m>
                    <m:oMathPara xmlns:m="http://schemas.openxmlformats.org/officeDocument/2006/math">
                      <m:oMathParaPr>
                        <m:jc m:val="center"/>
                      </m:oMathParaPr>
                      <m:oMath xmlns:m="http://schemas.openxmlformats.org/officeDocument/2006/math">
                        <m:sSubSup>
                          <m:sSubSupPr>
                            <m:ctrlPr>
                              <a:rPr lang="ar-AE" altLang="zh-TW" sz="2000" b="1" i="1">
                                <a:solidFill>
                                  <a:schemeClr val="dk1"/>
                                </a:solidFill>
                                <a:latin typeface="Cambria Math" panose="02040503050406030204" pitchFamily="18" charset="0"/>
                                <a:cs typeface="Times New Roman"/>
                                <a:sym typeface="Times New Roman"/>
                              </a:rPr>
                            </m:ctrlPr>
                          </m:sSubSupPr>
                          <m:e>
                            <m:acc>
                              <m:accPr>
                                <m:chr m:val="̂"/>
                                <m:ctrlPr>
                                  <a:rPr lang="ar-AE" altLang="zh-TW" sz="2000" b="1" i="1">
                                    <a:solidFill>
                                      <a:schemeClr val="dk1"/>
                                    </a:solidFill>
                                    <a:latin typeface="Cambria Math" panose="02040503050406030204" pitchFamily="18" charset="0"/>
                                    <a:cs typeface="Times New Roman"/>
                                    <a:sym typeface="Times New Roman"/>
                                  </a:rPr>
                                </m:ctrlPr>
                              </m:accPr>
                              <m:e>
                                <m:r>
                                  <a:rPr lang="en-US" altLang="zh-TW" sz="2000" b="1">
                                    <a:solidFill>
                                      <a:schemeClr val="dk1"/>
                                    </a:solidFill>
                                    <a:latin typeface="Cambria Math" panose="02040503050406030204" pitchFamily="18" charset="0"/>
                                    <a:cs typeface="Times New Roman"/>
                                    <a:sym typeface="Times New Roman"/>
                                  </a:rPr>
                                  <m:t>𝐕</m:t>
                                </m:r>
                              </m:e>
                            </m:acc>
                          </m:e>
                          <m:sub>
                            <m:r>
                              <a:rPr lang="en-US" altLang="zh-TW" sz="2000" b="1" i="1">
                                <a:solidFill>
                                  <a:schemeClr val="dk1"/>
                                </a:solidFill>
                                <a:latin typeface="Cambria Math" panose="02040503050406030204" pitchFamily="18" charset="0"/>
                                <a:cs typeface="Times New Roman"/>
                                <a:sym typeface="Times New Roman"/>
                              </a:rPr>
                              <m:t>𝒌</m:t>
                            </m:r>
                          </m:sub>
                          <m:sup>
                            <m:r>
                              <a:rPr lang="en-US" altLang="zh-TW" sz="2000" b="1">
                                <a:solidFill>
                                  <a:schemeClr val="dk1"/>
                                </a:solidFill>
                                <a:latin typeface="Cambria Math" panose="02040503050406030204" pitchFamily="18" charset="0"/>
                                <a:cs typeface="Times New Roman"/>
                                <a:sym typeface="Times New Roman"/>
                              </a:rPr>
                              <m:t>𝐓</m:t>
                            </m:r>
                          </m:sup>
                        </m:sSubSup>
                      </m:oMath>
                    </m:oMathPara>
                  </a14:m>
                  <a:endParaRPr lang="ar-AE" altLang="zh-TW" sz="2000" b="1" dirty="0">
                    <a:solidFill>
                      <a:schemeClr val="dk1"/>
                    </a:solidFill>
                    <a:latin typeface="Times New Roman"/>
                    <a:ea typeface="Times New Roman"/>
                    <a:cs typeface="Times New Roman"/>
                    <a:sym typeface="Times New Roman"/>
                  </a:endParaRPr>
                </a:p>
              </p:txBody>
            </p:sp>
          </mc:Choice>
          <mc:Fallback xmlns="">
            <p:sp>
              <p:nvSpPr>
                <p:cNvPr id="52" name="Google Shape;777;p56"/>
                <p:cNvSpPr>
                  <a:spLocks noRot="1" noChangeAspect="1" noMove="1" noResize="1" noEditPoints="1" noAdjustHandles="1" noChangeArrowheads="1" noChangeShapeType="1" noTextEdit="1"/>
                </p:cNvSpPr>
                <p:nvPr/>
              </p:nvSpPr>
              <p:spPr>
                <a:xfrm>
                  <a:off x="4301693" y="4187162"/>
                  <a:ext cx="838800" cy="396000"/>
                </a:xfrm>
                <a:prstGeom prst="roundRect">
                  <a:avLst>
                    <a:gd name="adj" fmla="val 16667"/>
                  </a:avLst>
                </a:prstGeom>
                <a:blipFill>
                  <a:blip r:embed="rId5"/>
                  <a:stretch>
                    <a:fillRect b="-12121"/>
                  </a:stretch>
                </a:blipFill>
                <a:ln w="12700" cap="flat" cmpd="sng">
                  <a:solidFill>
                    <a:schemeClr val="tx1"/>
                  </a:solidFill>
                  <a:prstDash val="solid"/>
                  <a:miter lim="800000"/>
                  <a:headEnd type="none" w="sm" len="sm"/>
                  <a:tailEnd type="none" w="sm" len="sm"/>
                </a:ln>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44" name="Google Shape;812;p56"/>
                <p:cNvSpPr/>
                <p:nvPr/>
              </p:nvSpPr>
              <p:spPr>
                <a:xfrm>
                  <a:off x="3293174" y="4212270"/>
                  <a:ext cx="342000" cy="680400"/>
                </a:xfrm>
                <a:prstGeom prst="roundRect">
                  <a:avLst>
                    <a:gd name="adj" fmla="val 16667"/>
                  </a:avLst>
                </a:prstGeom>
                <a:solidFill>
                  <a:srgbClr val="B8C7D3"/>
                </a:solidFill>
                <a:ln w="12700" cap="flat" cmpd="sng">
                  <a:solidFill>
                    <a:schemeClr val="tx1"/>
                  </a:solidFill>
                  <a:prstDash val="solid"/>
                  <a:miter lim="800000"/>
                  <a:headEnd type="none" w="sm" len="sm"/>
                  <a:tailEnd type="none" w="sm" len="sm"/>
                </a:ln>
              </p:spPr>
              <p:txBody>
                <a:bodyPr spcFirstLastPara="1" wrap="square" lIns="0" tIns="0" rIns="0" bIns="0" anchor="ctr" anchorCtr="0">
                  <a:noAutofit/>
                </a:bodyPr>
                <a:lstStyle/>
                <a:p>
                  <a:pPr algn="ctr"/>
                  <a14:m>
                    <m:oMathPara xmlns:m="http://schemas.openxmlformats.org/officeDocument/2006/math">
                      <m:oMathParaPr>
                        <m:jc m:val="centerGroup"/>
                      </m:oMathParaPr>
                      <m:oMath xmlns:m="http://schemas.openxmlformats.org/officeDocument/2006/math">
                        <m:sSub>
                          <m:sSubPr>
                            <m:ctrlPr>
                              <a:rPr lang="en-US" altLang="zh-TW" sz="2000" b="1" i="1">
                                <a:solidFill>
                                  <a:schemeClr val="dk1"/>
                                </a:solidFill>
                                <a:latin typeface="Cambria Math" panose="02040503050406030204" pitchFamily="18" charset="0"/>
                                <a:cs typeface="Times New Roman"/>
                                <a:sym typeface="Times New Roman"/>
                              </a:rPr>
                            </m:ctrlPr>
                          </m:sSubPr>
                          <m:e>
                            <m:acc>
                              <m:accPr>
                                <m:chr m:val="̂"/>
                                <m:ctrlPr>
                                  <a:rPr lang="en-US" altLang="zh-TW" sz="2000" b="1" i="1">
                                    <a:solidFill>
                                      <a:schemeClr val="dk1"/>
                                    </a:solidFill>
                                    <a:latin typeface="Cambria Math" panose="02040503050406030204" pitchFamily="18" charset="0"/>
                                    <a:cs typeface="Times New Roman"/>
                                    <a:sym typeface="Times New Roman"/>
                                  </a:rPr>
                                </m:ctrlPr>
                              </m:accPr>
                              <m:e>
                                <m:r>
                                  <a:rPr lang="en-US" altLang="zh-TW" sz="2000" b="1">
                                    <a:solidFill>
                                      <a:schemeClr val="dk1"/>
                                    </a:solidFill>
                                    <a:latin typeface="Cambria Math" panose="02040503050406030204" pitchFamily="18" charset="0"/>
                                    <a:cs typeface="Times New Roman"/>
                                    <a:sym typeface="Times New Roman"/>
                                  </a:rPr>
                                  <m:t>𝐔</m:t>
                                </m:r>
                              </m:e>
                            </m:acc>
                          </m:e>
                          <m:sub>
                            <m:r>
                              <a:rPr lang="en-US" altLang="zh-TW" sz="2000" b="1" i="1">
                                <a:solidFill>
                                  <a:schemeClr val="dk1"/>
                                </a:solidFill>
                                <a:latin typeface="Cambria Math" panose="02040503050406030204" pitchFamily="18" charset="0"/>
                                <a:cs typeface="Times New Roman"/>
                                <a:sym typeface="Times New Roman"/>
                              </a:rPr>
                              <m:t>𝒌</m:t>
                            </m:r>
                          </m:sub>
                        </m:sSub>
                      </m:oMath>
                    </m:oMathPara>
                  </a14:m>
                  <a:endParaRPr sz="2000" b="1" dirty="0">
                    <a:solidFill>
                      <a:schemeClr val="dk1"/>
                    </a:solidFill>
                    <a:latin typeface="Times New Roman"/>
                    <a:ea typeface="Times New Roman"/>
                    <a:cs typeface="Times New Roman"/>
                    <a:sym typeface="Times New Roman"/>
                  </a:endParaRPr>
                </a:p>
              </p:txBody>
            </p:sp>
          </mc:Choice>
          <mc:Fallback xmlns="">
            <p:sp>
              <p:nvSpPr>
                <p:cNvPr id="44" name="Google Shape;812;p56"/>
                <p:cNvSpPr>
                  <a:spLocks noRot="1" noChangeAspect="1" noMove="1" noResize="1" noEditPoints="1" noAdjustHandles="1" noChangeArrowheads="1" noChangeShapeType="1" noTextEdit="1"/>
                </p:cNvSpPr>
                <p:nvPr/>
              </p:nvSpPr>
              <p:spPr>
                <a:xfrm>
                  <a:off x="3293174" y="4212270"/>
                  <a:ext cx="342000" cy="680400"/>
                </a:xfrm>
                <a:prstGeom prst="roundRect">
                  <a:avLst>
                    <a:gd name="adj" fmla="val 16667"/>
                  </a:avLst>
                </a:prstGeom>
                <a:blipFill>
                  <a:blip r:embed="rId6"/>
                  <a:stretch>
                    <a:fillRect l="-6897"/>
                  </a:stretch>
                </a:blipFill>
                <a:ln w="12700" cap="flat" cmpd="sng">
                  <a:solidFill>
                    <a:schemeClr val="tx1"/>
                  </a:solidFill>
                  <a:prstDash val="solid"/>
                  <a:miter lim="800000"/>
                  <a:headEnd type="none" w="sm" len="sm"/>
                  <a:tailEnd type="none" w="sm" len="sm"/>
                </a:ln>
              </p:spPr>
              <p:txBody>
                <a:bodyPr/>
                <a:lstStyle/>
                <a:p>
                  <a:r>
                    <a:rPr lang="zh-TW" altLang="en-US">
                      <a:noFill/>
                    </a:rPr>
                    <a:t> </a:t>
                  </a:r>
                </a:p>
              </p:txBody>
            </p:sp>
          </mc:Fallback>
        </mc:AlternateContent>
        <p:grpSp>
          <p:nvGrpSpPr>
            <p:cNvPr id="61" name="群組 60"/>
            <p:cNvGrpSpPr/>
            <p:nvPr/>
          </p:nvGrpSpPr>
          <p:grpSpPr>
            <a:xfrm>
              <a:off x="2150283" y="4181218"/>
              <a:ext cx="1112400" cy="664553"/>
              <a:chOff x="2238032" y="4181218"/>
              <a:chExt cx="1112400" cy="664553"/>
            </a:xfrm>
          </p:grpSpPr>
          <p:sp>
            <p:nvSpPr>
              <p:cNvPr id="59" name="Google Shape;786;p56"/>
              <p:cNvSpPr txBox="1"/>
              <p:nvPr/>
            </p:nvSpPr>
            <p:spPr>
              <a:xfrm>
                <a:off x="2238032" y="4181218"/>
                <a:ext cx="1112400" cy="300052"/>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en-US" altLang="zh-TW" sz="2000" dirty="0">
                    <a:solidFill>
                      <a:schemeClr val="dk1"/>
                    </a:solidFill>
                    <a:latin typeface="Times New Roman"/>
                    <a:ea typeface="Times New Roman"/>
                    <a:cs typeface="Times New Roman"/>
                    <a:sym typeface="Times New Roman"/>
                  </a:rPr>
                  <a:t>Step 3: Trim</a:t>
                </a:r>
                <a:endParaRPr sz="2000" dirty="0">
                  <a:solidFill>
                    <a:schemeClr val="dk1"/>
                  </a:solidFill>
                  <a:latin typeface="Times New Roman"/>
                  <a:ea typeface="Times New Roman"/>
                  <a:cs typeface="Times New Roman"/>
                  <a:sym typeface="Times New Roman"/>
                </a:endParaRPr>
              </a:p>
            </p:txBody>
          </p:sp>
          <p:sp>
            <p:nvSpPr>
              <p:cNvPr id="60" name="Google Shape;787;p56"/>
              <p:cNvSpPr txBox="1"/>
              <p:nvPr/>
            </p:nvSpPr>
            <p:spPr>
              <a:xfrm>
                <a:off x="2628782" y="4314886"/>
                <a:ext cx="330900" cy="530885"/>
              </a:xfrm>
              <a:prstGeom prst="rect">
                <a:avLst/>
              </a:prstGeom>
              <a:noFill/>
              <a:ln>
                <a:noFill/>
              </a:ln>
            </p:spPr>
            <p:txBody>
              <a:bodyPr spcFirstLastPara="1" wrap="square" lIns="91433" tIns="45700" rIns="91433" bIns="45700" anchor="t" anchorCtr="0">
                <a:spAutoFit/>
              </a:bodyPr>
              <a:lstStyle/>
              <a:p>
                <a:pPr algn="ctr">
                  <a:spcBef>
                    <a:spcPts val="0"/>
                  </a:spcBef>
                  <a:spcAft>
                    <a:spcPts val="0"/>
                  </a:spcAft>
                </a:pPr>
                <a:r>
                  <a:rPr lang="zh-TW" altLang="en-US" sz="4000" dirty="0">
                    <a:solidFill>
                      <a:schemeClr val="dk1"/>
                    </a:solidFill>
                    <a:latin typeface="MS Gothic"/>
                    <a:ea typeface="MS Gothic"/>
                    <a:cs typeface="MS Gothic"/>
                    <a:sym typeface="MS Gothic"/>
                  </a:rPr>
                  <a:t>≈</a:t>
                </a:r>
                <a:endParaRPr sz="4000" dirty="0">
                  <a:solidFill>
                    <a:schemeClr val="dk1"/>
                  </a:solidFill>
                  <a:latin typeface="Calibri"/>
                  <a:ea typeface="Calibri"/>
                  <a:cs typeface="Calibri"/>
                  <a:sym typeface="Calibri"/>
                </a:endParaRPr>
              </a:p>
            </p:txBody>
          </p:sp>
        </p:grpSp>
      </p:grpSp>
      <p:grpSp>
        <p:nvGrpSpPr>
          <p:cNvPr id="87" name="群組 86"/>
          <p:cNvGrpSpPr/>
          <p:nvPr/>
        </p:nvGrpSpPr>
        <p:grpSpPr>
          <a:xfrm>
            <a:off x="6910376" y="3860773"/>
            <a:ext cx="4538565" cy="1103123"/>
            <a:chOff x="5378096" y="2879876"/>
            <a:chExt cx="3403924" cy="827342"/>
          </a:xfrm>
        </p:grpSpPr>
        <p:grpSp>
          <p:nvGrpSpPr>
            <p:cNvPr id="84" name="群組 83"/>
            <p:cNvGrpSpPr/>
            <p:nvPr/>
          </p:nvGrpSpPr>
          <p:grpSpPr>
            <a:xfrm>
              <a:off x="5378096" y="2879876"/>
              <a:ext cx="3403924" cy="524655"/>
              <a:chOff x="5414695" y="2678069"/>
              <a:chExt cx="3403924" cy="524655"/>
            </a:xfrm>
          </p:grpSpPr>
          <mc:AlternateContent xmlns:mc="http://schemas.openxmlformats.org/markup-compatibility/2006" xmlns:a14="http://schemas.microsoft.com/office/drawing/2010/main">
            <mc:Choice Requires="a14">
              <p:sp>
                <p:nvSpPr>
                  <p:cNvPr id="77" name="文字方塊 76">
                    <a:extLst>
                      <a:ext uri="{FF2B5EF4-FFF2-40B4-BE49-F238E27FC236}">
                        <a16:creationId xmlns:a16="http://schemas.microsoft.com/office/drawing/2014/main" id="{C0F286EF-BD36-41FA-AC7E-351B80CD24A0}"/>
                      </a:ext>
                    </a:extLst>
                  </p:cNvPr>
                  <p:cNvSpPr txBox="1"/>
                  <p:nvPr/>
                </p:nvSpPr>
                <p:spPr>
                  <a:xfrm>
                    <a:off x="7100985" y="2678069"/>
                    <a:ext cx="1717634" cy="514901"/>
                  </a:xfrm>
                  <a:prstGeom prst="rect">
                    <a:avLst/>
                  </a:prstGeom>
                  <a:noFill/>
                </p:spPr>
                <p:txBody>
                  <a:bodyPr wrap="square" lIns="0" tIns="0" rIns="0" bIns="0" rtlCol="0">
                    <a:spAutoFit/>
                  </a:bodyPr>
                  <a:lstStyle/>
                  <a:p>
                    <a:pPr defTabSz="1195887"/>
                    <a14:m>
                      <m:oMath xmlns:m="http://schemas.openxmlformats.org/officeDocument/2006/math">
                        <m:sSup>
                          <m:sSupPr>
                            <m:ctrlPr>
                              <a:rPr lang="en-US" altLang="zh-TW" sz="2000" b="1" i="1">
                                <a:solidFill>
                                  <a:prstClr val="black"/>
                                </a:solidFill>
                                <a:latin typeface="Cambria Math" panose="02040503050406030204" pitchFamily="18" charset="0"/>
                              </a:rPr>
                            </m:ctrlPr>
                          </m:sSupPr>
                          <m:e>
                            <m:acc>
                              <m:accPr>
                                <m:chr m:val="̂"/>
                                <m:ctrlPr>
                                  <a:rPr lang="en-US" altLang="zh-TW" sz="2000" b="1" i="1">
                                    <a:solidFill>
                                      <a:prstClr val="black"/>
                                    </a:solidFill>
                                    <a:latin typeface="Cambria Math" panose="02040503050406030204" pitchFamily="18" charset="0"/>
                                  </a:rPr>
                                </m:ctrlPr>
                              </m:accPr>
                              <m:e>
                                <m:r>
                                  <a:rPr lang="en-US" altLang="zh-TW" sz="2000" b="1">
                                    <a:solidFill>
                                      <a:prstClr val="black"/>
                                    </a:solidFill>
                                    <a:latin typeface="Cambria Math" panose="02040503050406030204" pitchFamily="18" charset="0"/>
                                  </a:rPr>
                                  <m:t>𝐕</m:t>
                                </m:r>
                              </m:e>
                            </m:acc>
                          </m:e>
                          <m:sup>
                            <m:r>
                              <a:rPr lang="en-US" altLang="zh-TW" sz="2000" b="1">
                                <a:solidFill>
                                  <a:prstClr val="black"/>
                                </a:solidFill>
                                <a:latin typeface="Cambria Math" panose="02040503050406030204" pitchFamily="18" charset="0"/>
                              </a:rPr>
                              <m:t>𝐓</m:t>
                            </m:r>
                          </m:sup>
                        </m:sSup>
                        <m:r>
                          <a:rPr lang="en-US" altLang="zh-TW" sz="2000" i="1">
                            <a:solidFill>
                              <a:prstClr val="black"/>
                            </a:solidFill>
                            <a:latin typeface="Cambria Math" panose="02040503050406030204" pitchFamily="18" charset="0"/>
                          </a:rPr>
                          <m:t>=</m:t>
                        </m:r>
                        <m:d>
                          <m:dPr>
                            <m:begChr m:val="{"/>
                            <m:endChr m:val=""/>
                            <m:ctrlPr>
                              <a:rPr lang="en-US" altLang="zh-TW" sz="2000" i="1">
                                <a:solidFill>
                                  <a:prstClr val="black"/>
                                </a:solidFill>
                                <a:latin typeface="Cambria Math" panose="02040503050406030204" pitchFamily="18" charset="0"/>
                              </a:rPr>
                            </m:ctrlPr>
                          </m:dPr>
                          <m:e>
                            <m:eqArr>
                              <m:eqArrPr>
                                <m:ctrlPr>
                                  <a:rPr lang="en-US" altLang="zh-TW" sz="2000" i="1">
                                    <a:solidFill>
                                      <a:prstClr val="black"/>
                                    </a:solidFill>
                                    <a:latin typeface="Cambria Math" panose="02040503050406030204" pitchFamily="18" charset="0"/>
                                  </a:rPr>
                                </m:ctrlPr>
                              </m:eqArrPr>
                              <m:e>
                                <m:r>
                                  <a:rPr lang="zh-TW" altLang="en-US" sz="2000" i="1">
                                    <a:solidFill>
                                      <a:prstClr val="black"/>
                                    </a:solidFill>
                                    <a:latin typeface="Cambria Math" panose="02040503050406030204" pitchFamily="18" charset="0"/>
                                  </a:rPr>
                                  <m:t> </m:t>
                                </m:r>
                                <m:sSup>
                                  <m:sSupPr>
                                    <m:ctrlPr>
                                      <a:rPr lang="en-US" altLang="zh-TW" sz="2000" b="1" i="1">
                                        <a:solidFill>
                                          <a:prstClr val="black"/>
                                        </a:solidFill>
                                        <a:latin typeface="Cambria Math" panose="02040503050406030204" pitchFamily="18" charset="0"/>
                                      </a:rPr>
                                    </m:ctrlPr>
                                  </m:sSupPr>
                                  <m:e>
                                    <m:r>
                                      <a:rPr lang="en-US" altLang="zh-TW" sz="2000" b="1">
                                        <a:solidFill>
                                          <a:prstClr val="black"/>
                                        </a:solidFill>
                                        <a:latin typeface="Cambria Math" panose="02040503050406030204" pitchFamily="18" charset="0"/>
                                      </a:rPr>
                                      <m:t>𝐕</m:t>
                                    </m:r>
                                  </m:e>
                                  <m:sup>
                                    <m:r>
                                      <a:rPr lang="en-US" altLang="zh-TW" sz="2000" b="1">
                                        <a:solidFill>
                                          <a:prstClr val="black"/>
                                        </a:solidFill>
                                        <a:latin typeface="Cambria Math" panose="02040503050406030204" pitchFamily="18" charset="0"/>
                                      </a:rPr>
                                      <m:t>𝐓</m:t>
                                    </m:r>
                                  </m:sup>
                                </m:sSup>
                                <m:r>
                                  <a:rPr lang="en-US" altLang="zh-TW" sz="2000" b="1">
                                    <a:solidFill>
                                      <a:prstClr val="black"/>
                                    </a:solidFill>
                                    <a:latin typeface="Cambria Math" panose="02040503050406030204" pitchFamily="18" charset="0"/>
                                  </a:rPr>
                                  <m:t> </m:t>
                                </m:r>
                                <m:r>
                                  <a:rPr lang="en-US" altLang="zh-TW" sz="2000" i="1">
                                    <a:solidFill>
                                      <a:prstClr val="black"/>
                                    </a:solidFill>
                                    <a:latin typeface="Cambria Math" panose="02040503050406030204" pitchFamily="18" charset="0"/>
                                  </a:rPr>
                                  <m:t>  ,  </m:t>
                                </m:r>
                                <m:r>
                                  <a:rPr lang="en-US" altLang="zh-TW" sz="2000" i="1">
                                    <a:solidFill>
                                      <a:prstClr val="black"/>
                                    </a:solidFill>
                                    <a:latin typeface="Cambria Math" panose="02040503050406030204" pitchFamily="18" charset="0"/>
                                  </a:rPr>
                                  <m:t>𝑚</m:t>
                                </m:r>
                                <m:r>
                                  <a:rPr lang="en-US" altLang="zh-TW" sz="2000" i="1">
                                    <a:solidFill>
                                      <a:prstClr val="black"/>
                                    </a:solidFill>
                                    <a:latin typeface="Cambria Math" panose="02040503050406030204" pitchFamily="18" charset="0"/>
                                  </a:rPr>
                                  <m:t>&gt;</m:t>
                                </m:r>
                                <m:r>
                                  <a:rPr lang="en-US" altLang="zh-TW" sz="2000" i="1">
                                    <a:solidFill>
                                      <a:prstClr val="black"/>
                                    </a:solidFill>
                                    <a:latin typeface="Cambria Math" panose="02040503050406030204" pitchFamily="18" charset="0"/>
                                  </a:rPr>
                                  <m:t>𝑛</m:t>
                                </m:r>
                              </m:e>
                              <m:e>
                                <m:r>
                                  <a:rPr lang="en-US" altLang="zh-TW" sz="2000" i="1">
                                    <a:solidFill>
                                      <a:prstClr val="black"/>
                                    </a:solidFill>
                                    <a:latin typeface="Cambria Math" panose="02040503050406030204" pitchFamily="18" charset="0"/>
                                  </a:rPr>
                                  <m:t>&amp;</m:t>
                                </m:r>
                                <m:r>
                                  <m:rPr>
                                    <m:nor/>
                                  </m:rPr>
                                  <a:rPr lang="en-US" altLang="zh-TW" sz="2000" b="1" dirty="0">
                                    <a:solidFill>
                                      <a:prstClr val="black"/>
                                    </a:solidFill>
                                    <a:latin typeface="Times New Roman" panose="02020603050405020304" pitchFamily="18" charset="0"/>
                                    <a:cs typeface="Times New Roman" panose="02020603050405020304" pitchFamily="18" charset="0"/>
                                  </a:rPr>
                                  <m:t>Σ</m:t>
                                </m:r>
                                <m:sSup>
                                  <m:sSupPr>
                                    <m:ctrlPr>
                                      <a:rPr lang="en-US" altLang="zh-TW" sz="2000" b="1" i="1" dirty="0">
                                        <a:solidFill>
                                          <a:prstClr val="black"/>
                                        </a:solidFill>
                                        <a:latin typeface="Cambria Math" panose="02040503050406030204" pitchFamily="18" charset="0"/>
                                        <a:cs typeface="Times New Roman" panose="02020603050405020304" pitchFamily="18" charset="0"/>
                                      </a:rPr>
                                    </m:ctrlPr>
                                  </m:sSupPr>
                                  <m:e>
                                    <m:r>
                                      <a:rPr lang="en-US" altLang="zh-TW" sz="2000" b="1" dirty="0">
                                        <a:solidFill>
                                          <a:prstClr val="black"/>
                                        </a:solidFill>
                                        <a:latin typeface="Cambria Math" panose="02040503050406030204" pitchFamily="18" charset="0"/>
                                        <a:cs typeface="Times New Roman" panose="02020603050405020304" pitchFamily="18" charset="0"/>
                                      </a:rPr>
                                      <m:t>𝐕</m:t>
                                    </m:r>
                                  </m:e>
                                  <m:sup>
                                    <m:r>
                                      <a:rPr lang="en-US" altLang="zh-TW" sz="2000" b="1" dirty="0">
                                        <a:solidFill>
                                          <a:prstClr val="black"/>
                                        </a:solidFill>
                                        <a:latin typeface="Cambria Math" panose="02040503050406030204" pitchFamily="18" charset="0"/>
                                        <a:cs typeface="Times New Roman" panose="02020603050405020304" pitchFamily="18" charset="0"/>
                                      </a:rPr>
                                      <m:t>𝐓</m:t>
                                    </m:r>
                                  </m:sup>
                                </m:sSup>
                                <m:r>
                                  <a:rPr lang="en-US" altLang="zh-TW" sz="2000" i="1">
                                    <a:solidFill>
                                      <a:prstClr val="black"/>
                                    </a:solidFill>
                                    <a:latin typeface="Cambria Math" panose="02040503050406030204" pitchFamily="18" charset="0"/>
                                  </a:rPr>
                                  <m:t>,  </m:t>
                                </m:r>
                                <m:r>
                                  <a:rPr lang="en-US" altLang="zh-TW" sz="2000" i="1">
                                    <a:solidFill>
                                      <a:prstClr val="black"/>
                                    </a:solidFill>
                                    <a:latin typeface="Cambria Math" panose="02040503050406030204" pitchFamily="18" charset="0"/>
                                  </a:rPr>
                                  <m:t>𝑚</m:t>
                                </m:r>
                                <m:r>
                                  <a:rPr lang="en-US" altLang="zh-TW" sz="2000" i="1">
                                    <a:solidFill>
                                      <a:prstClr val="black"/>
                                    </a:solidFill>
                                    <a:latin typeface="Cambria Math" panose="02040503050406030204" pitchFamily="18" charset="0"/>
                                    <a:ea typeface="Cambria Math" panose="02040503050406030204" pitchFamily="18" charset="0"/>
                                  </a:rPr>
                                  <m:t>≤</m:t>
                                </m:r>
                                <m:r>
                                  <a:rPr lang="en-US" altLang="zh-TW" sz="2000" i="1">
                                    <a:solidFill>
                                      <a:prstClr val="black"/>
                                    </a:solidFill>
                                    <a:latin typeface="Cambria Math" panose="02040503050406030204" pitchFamily="18" charset="0"/>
                                  </a:rPr>
                                  <m:t>𝑛</m:t>
                                </m:r>
                              </m:e>
                            </m:eqArr>
                          </m:e>
                        </m:d>
                      </m:oMath>
                    </a14:m>
                    <a:r>
                      <a:rPr lang="zh-TW" altLang="en-US" sz="2000" dirty="0">
                        <a:solidFill>
                          <a:prstClr val="black"/>
                        </a:solidFill>
                        <a:latin typeface="Calibri" panose="020F0502020204030204"/>
                      </a:rPr>
                      <a:t>                              </a:t>
                    </a:r>
                  </a:p>
                </p:txBody>
              </p:sp>
            </mc:Choice>
            <mc:Fallback xmlns="">
              <p:sp>
                <p:nvSpPr>
                  <p:cNvPr id="77" name="文字方塊 76">
                    <a:extLst>
                      <a:ext uri="{FF2B5EF4-FFF2-40B4-BE49-F238E27FC236}">
                        <a16:creationId xmlns:a16="http://schemas.microsoft.com/office/drawing/2014/main" id="{C0F286EF-BD36-41FA-AC7E-351B80CD24A0}"/>
                      </a:ext>
                    </a:extLst>
                  </p:cNvPr>
                  <p:cNvSpPr txBox="1">
                    <a:spLocks noRot="1" noChangeAspect="1" noMove="1" noResize="1" noEditPoints="1" noAdjustHandles="1" noChangeArrowheads="1" noChangeShapeType="1" noTextEdit="1"/>
                  </p:cNvSpPr>
                  <p:nvPr/>
                </p:nvSpPr>
                <p:spPr>
                  <a:xfrm>
                    <a:off x="7100985" y="2678069"/>
                    <a:ext cx="1717634" cy="514901"/>
                  </a:xfrm>
                  <a:prstGeom prst="rect">
                    <a:avLst/>
                  </a:prstGeom>
                  <a:blipFill>
                    <a:blip r:embed="rId7"/>
                    <a:stretch>
                      <a:fillRect l="-28022" t="-221429" r="-75824" b="-319643"/>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80" name="文字方塊 79">
                    <a:extLst>
                      <a:ext uri="{FF2B5EF4-FFF2-40B4-BE49-F238E27FC236}">
                        <a16:creationId xmlns:a16="http://schemas.microsoft.com/office/drawing/2014/main" id="{A505B97E-650B-40F9-9338-D003CD24337F}"/>
                      </a:ext>
                    </a:extLst>
                  </p:cNvPr>
                  <p:cNvSpPr txBox="1"/>
                  <p:nvPr/>
                </p:nvSpPr>
                <p:spPr>
                  <a:xfrm>
                    <a:off x="5414695" y="2687823"/>
                    <a:ext cx="1466604" cy="514901"/>
                  </a:xfrm>
                  <a:prstGeom prst="rect">
                    <a:avLst/>
                  </a:prstGeom>
                  <a:noFill/>
                </p:spPr>
                <p:txBody>
                  <a:bodyPr wrap="none" lIns="0" tIns="0" rIns="0" bIns="0" rtlCol="0">
                    <a:spAutoFit/>
                  </a:bodyPr>
                  <a:lstStyle/>
                  <a:p>
                    <a:pPr>
                      <a:buClrTx/>
                      <a:buFontTx/>
                      <a:buNone/>
                    </a:pPr>
                    <a:r>
                      <a:rPr lang="en-US" altLang="zh-TW" sz="2000" dirty="0">
                        <a:solidFill>
                          <a:prstClr val="black"/>
                        </a:solidFill>
                        <a:latin typeface="Calibri" panose="020F0502020204030204"/>
                      </a:rPr>
                      <a:t> </a:t>
                    </a:r>
                    <a14:m>
                      <m:oMath xmlns:m="http://schemas.openxmlformats.org/officeDocument/2006/math">
                        <m:acc>
                          <m:accPr>
                            <m:chr m:val="̂"/>
                            <m:ctrlPr>
                              <a:rPr lang="en-US" altLang="zh-TW" sz="2000" b="1" i="1" dirty="0">
                                <a:solidFill>
                                  <a:prstClr val="black"/>
                                </a:solidFill>
                                <a:latin typeface="Cambria Math" panose="02040503050406030204" pitchFamily="18" charset="0"/>
                                <a:cs typeface="Times New Roman" panose="02020603050405020304" pitchFamily="18" charset="0"/>
                              </a:rPr>
                            </m:ctrlPr>
                          </m:accPr>
                          <m:e>
                            <m:r>
                              <m:rPr>
                                <m:nor/>
                              </m:rPr>
                              <a:rPr lang="en-US" altLang="zh-TW" sz="2000" b="1" dirty="0">
                                <a:solidFill>
                                  <a:prstClr val="black"/>
                                </a:solidFill>
                                <a:latin typeface="Times New Roman" panose="02020603050405020304" pitchFamily="18" charset="0"/>
                                <a:cs typeface="Times New Roman" panose="02020603050405020304" pitchFamily="18" charset="0"/>
                              </a:rPr>
                              <m:t>U</m:t>
                            </m:r>
                          </m:e>
                        </m:acc>
                        <m:r>
                          <a:rPr lang="en-US" altLang="zh-TW" sz="2000" i="1">
                            <a:solidFill>
                              <a:prstClr val="black"/>
                            </a:solidFill>
                            <a:latin typeface="Cambria Math" panose="02040503050406030204" pitchFamily="18" charset="0"/>
                          </a:rPr>
                          <m:t>=</m:t>
                        </m:r>
                        <m:d>
                          <m:dPr>
                            <m:begChr m:val="{"/>
                            <m:endChr m:val=""/>
                            <m:ctrlPr>
                              <a:rPr lang="en-US" altLang="zh-TW" sz="2000" i="1">
                                <a:solidFill>
                                  <a:prstClr val="black"/>
                                </a:solidFill>
                                <a:latin typeface="Cambria Math" panose="02040503050406030204" pitchFamily="18" charset="0"/>
                              </a:rPr>
                            </m:ctrlPr>
                          </m:dPr>
                          <m:e>
                            <m:eqArr>
                              <m:eqArrPr>
                                <m:ctrlPr>
                                  <a:rPr lang="en-US" altLang="zh-TW" sz="2000" i="1">
                                    <a:solidFill>
                                      <a:prstClr val="black"/>
                                    </a:solidFill>
                                    <a:latin typeface="Cambria Math" panose="02040503050406030204" pitchFamily="18" charset="0"/>
                                  </a:rPr>
                                </m:ctrlPr>
                              </m:eqArrPr>
                              <m:e>
                                <m:r>
                                  <m:rPr>
                                    <m:nor/>
                                  </m:rPr>
                                  <a:rPr lang="en-US" altLang="zh-TW" sz="2000" b="1" dirty="0">
                                    <a:solidFill>
                                      <a:prstClr val="black"/>
                                    </a:solidFill>
                                    <a:latin typeface="Times New Roman" panose="02020603050405020304" pitchFamily="18" charset="0"/>
                                    <a:cs typeface="Times New Roman" panose="02020603050405020304" pitchFamily="18" charset="0"/>
                                  </a:rPr>
                                  <m:t>U</m:t>
                                </m:r>
                                <m:r>
                                  <m:rPr>
                                    <m:nor/>
                                  </m:rPr>
                                  <a:rPr lang="en-US" altLang="zh-TW" sz="2000" b="1" dirty="0">
                                    <a:solidFill>
                                      <a:prstClr val="black"/>
                                    </a:solidFill>
                                    <a:latin typeface="Times New Roman" panose="02020603050405020304" pitchFamily="18" charset="0"/>
                                    <a:cs typeface="Times New Roman" panose="02020603050405020304" pitchFamily="18" charset="0"/>
                                  </a:rPr>
                                  <m:t>Σ</m:t>
                                </m:r>
                                <m:r>
                                  <a:rPr lang="en-US" altLang="zh-TW" sz="2000" i="1">
                                    <a:solidFill>
                                      <a:prstClr val="black"/>
                                    </a:solidFill>
                                    <a:latin typeface="Cambria Math" panose="02040503050406030204" pitchFamily="18" charset="0"/>
                                  </a:rPr>
                                  <m:t>,  </m:t>
                                </m:r>
                                <m:r>
                                  <a:rPr lang="en-US" altLang="zh-TW" sz="2000" i="1">
                                    <a:solidFill>
                                      <a:prstClr val="black"/>
                                    </a:solidFill>
                                    <a:latin typeface="Cambria Math" panose="02040503050406030204" pitchFamily="18" charset="0"/>
                                  </a:rPr>
                                  <m:t>𝑚</m:t>
                                </m:r>
                                <m:r>
                                  <a:rPr lang="en-US" altLang="zh-TW" sz="2000" i="1">
                                    <a:solidFill>
                                      <a:prstClr val="black"/>
                                    </a:solidFill>
                                    <a:latin typeface="Cambria Math" panose="02040503050406030204" pitchFamily="18" charset="0"/>
                                  </a:rPr>
                                  <m:t>&gt;</m:t>
                                </m:r>
                                <m:r>
                                  <a:rPr lang="en-US" altLang="zh-TW" sz="2000" i="1">
                                    <a:solidFill>
                                      <a:prstClr val="black"/>
                                    </a:solidFill>
                                    <a:latin typeface="Cambria Math" panose="02040503050406030204" pitchFamily="18" charset="0"/>
                                  </a:rPr>
                                  <m:t>𝑛</m:t>
                                </m:r>
                              </m:e>
                              <m:e>
                                <m:r>
                                  <a:rPr lang="en-US" altLang="zh-TW" sz="2000" i="1">
                                    <a:solidFill>
                                      <a:prstClr val="black"/>
                                    </a:solidFill>
                                    <a:latin typeface="Cambria Math" panose="02040503050406030204" pitchFamily="18" charset="0"/>
                                  </a:rPr>
                                  <m:t>&amp;</m:t>
                                </m:r>
                                <m:r>
                                  <m:rPr>
                                    <m:nor/>
                                  </m:rPr>
                                  <a:rPr lang="en-US" altLang="zh-TW" sz="2000" b="1" dirty="0">
                                    <a:solidFill>
                                      <a:prstClr val="black"/>
                                    </a:solidFill>
                                    <a:latin typeface="Times New Roman" panose="02020603050405020304" pitchFamily="18" charset="0"/>
                                    <a:cs typeface="Times New Roman" panose="02020603050405020304" pitchFamily="18" charset="0"/>
                                  </a:rPr>
                                  <m:t>U</m:t>
                                </m:r>
                                <m:r>
                                  <m:rPr>
                                    <m:nor/>
                                  </m:rPr>
                                  <a:rPr lang="zh-TW" altLang="en-US" sz="2000" b="1" dirty="0">
                                    <a:solidFill>
                                      <a:prstClr val="black"/>
                                    </a:solidFill>
                                    <a:latin typeface="Times New Roman" panose="02020603050405020304" pitchFamily="18" charset="0"/>
                                    <a:cs typeface="Times New Roman" panose="02020603050405020304" pitchFamily="18" charset="0"/>
                                  </a:rPr>
                                  <m:t> </m:t>
                                </m:r>
                                <m:r>
                                  <a:rPr lang="en-US" altLang="zh-TW" sz="2000" i="1" dirty="0">
                                    <a:solidFill>
                                      <a:prstClr val="black"/>
                                    </a:solidFill>
                                    <a:latin typeface="Cambria Math" panose="02040503050406030204" pitchFamily="18" charset="0"/>
                                    <a:cs typeface="Times New Roman" panose="02020603050405020304" pitchFamily="18" charset="0"/>
                                  </a:rPr>
                                  <m:t>  </m:t>
                                </m:r>
                                <m:r>
                                  <a:rPr lang="en-US" altLang="zh-TW" sz="2000" i="1">
                                    <a:solidFill>
                                      <a:prstClr val="black"/>
                                    </a:solidFill>
                                    <a:latin typeface="Cambria Math" panose="02040503050406030204" pitchFamily="18" charset="0"/>
                                  </a:rPr>
                                  <m:t>,  </m:t>
                                </m:r>
                                <m:r>
                                  <a:rPr lang="en-US" altLang="zh-TW" sz="2000" i="1">
                                    <a:solidFill>
                                      <a:prstClr val="black"/>
                                    </a:solidFill>
                                    <a:latin typeface="Cambria Math" panose="02040503050406030204" pitchFamily="18" charset="0"/>
                                  </a:rPr>
                                  <m:t>𝑚</m:t>
                                </m:r>
                                <m:r>
                                  <a:rPr lang="en-US" altLang="zh-TW" sz="2000" i="1">
                                    <a:solidFill>
                                      <a:prstClr val="black"/>
                                    </a:solidFill>
                                    <a:latin typeface="Cambria Math" panose="02040503050406030204" pitchFamily="18" charset="0"/>
                                    <a:ea typeface="Cambria Math" panose="02040503050406030204" pitchFamily="18" charset="0"/>
                                  </a:rPr>
                                  <m:t>≤</m:t>
                                </m:r>
                                <m:r>
                                  <a:rPr lang="en-US" altLang="zh-TW" sz="2000" i="1">
                                    <a:solidFill>
                                      <a:prstClr val="black"/>
                                    </a:solidFill>
                                    <a:latin typeface="Cambria Math" panose="02040503050406030204" pitchFamily="18" charset="0"/>
                                  </a:rPr>
                                  <m:t>𝑛</m:t>
                                </m:r>
                              </m:e>
                            </m:eqArr>
                          </m:e>
                        </m:d>
                      </m:oMath>
                    </a14:m>
                    <a:endParaRPr lang="zh-TW" altLang="en-US" sz="2000" dirty="0">
                      <a:solidFill>
                        <a:prstClr val="black"/>
                      </a:solidFill>
                      <a:latin typeface="Calibri" panose="020F0502020204030204"/>
                    </a:endParaRPr>
                  </a:p>
                </p:txBody>
              </p:sp>
            </mc:Choice>
            <mc:Fallback xmlns="">
              <p:sp>
                <p:nvSpPr>
                  <p:cNvPr id="80" name="文字方塊 79">
                    <a:extLst>
                      <a:ext uri="{FF2B5EF4-FFF2-40B4-BE49-F238E27FC236}">
                        <a16:creationId xmlns:a16="http://schemas.microsoft.com/office/drawing/2014/main" id="{A505B97E-650B-40F9-9338-D003CD24337F}"/>
                      </a:ext>
                    </a:extLst>
                  </p:cNvPr>
                  <p:cNvSpPr txBox="1">
                    <a:spLocks noRot="1" noChangeAspect="1" noMove="1" noResize="1" noEditPoints="1" noAdjustHandles="1" noChangeArrowheads="1" noChangeShapeType="1" noTextEdit="1"/>
                  </p:cNvSpPr>
                  <p:nvPr/>
                </p:nvSpPr>
                <p:spPr>
                  <a:xfrm>
                    <a:off x="5414695" y="2687823"/>
                    <a:ext cx="1466604" cy="514901"/>
                  </a:xfrm>
                  <a:prstGeom prst="rect">
                    <a:avLst/>
                  </a:prstGeom>
                  <a:blipFill>
                    <a:blip r:embed="rId8"/>
                    <a:stretch>
                      <a:fillRect l="-37013" t="-221429" r="-2597" b="-319643"/>
                    </a:stretch>
                  </a:blipFill>
                </p:spPr>
                <p:txBody>
                  <a:bodyPr/>
                  <a:lstStyle/>
                  <a:p>
                    <a:r>
                      <a:rPr lang="zh-TW" altLang="en-US">
                        <a:noFill/>
                      </a:rPr>
                      <a:t> </a:t>
                    </a:r>
                  </a:p>
                </p:txBody>
              </p:sp>
            </mc:Fallback>
          </mc:AlternateContent>
        </p:grpSp>
        <mc:AlternateContent xmlns:mc="http://schemas.openxmlformats.org/markup-compatibility/2006" xmlns:a14="http://schemas.microsoft.com/office/drawing/2010/main">
          <mc:Choice Requires="a14">
            <p:sp>
              <p:nvSpPr>
                <p:cNvPr id="86" name="Google Shape;780;p56"/>
                <p:cNvSpPr txBox="1"/>
                <p:nvPr/>
              </p:nvSpPr>
              <p:spPr>
                <a:xfrm>
                  <a:off x="5378096" y="3407166"/>
                  <a:ext cx="3403924" cy="300052"/>
                </a:xfrm>
                <a:prstGeom prst="rect">
                  <a:avLst/>
                </a:prstGeom>
                <a:noFill/>
                <a:ln>
                  <a:noFill/>
                </a:ln>
              </p:spPr>
              <p:txBody>
                <a:bodyPr spcFirstLastPara="1" wrap="square" lIns="91433" tIns="45700" rIns="91433" bIns="45700" anchor="t" anchorCtr="0">
                  <a:spAutoFit/>
                </a:bodyPr>
                <a:lstStyle/>
                <a:p>
                  <a:pPr lvl="0" algn="ctr"/>
                  <a:r>
                    <a:rPr lang="en-US" altLang="zh-TW" sz="2000" i="1" dirty="0">
                      <a:solidFill>
                        <a:schemeClr val="dk1"/>
                      </a:solidFill>
                      <a:latin typeface="Times New Roman"/>
                      <a:ea typeface="Times New Roman"/>
                      <a:cs typeface="Times New Roman"/>
                      <a:sym typeface="Times New Roman"/>
                    </a:rPr>
                    <a:t>Note</a:t>
                  </a:r>
                  <a:r>
                    <a:rPr lang="en-US" altLang="zh-TW" sz="2000" dirty="0">
                      <a:solidFill>
                        <a:schemeClr val="dk1"/>
                      </a:solidFill>
                      <a:latin typeface="Times New Roman"/>
                      <a:ea typeface="Times New Roman"/>
                      <a:cs typeface="Times New Roman"/>
                      <a:sym typeface="Times New Roman"/>
                    </a:rPr>
                    <a:t>. In this case, </a:t>
                  </a:r>
                  <a14:m>
                    <m:oMath xmlns:m="http://schemas.openxmlformats.org/officeDocument/2006/math">
                      <m:r>
                        <a:rPr lang="en-US" altLang="zh-TW" sz="2000" i="1">
                          <a:solidFill>
                            <a:prstClr val="black"/>
                          </a:solidFill>
                          <a:latin typeface="Cambria Math" panose="02040503050406030204" pitchFamily="18" charset="0"/>
                        </a:rPr>
                        <m:t>𝑚</m:t>
                      </m:r>
                      <m:r>
                        <a:rPr lang="en-US" altLang="zh-TW" sz="2000" i="1">
                          <a:solidFill>
                            <a:prstClr val="black"/>
                          </a:solidFill>
                          <a:latin typeface="Cambria Math" panose="02040503050406030204" pitchFamily="18" charset="0"/>
                          <a:ea typeface="Cambria Math" panose="02040503050406030204" pitchFamily="18" charset="0"/>
                        </a:rPr>
                        <m:t>≤</m:t>
                      </m:r>
                      <m:r>
                        <a:rPr lang="en-US" altLang="zh-TW" sz="2000" i="1">
                          <a:solidFill>
                            <a:prstClr val="black"/>
                          </a:solidFill>
                          <a:latin typeface="Cambria Math" panose="02040503050406030204" pitchFamily="18" charset="0"/>
                        </a:rPr>
                        <m:t>𝑛</m:t>
                      </m:r>
                    </m:oMath>
                  </a14:m>
                  <a:r>
                    <a:rPr lang="en-US" altLang="zh-TW" sz="2000" dirty="0">
                      <a:solidFill>
                        <a:schemeClr val="dk1"/>
                      </a:solidFill>
                      <a:latin typeface="Times New Roman"/>
                      <a:ea typeface="Times New Roman"/>
                      <a:cs typeface="Times New Roman"/>
                      <a:sym typeface="Times New Roman"/>
                    </a:rPr>
                    <a:t> </a:t>
                  </a:r>
                  <a:endParaRPr sz="2000" dirty="0">
                    <a:solidFill>
                      <a:schemeClr val="dk1"/>
                    </a:solidFill>
                    <a:latin typeface="Times New Roman"/>
                    <a:ea typeface="Times New Roman"/>
                    <a:cs typeface="Times New Roman"/>
                    <a:sym typeface="Times New Roman"/>
                  </a:endParaRPr>
                </a:p>
              </p:txBody>
            </p:sp>
          </mc:Choice>
          <mc:Fallback xmlns="">
            <p:sp>
              <p:nvSpPr>
                <p:cNvPr id="86" name="Google Shape;780;p56"/>
                <p:cNvSpPr txBox="1">
                  <a:spLocks noRot="1" noChangeAspect="1" noMove="1" noResize="1" noEditPoints="1" noAdjustHandles="1" noChangeArrowheads="1" noChangeShapeType="1" noTextEdit="1"/>
                </p:cNvSpPr>
                <p:nvPr/>
              </p:nvSpPr>
              <p:spPr>
                <a:xfrm>
                  <a:off x="5378096" y="3407166"/>
                  <a:ext cx="3403924" cy="300052"/>
                </a:xfrm>
                <a:prstGeom prst="rect">
                  <a:avLst/>
                </a:prstGeom>
                <a:blipFill>
                  <a:blip r:embed="rId9"/>
                  <a:stretch>
                    <a:fillRect t="-9375" b="-28125"/>
                  </a:stretch>
                </a:blipFill>
                <a:ln>
                  <a:noFill/>
                </a:ln>
              </p:spPr>
              <p:txBody>
                <a:bodyPr/>
                <a:lstStyle/>
                <a:p>
                  <a:r>
                    <a:rPr lang="zh-TW" altLang="en-US">
                      <a:noFill/>
                    </a:rPr>
                    <a:t> </a:t>
                  </a:r>
                </a:p>
              </p:txBody>
            </p:sp>
          </mc:Fallback>
        </mc:AlternateContent>
      </p:grpSp>
      <mc:AlternateContent xmlns:mc="http://schemas.openxmlformats.org/markup-compatibility/2006" xmlns:a14="http://schemas.microsoft.com/office/drawing/2010/main">
        <mc:Choice Requires="a14">
          <p:sp>
            <p:nvSpPr>
              <p:cNvPr id="88" name="Google Shape;780;p56"/>
              <p:cNvSpPr txBox="1"/>
              <p:nvPr/>
            </p:nvSpPr>
            <p:spPr>
              <a:xfrm>
                <a:off x="6910376" y="5507773"/>
                <a:ext cx="4275489" cy="1015622"/>
              </a:xfrm>
              <a:prstGeom prst="rect">
                <a:avLst/>
              </a:prstGeom>
              <a:noFill/>
              <a:ln>
                <a:noFill/>
              </a:ln>
            </p:spPr>
            <p:txBody>
              <a:bodyPr spcFirstLastPara="1" wrap="square" lIns="91433" tIns="45700" rIns="91433" bIns="45700" anchor="t" anchorCtr="0">
                <a:spAutoFit/>
              </a:bodyPr>
              <a:lstStyle/>
              <a:p>
                <a:r>
                  <a:rPr lang="en-US" altLang="zh-TW" sz="2000" dirty="0">
                    <a:solidFill>
                      <a:schemeClr val="dk1"/>
                    </a:solidFill>
                    <a:latin typeface="+mn-lt"/>
                    <a:ea typeface="Times New Roman"/>
                    <a:cs typeface="Times New Roman"/>
                    <a:sym typeface="Times New Roman"/>
                  </a:rPr>
                  <a:t>Given a </a:t>
                </a:r>
                <a:r>
                  <a:rPr lang="en-US" altLang="zh-TW" sz="2000" dirty="0">
                    <a:solidFill>
                      <a:srgbClr val="FF0000"/>
                    </a:solidFill>
                    <a:latin typeface="+mn-lt"/>
                    <a:ea typeface="Times New Roman"/>
                    <a:cs typeface="Times New Roman"/>
                    <a:sym typeface="Times New Roman"/>
                  </a:rPr>
                  <a:t>compress ratio </a:t>
                </a:r>
                <a:r>
                  <a:rPr lang="en-US" altLang="zh-TW" sz="2000" i="1" dirty="0">
                    <a:solidFill>
                      <a:srgbClr val="FF0000"/>
                    </a:solidFill>
                    <a:latin typeface="Times New Roman"/>
                    <a:ea typeface="Times New Roman"/>
                    <a:cs typeface="Times New Roman"/>
                    <a:sym typeface="Times New Roman"/>
                  </a:rPr>
                  <a:t>r = </a:t>
                </a:r>
                <a:r>
                  <a:rPr lang="en-US" altLang="zh-TW" sz="2000" dirty="0">
                    <a:solidFill>
                      <a:srgbClr val="FF0000"/>
                    </a:solidFill>
                    <a:latin typeface="+mn-lt"/>
                    <a:ea typeface="+mn-ea"/>
                    <a:cs typeface="Times New Roman"/>
                    <a:sym typeface="Times New Roman"/>
                  </a:rPr>
                  <a:t>0.5</a:t>
                </a:r>
                <a:r>
                  <a:rPr lang="en-US" altLang="zh-TW" sz="2000" dirty="0">
                    <a:solidFill>
                      <a:schemeClr val="dk1"/>
                    </a:solidFill>
                    <a:latin typeface="Times New Roman"/>
                    <a:ea typeface="Times New Roman"/>
                    <a:cs typeface="Times New Roman"/>
                    <a:sym typeface="Times New Roman"/>
                  </a:rPr>
                  <a:t>, </a:t>
                </a:r>
                <a:r>
                  <a:rPr lang="en-US" altLang="zh-TW" sz="2000" dirty="0">
                    <a:solidFill>
                      <a:schemeClr val="dk1"/>
                    </a:solidFill>
                    <a:latin typeface="+mn-lt"/>
                    <a:ea typeface="Times New Roman"/>
                    <a:cs typeface="Times New Roman" panose="02020603050405020304" pitchFamily="18" charset="0"/>
                    <a:sym typeface="Times New Roman"/>
                  </a:rPr>
                  <a:t>which indicates 50% of rank(</a:t>
                </a:r>
                <a:r>
                  <a:rPr lang="en-US" altLang="zh-TW" sz="2000" b="1" dirty="0">
                    <a:solidFill>
                      <a:schemeClr val="dk1"/>
                    </a:solidFill>
                    <a:latin typeface="+mn-lt"/>
                    <a:ea typeface="Times New Roman"/>
                    <a:cs typeface="Times New Roman" panose="02020603050405020304" pitchFamily="18" charset="0"/>
                    <a:sym typeface="Times New Roman"/>
                  </a:rPr>
                  <a:t>M</a:t>
                </a:r>
                <a:r>
                  <a:rPr lang="en-US" altLang="zh-TW" sz="2000" dirty="0">
                    <a:solidFill>
                      <a:schemeClr val="dk1"/>
                    </a:solidFill>
                    <a:latin typeface="+mn-lt"/>
                    <a:ea typeface="Times New Roman"/>
                    <a:cs typeface="Times New Roman" panose="02020603050405020304" pitchFamily="18" charset="0"/>
                    <a:sym typeface="Times New Roman"/>
                  </a:rPr>
                  <a:t>) is retained, </a:t>
                </a:r>
                <a:r>
                  <a:rPr lang="en-US" altLang="zh-TW" sz="2000" dirty="0">
                    <a:latin typeface="+mn-lt"/>
                    <a:ea typeface="Times New Roman"/>
                    <a:cs typeface="Times New Roman" panose="02020603050405020304" pitchFamily="18" charset="0"/>
                    <a:sym typeface="Times New Roman"/>
                  </a:rPr>
                  <a:t>we get </a:t>
                </a:r>
                <a14:m>
                  <m:oMath xmlns:m="http://schemas.openxmlformats.org/officeDocument/2006/math">
                    <m:r>
                      <a:rPr lang="en-US" altLang="zh-TW" sz="2000" i="1">
                        <a:solidFill>
                          <a:srgbClr val="FF0000"/>
                        </a:solidFill>
                        <a:latin typeface="Cambria Math" panose="02040503050406030204" pitchFamily="18" charset="0"/>
                        <a:ea typeface="Times New Roman"/>
                        <a:cs typeface="Times New Roman"/>
                        <a:sym typeface="Times New Roman"/>
                      </a:rPr>
                      <m:t>𝑘</m:t>
                    </m:r>
                    <m:r>
                      <a:rPr lang="en-US" altLang="zh-TW" sz="2000" i="1">
                        <a:solidFill>
                          <a:srgbClr val="FF0000"/>
                        </a:solidFill>
                        <a:latin typeface="Cambria Math" panose="02040503050406030204" pitchFamily="18" charset="0"/>
                        <a:ea typeface="Times New Roman"/>
                        <a:cs typeface="Times New Roman"/>
                        <a:sym typeface="Times New Roman"/>
                      </a:rPr>
                      <m:t>=</m:t>
                    </m:r>
                    <m:r>
                      <m:rPr>
                        <m:nor/>
                      </m:rPr>
                      <a:rPr lang="en-US" altLang="zh-TW" sz="2000" dirty="0">
                        <a:solidFill>
                          <a:srgbClr val="FF0000"/>
                        </a:solidFill>
                        <a:latin typeface="Times New Roman" panose="02020603050405020304" pitchFamily="18" charset="0"/>
                        <a:ea typeface="Times New Roman"/>
                        <a:cs typeface="Times New Roman" panose="02020603050405020304" pitchFamily="18" charset="0"/>
                        <a:sym typeface="Times New Roman"/>
                      </a:rPr>
                      <m:t>rank</m:t>
                    </m:r>
                    <m:r>
                      <m:rPr>
                        <m:nor/>
                      </m:rPr>
                      <a:rPr lang="en-US" altLang="zh-TW" sz="2000" dirty="0">
                        <a:solidFill>
                          <a:srgbClr val="FF0000"/>
                        </a:solidFill>
                        <a:latin typeface="Times New Roman" panose="02020603050405020304" pitchFamily="18" charset="0"/>
                        <a:ea typeface="Times New Roman"/>
                        <a:cs typeface="Times New Roman" panose="02020603050405020304" pitchFamily="18" charset="0"/>
                        <a:sym typeface="Times New Roman"/>
                      </a:rPr>
                      <m:t>(</m:t>
                    </m:r>
                    <m:r>
                      <m:rPr>
                        <m:nor/>
                      </m:rPr>
                      <a:rPr lang="en-US" altLang="zh-TW" sz="2000" b="1" dirty="0">
                        <a:solidFill>
                          <a:srgbClr val="FF0000"/>
                        </a:solidFill>
                        <a:latin typeface="Times New Roman" panose="02020603050405020304" pitchFamily="18" charset="0"/>
                        <a:ea typeface="Times New Roman"/>
                        <a:cs typeface="Times New Roman" panose="02020603050405020304" pitchFamily="18" charset="0"/>
                        <a:sym typeface="Times New Roman"/>
                      </a:rPr>
                      <m:t>M</m:t>
                    </m:r>
                    <m:r>
                      <a:rPr lang="en-US" altLang="zh-TW" sz="2000" b="1" i="1" dirty="0">
                        <a:solidFill>
                          <a:srgbClr val="FF0000"/>
                        </a:solidFill>
                        <a:latin typeface="Cambria Math" panose="02040503050406030204" pitchFamily="18" charset="0"/>
                        <a:ea typeface="Times New Roman"/>
                        <a:cs typeface="Times New Roman"/>
                        <a:sym typeface="Times New Roman"/>
                      </a:rPr>
                      <m:t>)</m:t>
                    </m:r>
                    <m:r>
                      <a:rPr lang="en-US" altLang="zh-TW" sz="2000" i="1">
                        <a:solidFill>
                          <a:srgbClr val="FF0000"/>
                        </a:solidFill>
                        <a:latin typeface="Cambria Math" panose="02040503050406030204" pitchFamily="18" charset="0"/>
                        <a:ea typeface="Cambria Math" panose="02040503050406030204" pitchFamily="18" charset="0"/>
                        <a:cs typeface="Times New Roman"/>
                        <a:sym typeface="Times New Roman"/>
                      </a:rPr>
                      <m:t>×</m:t>
                    </m:r>
                    <m:r>
                      <a:rPr lang="en-US" altLang="zh-TW" sz="2000" i="1">
                        <a:solidFill>
                          <a:srgbClr val="FF0000"/>
                        </a:solidFill>
                        <a:latin typeface="Cambria Math" panose="02040503050406030204" pitchFamily="18" charset="0"/>
                        <a:ea typeface="Cambria Math" panose="02040503050406030204" pitchFamily="18" charset="0"/>
                        <a:cs typeface="Times New Roman"/>
                        <a:sym typeface="Times New Roman"/>
                      </a:rPr>
                      <m:t>0</m:t>
                    </m:r>
                    <m:r>
                      <a:rPr lang="en-US" altLang="zh-TW" sz="2000" i="1">
                        <a:solidFill>
                          <a:srgbClr val="FF0000"/>
                        </a:solidFill>
                        <a:latin typeface="Cambria Math" panose="02040503050406030204" pitchFamily="18" charset="0"/>
                        <a:ea typeface="Cambria Math" panose="02040503050406030204" pitchFamily="18" charset="0"/>
                        <a:cs typeface="Times New Roman"/>
                        <a:sym typeface="Times New Roman"/>
                      </a:rPr>
                      <m:t>.</m:t>
                    </m:r>
                    <m:r>
                      <a:rPr lang="en-US" altLang="zh-TW" sz="2000" i="1">
                        <a:solidFill>
                          <a:srgbClr val="FF0000"/>
                        </a:solidFill>
                        <a:latin typeface="Cambria Math" panose="02040503050406030204" pitchFamily="18" charset="0"/>
                        <a:ea typeface="Cambria Math" panose="02040503050406030204" pitchFamily="18" charset="0"/>
                        <a:cs typeface="Times New Roman"/>
                        <a:sym typeface="Times New Roman"/>
                      </a:rPr>
                      <m:t>5</m:t>
                    </m:r>
                  </m:oMath>
                </a14:m>
                <a:endParaRPr sz="2000" dirty="0">
                  <a:solidFill>
                    <a:schemeClr val="dk1"/>
                  </a:solidFill>
                  <a:latin typeface="+mn-lt"/>
                  <a:ea typeface="Times New Roman"/>
                  <a:cs typeface="Times New Roman" panose="02020603050405020304" pitchFamily="18" charset="0"/>
                  <a:sym typeface="Times New Roman"/>
                </a:endParaRPr>
              </a:p>
            </p:txBody>
          </p:sp>
        </mc:Choice>
        <mc:Fallback xmlns="">
          <p:sp>
            <p:nvSpPr>
              <p:cNvPr id="88" name="Google Shape;780;p56"/>
              <p:cNvSpPr txBox="1">
                <a:spLocks noRot="1" noChangeAspect="1" noMove="1" noResize="1" noEditPoints="1" noAdjustHandles="1" noChangeArrowheads="1" noChangeShapeType="1" noTextEdit="1"/>
              </p:cNvSpPr>
              <p:nvPr/>
            </p:nvSpPr>
            <p:spPr>
              <a:xfrm>
                <a:off x="6910376" y="5507773"/>
                <a:ext cx="4275489" cy="1015622"/>
              </a:xfrm>
              <a:prstGeom prst="rect">
                <a:avLst/>
              </a:prstGeom>
              <a:blipFill>
                <a:blip r:embed="rId10"/>
                <a:stretch>
                  <a:fillRect l="-1484" t="-3704" r="-2077" b="-6173"/>
                </a:stretch>
              </a:blipFill>
              <a:ln>
                <a:noFill/>
              </a:ln>
            </p:spPr>
            <p:txBody>
              <a:bodyPr/>
              <a:lstStyle/>
              <a:p>
                <a:r>
                  <a:rPr lang="zh-TW" altLang="en-US">
                    <a:noFill/>
                  </a:rPr>
                  <a:t> </a:t>
                </a:r>
              </a:p>
            </p:txBody>
          </p:sp>
        </mc:Fallback>
      </mc:AlternateContent>
    </p:spTree>
    <p:extLst>
      <p:ext uri="{BB962C8B-B14F-4D97-AF65-F5344CB8AC3E}">
        <p14:creationId xmlns:p14="http://schemas.microsoft.com/office/powerpoint/2010/main" val="17673468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C068647-8369-FA41-6769-CCCA6D9250A9}"/>
              </a:ext>
            </a:extLst>
          </p:cNvPr>
          <p:cNvSpPr>
            <a:spLocks noGrp="1"/>
          </p:cNvSpPr>
          <p:nvPr>
            <p:ph type="title"/>
          </p:nvPr>
        </p:nvSpPr>
        <p:spPr/>
        <p:txBody>
          <a:bodyPr/>
          <a:lstStyle/>
          <a:p>
            <a:r>
              <a:rPr kumimoji="1" lang="en-US" altLang="zh-TW" dirty="0"/>
              <a:t>Motivation</a:t>
            </a:r>
            <a:endParaRPr kumimoji="1" lang="zh-TW" altLang="en-US" dirty="0"/>
          </a:p>
        </p:txBody>
      </p:sp>
      <p:sp>
        <p:nvSpPr>
          <p:cNvPr id="3" name="內容版面配置區 2">
            <a:extLst>
              <a:ext uri="{FF2B5EF4-FFF2-40B4-BE49-F238E27FC236}">
                <a16:creationId xmlns:a16="http://schemas.microsoft.com/office/drawing/2014/main" id="{542E7AE1-FD84-D58B-8D1F-0B8D6ACEC929}"/>
              </a:ext>
            </a:extLst>
          </p:cNvPr>
          <p:cNvSpPr>
            <a:spLocks noGrp="1"/>
          </p:cNvSpPr>
          <p:nvPr>
            <p:ph idx="1"/>
          </p:nvPr>
        </p:nvSpPr>
        <p:spPr>
          <a:noFill/>
          <a:ln>
            <a:noFill/>
          </a:ln>
        </p:spPr>
        <p:txBody>
          <a:bodyPr>
            <a:normAutofit lnSpcReduction="10000"/>
          </a:bodyPr>
          <a:lstStyle/>
          <a:p>
            <a:r>
              <a:rPr kumimoji="1" lang="en-US" altLang="zh-TW" sz="2667" dirty="0"/>
              <a:t>Vision transformer and its variants have been proposed for various image tasks.</a:t>
            </a:r>
          </a:p>
          <a:p>
            <a:r>
              <a:rPr lang="en-US" altLang="zh-TW" sz="2667" b="0" dirty="0"/>
              <a:t>Over 90% of total parameters and operations in </a:t>
            </a:r>
            <a:r>
              <a:rPr lang="en-US" altLang="zh-TW" sz="2667" b="0" dirty="0" err="1"/>
              <a:t>ViT</a:t>
            </a:r>
            <a:r>
              <a:rPr lang="en-US" altLang="zh-TW" sz="2667" b="0" dirty="0"/>
              <a:t> are from linear projections in attention and MLP</a:t>
            </a:r>
            <a:r>
              <a:rPr lang="zh-TW" altLang="en-US" sz="2667" b="0" dirty="0"/>
              <a:t> </a:t>
            </a:r>
            <a:r>
              <a:rPr lang="en-US" altLang="zh-TW" sz="2667" b="0" dirty="0"/>
              <a:t>layers.</a:t>
            </a:r>
          </a:p>
          <a:p>
            <a:r>
              <a:rPr lang="en-US" altLang="zh-TW" sz="2667" b="0" dirty="0"/>
              <a:t>Low-rank </a:t>
            </a:r>
            <a:r>
              <a:rPr lang="en-US" altLang="zh-TW" sz="2667" dirty="0"/>
              <a:t>a</a:t>
            </a:r>
            <a:r>
              <a:rPr lang="en-US" altLang="zh-TW" sz="2667" b="0" dirty="0"/>
              <a:t>pproximation is a simple yet effective way to reduce the size of weight matrix in linear projection layers.</a:t>
            </a:r>
          </a:p>
          <a:p>
            <a:r>
              <a:rPr kumimoji="1" lang="en-US" altLang="zh-TW" sz="2667" dirty="0"/>
              <a:t>One-shot NAS can be used to find the efficient architecture.</a:t>
            </a:r>
          </a:p>
          <a:p>
            <a:endParaRPr kumimoji="1" lang="en-US" altLang="zh-TW" sz="2667" dirty="0"/>
          </a:p>
          <a:p>
            <a:r>
              <a:rPr kumimoji="1" lang="en-US" altLang="zh-TW" sz="2667" dirty="0"/>
              <a:t>Propose a method to search for efficient low-rank transformer models based on One-shot NAS</a:t>
            </a:r>
            <a:endParaRPr kumimoji="1" lang="zh-TW" altLang="en-US" sz="2667" dirty="0"/>
          </a:p>
        </p:txBody>
      </p:sp>
      <p:sp>
        <p:nvSpPr>
          <p:cNvPr id="4" name="投影片編號版面配置區 3">
            <a:extLst>
              <a:ext uri="{FF2B5EF4-FFF2-40B4-BE49-F238E27FC236}">
                <a16:creationId xmlns:a16="http://schemas.microsoft.com/office/drawing/2014/main" id="{A16BFE9B-59DA-92F4-1737-E56878B379E7}"/>
              </a:ext>
            </a:extLst>
          </p:cNvPr>
          <p:cNvSpPr>
            <a:spLocks noGrp="1"/>
          </p:cNvSpPr>
          <p:nvPr>
            <p:ph type="sldNum" sz="quarter" idx="12"/>
          </p:nvPr>
        </p:nvSpPr>
        <p:spPr/>
        <p:txBody>
          <a:bodyPr/>
          <a:lstStyle/>
          <a:p>
            <a:fld id="{268F07C1-C2DB-43E6-AB36-6114A182BAE1}" type="slidenum">
              <a:rPr lang="zh-TW" altLang="en-US" smtClean="0"/>
              <a:pPr/>
              <a:t>76</a:t>
            </a:fld>
            <a:endParaRPr lang="zh-TW" altLang="en-US" dirty="0"/>
          </a:p>
        </p:txBody>
      </p:sp>
      <p:cxnSp>
        <p:nvCxnSpPr>
          <p:cNvPr id="6" name="直線箭頭接點 5">
            <a:extLst>
              <a:ext uri="{FF2B5EF4-FFF2-40B4-BE49-F238E27FC236}">
                <a16:creationId xmlns:a16="http://schemas.microsoft.com/office/drawing/2014/main" id="{A4F08C7E-016B-478B-FBBD-0140B5E85A6D}"/>
              </a:ext>
            </a:extLst>
          </p:cNvPr>
          <p:cNvCxnSpPr/>
          <p:nvPr/>
        </p:nvCxnSpPr>
        <p:spPr>
          <a:xfrm>
            <a:off x="5788455" y="4679093"/>
            <a:ext cx="0" cy="362465"/>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256210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F2A9FC2C-979A-40D1-B39E-5CDBFDE93E81}"/>
              </a:ext>
            </a:extLst>
          </p:cNvPr>
          <p:cNvSpPr>
            <a:spLocks noGrp="1"/>
          </p:cNvSpPr>
          <p:nvPr>
            <p:ph type="title"/>
          </p:nvPr>
        </p:nvSpPr>
        <p:spPr/>
        <p:txBody>
          <a:bodyPr/>
          <a:lstStyle/>
          <a:p>
            <a:r>
              <a:rPr lang="en-US" altLang="zh-TW" dirty="0"/>
              <a:t>Our</a:t>
            </a:r>
            <a:r>
              <a:rPr lang="zh-TW" altLang="en-US" dirty="0"/>
              <a:t> </a:t>
            </a:r>
            <a:r>
              <a:rPr lang="en-US" altLang="zh-TW" dirty="0"/>
              <a:t>Approach to Compress </a:t>
            </a:r>
            <a:r>
              <a:rPr lang="en-US" altLang="zh-TW" dirty="0" err="1"/>
              <a:t>ViT</a:t>
            </a:r>
            <a:endParaRPr lang="zh-TW" altLang="en-US" dirty="0"/>
          </a:p>
        </p:txBody>
      </p:sp>
      <p:sp>
        <p:nvSpPr>
          <p:cNvPr id="3" name="文字版面配置區 2">
            <a:extLst>
              <a:ext uri="{FF2B5EF4-FFF2-40B4-BE49-F238E27FC236}">
                <a16:creationId xmlns:a16="http://schemas.microsoft.com/office/drawing/2014/main" id="{D87F434F-AD90-4A5E-83D2-25B5A5DC1BEE}"/>
              </a:ext>
            </a:extLst>
          </p:cNvPr>
          <p:cNvSpPr>
            <a:spLocks noGrp="1"/>
          </p:cNvSpPr>
          <p:nvPr>
            <p:ph idx="1"/>
          </p:nvPr>
        </p:nvSpPr>
        <p:spPr/>
        <p:txBody>
          <a:bodyPr/>
          <a:lstStyle/>
          <a:p>
            <a:r>
              <a:rPr lang="en-US" altLang="zh-TW" sz="2667" dirty="0"/>
              <a:t>Implementing matrix decomposition</a:t>
            </a:r>
          </a:p>
          <a:p>
            <a:pPr lvl="1"/>
            <a:r>
              <a:rPr lang="en-US" altLang="zh-TW" b="0" dirty="0"/>
              <a:t>The operation in a linear layer is matrix multiplication.</a:t>
            </a:r>
          </a:p>
          <a:p>
            <a:pPr lvl="1"/>
            <a:r>
              <a:rPr lang="en-US" altLang="zh-TW" b="0" dirty="0"/>
              <a:t>Matrix decomposition modifies weights into smaller components.</a:t>
            </a:r>
          </a:p>
          <a:p>
            <a:pPr marL="1354633" lvl="2" indent="0">
              <a:buNone/>
            </a:pPr>
            <a:endParaRPr lang="en-US" altLang="zh-TW" dirty="0"/>
          </a:p>
          <a:p>
            <a:r>
              <a:rPr lang="en-US" altLang="zh-TW" sz="2667" dirty="0"/>
              <a:t>Applying neural architecture search (NAS)</a:t>
            </a:r>
          </a:p>
          <a:p>
            <a:pPr lvl="1"/>
            <a:r>
              <a:rPr lang="en-US" altLang="zh-TW" dirty="0"/>
              <a:t>Compression tolerability of projection layers differs</a:t>
            </a:r>
          </a:p>
          <a:p>
            <a:pPr lvl="2"/>
            <a:r>
              <a:rPr lang="en-US" altLang="zh-TW" dirty="0"/>
              <a:t>NAS efficiently finds the optimal compression ratio for different components.</a:t>
            </a:r>
          </a:p>
          <a:p>
            <a:pPr lvl="1"/>
            <a:r>
              <a:rPr lang="en-US" altLang="zh-TW" dirty="0"/>
              <a:t>One-shot NAS requires one training only</a:t>
            </a:r>
          </a:p>
          <a:p>
            <a:pPr lvl="2"/>
            <a:r>
              <a:rPr lang="en-US" altLang="zh-TW" dirty="0"/>
              <a:t>We can obtain numerous trained subnetwork without retraining.</a:t>
            </a:r>
          </a:p>
          <a:p>
            <a:endParaRPr lang="zh-TW" altLang="en-US" dirty="0"/>
          </a:p>
          <a:p>
            <a:endParaRPr lang="zh-TW" altLang="en-US" dirty="0"/>
          </a:p>
        </p:txBody>
      </p:sp>
      <p:sp>
        <p:nvSpPr>
          <p:cNvPr id="2" name="投影片編號版面配置區 1">
            <a:extLst>
              <a:ext uri="{FF2B5EF4-FFF2-40B4-BE49-F238E27FC236}">
                <a16:creationId xmlns:a16="http://schemas.microsoft.com/office/drawing/2014/main" id="{8E268906-A398-489C-BEE3-B40E766CAEE6}"/>
              </a:ext>
            </a:extLst>
          </p:cNvPr>
          <p:cNvSpPr>
            <a:spLocks noGrp="1"/>
          </p:cNvSpPr>
          <p:nvPr>
            <p:ph type="sldNum" sz="quarter" idx="12"/>
          </p:nvPr>
        </p:nvSpPr>
        <p:spPr/>
        <p:txBody>
          <a:bodyPr/>
          <a:lstStyle/>
          <a:p>
            <a:fld id="{00000000-1234-1234-1234-123412341234}" type="slidenum">
              <a:rPr lang="en-US" altLang="zh-TW" smtClean="0"/>
              <a:pPr/>
              <a:t>77</a:t>
            </a:fld>
            <a:endParaRPr lang="zh-TW" altLang="en-US"/>
          </a:p>
        </p:txBody>
      </p:sp>
    </p:spTree>
    <p:extLst>
      <p:ext uri="{BB962C8B-B14F-4D97-AF65-F5344CB8AC3E}">
        <p14:creationId xmlns:p14="http://schemas.microsoft.com/office/powerpoint/2010/main" val="337228786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字版面配置區 2"/>
          <p:cNvSpPr txBox="1">
            <a:spLocks/>
          </p:cNvSpPr>
          <p:nvPr/>
        </p:nvSpPr>
        <p:spPr>
          <a:xfrm>
            <a:off x="4844636" y="2301282"/>
            <a:ext cx="7725100" cy="4055068"/>
          </a:xfrm>
          <a:prstGeom prst="rect">
            <a:avLst/>
          </a:prstGeom>
          <a:noFill/>
          <a:ln>
            <a:noFill/>
          </a:ln>
        </p:spPr>
        <p:txBody>
          <a:bodyPr spcFirstLastPara="1" wrap="square" lIns="121900" tIns="60933" rIns="121900" bIns="60933"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400"/>
              </a:spcBef>
              <a:spcAft>
                <a:spcPts val="0"/>
              </a:spcAft>
              <a:buClr>
                <a:srgbClr val="003399"/>
              </a:buClr>
              <a:buSzPts val="2400"/>
              <a:buFont typeface="Wingdings" panose="05000000000000000000" pitchFamily="2" charset="2"/>
              <a:buChar char="n"/>
              <a:defRPr sz="2400" b="1"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1pPr>
            <a:lvl2pPr marL="914400" marR="0" lvl="1" indent="-355600" algn="l" rtl="0">
              <a:lnSpc>
                <a:spcPct val="100000"/>
              </a:lnSpc>
              <a:spcBef>
                <a:spcPts val="280"/>
              </a:spcBef>
              <a:spcAft>
                <a:spcPts val="0"/>
              </a:spcAft>
              <a:buClr>
                <a:srgbClr val="003399"/>
              </a:buClr>
              <a:buSzPts val="2000"/>
              <a:buFont typeface="Noto Sans Symbols"/>
              <a:buChar char="⮚"/>
              <a:defRPr sz="2000" b="1"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2pPr>
            <a:lvl3pPr marL="1371600" marR="0" lvl="2" indent="-355600" algn="l" rtl="0">
              <a:lnSpc>
                <a:spcPct val="100000"/>
              </a:lnSpc>
              <a:spcBef>
                <a:spcPts val="250"/>
              </a:spcBef>
              <a:spcAft>
                <a:spcPts val="0"/>
              </a:spcAft>
              <a:buClr>
                <a:srgbClr val="003399"/>
              </a:buClr>
              <a:buSzPct val="80000"/>
              <a:buFont typeface="Wingdings" panose="05000000000000000000" pitchFamily="2" charset="2"/>
              <a:buChar char="l"/>
              <a:defRPr sz="2000" b="0"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3pPr>
            <a:lvl4pPr marL="1828800" marR="0" lvl="3" indent="-342900" algn="l" rtl="0">
              <a:lnSpc>
                <a:spcPct val="100000"/>
              </a:lnSpc>
              <a:spcBef>
                <a:spcPts val="220"/>
              </a:spcBef>
              <a:spcAft>
                <a:spcPts val="0"/>
              </a:spcAft>
              <a:buClr>
                <a:srgbClr val="003399"/>
              </a:buClr>
              <a:buSzPts val="1800"/>
              <a:buFont typeface="Arial"/>
              <a:buChar char="»"/>
              <a:defRPr sz="1800" b="0"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4pPr>
            <a:lvl5pPr marL="2286000" marR="0" lvl="4" indent="-342900" algn="l" rtl="0">
              <a:lnSpc>
                <a:spcPct val="100000"/>
              </a:lnSpc>
              <a:spcBef>
                <a:spcPts val="220"/>
              </a:spcBef>
              <a:spcAft>
                <a:spcPts val="0"/>
              </a:spcAft>
              <a:buClr>
                <a:srgbClr val="003399"/>
              </a:buClr>
              <a:buSzPct val="80000"/>
              <a:buFont typeface="Noto Sans Symbols"/>
              <a:buChar char="◆"/>
              <a:defRPr sz="1800" b="0"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9pPr>
          </a:lstStyle>
          <a:p>
            <a:r>
              <a:rPr lang="en-US" altLang="zh-TW" b="0" dirty="0">
                <a:latin typeface="+mn-lt"/>
              </a:rPr>
              <a:t>Given the set of rank choices we can generate the corresponding low-rank approximated matrices</a:t>
            </a:r>
            <a:r>
              <a:rPr lang="zh-TW" altLang="en-US" b="0" dirty="0">
                <a:latin typeface="+mn-lt"/>
              </a:rPr>
              <a:t> </a:t>
            </a:r>
            <a:endParaRPr lang="en-US" altLang="zh-TW" b="0" dirty="0">
              <a:latin typeface="+mn-lt"/>
            </a:endParaRPr>
          </a:p>
          <a:p>
            <a:endParaRPr lang="en-US" altLang="zh-TW" dirty="0">
              <a:latin typeface="+mn-lt"/>
            </a:endParaRPr>
          </a:p>
          <a:p>
            <a:r>
              <a:rPr lang="en-US" altLang="zh-TW" b="0" dirty="0">
                <a:latin typeface="+mn-lt"/>
              </a:rPr>
              <a:t>From the process of low-rank approximation, we can observer the following property:</a:t>
            </a:r>
          </a:p>
          <a:p>
            <a:pPr lvl="1"/>
            <a:endParaRPr lang="en-US" altLang="zh-TW" sz="2400" dirty="0"/>
          </a:p>
          <a:p>
            <a:pPr marL="101597" indent="0">
              <a:buNone/>
            </a:pPr>
            <a:endParaRPr lang="en-US" altLang="zh-TW" dirty="0"/>
          </a:p>
        </p:txBody>
      </p:sp>
      <p:sp>
        <p:nvSpPr>
          <p:cNvPr id="4" name="標題 3"/>
          <p:cNvSpPr>
            <a:spLocks noGrp="1"/>
          </p:cNvSpPr>
          <p:nvPr>
            <p:ph type="title"/>
          </p:nvPr>
        </p:nvSpPr>
        <p:spPr/>
        <p:txBody>
          <a:bodyPr>
            <a:normAutofit/>
          </a:bodyPr>
          <a:lstStyle/>
          <a:p>
            <a:pPr lvl="2"/>
            <a:r>
              <a:rPr lang="en-US" altLang="zh-TW" sz="3600" b="1" kern="1200" dirty="0">
                <a:solidFill>
                  <a:schemeClr val="bg1"/>
                </a:solidFill>
                <a:latin typeface="+mj-lt"/>
                <a:ea typeface="新細明體" panose="02020500000000000000" pitchFamily="18" charset="-120"/>
                <a:cs typeface="Times New Roman" panose="02020603050405020304" pitchFamily="18" charset="0"/>
                <a:sym typeface="Times New Roman"/>
              </a:rPr>
              <a:t>Weight Inheritance Low-Rank Linear Layer</a:t>
            </a:r>
            <a:endParaRPr lang="en-US" altLang="zh-TW" sz="3600" b="1" dirty="0">
              <a:solidFill>
                <a:schemeClr val="bg1"/>
              </a:solidFill>
              <a:latin typeface="+mj-lt"/>
              <a:cs typeface="Times New Roman" panose="02020603050405020304" pitchFamily="18" charset="0"/>
            </a:endParaRPr>
          </a:p>
        </p:txBody>
      </p:sp>
      <p:sp>
        <p:nvSpPr>
          <p:cNvPr id="2" name="投影片編號版面配置區 1"/>
          <p:cNvSpPr>
            <a:spLocks noGrp="1"/>
          </p:cNvSpPr>
          <p:nvPr>
            <p:ph type="sldNum" sz="quarter" idx="12"/>
          </p:nvPr>
        </p:nvSpPr>
        <p:spPr/>
        <p:txBody>
          <a:bodyPr/>
          <a:lstStyle/>
          <a:p>
            <a:fld id="{00000000-1234-1234-1234-123412341234}" type="slidenum">
              <a:rPr lang="en-US" altLang="zh-TW" smtClean="0"/>
              <a:pPr/>
              <a:t>78</a:t>
            </a:fld>
            <a:endParaRPr lang="zh-TW" altLang="en-US"/>
          </a:p>
        </p:txBody>
      </p:sp>
      <p:pic>
        <p:nvPicPr>
          <p:cNvPr id="8" name="圖片 7">
            <a:extLst>
              <a:ext uri="{FF2B5EF4-FFF2-40B4-BE49-F238E27FC236}">
                <a16:creationId xmlns:a16="http://schemas.microsoft.com/office/drawing/2014/main" id="{84CC5CD0-FAE5-C47A-86DD-02C4FE0B0430}"/>
              </a:ext>
            </a:extLst>
          </p:cNvPr>
          <p:cNvPicPr>
            <a:picLocks noChangeAspect="1"/>
          </p:cNvPicPr>
          <p:nvPr/>
        </p:nvPicPr>
        <p:blipFill>
          <a:blip r:embed="rId3"/>
          <a:stretch>
            <a:fillRect/>
          </a:stretch>
        </p:blipFill>
        <p:spPr>
          <a:xfrm>
            <a:off x="688992" y="2600165"/>
            <a:ext cx="4155644" cy="3316393"/>
          </a:xfrm>
          <a:prstGeom prst="rect">
            <a:avLst/>
          </a:prstGeom>
        </p:spPr>
      </p:pic>
      <p:sp>
        <p:nvSpPr>
          <p:cNvPr id="11" name="文字方塊 10">
            <a:extLst>
              <a:ext uri="{FF2B5EF4-FFF2-40B4-BE49-F238E27FC236}">
                <a16:creationId xmlns:a16="http://schemas.microsoft.com/office/drawing/2014/main" id="{13C0C82B-0503-62E0-435B-F3350346F1E2}"/>
              </a:ext>
            </a:extLst>
          </p:cNvPr>
          <p:cNvSpPr txBox="1"/>
          <p:nvPr/>
        </p:nvSpPr>
        <p:spPr>
          <a:xfrm>
            <a:off x="1556739" y="2277000"/>
            <a:ext cx="2689326" cy="615553"/>
          </a:xfrm>
          <a:prstGeom prst="rect">
            <a:avLst/>
          </a:prstGeom>
          <a:noFill/>
        </p:spPr>
        <p:txBody>
          <a:bodyPr wrap="none" rtlCol="0">
            <a:spAutoFit/>
          </a:bodyPr>
          <a:lstStyle/>
          <a:p>
            <a:pPr algn="ctr"/>
            <a:r>
              <a:rPr lang="en-US" altLang="zh-TW" sz="1600" dirty="0">
                <a:latin typeface="Times New Roman" panose="02020603050405020304" pitchFamily="18" charset="0"/>
                <a:cs typeface="Times New Roman" panose="02020603050405020304" pitchFamily="18" charset="0"/>
              </a:rPr>
              <a:t>Rank Choices </a:t>
            </a:r>
            <a:r>
              <a:rPr lang="zh-TW" altLang="en-US" sz="1600" dirty="0">
                <a:latin typeface="Times New Roman" panose="02020603050405020304" pitchFamily="18" charset="0"/>
                <a:cs typeface="Times New Roman" panose="02020603050405020304" pitchFamily="18" charset="0"/>
              </a:rPr>
              <a:t> </a:t>
            </a:r>
            <a:r>
              <a:rPr lang="en-US" altLang="zh-TW" sz="1600" dirty="0">
                <a:latin typeface="Times New Roman" panose="02020603050405020304" pitchFamily="18" charset="0"/>
                <a:cs typeface="Times New Roman" panose="02020603050405020304" pitchFamily="18" charset="0"/>
              </a:rPr>
              <a:t>[ r</a:t>
            </a:r>
            <a:r>
              <a:rPr lang="en-US" altLang="zh-TW" sz="1600" baseline="-25000" dirty="0">
                <a:latin typeface="Times New Roman" panose="02020603050405020304" pitchFamily="18" charset="0"/>
                <a:cs typeface="Times New Roman" panose="02020603050405020304" pitchFamily="18" charset="0"/>
              </a:rPr>
              <a:t>1</a:t>
            </a:r>
            <a:r>
              <a:rPr lang="en-US" altLang="zh-TW" sz="1600" dirty="0">
                <a:latin typeface="Times New Roman" panose="02020603050405020304" pitchFamily="18" charset="0"/>
                <a:cs typeface="Times New Roman" panose="02020603050405020304" pitchFamily="18" charset="0"/>
              </a:rPr>
              <a:t>, r</a:t>
            </a:r>
            <a:r>
              <a:rPr lang="en-US" altLang="zh-TW" sz="1600" baseline="-25000" dirty="0">
                <a:latin typeface="Times New Roman" panose="02020603050405020304" pitchFamily="18" charset="0"/>
                <a:cs typeface="Times New Roman" panose="02020603050405020304" pitchFamily="18" charset="0"/>
              </a:rPr>
              <a:t>2</a:t>
            </a:r>
            <a:r>
              <a:rPr lang="en-US" altLang="zh-TW" sz="1600" dirty="0">
                <a:latin typeface="Times New Roman" panose="02020603050405020304" pitchFamily="18" charset="0"/>
                <a:cs typeface="Times New Roman" panose="02020603050405020304" pitchFamily="18" charset="0"/>
              </a:rPr>
              <a:t>, r</a:t>
            </a:r>
            <a:r>
              <a:rPr lang="en-US" altLang="zh-TW" sz="1600" baseline="-25000" dirty="0">
                <a:latin typeface="Times New Roman" panose="02020603050405020304" pitchFamily="18" charset="0"/>
                <a:cs typeface="Times New Roman" panose="02020603050405020304" pitchFamily="18" charset="0"/>
              </a:rPr>
              <a:t>3</a:t>
            </a:r>
            <a:r>
              <a:rPr lang="en-US" altLang="zh-TW" sz="1600" dirty="0">
                <a:latin typeface="Times New Roman" panose="02020603050405020304" pitchFamily="18" charset="0"/>
                <a:cs typeface="Times New Roman" panose="02020603050405020304" pitchFamily="18" charset="0"/>
              </a:rPr>
              <a:t> ]</a:t>
            </a:r>
            <a:endParaRPr lang="zh-TW" altLang="en-US" sz="1600" dirty="0">
              <a:latin typeface="Times New Roman" panose="02020603050405020304" pitchFamily="18" charset="0"/>
              <a:cs typeface="Times New Roman" panose="02020603050405020304" pitchFamily="18" charset="0"/>
            </a:endParaRPr>
          </a:p>
          <a:p>
            <a:endParaRPr kumimoji="1" lang="zh-TW" altLang="en-US" dirty="0"/>
          </a:p>
        </p:txBody>
      </p:sp>
      <p:grpSp>
        <p:nvGrpSpPr>
          <p:cNvPr id="18" name="群組 17">
            <a:extLst>
              <a:ext uri="{FF2B5EF4-FFF2-40B4-BE49-F238E27FC236}">
                <a16:creationId xmlns:a16="http://schemas.microsoft.com/office/drawing/2014/main" id="{5233490E-65C6-07F2-10DB-806F35047C87}"/>
              </a:ext>
            </a:extLst>
          </p:cNvPr>
          <p:cNvGrpSpPr/>
          <p:nvPr/>
        </p:nvGrpSpPr>
        <p:grpSpPr>
          <a:xfrm>
            <a:off x="7888992" y="3939439"/>
            <a:ext cx="2527008" cy="1251104"/>
            <a:chOff x="3889928" y="3533616"/>
            <a:chExt cx="1895256" cy="938328"/>
          </a:xfrm>
        </p:grpSpPr>
        <p:pic>
          <p:nvPicPr>
            <p:cNvPr id="12" name="Google Shape;1217;p67">
              <a:extLst>
                <a:ext uri="{FF2B5EF4-FFF2-40B4-BE49-F238E27FC236}">
                  <a16:creationId xmlns:a16="http://schemas.microsoft.com/office/drawing/2014/main" id="{34AB1BFC-CCD1-3620-6A7B-56CDD1B8EAF3}"/>
                </a:ext>
              </a:extLst>
            </p:cNvPr>
            <p:cNvPicPr preferRelativeResize="0"/>
            <p:nvPr/>
          </p:nvPicPr>
          <p:blipFill>
            <a:blip r:embed="rId4">
              <a:alphaModFix/>
            </a:blip>
            <a:stretch>
              <a:fillRect/>
            </a:stretch>
          </p:blipFill>
          <p:spPr>
            <a:xfrm>
              <a:off x="3889928" y="3533616"/>
              <a:ext cx="1895256" cy="938328"/>
            </a:xfrm>
            <a:prstGeom prst="rect">
              <a:avLst/>
            </a:prstGeom>
            <a:noFill/>
            <a:ln>
              <a:noFill/>
            </a:ln>
          </p:spPr>
        </p:pic>
        <p:sp>
          <p:nvSpPr>
            <p:cNvPr id="9" name="矩形 8">
              <a:extLst>
                <a:ext uri="{FF2B5EF4-FFF2-40B4-BE49-F238E27FC236}">
                  <a16:creationId xmlns:a16="http://schemas.microsoft.com/office/drawing/2014/main" id="{9E315840-C368-9B1E-7532-8A8CE0948C38}"/>
                </a:ext>
              </a:extLst>
            </p:cNvPr>
            <p:cNvSpPr/>
            <p:nvPr/>
          </p:nvSpPr>
          <p:spPr>
            <a:xfrm>
              <a:off x="3994785" y="3588437"/>
              <a:ext cx="16002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3" name="矩形 12">
              <a:extLst>
                <a:ext uri="{FF2B5EF4-FFF2-40B4-BE49-F238E27FC236}">
                  <a16:creationId xmlns:a16="http://schemas.microsoft.com/office/drawing/2014/main" id="{7CAD8B46-21AE-026A-0F9B-59B0DFA3503E}"/>
                </a:ext>
              </a:extLst>
            </p:cNvPr>
            <p:cNvSpPr/>
            <p:nvPr/>
          </p:nvSpPr>
          <p:spPr>
            <a:xfrm>
              <a:off x="3994785" y="4074792"/>
              <a:ext cx="20574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4" name="矩形 13">
              <a:extLst>
                <a:ext uri="{FF2B5EF4-FFF2-40B4-BE49-F238E27FC236}">
                  <a16:creationId xmlns:a16="http://schemas.microsoft.com/office/drawing/2014/main" id="{6923CFBD-72FA-3E56-0670-30ED439241D5}"/>
                </a:ext>
              </a:extLst>
            </p:cNvPr>
            <p:cNvSpPr/>
            <p:nvPr/>
          </p:nvSpPr>
          <p:spPr>
            <a:xfrm>
              <a:off x="4572000" y="4034032"/>
              <a:ext cx="285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5" name="矩形 14">
              <a:extLst>
                <a:ext uri="{FF2B5EF4-FFF2-40B4-BE49-F238E27FC236}">
                  <a16:creationId xmlns:a16="http://schemas.microsoft.com/office/drawing/2014/main" id="{CC5273AB-C1AB-A664-A996-9D0316153158}"/>
                </a:ext>
              </a:extLst>
            </p:cNvPr>
            <p:cNvSpPr/>
            <p:nvPr/>
          </p:nvSpPr>
          <p:spPr>
            <a:xfrm>
              <a:off x="4534449" y="3563742"/>
              <a:ext cx="285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6" name="矩形 15">
              <a:extLst>
                <a:ext uri="{FF2B5EF4-FFF2-40B4-BE49-F238E27FC236}">
                  <a16:creationId xmlns:a16="http://schemas.microsoft.com/office/drawing/2014/main" id="{9DFF1A2F-AEF0-DD70-6E1D-9D4870F5D5FC}"/>
                </a:ext>
              </a:extLst>
            </p:cNvPr>
            <p:cNvSpPr/>
            <p:nvPr/>
          </p:nvSpPr>
          <p:spPr>
            <a:xfrm>
              <a:off x="5071653" y="3550337"/>
              <a:ext cx="285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7" name="矩形 16">
              <a:extLst>
                <a:ext uri="{FF2B5EF4-FFF2-40B4-BE49-F238E27FC236}">
                  <a16:creationId xmlns:a16="http://schemas.microsoft.com/office/drawing/2014/main" id="{07B77611-21BE-0266-6311-73759EEAA1D4}"/>
                </a:ext>
              </a:extLst>
            </p:cNvPr>
            <p:cNvSpPr/>
            <p:nvPr/>
          </p:nvSpPr>
          <p:spPr>
            <a:xfrm>
              <a:off x="5178592" y="4017642"/>
              <a:ext cx="285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grpSp>
    </p:spTree>
    <p:extLst>
      <p:ext uri="{BB962C8B-B14F-4D97-AF65-F5344CB8AC3E}">
        <p14:creationId xmlns:p14="http://schemas.microsoft.com/office/powerpoint/2010/main" val="125325379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字版面配置區 2"/>
          <p:cNvSpPr txBox="1">
            <a:spLocks/>
          </p:cNvSpPr>
          <p:nvPr/>
        </p:nvSpPr>
        <p:spPr>
          <a:xfrm>
            <a:off x="3962304" y="1813777"/>
            <a:ext cx="7143679" cy="4055068"/>
          </a:xfrm>
          <a:prstGeom prst="rect">
            <a:avLst/>
          </a:prstGeom>
          <a:noFill/>
          <a:ln>
            <a:noFill/>
          </a:ln>
        </p:spPr>
        <p:txBody>
          <a:bodyPr spcFirstLastPara="1" wrap="square" lIns="121900" tIns="60933" rIns="121900" bIns="60933"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400"/>
              </a:spcBef>
              <a:spcAft>
                <a:spcPts val="0"/>
              </a:spcAft>
              <a:buClr>
                <a:srgbClr val="003399"/>
              </a:buClr>
              <a:buSzPts val="2400"/>
              <a:buFont typeface="Wingdings" panose="05000000000000000000" pitchFamily="2" charset="2"/>
              <a:buChar char="n"/>
              <a:defRPr sz="2400" b="1"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1pPr>
            <a:lvl2pPr marL="914400" marR="0" lvl="1" indent="-355600" algn="l" rtl="0">
              <a:lnSpc>
                <a:spcPct val="100000"/>
              </a:lnSpc>
              <a:spcBef>
                <a:spcPts val="280"/>
              </a:spcBef>
              <a:spcAft>
                <a:spcPts val="0"/>
              </a:spcAft>
              <a:buClr>
                <a:srgbClr val="003399"/>
              </a:buClr>
              <a:buSzPts val="2000"/>
              <a:buFont typeface="Noto Sans Symbols"/>
              <a:buChar char="⮚"/>
              <a:defRPr sz="2000" b="1"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2pPr>
            <a:lvl3pPr marL="1371600" marR="0" lvl="2" indent="-355600" algn="l" rtl="0">
              <a:lnSpc>
                <a:spcPct val="100000"/>
              </a:lnSpc>
              <a:spcBef>
                <a:spcPts val="250"/>
              </a:spcBef>
              <a:spcAft>
                <a:spcPts val="0"/>
              </a:spcAft>
              <a:buClr>
                <a:srgbClr val="003399"/>
              </a:buClr>
              <a:buSzPct val="80000"/>
              <a:buFont typeface="Wingdings" panose="05000000000000000000" pitchFamily="2" charset="2"/>
              <a:buChar char="l"/>
              <a:defRPr sz="2000" b="0"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3pPr>
            <a:lvl4pPr marL="1828800" marR="0" lvl="3" indent="-342900" algn="l" rtl="0">
              <a:lnSpc>
                <a:spcPct val="100000"/>
              </a:lnSpc>
              <a:spcBef>
                <a:spcPts val="220"/>
              </a:spcBef>
              <a:spcAft>
                <a:spcPts val="0"/>
              </a:spcAft>
              <a:buClr>
                <a:srgbClr val="003399"/>
              </a:buClr>
              <a:buSzPts val="1800"/>
              <a:buFont typeface="Arial"/>
              <a:buChar char="»"/>
              <a:defRPr sz="1800" b="0"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4pPr>
            <a:lvl5pPr marL="2286000" marR="0" lvl="4" indent="-342900" algn="l" rtl="0">
              <a:lnSpc>
                <a:spcPct val="100000"/>
              </a:lnSpc>
              <a:spcBef>
                <a:spcPts val="220"/>
              </a:spcBef>
              <a:spcAft>
                <a:spcPts val="0"/>
              </a:spcAft>
              <a:buClr>
                <a:srgbClr val="003399"/>
              </a:buClr>
              <a:buSzPct val="80000"/>
              <a:buFont typeface="Noto Sans Symbols"/>
              <a:buChar char="◆"/>
              <a:defRPr sz="1800" b="0"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9pPr>
          </a:lstStyle>
          <a:p>
            <a:r>
              <a:rPr lang="en-US" altLang="zh-TW" b="0" dirty="0">
                <a:latin typeface="+mn-lt"/>
                <a:ea typeface="+mn-ea"/>
              </a:rPr>
              <a:t>Inspired by the mathematical property:</a:t>
            </a:r>
          </a:p>
          <a:p>
            <a:endParaRPr lang="en-US" altLang="zh-TW" dirty="0">
              <a:latin typeface="+mn-lt"/>
              <a:ea typeface="+mn-ea"/>
            </a:endParaRPr>
          </a:p>
          <a:p>
            <a:pPr marL="101597" indent="0">
              <a:buNone/>
            </a:pPr>
            <a:endParaRPr lang="en-US" altLang="zh-TW" dirty="0">
              <a:latin typeface="+mn-lt"/>
              <a:ea typeface="+mn-ea"/>
            </a:endParaRPr>
          </a:p>
          <a:p>
            <a:r>
              <a:rPr lang="en-US" altLang="zh-TW" b="0" dirty="0">
                <a:latin typeface="+mn-lt"/>
                <a:ea typeface="+mn-ea"/>
              </a:rPr>
              <a:t>We propose a bottom paradigm to build the choices block called </a:t>
            </a:r>
            <a:r>
              <a:rPr lang="en-US" altLang="zh-TW" i="1" dirty="0">
                <a:latin typeface="+mn-lt"/>
                <a:ea typeface="+mn-ea"/>
              </a:rPr>
              <a:t>weight inheritance</a:t>
            </a:r>
          </a:p>
          <a:p>
            <a:r>
              <a:rPr lang="en-US" altLang="zh-TW" b="0" dirty="0">
                <a:latin typeface="+mn-lt"/>
                <a:ea typeface="+mn-ea"/>
              </a:rPr>
              <a:t>All the low-rank matrices pair are shared within the one with largest rank choices.</a:t>
            </a:r>
          </a:p>
          <a:p>
            <a:pPr marL="101597" indent="0">
              <a:buNone/>
            </a:pPr>
            <a:endParaRPr lang="en-US" altLang="zh-TW" dirty="0">
              <a:latin typeface="+mn-lt"/>
              <a:ea typeface="+mn-ea"/>
            </a:endParaRPr>
          </a:p>
        </p:txBody>
      </p:sp>
      <p:sp>
        <p:nvSpPr>
          <p:cNvPr id="4" name="標題 3"/>
          <p:cNvSpPr>
            <a:spLocks noGrp="1"/>
          </p:cNvSpPr>
          <p:nvPr>
            <p:ph type="title"/>
          </p:nvPr>
        </p:nvSpPr>
        <p:spPr/>
        <p:txBody>
          <a:bodyPr>
            <a:normAutofit/>
          </a:bodyPr>
          <a:lstStyle/>
          <a:p>
            <a:pPr lvl="2"/>
            <a:r>
              <a:rPr lang="en-US" altLang="zh-TW" sz="3600" b="1" kern="1200" dirty="0">
                <a:solidFill>
                  <a:schemeClr val="bg1"/>
                </a:solidFill>
                <a:latin typeface="+mj-lt"/>
                <a:ea typeface="新細明體" panose="02020500000000000000" pitchFamily="18" charset="-120"/>
                <a:cs typeface="Times New Roman" panose="02020603050405020304" pitchFamily="18" charset="0"/>
                <a:sym typeface="Times New Roman"/>
              </a:rPr>
              <a:t>Weight Inheritance Low-Rank Linear Layer</a:t>
            </a:r>
            <a:endParaRPr lang="en-US" altLang="zh-TW" sz="3200" b="1" dirty="0">
              <a:solidFill>
                <a:schemeClr val="bg1"/>
              </a:solidFill>
              <a:latin typeface="+mj-lt"/>
              <a:cs typeface="Times New Roman" panose="02020603050405020304" pitchFamily="18" charset="0"/>
            </a:endParaRPr>
          </a:p>
        </p:txBody>
      </p:sp>
      <p:sp>
        <p:nvSpPr>
          <p:cNvPr id="2" name="投影片編號版面配置區 1"/>
          <p:cNvSpPr>
            <a:spLocks noGrp="1"/>
          </p:cNvSpPr>
          <p:nvPr>
            <p:ph type="sldNum" sz="quarter" idx="12"/>
          </p:nvPr>
        </p:nvSpPr>
        <p:spPr/>
        <p:txBody>
          <a:bodyPr/>
          <a:lstStyle/>
          <a:p>
            <a:fld id="{00000000-1234-1234-1234-123412341234}" type="slidenum">
              <a:rPr lang="en-US" altLang="zh-TW" smtClean="0"/>
              <a:pPr/>
              <a:t>79</a:t>
            </a:fld>
            <a:endParaRPr lang="zh-TW" altLang="en-US"/>
          </a:p>
        </p:txBody>
      </p:sp>
      <p:grpSp>
        <p:nvGrpSpPr>
          <p:cNvPr id="18" name="群組 17">
            <a:extLst>
              <a:ext uri="{FF2B5EF4-FFF2-40B4-BE49-F238E27FC236}">
                <a16:creationId xmlns:a16="http://schemas.microsoft.com/office/drawing/2014/main" id="{5233490E-65C6-07F2-10DB-806F35047C87}"/>
              </a:ext>
            </a:extLst>
          </p:cNvPr>
          <p:cNvGrpSpPr/>
          <p:nvPr/>
        </p:nvGrpSpPr>
        <p:grpSpPr>
          <a:xfrm>
            <a:off x="5664000" y="2277000"/>
            <a:ext cx="1870144" cy="944680"/>
            <a:chOff x="3889928" y="3533616"/>
            <a:chExt cx="1895256" cy="938328"/>
          </a:xfrm>
        </p:grpSpPr>
        <p:pic>
          <p:nvPicPr>
            <p:cNvPr id="12" name="Google Shape;1217;p67">
              <a:extLst>
                <a:ext uri="{FF2B5EF4-FFF2-40B4-BE49-F238E27FC236}">
                  <a16:creationId xmlns:a16="http://schemas.microsoft.com/office/drawing/2014/main" id="{34AB1BFC-CCD1-3620-6A7B-56CDD1B8EAF3}"/>
                </a:ext>
              </a:extLst>
            </p:cNvPr>
            <p:cNvPicPr preferRelativeResize="0"/>
            <p:nvPr/>
          </p:nvPicPr>
          <p:blipFill>
            <a:blip r:embed="rId3">
              <a:alphaModFix/>
            </a:blip>
            <a:stretch>
              <a:fillRect/>
            </a:stretch>
          </p:blipFill>
          <p:spPr>
            <a:xfrm>
              <a:off x="3889928" y="3533616"/>
              <a:ext cx="1895256" cy="938328"/>
            </a:xfrm>
            <a:prstGeom prst="rect">
              <a:avLst/>
            </a:prstGeom>
            <a:noFill/>
            <a:ln>
              <a:noFill/>
            </a:ln>
          </p:spPr>
        </p:pic>
        <p:sp>
          <p:nvSpPr>
            <p:cNvPr id="9" name="矩形 8">
              <a:extLst>
                <a:ext uri="{FF2B5EF4-FFF2-40B4-BE49-F238E27FC236}">
                  <a16:creationId xmlns:a16="http://schemas.microsoft.com/office/drawing/2014/main" id="{9E315840-C368-9B1E-7532-8A8CE0948C38}"/>
                </a:ext>
              </a:extLst>
            </p:cNvPr>
            <p:cNvSpPr/>
            <p:nvPr/>
          </p:nvSpPr>
          <p:spPr>
            <a:xfrm>
              <a:off x="3994785" y="3588437"/>
              <a:ext cx="16002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3" name="矩形 12">
              <a:extLst>
                <a:ext uri="{FF2B5EF4-FFF2-40B4-BE49-F238E27FC236}">
                  <a16:creationId xmlns:a16="http://schemas.microsoft.com/office/drawing/2014/main" id="{7CAD8B46-21AE-026A-0F9B-59B0DFA3503E}"/>
                </a:ext>
              </a:extLst>
            </p:cNvPr>
            <p:cNvSpPr/>
            <p:nvPr/>
          </p:nvSpPr>
          <p:spPr>
            <a:xfrm>
              <a:off x="3994785" y="4074792"/>
              <a:ext cx="20574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4" name="矩形 13">
              <a:extLst>
                <a:ext uri="{FF2B5EF4-FFF2-40B4-BE49-F238E27FC236}">
                  <a16:creationId xmlns:a16="http://schemas.microsoft.com/office/drawing/2014/main" id="{6923CFBD-72FA-3E56-0670-30ED439241D5}"/>
                </a:ext>
              </a:extLst>
            </p:cNvPr>
            <p:cNvSpPr/>
            <p:nvPr/>
          </p:nvSpPr>
          <p:spPr>
            <a:xfrm>
              <a:off x="4572000" y="4034032"/>
              <a:ext cx="285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5" name="矩形 14">
              <a:extLst>
                <a:ext uri="{FF2B5EF4-FFF2-40B4-BE49-F238E27FC236}">
                  <a16:creationId xmlns:a16="http://schemas.microsoft.com/office/drawing/2014/main" id="{CC5273AB-C1AB-A664-A996-9D0316153158}"/>
                </a:ext>
              </a:extLst>
            </p:cNvPr>
            <p:cNvSpPr/>
            <p:nvPr/>
          </p:nvSpPr>
          <p:spPr>
            <a:xfrm>
              <a:off x="4534449" y="3563742"/>
              <a:ext cx="285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6" name="矩形 15">
              <a:extLst>
                <a:ext uri="{FF2B5EF4-FFF2-40B4-BE49-F238E27FC236}">
                  <a16:creationId xmlns:a16="http://schemas.microsoft.com/office/drawing/2014/main" id="{9DFF1A2F-AEF0-DD70-6E1D-9D4870F5D5FC}"/>
                </a:ext>
              </a:extLst>
            </p:cNvPr>
            <p:cNvSpPr/>
            <p:nvPr/>
          </p:nvSpPr>
          <p:spPr>
            <a:xfrm>
              <a:off x="5071653" y="3550337"/>
              <a:ext cx="285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
          <p:nvSpPr>
            <p:cNvPr id="17" name="矩形 16">
              <a:extLst>
                <a:ext uri="{FF2B5EF4-FFF2-40B4-BE49-F238E27FC236}">
                  <a16:creationId xmlns:a16="http://schemas.microsoft.com/office/drawing/2014/main" id="{07B77611-21BE-0266-6311-73759EEAA1D4}"/>
                </a:ext>
              </a:extLst>
            </p:cNvPr>
            <p:cNvSpPr/>
            <p:nvPr/>
          </p:nvSpPr>
          <p:spPr>
            <a:xfrm>
              <a:off x="5178592" y="4017642"/>
              <a:ext cx="2857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grpSp>
      <p:pic>
        <p:nvPicPr>
          <p:cNvPr id="5" name="圖片 4">
            <a:extLst>
              <a:ext uri="{FF2B5EF4-FFF2-40B4-BE49-F238E27FC236}">
                <a16:creationId xmlns:a16="http://schemas.microsoft.com/office/drawing/2014/main" id="{9E53E1B9-F581-94D8-A7A0-879C02E9E43D}"/>
              </a:ext>
            </a:extLst>
          </p:cNvPr>
          <p:cNvPicPr>
            <a:picLocks noChangeAspect="1"/>
          </p:cNvPicPr>
          <p:nvPr/>
        </p:nvPicPr>
        <p:blipFill>
          <a:blip r:embed="rId4"/>
          <a:stretch>
            <a:fillRect/>
          </a:stretch>
        </p:blipFill>
        <p:spPr>
          <a:xfrm>
            <a:off x="1469358" y="2043671"/>
            <a:ext cx="2125869" cy="4267487"/>
          </a:xfrm>
          <a:prstGeom prst="rect">
            <a:avLst/>
          </a:prstGeom>
        </p:spPr>
      </p:pic>
    </p:spTree>
    <p:extLst>
      <p:ext uri="{BB962C8B-B14F-4D97-AF65-F5344CB8AC3E}">
        <p14:creationId xmlns:p14="http://schemas.microsoft.com/office/powerpoint/2010/main" val="38541910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E2F709A-CE2B-E9F5-0E55-4D0ADBADF047}"/>
              </a:ext>
            </a:extLst>
          </p:cNvPr>
          <p:cNvSpPr>
            <a:spLocks noGrp="1"/>
          </p:cNvSpPr>
          <p:nvPr>
            <p:ph type="title"/>
          </p:nvPr>
        </p:nvSpPr>
        <p:spPr/>
        <p:txBody>
          <a:bodyPr/>
          <a:lstStyle/>
          <a:p>
            <a:r>
              <a:rPr kumimoji="1" lang="en-US" altLang="zh-TW" dirty="0"/>
              <a:t>From Manual Design to Automatic Design</a:t>
            </a:r>
            <a:endParaRPr kumimoji="1" lang="zh-TW" altLang="en-US" dirty="0"/>
          </a:p>
        </p:txBody>
      </p:sp>
      <p:pic>
        <p:nvPicPr>
          <p:cNvPr id="8" name="內容版面配置區 7" descr="一張含有 螢幕擷取畫面, 文字, 圖表, 設計 的圖片&#10;&#10;自動產生的描述">
            <a:extLst>
              <a:ext uri="{FF2B5EF4-FFF2-40B4-BE49-F238E27FC236}">
                <a16:creationId xmlns:a16="http://schemas.microsoft.com/office/drawing/2014/main" id="{2A5E40F4-043D-E39F-4CF5-009D52BD0878}"/>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20000" y="2709000"/>
            <a:ext cx="9246582" cy="3869278"/>
          </a:xfrm>
        </p:spPr>
      </p:pic>
      <p:sp>
        <p:nvSpPr>
          <p:cNvPr id="4" name="投影片編號版面配置區 3">
            <a:extLst>
              <a:ext uri="{FF2B5EF4-FFF2-40B4-BE49-F238E27FC236}">
                <a16:creationId xmlns:a16="http://schemas.microsoft.com/office/drawing/2014/main" id="{31F4B8E1-2B2B-FB10-0F75-2764F82CA2AB}"/>
              </a:ext>
            </a:extLst>
          </p:cNvPr>
          <p:cNvSpPr>
            <a:spLocks noGrp="1"/>
          </p:cNvSpPr>
          <p:nvPr>
            <p:ph type="sldNum" sz="quarter" idx="12"/>
          </p:nvPr>
        </p:nvSpPr>
        <p:spPr/>
        <p:txBody>
          <a:bodyPr/>
          <a:lstStyle/>
          <a:p>
            <a:fld id="{1A4800EB-2EA5-46D2-A07A-510C9AA2772C}" type="slidenum">
              <a:rPr lang="en-US" altLang="zh-TW" smtClean="0"/>
              <a:pPr/>
              <a:t>8</a:t>
            </a:fld>
            <a:endParaRPr lang="en-US" altLang="zh-TW"/>
          </a:p>
        </p:txBody>
      </p:sp>
      <p:sp>
        <p:nvSpPr>
          <p:cNvPr id="9" name="內容版面配置區 2">
            <a:extLst>
              <a:ext uri="{FF2B5EF4-FFF2-40B4-BE49-F238E27FC236}">
                <a16:creationId xmlns:a16="http://schemas.microsoft.com/office/drawing/2014/main" id="{050B7ED6-381F-7590-2A02-471867A16ED9}"/>
              </a:ext>
            </a:extLst>
          </p:cNvPr>
          <p:cNvSpPr txBox="1">
            <a:spLocks/>
          </p:cNvSpPr>
          <p:nvPr/>
        </p:nvSpPr>
        <p:spPr>
          <a:xfrm>
            <a:off x="867522" y="1558404"/>
            <a:ext cx="105156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kumimoji="1" lang="zh-TW" altLang="en-US" dirty="0"/>
          </a:p>
        </p:txBody>
      </p:sp>
      <p:sp>
        <p:nvSpPr>
          <p:cNvPr id="11" name="內容版面配置區 2">
            <a:extLst>
              <a:ext uri="{FF2B5EF4-FFF2-40B4-BE49-F238E27FC236}">
                <a16:creationId xmlns:a16="http://schemas.microsoft.com/office/drawing/2014/main" id="{9735D907-3189-5916-9BA0-05C1966CDB6C}"/>
              </a:ext>
            </a:extLst>
          </p:cNvPr>
          <p:cNvSpPr txBox="1">
            <a:spLocks/>
          </p:cNvSpPr>
          <p:nvPr/>
        </p:nvSpPr>
        <p:spPr>
          <a:xfrm>
            <a:off x="838200" y="1825625"/>
            <a:ext cx="76338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dirty="0"/>
              <a:t>Huge search space, manual design is unscalable</a:t>
            </a:r>
            <a:endParaRPr kumimoji="1" lang="en-US" altLang="zh-TW" dirty="0"/>
          </a:p>
          <a:p>
            <a:pPr marL="0" indent="0">
              <a:buFont typeface="Wingdings" panose="05000000000000000000" pitchFamily="2" charset="2"/>
              <a:buNone/>
            </a:pPr>
            <a:endParaRPr kumimoji="1" lang="en-US" altLang="zh-TW" dirty="0"/>
          </a:p>
          <a:p>
            <a:endParaRPr kumimoji="1" lang="en-US" altLang="zh-TW" dirty="0"/>
          </a:p>
          <a:p>
            <a:pPr lvl="1"/>
            <a:endParaRPr kumimoji="1" lang="zh-TW" altLang="en-US" dirty="0"/>
          </a:p>
        </p:txBody>
      </p:sp>
    </p:spTree>
    <p:extLst>
      <p:ext uri="{BB962C8B-B14F-4D97-AF65-F5344CB8AC3E}">
        <p14:creationId xmlns:p14="http://schemas.microsoft.com/office/powerpoint/2010/main" val="400624595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normAutofit/>
          </a:bodyPr>
          <a:lstStyle/>
          <a:p>
            <a:pPr lvl="2"/>
            <a:r>
              <a:rPr lang="en-US" altLang="zh-TW" sz="3600" b="1" kern="1200" dirty="0">
                <a:solidFill>
                  <a:schemeClr val="bg1"/>
                </a:solidFill>
                <a:latin typeface="+mj-lt"/>
                <a:ea typeface="新細明體" panose="02020500000000000000" pitchFamily="18" charset="-120"/>
                <a:cs typeface="Times New Roman" panose="02020603050405020304" pitchFamily="18" charset="0"/>
                <a:sym typeface="Times New Roman"/>
              </a:rPr>
              <a:t>Weight Inheritance Low-Rank Linear Layer</a:t>
            </a:r>
            <a:endParaRPr lang="en-US" altLang="zh-TW" sz="3200" b="1" dirty="0">
              <a:solidFill>
                <a:schemeClr val="bg1"/>
              </a:solidFill>
              <a:latin typeface="+mj-lt"/>
              <a:cs typeface="Times New Roman" panose="02020603050405020304" pitchFamily="18" charset="0"/>
            </a:endParaRPr>
          </a:p>
        </p:txBody>
      </p:sp>
      <p:sp>
        <p:nvSpPr>
          <p:cNvPr id="2" name="投影片編號版面配置區 1"/>
          <p:cNvSpPr>
            <a:spLocks noGrp="1"/>
          </p:cNvSpPr>
          <p:nvPr>
            <p:ph type="sldNum" sz="quarter" idx="12"/>
          </p:nvPr>
        </p:nvSpPr>
        <p:spPr/>
        <p:txBody>
          <a:bodyPr/>
          <a:lstStyle/>
          <a:p>
            <a:fld id="{00000000-1234-1234-1234-123412341234}" type="slidenum">
              <a:rPr lang="en-US" altLang="zh-TW" smtClean="0"/>
              <a:pPr/>
              <a:t>80</a:t>
            </a:fld>
            <a:endParaRPr lang="zh-TW" altLang="en-US"/>
          </a:p>
        </p:txBody>
      </p:sp>
      <p:pic>
        <p:nvPicPr>
          <p:cNvPr id="5" name="圖片 4">
            <a:extLst>
              <a:ext uri="{FF2B5EF4-FFF2-40B4-BE49-F238E27FC236}">
                <a16:creationId xmlns:a16="http://schemas.microsoft.com/office/drawing/2014/main" id="{9E53E1B9-F581-94D8-A7A0-879C02E9E43D}"/>
              </a:ext>
            </a:extLst>
          </p:cNvPr>
          <p:cNvPicPr>
            <a:picLocks noChangeAspect="1"/>
          </p:cNvPicPr>
          <p:nvPr/>
        </p:nvPicPr>
        <p:blipFill>
          <a:blip r:embed="rId3"/>
          <a:stretch>
            <a:fillRect/>
          </a:stretch>
        </p:blipFill>
        <p:spPr>
          <a:xfrm>
            <a:off x="1469358" y="2043671"/>
            <a:ext cx="2125869" cy="4267487"/>
          </a:xfrm>
          <a:prstGeom prst="rect">
            <a:avLst/>
          </a:prstGeom>
        </p:spPr>
      </p:pic>
      <p:sp>
        <p:nvSpPr>
          <p:cNvPr id="19" name="文字版面配置區 2">
            <a:extLst>
              <a:ext uri="{FF2B5EF4-FFF2-40B4-BE49-F238E27FC236}">
                <a16:creationId xmlns:a16="http://schemas.microsoft.com/office/drawing/2014/main" id="{8E0BA458-2731-A188-BB72-6487C6D64EB2}"/>
              </a:ext>
            </a:extLst>
          </p:cNvPr>
          <p:cNvSpPr txBox="1">
            <a:spLocks/>
          </p:cNvSpPr>
          <p:nvPr/>
        </p:nvSpPr>
        <p:spPr>
          <a:xfrm>
            <a:off x="3936000" y="1995985"/>
            <a:ext cx="6657948" cy="4055068"/>
          </a:xfrm>
          <a:prstGeom prst="rect">
            <a:avLst/>
          </a:prstGeom>
          <a:noFill/>
          <a:ln>
            <a:noFill/>
          </a:ln>
        </p:spPr>
        <p:txBody>
          <a:bodyPr spcFirstLastPara="1" wrap="square" lIns="121900" tIns="60933" rIns="121900" bIns="60933"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400"/>
              </a:spcBef>
              <a:spcAft>
                <a:spcPts val="0"/>
              </a:spcAft>
              <a:buClr>
                <a:srgbClr val="003399"/>
              </a:buClr>
              <a:buSzPts val="2400"/>
              <a:buFont typeface="Wingdings" panose="05000000000000000000" pitchFamily="2" charset="2"/>
              <a:buChar char="n"/>
              <a:defRPr sz="2400" b="1"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1pPr>
            <a:lvl2pPr marL="914400" marR="0" lvl="1" indent="-355600" algn="l" rtl="0">
              <a:lnSpc>
                <a:spcPct val="100000"/>
              </a:lnSpc>
              <a:spcBef>
                <a:spcPts val="280"/>
              </a:spcBef>
              <a:spcAft>
                <a:spcPts val="0"/>
              </a:spcAft>
              <a:buClr>
                <a:srgbClr val="003399"/>
              </a:buClr>
              <a:buSzPts val="2000"/>
              <a:buFont typeface="Noto Sans Symbols"/>
              <a:buChar char="⮚"/>
              <a:defRPr sz="2000" b="1"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2pPr>
            <a:lvl3pPr marL="1371600" marR="0" lvl="2" indent="-355600" algn="l" rtl="0">
              <a:lnSpc>
                <a:spcPct val="100000"/>
              </a:lnSpc>
              <a:spcBef>
                <a:spcPts val="250"/>
              </a:spcBef>
              <a:spcAft>
                <a:spcPts val="0"/>
              </a:spcAft>
              <a:buClr>
                <a:srgbClr val="003399"/>
              </a:buClr>
              <a:buSzPct val="80000"/>
              <a:buFont typeface="Wingdings" panose="05000000000000000000" pitchFamily="2" charset="2"/>
              <a:buChar char="l"/>
              <a:defRPr sz="2000" b="0"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3pPr>
            <a:lvl4pPr marL="1828800" marR="0" lvl="3" indent="-342900" algn="l" rtl="0">
              <a:lnSpc>
                <a:spcPct val="100000"/>
              </a:lnSpc>
              <a:spcBef>
                <a:spcPts val="220"/>
              </a:spcBef>
              <a:spcAft>
                <a:spcPts val="0"/>
              </a:spcAft>
              <a:buClr>
                <a:srgbClr val="003399"/>
              </a:buClr>
              <a:buSzPts val="1800"/>
              <a:buFont typeface="Arial"/>
              <a:buChar char="»"/>
              <a:defRPr sz="1800" b="0"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4pPr>
            <a:lvl5pPr marL="2286000" marR="0" lvl="4" indent="-342900" algn="l" rtl="0">
              <a:lnSpc>
                <a:spcPct val="100000"/>
              </a:lnSpc>
              <a:spcBef>
                <a:spcPts val="220"/>
              </a:spcBef>
              <a:spcAft>
                <a:spcPts val="0"/>
              </a:spcAft>
              <a:buClr>
                <a:srgbClr val="003399"/>
              </a:buClr>
              <a:buSzPct val="80000"/>
              <a:buFont typeface="Noto Sans Symbols"/>
              <a:buChar char="◆"/>
              <a:defRPr sz="1800" b="0" i="0" u="none" strike="noStrike" cap="none">
                <a:solidFill>
                  <a:schemeClr val="dk1"/>
                </a:solidFill>
                <a:latin typeface="Times New Roman" panose="02020603050405020304" pitchFamily="18" charset="0"/>
                <a:ea typeface="Arial Narrow"/>
                <a:cs typeface="Times New Roman" panose="02020603050405020304" pitchFamily="18" charset="0"/>
                <a:sym typeface="Arial Narrow"/>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Narrow"/>
                <a:ea typeface="Arial Narrow"/>
                <a:cs typeface="Arial Narrow"/>
                <a:sym typeface="Arial Narrow"/>
              </a:defRPr>
            </a:lvl9pPr>
          </a:lstStyle>
          <a:p>
            <a:r>
              <a:rPr lang="en-US" altLang="zh-TW" b="0" dirty="0">
                <a:latin typeface="+mn-lt"/>
                <a:ea typeface="+mn-ea"/>
              </a:rPr>
              <a:t>Once we update the weights of the smaller building blocks, the larger ones will be updated synchronously, and vice versa.</a:t>
            </a:r>
          </a:p>
          <a:p>
            <a:pPr marL="101597" indent="0">
              <a:buNone/>
            </a:pPr>
            <a:endParaRPr lang="en-US" altLang="zh-TW" dirty="0">
              <a:latin typeface="+mn-lt"/>
              <a:ea typeface="+mn-ea"/>
            </a:endParaRPr>
          </a:p>
          <a:p>
            <a:r>
              <a:rPr lang="en-US" altLang="zh-TW" b="0" dirty="0">
                <a:latin typeface="+mn-lt"/>
                <a:ea typeface="+mn-ea"/>
              </a:rPr>
              <a:t>All building blocks can be trained simultaneously, resulting in better convergence.</a:t>
            </a:r>
          </a:p>
          <a:p>
            <a:pPr marL="101597" indent="0">
              <a:buNone/>
            </a:pPr>
            <a:endParaRPr lang="en-US" altLang="zh-TW" dirty="0">
              <a:latin typeface="+mn-lt"/>
              <a:ea typeface="+mn-ea"/>
            </a:endParaRPr>
          </a:p>
        </p:txBody>
      </p:sp>
    </p:spTree>
    <p:extLst>
      <p:ext uri="{BB962C8B-B14F-4D97-AF65-F5344CB8AC3E}">
        <p14:creationId xmlns:p14="http://schemas.microsoft.com/office/powerpoint/2010/main" val="337358245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1FC4A57-C0AD-6827-F792-C4BD296AAA20}"/>
              </a:ext>
            </a:extLst>
          </p:cNvPr>
          <p:cNvSpPr>
            <a:spLocks noGrp="1"/>
          </p:cNvSpPr>
          <p:nvPr>
            <p:ph type="title"/>
          </p:nvPr>
        </p:nvSpPr>
        <p:spPr/>
        <p:txBody>
          <a:bodyPr/>
          <a:lstStyle/>
          <a:p>
            <a:r>
              <a:rPr kumimoji="1" lang="en-US" altLang="zh-TW" dirty="0" err="1"/>
              <a:t>Supernet</a:t>
            </a:r>
            <a:r>
              <a:rPr kumimoji="1" lang="en-US" altLang="zh-TW" dirty="0"/>
              <a:t> Construction</a:t>
            </a:r>
            <a:endParaRPr kumimoji="1" lang="zh-TW" altLang="en-US" dirty="0"/>
          </a:p>
        </p:txBody>
      </p:sp>
      <p:pic>
        <p:nvPicPr>
          <p:cNvPr id="6" name="內容版面配置區 5" descr="一張含有 文字, 寫生, 螢幕擷取畫面, 字型 的圖片&#10;&#10;自動產生的描述">
            <a:extLst>
              <a:ext uri="{FF2B5EF4-FFF2-40B4-BE49-F238E27FC236}">
                <a16:creationId xmlns:a16="http://schemas.microsoft.com/office/drawing/2014/main" id="{E2EC4679-4535-7C5D-F0F0-063FC629108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496000" y="4396089"/>
            <a:ext cx="7993800" cy="2271051"/>
          </a:xfrm>
        </p:spPr>
      </p:pic>
      <p:sp>
        <p:nvSpPr>
          <p:cNvPr id="4" name="投影片編號版面配置區 3">
            <a:extLst>
              <a:ext uri="{FF2B5EF4-FFF2-40B4-BE49-F238E27FC236}">
                <a16:creationId xmlns:a16="http://schemas.microsoft.com/office/drawing/2014/main" id="{67EB4D88-9426-707D-0C80-6F06E9645855}"/>
              </a:ext>
            </a:extLst>
          </p:cNvPr>
          <p:cNvSpPr>
            <a:spLocks noGrp="1"/>
          </p:cNvSpPr>
          <p:nvPr>
            <p:ph type="sldNum" sz="quarter" idx="12"/>
          </p:nvPr>
        </p:nvSpPr>
        <p:spPr/>
        <p:txBody>
          <a:bodyPr/>
          <a:lstStyle/>
          <a:p>
            <a:fld id="{1A4800EB-2EA5-46D2-A07A-510C9AA2772C}" type="slidenum">
              <a:rPr lang="en-US" altLang="zh-TW" smtClean="0"/>
              <a:pPr/>
              <a:t>81</a:t>
            </a:fld>
            <a:endParaRPr lang="en-US" altLang="zh-TW"/>
          </a:p>
        </p:txBody>
      </p:sp>
      <p:pic>
        <p:nvPicPr>
          <p:cNvPr id="8" name="圖片 7" descr="一張含有 文字, 螢幕擷取畫面, 數字, 圖表 的圖片&#10;&#10;自動產生的描述">
            <a:extLst>
              <a:ext uri="{FF2B5EF4-FFF2-40B4-BE49-F238E27FC236}">
                <a16:creationId xmlns:a16="http://schemas.microsoft.com/office/drawing/2014/main" id="{EF79D348-5FB2-4529-52BD-237467138C04}"/>
              </a:ext>
            </a:extLst>
          </p:cNvPr>
          <p:cNvPicPr>
            <a:picLocks noChangeAspect="1"/>
          </p:cNvPicPr>
          <p:nvPr/>
        </p:nvPicPr>
        <p:blipFill rotWithShape="1">
          <a:blip r:embed="rId4">
            <a:extLst>
              <a:ext uri="{28A0092B-C50C-407E-A947-70E740481C1C}">
                <a14:useLocalDpi xmlns:a14="http://schemas.microsoft.com/office/drawing/2010/main" val="0"/>
              </a:ext>
            </a:extLst>
          </a:blip>
          <a:srcRect b="5189"/>
          <a:stretch/>
        </p:blipFill>
        <p:spPr>
          <a:xfrm>
            <a:off x="2431917" y="1762688"/>
            <a:ext cx="7906085" cy="2314302"/>
          </a:xfrm>
          <a:prstGeom prst="rect">
            <a:avLst/>
          </a:prstGeom>
        </p:spPr>
      </p:pic>
      <p:cxnSp>
        <p:nvCxnSpPr>
          <p:cNvPr id="10" name="直線接點 9">
            <a:extLst>
              <a:ext uri="{FF2B5EF4-FFF2-40B4-BE49-F238E27FC236}">
                <a16:creationId xmlns:a16="http://schemas.microsoft.com/office/drawing/2014/main" id="{960F7B63-EA01-0975-0955-0D52112DADA9}"/>
              </a:ext>
            </a:extLst>
          </p:cNvPr>
          <p:cNvCxnSpPr/>
          <p:nvPr/>
        </p:nvCxnSpPr>
        <p:spPr>
          <a:xfrm>
            <a:off x="480000" y="4365000"/>
            <a:ext cx="11712000" cy="0"/>
          </a:xfrm>
          <a:prstGeom prst="line">
            <a:avLst/>
          </a:prstGeom>
          <a:ln w="12700">
            <a:solidFill>
              <a:schemeClr val="accent4">
                <a:lumMod val="25000"/>
                <a:lumOff val="75000"/>
              </a:schemeClr>
            </a:solidFill>
            <a:prstDash val="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2872467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260"/>
        <p:cNvGrpSpPr/>
        <p:nvPr/>
      </p:nvGrpSpPr>
      <p:grpSpPr>
        <a:xfrm>
          <a:off x="0" y="0"/>
          <a:ext cx="0" cy="0"/>
          <a:chOff x="0" y="0"/>
          <a:chExt cx="0" cy="0"/>
        </a:xfrm>
      </p:grpSpPr>
      <p:sp>
        <p:nvSpPr>
          <p:cNvPr id="1262" name="Google Shape;1262;p71"/>
          <p:cNvSpPr/>
          <p:nvPr/>
        </p:nvSpPr>
        <p:spPr>
          <a:xfrm>
            <a:off x="2976483" y="2658714"/>
            <a:ext cx="3792000" cy="768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Randomly sample SVD compress ratio </a:t>
            </a:r>
            <a:r>
              <a:rPr lang="zh-TW" b="1" i="1" dirty="0">
                <a:solidFill>
                  <a:schemeClr val="dk1"/>
                </a:solidFill>
                <a:latin typeface="Times New Roman"/>
                <a:ea typeface="Times New Roman"/>
                <a:cs typeface="Times New Roman"/>
                <a:sym typeface="Times New Roman"/>
              </a:rPr>
              <a:t>r</a:t>
            </a:r>
            <a:r>
              <a:rPr lang="zh-TW" b="1" dirty="0">
                <a:solidFill>
                  <a:schemeClr val="dk1"/>
                </a:solidFill>
                <a:latin typeface="Times New Roman"/>
                <a:ea typeface="Times New Roman"/>
                <a:cs typeface="Times New Roman"/>
                <a:sym typeface="Times New Roman"/>
              </a:rPr>
              <a:t> = (</a:t>
            </a:r>
            <a:r>
              <a:rPr lang="zh-TW" b="1" i="1" dirty="0">
                <a:solidFill>
                  <a:schemeClr val="dk1"/>
                </a:solidFill>
                <a:latin typeface="Times New Roman"/>
                <a:ea typeface="Times New Roman"/>
                <a:cs typeface="Times New Roman"/>
                <a:sym typeface="Times New Roman"/>
              </a:rPr>
              <a:t>r</a:t>
            </a:r>
            <a:r>
              <a:rPr lang="zh-TW" b="1" baseline="30000" dirty="0">
                <a:solidFill>
                  <a:schemeClr val="dk1"/>
                </a:solidFill>
                <a:latin typeface="Times New Roman"/>
                <a:ea typeface="Times New Roman"/>
                <a:cs typeface="Times New Roman"/>
                <a:sym typeface="Times New Roman"/>
              </a:rPr>
              <a:t>(1)</a:t>
            </a:r>
            <a:r>
              <a:rPr lang="zh-TW" b="1" i="1" dirty="0">
                <a:solidFill>
                  <a:schemeClr val="dk1"/>
                </a:solidFill>
                <a:latin typeface="Times New Roman"/>
                <a:ea typeface="Times New Roman"/>
                <a:cs typeface="Times New Roman"/>
                <a:sym typeface="Times New Roman"/>
              </a:rPr>
              <a:t>, …r</a:t>
            </a:r>
            <a:r>
              <a:rPr lang="zh-TW" b="1" baseline="30000" dirty="0">
                <a:solidFill>
                  <a:schemeClr val="dk1"/>
                </a:solidFill>
                <a:latin typeface="Times New Roman"/>
                <a:ea typeface="Times New Roman"/>
                <a:cs typeface="Times New Roman"/>
                <a:sym typeface="Times New Roman"/>
              </a:rPr>
              <a:t>(i)</a:t>
            </a:r>
            <a:r>
              <a:rPr lang="zh-TW" b="1" i="1" dirty="0">
                <a:solidFill>
                  <a:schemeClr val="dk1"/>
                </a:solidFill>
                <a:latin typeface="Times New Roman"/>
                <a:ea typeface="Times New Roman"/>
                <a:cs typeface="Times New Roman"/>
                <a:sym typeface="Times New Roman"/>
              </a:rPr>
              <a:t>, …r</a:t>
            </a:r>
            <a:r>
              <a:rPr lang="zh-TW" b="1" baseline="30000" dirty="0">
                <a:solidFill>
                  <a:schemeClr val="dk1"/>
                </a:solidFill>
                <a:latin typeface="Times New Roman"/>
                <a:ea typeface="Times New Roman"/>
                <a:cs typeface="Times New Roman"/>
                <a:sym typeface="Times New Roman"/>
              </a:rPr>
              <a:t>(</a:t>
            </a:r>
            <a:r>
              <a:rPr lang="en-US" altLang="zh-TW" b="1" baseline="30000" dirty="0">
                <a:solidFill>
                  <a:schemeClr val="dk1"/>
                </a:solidFill>
                <a:latin typeface="Times New Roman"/>
                <a:ea typeface="Times New Roman"/>
                <a:cs typeface="Times New Roman"/>
                <a:sym typeface="Times New Roman"/>
              </a:rPr>
              <a:t>3</a:t>
            </a:r>
            <a:r>
              <a:rPr lang="zh-TW" b="1" baseline="30000" dirty="0">
                <a:solidFill>
                  <a:schemeClr val="dk1"/>
                </a:solidFill>
                <a:latin typeface="Times New Roman"/>
                <a:ea typeface="Times New Roman"/>
                <a:cs typeface="Times New Roman"/>
                <a:sym typeface="Times New Roman"/>
              </a:rPr>
              <a:t>*L)</a:t>
            </a:r>
            <a:r>
              <a:rPr lang="zh-TW" b="1" dirty="0">
                <a:solidFill>
                  <a:schemeClr val="dk1"/>
                </a:solidFill>
                <a:latin typeface="Times New Roman"/>
                <a:ea typeface="Times New Roman"/>
                <a:cs typeface="Times New Roman"/>
                <a:sym typeface="Times New Roman"/>
              </a:rPr>
              <a:t>)</a:t>
            </a:r>
            <a:endParaRPr b="1" dirty="0">
              <a:solidFill>
                <a:schemeClr val="dk1"/>
              </a:solidFill>
              <a:latin typeface="Times New Roman"/>
              <a:ea typeface="Times New Roman"/>
              <a:cs typeface="Times New Roman"/>
              <a:sym typeface="Times New Roman"/>
            </a:endParaRPr>
          </a:p>
        </p:txBody>
      </p:sp>
      <p:sp>
        <p:nvSpPr>
          <p:cNvPr id="1263" name="Google Shape;1263;p71"/>
          <p:cNvSpPr/>
          <p:nvPr/>
        </p:nvSpPr>
        <p:spPr>
          <a:xfrm>
            <a:off x="7541485" y="2206236"/>
            <a:ext cx="3840000" cy="768000"/>
          </a:xfrm>
          <a:prstGeom prst="parallelogram">
            <a:avLst>
              <a:gd name="adj" fmla="val 25000"/>
            </a:avLst>
          </a:prstGeom>
          <a:noFill/>
          <a:ln w="28575" cap="flat" cmpd="sng">
            <a:solidFill>
              <a:srgbClr val="669900"/>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Output a</a:t>
            </a:r>
            <a:endParaRPr b="1">
              <a:solidFill>
                <a:schemeClr val="dk1"/>
              </a:solidFill>
              <a:latin typeface="Times New Roman"/>
              <a:ea typeface="Times New Roman"/>
              <a:cs typeface="Times New Roman"/>
              <a:sym typeface="Times New Roman"/>
            </a:endParaRPr>
          </a:p>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well-trained supernet </a:t>
            </a:r>
            <a:endParaRPr b="1">
              <a:solidFill>
                <a:schemeClr val="dk1"/>
              </a:solidFill>
              <a:latin typeface="Times New Roman"/>
              <a:ea typeface="Times New Roman"/>
              <a:cs typeface="Times New Roman"/>
              <a:sym typeface="Times New Roman"/>
            </a:endParaRPr>
          </a:p>
        </p:txBody>
      </p:sp>
      <p:sp>
        <p:nvSpPr>
          <p:cNvPr id="1264" name="Google Shape;1264;p71"/>
          <p:cNvSpPr/>
          <p:nvPr/>
        </p:nvSpPr>
        <p:spPr>
          <a:xfrm>
            <a:off x="2977083" y="3688411"/>
            <a:ext cx="3790800" cy="768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Apply the sampled ratio</a:t>
            </a:r>
            <a:r>
              <a:rPr lang="zh-TW" b="1">
                <a:solidFill>
                  <a:srgbClr val="FF0000"/>
                </a:solidFill>
                <a:latin typeface="Times New Roman"/>
                <a:ea typeface="Times New Roman"/>
                <a:cs typeface="Times New Roman"/>
                <a:sym typeface="Times New Roman"/>
              </a:rPr>
              <a:t> </a:t>
            </a:r>
            <a:r>
              <a:rPr lang="zh-TW" b="1" i="1">
                <a:solidFill>
                  <a:schemeClr val="dk1"/>
                </a:solidFill>
                <a:latin typeface="Times New Roman"/>
                <a:ea typeface="Times New Roman"/>
                <a:cs typeface="Times New Roman"/>
                <a:sym typeface="Times New Roman"/>
              </a:rPr>
              <a:t>r</a:t>
            </a:r>
            <a:r>
              <a:rPr lang="zh-TW" b="1">
                <a:solidFill>
                  <a:schemeClr val="dk1"/>
                </a:solidFill>
                <a:latin typeface="Times New Roman"/>
                <a:ea typeface="Times New Roman"/>
                <a:cs typeface="Times New Roman"/>
                <a:sym typeface="Times New Roman"/>
              </a:rPr>
              <a:t> on the LRA-ViT to set up a subnet</a:t>
            </a:r>
            <a:endParaRPr b="1">
              <a:solidFill>
                <a:schemeClr val="dk1"/>
              </a:solidFill>
              <a:latin typeface="Times New Roman"/>
              <a:ea typeface="Times New Roman"/>
              <a:cs typeface="Times New Roman"/>
              <a:sym typeface="Times New Roman"/>
            </a:endParaRPr>
          </a:p>
        </p:txBody>
      </p:sp>
      <p:sp>
        <p:nvSpPr>
          <p:cNvPr id="1265" name="Google Shape;1265;p71"/>
          <p:cNvSpPr/>
          <p:nvPr/>
        </p:nvSpPr>
        <p:spPr>
          <a:xfrm>
            <a:off x="7541485" y="4576967"/>
            <a:ext cx="3840000" cy="552000"/>
          </a:xfrm>
          <a:prstGeom prst="parallelogram">
            <a:avLst>
              <a:gd name="adj" fmla="val 25000"/>
            </a:avLst>
          </a:prstGeom>
          <a:noFill/>
          <a:ln w="28575" cap="flat" cmpd="sng">
            <a:solidFill>
              <a:srgbClr val="669900"/>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Output the optimal subnet</a:t>
            </a:r>
            <a:endParaRPr b="1">
              <a:solidFill>
                <a:schemeClr val="dk1"/>
              </a:solidFill>
              <a:latin typeface="Times New Roman"/>
              <a:ea typeface="Times New Roman"/>
              <a:cs typeface="Times New Roman"/>
              <a:sym typeface="Times New Roman"/>
            </a:endParaRPr>
          </a:p>
        </p:txBody>
      </p:sp>
      <p:cxnSp>
        <p:nvCxnSpPr>
          <p:cNvPr id="1266" name="Google Shape;1266;p71"/>
          <p:cNvCxnSpPr>
            <a:stCxn id="1267" idx="3"/>
            <a:endCxn id="1268" idx="5"/>
          </p:cNvCxnSpPr>
          <p:nvPr/>
        </p:nvCxnSpPr>
        <p:spPr>
          <a:xfrm>
            <a:off x="2539449" y="2121000"/>
            <a:ext cx="506000" cy="0"/>
          </a:xfrm>
          <a:prstGeom prst="straightConnector1">
            <a:avLst/>
          </a:prstGeom>
          <a:noFill/>
          <a:ln w="9525" cap="flat" cmpd="sng">
            <a:solidFill>
              <a:schemeClr val="dk1"/>
            </a:solidFill>
            <a:prstDash val="solid"/>
            <a:miter lim="800000"/>
            <a:headEnd type="none" w="sm" len="sm"/>
            <a:tailEnd type="triangle" w="med" len="med"/>
          </a:ln>
        </p:spPr>
      </p:cxnSp>
      <p:cxnSp>
        <p:nvCxnSpPr>
          <p:cNvPr id="1269" name="Google Shape;1269;p71"/>
          <p:cNvCxnSpPr>
            <a:cxnSpLocks/>
            <a:endCxn id="1262" idx="0"/>
          </p:cNvCxnSpPr>
          <p:nvPr/>
        </p:nvCxnSpPr>
        <p:spPr>
          <a:xfrm>
            <a:off x="4872483" y="2397114"/>
            <a:ext cx="0" cy="261600"/>
          </a:xfrm>
          <a:prstGeom prst="straightConnector1">
            <a:avLst/>
          </a:prstGeom>
          <a:noFill/>
          <a:ln w="9525" cap="flat" cmpd="sng">
            <a:solidFill>
              <a:schemeClr val="dk1"/>
            </a:solidFill>
            <a:prstDash val="solid"/>
            <a:miter lim="800000"/>
            <a:headEnd type="none" w="sm" len="sm"/>
            <a:tailEnd type="triangle" w="med" len="med"/>
          </a:ln>
        </p:spPr>
      </p:cxnSp>
      <p:cxnSp>
        <p:nvCxnSpPr>
          <p:cNvPr id="1271" name="Google Shape;1271;p71"/>
          <p:cNvCxnSpPr>
            <a:stCxn id="1262" idx="2"/>
            <a:endCxn id="1264" idx="0"/>
          </p:cNvCxnSpPr>
          <p:nvPr/>
        </p:nvCxnSpPr>
        <p:spPr>
          <a:xfrm>
            <a:off x="4872483" y="3426714"/>
            <a:ext cx="0" cy="261600"/>
          </a:xfrm>
          <a:prstGeom prst="straightConnector1">
            <a:avLst/>
          </a:prstGeom>
          <a:noFill/>
          <a:ln w="9525" cap="flat" cmpd="sng">
            <a:solidFill>
              <a:schemeClr val="dk1"/>
            </a:solidFill>
            <a:prstDash val="solid"/>
            <a:miter lim="800000"/>
            <a:headEnd type="none" w="sm" len="sm"/>
            <a:tailEnd type="triangle" w="med" len="med"/>
          </a:ln>
        </p:spPr>
      </p:cxnSp>
      <p:sp>
        <p:nvSpPr>
          <p:cNvPr id="1272" name="Google Shape;1272;p71"/>
          <p:cNvSpPr/>
          <p:nvPr/>
        </p:nvSpPr>
        <p:spPr>
          <a:xfrm>
            <a:off x="2976483" y="4718107"/>
            <a:ext cx="3792000" cy="552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Train the subnet</a:t>
            </a:r>
            <a:endParaRPr b="1">
              <a:solidFill>
                <a:schemeClr val="dk1"/>
              </a:solidFill>
              <a:latin typeface="Times New Roman"/>
              <a:ea typeface="Times New Roman"/>
              <a:cs typeface="Times New Roman"/>
              <a:sym typeface="Times New Roman"/>
            </a:endParaRPr>
          </a:p>
        </p:txBody>
      </p:sp>
      <p:sp>
        <p:nvSpPr>
          <p:cNvPr id="1273" name="Google Shape;1273;p71"/>
          <p:cNvSpPr/>
          <p:nvPr/>
        </p:nvSpPr>
        <p:spPr>
          <a:xfrm>
            <a:off x="7541485" y="3211602"/>
            <a:ext cx="3840000" cy="1128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Perform a </a:t>
            </a:r>
            <a:r>
              <a:rPr lang="en-US" altLang="zh-TW" b="1" dirty="0">
                <a:solidFill>
                  <a:schemeClr val="dk1"/>
                </a:solidFill>
                <a:latin typeface="Times New Roman"/>
                <a:ea typeface="Times New Roman"/>
                <a:cs typeface="Times New Roman"/>
                <a:sym typeface="Times New Roman"/>
              </a:rPr>
              <a:t>E</a:t>
            </a:r>
            <a:r>
              <a:rPr lang="zh-TW" b="1" dirty="0">
                <a:solidFill>
                  <a:schemeClr val="dk1"/>
                </a:solidFill>
                <a:latin typeface="Times New Roman"/>
                <a:ea typeface="Times New Roman"/>
                <a:cs typeface="Times New Roman"/>
                <a:sym typeface="Times New Roman"/>
              </a:rPr>
              <a:t>A search with </a:t>
            </a:r>
            <a:endParaRPr b="1" dirty="0">
              <a:solidFill>
                <a:schemeClr val="dk1"/>
              </a:solidFill>
              <a:latin typeface="Times New Roman"/>
              <a:ea typeface="Times New Roman"/>
              <a:cs typeface="Times New Roman"/>
              <a:sym typeface="Times New Roman"/>
            </a:endParaRPr>
          </a:p>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a subnet FLOPs constraint </a:t>
            </a:r>
            <a:endParaRPr b="1" dirty="0">
              <a:solidFill>
                <a:schemeClr val="dk1"/>
              </a:solidFill>
              <a:latin typeface="Times New Roman"/>
              <a:ea typeface="Times New Roman"/>
              <a:cs typeface="Times New Roman"/>
              <a:sym typeface="Times New Roman"/>
            </a:endParaRPr>
          </a:p>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over the well-trained supernet</a:t>
            </a:r>
            <a:endParaRPr b="1" dirty="0">
              <a:solidFill>
                <a:schemeClr val="dk1"/>
              </a:solidFill>
              <a:latin typeface="Times New Roman"/>
              <a:ea typeface="Times New Roman"/>
              <a:cs typeface="Times New Roman"/>
              <a:sym typeface="Times New Roman"/>
            </a:endParaRPr>
          </a:p>
        </p:txBody>
      </p:sp>
      <p:cxnSp>
        <p:nvCxnSpPr>
          <p:cNvPr id="1274" name="Google Shape;1274;p71"/>
          <p:cNvCxnSpPr>
            <a:stCxn id="1264" idx="2"/>
            <a:endCxn id="1272" idx="0"/>
          </p:cNvCxnSpPr>
          <p:nvPr/>
        </p:nvCxnSpPr>
        <p:spPr>
          <a:xfrm rot="-5400000" flipH="1">
            <a:off x="4742083" y="4586811"/>
            <a:ext cx="261600" cy="800"/>
          </a:xfrm>
          <a:prstGeom prst="bentConnector3">
            <a:avLst>
              <a:gd name="adj1" fmla="val 50018"/>
            </a:avLst>
          </a:prstGeom>
          <a:noFill/>
          <a:ln w="9525" cap="flat" cmpd="sng">
            <a:solidFill>
              <a:schemeClr val="dk2"/>
            </a:solidFill>
            <a:prstDash val="solid"/>
            <a:round/>
            <a:headEnd type="none" w="med" len="med"/>
            <a:tailEnd type="triangle" w="med" len="med"/>
          </a:ln>
        </p:spPr>
      </p:cxnSp>
      <p:sp>
        <p:nvSpPr>
          <p:cNvPr id="1267" name="Google Shape;1267;p71"/>
          <p:cNvSpPr/>
          <p:nvPr/>
        </p:nvSpPr>
        <p:spPr>
          <a:xfrm>
            <a:off x="1339449" y="1845000"/>
            <a:ext cx="1200000" cy="552000"/>
          </a:xfrm>
          <a:prstGeom prst="roundRect">
            <a:avLst>
              <a:gd name="adj" fmla="val 50000"/>
            </a:avLst>
          </a:prstGeom>
          <a:noFill/>
          <a:ln w="28575" cap="flat" cmpd="sng">
            <a:solidFill>
              <a:srgbClr val="EA9999"/>
            </a:solidFill>
            <a:prstDash val="solid"/>
            <a:miter lim="8000"/>
            <a:headEnd type="none" w="sm" len="sm"/>
            <a:tailEnd type="none" w="sm" len="sm"/>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Start</a:t>
            </a:r>
            <a:endParaRPr b="1">
              <a:latin typeface="Times New Roman"/>
              <a:ea typeface="Times New Roman"/>
              <a:cs typeface="Times New Roman"/>
              <a:sym typeface="Times New Roman"/>
            </a:endParaRPr>
          </a:p>
        </p:txBody>
      </p:sp>
      <p:sp>
        <p:nvSpPr>
          <p:cNvPr id="1275" name="Google Shape;1275;p71"/>
          <p:cNvSpPr/>
          <p:nvPr/>
        </p:nvSpPr>
        <p:spPr>
          <a:xfrm>
            <a:off x="8861485" y="5366334"/>
            <a:ext cx="1200000" cy="552000"/>
          </a:xfrm>
          <a:prstGeom prst="roundRect">
            <a:avLst>
              <a:gd name="adj" fmla="val 50000"/>
            </a:avLst>
          </a:prstGeom>
          <a:noFill/>
          <a:ln w="28575" cap="flat" cmpd="sng">
            <a:solidFill>
              <a:srgbClr val="EA9999"/>
            </a:solidFill>
            <a:prstDash val="solid"/>
            <a:miter lim="8000"/>
            <a:headEnd type="none" w="sm" len="sm"/>
            <a:tailEnd type="none" w="sm" len="sm"/>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End</a:t>
            </a:r>
            <a:endParaRPr b="1">
              <a:latin typeface="Times New Roman"/>
              <a:ea typeface="Times New Roman"/>
              <a:cs typeface="Times New Roman"/>
              <a:sym typeface="Times New Roman"/>
            </a:endParaRPr>
          </a:p>
        </p:txBody>
      </p:sp>
      <p:sp>
        <p:nvSpPr>
          <p:cNvPr id="1276" name="Google Shape;1276;p71"/>
          <p:cNvSpPr/>
          <p:nvPr/>
        </p:nvSpPr>
        <p:spPr>
          <a:xfrm>
            <a:off x="3722083" y="5531802"/>
            <a:ext cx="2300800" cy="1186400"/>
          </a:xfrm>
          <a:prstGeom prst="diamond">
            <a:avLst/>
          </a:prstGeom>
          <a:noFill/>
          <a:ln w="28575" cap="flat" cmpd="sng">
            <a:solidFill>
              <a:srgbClr val="E69138"/>
            </a:solidFill>
            <a:prstDash val="solid"/>
            <a:miter lim="8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Is the training finished?</a:t>
            </a:r>
            <a:endParaRPr b="1">
              <a:latin typeface="Times New Roman"/>
              <a:ea typeface="Times New Roman"/>
              <a:cs typeface="Times New Roman"/>
              <a:sym typeface="Times New Roman"/>
            </a:endParaRPr>
          </a:p>
        </p:txBody>
      </p:sp>
      <p:cxnSp>
        <p:nvCxnSpPr>
          <p:cNvPr id="1277" name="Google Shape;1277;p71"/>
          <p:cNvCxnSpPr>
            <a:stCxn id="1272" idx="2"/>
            <a:endCxn id="1276" idx="0"/>
          </p:cNvCxnSpPr>
          <p:nvPr/>
        </p:nvCxnSpPr>
        <p:spPr>
          <a:xfrm>
            <a:off x="4872483" y="5270107"/>
            <a:ext cx="0" cy="261600"/>
          </a:xfrm>
          <a:prstGeom prst="straightConnector1">
            <a:avLst/>
          </a:prstGeom>
          <a:noFill/>
          <a:ln w="9525" cap="flat" cmpd="sng">
            <a:solidFill>
              <a:schemeClr val="dk2"/>
            </a:solidFill>
            <a:prstDash val="solid"/>
            <a:round/>
            <a:headEnd type="none" w="med" len="med"/>
            <a:tailEnd type="triangle" w="med" len="med"/>
          </a:ln>
        </p:spPr>
      </p:cxnSp>
      <p:cxnSp>
        <p:nvCxnSpPr>
          <p:cNvPr id="1278" name="Google Shape;1278;p71"/>
          <p:cNvCxnSpPr>
            <a:stCxn id="1276" idx="3"/>
            <a:endCxn id="1263" idx="5"/>
          </p:cNvCxnSpPr>
          <p:nvPr/>
        </p:nvCxnSpPr>
        <p:spPr>
          <a:xfrm rot="10800000" flipH="1">
            <a:off x="6022883" y="2590202"/>
            <a:ext cx="1614800" cy="3534800"/>
          </a:xfrm>
          <a:prstGeom prst="bentConnector3">
            <a:avLst>
              <a:gd name="adj1" fmla="val 68400"/>
            </a:avLst>
          </a:prstGeom>
          <a:noFill/>
          <a:ln w="9525" cap="flat" cmpd="sng">
            <a:solidFill>
              <a:schemeClr val="dk2"/>
            </a:solidFill>
            <a:prstDash val="solid"/>
            <a:round/>
            <a:headEnd type="none" w="med" len="med"/>
            <a:tailEnd type="triangle" w="med" len="med"/>
          </a:ln>
        </p:spPr>
      </p:cxnSp>
      <p:cxnSp>
        <p:nvCxnSpPr>
          <p:cNvPr id="1279" name="Google Shape;1279;p71"/>
          <p:cNvCxnSpPr>
            <a:stCxn id="1276" idx="1"/>
            <a:endCxn id="1262" idx="1"/>
          </p:cNvCxnSpPr>
          <p:nvPr/>
        </p:nvCxnSpPr>
        <p:spPr>
          <a:xfrm rot="10800000">
            <a:off x="2976483" y="3042602"/>
            <a:ext cx="745600" cy="3082400"/>
          </a:xfrm>
          <a:prstGeom prst="bentConnector3">
            <a:avLst>
              <a:gd name="adj1" fmla="val 162498"/>
            </a:avLst>
          </a:prstGeom>
          <a:noFill/>
          <a:ln w="9525" cap="flat" cmpd="sng">
            <a:solidFill>
              <a:schemeClr val="dk2"/>
            </a:solidFill>
            <a:prstDash val="solid"/>
            <a:round/>
            <a:headEnd type="none" w="med" len="med"/>
            <a:tailEnd type="triangle" w="med" len="med"/>
          </a:ln>
        </p:spPr>
      </p:cxnSp>
      <p:cxnSp>
        <p:nvCxnSpPr>
          <p:cNvPr id="1280" name="Google Shape;1280;p71"/>
          <p:cNvCxnSpPr>
            <a:stCxn id="1263" idx="4"/>
            <a:endCxn id="1273" idx="0"/>
          </p:cNvCxnSpPr>
          <p:nvPr/>
        </p:nvCxnSpPr>
        <p:spPr>
          <a:xfrm>
            <a:off x="9461484" y="2974236"/>
            <a:ext cx="0" cy="237200"/>
          </a:xfrm>
          <a:prstGeom prst="straightConnector1">
            <a:avLst/>
          </a:prstGeom>
          <a:noFill/>
          <a:ln w="9525" cap="flat" cmpd="sng">
            <a:solidFill>
              <a:schemeClr val="dk1"/>
            </a:solidFill>
            <a:prstDash val="solid"/>
            <a:miter lim="800000"/>
            <a:headEnd type="none" w="sm" len="sm"/>
            <a:tailEnd type="triangle" w="med" len="med"/>
          </a:ln>
        </p:spPr>
      </p:cxnSp>
      <p:cxnSp>
        <p:nvCxnSpPr>
          <p:cNvPr id="1281" name="Google Shape;1281;p71"/>
          <p:cNvCxnSpPr>
            <a:stCxn id="1273" idx="2"/>
            <a:endCxn id="1265" idx="0"/>
          </p:cNvCxnSpPr>
          <p:nvPr/>
        </p:nvCxnSpPr>
        <p:spPr>
          <a:xfrm>
            <a:off x="9461484" y="4339602"/>
            <a:ext cx="0" cy="237200"/>
          </a:xfrm>
          <a:prstGeom prst="straightConnector1">
            <a:avLst/>
          </a:prstGeom>
          <a:noFill/>
          <a:ln w="9525" cap="flat" cmpd="sng">
            <a:solidFill>
              <a:schemeClr val="dk1"/>
            </a:solidFill>
            <a:prstDash val="solid"/>
            <a:miter lim="800000"/>
            <a:headEnd type="none" w="sm" len="sm"/>
            <a:tailEnd type="triangle" w="med" len="med"/>
          </a:ln>
        </p:spPr>
      </p:cxnSp>
      <p:cxnSp>
        <p:nvCxnSpPr>
          <p:cNvPr id="1282" name="Google Shape;1282;p71"/>
          <p:cNvCxnSpPr>
            <a:stCxn id="1265" idx="4"/>
            <a:endCxn id="1275" idx="0"/>
          </p:cNvCxnSpPr>
          <p:nvPr/>
        </p:nvCxnSpPr>
        <p:spPr>
          <a:xfrm>
            <a:off x="9461484" y="5128967"/>
            <a:ext cx="0" cy="237200"/>
          </a:xfrm>
          <a:prstGeom prst="straightConnector1">
            <a:avLst/>
          </a:prstGeom>
          <a:noFill/>
          <a:ln w="9525" cap="flat" cmpd="sng">
            <a:solidFill>
              <a:schemeClr val="dk1"/>
            </a:solidFill>
            <a:prstDash val="solid"/>
            <a:miter lim="800000"/>
            <a:headEnd type="none" w="sm" len="sm"/>
            <a:tailEnd type="triangle" w="med" len="med"/>
          </a:ln>
        </p:spPr>
      </p:cxnSp>
      <p:sp>
        <p:nvSpPr>
          <p:cNvPr id="1283" name="Google Shape;1283;p71"/>
          <p:cNvSpPr/>
          <p:nvPr/>
        </p:nvSpPr>
        <p:spPr>
          <a:xfrm>
            <a:off x="6022883" y="5731803"/>
            <a:ext cx="1036800" cy="552000"/>
          </a:xfrm>
          <a:prstGeom prst="roundRect">
            <a:avLst>
              <a:gd name="adj" fmla="val 50000"/>
            </a:avLst>
          </a:prstGeom>
          <a:noFill/>
          <a:ln>
            <a:noFill/>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Yes</a:t>
            </a:r>
            <a:endParaRPr b="1">
              <a:latin typeface="Times New Roman"/>
              <a:ea typeface="Times New Roman"/>
              <a:cs typeface="Times New Roman"/>
              <a:sym typeface="Times New Roman"/>
            </a:endParaRPr>
          </a:p>
        </p:txBody>
      </p:sp>
      <p:sp>
        <p:nvSpPr>
          <p:cNvPr id="1284" name="Google Shape;1284;p71"/>
          <p:cNvSpPr/>
          <p:nvPr/>
        </p:nvSpPr>
        <p:spPr>
          <a:xfrm>
            <a:off x="2685283" y="5747803"/>
            <a:ext cx="1036800" cy="552000"/>
          </a:xfrm>
          <a:prstGeom prst="roundRect">
            <a:avLst>
              <a:gd name="adj" fmla="val 50000"/>
            </a:avLst>
          </a:prstGeom>
          <a:noFill/>
          <a:ln>
            <a:noFill/>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No</a:t>
            </a:r>
            <a:endParaRPr b="1">
              <a:latin typeface="Times New Roman"/>
              <a:ea typeface="Times New Roman"/>
              <a:cs typeface="Times New Roman"/>
              <a:sym typeface="Times New Roman"/>
            </a:endParaRPr>
          </a:p>
        </p:txBody>
      </p:sp>
      <p:sp>
        <p:nvSpPr>
          <p:cNvPr id="4" name="標題 3">
            <a:extLst>
              <a:ext uri="{FF2B5EF4-FFF2-40B4-BE49-F238E27FC236}">
                <a16:creationId xmlns:a16="http://schemas.microsoft.com/office/drawing/2014/main" id="{5081D8DE-A38C-4DC6-88B0-3F9B1EDBE658}"/>
              </a:ext>
            </a:extLst>
          </p:cNvPr>
          <p:cNvSpPr>
            <a:spLocks noGrp="1"/>
          </p:cNvSpPr>
          <p:nvPr>
            <p:ph type="title"/>
          </p:nvPr>
        </p:nvSpPr>
        <p:spPr/>
        <p:txBody>
          <a:bodyPr/>
          <a:lstStyle/>
          <a:p>
            <a:r>
              <a:rPr lang="en-US" altLang="zh-TW" dirty="0"/>
              <a:t>Flowchart  </a:t>
            </a:r>
            <a:endParaRPr lang="zh-TW" altLang="en-US" dirty="0"/>
          </a:p>
        </p:txBody>
      </p:sp>
      <p:sp>
        <p:nvSpPr>
          <p:cNvPr id="1285" name="Google Shape;1285;p71"/>
          <p:cNvSpPr txBox="1">
            <a:spLocks noGrp="1"/>
          </p:cNvSpPr>
          <p:nvPr>
            <p:ph type="sldNum" sz="quarter" idx="12"/>
          </p:nvPr>
        </p:nvSpPr>
        <p:spPr>
          <a:prstGeom prst="rect">
            <a:avLst/>
          </a:prstGeom>
          <a:noFill/>
          <a:ln>
            <a:noFill/>
          </a:ln>
        </p:spPr>
        <p:txBody>
          <a:bodyPr spcFirstLastPara="1" vert="horz" wrap="square" lIns="121900" tIns="60933" rIns="121900" bIns="60933" rtlCol="0" anchor="t" anchorCtr="0">
            <a:noAutofit/>
          </a:bodyPr>
          <a:lstStyle/>
          <a:p>
            <a:pPr>
              <a:spcBef>
                <a:spcPts val="0"/>
              </a:spcBef>
              <a:spcAft>
                <a:spcPts val="0"/>
              </a:spcAft>
            </a:pPr>
            <a:fld id="{00000000-1234-1234-1234-123412341234}" type="slidenum">
              <a:rPr lang="en-US" altLang="zh-TW"/>
              <a:pPr>
                <a:spcBef>
                  <a:spcPts val="0"/>
                </a:spcBef>
                <a:spcAft>
                  <a:spcPts val="0"/>
                </a:spcAft>
              </a:pPr>
              <a:t>82</a:t>
            </a:fld>
            <a:endParaRPr/>
          </a:p>
        </p:txBody>
      </p:sp>
      <p:sp>
        <p:nvSpPr>
          <p:cNvPr id="1268" name="Google Shape;1268;p71"/>
          <p:cNvSpPr/>
          <p:nvPr/>
        </p:nvSpPr>
        <p:spPr>
          <a:xfrm>
            <a:off x="2976451" y="1845003"/>
            <a:ext cx="3792000" cy="552000"/>
          </a:xfrm>
          <a:prstGeom prst="parallelogram">
            <a:avLst>
              <a:gd name="adj" fmla="val 25000"/>
            </a:avLst>
          </a:prstGeom>
          <a:noFill/>
          <a:ln w="28575" cap="flat" cmpd="sng">
            <a:solidFill>
              <a:srgbClr val="669900"/>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buClr>
                <a:schemeClr val="dk1"/>
              </a:buClr>
              <a:buSzPts val="1100"/>
            </a:pPr>
            <a:r>
              <a:rPr lang="zh-TW" b="1">
                <a:solidFill>
                  <a:schemeClr val="dk1"/>
                </a:solidFill>
                <a:latin typeface="Times New Roman"/>
                <a:ea typeface="Times New Roman"/>
                <a:cs typeface="Times New Roman"/>
                <a:sym typeface="Times New Roman"/>
              </a:rPr>
              <a:t>Input a pretrained ViT model</a:t>
            </a:r>
            <a:endParaRPr b="1">
              <a:solidFill>
                <a:schemeClr val="dk1"/>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260"/>
        <p:cNvGrpSpPr/>
        <p:nvPr/>
      </p:nvGrpSpPr>
      <p:grpSpPr>
        <a:xfrm>
          <a:off x="0" y="0"/>
          <a:ext cx="0" cy="0"/>
          <a:chOff x="0" y="0"/>
          <a:chExt cx="0" cy="0"/>
        </a:xfrm>
      </p:grpSpPr>
      <p:sp>
        <p:nvSpPr>
          <p:cNvPr id="1262" name="Google Shape;1262;p71"/>
          <p:cNvSpPr/>
          <p:nvPr/>
        </p:nvSpPr>
        <p:spPr>
          <a:xfrm>
            <a:off x="2976483" y="2658714"/>
            <a:ext cx="3792000" cy="768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Randomly sample SVD compress ratio </a:t>
            </a:r>
            <a:r>
              <a:rPr lang="zh-TW" b="1" i="1" dirty="0">
                <a:solidFill>
                  <a:schemeClr val="dk1"/>
                </a:solidFill>
                <a:latin typeface="Times New Roman"/>
                <a:ea typeface="Times New Roman"/>
                <a:cs typeface="Times New Roman"/>
                <a:sym typeface="Times New Roman"/>
              </a:rPr>
              <a:t>r</a:t>
            </a:r>
            <a:r>
              <a:rPr lang="zh-TW" b="1" dirty="0">
                <a:solidFill>
                  <a:schemeClr val="dk1"/>
                </a:solidFill>
                <a:latin typeface="Times New Roman"/>
                <a:ea typeface="Times New Roman"/>
                <a:cs typeface="Times New Roman"/>
                <a:sym typeface="Times New Roman"/>
              </a:rPr>
              <a:t> = (</a:t>
            </a:r>
            <a:r>
              <a:rPr lang="zh-TW" b="1" i="1" dirty="0">
                <a:solidFill>
                  <a:schemeClr val="dk1"/>
                </a:solidFill>
                <a:latin typeface="Times New Roman"/>
                <a:ea typeface="Times New Roman"/>
                <a:cs typeface="Times New Roman"/>
                <a:sym typeface="Times New Roman"/>
              </a:rPr>
              <a:t>r</a:t>
            </a:r>
            <a:r>
              <a:rPr lang="zh-TW" b="1" baseline="30000" dirty="0">
                <a:solidFill>
                  <a:schemeClr val="dk1"/>
                </a:solidFill>
                <a:latin typeface="Times New Roman"/>
                <a:ea typeface="Times New Roman"/>
                <a:cs typeface="Times New Roman"/>
                <a:sym typeface="Times New Roman"/>
              </a:rPr>
              <a:t>(1)</a:t>
            </a:r>
            <a:r>
              <a:rPr lang="zh-TW" b="1" i="1" dirty="0">
                <a:solidFill>
                  <a:schemeClr val="dk1"/>
                </a:solidFill>
                <a:latin typeface="Times New Roman"/>
                <a:ea typeface="Times New Roman"/>
                <a:cs typeface="Times New Roman"/>
                <a:sym typeface="Times New Roman"/>
              </a:rPr>
              <a:t>, …r</a:t>
            </a:r>
            <a:r>
              <a:rPr lang="zh-TW" b="1" baseline="30000" dirty="0">
                <a:solidFill>
                  <a:schemeClr val="dk1"/>
                </a:solidFill>
                <a:latin typeface="Times New Roman"/>
                <a:ea typeface="Times New Roman"/>
                <a:cs typeface="Times New Roman"/>
                <a:sym typeface="Times New Roman"/>
              </a:rPr>
              <a:t>(i)</a:t>
            </a:r>
            <a:r>
              <a:rPr lang="zh-TW" b="1" i="1" dirty="0">
                <a:solidFill>
                  <a:schemeClr val="dk1"/>
                </a:solidFill>
                <a:latin typeface="Times New Roman"/>
                <a:ea typeface="Times New Roman"/>
                <a:cs typeface="Times New Roman"/>
                <a:sym typeface="Times New Roman"/>
              </a:rPr>
              <a:t>, …r</a:t>
            </a:r>
            <a:r>
              <a:rPr lang="zh-TW" b="1" baseline="30000" dirty="0">
                <a:solidFill>
                  <a:schemeClr val="dk1"/>
                </a:solidFill>
                <a:latin typeface="Times New Roman"/>
                <a:ea typeface="Times New Roman"/>
                <a:cs typeface="Times New Roman"/>
                <a:sym typeface="Times New Roman"/>
              </a:rPr>
              <a:t>(</a:t>
            </a:r>
            <a:r>
              <a:rPr lang="en-US" altLang="zh-TW" b="1" baseline="30000" dirty="0">
                <a:solidFill>
                  <a:schemeClr val="dk1"/>
                </a:solidFill>
                <a:latin typeface="Times New Roman"/>
                <a:ea typeface="Times New Roman"/>
                <a:cs typeface="Times New Roman"/>
                <a:sym typeface="Times New Roman"/>
              </a:rPr>
              <a:t>3</a:t>
            </a:r>
            <a:r>
              <a:rPr lang="zh-TW" b="1" baseline="30000" dirty="0">
                <a:solidFill>
                  <a:schemeClr val="dk1"/>
                </a:solidFill>
                <a:latin typeface="Times New Roman"/>
                <a:ea typeface="Times New Roman"/>
                <a:cs typeface="Times New Roman"/>
                <a:sym typeface="Times New Roman"/>
              </a:rPr>
              <a:t>*L)</a:t>
            </a:r>
            <a:r>
              <a:rPr lang="zh-TW" b="1" dirty="0">
                <a:solidFill>
                  <a:schemeClr val="dk1"/>
                </a:solidFill>
                <a:latin typeface="Times New Roman"/>
                <a:ea typeface="Times New Roman"/>
                <a:cs typeface="Times New Roman"/>
                <a:sym typeface="Times New Roman"/>
              </a:rPr>
              <a:t>)</a:t>
            </a:r>
            <a:endParaRPr b="1" dirty="0">
              <a:solidFill>
                <a:schemeClr val="dk1"/>
              </a:solidFill>
              <a:latin typeface="Times New Roman"/>
              <a:ea typeface="Times New Roman"/>
              <a:cs typeface="Times New Roman"/>
              <a:sym typeface="Times New Roman"/>
            </a:endParaRPr>
          </a:p>
        </p:txBody>
      </p:sp>
      <p:sp>
        <p:nvSpPr>
          <p:cNvPr id="1263" name="Google Shape;1263;p71"/>
          <p:cNvSpPr/>
          <p:nvPr/>
        </p:nvSpPr>
        <p:spPr>
          <a:xfrm>
            <a:off x="7541485" y="2206236"/>
            <a:ext cx="3840000" cy="768000"/>
          </a:xfrm>
          <a:prstGeom prst="parallelogram">
            <a:avLst>
              <a:gd name="adj" fmla="val 25000"/>
            </a:avLst>
          </a:prstGeom>
          <a:noFill/>
          <a:ln w="28575" cap="flat" cmpd="sng">
            <a:solidFill>
              <a:srgbClr val="669900"/>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Output a</a:t>
            </a:r>
            <a:endParaRPr b="1">
              <a:solidFill>
                <a:schemeClr val="dk1"/>
              </a:solidFill>
              <a:latin typeface="Times New Roman"/>
              <a:ea typeface="Times New Roman"/>
              <a:cs typeface="Times New Roman"/>
              <a:sym typeface="Times New Roman"/>
            </a:endParaRPr>
          </a:p>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well-trained supernet </a:t>
            </a:r>
            <a:endParaRPr b="1">
              <a:solidFill>
                <a:schemeClr val="dk1"/>
              </a:solidFill>
              <a:latin typeface="Times New Roman"/>
              <a:ea typeface="Times New Roman"/>
              <a:cs typeface="Times New Roman"/>
              <a:sym typeface="Times New Roman"/>
            </a:endParaRPr>
          </a:p>
        </p:txBody>
      </p:sp>
      <p:sp>
        <p:nvSpPr>
          <p:cNvPr id="1264" name="Google Shape;1264;p71"/>
          <p:cNvSpPr/>
          <p:nvPr/>
        </p:nvSpPr>
        <p:spPr>
          <a:xfrm>
            <a:off x="2977083" y="3688411"/>
            <a:ext cx="3790800" cy="768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Apply the sampled ratio</a:t>
            </a:r>
            <a:r>
              <a:rPr lang="zh-TW" b="1">
                <a:solidFill>
                  <a:srgbClr val="FF0000"/>
                </a:solidFill>
                <a:latin typeface="Times New Roman"/>
                <a:ea typeface="Times New Roman"/>
                <a:cs typeface="Times New Roman"/>
                <a:sym typeface="Times New Roman"/>
              </a:rPr>
              <a:t> </a:t>
            </a:r>
            <a:r>
              <a:rPr lang="zh-TW" b="1" i="1">
                <a:solidFill>
                  <a:schemeClr val="dk1"/>
                </a:solidFill>
                <a:latin typeface="Times New Roman"/>
                <a:ea typeface="Times New Roman"/>
                <a:cs typeface="Times New Roman"/>
                <a:sym typeface="Times New Roman"/>
              </a:rPr>
              <a:t>r</a:t>
            </a:r>
            <a:r>
              <a:rPr lang="zh-TW" b="1">
                <a:solidFill>
                  <a:schemeClr val="dk1"/>
                </a:solidFill>
                <a:latin typeface="Times New Roman"/>
                <a:ea typeface="Times New Roman"/>
                <a:cs typeface="Times New Roman"/>
                <a:sym typeface="Times New Roman"/>
              </a:rPr>
              <a:t> on the LRA-ViT to set up a subnet</a:t>
            </a:r>
            <a:endParaRPr b="1">
              <a:solidFill>
                <a:schemeClr val="dk1"/>
              </a:solidFill>
              <a:latin typeface="Times New Roman"/>
              <a:ea typeface="Times New Roman"/>
              <a:cs typeface="Times New Roman"/>
              <a:sym typeface="Times New Roman"/>
            </a:endParaRPr>
          </a:p>
        </p:txBody>
      </p:sp>
      <p:sp>
        <p:nvSpPr>
          <p:cNvPr id="1265" name="Google Shape;1265;p71"/>
          <p:cNvSpPr/>
          <p:nvPr/>
        </p:nvSpPr>
        <p:spPr>
          <a:xfrm>
            <a:off x="7541485" y="4576967"/>
            <a:ext cx="3840000" cy="552000"/>
          </a:xfrm>
          <a:prstGeom prst="parallelogram">
            <a:avLst>
              <a:gd name="adj" fmla="val 25000"/>
            </a:avLst>
          </a:prstGeom>
          <a:noFill/>
          <a:ln w="28575" cap="flat" cmpd="sng">
            <a:solidFill>
              <a:srgbClr val="669900"/>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Output the optimal subnet</a:t>
            </a:r>
            <a:endParaRPr b="1">
              <a:solidFill>
                <a:schemeClr val="dk1"/>
              </a:solidFill>
              <a:latin typeface="Times New Roman"/>
              <a:ea typeface="Times New Roman"/>
              <a:cs typeface="Times New Roman"/>
              <a:sym typeface="Times New Roman"/>
            </a:endParaRPr>
          </a:p>
        </p:txBody>
      </p:sp>
      <p:cxnSp>
        <p:nvCxnSpPr>
          <p:cNvPr id="1266" name="Google Shape;1266;p71"/>
          <p:cNvCxnSpPr>
            <a:cxnSpLocks/>
            <a:stCxn id="1267" idx="3"/>
            <a:endCxn id="1268" idx="5"/>
          </p:cNvCxnSpPr>
          <p:nvPr/>
        </p:nvCxnSpPr>
        <p:spPr>
          <a:xfrm>
            <a:off x="2539449" y="2121000"/>
            <a:ext cx="506000" cy="0"/>
          </a:xfrm>
          <a:prstGeom prst="straightConnector1">
            <a:avLst/>
          </a:prstGeom>
          <a:noFill/>
          <a:ln w="9525" cap="flat" cmpd="sng">
            <a:solidFill>
              <a:schemeClr val="dk1"/>
            </a:solidFill>
            <a:prstDash val="solid"/>
            <a:miter lim="800000"/>
            <a:headEnd type="none" w="sm" len="sm"/>
            <a:tailEnd type="triangle" w="med" len="med"/>
          </a:ln>
        </p:spPr>
      </p:cxnSp>
      <p:cxnSp>
        <p:nvCxnSpPr>
          <p:cNvPr id="1269" name="Google Shape;1269;p71"/>
          <p:cNvCxnSpPr>
            <a:cxnSpLocks/>
            <a:endCxn id="1262" idx="0"/>
          </p:cNvCxnSpPr>
          <p:nvPr/>
        </p:nvCxnSpPr>
        <p:spPr>
          <a:xfrm>
            <a:off x="4872483" y="2397114"/>
            <a:ext cx="0" cy="261600"/>
          </a:xfrm>
          <a:prstGeom prst="straightConnector1">
            <a:avLst/>
          </a:prstGeom>
          <a:noFill/>
          <a:ln w="9525" cap="flat" cmpd="sng">
            <a:solidFill>
              <a:schemeClr val="dk1"/>
            </a:solidFill>
            <a:prstDash val="solid"/>
            <a:miter lim="800000"/>
            <a:headEnd type="none" w="sm" len="sm"/>
            <a:tailEnd type="triangle" w="med" len="med"/>
          </a:ln>
        </p:spPr>
      </p:cxnSp>
      <p:cxnSp>
        <p:nvCxnSpPr>
          <p:cNvPr id="1271" name="Google Shape;1271;p71"/>
          <p:cNvCxnSpPr>
            <a:cxnSpLocks/>
            <a:stCxn id="1262" idx="2"/>
            <a:endCxn id="1264" idx="0"/>
          </p:cNvCxnSpPr>
          <p:nvPr/>
        </p:nvCxnSpPr>
        <p:spPr>
          <a:xfrm>
            <a:off x="4872483" y="3426714"/>
            <a:ext cx="0" cy="261600"/>
          </a:xfrm>
          <a:prstGeom prst="straightConnector1">
            <a:avLst/>
          </a:prstGeom>
          <a:noFill/>
          <a:ln w="9525" cap="flat" cmpd="sng">
            <a:solidFill>
              <a:schemeClr val="dk1"/>
            </a:solidFill>
            <a:prstDash val="solid"/>
            <a:miter lim="800000"/>
            <a:headEnd type="none" w="sm" len="sm"/>
            <a:tailEnd type="triangle" w="med" len="med"/>
          </a:ln>
        </p:spPr>
      </p:cxnSp>
      <p:sp>
        <p:nvSpPr>
          <p:cNvPr id="1272" name="Google Shape;1272;p71"/>
          <p:cNvSpPr/>
          <p:nvPr/>
        </p:nvSpPr>
        <p:spPr>
          <a:xfrm>
            <a:off x="2976483" y="4718107"/>
            <a:ext cx="3792000" cy="552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Train the subnet</a:t>
            </a:r>
            <a:endParaRPr b="1">
              <a:solidFill>
                <a:schemeClr val="dk1"/>
              </a:solidFill>
              <a:latin typeface="Times New Roman"/>
              <a:ea typeface="Times New Roman"/>
              <a:cs typeface="Times New Roman"/>
              <a:sym typeface="Times New Roman"/>
            </a:endParaRPr>
          </a:p>
        </p:txBody>
      </p:sp>
      <p:sp>
        <p:nvSpPr>
          <p:cNvPr id="1273" name="Google Shape;1273;p71"/>
          <p:cNvSpPr/>
          <p:nvPr/>
        </p:nvSpPr>
        <p:spPr>
          <a:xfrm>
            <a:off x="7541485" y="3211602"/>
            <a:ext cx="3840000" cy="1128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Perform a </a:t>
            </a:r>
            <a:r>
              <a:rPr lang="en-US" altLang="zh-TW" b="1" dirty="0">
                <a:solidFill>
                  <a:schemeClr val="dk1"/>
                </a:solidFill>
                <a:latin typeface="Times New Roman"/>
                <a:ea typeface="Times New Roman"/>
                <a:cs typeface="Times New Roman"/>
                <a:sym typeface="Times New Roman"/>
              </a:rPr>
              <a:t>E</a:t>
            </a:r>
            <a:r>
              <a:rPr lang="zh-TW" b="1" dirty="0">
                <a:solidFill>
                  <a:schemeClr val="dk1"/>
                </a:solidFill>
                <a:latin typeface="Times New Roman"/>
                <a:ea typeface="Times New Roman"/>
                <a:cs typeface="Times New Roman"/>
                <a:sym typeface="Times New Roman"/>
              </a:rPr>
              <a:t>A search with </a:t>
            </a:r>
            <a:endParaRPr b="1" dirty="0">
              <a:solidFill>
                <a:schemeClr val="dk1"/>
              </a:solidFill>
              <a:latin typeface="Times New Roman"/>
              <a:ea typeface="Times New Roman"/>
              <a:cs typeface="Times New Roman"/>
              <a:sym typeface="Times New Roman"/>
            </a:endParaRPr>
          </a:p>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a subnet FLOPs constraint </a:t>
            </a:r>
            <a:endParaRPr b="1" dirty="0">
              <a:solidFill>
                <a:schemeClr val="dk1"/>
              </a:solidFill>
              <a:latin typeface="Times New Roman"/>
              <a:ea typeface="Times New Roman"/>
              <a:cs typeface="Times New Roman"/>
              <a:sym typeface="Times New Roman"/>
            </a:endParaRPr>
          </a:p>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over the well-trained supernet</a:t>
            </a:r>
            <a:endParaRPr b="1" dirty="0">
              <a:solidFill>
                <a:schemeClr val="dk1"/>
              </a:solidFill>
              <a:latin typeface="Times New Roman"/>
              <a:ea typeface="Times New Roman"/>
              <a:cs typeface="Times New Roman"/>
              <a:sym typeface="Times New Roman"/>
            </a:endParaRPr>
          </a:p>
        </p:txBody>
      </p:sp>
      <p:cxnSp>
        <p:nvCxnSpPr>
          <p:cNvPr id="1274" name="Google Shape;1274;p71"/>
          <p:cNvCxnSpPr>
            <a:cxnSpLocks/>
            <a:stCxn id="1264" idx="2"/>
            <a:endCxn id="1272" idx="0"/>
          </p:cNvCxnSpPr>
          <p:nvPr/>
        </p:nvCxnSpPr>
        <p:spPr>
          <a:xfrm rot="-5400000" flipH="1">
            <a:off x="4742083" y="4586811"/>
            <a:ext cx="261600" cy="800"/>
          </a:xfrm>
          <a:prstGeom prst="bentConnector3">
            <a:avLst>
              <a:gd name="adj1" fmla="val 50018"/>
            </a:avLst>
          </a:prstGeom>
          <a:noFill/>
          <a:ln w="9525" cap="flat" cmpd="sng">
            <a:solidFill>
              <a:schemeClr val="dk2"/>
            </a:solidFill>
            <a:prstDash val="solid"/>
            <a:round/>
            <a:headEnd type="none" w="med" len="med"/>
            <a:tailEnd type="triangle" w="med" len="med"/>
          </a:ln>
        </p:spPr>
      </p:cxnSp>
      <p:sp>
        <p:nvSpPr>
          <p:cNvPr id="1267" name="Google Shape;1267;p71"/>
          <p:cNvSpPr/>
          <p:nvPr/>
        </p:nvSpPr>
        <p:spPr>
          <a:xfrm>
            <a:off x="1339449" y="1845000"/>
            <a:ext cx="1200000" cy="552000"/>
          </a:xfrm>
          <a:prstGeom prst="roundRect">
            <a:avLst>
              <a:gd name="adj" fmla="val 50000"/>
            </a:avLst>
          </a:prstGeom>
          <a:noFill/>
          <a:ln w="28575" cap="flat" cmpd="sng">
            <a:solidFill>
              <a:srgbClr val="EA9999"/>
            </a:solidFill>
            <a:prstDash val="solid"/>
            <a:miter lim="8000"/>
            <a:headEnd type="none" w="sm" len="sm"/>
            <a:tailEnd type="none" w="sm" len="sm"/>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Start</a:t>
            </a:r>
            <a:endParaRPr b="1">
              <a:latin typeface="Times New Roman"/>
              <a:ea typeface="Times New Roman"/>
              <a:cs typeface="Times New Roman"/>
              <a:sym typeface="Times New Roman"/>
            </a:endParaRPr>
          </a:p>
        </p:txBody>
      </p:sp>
      <p:sp>
        <p:nvSpPr>
          <p:cNvPr id="1275" name="Google Shape;1275;p71"/>
          <p:cNvSpPr/>
          <p:nvPr/>
        </p:nvSpPr>
        <p:spPr>
          <a:xfrm>
            <a:off x="8861485" y="5366334"/>
            <a:ext cx="1200000" cy="552000"/>
          </a:xfrm>
          <a:prstGeom prst="roundRect">
            <a:avLst>
              <a:gd name="adj" fmla="val 50000"/>
            </a:avLst>
          </a:prstGeom>
          <a:noFill/>
          <a:ln w="28575" cap="flat" cmpd="sng">
            <a:solidFill>
              <a:srgbClr val="EA9999"/>
            </a:solidFill>
            <a:prstDash val="solid"/>
            <a:miter lim="8000"/>
            <a:headEnd type="none" w="sm" len="sm"/>
            <a:tailEnd type="none" w="sm" len="sm"/>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End</a:t>
            </a:r>
            <a:endParaRPr b="1">
              <a:latin typeface="Times New Roman"/>
              <a:ea typeface="Times New Roman"/>
              <a:cs typeface="Times New Roman"/>
              <a:sym typeface="Times New Roman"/>
            </a:endParaRPr>
          </a:p>
        </p:txBody>
      </p:sp>
      <p:sp>
        <p:nvSpPr>
          <p:cNvPr id="1276" name="Google Shape;1276;p71"/>
          <p:cNvSpPr/>
          <p:nvPr/>
        </p:nvSpPr>
        <p:spPr>
          <a:xfrm>
            <a:off x="3722083" y="5531802"/>
            <a:ext cx="2300800" cy="1186400"/>
          </a:xfrm>
          <a:prstGeom prst="diamond">
            <a:avLst/>
          </a:prstGeom>
          <a:noFill/>
          <a:ln w="28575" cap="flat" cmpd="sng">
            <a:solidFill>
              <a:srgbClr val="E69138"/>
            </a:solidFill>
            <a:prstDash val="solid"/>
            <a:miter lim="8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Is the training finished?</a:t>
            </a:r>
            <a:endParaRPr b="1">
              <a:latin typeface="Times New Roman"/>
              <a:ea typeface="Times New Roman"/>
              <a:cs typeface="Times New Roman"/>
              <a:sym typeface="Times New Roman"/>
            </a:endParaRPr>
          </a:p>
        </p:txBody>
      </p:sp>
      <p:cxnSp>
        <p:nvCxnSpPr>
          <p:cNvPr id="1277" name="Google Shape;1277;p71"/>
          <p:cNvCxnSpPr>
            <a:cxnSpLocks/>
            <a:stCxn id="1272" idx="2"/>
            <a:endCxn id="1276" idx="0"/>
          </p:cNvCxnSpPr>
          <p:nvPr/>
        </p:nvCxnSpPr>
        <p:spPr>
          <a:xfrm>
            <a:off x="4872483" y="5270107"/>
            <a:ext cx="0" cy="261600"/>
          </a:xfrm>
          <a:prstGeom prst="straightConnector1">
            <a:avLst/>
          </a:prstGeom>
          <a:noFill/>
          <a:ln w="9525" cap="flat" cmpd="sng">
            <a:solidFill>
              <a:schemeClr val="dk2"/>
            </a:solidFill>
            <a:prstDash val="solid"/>
            <a:round/>
            <a:headEnd type="none" w="med" len="med"/>
            <a:tailEnd type="triangle" w="med" len="med"/>
          </a:ln>
        </p:spPr>
      </p:cxnSp>
      <p:cxnSp>
        <p:nvCxnSpPr>
          <p:cNvPr id="1278" name="Google Shape;1278;p71"/>
          <p:cNvCxnSpPr>
            <a:cxnSpLocks/>
            <a:stCxn id="1276" idx="3"/>
            <a:endCxn id="1263" idx="5"/>
          </p:cNvCxnSpPr>
          <p:nvPr/>
        </p:nvCxnSpPr>
        <p:spPr>
          <a:xfrm rot="10800000" flipH="1">
            <a:off x="6022883" y="2590202"/>
            <a:ext cx="1614800" cy="3534800"/>
          </a:xfrm>
          <a:prstGeom prst="bentConnector3">
            <a:avLst>
              <a:gd name="adj1" fmla="val 68400"/>
            </a:avLst>
          </a:prstGeom>
          <a:noFill/>
          <a:ln w="9525" cap="flat" cmpd="sng">
            <a:solidFill>
              <a:schemeClr val="dk2"/>
            </a:solidFill>
            <a:prstDash val="solid"/>
            <a:round/>
            <a:headEnd type="none" w="med" len="med"/>
            <a:tailEnd type="triangle" w="med" len="med"/>
          </a:ln>
        </p:spPr>
      </p:cxnSp>
      <p:cxnSp>
        <p:nvCxnSpPr>
          <p:cNvPr id="1279" name="Google Shape;1279;p71"/>
          <p:cNvCxnSpPr>
            <a:cxnSpLocks/>
            <a:stCxn id="1276" idx="1"/>
            <a:endCxn id="1262" idx="1"/>
          </p:cNvCxnSpPr>
          <p:nvPr/>
        </p:nvCxnSpPr>
        <p:spPr>
          <a:xfrm rot="10800000">
            <a:off x="2976483" y="3042602"/>
            <a:ext cx="745600" cy="3082400"/>
          </a:xfrm>
          <a:prstGeom prst="bentConnector3">
            <a:avLst>
              <a:gd name="adj1" fmla="val 162498"/>
            </a:avLst>
          </a:prstGeom>
          <a:noFill/>
          <a:ln w="9525" cap="flat" cmpd="sng">
            <a:solidFill>
              <a:schemeClr val="dk2"/>
            </a:solidFill>
            <a:prstDash val="solid"/>
            <a:round/>
            <a:headEnd type="none" w="med" len="med"/>
            <a:tailEnd type="triangle" w="med" len="med"/>
          </a:ln>
        </p:spPr>
      </p:cxnSp>
      <p:cxnSp>
        <p:nvCxnSpPr>
          <p:cNvPr id="1280" name="Google Shape;1280;p71"/>
          <p:cNvCxnSpPr>
            <a:cxnSpLocks/>
            <a:stCxn id="1263" idx="4"/>
            <a:endCxn id="1273" idx="0"/>
          </p:cNvCxnSpPr>
          <p:nvPr/>
        </p:nvCxnSpPr>
        <p:spPr>
          <a:xfrm>
            <a:off x="9461484" y="2974236"/>
            <a:ext cx="0" cy="237200"/>
          </a:xfrm>
          <a:prstGeom prst="straightConnector1">
            <a:avLst/>
          </a:prstGeom>
          <a:noFill/>
          <a:ln w="9525" cap="flat" cmpd="sng">
            <a:solidFill>
              <a:schemeClr val="dk1"/>
            </a:solidFill>
            <a:prstDash val="solid"/>
            <a:miter lim="800000"/>
            <a:headEnd type="none" w="sm" len="sm"/>
            <a:tailEnd type="triangle" w="med" len="med"/>
          </a:ln>
        </p:spPr>
      </p:cxnSp>
      <p:cxnSp>
        <p:nvCxnSpPr>
          <p:cNvPr id="1281" name="Google Shape;1281;p71"/>
          <p:cNvCxnSpPr>
            <a:cxnSpLocks/>
            <a:stCxn id="1273" idx="2"/>
            <a:endCxn id="1265" idx="0"/>
          </p:cNvCxnSpPr>
          <p:nvPr/>
        </p:nvCxnSpPr>
        <p:spPr>
          <a:xfrm>
            <a:off x="9461484" y="4339602"/>
            <a:ext cx="0" cy="237200"/>
          </a:xfrm>
          <a:prstGeom prst="straightConnector1">
            <a:avLst/>
          </a:prstGeom>
          <a:noFill/>
          <a:ln w="9525" cap="flat" cmpd="sng">
            <a:solidFill>
              <a:schemeClr val="dk1"/>
            </a:solidFill>
            <a:prstDash val="solid"/>
            <a:miter lim="800000"/>
            <a:headEnd type="none" w="sm" len="sm"/>
            <a:tailEnd type="triangle" w="med" len="med"/>
          </a:ln>
        </p:spPr>
      </p:cxnSp>
      <p:cxnSp>
        <p:nvCxnSpPr>
          <p:cNvPr id="1282" name="Google Shape;1282;p71"/>
          <p:cNvCxnSpPr>
            <a:cxnSpLocks/>
            <a:stCxn id="1265" idx="4"/>
            <a:endCxn id="1275" idx="0"/>
          </p:cNvCxnSpPr>
          <p:nvPr/>
        </p:nvCxnSpPr>
        <p:spPr>
          <a:xfrm>
            <a:off x="9461484" y="5128967"/>
            <a:ext cx="0" cy="237200"/>
          </a:xfrm>
          <a:prstGeom prst="straightConnector1">
            <a:avLst/>
          </a:prstGeom>
          <a:noFill/>
          <a:ln w="9525" cap="flat" cmpd="sng">
            <a:solidFill>
              <a:schemeClr val="dk1"/>
            </a:solidFill>
            <a:prstDash val="solid"/>
            <a:miter lim="800000"/>
            <a:headEnd type="none" w="sm" len="sm"/>
            <a:tailEnd type="triangle" w="med" len="med"/>
          </a:ln>
        </p:spPr>
      </p:cxnSp>
      <p:sp>
        <p:nvSpPr>
          <p:cNvPr id="1283" name="Google Shape;1283;p71"/>
          <p:cNvSpPr/>
          <p:nvPr/>
        </p:nvSpPr>
        <p:spPr>
          <a:xfrm>
            <a:off x="6022883" y="5731803"/>
            <a:ext cx="1036800" cy="552000"/>
          </a:xfrm>
          <a:prstGeom prst="roundRect">
            <a:avLst>
              <a:gd name="adj" fmla="val 50000"/>
            </a:avLst>
          </a:prstGeom>
          <a:noFill/>
          <a:ln>
            <a:noFill/>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Yes</a:t>
            </a:r>
            <a:endParaRPr b="1">
              <a:latin typeface="Times New Roman"/>
              <a:ea typeface="Times New Roman"/>
              <a:cs typeface="Times New Roman"/>
              <a:sym typeface="Times New Roman"/>
            </a:endParaRPr>
          </a:p>
        </p:txBody>
      </p:sp>
      <p:sp>
        <p:nvSpPr>
          <p:cNvPr id="1284" name="Google Shape;1284;p71"/>
          <p:cNvSpPr/>
          <p:nvPr/>
        </p:nvSpPr>
        <p:spPr>
          <a:xfrm>
            <a:off x="2685283" y="5747803"/>
            <a:ext cx="1036800" cy="552000"/>
          </a:xfrm>
          <a:prstGeom prst="roundRect">
            <a:avLst>
              <a:gd name="adj" fmla="val 50000"/>
            </a:avLst>
          </a:prstGeom>
          <a:noFill/>
          <a:ln>
            <a:noFill/>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No</a:t>
            </a:r>
            <a:endParaRPr b="1">
              <a:latin typeface="Times New Roman"/>
              <a:ea typeface="Times New Roman"/>
              <a:cs typeface="Times New Roman"/>
              <a:sym typeface="Times New Roman"/>
            </a:endParaRPr>
          </a:p>
        </p:txBody>
      </p:sp>
      <p:sp>
        <p:nvSpPr>
          <p:cNvPr id="4" name="標題 3">
            <a:extLst>
              <a:ext uri="{FF2B5EF4-FFF2-40B4-BE49-F238E27FC236}">
                <a16:creationId xmlns:a16="http://schemas.microsoft.com/office/drawing/2014/main" id="{5081D8DE-A38C-4DC6-88B0-3F9B1EDBE658}"/>
              </a:ext>
            </a:extLst>
          </p:cNvPr>
          <p:cNvSpPr>
            <a:spLocks noGrp="1"/>
          </p:cNvSpPr>
          <p:nvPr>
            <p:ph type="title"/>
          </p:nvPr>
        </p:nvSpPr>
        <p:spPr/>
        <p:txBody>
          <a:bodyPr/>
          <a:lstStyle/>
          <a:p>
            <a:r>
              <a:rPr lang="en-US" altLang="zh-TW" dirty="0"/>
              <a:t>Flowchart  </a:t>
            </a:r>
            <a:endParaRPr lang="zh-TW" altLang="en-US" dirty="0"/>
          </a:p>
        </p:txBody>
      </p:sp>
      <p:sp>
        <p:nvSpPr>
          <p:cNvPr id="1285" name="Google Shape;1285;p71"/>
          <p:cNvSpPr txBox="1">
            <a:spLocks noGrp="1"/>
          </p:cNvSpPr>
          <p:nvPr>
            <p:ph type="sldNum" sz="quarter" idx="12"/>
          </p:nvPr>
        </p:nvSpPr>
        <p:spPr>
          <a:prstGeom prst="rect">
            <a:avLst/>
          </a:prstGeom>
          <a:noFill/>
          <a:ln>
            <a:noFill/>
          </a:ln>
        </p:spPr>
        <p:txBody>
          <a:bodyPr spcFirstLastPara="1" vert="horz" wrap="square" lIns="121900" tIns="60933" rIns="121900" bIns="60933" rtlCol="0" anchor="t" anchorCtr="0">
            <a:noAutofit/>
          </a:bodyPr>
          <a:lstStyle/>
          <a:p>
            <a:pPr>
              <a:spcBef>
                <a:spcPts val="0"/>
              </a:spcBef>
              <a:spcAft>
                <a:spcPts val="0"/>
              </a:spcAft>
            </a:pPr>
            <a:fld id="{00000000-1234-1234-1234-123412341234}" type="slidenum">
              <a:rPr lang="en-US" altLang="zh-TW"/>
              <a:pPr>
                <a:spcBef>
                  <a:spcPts val="0"/>
                </a:spcBef>
                <a:spcAft>
                  <a:spcPts val="0"/>
                </a:spcAft>
              </a:pPr>
              <a:t>83</a:t>
            </a:fld>
            <a:endParaRPr/>
          </a:p>
        </p:txBody>
      </p:sp>
      <p:sp>
        <p:nvSpPr>
          <p:cNvPr id="1268" name="Google Shape;1268;p71"/>
          <p:cNvSpPr/>
          <p:nvPr/>
        </p:nvSpPr>
        <p:spPr>
          <a:xfrm>
            <a:off x="2976451" y="1845003"/>
            <a:ext cx="3792000" cy="552000"/>
          </a:xfrm>
          <a:prstGeom prst="parallelogram">
            <a:avLst>
              <a:gd name="adj" fmla="val 25000"/>
            </a:avLst>
          </a:prstGeom>
          <a:noFill/>
          <a:ln w="28575" cap="flat" cmpd="sng">
            <a:solidFill>
              <a:srgbClr val="669900"/>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buClr>
                <a:schemeClr val="dk1"/>
              </a:buClr>
              <a:buSzPts val="1100"/>
            </a:pPr>
            <a:r>
              <a:rPr lang="zh-TW" b="1">
                <a:solidFill>
                  <a:schemeClr val="dk1"/>
                </a:solidFill>
                <a:latin typeface="Times New Roman"/>
                <a:ea typeface="Times New Roman"/>
                <a:cs typeface="Times New Roman"/>
                <a:sym typeface="Times New Roman"/>
              </a:rPr>
              <a:t>Input a pretrained ViT model</a:t>
            </a:r>
            <a:endParaRPr b="1">
              <a:solidFill>
                <a:schemeClr val="dk1"/>
              </a:solidFill>
              <a:latin typeface="Times New Roman"/>
              <a:ea typeface="Times New Roman"/>
              <a:cs typeface="Times New Roman"/>
              <a:sym typeface="Times New Roman"/>
            </a:endParaRPr>
          </a:p>
        </p:txBody>
      </p:sp>
      <p:sp>
        <p:nvSpPr>
          <p:cNvPr id="51" name="矩形 50">
            <a:extLst>
              <a:ext uri="{FF2B5EF4-FFF2-40B4-BE49-F238E27FC236}">
                <a16:creationId xmlns:a16="http://schemas.microsoft.com/office/drawing/2014/main" id="{5DA41972-E22F-F5C8-2312-636193923F10}"/>
              </a:ext>
            </a:extLst>
          </p:cNvPr>
          <p:cNvSpPr/>
          <p:nvPr/>
        </p:nvSpPr>
        <p:spPr>
          <a:xfrm>
            <a:off x="7349274" y="3025062"/>
            <a:ext cx="4290701" cy="3139937"/>
          </a:xfrm>
          <a:prstGeom prst="rect">
            <a:avLst/>
          </a:prstGeom>
          <a:solidFill>
            <a:schemeClr val="bg1">
              <a:alpha val="9263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800" dirty="0"/>
              <a:t>I</a:t>
            </a:r>
            <a:endParaRPr kumimoji="1" lang="zh-TW" altLang="en-US" sz="1800" dirty="0"/>
          </a:p>
        </p:txBody>
      </p:sp>
      <p:sp>
        <p:nvSpPr>
          <p:cNvPr id="52" name="矩形 51">
            <a:extLst>
              <a:ext uri="{FF2B5EF4-FFF2-40B4-BE49-F238E27FC236}">
                <a16:creationId xmlns:a16="http://schemas.microsoft.com/office/drawing/2014/main" id="{D9C62D65-2C5D-866A-EE8B-198CCABA768A}"/>
              </a:ext>
            </a:extLst>
          </p:cNvPr>
          <p:cNvSpPr/>
          <p:nvPr/>
        </p:nvSpPr>
        <p:spPr>
          <a:xfrm>
            <a:off x="1203931" y="1782389"/>
            <a:ext cx="5684069" cy="793225"/>
          </a:xfrm>
          <a:prstGeom prst="rect">
            <a:avLst/>
          </a:prstGeom>
          <a:solidFill>
            <a:schemeClr val="bg1">
              <a:alpha val="9263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800" dirty="0"/>
              <a:t>I</a:t>
            </a:r>
            <a:endParaRPr kumimoji="1" lang="zh-TW" altLang="en-US" sz="1800" dirty="0"/>
          </a:p>
        </p:txBody>
      </p:sp>
      <p:sp>
        <p:nvSpPr>
          <p:cNvPr id="53" name="Google Shape;1317;p72">
            <a:extLst>
              <a:ext uri="{FF2B5EF4-FFF2-40B4-BE49-F238E27FC236}">
                <a16:creationId xmlns:a16="http://schemas.microsoft.com/office/drawing/2014/main" id="{227A6516-F537-35CC-5E35-5A376E5357C3}"/>
              </a:ext>
            </a:extLst>
          </p:cNvPr>
          <p:cNvSpPr/>
          <p:nvPr/>
        </p:nvSpPr>
        <p:spPr>
          <a:xfrm>
            <a:off x="2356778" y="2134895"/>
            <a:ext cx="9139221" cy="4583245"/>
          </a:xfrm>
          <a:prstGeom prst="roundRect">
            <a:avLst>
              <a:gd name="adj" fmla="val 0"/>
            </a:avLst>
          </a:prstGeom>
          <a:noFill/>
          <a:ln w="28575" cap="flat" cmpd="sng">
            <a:solidFill>
              <a:srgbClr val="FF0000"/>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lnSpc>
                <a:spcPct val="85000"/>
              </a:lnSpc>
              <a:spcBef>
                <a:spcPts val="0"/>
              </a:spcBef>
              <a:spcAft>
                <a:spcPts val="0"/>
              </a:spcAft>
              <a:buNone/>
            </a:pPr>
            <a:endParaRPr b="1">
              <a:solidFill>
                <a:schemeClr val="dk1"/>
              </a:solidFill>
              <a:latin typeface="Times New Roman"/>
              <a:ea typeface="Times New Roman"/>
              <a:cs typeface="Times New Roman"/>
              <a:sym typeface="Times New Roman"/>
            </a:endParaRPr>
          </a:p>
        </p:txBody>
      </p:sp>
      <p:sp>
        <p:nvSpPr>
          <p:cNvPr id="54" name="Google Shape;1318;p72">
            <a:extLst>
              <a:ext uri="{FF2B5EF4-FFF2-40B4-BE49-F238E27FC236}">
                <a16:creationId xmlns:a16="http://schemas.microsoft.com/office/drawing/2014/main" id="{0B5DDB63-45E1-CEE5-99FD-3EA96ACDA055}"/>
              </a:ext>
            </a:extLst>
          </p:cNvPr>
          <p:cNvSpPr/>
          <p:nvPr/>
        </p:nvSpPr>
        <p:spPr>
          <a:xfrm>
            <a:off x="5411090" y="1761393"/>
            <a:ext cx="2953819" cy="451440"/>
          </a:xfrm>
          <a:prstGeom prst="roundRect">
            <a:avLst>
              <a:gd name="adj" fmla="val 23850"/>
            </a:avLst>
          </a:prstGeom>
          <a:noFill/>
          <a:ln>
            <a:noFill/>
          </a:ln>
        </p:spPr>
        <p:txBody>
          <a:bodyPr spcFirstLastPara="1" wrap="square" lIns="0" tIns="0" rIns="0" bIns="0" anchor="ctr" anchorCtr="0">
            <a:noAutofit/>
          </a:bodyPr>
          <a:lstStyle/>
          <a:p>
            <a:pPr marL="0" marR="0" lvl="0" indent="0" algn="ctr" rtl="0">
              <a:lnSpc>
                <a:spcPct val="85000"/>
              </a:lnSpc>
              <a:spcBef>
                <a:spcPts val="0"/>
              </a:spcBef>
              <a:spcAft>
                <a:spcPts val="0"/>
              </a:spcAft>
              <a:buNone/>
            </a:pPr>
            <a:r>
              <a:rPr lang="zh-TW" b="1" dirty="0">
                <a:solidFill>
                  <a:srgbClr val="FF0000"/>
                </a:solidFill>
                <a:ea typeface="Times New Roman"/>
                <a:cs typeface="Arial" panose="020B0604020202020204" pitchFamily="34" charset="0"/>
                <a:sym typeface="Times New Roman"/>
              </a:rPr>
              <a:t>Train</a:t>
            </a:r>
            <a:r>
              <a:rPr lang="en-US" altLang="zh-TW" b="1" dirty="0">
                <a:solidFill>
                  <a:srgbClr val="FF0000"/>
                </a:solidFill>
                <a:ea typeface="Times New Roman"/>
                <a:cs typeface="Arial" panose="020B0604020202020204" pitchFamily="34" charset="0"/>
                <a:sym typeface="Times New Roman"/>
              </a:rPr>
              <a:t> the </a:t>
            </a:r>
            <a:r>
              <a:rPr lang="en-US" altLang="zh-TW" b="1" dirty="0" err="1">
                <a:solidFill>
                  <a:srgbClr val="FF0000"/>
                </a:solidFill>
                <a:ea typeface="Times New Roman"/>
                <a:cs typeface="Arial" panose="020B0604020202020204" pitchFamily="34" charset="0"/>
                <a:sym typeface="Times New Roman"/>
              </a:rPr>
              <a:t>supernet</a:t>
            </a:r>
            <a:endParaRPr b="1" dirty="0">
              <a:solidFill>
                <a:srgbClr val="FF0000"/>
              </a:solidFill>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233419397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260"/>
        <p:cNvGrpSpPr/>
        <p:nvPr/>
      </p:nvGrpSpPr>
      <p:grpSpPr>
        <a:xfrm>
          <a:off x="0" y="0"/>
          <a:ext cx="0" cy="0"/>
          <a:chOff x="0" y="0"/>
          <a:chExt cx="0" cy="0"/>
        </a:xfrm>
      </p:grpSpPr>
      <p:sp>
        <p:nvSpPr>
          <p:cNvPr id="1262" name="Google Shape;1262;p71"/>
          <p:cNvSpPr/>
          <p:nvPr/>
        </p:nvSpPr>
        <p:spPr>
          <a:xfrm>
            <a:off x="2976483" y="2658714"/>
            <a:ext cx="3792000" cy="768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Randomly sample SVD compress ratio </a:t>
            </a:r>
            <a:r>
              <a:rPr lang="zh-TW" b="1" i="1">
                <a:solidFill>
                  <a:schemeClr val="dk1"/>
                </a:solidFill>
                <a:latin typeface="Times New Roman"/>
                <a:ea typeface="Times New Roman"/>
                <a:cs typeface="Times New Roman"/>
                <a:sym typeface="Times New Roman"/>
              </a:rPr>
              <a:t>r</a:t>
            </a:r>
            <a:r>
              <a:rPr lang="zh-TW" b="1">
                <a:solidFill>
                  <a:schemeClr val="dk1"/>
                </a:solidFill>
                <a:latin typeface="Times New Roman"/>
                <a:ea typeface="Times New Roman"/>
                <a:cs typeface="Times New Roman"/>
                <a:sym typeface="Times New Roman"/>
              </a:rPr>
              <a:t> = (</a:t>
            </a:r>
            <a:r>
              <a:rPr lang="zh-TW" b="1" i="1">
                <a:solidFill>
                  <a:schemeClr val="dk1"/>
                </a:solidFill>
                <a:latin typeface="Times New Roman"/>
                <a:ea typeface="Times New Roman"/>
                <a:cs typeface="Times New Roman"/>
                <a:sym typeface="Times New Roman"/>
              </a:rPr>
              <a:t>r</a:t>
            </a:r>
            <a:r>
              <a:rPr lang="zh-TW" b="1" baseline="30000">
                <a:solidFill>
                  <a:schemeClr val="dk1"/>
                </a:solidFill>
                <a:latin typeface="Times New Roman"/>
                <a:ea typeface="Times New Roman"/>
                <a:cs typeface="Times New Roman"/>
                <a:sym typeface="Times New Roman"/>
              </a:rPr>
              <a:t>(1)</a:t>
            </a:r>
            <a:r>
              <a:rPr lang="zh-TW" b="1" i="1">
                <a:solidFill>
                  <a:schemeClr val="dk1"/>
                </a:solidFill>
                <a:latin typeface="Times New Roman"/>
                <a:ea typeface="Times New Roman"/>
                <a:cs typeface="Times New Roman"/>
                <a:sym typeface="Times New Roman"/>
              </a:rPr>
              <a:t>, …r</a:t>
            </a:r>
            <a:r>
              <a:rPr lang="zh-TW" b="1" baseline="30000">
                <a:solidFill>
                  <a:schemeClr val="dk1"/>
                </a:solidFill>
                <a:latin typeface="Times New Roman"/>
                <a:ea typeface="Times New Roman"/>
                <a:cs typeface="Times New Roman"/>
                <a:sym typeface="Times New Roman"/>
              </a:rPr>
              <a:t>(i)</a:t>
            </a:r>
            <a:r>
              <a:rPr lang="zh-TW" b="1" i="1">
                <a:solidFill>
                  <a:schemeClr val="dk1"/>
                </a:solidFill>
                <a:latin typeface="Times New Roman"/>
                <a:ea typeface="Times New Roman"/>
                <a:cs typeface="Times New Roman"/>
                <a:sym typeface="Times New Roman"/>
              </a:rPr>
              <a:t>, …r</a:t>
            </a:r>
            <a:r>
              <a:rPr lang="zh-TW" b="1" baseline="30000">
                <a:solidFill>
                  <a:schemeClr val="dk1"/>
                </a:solidFill>
                <a:latin typeface="Times New Roman"/>
                <a:ea typeface="Times New Roman"/>
                <a:cs typeface="Times New Roman"/>
                <a:sym typeface="Times New Roman"/>
              </a:rPr>
              <a:t>(4*L)</a:t>
            </a:r>
            <a:r>
              <a:rPr lang="zh-TW" b="1">
                <a:solidFill>
                  <a:schemeClr val="dk1"/>
                </a:solidFill>
                <a:latin typeface="Times New Roman"/>
                <a:ea typeface="Times New Roman"/>
                <a:cs typeface="Times New Roman"/>
                <a:sym typeface="Times New Roman"/>
              </a:rPr>
              <a:t>)</a:t>
            </a:r>
            <a:endParaRPr b="1">
              <a:solidFill>
                <a:schemeClr val="dk1"/>
              </a:solidFill>
              <a:latin typeface="Times New Roman"/>
              <a:ea typeface="Times New Roman"/>
              <a:cs typeface="Times New Roman"/>
              <a:sym typeface="Times New Roman"/>
            </a:endParaRPr>
          </a:p>
        </p:txBody>
      </p:sp>
      <p:sp>
        <p:nvSpPr>
          <p:cNvPr id="1263" name="Google Shape;1263;p71"/>
          <p:cNvSpPr/>
          <p:nvPr/>
        </p:nvSpPr>
        <p:spPr>
          <a:xfrm>
            <a:off x="7541485" y="2206236"/>
            <a:ext cx="3840000" cy="768000"/>
          </a:xfrm>
          <a:prstGeom prst="parallelogram">
            <a:avLst>
              <a:gd name="adj" fmla="val 25000"/>
            </a:avLst>
          </a:prstGeom>
          <a:noFill/>
          <a:ln w="28575" cap="flat" cmpd="sng">
            <a:solidFill>
              <a:srgbClr val="669900"/>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Output a</a:t>
            </a:r>
            <a:endParaRPr b="1">
              <a:solidFill>
                <a:schemeClr val="dk1"/>
              </a:solidFill>
              <a:latin typeface="Times New Roman"/>
              <a:ea typeface="Times New Roman"/>
              <a:cs typeface="Times New Roman"/>
              <a:sym typeface="Times New Roman"/>
            </a:endParaRPr>
          </a:p>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well-trained supernet </a:t>
            </a:r>
            <a:endParaRPr b="1">
              <a:solidFill>
                <a:schemeClr val="dk1"/>
              </a:solidFill>
              <a:latin typeface="Times New Roman"/>
              <a:ea typeface="Times New Roman"/>
              <a:cs typeface="Times New Roman"/>
              <a:sym typeface="Times New Roman"/>
            </a:endParaRPr>
          </a:p>
        </p:txBody>
      </p:sp>
      <p:sp>
        <p:nvSpPr>
          <p:cNvPr id="1264" name="Google Shape;1264;p71"/>
          <p:cNvSpPr/>
          <p:nvPr/>
        </p:nvSpPr>
        <p:spPr>
          <a:xfrm>
            <a:off x="2977083" y="3688411"/>
            <a:ext cx="3790800" cy="768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Apply the sampled ratio</a:t>
            </a:r>
            <a:r>
              <a:rPr lang="zh-TW" b="1">
                <a:solidFill>
                  <a:srgbClr val="FF0000"/>
                </a:solidFill>
                <a:latin typeface="Times New Roman"/>
                <a:ea typeface="Times New Roman"/>
                <a:cs typeface="Times New Roman"/>
                <a:sym typeface="Times New Roman"/>
              </a:rPr>
              <a:t> </a:t>
            </a:r>
            <a:r>
              <a:rPr lang="zh-TW" b="1" i="1">
                <a:solidFill>
                  <a:schemeClr val="dk1"/>
                </a:solidFill>
                <a:latin typeface="Times New Roman"/>
                <a:ea typeface="Times New Roman"/>
                <a:cs typeface="Times New Roman"/>
                <a:sym typeface="Times New Roman"/>
              </a:rPr>
              <a:t>r</a:t>
            </a:r>
            <a:r>
              <a:rPr lang="zh-TW" b="1">
                <a:solidFill>
                  <a:schemeClr val="dk1"/>
                </a:solidFill>
                <a:latin typeface="Times New Roman"/>
                <a:ea typeface="Times New Roman"/>
                <a:cs typeface="Times New Roman"/>
                <a:sym typeface="Times New Roman"/>
              </a:rPr>
              <a:t> on the LRA-ViT to set up a subnet</a:t>
            </a:r>
            <a:endParaRPr b="1">
              <a:solidFill>
                <a:schemeClr val="dk1"/>
              </a:solidFill>
              <a:latin typeface="Times New Roman"/>
              <a:ea typeface="Times New Roman"/>
              <a:cs typeface="Times New Roman"/>
              <a:sym typeface="Times New Roman"/>
            </a:endParaRPr>
          </a:p>
        </p:txBody>
      </p:sp>
      <p:sp>
        <p:nvSpPr>
          <p:cNvPr id="1265" name="Google Shape;1265;p71"/>
          <p:cNvSpPr/>
          <p:nvPr/>
        </p:nvSpPr>
        <p:spPr>
          <a:xfrm>
            <a:off x="7541485" y="4576967"/>
            <a:ext cx="3840000" cy="552000"/>
          </a:xfrm>
          <a:prstGeom prst="parallelogram">
            <a:avLst>
              <a:gd name="adj" fmla="val 25000"/>
            </a:avLst>
          </a:prstGeom>
          <a:noFill/>
          <a:ln w="28575" cap="flat" cmpd="sng">
            <a:solidFill>
              <a:srgbClr val="669900"/>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Output the optimal subnet</a:t>
            </a:r>
            <a:endParaRPr b="1">
              <a:solidFill>
                <a:schemeClr val="dk1"/>
              </a:solidFill>
              <a:latin typeface="Times New Roman"/>
              <a:ea typeface="Times New Roman"/>
              <a:cs typeface="Times New Roman"/>
              <a:sym typeface="Times New Roman"/>
            </a:endParaRPr>
          </a:p>
        </p:txBody>
      </p:sp>
      <p:cxnSp>
        <p:nvCxnSpPr>
          <p:cNvPr id="1266" name="Google Shape;1266;p71"/>
          <p:cNvCxnSpPr>
            <a:cxnSpLocks/>
            <a:stCxn id="1267" idx="3"/>
            <a:endCxn id="1268" idx="5"/>
          </p:cNvCxnSpPr>
          <p:nvPr/>
        </p:nvCxnSpPr>
        <p:spPr>
          <a:xfrm>
            <a:off x="2539449" y="2121000"/>
            <a:ext cx="506000" cy="0"/>
          </a:xfrm>
          <a:prstGeom prst="straightConnector1">
            <a:avLst/>
          </a:prstGeom>
          <a:noFill/>
          <a:ln w="9525" cap="flat" cmpd="sng">
            <a:solidFill>
              <a:schemeClr val="dk1"/>
            </a:solidFill>
            <a:prstDash val="solid"/>
            <a:miter lim="800000"/>
            <a:headEnd type="none" w="sm" len="sm"/>
            <a:tailEnd type="triangle" w="med" len="med"/>
          </a:ln>
        </p:spPr>
      </p:cxnSp>
      <p:cxnSp>
        <p:nvCxnSpPr>
          <p:cNvPr id="1269" name="Google Shape;1269;p71"/>
          <p:cNvCxnSpPr>
            <a:cxnSpLocks/>
            <a:endCxn id="1262" idx="0"/>
          </p:cNvCxnSpPr>
          <p:nvPr/>
        </p:nvCxnSpPr>
        <p:spPr>
          <a:xfrm>
            <a:off x="4872483" y="2397114"/>
            <a:ext cx="0" cy="261600"/>
          </a:xfrm>
          <a:prstGeom prst="straightConnector1">
            <a:avLst/>
          </a:prstGeom>
          <a:noFill/>
          <a:ln w="9525" cap="flat" cmpd="sng">
            <a:solidFill>
              <a:schemeClr val="dk1"/>
            </a:solidFill>
            <a:prstDash val="solid"/>
            <a:miter lim="800000"/>
            <a:headEnd type="none" w="sm" len="sm"/>
            <a:tailEnd type="triangle" w="med" len="med"/>
          </a:ln>
        </p:spPr>
      </p:cxnSp>
      <p:cxnSp>
        <p:nvCxnSpPr>
          <p:cNvPr id="1271" name="Google Shape;1271;p71"/>
          <p:cNvCxnSpPr>
            <a:cxnSpLocks/>
            <a:stCxn id="1262" idx="2"/>
            <a:endCxn id="1264" idx="0"/>
          </p:cNvCxnSpPr>
          <p:nvPr/>
        </p:nvCxnSpPr>
        <p:spPr>
          <a:xfrm>
            <a:off x="4872483" y="3426714"/>
            <a:ext cx="0" cy="261600"/>
          </a:xfrm>
          <a:prstGeom prst="straightConnector1">
            <a:avLst/>
          </a:prstGeom>
          <a:noFill/>
          <a:ln w="9525" cap="flat" cmpd="sng">
            <a:solidFill>
              <a:schemeClr val="dk1"/>
            </a:solidFill>
            <a:prstDash val="solid"/>
            <a:miter lim="800000"/>
            <a:headEnd type="none" w="sm" len="sm"/>
            <a:tailEnd type="triangle" w="med" len="med"/>
          </a:ln>
        </p:spPr>
      </p:cxnSp>
      <p:sp>
        <p:nvSpPr>
          <p:cNvPr id="1272" name="Google Shape;1272;p71"/>
          <p:cNvSpPr/>
          <p:nvPr/>
        </p:nvSpPr>
        <p:spPr>
          <a:xfrm>
            <a:off x="2976483" y="4718107"/>
            <a:ext cx="3792000" cy="552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solidFill>
                  <a:schemeClr val="dk1"/>
                </a:solidFill>
                <a:latin typeface="Times New Roman"/>
                <a:ea typeface="Times New Roman"/>
                <a:cs typeface="Times New Roman"/>
                <a:sym typeface="Times New Roman"/>
              </a:rPr>
              <a:t>Train the subnet</a:t>
            </a:r>
            <a:endParaRPr b="1">
              <a:solidFill>
                <a:schemeClr val="dk1"/>
              </a:solidFill>
              <a:latin typeface="Times New Roman"/>
              <a:ea typeface="Times New Roman"/>
              <a:cs typeface="Times New Roman"/>
              <a:sym typeface="Times New Roman"/>
            </a:endParaRPr>
          </a:p>
        </p:txBody>
      </p:sp>
      <p:sp>
        <p:nvSpPr>
          <p:cNvPr id="1273" name="Google Shape;1273;p71"/>
          <p:cNvSpPr/>
          <p:nvPr/>
        </p:nvSpPr>
        <p:spPr>
          <a:xfrm>
            <a:off x="7541485" y="3211602"/>
            <a:ext cx="3840000" cy="1128000"/>
          </a:xfrm>
          <a:prstGeom prst="roundRect">
            <a:avLst>
              <a:gd name="adj" fmla="val 16667"/>
            </a:avLst>
          </a:prstGeom>
          <a:noFill/>
          <a:ln w="28575" cap="flat" cmpd="sng">
            <a:solidFill>
              <a:srgbClr val="5B9BD5"/>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Perform a </a:t>
            </a:r>
            <a:r>
              <a:rPr lang="en-US" altLang="zh-TW" b="1" dirty="0">
                <a:solidFill>
                  <a:schemeClr val="dk1"/>
                </a:solidFill>
                <a:latin typeface="Times New Roman"/>
                <a:ea typeface="Times New Roman"/>
                <a:cs typeface="Times New Roman"/>
                <a:sym typeface="Times New Roman"/>
              </a:rPr>
              <a:t>E</a:t>
            </a:r>
            <a:r>
              <a:rPr lang="zh-TW" b="1" dirty="0">
                <a:solidFill>
                  <a:schemeClr val="dk1"/>
                </a:solidFill>
                <a:latin typeface="Times New Roman"/>
                <a:ea typeface="Times New Roman"/>
                <a:cs typeface="Times New Roman"/>
                <a:sym typeface="Times New Roman"/>
              </a:rPr>
              <a:t>A search with </a:t>
            </a:r>
            <a:endParaRPr b="1" dirty="0">
              <a:solidFill>
                <a:schemeClr val="dk1"/>
              </a:solidFill>
              <a:latin typeface="Times New Roman"/>
              <a:ea typeface="Times New Roman"/>
              <a:cs typeface="Times New Roman"/>
              <a:sym typeface="Times New Roman"/>
            </a:endParaRPr>
          </a:p>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a subnet FLOPs constraint </a:t>
            </a:r>
            <a:endParaRPr b="1" dirty="0">
              <a:solidFill>
                <a:schemeClr val="dk1"/>
              </a:solidFill>
              <a:latin typeface="Times New Roman"/>
              <a:ea typeface="Times New Roman"/>
              <a:cs typeface="Times New Roman"/>
              <a:sym typeface="Times New Roman"/>
            </a:endParaRPr>
          </a:p>
          <a:p>
            <a:pPr algn="ctr">
              <a:lnSpc>
                <a:spcPct val="85000"/>
              </a:lnSpc>
              <a:spcBef>
                <a:spcPts val="0"/>
              </a:spcBef>
              <a:spcAft>
                <a:spcPts val="0"/>
              </a:spcAft>
            </a:pPr>
            <a:r>
              <a:rPr lang="zh-TW" b="1" dirty="0">
                <a:solidFill>
                  <a:schemeClr val="dk1"/>
                </a:solidFill>
                <a:latin typeface="Times New Roman"/>
                <a:ea typeface="Times New Roman"/>
                <a:cs typeface="Times New Roman"/>
                <a:sym typeface="Times New Roman"/>
              </a:rPr>
              <a:t>over the well-trained supernet</a:t>
            </a:r>
            <a:endParaRPr b="1" dirty="0">
              <a:solidFill>
                <a:schemeClr val="dk1"/>
              </a:solidFill>
              <a:latin typeface="Times New Roman"/>
              <a:ea typeface="Times New Roman"/>
              <a:cs typeface="Times New Roman"/>
              <a:sym typeface="Times New Roman"/>
            </a:endParaRPr>
          </a:p>
        </p:txBody>
      </p:sp>
      <p:cxnSp>
        <p:nvCxnSpPr>
          <p:cNvPr id="1274" name="Google Shape;1274;p71"/>
          <p:cNvCxnSpPr>
            <a:cxnSpLocks/>
            <a:stCxn id="1264" idx="2"/>
            <a:endCxn id="1272" idx="0"/>
          </p:cNvCxnSpPr>
          <p:nvPr/>
        </p:nvCxnSpPr>
        <p:spPr>
          <a:xfrm rot="-5400000" flipH="1">
            <a:off x="4742083" y="4586811"/>
            <a:ext cx="261600" cy="800"/>
          </a:xfrm>
          <a:prstGeom prst="bentConnector3">
            <a:avLst>
              <a:gd name="adj1" fmla="val 50018"/>
            </a:avLst>
          </a:prstGeom>
          <a:noFill/>
          <a:ln w="9525" cap="flat" cmpd="sng">
            <a:solidFill>
              <a:schemeClr val="dk2"/>
            </a:solidFill>
            <a:prstDash val="solid"/>
            <a:round/>
            <a:headEnd type="none" w="med" len="med"/>
            <a:tailEnd type="triangle" w="med" len="med"/>
          </a:ln>
        </p:spPr>
      </p:cxnSp>
      <p:sp>
        <p:nvSpPr>
          <p:cNvPr id="1267" name="Google Shape;1267;p71"/>
          <p:cNvSpPr/>
          <p:nvPr/>
        </p:nvSpPr>
        <p:spPr>
          <a:xfrm>
            <a:off x="1339449" y="1845000"/>
            <a:ext cx="1200000" cy="552000"/>
          </a:xfrm>
          <a:prstGeom prst="roundRect">
            <a:avLst>
              <a:gd name="adj" fmla="val 50000"/>
            </a:avLst>
          </a:prstGeom>
          <a:noFill/>
          <a:ln w="28575" cap="flat" cmpd="sng">
            <a:solidFill>
              <a:srgbClr val="EA9999"/>
            </a:solidFill>
            <a:prstDash val="solid"/>
            <a:miter lim="8000"/>
            <a:headEnd type="none" w="sm" len="sm"/>
            <a:tailEnd type="none" w="sm" len="sm"/>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Start</a:t>
            </a:r>
            <a:endParaRPr b="1">
              <a:latin typeface="Times New Roman"/>
              <a:ea typeface="Times New Roman"/>
              <a:cs typeface="Times New Roman"/>
              <a:sym typeface="Times New Roman"/>
            </a:endParaRPr>
          </a:p>
        </p:txBody>
      </p:sp>
      <p:sp>
        <p:nvSpPr>
          <p:cNvPr id="1275" name="Google Shape;1275;p71"/>
          <p:cNvSpPr/>
          <p:nvPr/>
        </p:nvSpPr>
        <p:spPr>
          <a:xfrm>
            <a:off x="8861485" y="5366334"/>
            <a:ext cx="1200000" cy="552000"/>
          </a:xfrm>
          <a:prstGeom prst="roundRect">
            <a:avLst>
              <a:gd name="adj" fmla="val 50000"/>
            </a:avLst>
          </a:prstGeom>
          <a:noFill/>
          <a:ln w="28575" cap="flat" cmpd="sng">
            <a:solidFill>
              <a:srgbClr val="EA9999"/>
            </a:solidFill>
            <a:prstDash val="solid"/>
            <a:miter lim="8000"/>
            <a:headEnd type="none" w="sm" len="sm"/>
            <a:tailEnd type="none" w="sm" len="sm"/>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End</a:t>
            </a:r>
            <a:endParaRPr b="1">
              <a:latin typeface="Times New Roman"/>
              <a:ea typeface="Times New Roman"/>
              <a:cs typeface="Times New Roman"/>
              <a:sym typeface="Times New Roman"/>
            </a:endParaRPr>
          </a:p>
        </p:txBody>
      </p:sp>
      <p:sp>
        <p:nvSpPr>
          <p:cNvPr id="1276" name="Google Shape;1276;p71"/>
          <p:cNvSpPr/>
          <p:nvPr/>
        </p:nvSpPr>
        <p:spPr>
          <a:xfrm>
            <a:off x="3722083" y="5531802"/>
            <a:ext cx="2300800" cy="1186400"/>
          </a:xfrm>
          <a:prstGeom prst="diamond">
            <a:avLst/>
          </a:prstGeom>
          <a:noFill/>
          <a:ln w="28575" cap="flat" cmpd="sng">
            <a:solidFill>
              <a:srgbClr val="E69138"/>
            </a:solidFill>
            <a:prstDash val="solid"/>
            <a:miter lim="8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Is the training finished?</a:t>
            </a:r>
            <a:endParaRPr b="1">
              <a:latin typeface="Times New Roman"/>
              <a:ea typeface="Times New Roman"/>
              <a:cs typeface="Times New Roman"/>
              <a:sym typeface="Times New Roman"/>
            </a:endParaRPr>
          </a:p>
        </p:txBody>
      </p:sp>
      <p:cxnSp>
        <p:nvCxnSpPr>
          <p:cNvPr id="1277" name="Google Shape;1277;p71"/>
          <p:cNvCxnSpPr>
            <a:cxnSpLocks/>
            <a:stCxn id="1272" idx="2"/>
            <a:endCxn id="1276" idx="0"/>
          </p:cNvCxnSpPr>
          <p:nvPr/>
        </p:nvCxnSpPr>
        <p:spPr>
          <a:xfrm>
            <a:off x="4872483" y="5270107"/>
            <a:ext cx="0" cy="261600"/>
          </a:xfrm>
          <a:prstGeom prst="straightConnector1">
            <a:avLst/>
          </a:prstGeom>
          <a:noFill/>
          <a:ln w="9525" cap="flat" cmpd="sng">
            <a:solidFill>
              <a:schemeClr val="dk2"/>
            </a:solidFill>
            <a:prstDash val="solid"/>
            <a:round/>
            <a:headEnd type="none" w="med" len="med"/>
            <a:tailEnd type="triangle" w="med" len="med"/>
          </a:ln>
        </p:spPr>
      </p:cxnSp>
      <p:cxnSp>
        <p:nvCxnSpPr>
          <p:cNvPr id="1278" name="Google Shape;1278;p71"/>
          <p:cNvCxnSpPr>
            <a:cxnSpLocks/>
            <a:stCxn id="1276" idx="3"/>
            <a:endCxn id="1263" idx="5"/>
          </p:cNvCxnSpPr>
          <p:nvPr/>
        </p:nvCxnSpPr>
        <p:spPr>
          <a:xfrm rot="10800000" flipH="1">
            <a:off x="6022883" y="2590202"/>
            <a:ext cx="1614800" cy="3534800"/>
          </a:xfrm>
          <a:prstGeom prst="bentConnector3">
            <a:avLst>
              <a:gd name="adj1" fmla="val 68400"/>
            </a:avLst>
          </a:prstGeom>
          <a:noFill/>
          <a:ln w="9525" cap="flat" cmpd="sng">
            <a:solidFill>
              <a:schemeClr val="dk2"/>
            </a:solidFill>
            <a:prstDash val="solid"/>
            <a:round/>
            <a:headEnd type="none" w="med" len="med"/>
            <a:tailEnd type="triangle" w="med" len="med"/>
          </a:ln>
        </p:spPr>
      </p:cxnSp>
      <p:cxnSp>
        <p:nvCxnSpPr>
          <p:cNvPr id="1279" name="Google Shape;1279;p71"/>
          <p:cNvCxnSpPr>
            <a:cxnSpLocks/>
            <a:stCxn id="1276" idx="1"/>
            <a:endCxn id="1262" idx="1"/>
          </p:cNvCxnSpPr>
          <p:nvPr/>
        </p:nvCxnSpPr>
        <p:spPr>
          <a:xfrm rot="10800000">
            <a:off x="2976483" y="3042602"/>
            <a:ext cx="745600" cy="3082400"/>
          </a:xfrm>
          <a:prstGeom prst="bentConnector3">
            <a:avLst>
              <a:gd name="adj1" fmla="val 162498"/>
            </a:avLst>
          </a:prstGeom>
          <a:noFill/>
          <a:ln w="9525" cap="flat" cmpd="sng">
            <a:solidFill>
              <a:schemeClr val="dk2"/>
            </a:solidFill>
            <a:prstDash val="solid"/>
            <a:round/>
            <a:headEnd type="none" w="med" len="med"/>
            <a:tailEnd type="triangle" w="med" len="med"/>
          </a:ln>
        </p:spPr>
      </p:cxnSp>
      <p:cxnSp>
        <p:nvCxnSpPr>
          <p:cNvPr id="1280" name="Google Shape;1280;p71"/>
          <p:cNvCxnSpPr>
            <a:cxnSpLocks/>
            <a:stCxn id="1263" idx="4"/>
            <a:endCxn id="1273" idx="0"/>
          </p:cNvCxnSpPr>
          <p:nvPr/>
        </p:nvCxnSpPr>
        <p:spPr>
          <a:xfrm>
            <a:off x="9461484" y="2974236"/>
            <a:ext cx="0" cy="237200"/>
          </a:xfrm>
          <a:prstGeom prst="straightConnector1">
            <a:avLst/>
          </a:prstGeom>
          <a:noFill/>
          <a:ln w="9525" cap="flat" cmpd="sng">
            <a:solidFill>
              <a:schemeClr val="dk1"/>
            </a:solidFill>
            <a:prstDash val="solid"/>
            <a:miter lim="800000"/>
            <a:headEnd type="none" w="sm" len="sm"/>
            <a:tailEnd type="triangle" w="med" len="med"/>
          </a:ln>
        </p:spPr>
      </p:cxnSp>
      <p:cxnSp>
        <p:nvCxnSpPr>
          <p:cNvPr id="1281" name="Google Shape;1281;p71"/>
          <p:cNvCxnSpPr>
            <a:cxnSpLocks/>
            <a:stCxn id="1273" idx="2"/>
            <a:endCxn id="1265" idx="0"/>
          </p:cNvCxnSpPr>
          <p:nvPr/>
        </p:nvCxnSpPr>
        <p:spPr>
          <a:xfrm>
            <a:off x="9461484" y="4339602"/>
            <a:ext cx="0" cy="237200"/>
          </a:xfrm>
          <a:prstGeom prst="straightConnector1">
            <a:avLst/>
          </a:prstGeom>
          <a:noFill/>
          <a:ln w="9525" cap="flat" cmpd="sng">
            <a:solidFill>
              <a:schemeClr val="dk1"/>
            </a:solidFill>
            <a:prstDash val="solid"/>
            <a:miter lim="800000"/>
            <a:headEnd type="none" w="sm" len="sm"/>
            <a:tailEnd type="triangle" w="med" len="med"/>
          </a:ln>
        </p:spPr>
      </p:cxnSp>
      <p:cxnSp>
        <p:nvCxnSpPr>
          <p:cNvPr id="1282" name="Google Shape;1282;p71"/>
          <p:cNvCxnSpPr>
            <a:cxnSpLocks/>
            <a:stCxn id="1265" idx="4"/>
            <a:endCxn id="1275" idx="0"/>
          </p:cNvCxnSpPr>
          <p:nvPr/>
        </p:nvCxnSpPr>
        <p:spPr>
          <a:xfrm>
            <a:off x="9461484" y="5128967"/>
            <a:ext cx="0" cy="237200"/>
          </a:xfrm>
          <a:prstGeom prst="straightConnector1">
            <a:avLst/>
          </a:prstGeom>
          <a:noFill/>
          <a:ln w="9525" cap="flat" cmpd="sng">
            <a:solidFill>
              <a:schemeClr val="dk1"/>
            </a:solidFill>
            <a:prstDash val="solid"/>
            <a:miter lim="800000"/>
            <a:headEnd type="none" w="sm" len="sm"/>
            <a:tailEnd type="triangle" w="med" len="med"/>
          </a:ln>
        </p:spPr>
      </p:cxnSp>
      <p:sp>
        <p:nvSpPr>
          <p:cNvPr id="1283" name="Google Shape;1283;p71"/>
          <p:cNvSpPr/>
          <p:nvPr/>
        </p:nvSpPr>
        <p:spPr>
          <a:xfrm>
            <a:off x="6022883" y="5731803"/>
            <a:ext cx="1036800" cy="552000"/>
          </a:xfrm>
          <a:prstGeom prst="roundRect">
            <a:avLst>
              <a:gd name="adj" fmla="val 50000"/>
            </a:avLst>
          </a:prstGeom>
          <a:noFill/>
          <a:ln>
            <a:noFill/>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Yes</a:t>
            </a:r>
            <a:endParaRPr b="1">
              <a:latin typeface="Times New Roman"/>
              <a:ea typeface="Times New Roman"/>
              <a:cs typeface="Times New Roman"/>
              <a:sym typeface="Times New Roman"/>
            </a:endParaRPr>
          </a:p>
        </p:txBody>
      </p:sp>
      <p:sp>
        <p:nvSpPr>
          <p:cNvPr id="1284" name="Google Shape;1284;p71"/>
          <p:cNvSpPr/>
          <p:nvPr/>
        </p:nvSpPr>
        <p:spPr>
          <a:xfrm>
            <a:off x="2685283" y="5747803"/>
            <a:ext cx="1036800" cy="552000"/>
          </a:xfrm>
          <a:prstGeom prst="roundRect">
            <a:avLst>
              <a:gd name="adj" fmla="val 50000"/>
            </a:avLst>
          </a:prstGeom>
          <a:noFill/>
          <a:ln>
            <a:noFill/>
          </a:ln>
        </p:spPr>
        <p:txBody>
          <a:bodyPr spcFirstLastPara="1" wrap="square" lIns="121900" tIns="0" rIns="121900" bIns="0" anchor="ctr" anchorCtr="0">
            <a:noAutofit/>
          </a:bodyPr>
          <a:lstStyle/>
          <a:p>
            <a:pPr algn="ctr">
              <a:lnSpc>
                <a:spcPct val="85000"/>
              </a:lnSpc>
              <a:spcBef>
                <a:spcPts val="0"/>
              </a:spcBef>
              <a:spcAft>
                <a:spcPts val="0"/>
              </a:spcAft>
            </a:pPr>
            <a:r>
              <a:rPr lang="zh-TW" b="1">
                <a:latin typeface="Times New Roman"/>
                <a:ea typeface="Times New Roman"/>
                <a:cs typeface="Times New Roman"/>
                <a:sym typeface="Times New Roman"/>
              </a:rPr>
              <a:t>No</a:t>
            </a:r>
            <a:endParaRPr b="1">
              <a:latin typeface="Times New Roman"/>
              <a:ea typeface="Times New Roman"/>
              <a:cs typeface="Times New Roman"/>
              <a:sym typeface="Times New Roman"/>
            </a:endParaRPr>
          </a:p>
        </p:txBody>
      </p:sp>
      <p:sp>
        <p:nvSpPr>
          <p:cNvPr id="4" name="標題 3">
            <a:extLst>
              <a:ext uri="{FF2B5EF4-FFF2-40B4-BE49-F238E27FC236}">
                <a16:creationId xmlns:a16="http://schemas.microsoft.com/office/drawing/2014/main" id="{5081D8DE-A38C-4DC6-88B0-3F9B1EDBE658}"/>
              </a:ext>
            </a:extLst>
          </p:cNvPr>
          <p:cNvSpPr>
            <a:spLocks noGrp="1"/>
          </p:cNvSpPr>
          <p:nvPr>
            <p:ph type="title"/>
          </p:nvPr>
        </p:nvSpPr>
        <p:spPr/>
        <p:txBody>
          <a:bodyPr/>
          <a:lstStyle/>
          <a:p>
            <a:r>
              <a:rPr lang="en-US" altLang="zh-TW" dirty="0"/>
              <a:t>Flowchart  </a:t>
            </a:r>
            <a:endParaRPr lang="zh-TW" altLang="en-US" dirty="0"/>
          </a:p>
        </p:txBody>
      </p:sp>
      <p:sp>
        <p:nvSpPr>
          <p:cNvPr id="1285" name="Google Shape;1285;p71"/>
          <p:cNvSpPr txBox="1">
            <a:spLocks noGrp="1"/>
          </p:cNvSpPr>
          <p:nvPr>
            <p:ph type="sldNum" sz="quarter" idx="12"/>
          </p:nvPr>
        </p:nvSpPr>
        <p:spPr>
          <a:prstGeom prst="rect">
            <a:avLst/>
          </a:prstGeom>
          <a:noFill/>
          <a:ln>
            <a:noFill/>
          </a:ln>
        </p:spPr>
        <p:txBody>
          <a:bodyPr spcFirstLastPara="1" vert="horz" wrap="square" lIns="121900" tIns="60933" rIns="121900" bIns="60933" rtlCol="0" anchor="t" anchorCtr="0">
            <a:noAutofit/>
          </a:bodyPr>
          <a:lstStyle/>
          <a:p>
            <a:pPr>
              <a:spcBef>
                <a:spcPts val="0"/>
              </a:spcBef>
              <a:spcAft>
                <a:spcPts val="0"/>
              </a:spcAft>
            </a:pPr>
            <a:fld id="{00000000-1234-1234-1234-123412341234}" type="slidenum">
              <a:rPr lang="en-US" altLang="zh-TW"/>
              <a:pPr>
                <a:spcBef>
                  <a:spcPts val="0"/>
                </a:spcBef>
                <a:spcAft>
                  <a:spcPts val="0"/>
                </a:spcAft>
              </a:pPr>
              <a:t>84</a:t>
            </a:fld>
            <a:endParaRPr/>
          </a:p>
        </p:txBody>
      </p:sp>
      <p:sp>
        <p:nvSpPr>
          <p:cNvPr id="1268" name="Google Shape;1268;p71"/>
          <p:cNvSpPr/>
          <p:nvPr/>
        </p:nvSpPr>
        <p:spPr>
          <a:xfrm>
            <a:off x="2976451" y="1845003"/>
            <a:ext cx="3792000" cy="552000"/>
          </a:xfrm>
          <a:prstGeom prst="parallelogram">
            <a:avLst>
              <a:gd name="adj" fmla="val 25000"/>
            </a:avLst>
          </a:prstGeom>
          <a:noFill/>
          <a:ln w="28575" cap="flat" cmpd="sng">
            <a:solidFill>
              <a:srgbClr val="669900"/>
            </a:solidFill>
            <a:prstDash val="solid"/>
            <a:miter lim="800000"/>
            <a:headEnd type="none" w="sm" len="sm"/>
            <a:tailEnd type="none" w="sm" len="sm"/>
          </a:ln>
        </p:spPr>
        <p:txBody>
          <a:bodyPr spcFirstLastPara="1" wrap="square" lIns="0" tIns="0" rIns="0" bIns="0" anchor="ctr" anchorCtr="0">
            <a:noAutofit/>
          </a:bodyPr>
          <a:lstStyle/>
          <a:p>
            <a:pPr algn="ctr">
              <a:lnSpc>
                <a:spcPct val="85000"/>
              </a:lnSpc>
              <a:spcBef>
                <a:spcPts val="0"/>
              </a:spcBef>
              <a:spcAft>
                <a:spcPts val="0"/>
              </a:spcAft>
              <a:buClr>
                <a:schemeClr val="dk1"/>
              </a:buClr>
              <a:buSzPts val="1100"/>
            </a:pPr>
            <a:r>
              <a:rPr lang="zh-TW" b="1">
                <a:solidFill>
                  <a:schemeClr val="dk1"/>
                </a:solidFill>
                <a:latin typeface="Times New Roman"/>
                <a:ea typeface="Times New Roman"/>
                <a:cs typeface="Times New Roman"/>
                <a:sym typeface="Times New Roman"/>
              </a:rPr>
              <a:t>Input a pretrained ViT model</a:t>
            </a:r>
            <a:endParaRPr b="1">
              <a:solidFill>
                <a:schemeClr val="dk1"/>
              </a:solidFill>
              <a:latin typeface="Times New Roman"/>
              <a:ea typeface="Times New Roman"/>
              <a:cs typeface="Times New Roman"/>
              <a:sym typeface="Times New Roman"/>
            </a:endParaRPr>
          </a:p>
        </p:txBody>
      </p:sp>
      <p:sp>
        <p:nvSpPr>
          <p:cNvPr id="51" name="矩形 50">
            <a:extLst>
              <a:ext uri="{FF2B5EF4-FFF2-40B4-BE49-F238E27FC236}">
                <a16:creationId xmlns:a16="http://schemas.microsoft.com/office/drawing/2014/main" id="{5DA41972-E22F-F5C8-2312-636193923F10}"/>
              </a:ext>
            </a:extLst>
          </p:cNvPr>
          <p:cNvSpPr/>
          <p:nvPr/>
        </p:nvSpPr>
        <p:spPr>
          <a:xfrm>
            <a:off x="2398483" y="2591818"/>
            <a:ext cx="4777603" cy="4126322"/>
          </a:xfrm>
          <a:prstGeom prst="rect">
            <a:avLst/>
          </a:prstGeom>
          <a:solidFill>
            <a:schemeClr val="bg1">
              <a:alpha val="9263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800" dirty="0"/>
              <a:t>I</a:t>
            </a:r>
            <a:endParaRPr kumimoji="1" lang="zh-TW" altLang="en-US" sz="1800" dirty="0"/>
          </a:p>
        </p:txBody>
      </p:sp>
      <p:sp>
        <p:nvSpPr>
          <p:cNvPr id="52" name="矩形 51">
            <a:extLst>
              <a:ext uri="{FF2B5EF4-FFF2-40B4-BE49-F238E27FC236}">
                <a16:creationId xmlns:a16="http://schemas.microsoft.com/office/drawing/2014/main" id="{D9C62D65-2C5D-866A-EE8B-198CCABA768A}"/>
              </a:ext>
            </a:extLst>
          </p:cNvPr>
          <p:cNvSpPr/>
          <p:nvPr/>
        </p:nvSpPr>
        <p:spPr>
          <a:xfrm>
            <a:off x="1203931" y="1782389"/>
            <a:ext cx="5684069" cy="793225"/>
          </a:xfrm>
          <a:prstGeom prst="rect">
            <a:avLst/>
          </a:prstGeom>
          <a:solidFill>
            <a:schemeClr val="bg1">
              <a:alpha val="9263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800" dirty="0"/>
              <a:t>I</a:t>
            </a:r>
            <a:endParaRPr kumimoji="1" lang="zh-TW" altLang="en-US" sz="1800" dirty="0"/>
          </a:p>
        </p:txBody>
      </p:sp>
      <p:sp>
        <p:nvSpPr>
          <p:cNvPr id="53" name="Google Shape;1317;p72">
            <a:extLst>
              <a:ext uri="{FF2B5EF4-FFF2-40B4-BE49-F238E27FC236}">
                <a16:creationId xmlns:a16="http://schemas.microsoft.com/office/drawing/2014/main" id="{227A6516-F537-35CC-5E35-5A376E5357C3}"/>
              </a:ext>
            </a:extLst>
          </p:cNvPr>
          <p:cNvSpPr/>
          <p:nvPr/>
        </p:nvSpPr>
        <p:spPr>
          <a:xfrm>
            <a:off x="7467284" y="3032140"/>
            <a:ext cx="4244703" cy="2237967"/>
          </a:xfrm>
          <a:prstGeom prst="roundRect">
            <a:avLst>
              <a:gd name="adj" fmla="val 0"/>
            </a:avLst>
          </a:prstGeom>
          <a:noFill/>
          <a:ln w="28575" cap="flat" cmpd="sng">
            <a:solidFill>
              <a:srgbClr val="FF0000"/>
            </a:solidFill>
            <a:prstDash val="solid"/>
            <a:miter lim="800000"/>
            <a:headEnd type="none" w="sm" len="sm"/>
            <a:tailEnd type="none" w="sm" len="sm"/>
          </a:ln>
        </p:spPr>
        <p:txBody>
          <a:bodyPr spcFirstLastPara="1" wrap="square" lIns="0" tIns="0" rIns="0" bIns="0" anchor="ctr" anchorCtr="0">
            <a:noAutofit/>
          </a:bodyPr>
          <a:lstStyle/>
          <a:p>
            <a:pPr marL="0" marR="0" lvl="0" indent="0" algn="ctr" rtl="0">
              <a:lnSpc>
                <a:spcPct val="85000"/>
              </a:lnSpc>
              <a:spcBef>
                <a:spcPts val="0"/>
              </a:spcBef>
              <a:spcAft>
                <a:spcPts val="0"/>
              </a:spcAft>
              <a:buNone/>
            </a:pPr>
            <a:endParaRPr b="1">
              <a:solidFill>
                <a:schemeClr val="dk1"/>
              </a:solidFill>
              <a:latin typeface="Times New Roman"/>
              <a:ea typeface="Times New Roman"/>
              <a:cs typeface="Times New Roman"/>
              <a:sym typeface="Times New Roman"/>
            </a:endParaRPr>
          </a:p>
        </p:txBody>
      </p:sp>
      <p:sp>
        <p:nvSpPr>
          <p:cNvPr id="30" name="矩形 29">
            <a:extLst>
              <a:ext uri="{FF2B5EF4-FFF2-40B4-BE49-F238E27FC236}">
                <a16:creationId xmlns:a16="http://schemas.microsoft.com/office/drawing/2014/main" id="{E7074D55-8370-BD3D-F7F4-78B55A53D996}"/>
              </a:ext>
            </a:extLst>
          </p:cNvPr>
          <p:cNvSpPr/>
          <p:nvPr/>
        </p:nvSpPr>
        <p:spPr>
          <a:xfrm>
            <a:off x="7088083" y="5328011"/>
            <a:ext cx="4777603" cy="620989"/>
          </a:xfrm>
          <a:prstGeom prst="rect">
            <a:avLst/>
          </a:prstGeom>
          <a:solidFill>
            <a:schemeClr val="bg1">
              <a:alpha val="9263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800" dirty="0"/>
              <a:t>I</a:t>
            </a:r>
            <a:endParaRPr kumimoji="1" lang="zh-TW" altLang="en-US" sz="1800" dirty="0"/>
          </a:p>
        </p:txBody>
      </p:sp>
      <p:sp>
        <p:nvSpPr>
          <p:cNvPr id="31" name="矩形 30">
            <a:extLst>
              <a:ext uri="{FF2B5EF4-FFF2-40B4-BE49-F238E27FC236}">
                <a16:creationId xmlns:a16="http://schemas.microsoft.com/office/drawing/2014/main" id="{97B04B39-30CB-9A36-4DFD-673F961DDACF}"/>
              </a:ext>
            </a:extLst>
          </p:cNvPr>
          <p:cNvSpPr/>
          <p:nvPr/>
        </p:nvSpPr>
        <p:spPr>
          <a:xfrm>
            <a:off x="6672005" y="2161940"/>
            <a:ext cx="5519996" cy="839812"/>
          </a:xfrm>
          <a:prstGeom prst="rect">
            <a:avLst/>
          </a:prstGeom>
          <a:solidFill>
            <a:schemeClr val="bg1">
              <a:alpha val="9263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TW" sz="1800" dirty="0"/>
              <a:t>I</a:t>
            </a:r>
            <a:endParaRPr kumimoji="1" lang="zh-TW" altLang="en-US" sz="1800" dirty="0"/>
          </a:p>
        </p:txBody>
      </p:sp>
      <p:sp>
        <p:nvSpPr>
          <p:cNvPr id="54" name="Google Shape;1318;p72">
            <a:extLst>
              <a:ext uri="{FF2B5EF4-FFF2-40B4-BE49-F238E27FC236}">
                <a16:creationId xmlns:a16="http://schemas.microsoft.com/office/drawing/2014/main" id="{0B5DDB63-45E1-CEE5-99FD-3EA96ACDA055}"/>
              </a:ext>
            </a:extLst>
          </p:cNvPr>
          <p:cNvSpPr/>
          <p:nvPr/>
        </p:nvSpPr>
        <p:spPr>
          <a:xfrm>
            <a:off x="7984574" y="2619022"/>
            <a:ext cx="2953819" cy="451440"/>
          </a:xfrm>
          <a:prstGeom prst="roundRect">
            <a:avLst>
              <a:gd name="adj" fmla="val 23850"/>
            </a:avLst>
          </a:prstGeom>
          <a:noFill/>
          <a:ln>
            <a:noFill/>
          </a:ln>
        </p:spPr>
        <p:txBody>
          <a:bodyPr spcFirstLastPara="1" wrap="square" lIns="0" tIns="0" rIns="0" bIns="0" anchor="ctr" anchorCtr="0">
            <a:noAutofit/>
          </a:bodyPr>
          <a:lstStyle/>
          <a:p>
            <a:pPr marL="0" marR="0" lvl="0" indent="0" algn="ctr" rtl="0">
              <a:lnSpc>
                <a:spcPct val="85000"/>
              </a:lnSpc>
              <a:spcBef>
                <a:spcPts val="0"/>
              </a:spcBef>
              <a:spcAft>
                <a:spcPts val="0"/>
              </a:spcAft>
              <a:buNone/>
            </a:pPr>
            <a:r>
              <a:rPr lang="en-US" altLang="zh-TW" b="1" dirty="0">
                <a:solidFill>
                  <a:srgbClr val="FF0000"/>
                </a:solidFill>
                <a:ea typeface="Times New Roman"/>
                <a:cs typeface="Arial" panose="020B0604020202020204" pitchFamily="34" charset="0"/>
                <a:sym typeface="Times New Roman"/>
              </a:rPr>
              <a:t>Searching</a:t>
            </a:r>
            <a:endParaRPr b="1" dirty="0">
              <a:solidFill>
                <a:srgbClr val="FF0000"/>
              </a:solidFill>
              <a:ea typeface="Times New Roman"/>
              <a:cs typeface="Arial" panose="020B0604020202020204" pitchFamily="34" charset="0"/>
              <a:sym typeface="Times New Roman"/>
            </a:endParaRPr>
          </a:p>
        </p:txBody>
      </p:sp>
    </p:spTree>
    <p:extLst>
      <p:ext uri="{BB962C8B-B14F-4D97-AF65-F5344CB8AC3E}">
        <p14:creationId xmlns:p14="http://schemas.microsoft.com/office/powerpoint/2010/main" val="258216395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A842A625-1D0A-4234-B31D-3E021269A0DC}"/>
              </a:ext>
            </a:extLst>
          </p:cNvPr>
          <p:cNvSpPr>
            <a:spLocks noGrp="1"/>
          </p:cNvSpPr>
          <p:nvPr>
            <p:ph type="title"/>
          </p:nvPr>
        </p:nvSpPr>
        <p:spPr/>
        <p:txBody>
          <a:bodyPr/>
          <a:lstStyle/>
          <a:p>
            <a:r>
              <a:rPr lang="en-US" altLang="zh-TW" sz="3733" dirty="0"/>
              <a:t>Comparison with Different Compression Methods</a:t>
            </a:r>
            <a:endParaRPr lang="zh-TW" altLang="en-US" sz="3733" dirty="0"/>
          </a:p>
        </p:txBody>
      </p:sp>
      <p:sp>
        <p:nvSpPr>
          <p:cNvPr id="3" name="文字版面配置區 2">
            <a:extLst>
              <a:ext uri="{FF2B5EF4-FFF2-40B4-BE49-F238E27FC236}">
                <a16:creationId xmlns:a16="http://schemas.microsoft.com/office/drawing/2014/main" id="{A2B2B6B6-582E-455C-9E6E-0CA086D7E5AD}"/>
              </a:ext>
            </a:extLst>
          </p:cNvPr>
          <p:cNvSpPr>
            <a:spLocks noGrp="1"/>
          </p:cNvSpPr>
          <p:nvPr>
            <p:ph idx="1"/>
          </p:nvPr>
        </p:nvSpPr>
        <p:spPr/>
        <p:txBody>
          <a:bodyPr/>
          <a:lstStyle/>
          <a:p>
            <a:r>
              <a:rPr lang="en-US" altLang="zh-TW" sz="2667" b="0" dirty="0" err="1"/>
              <a:t>DeiT</a:t>
            </a:r>
            <a:r>
              <a:rPr lang="en-US" altLang="zh-TW" sz="2667" b="0" dirty="0"/>
              <a:t>-S/</a:t>
            </a:r>
            <a:r>
              <a:rPr lang="en-US" altLang="zh-TW" sz="2667" b="0" dirty="0" err="1"/>
              <a:t>Swin</a:t>
            </a:r>
            <a:r>
              <a:rPr lang="en-US" altLang="zh-TW" sz="2667" b="0" dirty="0"/>
              <a:t>-S</a:t>
            </a:r>
          </a:p>
          <a:p>
            <a:pPr lvl="1"/>
            <a:r>
              <a:rPr lang="en-US" altLang="zh-TW" b="0" dirty="0"/>
              <a:t>Shows competitive performance with SOTA methods</a:t>
            </a:r>
          </a:p>
          <a:p>
            <a:r>
              <a:rPr lang="en-US" altLang="zh-TW" sz="2667" b="0" dirty="0" err="1"/>
              <a:t>DeiT</a:t>
            </a:r>
            <a:r>
              <a:rPr lang="en-US" altLang="zh-TW" sz="2667" b="0" dirty="0"/>
              <a:t>-B/</a:t>
            </a:r>
            <a:r>
              <a:rPr lang="en-US" altLang="zh-TW" sz="2667" b="0" dirty="0" err="1"/>
              <a:t>Swin</a:t>
            </a:r>
            <a:r>
              <a:rPr lang="en-US" altLang="zh-TW" sz="2667" b="0" dirty="0"/>
              <a:t>-B</a:t>
            </a:r>
          </a:p>
          <a:p>
            <a:pPr lvl="1"/>
            <a:r>
              <a:rPr lang="en-US" altLang="zh-TW" b="0" dirty="0"/>
              <a:t>Outperforms all the compared methods</a:t>
            </a:r>
          </a:p>
          <a:p>
            <a:r>
              <a:rPr lang="en-US" altLang="zh-TW" sz="2667" b="0" dirty="0"/>
              <a:t>Compared to weight pruning methodologies (</a:t>
            </a:r>
            <a:r>
              <a:rPr lang="en-US" altLang="zh-TW" sz="2667" b="0" dirty="0" err="1"/>
              <a:t>WDPruning</a:t>
            </a:r>
            <a:r>
              <a:rPr lang="en-US" altLang="zh-TW" sz="2667" b="0" dirty="0"/>
              <a:t>)</a:t>
            </a:r>
          </a:p>
          <a:p>
            <a:pPr lvl="1"/>
            <a:r>
              <a:rPr lang="en-US" altLang="zh-TW" b="0" dirty="0"/>
              <a:t>Achieve around 1% accuracy improvement under the same or smaller model size on every backbone</a:t>
            </a:r>
          </a:p>
        </p:txBody>
      </p:sp>
      <p:sp>
        <p:nvSpPr>
          <p:cNvPr id="2" name="投影片編號版面配置區 1">
            <a:extLst>
              <a:ext uri="{FF2B5EF4-FFF2-40B4-BE49-F238E27FC236}">
                <a16:creationId xmlns:a16="http://schemas.microsoft.com/office/drawing/2014/main" id="{3143A01A-3FCA-4C58-AF20-5DF87356B32E}"/>
              </a:ext>
            </a:extLst>
          </p:cNvPr>
          <p:cNvSpPr>
            <a:spLocks noGrp="1"/>
          </p:cNvSpPr>
          <p:nvPr>
            <p:ph type="sldNum" sz="quarter" idx="12"/>
          </p:nvPr>
        </p:nvSpPr>
        <p:spPr/>
        <p:txBody>
          <a:bodyPr/>
          <a:lstStyle/>
          <a:p>
            <a:fld id="{00000000-1234-1234-1234-123412341234}" type="slidenum">
              <a:rPr lang="en-US" altLang="zh-TW" smtClean="0"/>
              <a:pPr/>
              <a:t>85</a:t>
            </a:fld>
            <a:endParaRPr lang="zh-TW" altLang="en-US"/>
          </a:p>
        </p:txBody>
      </p:sp>
      <p:pic>
        <p:nvPicPr>
          <p:cNvPr id="6" name="圖片 5">
            <a:extLst>
              <a:ext uri="{FF2B5EF4-FFF2-40B4-BE49-F238E27FC236}">
                <a16:creationId xmlns:a16="http://schemas.microsoft.com/office/drawing/2014/main" id="{60842C51-FE54-41AA-944B-B4CF6E752183}"/>
              </a:ext>
            </a:extLst>
          </p:cNvPr>
          <p:cNvPicPr>
            <a:picLocks noChangeAspect="1"/>
          </p:cNvPicPr>
          <p:nvPr/>
        </p:nvPicPr>
        <p:blipFill>
          <a:blip r:embed="rId3"/>
          <a:stretch>
            <a:fillRect/>
          </a:stretch>
        </p:blipFill>
        <p:spPr>
          <a:xfrm>
            <a:off x="3581401" y="4622666"/>
            <a:ext cx="6065182" cy="1747286"/>
          </a:xfrm>
          <a:prstGeom prst="rect">
            <a:avLst/>
          </a:prstGeom>
        </p:spPr>
      </p:pic>
    </p:spTree>
    <p:extLst>
      <p:ext uri="{BB962C8B-B14F-4D97-AF65-F5344CB8AC3E}">
        <p14:creationId xmlns:p14="http://schemas.microsoft.com/office/powerpoint/2010/main" val="102797917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3FD07406-BC41-42E4-A700-131A16FE5CCC}"/>
              </a:ext>
            </a:extLst>
          </p:cNvPr>
          <p:cNvSpPr>
            <a:spLocks noGrp="1"/>
          </p:cNvSpPr>
          <p:nvPr>
            <p:ph type="title"/>
          </p:nvPr>
        </p:nvSpPr>
        <p:spPr/>
        <p:txBody>
          <a:bodyPr/>
          <a:lstStyle/>
          <a:p>
            <a:r>
              <a:rPr lang="en-US" altLang="zh-TW" sz="3733" dirty="0"/>
              <a:t>Comparison with Different Compression Methods</a:t>
            </a:r>
            <a:endParaRPr lang="zh-TW" altLang="en-US" sz="3733" dirty="0"/>
          </a:p>
        </p:txBody>
      </p:sp>
      <p:sp>
        <p:nvSpPr>
          <p:cNvPr id="3" name="文字版面配置區 2">
            <a:extLst>
              <a:ext uri="{FF2B5EF4-FFF2-40B4-BE49-F238E27FC236}">
                <a16:creationId xmlns:a16="http://schemas.microsoft.com/office/drawing/2014/main" id="{C2158259-41DB-428C-811F-D2D603CF74DC}"/>
              </a:ext>
            </a:extLst>
          </p:cNvPr>
          <p:cNvSpPr>
            <a:spLocks noGrp="1"/>
          </p:cNvSpPr>
          <p:nvPr>
            <p:ph idx="1"/>
          </p:nvPr>
        </p:nvSpPr>
        <p:spPr/>
        <p:txBody>
          <a:bodyPr/>
          <a:lstStyle/>
          <a:p>
            <a:r>
              <a:rPr lang="en-US" altLang="zh-TW" sz="2667" b="0" dirty="0"/>
              <a:t>Compared to the sequence reduction-based methods (</a:t>
            </a:r>
            <a:r>
              <a:rPr lang="en-US" altLang="zh-TW" sz="2667" b="0" dirty="0" err="1"/>
              <a:t>DynamicViT</a:t>
            </a:r>
            <a:r>
              <a:rPr lang="en-US" altLang="zh-TW" sz="2667" b="0" dirty="0"/>
              <a:t>)</a:t>
            </a:r>
          </a:p>
          <a:p>
            <a:pPr lvl="1"/>
            <a:r>
              <a:rPr lang="en-US" altLang="zh-TW" b="0" dirty="0"/>
              <a:t>Comparable FLOPs saving on all different optimized targets</a:t>
            </a:r>
          </a:p>
          <a:p>
            <a:pPr marL="101593" indent="0">
              <a:buNone/>
            </a:pPr>
            <a:endParaRPr lang="zh-TW" altLang="en-US" dirty="0"/>
          </a:p>
        </p:txBody>
      </p:sp>
      <p:sp>
        <p:nvSpPr>
          <p:cNvPr id="2" name="投影片編號版面配置區 1">
            <a:extLst>
              <a:ext uri="{FF2B5EF4-FFF2-40B4-BE49-F238E27FC236}">
                <a16:creationId xmlns:a16="http://schemas.microsoft.com/office/drawing/2014/main" id="{0B08C7DC-EC09-42B9-A0AC-87A2D7AF7104}"/>
              </a:ext>
            </a:extLst>
          </p:cNvPr>
          <p:cNvSpPr>
            <a:spLocks noGrp="1"/>
          </p:cNvSpPr>
          <p:nvPr>
            <p:ph type="sldNum" sz="quarter" idx="12"/>
          </p:nvPr>
        </p:nvSpPr>
        <p:spPr/>
        <p:txBody>
          <a:bodyPr/>
          <a:lstStyle/>
          <a:p>
            <a:fld id="{00000000-1234-1234-1234-123412341234}" type="slidenum">
              <a:rPr lang="en-US" altLang="zh-TW" smtClean="0"/>
              <a:pPr/>
              <a:t>86</a:t>
            </a:fld>
            <a:endParaRPr lang="zh-TW" altLang="en-US"/>
          </a:p>
        </p:txBody>
      </p:sp>
      <p:pic>
        <p:nvPicPr>
          <p:cNvPr id="6" name="圖片 5">
            <a:extLst>
              <a:ext uri="{FF2B5EF4-FFF2-40B4-BE49-F238E27FC236}">
                <a16:creationId xmlns:a16="http://schemas.microsoft.com/office/drawing/2014/main" id="{AF0562AB-4669-42A9-8692-F13398DC9FE3}"/>
              </a:ext>
            </a:extLst>
          </p:cNvPr>
          <p:cNvPicPr>
            <a:picLocks noChangeAspect="1"/>
          </p:cNvPicPr>
          <p:nvPr/>
        </p:nvPicPr>
        <p:blipFill>
          <a:blip r:embed="rId2"/>
          <a:stretch>
            <a:fillRect/>
          </a:stretch>
        </p:blipFill>
        <p:spPr>
          <a:xfrm>
            <a:off x="2424000" y="2802465"/>
            <a:ext cx="7749149" cy="3471339"/>
          </a:xfrm>
          <a:prstGeom prst="rect">
            <a:avLst/>
          </a:prstGeom>
        </p:spPr>
      </p:pic>
      <p:sp>
        <p:nvSpPr>
          <p:cNvPr id="7" name="文字方塊 6">
            <a:extLst>
              <a:ext uri="{FF2B5EF4-FFF2-40B4-BE49-F238E27FC236}">
                <a16:creationId xmlns:a16="http://schemas.microsoft.com/office/drawing/2014/main" id="{63CF75CD-7596-4F2D-AE32-18B5579E8B2F}"/>
              </a:ext>
            </a:extLst>
          </p:cNvPr>
          <p:cNvSpPr txBox="1"/>
          <p:nvPr/>
        </p:nvSpPr>
        <p:spPr>
          <a:xfrm>
            <a:off x="2640000" y="6273804"/>
            <a:ext cx="8853729" cy="502573"/>
          </a:xfrm>
          <a:prstGeom prst="rect">
            <a:avLst/>
          </a:prstGeom>
          <a:noFill/>
        </p:spPr>
        <p:txBody>
          <a:bodyPr wrap="square" rtlCol="0">
            <a:spAutoFit/>
          </a:bodyPr>
          <a:lstStyle/>
          <a:p>
            <a:r>
              <a:rPr lang="en-US" altLang="zh-TW" sz="1333" dirty="0" err="1"/>
              <a:t>DynamicViT</a:t>
            </a:r>
            <a:r>
              <a:rPr lang="en-US" altLang="zh-TW" sz="1333" dirty="0"/>
              <a:t>: Yongming Rao, et al., “</a:t>
            </a:r>
            <a:r>
              <a:rPr lang="en-US" altLang="zh-TW" sz="1333" dirty="0" err="1"/>
              <a:t>DynamicViT</a:t>
            </a:r>
            <a:r>
              <a:rPr lang="en-US" altLang="zh-TW" sz="1333" dirty="0"/>
              <a:t>: Efficient Vision Transformers with Dynamic Token </a:t>
            </a:r>
            <a:r>
              <a:rPr lang="en-US" altLang="zh-TW" sz="1333" dirty="0" err="1"/>
              <a:t>Sparsification</a:t>
            </a:r>
            <a:r>
              <a:rPr lang="en-US" altLang="zh-TW" sz="1333" dirty="0"/>
              <a:t>.” </a:t>
            </a:r>
            <a:r>
              <a:rPr lang="en-US" altLang="zh-TW" sz="1333" dirty="0" err="1"/>
              <a:t>NeurIPS</a:t>
            </a:r>
            <a:r>
              <a:rPr lang="en-US" altLang="zh-TW" sz="1333" dirty="0"/>
              <a:t>, 2021</a:t>
            </a:r>
          </a:p>
        </p:txBody>
      </p:sp>
    </p:spTree>
    <p:extLst>
      <p:ext uri="{BB962C8B-B14F-4D97-AF65-F5344CB8AC3E}">
        <p14:creationId xmlns:p14="http://schemas.microsoft.com/office/powerpoint/2010/main" val="208715676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6533B737-748F-4BBF-A064-997A7E8BBE33}"/>
              </a:ext>
            </a:extLst>
          </p:cNvPr>
          <p:cNvSpPr>
            <a:spLocks noGrp="1"/>
          </p:cNvSpPr>
          <p:nvPr>
            <p:ph type="title"/>
          </p:nvPr>
        </p:nvSpPr>
        <p:spPr/>
        <p:txBody>
          <a:bodyPr/>
          <a:lstStyle/>
          <a:p>
            <a:r>
              <a:rPr lang="en-US" altLang="zh-TW" sz="3733" dirty="0"/>
              <a:t>Comparison with Different Compression Methods</a:t>
            </a:r>
            <a:endParaRPr lang="zh-TW" altLang="en-US" sz="3733" dirty="0"/>
          </a:p>
        </p:txBody>
      </p:sp>
      <p:sp>
        <p:nvSpPr>
          <p:cNvPr id="3" name="文字版面配置區 2">
            <a:extLst>
              <a:ext uri="{FF2B5EF4-FFF2-40B4-BE49-F238E27FC236}">
                <a16:creationId xmlns:a16="http://schemas.microsoft.com/office/drawing/2014/main" id="{C197454A-E3BA-4287-8830-B9FE8EB0DC9D}"/>
              </a:ext>
            </a:extLst>
          </p:cNvPr>
          <p:cNvSpPr>
            <a:spLocks noGrp="1"/>
          </p:cNvSpPr>
          <p:nvPr>
            <p:ph idx="1"/>
          </p:nvPr>
        </p:nvSpPr>
        <p:spPr/>
        <p:txBody>
          <a:bodyPr/>
          <a:lstStyle/>
          <a:p>
            <a:r>
              <a:rPr lang="en-US" altLang="zh-TW" sz="2667" b="0" dirty="0"/>
              <a:t>Compared to multi-dimensional compression methods (UVC)</a:t>
            </a:r>
          </a:p>
          <a:p>
            <a:pPr lvl="1"/>
            <a:r>
              <a:rPr lang="en-US" altLang="zh-TW" b="0" dirty="0"/>
              <a:t>Achieve better results on </a:t>
            </a:r>
            <a:r>
              <a:rPr lang="en-US" altLang="zh-TW" b="0" dirty="0" err="1"/>
              <a:t>DeiT</a:t>
            </a:r>
            <a:r>
              <a:rPr lang="en-US" altLang="zh-TW" b="0" dirty="0"/>
              <a:t>-B with 1% improvement on performance under the same FLOPs level</a:t>
            </a:r>
          </a:p>
        </p:txBody>
      </p:sp>
      <p:sp>
        <p:nvSpPr>
          <p:cNvPr id="2" name="投影片編號版面配置區 1">
            <a:extLst>
              <a:ext uri="{FF2B5EF4-FFF2-40B4-BE49-F238E27FC236}">
                <a16:creationId xmlns:a16="http://schemas.microsoft.com/office/drawing/2014/main" id="{B091BA7F-0DD8-4631-98A3-0107DE9FAF5F}"/>
              </a:ext>
            </a:extLst>
          </p:cNvPr>
          <p:cNvSpPr>
            <a:spLocks noGrp="1"/>
          </p:cNvSpPr>
          <p:nvPr>
            <p:ph type="sldNum" sz="quarter" idx="12"/>
          </p:nvPr>
        </p:nvSpPr>
        <p:spPr/>
        <p:txBody>
          <a:bodyPr/>
          <a:lstStyle/>
          <a:p>
            <a:fld id="{00000000-1234-1234-1234-123412341234}" type="slidenum">
              <a:rPr lang="en-US" altLang="zh-TW" smtClean="0"/>
              <a:pPr/>
              <a:t>87</a:t>
            </a:fld>
            <a:endParaRPr lang="zh-TW" altLang="en-US"/>
          </a:p>
        </p:txBody>
      </p:sp>
      <p:pic>
        <p:nvPicPr>
          <p:cNvPr id="6" name="圖片 5">
            <a:extLst>
              <a:ext uri="{FF2B5EF4-FFF2-40B4-BE49-F238E27FC236}">
                <a16:creationId xmlns:a16="http://schemas.microsoft.com/office/drawing/2014/main" id="{A1745242-1028-4466-B72A-70D3046C6AC0}"/>
              </a:ext>
            </a:extLst>
          </p:cNvPr>
          <p:cNvPicPr>
            <a:picLocks noChangeAspect="1"/>
          </p:cNvPicPr>
          <p:nvPr/>
        </p:nvPicPr>
        <p:blipFill>
          <a:blip r:embed="rId2"/>
          <a:stretch>
            <a:fillRect/>
          </a:stretch>
        </p:blipFill>
        <p:spPr>
          <a:xfrm>
            <a:off x="1920000" y="3285000"/>
            <a:ext cx="9210534" cy="2597842"/>
          </a:xfrm>
          <a:prstGeom prst="rect">
            <a:avLst/>
          </a:prstGeom>
        </p:spPr>
      </p:pic>
      <p:sp>
        <p:nvSpPr>
          <p:cNvPr id="7" name="文字方塊 6">
            <a:extLst>
              <a:ext uri="{FF2B5EF4-FFF2-40B4-BE49-F238E27FC236}">
                <a16:creationId xmlns:a16="http://schemas.microsoft.com/office/drawing/2014/main" id="{2582FD8B-46F7-4076-A423-6C863F8417C4}"/>
              </a:ext>
            </a:extLst>
          </p:cNvPr>
          <p:cNvSpPr txBox="1"/>
          <p:nvPr/>
        </p:nvSpPr>
        <p:spPr>
          <a:xfrm>
            <a:off x="2691622" y="6192740"/>
            <a:ext cx="8853729" cy="297454"/>
          </a:xfrm>
          <a:prstGeom prst="rect">
            <a:avLst/>
          </a:prstGeom>
          <a:noFill/>
        </p:spPr>
        <p:txBody>
          <a:bodyPr wrap="square" rtlCol="0">
            <a:spAutoFit/>
          </a:bodyPr>
          <a:lstStyle/>
          <a:p>
            <a:r>
              <a:rPr lang="en-US" altLang="zh-TW" sz="1333" dirty="0"/>
              <a:t>UVC: </a:t>
            </a:r>
            <a:r>
              <a:rPr lang="en-US" altLang="zh-TW" sz="1333" dirty="0" err="1"/>
              <a:t>Shixing</a:t>
            </a:r>
            <a:r>
              <a:rPr lang="en-US" altLang="zh-TW" sz="1333" dirty="0"/>
              <a:t> Yu, et al., “Unified Visual Transformer Compression.” ICLR, 2022</a:t>
            </a:r>
            <a:endParaRPr lang="zh-TW" altLang="en-US" sz="1333" dirty="0"/>
          </a:p>
        </p:txBody>
      </p:sp>
    </p:spTree>
    <p:extLst>
      <p:ext uri="{BB962C8B-B14F-4D97-AF65-F5344CB8AC3E}">
        <p14:creationId xmlns:p14="http://schemas.microsoft.com/office/powerpoint/2010/main" val="83494190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a:extLst>
              <a:ext uri="{FF2B5EF4-FFF2-40B4-BE49-F238E27FC236}">
                <a16:creationId xmlns:a16="http://schemas.microsoft.com/office/drawing/2014/main" id="{7984A281-5C26-20B0-9421-E4B7ECBBEB26}"/>
              </a:ext>
            </a:extLst>
          </p:cNvPr>
          <p:cNvSpPr>
            <a:spLocks noGrp="1"/>
          </p:cNvSpPr>
          <p:nvPr>
            <p:ph type="title"/>
          </p:nvPr>
        </p:nvSpPr>
        <p:spPr/>
        <p:txBody>
          <a:bodyPr/>
          <a:lstStyle/>
          <a:p>
            <a:r>
              <a:rPr lang="en-US" altLang="zh-TW" dirty="0"/>
              <a:t>Any Question?</a:t>
            </a:r>
            <a:endParaRPr lang="zh-TW" altLang="en-US" dirty="0"/>
          </a:p>
        </p:txBody>
      </p:sp>
      <p:sp>
        <p:nvSpPr>
          <p:cNvPr id="6" name="文字版面配置區 5">
            <a:extLst>
              <a:ext uri="{FF2B5EF4-FFF2-40B4-BE49-F238E27FC236}">
                <a16:creationId xmlns:a16="http://schemas.microsoft.com/office/drawing/2014/main" id="{DA695421-7B5D-000E-8DE5-693E839B0EB3}"/>
              </a:ext>
            </a:extLst>
          </p:cNvPr>
          <p:cNvSpPr>
            <a:spLocks noGrp="1"/>
          </p:cNvSpPr>
          <p:nvPr>
            <p:ph type="body" idx="1"/>
          </p:nvPr>
        </p:nvSpPr>
        <p:spPr/>
        <p:txBody>
          <a:bodyPr/>
          <a:lstStyle/>
          <a:p>
            <a:endParaRPr lang="zh-TW" altLang="en-US"/>
          </a:p>
        </p:txBody>
      </p:sp>
      <p:sp>
        <p:nvSpPr>
          <p:cNvPr id="4" name="投影片編號版面配置區 3">
            <a:extLst>
              <a:ext uri="{FF2B5EF4-FFF2-40B4-BE49-F238E27FC236}">
                <a16:creationId xmlns:a16="http://schemas.microsoft.com/office/drawing/2014/main" id="{D15C7354-FB9B-63E0-677E-130D86F90642}"/>
              </a:ext>
            </a:extLst>
          </p:cNvPr>
          <p:cNvSpPr>
            <a:spLocks noGrp="1"/>
          </p:cNvSpPr>
          <p:nvPr>
            <p:ph type="sldNum" sz="quarter" idx="10"/>
          </p:nvPr>
        </p:nvSpPr>
        <p:spPr/>
        <p:txBody>
          <a:bodyPr/>
          <a:lstStyle/>
          <a:p>
            <a:fld id="{1A4800EB-2EA5-46D2-A07A-510C9AA2772C}" type="slidenum">
              <a:rPr lang="en-US" altLang="zh-TW" smtClean="0"/>
              <a:pPr/>
              <a:t>88</a:t>
            </a:fld>
            <a:endParaRPr lang="en-US" altLang="zh-TW"/>
          </a:p>
        </p:txBody>
      </p:sp>
    </p:spTree>
    <p:custDataLst>
      <p:tags r:id="rId1"/>
    </p:custDataLst>
    <p:extLst>
      <p:ext uri="{BB962C8B-B14F-4D97-AF65-F5344CB8AC3E}">
        <p14:creationId xmlns:p14="http://schemas.microsoft.com/office/powerpoint/2010/main" val="107459817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lstStyle/>
          <a:p>
            <a:r>
              <a:rPr lang="en-US" altLang="zh-TW" dirty="0" smtClean="0"/>
              <a:t>NAS for N:M Sparsity</a:t>
            </a:r>
            <a:endParaRPr lang="zh-TW" altLang="en-US" dirty="0"/>
          </a:p>
        </p:txBody>
      </p:sp>
      <p:sp>
        <p:nvSpPr>
          <p:cNvPr id="6" name="文字版面配置區 5"/>
          <p:cNvSpPr>
            <a:spLocks noGrp="1"/>
          </p:cNvSpPr>
          <p:nvPr>
            <p:ph type="body" idx="1"/>
          </p:nvPr>
        </p:nvSpPr>
        <p:spPr/>
        <p:txBody>
          <a:bodyPr>
            <a:normAutofit/>
          </a:bodyPr>
          <a:lstStyle/>
          <a:p>
            <a:r>
              <a:rPr lang="en-US" altLang="zh-TW" dirty="0" smtClean="0">
                <a:solidFill>
                  <a:schemeClr val="tx1">
                    <a:lumMod val="75000"/>
                    <a:lumOff val="25000"/>
                  </a:schemeClr>
                </a:solidFill>
              </a:rPr>
              <a:t>Search for layer-wise sparsity </a:t>
            </a:r>
            <a:r>
              <a:rPr lang="en-US" altLang="zh-TW" dirty="0" smtClean="0">
                <a:solidFill>
                  <a:schemeClr val="tx1">
                    <a:lumMod val="75000"/>
                    <a:lumOff val="25000"/>
                  </a:schemeClr>
                </a:solidFill>
              </a:rPr>
              <a:t>configuration </a:t>
            </a:r>
            <a:r>
              <a:rPr lang="en-US" altLang="zh-TW" dirty="0" smtClean="0">
                <a:solidFill>
                  <a:schemeClr val="tx1">
                    <a:lumMod val="75000"/>
                    <a:lumOff val="25000"/>
                  </a:schemeClr>
                </a:solidFill>
              </a:rPr>
              <a:t>in </a:t>
            </a:r>
            <a:r>
              <a:rPr lang="en-US" altLang="zh-TW" dirty="0" err="1" smtClean="0">
                <a:solidFill>
                  <a:schemeClr val="tx1">
                    <a:lumMod val="75000"/>
                    <a:lumOff val="25000"/>
                  </a:schemeClr>
                </a:solidFill>
              </a:rPr>
              <a:t>ViTs</a:t>
            </a:r>
            <a:endParaRPr lang="en-US" altLang="zh-TW" dirty="0" smtClean="0">
              <a:solidFill>
                <a:schemeClr val="tx1">
                  <a:lumMod val="75000"/>
                  <a:lumOff val="25000"/>
                </a:schemeClr>
              </a:solidFill>
            </a:endParaRPr>
          </a:p>
          <a:p>
            <a:r>
              <a:rPr lang="en-US" altLang="zh-TW" dirty="0" smtClean="0">
                <a:solidFill>
                  <a:schemeClr val="tx1">
                    <a:lumMod val="75000"/>
                    <a:lumOff val="25000"/>
                  </a:schemeClr>
                </a:solidFill>
              </a:rPr>
              <a:t>Tradeoff </a:t>
            </a:r>
            <a:r>
              <a:rPr lang="en-US" altLang="zh-TW" dirty="0" smtClean="0">
                <a:solidFill>
                  <a:schemeClr val="tx1">
                    <a:lumMod val="75000"/>
                    <a:lumOff val="25000"/>
                  </a:schemeClr>
                </a:solidFill>
              </a:rPr>
              <a:t>between </a:t>
            </a:r>
            <a:r>
              <a:rPr lang="en-US" altLang="zh-TW" dirty="0">
                <a:solidFill>
                  <a:schemeClr val="tx1">
                    <a:lumMod val="75000"/>
                    <a:lumOff val="25000"/>
                  </a:schemeClr>
                </a:solidFill>
              </a:rPr>
              <a:t>hardware </a:t>
            </a:r>
            <a:r>
              <a:rPr lang="en-US" altLang="zh-TW" dirty="0" smtClean="0">
                <a:solidFill>
                  <a:schemeClr val="tx1">
                    <a:lumMod val="75000"/>
                    <a:lumOff val="25000"/>
                  </a:schemeClr>
                </a:solidFill>
              </a:rPr>
              <a:t>friendliness and accuracy</a:t>
            </a:r>
            <a:endParaRPr lang="en-US" altLang="zh-TW" dirty="0">
              <a:solidFill>
                <a:schemeClr val="tx1">
                  <a:lumMod val="75000"/>
                  <a:lumOff val="25000"/>
                </a:schemeClr>
              </a:solidFill>
            </a:endParaRPr>
          </a:p>
        </p:txBody>
      </p:sp>
      <p:sp>
        <p:nvSpPr>
          <p:cNvPr id="4" name="投影片編號版面配置區 3"/>
          <p:cNvSpPr>
            <a:spLocks noGrp="1"/>
          </p:cNvSpPr>
          <p:nvPr>
            <p:ph type="sldNum" sz="quarter" idx="10"/>
          </p:nvPr>
        </p:nvSpPr>
        <p:spPr/>
        <p:txBody>
          <a:bodyPr/>
          <a:lstStyle/>
          <a:p>
            <a:fld id="{1A4800EB-2EA5-46D2-A07A-510C9AA2772C}" type="slidenum">
              <a:rPr lang="en-US" altLang="zh-TW" smtClean="0"/>
              <a:pPr/>
              <a:t>89</a:t>
            </a:fld>
            <a:endParaRPr lang="en-US" altLang="zh-TW"/>
          </a:p>
        </p:txBody>
      </p:sp>
    </p:spTree>
    <p:custDataLst>
      <p:tags r:id="rId1"/>
    </p:custDataLst>
    <p:extLst>
      <p:ext uri="{BB962C8B-B14F-4D97-AF65-F5344CB8AC3E}">
        <p14:creationId xmlns:p14="http://schemas.microsoft.com/office/powerpoint/2010/main" val="29928125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D931B82-407C-C7D3-6421-0526E61FF176}"/>
              </a:ext>
            </a:extLst>
          </p:cNvPr>
          <p:cNvSpPr>
            <a:spLocks noGrp="1"/>
          </p:cNvSpPr>
          <p:nvPr>
            <p:ph type="title"/>
          </p:nvPr>
        </p:nvSpPr>
        <p:spPr/>
        <p:txBody>
          <a:bodyPr/>
          <a:lstStyle/>
          <a:p>
            <a:r>
              <a:rPr kumimoji="1" lang="en-US" altLang="zh-TW" dirty="0"/>
              <a:t>From Manual Design to Automatic Design</a:t>
            </a:r>
            <a:endParaRPr kumimoji="1" lang="zh-TW" altLang="en-US" dirty="0"/>
          </a:p>
        </p:txBody>
      </p:sp>
      <p:sp>
        <p:nvSpPr>
          <p:cNvPr id="4" name="投影片編號版面配置區 3">
            <a:extLst>
              <a:ext uri="{FF2B5EF4-FFF2-40B4-BE49-F238E27FC236}">
                <a16:creationId xmlns:a16="http://schemas.microsoft.com/office/drawing/2014/main" id="{24C8F3D2-FBF1-AC13-B77E-CA08339ECE67}"/>
              </a:ext>
            </a:extLst>
          </p:cNvPr>
          <p:cNvSpPr>
            <a:spLocks noGrp="1"/>
          </p:cNvSpPr>
          <p:nvPr>
            <p:ph type="sldNum" sz="quarter" idx="12"/>
          </p:nvPr>
        </p:nvSpPr>
        <p:spPr/>
        <p:txBody>
          <a:bodyPr/>
          <a:lstStyle/>
          <a:p>
            <a:fld id="{1A4800EB-2EA5-46D2-A07A-510C9AA2772C}" type="slidenum">
              <a:rPr lang="en-US" altLang="zh-TW" smtClean="0"/>
              <a:pPr/>
              <a:t>9</a:t>
            </a:fld>
            <a:endParaRPr lang="en-US" altLang="zh-TW"/>
          </a:p>
        </p:txBody>
      </p:sp>
      <p:pic>
        <p:nvPicPr>
          <p:cNvPr id="5" name="object 3">
            <a:extLst>
              <a:ext uri="{FF2B5EF4-FFF2-40B4-BE49-F238E27FC236}">
                <a16:creationId xmlns:a16="http://schemas.microsoft.com/office/drawing/2014/main" id="{C7C28248-C1F0-9D0B-63DD-1E85D49A95BA}"/>
              </a:ext>
            </a:extLst>
          </p:cNvPr>
          <p:cNvPicPr/>
          <p:nvPr/>
        </p:nvPicPr>
        <p:blipFill>
          <a:blip r:embed="rId2" cstate="print"/>
          <a:stretch>
            <a:fillRect/>
          </a:stretch>
        </p:blipFill>
        <p:spPr>
          <a:xfrm>
            <a:off x="2784000" y="2349000"/>
            <a:ext cx="7633800" cy="4464000"/>
          </a:xfrm>
          <a:prstGeom prst="rect">
            <a:avLst/>
          </a:prstGeom>
        </p:spPr>
      </p:pic>
      <p:sp>
        <p:nvSpPr>
          <p:cNvPr id="6" name="內容版面配置區 2">
            <a:extLst>
              <a:ext uri="{FF2B5EF4-FFF2-40B4-BE49-F238E27FC236}">
                <a16:creationId xmlns:a16="http://schemas.microsoft.com/office/drawing/2014/main" id="{3C969E7A-9A9E-5601-F361-B39727D561EA}"/>
              </a:ext>
            </a:extLst>
          </p:cNvPr>
          <p:cNvSpPr txBox="1">
            <a:spLocks/>
          </p:cNvSpPr>
          <p:nvPr/>
        </p:nvSpPr>
        <p:spPr>
          <a:xfrm>
            <a:off x="838200" y="1825625"/>
            <a:ext cx="11521800" cy="4351338"/>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dirty="0"/>
              <a:t>Automatic design can even outer perform the manual design </a:t>
            </a:r>
            <a:endParaRPr kumimoji="1" lang="en-US" altLang="zh-TW" dirty="0"/>
          </a:p>
          <a:p>
            <a:pPr marL="0" indent="0">
              <a:buFont typeface="Wingdings" panose="05000000000000000000" pitchFamily="2" charset="2"/>
              <a:buNone/>
            </a:pPr>
            <a:endParaRPr kumimoji="1" lang="en-US" altLang="zh-TW" dirty="0"/>
          </a:p>
          <a:p>
            <a:endParaRPr kumimoji="1" lang="en-US" altLang="zh-TW" dirty="0"/>
          </a:p>
          <a:p>
            <a:pPr lvl="1"/>
            <a:endParaRPr kumimoji="1" lang="zh-TW" altLang="en-US" dirty="0"/>
          </a:p>
        </p:txBody>
      </p:sp>
    </p:spTree>
    <p:extLst>
      <p:ext uri="{BB962C8B-B14F-4D97-AF65-F5344CB8AC3E}">
        <p14:creationId xmlns:p14="http://schemas.microsoft.com/office/powerpoint/2010/main" val="170372374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Categories of Pruning</a:t>
            </a:r>
            <a:endParaRPr lang="zh-TW" altLang="en-US" dirty="0"/>
          </a:p>
        </p:txBody>
      </p:sp>
      <p:sp>
        <p:nvSpPr>
          <p:cNvPr id="3" name="內容版面配置區 2"/>
          <p:cNvSpPr>
            <a:spLocks noGrp="1"/>
          </p:cNvSpPr>
          <p:nvPr>
            <p:ph idx="1"/>
          </p:nvPr>
        </p:nvSpPr>
        <p:spPr>
          <a:xfrm>
            <a:off x="838200" y="1825624"/>
            <a:ext cx="10515600" cy="4771375"/>
          </a:xfrm>
        </p:spPr>
        <p:txBody>
          <a:bodyPr>
            <a:normAutofit/>
          </a:bodyPr>
          <a:lstStyle/>
          <a:p>
            <a:r>
              <a:rPr lang="en-US" altLang="zh-TW" dirty="0" smtClean="0"/>
              <a:t>Unstructured pruning</a:t>
            </a:r>
          </a:p>
          <a:p>
            <a:pPr lvl="1"/>
            <a:r>
              <a:rPr lang="en-US" altLang="zh-TW" dirty="0" smtClean="0"/>
              <a:t>Remove weights with small magnitude</a:t>
            </a:r>
          </a:p>
          <a:p>
            <a:endParaRPr lang="en-US" altLang="zh-TW" sz="1800" dirty="0"/>
          </a:p>
          <a:p>
            <a:r>
              <a:rPr lang="en-US" altLang="zh-TW" dirty="0"/>
              <a:t>Semi-structured pruning</a:t>
            </a:r>
          </a:p>
          <a:p>
            <a:pPr lvl="1"/>
            <a:r>
              <a:rPr lang="en-US" altLang="zh-TW" dirty="0"/>
              <a:t>Depart matrix into small blocks</a:t>
            </a:r>
          </a:p>
          <a:p>
            <a:pPr lvl="1"/>
            <a:r>
              <a:rPr lang="en-US" altLang="zh-TW" dirty="0"/>
              <a:t>Remove some blocks</a:t>
            </a:r>
            <a:r>
              <a:rPr lang="zh-TW" altLang="en-US" dirty="0"/>
              <a:t> </a:t>
            </a:r>
            <a:endParaRPr lang="en-US" altLang="zh-TW" dirty="0" smtClean="0"/>
          </a:p>
          <a:p>
            <a:pPr lvl="1"/>
            <a:endParaRPr lang="en-US" altLang="zh-TW" sz="1800" dirty="0" smtClean="0"/>
          </a:p>
          <a:p>
            <a:pPr lvl="1"/>
            <a:r>
              <a:rPr lang="en-US" altLang="zh-TW" dirty="0" smtClean="0"/>
              <a:t>Or remove</a:t>
            </a:r>
            <a:r>
              <a:rPr lang="zh-TW" altLang="en-US" dirty="0" smtClean="0"/>
              <a:t> </a:t>
            </a:r>
            <a:r>
              <a:rPr lang="en-US" altLang="zh-TW" dirty="0" smtClean="0"/>
              <a:t>fixed </a:t>
            </a:r>
            <a:r>
              <a:rPr lang="en-US" altLang="zh-TW" dirty="0"/>
              <a:t>number of weights in each </a:t>
            </a:r>
            <a:r>
              <a:rPr lang="en-US" altLang="zh-TW" dirty="0" smtClean="0"/>
              <a:t>block</a:t>
            </a:r>
          </a:p>
          <a:p>
            <a:pPr lvl="1"/>
            <a:endParaRPr lang="en-US" altLang="zh-TW" sz="1800" dirty="0"/>
          </a:p>
          <a:p>
            <a:r>
              <a:rPr lang="en-US" altLang="zh-TW" dirty="0" smtClean="0"/>
              <a:t>Structured pruning</a:t>
            </a:r>
          </a:p>
          <a:p>
            <a:pPr lvl="1"/>
            <a:r>
              <a:rPr lang="en-US" altLang="zh-TW" dirty="0" smtClean="0"/>
              <a:t>Remove entire rows/columns/channels</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90</a:t>
            </a:fld>
            <a:endParaRPr lang="en-US" altLang="zh-TW"/>
          </a:p>
        </p:txBody>
      </p:sp>
      <p:grpSp>
        <p:nvGrpSpPr>
          <p:cNvPr id="644" name="群組 643"/>
          <p:cNvGrpSpPr/>
          <p:nvPr/>
        </p:nvGrpSpPr>
        <p:grpSpPr>
          <a:xfrm>
            <a:off x="9907744" y="1800600"/>
            <a:ext cx="2266200" cy="4632537"/>
            <a:chOff x="9907744" y="1800600"/>
            <a:chExt cx="2266200" cy="4632537"/>
          </a:xfrm>
        </p:grpSpPr>
        <p:sp>
          <p:nvSpPr>
            <p:cNvPr id="637" name="文字方塊 636"/>
            <p:cNvSpPr txBox="1"/>
            <p:nvPr/>
          </p:nvSpPr>
          <p:spPr>
            <a:xfrm>
              <a:off x="10105744" y="1800600"/>
              <a:ext cx="1834444" cy="369332"/>
            </a:xfrm>
            <a:prstGeom prst="rect">
              <a:avLst/>
            </a:prstGeom>
            <a:noFill/>
          </p:spPr>
          <p:txBody>
            <a:bodyPr wrap="square" rtlCol="0">
              <a:spAutoFit/>
            </a:bodyPr>
            <a:lstStyle/>
            <a:p>
              <a:pPr algn="ctr"/>
              <a:r>
                <a:rPr lang="en-US" altLang="zh-TW" dirty="0" smtClean="0">
                  <a:solidFill>
                    <a:schemeClr val="accent6">
                      <a:lumMod val="75000"/>
                      <a:lumOff val="25000"/>
                    </a:schemeClr>
                  </a:solidFill>
                </a:rPr>
                <a:t>High accuracy</a:t>
              </a:r>
            </a:p>
          </p:txBody>
        </p:sp>
        <p:sp>
          <p:nvSpPr>
            <p:cNvPr id="638" name="文字方塊 637"/>
            <p:cNvSpPr txBox="1"/>
            <p:nvPr/>
          </p:nvSpPr>
          <p:spPr>
            <a:xfrm>
              <a:off x="9907744" y="5786806"/>
              <a:ext cx="2266200" cy="646331"/>
            </a:xfrm>
            <a:prstGeom prst="rect">
              <a:avLst/>
            </a:prstGeom>
            <a:noFill/>
          </p:spPr>
          <p:txBody>
            <a:bodyPr wrap="square" rtlCol="0">
              <a:spAutoFit/>
            </a:bodyPr>
            <a:lstStyle/>
            <a:p>
              <a:pPr algn="ctr"/>
              <a:r>
                <a:rPr lang="en-US" altLang="zh-TW" dirty="0" smtClean="0">
                  <a:solidFill>
                    <a:schemeClr val="accent6">
                      <a:lumMod val="75000"/>
                      <a:lumOff val="25000"/>
                    </a:schemeClr>
                  </a:solidFill>
                </a:rPr>
                <a:t>Hardware-friendly</a:t>
              </a:r>
            </a:p>
            <a:p>
              <a:pPr algn="ctr"/>
              <a:r>
                <a:rPr lang="en-US" altLang="zh-TW" dirty="0" smtClean="0">
                  <a:solidFill>
                    <a:schemeClr val="accent6">
                      <a:lumMod val="75000"/>
                      <a:lumOff val="25000"/>
                    </a:schemeClr>
                  </a:solidFill>
                </a:rPr>
                <a:t>(easier for decoding)</a:t>
              </a:r>
              <a:endParaRPr lang="zh-TW" altLang="en-US" dirty="0">
                <a:solidFill>
                  <a:schemeClr val="accent6">
                    <a:lumMod val="75000"/>
                    <a:lumOff val="25000"/>
                  </a:schemeClr>
                </a:solidFill>
              </a:endParaRPr>
            </a:p>
          </p:txBody>
        </p:sp>
        <p:cxnSp>
          <p:nvCxnSpPr>
            <p:cNvPr id="640" name="直線單箭頭接點 639"/>
            <p:cNvCxnSpPr>
              <a:stCxn id="637" idx="2"/>
              <a:endCxn id="638" idx="0"/>
            </p:cNvCxnSpPr>
            <p:nvPr/>
          </p:nvCxnSpPr>
          <p:spPr>
            <a:xfrm>
              <a:off x="11022966" y="2169932"/>
              <a:ext cx="17878" cy="3616874"/>
            </a:xfrm>
            <a:prstGeom prst="straightConnector1">
              <a:avLst/>
            </a:prstGeom>
            <a:ln w="38100">
              <a:solidFill>
                <a:srgbClr val="C0000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pic>
        <p:nvPicPr>
          <p:cNvPr id="461" name="圖片 460"/>
          <p:cNvPicPr>
            <a:picLocks/>
          </p:cNvPicPr>
          <p:nvPr/>
        </p:nvPicPr>
        <p:blipFill>
          <a:blip r:embed="rId4"/>
          <a:stretch>
            <a:fillRect/>
          </a:stretch>
        </p:blipFill>
        <p:spPr>
          <a:xfrm>
            <a:off x="6819843" y="1796400"/>
            <a:ext cx="3017782" cy="4566300"/>
          </a:xfrm>
          <a:prstGeom prst="rect">
            <a:avLst/>
          </a:prstGeom>
        </p:spPr>
      </p:pic>
      <p:sp>
        <p:nvSpPr>
          <p:cNvPr id="462" name="矩形 461"/>
          <p:cNvSpPr/>
          <p:nvPr/>
        </p:nvSpPr>
        <p:spPr>
          <a:xfrm>
            <a:off x="6600000" y="3285000"/>
            <a:ext cx="1728000" cy="15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63" name="矩形 462"/>
          <p:cNvSpPr/>
          <p:nvPr/>
        </p:nvSpPr>
        <p:spPr>
          <a:xfrm>
            <a:off x="8328000" y="3285000"/>
            <a:ext cx="1728000" cy="15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ustDataLst>
      <p:tags r:id="rId1"/>
    </p:custDataLst>
    <p:extLst>
      <p:ext uri="{BB962C8B-B14F-4D97-AF65-F5344CB8AC3E}">
        <p14:creationId xmlns:p14="http://schemas.microsoft.com/office/powerpoint/2010/main" val="1412611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46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4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2" grpId="0" animBg="1"/>
      <p:bldP spid="46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2:4 </a:t>
            </a:r>
            <a:r>
              <a:rPr lang="en-US" altLang="zh-TW" dirty="0" smtClean="0"/>
              <a:t>Sparsity Supported by NVIDIA </a:t>
            </a:r>
            <a:r>
              <a:rPr lang="en-US" altLang="zh-TW" dirty="0"/>
              <a:t>Ampere GPU </a:t>
            </a:r>
            <a:endParaRPr lang="zh-TW" altLang="en-US" dirty="0"/>
          </a:p>
        </p:txBody>
      </p:sp>
      <p:sp>
        <p:nvSpPr>
          <p:cNvPr id="3" name="內容版面配置區 2"/>
          <p:cNvSpPr>
            <a:spLocks noGrp="1"/>
          </p:cNvSpPr>
          <p:nvPr>
            <p:ph idx="1"/>
          </p:nvPr>
        </p:nvSpPr>
        <p:spPr/>
        <p:txBody>
          <a:bodyPr/>
          <a:lstStyle/>
          <a:p>
            <a:r>
              <a:rPr lang="en-US" altLang="zh-TW" dirty="0"/>
              <a:t>Compressed format efficiency</a:t>
            </a:r>
            <a:endParaRPr lang="zh-TW" altLang="en-US" dirty="0"/>
          </a:p>
          <a:p>
            <a:r>
              <a:rPr lang="en-US" altLang="zh-TW" dirty="0" smtClean="0"/>
              <a:t>Efficient </a:t>
            </a:r>
            <a:r>
              <a:rPr lang="en-US" altLang="zh-TW" dirty="0"/>
              <a:t>memory </a:t>
            </a:r>
            <a:r>
              <a:rPr lang="en-US" altLang="zh-TW" dirty="0" smtClean="0"/>
              <a:t>accesses</a:t>
            </a:r>
            <a:endParaRPr lang="zh-TW" altLang="en-US" dirty="0"/>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91</a:t>
            </a:fld>
            <a:endParaRPr lang="en-US" altLang="zh-TW"/>
          </a:p>
        </p:txBody>
      </p:sp>
      <p:sp>
        <p:nvSpPr>
          <p:cNvPr id="5" name="矩形 4"/>
          <p:cNvSpPr/>
          <p:nvPr/>
        </p:nvSpPr>
        <p:spPr>
          <a:xfrm>
            <a:off x="1116241" y="6518387"/>
            <a:ext cx="8092280" cy="307777"/>
          </a:xfrm>
          <a:prstGeom prst="rect">
            <a:avLst/>
          </a:prstGeom>
        </p:spPr>
        <p:txBody>
          <a:bodyPr wrap="none">
            <a:spAutoFit/>
          </a:bodyPr>
          <a:lstStyle/>
          <a:p>
            <a:r>
              <a:rPr lang="en-US" altLang="zh-TW" sz="1400" dirty="0" smtClean="0"/>
              <a:t>A. Mishra </a:t>
            </a:r>
            <a:r>
              <a:rPr lang="en-US" altLang="zh-TW" sz="1400" i="1" dirty="0" smtClean="0"/>
              <a:t>et al.</a:t>
            </a:r>
            <a:r>
              <a:rPr lang="en-US" altLang="zh-TW" sz="1400" dirty="0" smtClean="0"/>
              <a:t>, “</a:t>
            </a:r>
            <a:r>
              <a:rPr lang="en-US" altLang="zh-TW" sz="1400" dirty="0"/>
              <a:t>Accelerating </a:t>
            </a:r>
            <a:r>
              <a:rPr lang="en-US" altLang="zh-TW" sz="1400" dirty="0" smtClean="0"/>
              <a:t>sparse deep neural networks,” </a:t>
            </a:r>
            <a:r>
              <a:rPr lang="en-US" altLang="zh-TW" sz="1400" i="1" dirty="0" err="1" smtClean="0"/>
              <a:t>arXiv</a:t>
            </a:r>
            <a:r>
              <a:rPr lang="en-US" altLang="zh-TW" sz="1400" i="1" dirty="0" smtClean="0"/>
              <a:t> preprint arXiv:2104.08378</a:t>
            </a:r>
            <a:r>
              <a:rPr lang="en-US" altLang="zh-TW" sz="1400" dirty="0" smtClean="0"/>
              <a:t>, 2021.</a:t>
            </a:r>
            <a:endParaRPr lang="zh-TW" altLang="en-US" sz="1400" dirty="0"/>
          </a:p>
        </p:txBody>
      </p:sp>
      <p:pic>
        <p:nvPicPr>
          <p:cNvPr id="8" name="圖片 7"/>
          <p:cNvPicPr>
            <a:picLocks noChangeAspect="1"/>
          </p:cNvPicPr>
          <p:nvPr/>
        </p:nvPicPr>
        <p:blipFill>
          <a:blip r:embed="rId4"/>
          <a:stretch>
            <a:fillRect/>
          </a:stretch>
        </p:blipFill>
        <p:spPr>
          <a:xfrm>
            <a:off x="1776000" y="3084677"/>
            <a:ext cx="6515972" cy="3311498"/>
          </a:xfrm>
          <a:prstGeom prst="rect">
            <a:avLst/>
          </a:prstGeom>
        </p:spPr>
      </p:pic>
    </p:spTree>
    <p:custDataLst>
      <p:tags r:id="rId1"/>
    </p:custDataLst>
    <p:extLst>
      <p:ext uri="{BB962C8B-B14F-4D97-AF65-F5344CB8AC3E}">
        <p14:creationId xmlns:p14="http://schemas.microsoft.com/office/powerpoint/2010/main" val="292970170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2:4 </a:t>
            </a:r>
            <a:r>
              <a:rPr lang="en-US" altLang="zh-TW" dirty="0" smtClean="0"/>
              <a:t>Sparsity Supported by NVIDIA </a:t>
            </a:r>
            <a:r>
              <a:rPr lang="en-US" altLang="zh-TW" dirty="0"/>
              <a:t>Ampere GPU </a:t>
            </a:r>
            <a:r>
              <a:rPr lang="en-US" altLang="zh-TW" dirty="0" smtClean="0"/>
              <a:t>(cont.)</a:t>
            </a:r>
            <a:endParaRPr lang="zh-TW" altLang="en-US" dirty="0"/>
          </a:p>
        </p:txBody>
      </p:sp>
      <p:sp>
        <p:nvSpPr>
          <p:cNvPr id="3" name="內容版面配置區 2"/>
          <p:cNvSpPr>
            <a:spLocks noGrp="1"/>
          </p:cNvSpPr>
          <p:nvPr>
            <p:ph idx="1"/>
          </p:nvPr>
        </p:nvSpPr>
        <p:spPr/>
        <p:txBody>
          <a:bodyPr/>
          <a:lstStyle/>
          <a:p>
            <a:r>
              <a:rPr lang="en-US" altLang="zh-TW" dirty="0"/>
              <a:t>Compressed format efficiency</a:t>
            </a:r>
            <a:endParaRPr lang="zh-TW" altLang="en-US" dirty="0"/>
          </a:p>
          <a:p>
            <a:r>
              <a:rPr lang="en-US" altLang="zh-TW" dirty="0"/>
              <a:t>Efficient memory accesses</a:t>
            </a:r>
            <a:endParaRPr lang="zh-TW" altLang="en-US" dirty="0"/>
          </a:p>
          <a:p>
            <a:endParaRPr lang="zh-TW" altLang="en-US" dirty="0"/>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92</a:t>
            </a:fld>
            <a:endParaRPr lang="en-US" altLang="zh-TW"/>
          </a:p>
        </p:txBody>
      </p:sp>
      <p:pic>
        <p:nvPicPr>
          <p:cNvPr id="6" name="圖片 5"/>
          <p:cNvPicPr>
            <a:picLocks noChangeAspect="1"/>
          </p:cNvPicPr>
          <p:nvPr/>
        </p:nvPicPr>
        <p:blipFill rotWithShape="1">
          <a:blip r:embed="rId3"/>
          <a:srcRect l="908" t="3393"/>
          <a:stretch/>
        </p:blipFill>
        <p:spPr>
          <a:xfrm>
            <a:off x="1717368" y="2822733"/>
            <a:ext cx="7474632" cy="3898742"/>
          </a:xfrm>
          <a:prstGeom prst="rect">
            <a:avLst/>
          </a:prstGeom>
        </p:spPr>
      </p:pic>
    </p:spTree>
    <p:custDataLst>
      <p:tags r:id="rId1"/>
    </p:custDataLst>
    <p:extLst>
      <p:ext uri="{BB962C8B-B14F-4D97-AF65-F5344CB8AC3E}">
        <p14:creationId xmlns:p14="http://schemas.microsoft.com/office/powerpoint/2010/main" val="297590490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2:4 Sparsity Supported by </a:t>
            </a:r>
            <a:r>
              <a:rPr lang="en-US" altLang="zh-TW" dirty="0" smtClean="0"/>
              <a:t>NVIDIA </a:t>
            </a:r>
            <a:r>
              <a:rPr lang="en-US" altLang="zh-TW" dirty="0"/>
              <a:t>Ampere GPU </a:t>
            </a:r>
            <a:r>
              <a:rPr lang="en-US" altLang="zh-TW" dirty="0" smtClean="0"/>
              <a:t>(cont.)</a:t>
            </a:r>
            <a:endParaRPr lang="zh-TW" altLang="en-US" dirty="0"/>
          </a:p>
        </p:txBody>
      </p:sp>
      <p:sp>
        <p:nvSpPr>
          <p:cNvPr id="3" name="內容版面配置區 2"/>
          <p:cNvSpPr>
            <a:spLocks noGrp="1"/>
          </p:cNvSpPr>
          <p:nvPr>
            <p:ph idx="1"/>
          </p:nvPr>
        </p:nvSpPr>
        <p:spPr/>
        <p:txBody>
          <a:bodyPr/>
          <a:lstStyle/>
          <a:p>
            <a:r>
              <a:rPr lang="en-US" altLang="zh-TW" dirty="0"/>
              <a:t>2x math throughput increase</a:t>
            </a:r>
            <a:endParaRPr lang="zh-TW" altLang="en-US" dirty="0"/>
          </a:p>
          <a:p>
            <a:endParaRPr lang="zh-TW" altLang="en-US" dirty="0"/>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93</a:t>
            </a:fld>
            <a:endParaRPr lang="en-US" altLang="zh-TW"/>
          </a:p>
        </p:txBody>
      </p:sp>
      <p:pic>
        <p:nvPicPr>
          <p:cNvPr id="5" name="圖片 4"/>
          <p:cNvPicPr>
            <a:picLocks noChangeAspect="1"/>
          </p:cNvPicPr>
          <p:nvPr/>
        </p:nvPicPr>
        <p:blipFill>
          <a:blip r:embed="rId4"/>
          <a:stretch>
            <a:fillRect/>
          </a:stretch>
        </p:blipFill>
        <p:spPr>
          <a:xfrm>
            <a:off x="984000" y="2349000"/>
            <a:ext cx="6182513" cy="1835010"/>
          </a:xfrm>
          <a:prstGeom prst="rect">
            <a:avLst/>
          </a:prstGeom>
        </p:spPr>
      </p:pic>
      <p:pic>
        <p:nvPicPr>
          <p:cNvPr id="8" name="圖片 7"/>
          <p:cNvPicPr>
            <a:picLocks noChangeAspect="1"/>
          </p:cNvPicPr>
          <p:nvPr/>
        </p:nvPicPr>
        <p:blipFill>
          <a:blip r:embed="rId5"/>
          <a:stretch>
            <a:fillRect/>
          </a:stretch>
        </p:blipFill>
        <p:spPr>
          <a:xfrm>
            <a:off x="1194155" y="4261654"/>
            <a:ext cx="5972358" cy="2535678"/>
          </a:xfrm>
          <a:prstGeom prst="rect">
            <a:avLst/>
          </a:prstGeom>
        </p:spPr>
      </p:pic>
      <p:sp>
        <p:nvSpPr>
          <p:cNvPr id="10" name="矩形 9"/>
          <p:cNvSpPr/>
          <p:nvPr/>
        </p:nvSpPr>
        <p:spPr>
          <a:xfrm>
            <a:off x="4228006" y="5530632"/>
            <a:ext cx="2946640" cy="707886"/>
          </a:xfrm>
          <a:prstGeom prst="rect">
            <a:avLst/>
          </a:prstGeom>
        </p:spPr>
        <p:txBody>
          <a:bodyPr wrap="none">
            <a:spAutoFit/>
          </a:bodyPr>
          <a:lstStyle/>
          <a:p>
            <a:r>
              <a:rPr lang="en-US" altLang="zh-TW" sz="2000" dirty="0">
                <a:solidFill>
                  <a:schemeClr val="accent2">
                    <a:lumMod val="75000"/>
                  </a:schemeClr>
                </a:solidFill>
              </a:rPr>
              <a:t>Larger GEMMs achieve </a:t>
            </a:r>
            <a:r>
              <a:rPr lang="en-US" altLang="zh-TW" sz="2000" dirty="0" smtClean="0">
                <a:solidFill>
                  <a:schemeClr val="accent2">
                    <a:lumMod val="75000"/>
                  </a:schemeClr>
                </a:solidFill>
              </a:rPr>
              <a:t/>
            </a:r>
            <a:br>
              <a:rPr lang="en-US" altLang="zh-TW" sz="2000" dirty="0" smtClean="0">
                <a:solidFill>
                  <a:schemeClr val="accent2">
                    <a:lumMod val="75000"/>
                  </a:schemeClr>
                </a:solidFill>
              </a:rPr>
            </a:br>
            <a:r>
              <a:rPr lang="en-US" altLang="zh-TW" sz="2000" dirty="0" smtClean="0">
                <a:solidFill>
                  <a:schemeClr val="accent2">
                    <a:lumMod val="75000"/>
                  </a:schemeClr>
                </a:solidFill>
              </a:rPr>
              <a:t>nearly </a:t>
            </a:r>
            <a:r>
              <a:rPr lang="en-US" altLang="zh-TW" sz="2000" dirty="0">
                <a:solidFill>
                  <a:schemeClr val="accent2">
                    <a:lumMod val="75000"/>
                  </a:schemeClr>
                </a:solidFill>
              </a:rPr>
              <a:t>a 2× speedup</a:t>
            </a:r>
            <a:endParaRPr lang="zh-TW" altLang="en-US" sz="2000" dirty="0">
              <a:solidFill>
                <a:schemeClr val="accent2">
                  <a:lumMod val="75000"/>
                </a:schemeClr>
              </a:solidFill>
            </a:endParaRPr>
          </a:p>
        </p:txBody>
      </p:sp>
      <p:pic>
        <p:nvPicPr>
          <p:cNvPr id="11" name="圖片 10"/>
          <p:cNvPicPr>
            <a:picLocks noChangeAspect="1"/>
          </p:cNvPicPr>
          <p:nvPr/>
        </p:nvPicPr>
        <p:blipFill>
          <a:blip r:embed="rId6"/>
          <a:stretch>
            <a:fillRect/>
          </a:stretch>
        </p:blipFill>
        <p:spPr>
          <a:xfrm>
            <a:off x="7824000" y="1709738"/>
            <a:ext cx="4040078" cy="4501610"/>
          </a:xfrm>
          <a:prstGeom prst="rect">
            <a:avLst/>
          </a:prstGeom>
        </p:spPr>
      </p:pic>
      <p:sp>
        <p:nvSpPr>
          <p:cNvPr id="12" name="文字方塊 11"/>
          <p:cNvSpPr txBox="1"/>
          <p:nvPr/>
        </p:nvSpPr>
        <p:spPr>
          <a:xfrm>
            <a:off x="8184000" y="6151001"/>
            <a:ext cx="2952000" cy="646331"/>
          </a:xfrm>
          <a:prstGeom prst="rect">
            <a:avLst/>
          </a:prstGeom>
          <a:noFill/>
        </p:spPr>
        <p:txBody>
          <a:bodyPr wrap="square" rtlCol="0">
            <a:spAutoFit/>
          </a:bodyPr>
          <a:lstStyle/>
          <a:p>
            <a:r>
              <a:rPr lang="en-US" altLang="zh-TW" dirty="0" smtClean="0">
                <a:solidFill>
                  <a:schemeClr val="accent6">
                    <a:lumMod val="75000"/>
                    <a:lumOff val="25000"/>
                  </a:schemeClr>
                </a:solidFill>
              </a:rPr>
              <a:t>Only conv, fc, and recurrent layers are pruned</a:t>
            </a:r>
            <a:endParaRPr lang="zh-TW" altLang="en-US" dirty="0">
              <a:solidFill>
                <a:schemeClr val="accent6">
                  <a:lumMod val="75000"/>
                  <a:lumOff val="25000"/>
                </a:schemeClr>
              </a:solidFill>
            </a:endParaRPr>
          </a:p>
        </p:txBody>
      </p:sp>
    </p:spTree>
    <p:custDataLst>
      <p:tags r:id="rId1"/>
    </p:custDataLst>
    <p:extLst>
      <p:ext uri="{BB962C8B-B14F-4D97-AF65-F5344CB8AC3E}">
        <p14:creationId xmlns:p14="http://schemas.microsoft.com/office/powerpoint/2010/main" val="428949476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群組 7"/>
          <p:cNvGrpSpPr/>
          <p:nvPr/>
        </p:nvGrpSpPr>
        <p:grpSpPr>
          <a:xfrm>
            <a:off x="8328000" y="1773000"/>
            <a:ext cx="3766807" cy="4164886"/>
            <a:chOff x="8328000" y="1773000"/>
            <a:chExt cx="3766807" cy="4164886"/>
          </a:xfrm>
        </p:grpSpPr>
        <p:pic>
          <p:nvPicPr>
            <p:cNvPr id="5" name="圖片 4"/>
            <p:cNvPicPr>
              <a:picLocks noChangeAspect="1"/>
            </p:cNvPicPr>
            <p:nvPr/>
          </p:nvPicPr>
          <p:blipFill rotWithShape="1">
            <a:blip r:embed="rId3"/>
            <a:srcRect l="52807" t="2469"/>
            <a:stretch/>
          </p:blipFill>
          <p:spPr>
            <a:xfrm>
              <a:off x="8328000" y="1773000"/>
              <a:ext cx="3766807" cy="4164886"/>
            </a:xfrm>
            <a:prstGeom prst="rect">
              <a:avLst/>
            </a:prstGeom>
          </p:spPr>
        </p:pic>
        <p:sp>
          <p:nvSpPr>
            <p:cNvPr id="7" name="橢圓 6"/>
            <p:cNvSpPr/>
            <p:nvPr/>
          </p:nvSpPr>
          <p:spPr>
            <a:xfrm>
              <a:off x="10056000" y="3717000"/>
              <a:ext cx="983403" cy="2088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2" name="標題 1"/>
          <p:cNvSpPr>
            <a:spLocks noGrp="1"/>
          </p:cNvSpPr>
          <p:nvPr>
            <p:ph type="title"/>
          </p:nvPr>
        </p:nvSpPr>
        <p:spPr/>
        <p:txBody>
          <a:bodyPr/>
          <a:lstStyle/>
          <a:p>
            <a:r>
              <a:rPr lang="en-US" altLang="zh-TW" dirty="0" smtClean="0"/>
              <a:t>More Speedup or Better Trade-off</a:t>
            </a:r>
            <a:endParaRPr lang="zh-TW" altLang="en-US" dirty="0"/>
          </a:p>
        </p:txBody>
      </p:sp>
      <p:sp>
        <p:nvSpPr>
          <p:cNvPr id="3" name="內容版面配置區 2"/>
          <p:cNvSpPr>
            <a:spLocks noGrp="1"/>
          </p:cNvSpPr>
          <p:nvPr>
            <p:ph idx="1"/>
          </p:nvPr>
        </p:nvSpPr>
        <p:spPr>
          <a:xfrm>
            <a:off x="838200" y="1825625"/>
            <a:ext cx="10515600" cy="4895850"/>
          </a:xfrm>
        </p:spPr>
        <p:txBody>
          <a:bodyPr>
            <a:normAutofit/>
          </a:bodyPr>
          <a:lstStyle/>
          <a:p>
            <a:r>
              <a:rPr lang="en-US" altLang="zh-TW" dirty="0" smtClean="0"/>
              <a:t>When </a:t>
            </a:r>
            <a:r>
              <a:rPr lang="en-US" altLang="zh-TW" dirty="0"/>
              <a:t>an accelerator </a:t>
            </a:r>
            <a:r>
              <a:rPr lang="en-US" altLang="zh-TW" dirty="0" smtClean="0"/>
              <a:t>only supports 2:4 sparsity</a:t>
            </a:r>
          </a:p>
          <a:p>
            <a:pPr marL="0" indent="0">
              <a:buNone/>
            </a:pPr>
            <a:r>
              <a:rPr lang="en-US" altLang="zh-TW" dirty="0" smtClean="0">
                <a:sym typeface="Wingdings" panose="05000000000000000000" pitchFamily="2" charset="2"/>
              </a:rPr>
              <a:t>     compression rate is 50% (2x speedup)</a:t>
            </a:r>
          </a:p>
          <a:p>
            <a:endParaRPr lang="en-US" altLang="zh-TW" sz="1800" dirty="0" smtClean="0">
              <a:sym typeface="Wingdings" panose="05000000000000000000" pitchFamily="2" charset="2"/>
            </a:endParaRPr>
          </a:p>
          <a:p>
            <a:r>
              <a:rPr lang="en-US" altLang="zh-TW" dirty="0" smtClean="0">
                <a:sym typeface="Wingdings" panose="05000000000000000000" pitchFamily="2" charset="2"/>
              </a:rPr>
              <a:t>Increase compression rate to 75% (4x speedup)</a:t>
            </a:r>
            <a:br>
              <a:rPr lang="en-US" altLang="zh-TW" dirty="0" smtClean="0">
                <a:sym typeface="Wingdings" panose="05000000000000000000" pitchFamily="2" charset="2"/>
              </a:rPr>
            </a:br>
            <a:r>
              <a:rPr lang="en-US" altLang="zh-TW" dirty="0">
                <a:sym typeface="Wingdings" panose="05000000000000000000" pitchFamily="2" charset="2"/>
              </a:rPr>
              <a:t>by using </a:t>
            </a:r>
            <a:r>
              <a:rPr lang="en-US" altLang="zh-TW" dirty="0" smtClean="0"/>
              <a:t>an </a:t>
            </a:r>
            <a:r>
              <a:rPr lang="en-US" altLang="zh-TW" dirty="0"/>
              <a:t>accelerator </a:t>
            </a:r>
            <a:r>
              <a:rPr lang="en-US" altLang="zh-TW" dirty="0" smtClean="0"/>
              <a:t>supports </a:t>
            </a:r>
            <a:r>
              <a:rPr lang="en-US" altLang="zh-TW" dirty="0">
                <a:sym typeface="Wingdings" panose="05000000000000000000" pitchFamily="2" charset="2"/>
              </a:rPr>
              <a:t>1:4 </a:t>
            </a:r>
            <a:r>
              <a:rPr lang="en-US" altLang="zh-TW" dirty="0" smtClean="0">
                <a:sym typeface="Wingdings" panose="05000000000000000000" pitchFamily="2" charset="2"/>
              </a:rPr>
              <a:t>sparsity</a:t>
            </a:r>
          </a:p>
          <a:p>
            <a:pPr marL="0" indent="0">
              <a:buNone/>
            </a:pPr>
            <a:r>
              <a:rPr lang="zh-TW" altLang="en-US" dirty="0">
                <a:sym typeface="Wingdings" panose="05000000000000000000" pitchFamily="2" charset="2"/>
              </a:rPr>
              <a:t> </a:t>
            </a:r>
            <a:r>
              <a:rPr lang="zh-TW" altLang="en-US" dirty="0" smtClean="0">
                <a:sym typeface="Wingdings" panose="05000000000000000000" pitchFamily="2" charset="2"/>
              </a:rPr>
              <a:t>   </a:t>
            </a:r>
            <a:r>
              <a:rPr lang="en-US" altLang="zh-TW" dirty="0" smtClean="0">
                <a:solidFill>
                  <a:schemeClr val="accent6">
                    <a:lumMod val="75000"/>
                    <a:lumOff val="25000"/>
                  </a:schemeClr>
                </a:solidFill>
                <a:sym typeface="Wingdings" panose="05000000000000000000" pitchFamily="2" charset="2"/>
              </a:rPr>
              <a:t> but induce larger accuracy drop </a:t>
            </a:r>
          </a:p>
          <a:p>
            <a:pPr marL="0" indent="0">
              <a:buNone/>
            </a:pPr>
            <a:r>
              <a:rPr lang="en-US" altLang="zh-TW" sz="1800" dirty="0" smtClean="0">
                <a:sym typeface="Wingdings" panose="05000000000000000000" pitchFamily="2" charset="2"/>
              </a:rPr>
              <a:t>    </a:t>
            </a:r>
            <a:endParaRPr lang="en-US" altLang="zh-TW" sz="1800" dirty="0" smtClean="0"/>
          </a:p>
          <a:p>
            <a:r>
              <a:rPr lang="en-US" altLang="zh-TW" dirty="0" smtClean="0"/>
              <a:t>How to obtain a better trade-off?</a:t>
            </a:r>
          </a:p>
          <a:p>
            <a:pPr lvl="1"/>
            <a:r>
              <a:rPr lang="en-US" altLang="zh-TW" dirty="0" smtClean="0"/>
              <a:t>Using an accelerator with 3:8 sparsity </a:t>
            </a:r>
            <a:r>
              <a:rPr lang="en-US" altLang="zh-TW" dirty="0" smtClean="0">
                <a:solidFill>
                  <a:srgbClr val="C00000"/>
                </a:solidFill>
              </a:rPr>
              <a:t>(cost might increase)</a:t>
            </a:r>
          </a:p>
          <a:p>
            <a:pPr lvl="1"/>
            <a:r>
              <a:rPr lang="en-US" altLang="zh-TW" dirty="0" smtClean="0"/>
              <a:t>Using an accelerator with configurable N:M sparsity</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94</a:t>
            </a:fld>
            <a:endParaRPr lang="en-US" altLang="zh-TW"/>
          </a:p>
        </p:txBody>
      </p:sp>
    </p:spTree>
    <p:custDataLst>
      <p:tags r:id="rId1"/>
    </p:custDataLst>
    <p:extLst>
      <p:ext uri="{BB962C8B-B14F-4D97-AF65-F5344CB8AC3E}">
        <p14:creationId xmlns:p14="http://schemas.microsoft.com/office/powerpoint/2010/main" val="2036292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Layer-wise Sparsity Level in Transformer-based NN</a:t>
            </a:r>
            <a:endParaRPr lang="zh-TW" altLang="en-US" dirty="0"/>
          </a:p>
        </p:txBody>
      </p:sp>
      <p:sp>
        <p:nvSpPr>
          <p:cNvPr id="3" name="內容版面配置區 2"/>
          <p:cNvSpPr>
            <a:spLocks noGrp="1"/>
          </p:cNvSpPr>
          <p:nvPr>
            <p:ph idx="1"/>
          </p:nvPr>
        </p:nvSpPr>
        <p:spPr/>
        <p:txBody>
          <a:bodyPr>
            <a:normAutofit/>
          </a:bodyPr>
          <a:lstStyle/>
          <a:p>
            <a:r>
              <a:rPr lang="en-US" altLang="zh-TW" dirty="0">
                <a:sym typeface="Wingdings" panose="05000000000000000000" pitchFamily="2" charset="2"/>
              </a:rPr>
              <a:t>Which blocks can be pruned more </a:t>
            </a:r>
            <a:r>
              <a:rPr lang="en-US" altLang="zh-TW" dirty="0" smtClean="0">
                <a:sym typeface="Wingdings" panose="05000000000000000000" pitchFamily="2" charset="2"/>
              </a:rPr>
              <a:t>with </a:t>
            </a:r>
            <a:r>
              <a:rPr lang="en-US" altLang="zh-TW" dirty="0">
                <a:sym typeface="Wingdings" panose="05000000000000000000" pitchFamily="2" charset="2"/>
              </a:rPr>
              <a:t>N:M sparsity</a:t>
            </a:r>
            <a:r>
              <a:rPr lang="en-US" altLang="zh-TW" dirty="0" smtClean="0">
                <a:sym typeface="Wingdings" panose="05000000000000000000" pitchFamily="2" charset="2"/>
              </a:rPr>
              <a:t>?</a:t>
            </a:r>
          </a:p>
          <a:p>
            <a:endParaRPr lang="en-US" altLang="zh-TW" dirty="0" smtClean="0"/>
          </a:p>
          <a:p>
            <a:pPr marL="0" indent="0">
              <a:buNone/>
            </a:pPr>
            <a:endParaRPr lang="en-US" altLang="zh-TW" dirty="0"/>
          </a:p>
          <a:p>
            <a:r>
              <a:rPr lang="en-US" altLang="zh-TW" dirty="0" smtClean="0"/>
              <a:t>Layer-wise pruning for CNNs</a:t>
            </a:r>
            <a:br>
              <a:rPr lang="en-US" altLang="zh-TW" dirty="0" smtClean="0"/>
            </a:br>
            <a:r>
              <a:rPr lang="en-US" altLang="zh-TW" dirty="0" smtClean="0">
                <a:sym typeface="Wingdings" panose="05000000000000000000" pitchFamily="2" charset="2"/>
              </a:rPr>
              <a:t> according to # of parameters in layers</a:t>
            </a:r>
          </a:p>
          <a:p>
            <a:pPr marL="0" indent="0">
              <a:buNone/>
            </a:pPr>
            <a:endParaRPr lang="en-US" altLang="zh-TW" dirty="0">
              <a:sym typeface="Wingdings" panose="05000000000000000000" pitchFamily="2" charset="2"/>
            </a:endParaRPr>
          </a:p>
          <a:p>
            <a:r>
              <a:rPr lang="en-US" altLang="zh-TW" dirty="0" smtClean="0">
                <a:sym typeface="Wingdings" panose="05000000000000000000" pitchFamily="2" charset="2"/>
              </a:rPr>
              <a:t>However, blocks in a Transformer-based NN </a:t>
            </a:r>
            <a:br>
              <a:rPr lang="en-US" altLang="zh-TW" dirty="0" smtClean="0">
                <a:sym typeface="Wingdings" panose="05000000000000000000" pitchFamily="2" charset="2"/>
              </a:rPr>
            </a:br>
            <a:r>
              <a:rPr lang="en-US" altLang="zh-TW" dirty="0" smtClean="0">
                <a:sym typeface="Wingdings" panose="05000000000000000000" pitchFamily="2" charset="2"/>
              </a:rPr>
              <a:t>have the same size</a:t>
            </a:r>
            <a:endParaRPr lang="en-US" altLang="zh-TW" dirty="0" smtClean="0"/>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95</a:t>
            </a:fld>
            <a:endParaRPr lang="en-US" altLang="zh-TW"/>
          </a:p>
        </p:txBody>
      </p:sp>
      <p:pic>
        <p:nvPicPr>
          <p:cNvPr id="6" name="圖片 5"/>
          <p:cNvPicPr>
            <a:picLocks noChangeAspect="1"/>
          </p:cNvPicPr>
          <p:nvPr/>
        </p:nvPicPr>
        <p:blipFill rotWithShape="1">
          <a:blip r:embed="rId3">
            <a:extLst>
              <a:ext uri="{28A0092B-C50C-407E-A947-70E740481C1C}">
                <a14:useLocalDpi xmlns:a14="http://schemas.microsoft.com/office/drawing/2010/main" val="0"/>
              </a:ext>
            </a:extLst>
          </a:blip>
          <a:srcRect l="76581" t="650"/>
          <a:stretch/>
        </p:blipFill>
        <p:spPr>
          <a:xfrm>
            <a:off x="10776000" y="2277000"/>
            <a:ext cx="1345611" cy="3034503"/>
          </a:xfrm>
          <a:prstGeom prst="rect">
            <a:avLst/>
          </a:prstGeom>
        </p:spPr>
      </p:pic>
      <p:pic>
        <p:nvPicPr>
          <p:cNvPr id="8" name="圖片 7"/>
          <p:cNvPicPr>
            <a:picLocks noChangeAspect="1"/>
          </p:cNvPicPr>
          <p:nvPr/>
        </p:nvPicPr>
        <p:blipFill rotWithShape="1">
          <a:blip r:embed="rId3">
            <a:extLst>
              <a:ext uri="{28A0092B-C50C-407E-A947-70E740481C1C}">
                <a14:useLocalDpi xmlns:a14="http://schemas.microsoft.com/office/drawing/2010/main" val="0"/>
              </a:ext>
            </a:extLst>
          </a:blip>
          <a:srcRect r="31981"/>
          <a:stretch/>
        </p:blipFill>
        <p:spPr>
          <a:xfrm>
            <a:off x="7472512" y="2997000"/>
            <a:ext cx="3182177" cy="2486942"/>
          </a:xfrm>
          <a:prstGeom prst="rect">
            <a:avLst/>
          </a:prstGeom>
        </p:spPr>
      </p:pic>
      <p:cxnSp>
        <p:nvCxnSpPr>
          <p:cNvPr id="10" name="直線單箭頭接點 9"/>
          <p:cNvCxnSpPr/>
          <p:nvPr/>
        </p:nvCxnSpPr>
        <p:spPr>
          <a:xfrm>
            <a:off x="5563463" y="3578589"/>
            <a:ext cx="1843198" cy="0"/>
          </a:xfrm>
          <a:prstGeom prst="straightConnector1">
            <a:avLst/>
          </a:prstGeom>
          <a:ln w="76200">
            <a:solidFill>
              <a:schemeClr val="accent6">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文字方塊 13"/>
          <p:cNvSpPr txBox="1"/>
          <p:nvPr/>
        </p:nvSpPr>
        <p:spPr>
          <a:xfrm>
            <a:off x="5509463" y="2925000"/>
            <a:ext cx="1980000" cy="461665"/>
          </a:xfrm>
          <a:prstGeom prst="rect">
            <a:avLst/>
          </a:prstGeom>
          <a:noFill/>
        </p:spPr>
        <p:txBody>
          <a:bodyPr wrap="square" rtlCol="0">
            <a:spAutoFit/>
          </a:bodyPr>
          <a:lstStyle/>
          <a:p>
            <a:r>
              <a:rPr lang="en-US" altLang="zh-TW" sz="2400" dirty="0"/>
              <a:t>d</a:t>
            </a:r>
            <a:r>
              <a:rPr lang="en-US" altLang="zh-TW" sz="2400" dirty="0" smtClean="0"/>
              <a:t>irectly apply</a:t>
            </a:r>
            <a:endParaRPr lang="zh-TW" altLang="en-US" sz="2400" dirty="0"/>
          </a:p>
        </p:txBody>
      </p:sp>
      <p:sp>
        <p:nvSpPr>
          <p:cNvPr id="11" name="乘號 10"/>
          <p:cNvSpPr/>
          <p:nvPr/>
        </p:nvSpPr>
        <p:spPr>
          <a:xfrm>
            <a:off x="5995463" y="3074589"/>
            <a:ext cx="1008000" cy="1008000"/>
          </a:xfrm>
          <a:prstGeom prst="mathMultiply">
            <a:avLst>
              <a:gd name="adj1" fmla="val 13441"/>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custDataLst>
      <p:tags r:id="rId1"/>
    </p:custDataLst>
    <p:extLst>
      <p:ext uri="{BB962C8B-B14F-4D97-AF65-F5344CB8AC3E}">
        <p14:creationId xmlns:p14="http://schemas.microsoft.com/office/powerpoint/2010/main" val="3004881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NAS for Sparsity </a:t>
            </a:r>
            <a:r>
              <a:rPr lang="en-US" altLang="zh-TW" dirty="0" smtClean="0"/>
              <a:t>– </a:t>
            </a:r>
            <a:r>
              <a:rPr lang="en-US" altLang="zh-TW" dirty="0"/>
              <a:t>Our Supernet Construction</a:t>
            </a:r>
            <a:endParaRPr lang="zh-TW" altLang="en-US" dirty="0"/>
          </a:p>
        </p:txBody>
      </p:sp>
      <p:sp>
        <p:nvSpPr>
          <p:cNvPr id="3" name="內容版面配置區 2"/>
          <p:cNvSpPr>
            <a:spLocks noGrp="1"/>
          </p:cNvSpPr>
          <p:nvPr>
            <p:ph idx="1"/>
          </p:nvPr>
        </p:nvSpPr>
        <p:spPr>
          <a:xfrm>
            <a:off x="838200" y="1825625"/>
            <a:ext cx="5905800" cy="4351338"/>
          </a:xfrm>
        </p:spPr>
        <p:txBody>
          <a:bodyPr/>
          <a:lstStyle/>
          <a:p>
            <a:r>
              <a:rPr lang="en-US" altLang="zh-TW" dirty="0"/>
              <a:t>Matrix multiplication in a ViT model</a:t>
            </a:r>
          </a:p>
          <a:p>
            <a:pPr lvl="1"/>
            <a:r>
              <a:rPr lang="en-US" altLang="zh-TW" dirty="0"/>
              <a:t>Linear projection</a:t>
            </a:r>
          </a:p>
          <a:p>
            <a:pPr lvl="1"/>
            <a:r>
              <a:rPr lang="en-US" altLang="zh-TW" dirty="0"/>
              <a:t>Multi-layer perceptron</a:t>
            </a:r>
          </a:p>
          <a:p>
            <a:r>
              <a:rPr lang="en-US" altLang="zh-TW" dirty="0"/>
              <a:t>Take </a:t>
            </a:r>
            <a:r>
              <a:rPr lang="en-US" altLang="zh-TW" dirty="0" err="1"/>
              <a:t>DeiT</a:t>
            </a:r>
            <a:r>
              <a:rPr lang="en-US" altLang="zh-TW" dirty="0"/>
              <a:t>-S for example</a:t>
            </a:r>
          </a:p>
          <a:p>
            <a:pPr lvl="1"/>
            <a:r>
              <a:rPr lang="en-US" altLang="zh-TW" dirty="0"/>
              <a:t>12 transformer blocks</a:t>
            </a:r>
          </a:p>
          <a:p>
            <a:pPr lvl="1"/>
            <a:r>
              <a:rPr lang="en-US" altLang="zh-TW" dirty="0"/>
              <a:t>4 target layers</a:t>
            </a:r>
          </a:p>
          <a:p>
            <a:pPr lvl="2"/>
            <a:r>
              <a:rPr lang="en-US" altLang="zh-TW" dirty="0"/>
              <a:t> QKV, Linear Projection, FC1 and FC2</a:t>
            </a:r>
          </a:p>
          <a:p>
            <a:pPr marL="457200" lvl="1" indent="0">
              <a:buNone/>
            </a:pPr>
            <a:r>
              <a:rPr lang="en-US" altLang="zh-TW" dirty="0">
                <a:sym typeface="Wingdings" panose="05000000000000000000" pitchFamily="2" charset="2"/>
              </a:rPr>
              <a:t> </a:t>
            </a:r>
            <a:r>
              <a:rPr lang="en-US" altLang="zh-TW" dirty="0"/>
              <a:t>48 layers should be determined</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96</a:t>
            </a:fld>
            <a:endParaRPr lang="en-US" altLang="zh-TW"/>
          </a:p>
        </p:txBody>
      </p:sp>
      <p:pic>
        <p:nvPicPr>
          <p:cNvPr id="5" name="圖片 4">
            <a:extLst>
              <a:ext uri="{FF2B5EF4-FFF2-40B4-BE49-F238E27FC236}">
                <a16:creationId xmlns:a16="http://schemas.microsoft.com/office/drawing/2014/main" id="{F0340E66-4624-860E-DD12-4B56C04AD5C6}"/>
              </a:ext>
            </a:extLst>
          </p:cNvPr>
          <p:cNvPicPr>
            <a:picLocks noChangeAspect="1"/>
          </p:cNvPicPr>
          <p:nvPr/>
        </p:nvPicPr>
        <p:blipFill rotWithShape="1">
          <a:blip r:embed="rId3"/>
          <a:srcRect t="904"/>
          <a:stretch/>
        </p:blipFill>
        <p:spPr>
          <a:xfrm>
            <a:off x="6528000" y="1896321"/>
            <a:ext cx="5184000" cy="4412679"/>
          </a:xfrm>
          <a:prstGeom prst="rect">
            <a:avLst/>
          </a:prstGeom>
        </p:spPr>
      </p:pic>
    </p:spTree>
    <p:custDataLst>
      <p:tags r:id="rId1"/>
    </p:custDataLst>
    <p:extLst>
      <p:ext uri="{BB962C8B-B14F-4D97-AF65-F5344CB8AC3E}">
        <p14:creationId xmlns:p14="http://schemas.microsoft.com/office/powerpoint/2010/main" val="53262873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 name="圖片 270">
            <a:extLst>
              <a:ext uri="{FF2B5EF4-FFF2-40B4-BE49-F238E27FC236}">
                <a16:creationId xmlns:a16="http://schemas.microsoft.com/office/drawing/2014/main" id="{EA32CCAD-1550-223C-A6DD-0A012B5D353B}"/>
              </a:ext>
            </a:extLst>
          </p:cNvPr>
          <p:cNvPicPr>
            <a:picLocks noChangeAspect="1"/>
          </p:cNvPicPr>
          <p:nvPr/>
        </p:nvPicPr>
        <p:blipFill>
          <a:blip r:embed="rId3"/>
          <a:stretch>
            <a:fillRect/>
          </a:stretch>
        </p:blipFill>
        <p:spPr>
          <a:xfrm>
            <a:off x="3000000" y="3452608"/>
            <a:ext cx="5610600" cy="3268867"/>
          </a:xfrm>
          <a:prstGeom prst="rect">
            <a:avLst/>
          </a:prstGeom>
        </p:spPr>
      </p:pic>
      <p:sp>
        <p:nvSpPr>
          <p:cNvPr id="2" name="標題 1"/>
          <p:cNvSpPr>
            <a:spLocks noGrp="1"/>
          </p:cNvSpPr>
          <p:nvPr>
            <p:ph type="title"/>
          </p:nvPr>
        </p:nvSpPr>
        <p:spPr/>
        <p:txBody>
          <a:bodyPr/>
          <a:lstStyle/>
          <a:p>
            <a:r>
              <a:rPr lang="en-US" altLang="zh-TW" dirty="0"/>
              <a:t>NAS for Sparsity – Our </a:t>
            </a:r>
            <a:r>
              <a:rPr lang="en-US" altLang="zh-TW" dirty="0" err="1"/>
              <a:t>Supernet</a:t>
            </a:r>
            <a:r>
              <a:rPr lang="en-US" altLang="zh-TW" dirty="0"/>
              <a:t> </a:t>
            </a:r>
            <a:r>
              <a:rPr lang="en-US" altLang="zh-TW" dirty="0" smtClean="0"/>
              <a:t>Construction (cont.)</a:t>
            </a:r>
            <a:endParaRPr lang="zh-TW" altLang="en-US" dirty="0"/>
          </a:p>
        </p:txBody>
      </p:sp>
      <p:sp>
        <p:nvSpPr>
          <p:cNvPr id="3" name="內容版面配置區 2"/>
          <p:cNvSpPr>
            <a:spLocks noGrp="1"/>
          </p:cNvSpPr>
          <p:nvPr>
            <p:ph idx="1"/>
          </p:nvPr>
        </p:nvSpPr>
        <p:spPr/>
        <p:txBody>
          <a:bodyPr/>
          <a:lstStyle/>
          <a:p>
            <a:r>
              <a:rPr lang="en-US" altLang="zh-TW" dirty="0" err="1" smtClean="0"/>
              <a:t>Supernet</a:t>
            </a:r>
            <a:endParaRPr lang="en-US" altLang="zh-TW" dirty="0" smtClean="0"/>
          </a:p>
          <a:p>
            <a:pPr lvl="1"/>
            <a:r>
              <a:rPr lang="en-US" altLang="zh-TW" dirty="0" smtClean="0"/>
              <a:t>Trained with 1:4 2:4 4:4 sparsity level choices</a:t>
            </a:r>
          </a:p>
          <a:p>
            <a:pPr lvl="1"/>
            <a:r>
              <a:rPr lang="en-US" altLang="zh-TW" sz="2000" dirty="0"/>
              <a:t>All N:M sparsity choices share the same weight matrix in each layer</a:t>
            </a:r>
          </a:p>
          <a:p>
            <a:pPr lvl="2"/>
            <a:r>
              <a:rPr lang="en-US" altLang="zh-TW" dirty="0" smtClean="0"/>
              <a:t>The selected weights in 1:4 sparsity are also selected in 2:4 sparsity!</a:t>
            </a:r>
            <a:endParaRPr lang="en-US" altLang="zh-TW" dirty="0"/>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97</a:t>
            </a:fld>
            <a:endParaRPr lang="en-US" altLang="zh-TW"/>
          </a:p>
        </p:txBody>
      </p:sp>
    </p:spTree>
    <p:custDataLst>
      <p:tags r:id="rId1"/>
    </p:custDataLst>
    <p:extLst>
      <p:ext uri="{BB962C8B-B14F-4D97-AF65-F5344CB8AC3E}">
        <p14:creationId xmlns:p14="http://schemas.microsoft.com/office/powerpoint/2010/main" val="383421941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NAS for Sparsity – Our Supernet Training</a:t>
            </a:r>
            <a:endParaRPr lang="zh-TW" altLang="en-US" dirty="0"/>
          </a:p>
        </p:txBody>
      </p:sp>
      <p:sp>
        <p:nvSpPr>
          <p:cNvPr id="3" name="內容版面配置區 2"/>
          <p:cNvSpPr>
            <a:spLocks noGrp="1"/>
          </p:cNvSpPr>
          <p:nvPr>
            <p:ph idx="1"/>
          </p:nvPr>
        </p:nvSpPr>
        <p:spPr>
          <a:xfrm>
            <a:off x="838200" y="1825625"/>
            <a:ext cx="4609800" cy="4351338"/>
          </a:xfrm>
        </p:spPr>
        <p:txBody>
          <a:bodyPr>
            <a:normAutofit/>
          </a:bodyPr>
          <a:lstStyle/>
          <a:p>
            <a:r>
              <a:rPr lang="en-US" altLang="zh-TW" dirty="0"/>
              <a:t>Supernet training</a:t>
            </a:r>
          </a:p>
          <a:p>
            <a:pPr marL="914400" lvl="1" indent="-457200">
              <a:buFont typeface="+mj-lt"/>
              <a:buAutoNum type="arabicPeriod"/>
            </a:pPr>
            <a:r>
              <a:rPr lang="en-US" altLang="zh-TW" dirty="0"/>
              <a:t>Determine sparsity level</a:t>
            </a:r>
          </a:p>
          <a:p>
            <a:pPr marL="914400" lvl="1" indent="-457200">
              <a:buFont typeface="+mj-lt"/>
              <a:buAutoNum type="arabicPeriod"/>
            </a:pPr>
            <a:r>
              <a:rPr lang="en-US" altLang="zh-TW" dirty="0"/>
              <a:t>Mask the shared weight into sparse weight</a:t>
            </a:r>
          </a:p>
          <a:p>
            <a:pPr marL="1314450" lvl="2" indent="-457200"/>
            <a:r>
              <a:rPr lang="en-US" altLang="zh-TW" dirty="0"/>
              <a:t>Decided by magnitude </a:t>
            </a:r>
          </a:p>
          <a:p>
            <a:pPr marL="914400" lvl="1" indent="-457200">
              <a:buFont typeface="+mj-lt"/>
              <a:buAutoNum type="arabicPeriod"/>
            </a:pPr>
            <a:r>
              <a:rPr lang="en-US" altLang="zh-TW" dirty="0"/>
              <a:t>Training</a:t>
            </a:r>
          </a:p>
          <a:p>
            <a:pPr marL="914400" lvl="1" indent="-457200">
              <a:buFont typeface="+mj-lt"/>
              <a:buAutoNum type="arabicPeriod"/>
            </a:pPr>
            <a:r>
              <a:rPr lang="en-US" altLang="zh-TW" dirty="0"/>
              <a:t>Update the shared weight</a:t>
            </a:r>
          </a:p>
          <a:p>
            <a:pPr marL="914400" lvl="1" indent="-457200">
              <a:buFont typeface="+mj-lt"/>
              <a:buAutoNum type="arabicPeriod"/>
            </a:pPr>
            <a:endParaRPr lang="en-US" altLang="zh-TW" sz="2000" dirty="0"/>
          </a:p>
          <a:p>
            <a:pPr marL="400050"/>
            <a:endParaRPr lang="en-US" altLang="zh-TW" sz="2000" dirty="0"/>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98</a:t>
            </a:fld>
            <a:endParaRPr lang="en-US" altLang="zh-TW"/>
          </a:p>
        </p:txBody>
      </p:sp>
      <p:pic>
        <p:nvPicPr>
          <p:cNvPr id="9" name="圖片 8">
            <a:extLst>
              <a:ext uri="{FF2B5EF4-FFF2-40B4-BE49-F238E27FC236}">
                <a16:creationId xmlns:a16="http://schemas.microsoft.com/office/drawing/2014/main" id="{6C89D1B5-E9B5-6B0B-DB31-BB29EFAEA788}"/>
              </a:ext>
            </a:extLst>
          </p:cNvPr>
          <p:cNvPicPr>
            <a:picLocks noChangeAspect="1"/>
          </p:cNvPicPr>
          <p:nvPr/>
        </p:nvPicPr>
        <p:blipFill>
          <a:blip r:embed="rId4"/>
          <a:stretch>
            <a:fillRect/>
          </a:stretch>
        </p:blipFill>
        <p:spPr>
          <a:xfrm>
            <a:off x="5448000" y="1845000"/>
            <a:ext cx="5791702" cy="4587638"/>
          </a:xfrm>
          <a:prstGeom prst="rect">
            <a:avLst/>
          </a:prstGeom>
        </p:spPr>
      </p:pic>
    </p:spTree>
    <p:custDataLst>
      <p:tags r:id="rId1"/>
    </p:custDataLst>
    <p:extLst>
      <p:ext uri="{BB962C8B-B14F-4D97-AF65-F5344CB8AC3E}">
        <p14:creationId xmlns:p14="http://schemas.microsoft.com/office/powerpoint/2010/main" val="337401342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NAS for Sparsity </a:t>
            </a:r>
            <a:r>
              <a:rPr lang="en-US" altLang="zh-TW" dirty="0" smtClean="0"/>
              <a:t>– Find </a:t>
            </a:r>
            <a:r>
              <a:rPr lang="en-US" altLang="zh-TW" dirty="0"/>
              <a:t>Pareto-optimal Solutions</a:t>
            </a:r>
            <a:endParaRPr lang="zh-TW" altLang="en-US" dirty="0"/>
          </a:p>
        </p:txBody>
      </p:sp>
      <p:sp>
        <p:nvSpPr>
          <p:cNvPr id="3" name="內容版面配置區 2"/>
          <p:cNvSpPr>
            <a:spLocks noGrp="1"/>
          </p:cNvSpPr>
          <p:nvPr>
            <p:ph idx="1"/>
          </p:nvPr>
        </p:nvSpPr>
        <p:spPr/>
        <p:txBody>
          <a:bodyPr>
            <a:normAutofit/>
          </a:bodyPr>
          <a:lstStyle/>
          <a:p>
            <a:endParaRPr lang="en-US" altLang="zh-TW" dirty="0"/>
          </a:p>
          <a:p>
            <a:endParaRPr lang="en-US" altLang="zh-TW" dirty="0"/>
          </a:p>
          <a:p>
            <a:endParaRPr lang="en-US" altLang="zh-TW" dirty="0"/>
          </a:p>
          <a:p>
            <a:endParaRPr lang="en-US" altLang="zh-TW" dirty="0"/>
          </a:p>
          <a:p>
            <a:pPr marL="0" indent="0">
              <a:buNone/>
            </a:pPr>
            <a:endParaRPr lang="en-US" altLang="zh-TW" dirty="0"/>
          </a:p>
          <a:p>
            <a:r>
              <a:rPr lang="en-US" altLang="zh-TW" dirty="0"/>
              <a:t>Evolutionary Search</a:t>
            </a:r>
          </a:p>
          <a:p>
            <a:pPr lvl="1"/>
            <a:r>
              <a:rPr lang="en-US" altLang="zh-TW" dirty="0"/>
              <a:t>Sample subnets from the trained supernet</a:t>
            </a:r>
          </a:p>
          <a:p>
            <a:pPr lvl="1"/>
            <a:r>
              <a:rPr lang="en-US" altLang="zh-TW" dirty="0"/>
              <a:t>With less parameters and high accuracy</a:t>
            </a:r>
          </a:p>
        </p:txBody>
      </p:sp>
      <p:sp>
        <p:nvSpPr>
          <p:cNvPr id="4" name="投影片編號版面配置區 3"/>
          <p:cNvSpPr>
            <a:spLocks noGrp="1"/>
          </p:cNvSpPr>
          <p:nvPr>
            <p:ph type="sldNum" sz="quarter" idx="12"/>
          </p:nvPr>
        </p:nvSpPr>
        <p:spPr/>
        <p:txBody>
          <a:bodyPr/>
          <a:lstStyle/>
          <a:p>
            <a:fld id="{1A4800EB-2EA5-46D2-A07A-510C9AA2772C}" type="slidenum">
              <a:rPr lang="en-US" altLang="zh-TW" smtClean="0"/>
              <a:pPr/>
              <a:t>99</a:t>
            </a:fld>
            <a:endParaRPr lang="en-US" altLang="zh-TW"/>
          </a:p>
        </p:txBody>
      </p:sp>
      <p:pic>
        <p:nvPicPr>
          <p:cNvPr id="202" name="圖片 201"/>
          <p:cNvPicPr>
            <a:picLocks/>
          </p:cNvPicPr>
          <p:nvPr/>
        </p:nvPicPr>
        <p:blipFill>
          <a:blip r:embed="rId3"/>
          <a:stretch>
            <a:fillRect/>
          </a:stretch>
        </p:blipFill>
        <p:spPr>
          <a:xfrm>
            <a:off x="844944" y="2061000"/>
            <a:ext cx="7041490" cy="2030144"/>
          </a:xfrm>
          <a:prstGeom prst="rect">
            <a:avLst/>
          </a:prstGeom>
        </p:spPr>
      </p:pic>
    </p:spTree>
    <p:custDataLst>
      <p:tags r:id="rId1"/>
    </p:custDataLst>
    <p:extLst>
      <p:ext uri="{BB962C8B-B14F-4D97-AF65-F5344CB8AC3E}">
        <p14:creationId xmlns:p14="http://schemas.microsoft.com/office/powerpoint/2010/main" val="340321238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MA" val="2.1"/>
</p:tagLst>
</file>

<file path=ppt/tags/tag10.xml><?xml version="1.0" encoding="utf-8"?>
<p:tagLst xmlns:a="http://schemas.openxmlformats.org/drawingml/2006/main" xmlns:r="http://schemas.openxmlformats.org/officeDocument/2006/relationships" xmlns:p="http://schemas.openxmlformats.org/presentationml/2006/main">
  <p:tag name="AMA" val="2.1"/>
</p:tagLst>
</file>

<file path=ppt/tags/tag11.xml><?xml version="1.0" encoding="utf-8"?>
<p:tagLst xmlns:a="http://schemas.openxmlformats.org/drawingml/2006/main" xmlns:r="http://schemas.openxmlformats.org/officeDocument/2006/relationships" xmlns:p="http://schemas.openxmlformats.org/presentationml/2006/main">
  <p:tag name="AMA" val="2.1"/>
</p:tagLst>
</file>

<file path=ppt/tags/tag12.xml><?xml version="1.0" encoding="utf-8"?>
<p:tagLst xmlns:a="http://schemas.openxmlformats.org/drawingml/2006/main" xmlns:r="http://schemas.openxmlformats.org/officeDocument/2006/relationships" xmlns:p="http://schemas.openxmlformats.org/presentationml/2006/main">
  <p:tag name="AMA" val="2.1"/>
</p:tagLst>
</file>

<file path=ppt/tags/tag13.xml><?xml version="1.0" encoding="utf-8"?>
<p:tagLst xmlns:a="http://schemas.openxmlformats.org/drawingml/2006/main" xmlns:r="http://schemas.openxmlformats.org/officeDocument/2006/relationships" xmlns:p="http://schemas.openxmlformats.org/presentationml/2006/main">
  <p:tag name="AMA" val="2.1"/>
</p:tagLst>
</file>

<file path=ppt/tags/tag14.xml><?xml version="1.0" encoding="utf-8"?>
<p:tagLst xmlns:a="http://schemas.openxmlformats.org/drawingml/2006/main" xmlns:r="http://schemas.openxmlformats.org/officeDocument/2006/relationships" xmlns:p="http://schemas.openxmlformats.org/presentationml/2006/main">
  <p:tag name="AMA" val="2.1"/>
</p:tagLst>
</file>

<file path=ppt/tags/tag15.xml><?xml version="1.0" encoding="utf-8"?>
<p:tagLst xmlns:a="http://schemas.openxmlformats.org/drawingml/2006/main" xmlns:r="http://schemas.openxmlformats.org/officeDocument/2006/relationships" xmlns:p="http://schemas.openxmlformats.org/presentationml/2006/main">
  <p:tag name="AMA" val="2.1"/>
</p:tagLst>
</file>

<file path=ppt/tags/tag16.xml><?xml version="1.0" encoding="utf-8"?>
<p:tagLst xmlns:a="http://schemas.openxmlformats.org/drawingml/2006/main" xmlns:r="http://schemas.openxmlformats.org/officeDocument/2006/relationships" xmlns:p="http://schemas.openxmlformats.org/presentationml/2006/main">
  <p:tag name="AMA" val="2.1"/>
</p:tagLst>
</file>

<file path=ppt/tags/tag17.xml><?xml version="1.0" encoding="utf-8"?>
<p:tagLst xmlns:a="http://schemas.openxmlformats.org/drawingml/2006/main" xmlns:r="http://schemas.openxmlformats.org/officeDocument/2006/relationships" xmlns:p="http://schemas.openxmlformats.org/presentationml/2006/main">
  <p:tag name="AMA" val="2.1"/>
</p:tagLst>
</file>

<file path=ppt/tags/tag18.xml><?xml version="1.0" encoding="utf-8"?>
<p:tagLst xmlns:a="http://schemas.openxmlformats.org/drawingml/2006/main" xmlns:r="http://schemas.openxmlformats.org/officeDocument/2006/relationships" xmlns:p="http://schemas.openxmlformats.org/presentationml/2006/main">
  <p:tag name="AMA" val="2.1"/>
</p:tagLst>
</file>

<file path=ppt/tags/tag19.xml><?xml version="1.0" encoding="utf-8"?>
<p:tagLst xmlns:a="http://schemas.openxmlformats.org/drawingml/2006/main" xmlns:r="http://schemas.openxmlformats.org/officeDocument/2006/relationships" xmlns:p="http://schemas.openxmlformats.org/presentationml/2006/main">
  <p:tag name="AMA" val="2.1"/>
</p:tagLst>
</file>

<file path=ppt/tags/tag2.xml><?xml version="1.0" encoding="utf-8"?>
<p:tagLst xmlns:a="http://schemas.openxmlformats.org/drawingml/2006/main" xmlns:r="http://schemas.openxmlformats.org/officeDocument/2006/relationships" xmlns:p="http://schemas.openxmlformats.org/presentationml/2006/main">
  <p:tag name="AMA" val="2.1"/>
</p:tagLst>
</file>

<file path=ppt/tags/tag20.xml><?xml version="1.0" encoding="utf-8"?>
<p:tagLst xmlns:a="http://schemas.openxmlformats.org/drawingml/2006/main" xmlns:r="http://schemas.openxmlformats.org/officeDocument/2006/relationships" xmlns:p="http://schemas.openxmlformats.org/presentationml/2006/main">
  <p:tag name="AMA" val="2.1"/>
</p:tagLst>
</file>

<file path=ppt/tags/tag21.xml><?xml version="1.0" encoding="utf-8"?>
<p:tagLst xmlns:a="http://schemas.openxmlformats.org/drawingml/2006/main" xmlns:r="http://schemas.openxmlformats.org/officeDocument/2006/relationships" xmlns:p="http://schemas.openxmlformats.org/presentationml/2006/main">
  <p:tag name="AMA" val="2.1"/>
</p:tagLst>
</file>

<file path=ppt/tags/tag22.xml><?xml version="1.0" encoding="utf-8"?>
<p:tagLst xmlns:a="http://schemas.openxmlformats.org/drawingml/2006/main" xmlns:r="http://schemas.openxmlformats.org/officeDocument/2006/relationships" xmlns:p="http://schemas.openxmlformats.org/presentationml/2006/main">
  <p:tag name="AMA" val="2.1"/>
</p:tagLst>
</file>

<file path=ppt/tags/tag23.xml><?xml version="1.0" encoding="utf-8"?>
<p:tagLst xmlns:a="http://schemas.openxmlformats.org/drawingml/2006/main" xmlns:r="http://schemas.openxmlformats.org/officeDocument/2006/relationships" xmlns:p="http://schemas.openxmlformats.org/presentationml/2006/main">
  <p:tag name="AMA" val="2.1"/>
</p:tagLst>
</file>

<file path=ppt/tags/tag3.xml><?xml version="1.0" encoding="utf-8"?>
<p:tagLst xmlns:a="http://schemas.openxmlformats.org/drawingml/2006/main" xmlns:r="http://schemas.openxmlformats.org/officeDocument/2006/relationships" xmlns:p="http://schemas.openxmlformats.org/presentationml/2006/main">
  <p:tag name="AMA" val="2.1"/>
</p:tagLst>
</file>

<file path=ppt/tags/tag4.xml><?xml version="1.0" encoding="utf-8"?>
<p:tagLst xmlns:a="http://schemas.openxmlformats.org/drawingml/2006/main" xmlns:r="http://schemas.openxmlformats.org/officeDocument/2006/relationships" xmlns:p="http://schemas.openxmlformats.org/presentationml/2006/main">
  <p:tag name="AMA" val="2.1"/>
</p:tagLst>
</file>

<file path=ppt/tags/tag5.xml><?xml version="1.0" encoding="utf-8"?>
<p:tagLst xmlns:a="http://schemas.openxmlformats.org/drawingml/2006/main" xmlns:r="http://schemas.openxmlformats.org/officeDocument/2006/relationships" xmlns:p="http://schemas.openxmlformats.org/presentationml/2006/main">
  <p:tag name="AMA" val="2.1"/>
</p:tagLst>
</file>

<file path=ppt/tags/tag6.xml><?xml version="1.0" encoding="utf-8"?>
<p:tagLst xmlns:a="http://schemas.openxmlformats.org/drawingml/2006/main" xmlns:r="http://schemas.openxmlformats.org/officeDocument/2006/relationships" xmlns:p="http://schemas.openxmlformats.org/presentationml/2006/main">
  <p:tag name="AMA" val="2.1"/>
</p:tagLst>
</file>

<file path=ppt/tags/tag7.xml><?xml version="1.0" encoding="utf-8"?>
<p:tagLst xmlns:a="http://schemas.openxmlformats.org/drawingml/2006/main" xmlns:r="http://schemas.openxmlformats.org/officeDocument/2006/relationships" xmlns:p="http://schemas.openxmlformats.org/presentationml/2006/main">
  <p:tag name="AMA" val="2.1"/>
</p:tagLst>
</file>

<file path=ppt/tags/tag8.xml><?xml version="1.0" encoding="utf-8"?>
<p:tagLst xmlns:a="http://schemas.openxmlformats.org/drawingml/2006/main" xmlns:r="http://schemas.openxmlformats.org/officeDocument/2006/relationships" xmlns:p="http://schemas.openxmlformats.org/presentationml/2006/main">
  <p:tag name="AMA" val="2.1"/>
</p:tagLst>
</file>

<file path=ppt/tags/tag9.xml><?xml version="1.0" encoding="utf-8"?>
<p:tagLst xmlns:a="http://schemas.openxmlformats.org/drawingml/2006/main" xmlns:r="http://schemas.openxmlformats.org/officeDocument/2006/relationships" xmlns:p="http://schemas.openxmlformats.org/presentationml/2006/main">
  <p:tag name="AMA" val="2.1"/>
</p:tagLst>
</file>

<file path=ppt/theme/theme1.xml><?xml version="1.0" encoding="utf-8"?>
<a:theme xmlns:a="http://schemas.openxmlformats.org/drawingml/2006/main" name="NYCU_GREAT">
  <a:themeElements>
    <a:clrScheme name="ENYAC_1_modified">
      <a:dk1>
        <a:srgbClr val="000000"/>
      </a:dk1>
      <a:lt1>
        <a:srgbClr val="FFFFFF"/>
      </a:lt1>
      <a:dk2>
        <a:srgbClr val="111111"/>
      </a:dk2>
      <a:lt2>
        <a:srgbClr val="EAEAEA"/>
      </a:lt2>
      <a:accent1>
        <a:srgbClr val="BBE0E3"/>
      </a:accent1>
      <a:accent2>
        <a:srgbClr val="333399"/>
      </a:accent2>
      <a:accent3>
        <a:srgbClr val="C0C0C0"/>
      </a:accent3>
      <a:accent4>
        <a:srgbClr val="292929"/>
      </a:accent4>
      <a:accent5>
        <a:srgbClr val="66CCFF"/>
      </a:accent5>
      <a:accent6>
        <a:srgbClr val="002060"/>
      </a:accent6>
      <a:hlink>
        <a:srgbClr val="009999"/>
      </a:hlink>
      <a:folHlink>
        <a:srgbClr val="99CC00"/>
      </a:folHlink>
    </a:clrScheme>
    <a:fontScheme name="NYCU_CADLAB">
      <a:majorFont>
        <a:latin typeface="Arial Narrow"/>
        <a:ea typeface="標楷體"/>
        <a:cs typeface=""/>
      </a:majorFont>
      <a:minorFont>
        <a:latin typeface="Arial Narrow"/>
        <a:ea typeface="標楷體"/>
        <a:cs typeface=""/>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YCU_GREAT" id="{3A1B73CD-2CEF-4316-A03C-B3DB9DBD3517}" vid="{18F38710-1EF4-40F1-818D-1CC75805FA61}"/>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NYCU_GREAT</Template>
  <TotalTime>17223</TotalTime>
  <Words>9282</Words>
  <Application>Microsoft Office PowerPoint</Application>
  <PresentationFormat>寬螢幕</PresentationFormat>
  <Paragraphs>1264</Paragraphs>
  <Slides>116</Slides>
  <Notes>64</Notes>
  <HiddenSlides>0</HiddenSlides>
  <MMClips>0</MMClips>
  <ScaleCrop>false</ScaleCrop>
  <HeadingPairs>
    <vt:vector size="6" baseType="variant">
      <vt:variant>
        <vt:lpstr>使用字型</vt:lpstr>
      </vt:variant>
      <vt:variant>
        <vt:i4>16</vt:i4>
      </vt:variant>
      <vt:variant>
        <vt:lpstr>佈景主題</vt:lpstr>
      </vt:variant>
      <vt:variant>
        <vt:i4>1</vt:i4>
      </vt:variant>
      <vt:variant>
        <vt:lpstr>投影片標題</vt:lpstr>
      </vt:variant>
      <vt:variant>
        <vt:i4>116</vt:i4>
      </vt:variant>
    </vt:vector>
  </HeadingPairs>
  <TitlesOfParts>
    <vt:vector size="133" baseType="lpstr">
      <vt:lpstr>AR DESTINE</vt:lpstr>
      <vt:lpstr>Calibri (本文)</vt:lpstr>
      <vt:lpstr>Calibri (正文)</vt:lpstr>
      <vt:lpstr>MS Gothic</vt:lpstr>
      <vt:lpstr>Noto Sans Symbols</vt:lpstr>
      <vt:lpstr>宋体</vt:lpstr>
      <vt:lpstr>PMingLiU</vt:lpstr>
      <vt:lpstr>PMingLiU</vt:lpstr>
      <vt:lpstr>標楷體</vt:lpstr>
      <vt:lpstr>Arial</vt:lpstr>
      <vt:lpstr>Arial Narrow</vt:lpstr>
      <vt:lpstr>Calibri</vt:lpstr>
      <vt:lpstr>Cambria Math</vt:lpstr>
      <vt:lpstr>Tahoma</vt:lpstr>
      <vt:lpstr>Times New Roman</vt:lpstr>
      <vt:lpstr>Wingdings</vt:lpstr>
      <vt:lpstr>NYCU_GREAT</vt:lpstr>
      <vt:lpstr>邊緣人工智慧 Edge AI</vt:lpstr>
      <vt:lpstr>Outline</vt:lpstr>
      <vt:lpstr>Deep Neural Network (DNN)</vt:lpstr>
      <vt:lpstr>Edge Computing</vt:lpstr>
      <vt:lpstr>Manually-designed Neural Network Architecture</vt:lpstr>
      <vt:lpstr>Manually-designed Neural Network Architecture</vt:lpstr>
      <vt:lpstr>Manually-designed Neural Network Architecture</vt:lpstr>
      <vt:lpstr>From Manual Design to Automatic Design</vt:lpstr>
      <vt:lpstr>From Manual Design to Automatic Design</vt:lpstr>
      <vt:lpstr>Neural Architecture Search -- Overview</vt:lpstr>
      <vt:lpstr>Neural Architecture Search -- Overview</vt:lpstr>
      <vt:lpstr>Neural Architecture Search -- Overview</vt:lpstr>
      <vt:lpstr>Neural Architecture Search -- Overview</vt:lpstr>
      <vt:lpstr>Neural Architecture Search -- Overview</vt:lpstr>
      <vt:lpstr>Neural Architecture Search -- Overview</vt:lpstr>
      <vt:lpstr>I. Search Space</vt:lpstr>
      <vt:lpstr>Search Space</vt:lpstr>
      <vt:lpstr>Search Space</vt:lpstr>
      <vt:lpstr>Search Space</vt:lpstr>
      <vt:lpstr>II. Search Strategy</vt:lpstr>
      <vt:lpstr>Search Strategy</vt:lpstr>
      <vt:lpstr>Search Strategy</vt:lpstr>
      <vt:lpstr>Search Strategy</vt:lpstr>
      <vt:lpstr>Search Strategy</vt:lpstr>
      <vt:lpstr>Search Strategy</vt:lpstr>
      <vt:lpstr>  III. Performance Estimation Strategy</vt:lpstr>
      <vt:lpstr>Train from scratch</vt:lpstr>
      <vt:lpstr>Weight Sharing</vt:lpstr>
      <vt:lpstr>One-Shot NAS (supernet-based NAS)</vt:lpstr>
      <vt:lpstr>One-Shot NAS (supernet-based NAS)</vt:lpstr>
      <vt:lpstr>Once-for-All</vt:lpstr>
      <vt:lpstr>Once-for-All</vt:lpstr>
      <vt:lpstr>Once-for-All Network</vt:lpstr>
      <vt:lpstr>Once-for-All Network</vt:lpstr>
      <vt:lpstr>Once-for-All Network</vt:lpstr>
      <vt:lpstr>Progressive Shrinking</vt:lpstr>
      <vt:lpstr>Progressive Shrinking</vt:lpstr>
      <vt:lpstr>Progressive Shrinking</vt:lpstr>
      <vt:lpstr>Progressive Shrinking</vt:lpstr>
      <vt:lpstr>Progressive Shrinking</vt:lpstr>
      <vt:lpstr>FOX-NAS</vt:lpstr>
      <vt:lpstr>FOX-NAS</vt:lpstr>
      <vt:lpstr>Related Work</vt:lpstr>
      <vt:lpstr>Problem Statement</vt:lpstr>
      <vt:lpstr>Flowchart</vt:lpstr>
      <vt:lpstr>Flowchart</vt:lpstr>
      <vt:lpstr>Flowchart</vt:lpstr>
      <vt:lpstr>Flowchart</vt:lpstr>
      <vt:lpstr>Search Space</vt:lpstr>
      <vt:lpstr>Search Space</vt:lpstr>
      <vt:lpstr>Number of Candidate Models</vt:lpstr>
      <vt:lpstr>Performance Prediction Based on  Multivariate Regression</vt:lpstr>
      <vt:lpstr>Performance Prediction Based on  Multivariate Regression</vt:lpstr>
      <vt:lpstr>Performance Prediction Based on  Multivariate Regression</vt:lpstr>
      <vt:lpstr>Performance Prediction Based on  Multivariate Regression</vt:lpstr>
      <vt:lpstr>Example</vt:lpstr>
      <vt:lpstr>Statistical Analysis Graph</vt:lpstr>
      <vt:lpstr>Search Strategy Based on  Simulated Annealing</vt:lpstr>
      <vt:lpstr>Flowchart of Simulated Annealing</vt:lpstr>
      <vt:lpstr>Experimental Environment</vt:lpstr>
      <vt:lpstr>Performance Comparison on Edge CPU</vt:lpstr>
      <vt:lpstr>Performance Comparison on Edge TPU</vt:lpstr>
      <vt:lpstr>Performance Comparison on Cloud GPU</vt:lpstr>
      <vt:lpstr>Performance Comparison of Different Search Space</vt:lpstr>
      <vt:lpstr>Comparison of Different Search Methods</vt:lpstr>
      <vt:lpstr>Any Question?</vt:lpstr>
      <vt:lpstr>FLORA: Fine-grained Low-Rank Architecture Search for Vision Transformer</vt:lpstr>
      <vt:lpstr>Introduction</vt:lpstr>
      <vt:lpstr>Huge Computational Cost of ViT</vt:lpstr>
      <vt:lpstr>Huge Computational Cost of ViT</vt:lpstr>
      <vt:lpstr>Huge Computational Cost of ViT</vt:lpstr>
      <vt:lpstr>Huge Computational Cost of ViT</vt:lpstr>
      <vt:lpstr>One-shot NAS</vt:lpstr>
      <vt:lpstr>Low-Rank Approximation (LRA)</vt:lpstr>
      <vt:lpstr>Low-Rank Approximation (LRA)</vt:lpstr>
      <vt:lpstr>Motivation</vt:lpstr>
      <vt:lpstr>Our Approach to Compress ViT</vt:lpstr>
      <vt:lpstr>Weight Inheritance Low-Rank Linear Layer</vt:lpstr>
      <vt:lpstr>Weight Inheritance Low-Rank Linear Layer</vt:lpstr>
      <vt:lpstr>Weight Inheritance Low-Rank Linear Layer</vt:lpstr>
      <vt:lpstr>Supernet Construction</vt:lpstr>
      <vt:lpstr>Flowchart  </vt:lpstr>
      <vt:lpstr>Flowchart  </vt:lpstr>
      <vt:lpstr>Flowchart  </vt:lpstr>
      <vt:lpstr>Comparison with Different Compression Methods</vt:lpstr>
      <vt:lpstr>Comparison with Different Compression Methods</vt:lpstr>
      <vt:lpstr>Comparison with Different Compression Methods</vt:lpstr>
      <vt:lpstr>Any Question?</vt:lpstr>
      <vt:lpstr>NAS for N:M Sparsity</vt:lpstr>
      <vt:lpstr>Categories of Pruning</vt:lpstr>
      <vt:lpstr>2:4 Sparsity Supported by NVIDIA Ampere GPU </vt:lpstr>
      <vt:lpstr>2:4 Sparsity Supported by NVIDIA Ampere GPU (cont.)</vt:lpstr>
      <vt:lpstr>2:4 Sparsity Supported by NVIDIA Ampere GPU (cont.)</vt:lpstr>
      <vt:lpstr>More Speedup or Better Trade-off</vt:lpstr>
      <vt:lpstr>Layer-wise Sparsity Level in Transformer-based NN</vt:lpstr>
      <vt:lpstr>NAS for Sparsity – Our Supernet Construction</vt:lpstr>
      <vt:lpstr>NAS for Sparsity – Our Supernet Construction (cont.)</vt:lpstr>
      <vt:lpstr>NAS for Sparsity – Our Supernet Training</vt:lpstr>
      <vt:lpstr>NAS for Sparsity – Find Pareto-optimal Solutions</vt:lpstr>
      <vt:lpstr>Remove Regularization &amp; Augmentation</vt:lpstr>
      <vt:lpstr>Two-step Sampling Strategy</vt:lpstr>
      <vt:lpstr>Two-step Sampling Strategy</vt:lpstr>
      <vt:lpstr>Experiment Setting</vt:lpstr>
      <vt:lpstr>Result of sparsity exploration on DeiT-B</vt:lpstr>
      <vt:lpstr>Comparison with the Dense (Uniform 4:4) and Uniform 2:4 </vt:lpstr>
      <vt:lpstr>Quality of Supernet</vt:lpstr>
      <vt:lpstr>Compared to other Searching Methods</vt:lpstr>
      <vt:lpstr>Compared to other Searching Methods</vt:lpstr>
      <vt:lpstr>Ablation Study</vt:lpstr>
      <vt:lpstr>Question </vt:lpstr>
      <vt:lpstr>Question </vt:lpstr>
      <vt:lpstr>Question</vt:lpstr>
      <vt:lpstr>Question </vt:lpstr>
      <vt:lpstr>Question</vt:lpstr>
      <vt:lpstr>Question </vt:lpstr>
      <vt:lpstr>Question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Approximate Computing</dc:title>
  <dc:creator>Ning-Chi Huang</dc:creator>
  <cp:lastModifiedBy>Kai-Chiang Wu</cp:lastModifiedBy>
  <cp:revision>1500</cp:revision>
  <cp:lastPrinted>2022-05-30T22:03:22Z</cp:lastPrinted>
  <dcterms:created xsi:type="dcterms:W3CDTF">2018-06-27T07:04:53Z</dcterms:created>
  <dcterms:modified xsi:type="dcterms:W3CDTF">2025-04-23T21:52:21Z</dcterms:modified>
</cp:coreProperties>
</file>