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2" r:id="rId3"/>
    <p:sldId id="263" r:id="rId4"/>
    <p:sldId id="264" r:id="rId5"/>
    <p:sldId id="267" r:id="rId6"/>
    <p:sldId id="271" r:id="rId7"/>
    <p:sldId id="272" r:id="rId8"/>
    <p:sldId id="273" r:id="rId9"/>
    <p:sldId id="270" r:id="rId10"/>
    <p:sldId id="268" r:id="rId11"/>
    <p:sldId id="269" r:id="rId12"/>
    <p:sldId id="275" r:id="rId13"/>
    <p:sldId id="274" r:id="rId14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 userDrawn="1">
          <p15:clr>
            <a:srgbClr val="A4A3A4"/>
          </p15:clr>
        </p15:guide>
        <p15:guide id="2" pos="519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3399"/>
    <a:srgbClr val="0000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/>
    <p:restoredTop sz="96374" autoAdjust="0"/>
  </p:normalViewPr>
  <p:slideViewPr>
    <p:cSldViewPr showGuides="1">
      <p:cViewPr varScale="1">
        <p:scale>
          <a:sx n="94" d="100"/>
          <a:sy n="94" d="100"/>
        </p:scale>
        <p:origin x="66" y="66"/>
      </p:cViewPr>
      <p:guideLst>
        <p:guide orient="horz" pos="3929"/>
        <p:guide pos="519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63"/>
    </p:cViewPr>
  </p:sorterViewPr>
  <p:notesViewPr>
    <p:cSldViewPr showGuides="1">
      <p:cViewPr varScale="1">
        <p:scale>
          <a:sx n="69" d="100"/>
          <a:sy n="69" d="100"/>
        </p:scale>
        <p:origin x="32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D53F52-9942-483C-83C0-7462D8EF478F}" type="datetimeFigureOut">
              <a:rPr lang="zh-TW" altLang="en-US" smtClean="0"/>
              <a:t>2025/2/20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91F42C-2E61-4DD9-B987-CA2051E5E3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0935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67F9B2-8D0D-413A-B776-A6A0D808BF69}" type="datetimeFigureOut">
              <a:rPr lang="zh-TW" altLang="en-US" smtClean="0"/>
              <a:t>2025/2/20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977628-7541-4C9C-8226-DF6AFD019C5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3061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04813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395288" cy="6858000"/>
          </a:xfrm>
          <a:prstGeom prst="rect">
            <a:avLst/>
          </a:prstGeom>
          <a:gradFill rotWithShape="1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1188" y="4005263"/>
            <a:ext cx="7993062" cy="2160587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en-US" altLang="zh-TW" noProof="0"/>
              <a:t>Name</a:t>
            </a:r>
          </a:p>
          <a:p>
            <a:pPr lvl="0"/>
            <a:r>
              <a:rPr lang="en-US" altLang="zh-TW" noProof="0"/>
              <a:t>Date</a:t>
            </a:r>
          </a:p>
          <a:p>
            <a:pPr lvl="0"/>
            <a:r>
              <a:rPr lang="en-US" altLang="zh-TW" noProof="0"/>
              <a:t>Affiliation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11188" y="2349500"/>
            <a:ext cx="7993062" cy="143986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altLang="zh-TW" noProof="0"/>
              <a:t>Title</a:t>
            </a:r>
          </a:p>
        </p:txBody>
      </p:sp>
      <p:pic>
        <p:nvPicPr>
          <p:cNvPr id="8" name="Picture 2" descr="國立陽明交通大學- 維基百科，自由的百科全書">
            <a:extLst>
              <a:ext uri="{FF2B5EF4-FFF2-40B4-BE49-F238E27FC236}">
                <a16:creationId xmlns:a16="http://schemas.microsoft.com/office/drawing/2014/main" id="{0EA27937-198D-42D3-9C0A-E4D6E95BAAC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" y="6237312"/>
            <a:ext cx="575692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A3F9E51-CB27-4589-8D12-BE22BDFA471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32643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07175" y="188913"/>
            <a:ext cx="1997075" cy="5976937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11188" y="188913"/>
            <a:ext cx="5843587" cy="5976937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87341AC-4D0C-4826-ADC9-807C9829ED3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02998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5190E78-BC04-4462-ACF2-5E478058F5F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62972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1392CA5-810A-4615-ADB3-5904D00A28A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57842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11188" y="1484313"/>
            <a:ext cx="3919537" cy="4681537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83125" y="1484313"/>
            <a:ext cx="3921125" cy="4681537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17D8F32-4E24-40EE-A5A7-852A3A81EE8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96776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A4D343E-7178-4C6A-9D33-4052A8B73FF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99712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2277E14-F898-4E39-B5C8-E65923FE72D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84955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8FD5D5E-0FDC-43CA-99F9-5235A0B2038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11046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EE3F48B-6F7D-43D5-AB12-F4B010A5444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26834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59272ED-E605-4A0A-B645-ECA0D995335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30491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2950" y="6381750"/>
            <a:ext cx="187166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8C3DF5A-86FF-4CDE-9ABB-FEFAD93746CE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04813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188913"/>
            <a:ext cx="9144000" cy="1079500"/>
          </a:xfrm>
          <a:prstGeom prst="rect">
            <a:avLst/>
          </a:prstGeom>
          <a:solidFill>
            <a:srgbClr val="00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395288" cy="6858000"/>
          </a:xfrm>
          <a:prstGeom prst="rect">
            <a:avLst/>
          </a:prstGeom>
          <a:gradFill rotWithShape="1">
            <a:gsLst>
              <a:gs pos="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484313"/>
            <a:ext cx="7993062" cy="468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11111</a:t>
            </a:r>
          </a:p>
          <a:p>
            <a:pPr lvl="1"/>
            <a:r>
              <a:rPr lang="en-US" altLang="zh-TW"/>
              <a:t>22222</a:t>
            </a:r>
          </a:p>
          <a:p>
            <a:pPr lvl="2"/>
            <a:r>
              <a:rPr lang="en-US" altLang="zh-TW"/>
              <a:t>33333</a:t>
            </a:r>
          </a:p>
          <a:p>
            <a:pPr lvl="3"/>
            <a:r>
              <a:rPr lang="en-US" altLang="zh-TW"/>
              <a:t>44444</a:t>
            </a:r>
          </a:p>
          <a:p>
            <a:pPr lvl="4"/>
            <a:r>
              <a:rPr lang="en-US" altLang="zh-TW"/>
              <a:t>55555</a:t>
            </a:r>
          </a:p>
        </p:txBody>
      </p:sp>
      <p:sp>
        <p:nvSpPr>
          <p:cNvPr id="1049" name="Rectangle 25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188913"/>
            <a:ext cx="7993062" cy="1079500"/>
          </a:xfrm>
          <a:prstGeom prst="rect">
            <a:avLst/>
          </a:prstGeom>
          <a:solidFill>
            <a:srgbClr val="00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Title</a:t>
            </a:r>
          </a:p>
        </p:txBody>
      </p:sp>
      <p:pic>
        <p:nvPicPr>
          <p:cNvPr id="1055" name="Picture 31" descr="NCTUCS"/>
          <p:cNvPicPr>
            <a:picLocks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981075"/>
            <a:ext cx="865187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國立陽明交通大學- 維基百科，自由的百科全書">
            <a:extLst>
              <a:ext uri="{FF2B5EF4-FFF2-40B4-BE49-F238E27FC236}">
                <a16:creationId xmlns:a16="http://schemas.microsoft.com/office/drawing/2014/main" id="{14C09B4E-2836-4801-B92A-16DEA5BDEF3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" y="6237312"/>
            <a:ext cx="575692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Arial Narrow" panose="020B0606020202030204" pitchFamily="34" charset="0"/>
          <a:ea typeface="新細明體" panose="02020500000000000000" pitchFamily="18" charset="-120"/>
        </a:defRPr>
      </a:lvl2pPr>
      <a:lvl3pPr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Arial Narrow" panose="020B0606020202030204" pitchFamily="34" charset="0"/>
          <a:ea typeface="新細明體" panose="02020500000000000000" pitchFamily="18" charset="-120"/>
        </a:defRPr>
      </a:lvl3pPr>
      <a:lvl4pPr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Arial Narrow" panose="020B0606020202030204" pitchFamily="34" charset="0"/>
          <a:ea typeface="新細明體" panose="02020500000000000000" pitchFamily="18" charset="-120"/>
        </a:defRPr>
      </a:lvl4pPr>
      <a:lvl5pPr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Arial Narrow" panose="020B0606020202030204" pitchFamily="34" charset="0"/>
          <a:ea typeface="新細明體" panose="02020500000000000000" pitchFamily="18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Arial Narrow" panose="020B0606020202030204" pitchFamily="34" charset="0"/>
          <a:ea typeface="新細明體" panose="02020500000000000000" pitchFamily="18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Arial Narrow" panose="020B0606020202030204" pitchFamily="34" charset="0"/>
          <a:ea typeface="新細明體" panose="02020500000000000000" pitchFamily="18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Arial Narrow" panose="020B0606020202030204" pitchFamily="34" charset="0"/>
          <a:ea typeface="新細明體" panose="02020500000000000000" pitchFamily="18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Arial Narrow" panose="020B0606020202030204" pitchFamily="34" charset="0"/>
          <a:ea typeface="新細明體" panose="02020500000000000000" pitchFamily="18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003399"/>
        </a:buClr>
        <a:buFont typeface="Wingdings" panose="05000000000000000000" pitchFamily="2" charset="2"/>
        <a:buChar char="n"/>
        <a:defRPr kumimoji="1"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3399"/>
        </a:buClr>
        <a:buFont typeface="Wingdings" panose="05000000000000000000" pitchFamily="2" charset="2"/>
        <a:buChar char="Ø"/>
        <a:defRPr kumimoji="1"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3399"/>
        </a:buClr>
        <a:buFont typeface="Wingdings" panose="05000000000000000000" pitchFamily="2" charset="2"/>
        <a:buChar char="l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003399"/>
        </a:buClr>
        <a:buFont typeface="Arial" panose="020B0604020202020204" pitchFamily="34" charset="0"/>
        <a:buChar char="»"/>
        <a:defRPr kumimoji="1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003399"/>
        </a:buClr>
        <a:buFont typeface="Wingdings" panose="05000000000000000000" pitchFamily="2" charset="2"/>
        <a:buChar char="u"/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TW" dirty="0"/>
          </a:p>
          <a:p>
            <a:r>
              <a:rPr lang="zh-TW" altLang="en-US" dirty="0" smtClean="0">
                <a:ea typeface="標楷體" panose="03000509000000000000" pitchFamily="65" charset="-120"/>
              </a:rPr>
              <a:t>吳凱強</a:t>
            </a:r>
            <a:endParaRPr lang="en-US" altLang="zh-TW" dirty="0" smtClean="0">
              <a:ea typeface="標楷體" panose="03000509000000000000" pitchFamily="65" charset="-120"/>
            </a:endParaRPr>
          </a:p>
          <a:p>
            <a:r>
              <a:rPr lang="en-US" altLang="zh-TW" dirty="0" smtClean="0">
                <a:ea typeface="標楷體" panose="03000509000000000000" pitchFamily="65" charset="-120"/>
              </a:rPr>
              <a:t>Kai-Chiang Wu</a:t>
            </a:r>
            <a:endParaRPr lang="en-US" altLang="zh-TW" dirty="0"/>
          </a:p>
        </p:txBody>
      </p:sp>
      <p:sp>
        <p:nvSpPr>
          <p:cNvPr id="3" name="標題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>
                <a:ea typeface="標楷體" panose="03000509000000000000" pitchFamily="65" charset="-120"/>
              </a:rPr>
              <a:t>邊緣人工智慧</a:t>
            </a:r>
            <a:r>
              <a:rPr lang="en-US" altLang="zh-TW" dirty="0">
                <a:ea typeface="標楷體" panose="03000509000000000000" pitchFamily="65" charset="-120"/>
              </a:rPr>
              <a:t/>
            </a:r>
            <a:br>
              <a:rPr lang="en-US" altLang="zh-TW" dirty="0">
                <a:ea typeface="標楷體" panose="03000509000000000000" pitchFamily="65" charset="-120"/>
              </a:rPr>
            </a:br>
            <a:r>
              <a:rPr lang="en-US" altLang="zh-TW" dirty="0" smtClean="0">
                <a:ea typeface="標楷體" panose="03000509000000000000" pitchFamily="65" charset="-120"/>
              </a:rPr>
              <a:t>Edge AI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pic>
        <p:nvPicPr>
          <p:cNvPr id="3074" name="Picture 2" descr="邊緣人– LINE貼圖| LINE STO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509120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88" y="4653136"/>
            <a:ext cx="2160612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74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ea typeface="標楷體" panose="03000509000000000000" pitchFamily="65" charset="-120"/>
              </a:rPr>
              <a:t>本課程：邊緣人工智慧 </a:t>
            </a:r>
            <a:r>
              <a:rPr lang="en-US" altLang="zh-TW" dirty="0">
                <a:ea typeface="標楷體" panose="03000509000000000000" pitchFamily="65" charset="-120"/>
              </a:rPr>
              <a:t>(Edge AI)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TW" altLang="en-US" sz="2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課程</a:t>
            </a:r>
            <a:r>
              <a:rPr lang="zh-TW" altLang="en-US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內容</a:t>
            </a:r>
            <a:endParaRPr lang="en-US" altLang="zh-TW" sz="2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/>
            <a:r>
              <a:rPr lang="en-US" altLang="zh-TW" sz="1700" dirty="0" smtClean="0">
                <a:ea typeface="標楷體" panose="03000509000000000000" pitchFamily="65" charset="-120"/>
              </a:rPr>
              <a:t>Fundamentals of artificial intelligence (AI) and deep learning (DL)</a:t>
            </a:r>
          </a:p>
          <a:p>
            <a:pPr lvl="1"/>
            <a:r>
              <a:rPr lang="en-US" altLang="zh-TW" sz="1700" dirty="0" smtClean="0">
                <a:ea typeface="標楷體" panose="03000509000000000000" pitchFamily="65" charset="-120"/>
              </a:rPr>
              <a:t>Review of selected neural network</a:t>
            </a:r>
            <a:r>
              <a:rPr lang="zh-TW" altLang="en-US" sz="1700" dirty="0" smtClean="0">
                <a:ea typeface="標楷體" panose="03000509000000000000" pitchFamily="65" charset="-120"/>
              </a:rPr>
              <a:t> </a:t>
            </a:r>
            <a:r>
              <a:rPr lang="en-US" altLang="zh-TW" sz="1700" dirty="0" smtClean="0">
                <a:ea typeface="標楷體" panose="03000509000000000000" pitchFamily="65" charset="-120"/>
              </a:rPr>
              <a:t>(NN)</a:t>
            </a:r>
            <a:r>
              <a:rPr lang="zh-TW" altLang="en-US" sz="1700" dirty="0" smtClean="0">
                <a:ea typeface="標楷體" panose="03000509000000000000" pitchFamily="65" charset="-120"/>
              </a:rPr>
              <a:t> </a:t>
            </a:r>
            <a:r>
              <a:rPr lang="en-US" altLang="zh-TW" sz="1700" dirty="0" smtClean="0">
                <a:ea typeface="標楷體" panose="03000509000000000000" pitchFamily="65" charset="-120"/>
              </a:rPr>
              <a:t>models: </a:t>
            </a:r>
            <a:r>
              <a:rPr lang="en-US" altLang="zh-TW" sz="1700" dirty="0" err="1" smtClean="0">
                <a:ea typeface="標楷體" panose="03000509000000000000" pitchFamily="65" charset="-120"/>
              </a:rPr>
              <a:t>MobileNet</a:t>
            </a:r>
            <a:r>
              <a:rPr lang="en-US" altLang="zh-TW" sz="1700" dirty="0" smtClean="0">
                <a:ea typeface="標楷體" panose="03000509000000000000" pitchFamily="65" charset="-120"/>
              </a:rPr>
              <a:t>, Transformer, LLM, etc.</a:t>
            </a:r>
          </a:p>
          <a:p>
            <a:pPr lvl="1"/>
            <a:r>
              <a:rPr lang="en-US" altLang="zh-TW" sz="1700" dirty="0" smtClean="0">
                <a:ea typeface="標楷體" panose="03000509000000000000" pitchFamily="65" charset="-120"/>
              </a:rPr>
              <a:t>Pruning: unstructured vs. structured NN model compression</a:t>
            </a:r>
          </a:p>
          <a:p>
            <a:pPr lvl="1"/>
            <a:r>
              <a:rPr lang="en-US" altLang="zh-TW" sz="1700" dirty="0" smtClean="0">
                <a:ea typeface="標楷體" panose="03000509000000000000" pitchFamily="65" charset="-120"/>
              </a:rPr>
              <a:t>Sparsity: semi-structured NN model compression</a:t>
            </a:r>
          </a:p>
          <a:p>
            <a:pPr lvl="1"/>
            <a:r>
              <a:rPr lang="en-US" altLang="zh-TW" sz="1700" dirty="0" err="1" smtClean="0">
                <a:ea typeface="標楷體" panose="03000509000000000000" pitchFamily="65" charset="-120"/>
              </a:rPr>
              <a:t>TinyML</a:t>
            </a:r>
            <a:r>
              <a:rPr lang="en-US" altLang="zh-TW" sz="1700" dirty="0" smtClean="0">
                <a:ea typeface="標楷體" panose="03000509000000000000" pitchFamily="65" charset="-120"/>
              </a:rPr>
              <a:t>, ONNC </a:t>
            </a:r>
            <a:r>
              <a:rPr lang="en-US" altLang="zh-TW" sz="1700" dirty="0" smtClean="0">
                <a:solidFill>
                  <a:srgbClr val="C00000"/>
                </a:solidFill>
                <a:ea typeface="標楷體" panose="03000509000000000000" pitchFamily="65" charset="-120"/>
              </a:rPr>
              <a:t>[</a:t>
            </a:r>
            <a:r>
              <a:rPr lang="en-US" altLang="zh-TW" sz="1700" dirty="0" err="1" smtClean="0">
                <a:solidFill>
                  <a:srgbClr val="C00000"/>
                </a:solidFill>
                <a:ea typeface="標楷體" panose="03000509000000000000" pitchFamily="65" charset="-120"/>
              </a:rPr>
              <a:t>Skymizer</a:t>
            </a:r>
            <a:r>
              <a:rPr lang="en-US" altLang="zh-TW" sz="1700" dirty="0" smtClean="0">
                <a:solidFill>
                  <a:srgbClr val="C00000"/>
                </a:solidFill>
                <a:ea typeface="標楷體" panose="03000509000000000000" pitchFamily="65" charset="-120"/>
              </a:rPr>
              <a:t>]</a:t>
            </a:r>
          </a:p>
          <a:p>
            <a:pPr lvl="1"/>
            <a:r>
              <a:rPr lang="en-US" altLang="zh-TW" sz="1700" dirty="0" smtClean="0">
                <a:ea typeface="標楷體" panose="03000509000000000000" pitchFamily="65" charset="-120"/>
              </a:rPr>
              <a:t>AI accelerators (general-purpose vs. custom)</a:t>
            </a:r>
            <a:r>
              <a:rPr lang="zh-TW" altLang="en-US" sz="1700" dirty="0" smtClean="0">
                <a:ea typeface="標楷體" panose="03000509000000000000" pitchFamily="65" charset="-120"/>
              </a:rPr>
              <a:t> </a:t>
            </a:r>
            <a:r>
              <a:rPr lang="en-US" altLang="zh-TW" sz="1700" dirty="0" smtClean="0">
                <a:solidFill>
                  <a:srgbClr val="C00000"/>
                </a:solidFill>
                <a:ea typeface="標楷體" panose="03000509000000000000" pitchFamily="65" charset="-120"/>
              </a:rPr>
              <a:t>[NEUCHIPS]</a:t>
            </a:r>
          </a:p>
          <a:p>
            <a:pPr lvl="1"/>
            <a:r>
              <a:rPr lang="en-US" altLang="zh-TW" sz="1700" dirty="0" smtClean="0">
                <a:ea typeface="標楷體" panose="03000509000000000000" pitchFamily="65" charset="-120"/>
              </a:rPr>
              <a:t>Quantization (PTQ vs. QAT)</a:t>
            </a:r>
          </a:p>
          <a:p>
            <a:pPr lvl="1"/>
            <a:r>
              <a:rPr lang="en-US" altLang="zh-TW" sz="1700" dirty="0" smtClean="0">
                <a:ea typeface="標楷體" panose="03000509000000000000" pitchFamily="65" charset="-120"/>
              </a:rPr>
              <a:t>Neural architecture search (NAS)</a:t>
            </a:r>
          </a:p>
          <a:p>
            <a:pPr marL="457200" lvl="1" indent="0">
              <a:buNone/>
            </a:pPr>
            <a:r>
              <a:rPr lang="en-US" altLang="zh-TW" sz="1700" dirty="0" smtClean="0">
                <a:ea typeface="標楷體" panose="03000509000000000000" pitchFamily="65" charset="-120"/>
              </a:rPr>
              <a:t>========</a:t>
            </a:r>
          </a:p>
          <a:p>
            <a:pPr lvl="1"/>
            <a:r>
              <a:rPr lang="en-US" altLang="zh-TW" sz="1700" dirty="0" err="1" smtClean="0">
                <a:ea typeface="標楷體" panose="03000509000000000000" pitchFamily="65" charset="-120"/>
              </a:rPr>
              <a:t>FlashAttention</a:t>
            </a:r>
            <a:r>
              <a:rPr lang="en-US" altLang="zh-TW" sz="1700" dirty="0" smtClean="0">
                <a:ea typeface="標楷體" panose="03000509000000000000" pitchFamily="65" charset="-120"/>
              </a:rPr>
              <a:t>, </a:t>
            </a:r>
            <a:r>
              <a:rPr lang="en-US" altLang="zh-TW" sz="1700" dirty="0" err="1" smtClean="0">
                <a:ea typeface="標楷體" panose="03000509000000000000" pitchFamily="65" charset="-120"/>
              </a:rPr>
              <a:t>PagedAttention</a:t>
            </a:r>
            <a:r>
              <a:rPr lang="en-US" altLang="zh-TW" sz="1700" dirty="0" smtClean="0">
                <a:ea typeface="標楷體" panose="03000509000000000000" pitchFamily="65" charset="-120"/>
              </a:rPr>
              <a:t>, KV-Cache (compression and quantization)</a:t>
            </a:r>
            <a:endParaRPr lang="en-US" altLang="zh-TW" sz="1700" dirty="0" smtClean="0">
              <a:solidFill>
                <a:srgbClr val="C00000"/>
              </a:solidFill>
              <a:ea typeface="標楷體" panose="03000509000000000000" pitchFamily="65" charset="-120"/>
            </a:endParaRPr>
          </a:p>
          <a:p>
            <a:pPr lvl="1"/>
            <a:r>
              <a:rPr lang="en-US" altLang="zh-TW" sz="1700" dirty="0" smtClean="0">
                <a:ea typeface="標楷體" panose="03000509000000000000" pitchFamily="65" charset="-120"/>
              </a:rPr>
              <a:t>Speculative decoding, </a:t>
            </a:r>
            <a:r>
              <a:rPr lang="en-US" altLang="zh-TW" sz="1700" dirty="0" err="1" smtClean="0">
                <a:ea typeface="標楷體" panose="03000509000000000000" pitchFamily="65" charset="-120"/>
              </a:rPr>
              <a:t>lookahead</a:t>
            </a:r>
            <a:r>
              <a:rPr lang="en-US" altLang="zh-TW" sz="1700" dirty="0" smtClean="0">
                <a:ea typeface="標楷體" panose="03000509000000000000" pitchFamily="65" charset="-120"/>
              </a:rPr>
              <a:t> decoding, offloading</a:t>
            </a:r>
          </a:p>
          <a:p>
            <a:pPr lvl="1"/>
            <a:r>
              <a:rPr lang="en-US" altLang="zh-TW" sz="1700" dirty="0" smtClean="0">
                <a:ea typeface="標楷體" panose="03000509000000000000" pitchFamily="65" charset="-120"/>
              </a:rPr>
              <a:t>Efficient fine-tuning: </a:t>
            </a:r>
            <a:r>
              <a:rPr lang="en-US" altLang="zh-TW" sz="1700" dirty="0" err="1" smtClean="0">
                <a:ea typeface="標楷體" panose="03000509000000000000" pitchFamily="65" charset="-120"/>
              </a:rPr>
              <a:t>LoRA</a:t>
            </a:r>
            <a:r>
              <a:rPr lang="en-US" altLang="zh-TW" sz="1700" dirty="0" smtClean="0">
                <a:ea typeface="標楷體" panose="03000509000000000000" pitchFamily="65" charset="-120"/>
              </a:rPr>
              <a:t> and </a:t>
            </a:r>
            <a:r>
              <a:rPr lang="en-US" altLang="zh-TW" sz="1700" dirty="0" err="1" smtClean="0">
                <a:ea typeface="標楷體" panose="03000509000000000000" pitchFamily="65" charset="-120"/>
              </a:rPr>
              <a:t>DoRA</a:t>
            </a:r>
            <a:r>
              <a:rPr lang="en-US" altLang="zh-TW" sz="1700" dirty="0">
                <a:solidFill>
                  <a:srgbClr val="C00000"/>
                </a:solidFill>
                <a:ea typeface="標楷體" panose="03000509000000000000" pitchFamily="65" charset="-120"/>
              </a:rPr>
              <a:t> </a:t>
            </a:r>
            <a:r>
              <a:rPr lang="en-US" altLang="zh-TW" sz="1700" dirty="0" smtClean="0">
                <a:solidFill>
                  <a:srgbClr val="C00000"/>
                </a:solidFill>
                <a:ea typeface="標楷體" panose="03000509000000000000" pitchFamily="65" charset="-120"/>
              </a:rPr>
              <a:t>[NVIDIA]</a:t>
            </a:r>
            <a:endParaRPr lang="en-US" altLang="zh-TW" sz="1700" dirty="0" smtClean="0">
              <a:ea typeface="標楷體" panose="03000509000000000000" pitchFamily="65" charset="-120"/>
            </a:endParaRPr>
          </a:p>
          <a:p>
            <a:pPr lvl="1"/>
            <a:r>
              <a:rPr lang="en-US" altLang="zh-TW" sz="1700" dirty="0" smtClean="0">
                <a:ea typeface="標楷體" panose="03000509000000000000" pitchFamily="65" charset="-120"/>
              </a:rPr>
              <a:t>Knowledge distillation and transfer learning</a:t>
            </a:r>
          </a:p>
          <a:p>
            <a:pPr lvl="1"/>
            <a:r>
              <a:rPr lang="en-US" altLang="zh-TW" sz="1700" dirty="0" smtClean="0">
                <a:ea typeface="標楷體" panose="03000509000000000000" pitchFamily="65" charset="-120"/>
              </a:rPr>
              <a:t>LLM re-</a:t>
            </a:r>
            <a:r>
              <a:rPr lang="en-US" altLang="zh-TW" sz="1700" dirty="0" err="1" smtClean="0">
                <a:ea typeface="標楷體" panose="03000509000000000000" pitchFamily="65" charset="-120"/>
              </a:rPr>
              <a:t>architectured</a:t>
            </a:r>
            <a:r>
              <a:rPr lang="en-US" altLang="zh-TW" sz="1700" dirty="0" smtClean="0">
                <a:ea typeface="標楷體" panose="03000509000000000000" pitchFamily="65" charset="-120"/>
              </a:rPr>
              <a:t>: Mixture-of-Experts, </a:t>
            </a:r>
            <a:r>
              <a:rPr lang="en-US" altLang="zh-TW" sz="1700" dirty="0" err="1" smtClean="0">
                <a:ea typeface="標楷體" panose="03000509000000000000" pitchFamily="65" charset="-120"/>
              </a:rPr>
              <a:t>DeepSeek</a:t>
            </a:r>
            <a:r>
              <a:rPr lang="en-US" altLang="zh-TW" sz="1700" dirty="0" smtClean="0">
                <a:ea typeface="標楷體" panose="03000509000000000000" pitchFamily="65" charset="-120"/>
              </a:rPr>
              <a:t>, Mamba </a:t>
            </a:r>
            <a:r>
              <a:rPr lang="en-US" altLang="zh-TW" sz="1700" dirty="0" smtClean="0">
                <a:solidFill>
                  <a:srgbClr val="C00000"/>
                </a:solidFill>
                <a:ea typeface="標楷體" panose="03000509000000000000" pitchFamily="65" charset="-120"/>
              </a:rPr>
              <a:t>[UT Austin]</a:t>
            </a:r>
            <a:endParaRPr lang="en-US" altLang="zh-TW" sz="1700" dirty="0" smtClean="0">
              <a:ea typeface="標楷體" panose="03000509000000000000" pitchFamily="65" charset="-120"/>
            </a:endParaRPr>
          </a:p>
          <a:p>
            <a:pPr lvl="1"/>
            <a:r>
              <a:rPr lang="en-US" altLang="zh-TW" sz="1700" dirty="0" smtClean="0">
                <a:ea typeface="標楷體" panose="03000509000000000000" pitchFamily="65" charset="-120"/>
              </a:rPr>
              <a:t>Distributed training, federated learning</a:t>
            </a:r>
          </a:p>
          <a:p>
            <a:pPr lvl="1"/>
            <a:r>
              <a:rPr lang="en-US" altLang="zh-TW" sz="1700" dirty="0" smtClean="0">
                <a:ea typeface="標楷體" panose="03000509000000000000" pitchFamily="65" charset="-120"/>
              </a:rPr>
              <a:t>On-device training, privacy-aware model customization/personalization</a:t>
            </a:r>
            <a:endParaRPr lang="en-US" altLang="zh-TW" sz="1700" dirty="0" smtClean="0">
              <a:solidFill>
                <a:srgbClr val="C00000"/>
              </a:solidFill>
              <a:ea typeface="標楷體" panose="03000509000000000000" pitchFamily="65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190E78-BC04-4462-ACF2-5E478058F5FE}" type="slidenum">
              <a:rPr lang="en-US" altLang="zh-TW" smtClean="0"/>
              <a:pPr/>
              <a:t>10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3570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ea typeface="標楷體" panose="03000509000000000000" pitchFamily="65" charset="-120"/>
              </a:rPr>
              <a:t>本課程：邊緣人工智慧 </a:t>
            </a:r>
            <a:r>
              <a:rPr lang="en-US" altLang="zh-TW" dirty="0">
                <a:ea typeface="標楷體" panose="03000509000000000000" pitchFamily="65" charset="-120"/>
              </a:rPr>
              <a:t>(Edge AI)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Grading</a:t>
            </a:r>
          </a:p>
          <a:p>
            <a:pPr lvl="1"/>
            <a:r>
              <a:rPr lang="en-US" altLang="zh-TW" sz="1800" dirty="0" smtClean="0"/>
              <a:t>Lab assignments: 95%</a:t>
            </a:r>
          </a:p>
          <a:p>
            <a:pPr lvl="1"/>
            <a:r>
              <a:rPr lang="en-US" altLang="zh-TW" sz="1800" dirty="0" smtClean="0"/>
              <a:t>Participation: 5%</a:t>
            </a:r>
          </a:p>
          <a:p>
            <a:pPr lvl="1"/>
            <a:r>
              <a:rPr lang="en-US" altLang="zh-TW" sz="1800" dirty="0" smtClean="0"/>
              <a:t>Presentation: </a:t>
            </a:r>
            <a:r>
              <a:rPr lang="en-US" altLang="zh-TW" sz="1800" dirty="0"/>
              <a:t>5</a:t>
            </a:r>
            <a:r>
              <a:rPr lang="en-US" altLang="zh-TW" sz="1800" dirty="0" smtClean="0"/>
              <a:t>% (bonus)</a:t>
            </a:r>
          </a:p>
          <a:p>
            <a:pPr lvl="1"/>
            <a:r>
              <a:rPr lang="en-US" altLang="zh-TW" sz="1800" dirty="0" smtClean="0"/>
              <a:t>Exam: 0% (hopefully)</a:t>
            </a:r>
          </a:p>
          <a:p>
            <a:endParaRPr lang="en-US" altLang="zh-TW" dirty="0" smtClean="0"/>
          </a:p>
          <a:p>
            <a:r>
              <a:rPr lang="en-US" altLang="zh-TW" dirty="0" smtClean="0"/>
              <a:t>Lab assignments</a:t>
            </a:r>
            <a:endParaRPr lang="en-US" altLang="zh-TW" dirty="0" smtClean="0">
              <a:solidFill>
                <a:srgbClr val="C00000"/>
              </a:solidFill>
            </a:endParaRPr>
          </a:p>
          <a:p>
            <a:pPr lvl="1"/>
            <a:r>
              <a:rPr lang="en-US" altLang="zh-TW" sz="1800" dirty="0" smtClean="0"/>
              <a:t>Lab 0: </a:t>
            </a:r>
            <a:r>
              <a:rPr lang="en-US" altLang="zh-TW" sz="1800" dirty="0" smtClean="0"/>
              <a:t>Training</a:t>
            </a:r>
            <a:r>
              <a:rPr lang="en-US" altLang="zh-TW" sz="1800" dirty="0" smtClean="0"/>
              <a:t> </a:t>
            </a:r>
            <a:r>
              <a:rPr lang="en-US" altLang="zh-TW" sz="1800" dirty="0" err="1" smtClean="0"/>
              <a:t>MobileNet</a:t>
            </a:r>
            <a:r>
              <a:rPr lang="en-US" altLang="zh-TW" sz="1800" dirty="0" smtClean="0"/>
              <a:t> on the cloud (with GPU)</a:t>
            </a:r>
            <a:r>
              <a:rPr lang="zh-TW" altLang="en-US" sz="1800" dirty="0" smtClean="0"/>
              <a:t> </a:t>
            </a:r>
            <a:r>
              <a:rPr lang="en-US" altLang="zh-TW" sz="1800" dirty="0" smtClean="0">
                <a:solidFill>
                  <a:srgbClr val="C00000"/>
                </a:solidFill>
              </a:rPr>
              <a:t>[due next week]</a:t>
            </a:r>
          </a:p>
          <a:p>
            <a:pPr lvl="1"/>
            <a:r>
              <a:rPr lang="en-US" altLang="zh-TW" sz="1800" dirty="0" smtClean="0"/>
              <a:t>Lab 0: Running </a:t>
            </a:r>
            <a:r>
              <a:rPr lang="en-US" altLang="zh-TW" sz="1800" dirty="0" smtClean="0"/>
              <a:t>LLM on the cloud (with </a:t>
            </a:r>
            <a:r>
              <a:rPr lang="en-US" altLang="zh-TW" sz="1800" dirty="0" smtClean="0"/>
              <a:t>GPU</a:t>
            </a:r>
            <a:r>
              <a:rPr lang="en-US" altLang="zh-TW" sz="1800" dirty="0" smtClean="0"/>
              <a:t>) </a:t>
            </a:r>
            <a:r>
              <a:rPr lang="en-US" altLang="zh-TW" sz="1800" dirty="0">
                <a:solidFill>
                  <a:srgbClr val="C00000"/>
                </a:solidFill>
              </a:rPr>
              <a:t>[due next week</a:t>
            </a:r>
            <a:r>
              <a:rPr lang="en-US" altLang="zh-TW" sz="1800" dirty="0" smtClean="0">
                <a:solidFill>
                  <a:srgbClr val="C00000"/>
                </a:solidFill>
              </a:rPr>
              <a:t>]</a:t>
            </a:r>
            <a:endParaRPr lang="en-US" altLang="zh-TW" sz="1800" dirty="0" smtClean="0"/>
          </a:p>
          <a:p>
            <a:pPr lvl="1"/>
            <a:r>
              <a:rPr lang="en-US" altLang="zh-TW" sz="1800" dirty="0" smtClean="0"/>
              <a:t>Lab 1: Compressing (Pruning/</a:t>
            </a:r>
            <a:r>
              <a:rPr lang="en-US" altLang="zh-TW" sz="1800" dirty="0" err="1"/>
              <a:t>S</a:t>
            </a:r>
            <a:r>
              <a:rPr lang="en-US" altLang="zh-TW" sz="1800" dirty="0" err="1" smtClean="0"/>
              <a:t>parsifying</a:t>
            </a:r>
            <a:r>
              <a:rPr lang="en-US" altLang="zh-TW" sz="1800" dirty="0" smtClean="0"/>
              <a:t>) </a:t>
            </a:r>
            <a:r>
              <a:rPr lang="en-US" altLang="zh-TW" sz="1800" dirty="0" err="1" smtClean="0"/>
              <a:t>MobileNet</a:t>
            </a:r>
            <a:endParaRPr lang="en-US" altLang="zh-TW" sz="1800" dirty="0" smtClean="0"/>
          </a:p>
          <a:p>
            <a:pPr lvl="1"/>
            <a:r>
              <a:rPr lang="en-US" altLang="zh-TW" sz="1800" dirty="0" smtClean="0"/>
              <a:t>Lab </a:t>
            </a:r>
            <a:r>
              <a:rPr lang="en-US" altLang="zh-TW" sz="1800" dirty="0"/>
              <a:t>2</a:t>
            </a:r>
            <a:r>
              <a:rPr lang="en-US" altLang="zh-TW" sz="1800" dirty="0" smtClean="0"/>
              <a:t>: Running Vision Transformer and Quantizing Vision Transformer</a:t>
            </a:r>
          </a:p>
          <a:p>
            <a:pPr lvl="1"/>
            <a:r>
              <a:rPr lang="en-US" altLang="zh-TW" sz="1800" dirty="0" smtClean="0"/>
              <a:t>Lab </a:t>
            </a:r>
            <a:r>
              <a:rPr lang="en-US" altLang="zh-TW" sz="1800" dirty="0"/>
              <a:t>3</a:t>
            </a:r>
            <a:r>
              <a:rPr lang="en-US" altLang="zh-TW" sz="1800" dirty="0" smtClean="0"/>
              <a:t>: Optimizing Lab 2 with </a:t>
            </a:r>
            <a:r>
              <a:rPr lang="en-US" altLang="zh-TW" sz="1800" dirty="0" err="1" smtClean="0"/>
              <a:t>FlashAttention</a:t>
            </a:r>
            <a:endParaRPr lang="en-US" altLang="zh-TW" sz="1800" dirty="0" smtClean="0"/>
          </a:p>
          <a:p>
            <a:pPr lvl="1"/>
            <a:r>
              <a:rPr lang="en-US" altLang="zh-TW" sz="1800" dirty="0" smtClean="0"/>
              <a:t>Lab 4: Deploying Lab 3 on your own edge device</a:t>
            </a:r>
          </a:p>
          <a:p>
            <a:pPr lvl="1"/>
            <a:r>
              <a:rPr lang="en-US" altLang="zh-TW" sz="1800" dirty="0" smtClean="0"/>
              <a:t>Lab 5: LPCV/LLM Challenge (online live ranking)</a:t>
            </a:r>
            <a:endParaRPr lang="zh-TW" altLang="en-US" sz="1800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190E78-BC04-4462-ACF2-5E478058F5FE}" type="slidenum">
              <a:rPr lang="en-US" altLang="zh-TW" smtClean="0"/>
              <a:pPr/>
              <a:t>11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2128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ea typeface="標楷體" panose="03000509000000000000" pitchFamily="65" charset="-120"/>
              </a:rPr>
              <a:t>Supply (Hardware) vs. Demand (Software)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11188" y="1484784"/>
            <a:ext cx="8065268" cy="4681537"/>
          </a:xfrm>
        </p:spPr>
        <p:txBody>
          <a:bodyPr/>
          <a:lstStyle/>
          <a:p>
            <a:r>
              <a:rPr lang="zh-TW" altLang="en-US" dirty="0" smtClean="0">
                <a:ea typeface="標楷體" panose="03000509000000000000" pitchFamily="65" charset="-120"/>
              </a:rPr>
              <a:t>需求：</a:t>
            </a:r>
            <a:r>
              <a:rPr lang="en-US" altLang="zh-TW" dirty="0" smtClean="0">
                <a:ea typeface="標楷體" panose="03000509000000000000" pitchFamily="65" charset="-120"/>
              </a:rPr>
              <a:t>SW, e.g., CS @ EC</a:t>
            </a:r>
          </a:p>
          <a:p>
            <a:pPr lvl="1"/>
            <a:r>
              <a:rPr lang="zh-TW" altLang="zh-TW" dirty="0" smtClean="0">
                <a:ea typeface="標楷體" panose="03000509000000000000" pitchFamily="65" charset="-120"/>
              </a:rPr>
              <a:t>開發</a:t>
            </a:r>
            <a:r>
              <a:rPr lang="zh-TW" altLang="zh-TW" dirty="0">
                <a:ea typeface="標楷體" panose="03000509000000000000" pitchFamily="65" charset="-120"/>
              </a:rPr>
              <a:t>更大、更好、用途更廣的</a:t>
            </a:r>
            <a:r>
              <a:rPr lang="en-US" altLang="zh-TW" dirty="0">
                <a:ea typeface="標楷體" panose="03000509000000000000" pitchFamily="65" charset="-120"/>
              </a:rPr>
              <a:t>AI</a:t>
            </a:r>
            <a:r>
              <a:rPr lang="zh-TW" altLang="zh-TW" dirty="0">
                <a:ea typeface="標楷體" panose="03000509000000000000" pitchFamily="65" charset="-120"/>
              </a:rPr>
              <a:t>模型的人，往往沒有全然意識到，這些模型的運行需要多麼大量且昂貴的運算資源。換言之，</a:t>
            </a:r>
            <a:r>
              <a:rPr lang="zh-TW" altLang="zh-TW" dirty="0">
                <a:solidFill>
                  <a:srgbClr val="C00000"/>
                </a:solidFill>
                <a:ea typeface="標楷體" panose="03000509000000000000" pitchFamily="65" charset="-120"/>
              </a:rPr>
              <a:t>模型輕</a:t>
            </a:r>
            <a:r>
              <a:rPr lang="zh-TW" altLang="zh-TW" dirty="0" smtClean="0">
                <a:solidFill>
                  <a:srgbClr val="C00000"/>
                </a:solidFill>
                <a:ea typeface="標楷體" panose="03000509000000000000" pitchFamily="65" charset="-120"/>
              </a:rPr>
              <a:t>量化</a:t>
            </a:r>
            <a:r>
              <a:rPr lang="zh-TW" altLang="zh-TW" dirty="0" smtClean="0">
                <a:ea typeface="標楷體" panose="03000509000000000000" pitchFamily="65" charset="-120"/>
              </a:rPr>
              <a:t>（包括壓縮、量化、易於硬體加速化）的</a:t>
            </a:r>
            <a:r>
              <a:rPr lang="zh-TW" altLang="zh-TW" dirty="0">
                <a:ea typeface="標楷體" panose="03000509000000000000" pitchFamily="65" charset="-120"/>
              </a:rPr>
              <a:t>重要性被低估了</a:t>
            </a:r>
            <a:r>
              <a:rPr lang="zh-TW" altLang="zh-TW" dirty="0" smtClean="0">
                <a:ea typeface="標楷體" panose="03000509000000000000" pitchFamily="65" charset="-120"/>
              </a:rPr>
              <a:t>。</a:t>
            </a:r>
            <a:endParaRPr lang="en-US" altLang="zh-TW" dirty="0" smtClean="0">
              <a:ea typeface="標楷體" panose="03000509000000000000" pitchFamily="65" charset="-120"/>
            </a:endParaRPr>
          </a:p>
          <a:p>
            <a:endParaRPr lang="en-US" altLang="zh-TW" dirty="0" smtClean="0">
              <a:ea typeface="標楷體" panose="03000509000000000000" pitchFamily="65" charset="-120"/>
            </a:endParaRPr>
          </a:p>
          <a:p>
            <a:r>
              <a:rPr lang="zh-TW" altLang="en-US" smtClean="0">
                <a:solidFill>
                  <a:srgbClr val="C00000"/>
                </a:solidFill>
                <a:ea typeface="標楷體" panose="03000509000000000000" pitchFamily="65" charset="-120"/>
              </a:rPr>
              <a:t>供應鏈</a:t>
            </a:r>
            <a:r>
              <a:rPr lang="zh-TW" altLang="en-US" dirty="0" smtClean="0">
                <a:solidFill>
                  <a:srgbClr val="C00000"/>
                </a:solidFill>
                <a:ea typeface="標楷體" panose="03000509000000000000" pitchFamily="65" charset="-120"/>
              </a:rPr>
              <a:t>：</a:t>
            </a:r>
            <a:r>
              <a:rPr lang="en-US" altLang="zh-TW" dirty="0" smtClean="0">
                <a:solidFill>
                  <a:srgbClr val="C00000"/>
                </a:solidFill>
                <a:ea typeface="標楷體" panose="03000509000000000000" pitchFamily="65" charset="-120"/>
              </a:rPr>
              <a:t>SW stack, bridging the gap!</a:t>
            </a:r>
            <a:endParaRPr lang="en-US" altLang="zh-TW" dirty="0">
              <a:solidFill>
                <a:srgbClr val="C00000"/>
              </a:solidFill>
              <a:ea typeface="標楷體" panose="03000509000000000000" pitchFamily="65" charset="-120"/>
            </a:endParaRPr>
          </a:p>
          <a:p>
            <a:endParaRPr lang="en-US" altLang="zh-TW" dirty="0" smtClean="0">
              <a:ea typeface="標楷體" panose="03000509000000000000" pitchFamily="65" charset="-120"/>
            </a:endParaRPr>
          </a:p>
          <a:p>
            <a:r>
              <a:rPr lang="zh-TW" altLang="en-US" dirty="0" smtClean="0">
                <a:ea typeface="標楷體" panose="03000509000000000000" pitchFamily="65" charset="-120"/>
              </a:rPr>
              <a:t>供給：</a:t>
            </a:r>
            <a:r>
              <a:rPr lang="en-US" altLang="zh-TW" dirty="0" smtClean="0">
                <a:ea typeface="標楷體" panose="03000509000000000000" pitchFamily="65" charset="-120"/>
              </a:rPr>
              <a:t>HW, e.g., EE @ ED</a:t>
            </a:r>
            <a:endParaRPr lang="en-US" altLang="zh-TW" dirty="0">
              <a:ea typeface="標楷體" panose="03000509000000000000" pitchFamily="65" charset="-120"/>
            </a:endParaRPr>
          </a:p>
          <a:p>
            <a:pPr lvl="1"/>
            <a:r>
              <a:rPr lang="zh-TW" altLang="zh-TW" dirty="0">
                <a:ea typeface="標楷體" panose="03000509000000000000" pitchFamily="65" charset="-120"/>
              </a:rPr>
              <a:t>開發更快、更省電、較低價的</a:t>
            </a:r>
            <a:r>
              <a:rPr lang="en-US" altLang="zh-TW" dirty="0">
                <a:ea typeface="標楷體" panose="03000509000000000000" pitchFamily="65" charset="-120"/>
              </a:rPr>
              <a:t>AI</a:t>
            </a:r>
            <a:r>
              <a:rPr lang="zh-TW" altLang="zh-TW" dirty="0">
                <a:ea typeface="標楷體" panose="03000509000000000000" pitchFamily="65" charset="-120"/>
              </a:rPr>
              <a:t>晶片的人，往往沒有全然意識到，在硬體上執行大規模</a:t>
            </a:r>
            <a:r>
              <a:rPr lang="en-US" altLang="zh-TW" dirty="0">
                <a:ea typeface="標楷體" panose="03000509000000000000" pitchFamily="65" charset="-120"/>
              </a:rPr>
              <a:t>AI</a:t>
            </a:r>
            <a:r>
              <a:rPr lang="zh-TW" altLang="zh-TW" dirty="0">
                <a:ea typeface="標楷體" panose="03000509000000000000" pitchFamily="65" charset="-120"/>
              </a:rPr>
              <a:t>模型時可能面臨的系統層面之效能瓶頸，這包括晶片內存記憶體（</a:t>
            </a:r>
            <a:r>
              <a:rPr lang="en-US" altLang="zh-TW" dirty="0">
                <a:ea typeface="標楷體" panose="03000509000000000000" pitchFamily="65" charset="-120"/>
              </a:rPr>
              <a:t>SRAM/cache/register</a:t>
            </a:r>
            <a:r>
              <a:rPr lang="zh-TW" altLang="zh-TW" dirty="0">
                <a:ea typeface="標楷體" panose="03000509000000000000" pitchFamily="65" charset="-120"/>
              </a:rPr>
              <a:t>）量不夠、記憶體頻寬不足，或運算單元間溝通失衡等，這些問題都不是單純增加算力就可以解決的。換言之，用於協調軟硬體，提高硬體使用率（</a:t>
            </a:r>
            <a:r>
              <a:rPr lang="en-US" altLang="zh-TW" dirty="0">
                <a:ea typeface="標楷體" panose="03000509000000000000" pitchFamily="65" charset="-120"/>
              </a:rPr>
              <a:t>utilization</a:t>
            </a:r>
            <a:r>
              <a:rPr lang="zh-TW" altLang="zh-TW" dirty="0">
                <a:ea typeface="標楷體" panose="03000509000000000000" pitchFamily="65" charset="-120"/>
              </a:rPr>
              <a:t>）的</a:t>
            </a:r>
            <a:r>
              <a:rPr lang="zh-TW" altLang="zh-TW" dirty="0">
                <a:solidFill>
                  <a:srgbClr val="C00000"/>
                </a:solidFill>
                <a:ea typeface="標楷體" panose="03000509000000000000" pitchFamily="65" charset="-120"/>
              </a:rPr>
              <a:t>系統軟體</a:t>
            </a:r>
            <a:r>
              <a:rPr lang="zh-TW" altLang="zh-TW" dirty="0">
                <a:ea typeface="標楷體" panose="03000509000000000000" pitchFamily="65" charset="-120"/>
              </a:rPr>
              <a:t>（主要可分為</a:t>
            </a:r>
            <a:r>
              <a:rPr lang="en-US" altLang="zh-TW" dirty="0">
                <a:ea typeface="標楷體" panose="03000509000000000000" pitchFamily="65" charset="-120"/>
              </a:rPr>
              <a:t>compiler</a:t>
            </a:r>
            <a:r>
              <a:rPr lang="zh-TW" altLang="zh-TW" dirty="0">
                <a:ea typeface="標楷體" panose="03000509000000000000" pitchFamily="65" charset="-120"/>
              </a:rPr>
              <a:t>和</a:t>
            </a:r>
            <a:r>
              <a:rPr lang="en-US" altLang="zh-TW" dirty="0">
                <a:ea typeface="標楷體" panose="03000509000000000000" pitchFamily="65" charset="-120"/>
              </a:rPr>
              <a:t>scheduler</a:t>
            </a:r>
            <a:r>
              <a:rPr lang="zh-TW" altLang="zh-TW" dirty="0">
                <a:ea typeface="標楷體" panose="03000509000000000000" pitchFamily="65" charset="-120"/>
              </a:rPr>
              <a:t>）的重要性也被低估了。</a:t>
            </a:r>
            <a:endParaRPr lang="en-US" altLang="zh-TW" dirty="0" smtClean="0">
              <a:ea typeface="標楷體" panose="03000509000000000000" pitchFamily="65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190E78-BC04-4462-ACF2-5E478058F5FE}" type="slidenum">
              <a:rPr lang="en-US" altLang="zh-TW" smtClean="0"/>
              <a:pPr/>
              <a:t>12</a:t>
            </a:fld>
            <a:endParaRPr lang="en-US" altLang="zh-TW"/>
          </a:p>
        </p:txBody>
      </p:sp>
      <p:pic>
        <p:nvPicPr>
          <p:cNvPr id="6" name="圖片 5"/>
          <p:cNvPicPr/>
          <p:nvPr/>
        </p:nvPicPr>
        <p:blipFill rotWithShape="1">
          <a:blip r:embed="rId2"/>
          <a:srcRect l="3648" b="1440"/>
          <a:stretch/>
        </p:blipFill>
        <p:spPr>
          <a:xfrm>
            <a:off x="5940152" y="2924944"/>
            <a:ext cx="2303736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02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Hardware/Software Co-optimization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2276872"/>
            <a:ext cx="6840240" cy="3960416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7092280" y="3501008"/>
            <a:ext cx="1892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2400" b="1" dirty="0" smtClean="0">
                <a:solidFill>
                  <a:srgbClr val="C00000"/>
                </a:solidFill>
              </a:rPr>
              <a:t>HW: AI chip</a:t>
            </a:r>
            <a:endParaRPr lang="zh-TW" altLang="en-US" sz="2400" b="1" dirty="0">
              <a:solidFill>
                <a:srgbClr val="C00000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2458733" y="5589240"/>
            <a:ext cx="21489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2400" b="1" dirty="0" smtClean="0">
                <a:solidFill>
                  <a:srgbClr val="C00000"/>
                </a:solidFill>
              </a:rPr>
              <a:t>SW: AI model</a:t>
            </a:r>
            <a:endParaRPr lang="zh-TW" altLang="en-US" sz="2400" b="1" dirty="0">
              <a:solidFill>
                <a:srgbClr val="C00000"/>
              </a:solidFill>
            </a:endParaRPr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190E78-BC04-4462-ACF2-5E478058F5FE}" type="slidenum">
              <a:rPr lang="en-US" altLang="zh-TW" smtClean="0"/>
              <a:pPr/>
              <a:t>13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7039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ea typeface="標楷體" panose="03000509000000000000" pitchFamily="65" charset="-120"/>
              </a:rPr>
              <a:t>本</a:t>
            </a:r>
            <a:r>
              <a:rPr lang="en-US" altLang="zh-TW" dirty="0" smtClean="0">
                <a:ea typeface="標楷體" panose="03000509000000000000" pitchFamily="65" charset="-120"/>
              </a:rPr>
              <a:t>(</a:t>
            </a:r>
            <a:r>
              <a:rPr lang="zh-TW" altLang="en-US" dirty="0" smtClean="0">
                <a:ea typeface="標楷體" panose="03000509000000000000" pitchFamily="65" charset="-120"/>
              </a:rPr>
              <a:t>邊緣</a:t>
            </a:r>
            <a:r>
              <a:rPr lang="en-US" altLang="zh-TW" dirty="0" smtClean="0">
                <a:ea typeface="標楷體" panose="03000509000000000000" pitchFamily="65" charset="-120"/>
              </a:rPr>
              <a:t>)</a:t>
            </a:r>
            <a:r>
              <a:rPr lang="zh-TW" altLang="en-US" dirty="0" smtClean="0">
                <a:ea typeface="標楷體" panose="03000509000000000000" pitchFamily="65" charset="-120"/>
              </a:rPr>
              <a:t>人</a:t>
            </a:r>
            <a:r>
              <a:rPr lang="zh-TW" altLang="en-US" dirty="0">
                <a:ea typeface="標楷體" panose="03000509000000000000" pitchFamily="65" charset="-120"/>
              </a:rPr>
              <a:t>：吳凱強 </a:t>
            </a:r>
            <a:r>
              <a:rPr lang="en-US" altLang="zh-TW" dirty="0">
                <a:ea typeface="標楷體" panose="03000509000000000000" pitchFamily="65" charset="-120"/>
              </a:rPr>
              <a:t>(Kai-Chiang Wu)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11188" y="1484784"/>
            <a:ext cx="7993062" cy="4680520"/>
          </a:xfrm>
        </p:spPr>
        <p:txBody>
          <a:bodyPr/>
          <a:lstStyle/>
          <a:p>
            <a:r>
              <a:rPr lang="en-US" altLang="zh-TW" dirty="0"/>
              <a:t>Education</a:t>
            </a:r>
          </a:p>
          <a:p>
            <a:pPr lvl="1"/>
            <a:r>
              <a:rPr lang="en-US" altLang="zh-TW" dirty="0"/>
              <a:t>PhD: ECE, Carnegie Mellon </a:t>
            </a:r>
            <a:r>
              <a:rPr lang="en-US" altLang="zh-TW" dirty="0" smtClean="0"/>
              <a:t>University</a:t>
            </a:r>
            <a:endParaRPr lang="en-US" altLang="zh-TW" dirty="0"/>
          </a:p>
          <a:p>
            <a:pPr lvl="1"/>
            <a:r>
              <a:rPr lang="en-US" altLang="zh-TW" dirty="0"/>
              <a:t>BS</a:t>
            </a:r>
            <a:r>
              <a:rPr lang="zh-TW" altLang="en-US" dirty="0"/>
              <a:t> </a:t>
            </a:r>
            <a:r>
              <a:rPr lang="en-US" altLang="zh-TW" dirty="0"/>
              <a:t>&amp;</a:t>
            </a:r>
            <a:r>
              <a:rPr lang="zh-TW" altLang="en-US" dirty="0"/>
              <a:t> </a:t>
            </a:r>
            <a:r>
              <a:rPr lang="en-US" altLang="zh-TW" dirty="0"/>
              <a:t>MS:</a:t>
            </a:r>
            <a:r>
              <a:rPr lang="zh-TW" altLang="en-US" dirty="0"/>
              <a:t> </a:t>
            </a:r>
            <a:r>
              <a:rPr lang="en-US" altLang="zh-TW" dirty="0"/>
              <a:t>CS, </a:t>
            </a:r>
            <a:r>
              <a:rPr lang="en-US" altLang="zh-TW" dirty="0" smtClean="0"/>
              <a:t>NTHU</a:t>
            </a:r>
            <a:endParaRPr lang="en-US" altLang="zh-TW" dirty="0"/>
          </a:p>
          <a:p>
            <a:r>
              <a:rPr lang="en-US" altLang="zh-TW" dirty="0"/>
              <a:t>Experiences</a:t>
            </a:r>
          </a:p>
          <a:p>
            <a:pPr lvl="1"/>
            <a:r>
              <a:rPr lang="en-US" altLang="zh-TW" dirty="0" smtClean="0"/>
              <a:t> </a:t>
            </a:r>
            <a:r>
              <a:rPr lang="en-US" altLang="zh-TW" strike="dblStrike" dirty="0" smtClean="0"/>
              <a:t>Associate</a:t>
            </a:r>
            <a:r>
              <a:rPr lang="en-US" altLang="zh-TW" dirty="0" smtClean="0"/>
              <a:t> Professor </a:t>
            </a:r>
            <a:r>
              <a:rPr lang="en-US" altLang="zh-TW" dirty="0"/>
              <a:t>at CS, NYCU (former NCTU</a:t>
            </a:r>
            <a:r>
              <a:rPr lang="en-US" altLang="zh-TW" dirty="0" smtClean="0"/>
              <a:t>)</a:t>
            </a:r>
          </a:p>
          <a:p>
            <a:pPr lvl="1"/>
            <a:r>
              <a:rPr lang="en-US" altLang="zh-TW" dirty="0" smtClean="0"/>
              <a:t>Technical Consultant at NEUCHIPS (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創鑫智慧</a:t>
            </a:r>
            <a:r>
              <a:rPr lang="en-US" altLang="zh-TW" dirty="0" smtClean="0"/>
              <a:t>)</a:t>
            </a:r>
          </a:p>
          <a:p>
            <a:pPr lvl="1"/>
            <a:r>
              <a:rPr lang="en-US" altLang="zh-TW" dirty="0" smtClean="0"/>
              <a:t>Senior Software </a:t>
            </a:r>
            <a:r>
              <a:rPr lang="en-US" altLang="zh-TW" dirty="0"/>
              <a:t>Engineer at Intel, Hillsboro, OR</a:t>
            </a:r>
          </a:p>
          <a:p>
            <a:r>
              <a:rPr lang="en-US" altLang="zh-TW" dirty="0"/>
              <a:t>Research interests</a:t>
            </a:r>
          </a:p>
          <a:p>
            <a:pPr lvl="1"/>
            <a:r>
              <a:rPr lang="en-US" altLang="zh-TW" dirty="0"/>
              <a:t>Efficient deep learning, edge AI</a:t>
            </a:r>
          </a:p>
          <a:p>
            <a:pPr lvl="1"/>
            <a:r>
              <a:rPr lang="en-US" altLang="zh-TW" dirty="0"/>
              <a:t>AI for IC design and design automation</a:t>
            </a:r>
          </a:p>
          <a:p>
            <a:pPr lvl="1"/>
            <a:r>
              <a:rPr lang="en-US" altLang="zh-TW" dirty="0"/>
              <a:t>Design for </a:t>
            </a:r>
            <a:r>
              <a:rPr lang="en-US" altLang="zh-TW" dirty="0" smtClean="0"/>
              <a:t>reliability/testing, </a:t>
            </a:r>
            <a:r>
              <a:rPr lang="en-US" altLang="zh-TW" dirty="0"/>
              <a:t>fault tolerance, error resilience</a:t>
            </a:r>
          </a:p>
          <a:p>
            <a:r>
              <a:rPr lang="en-US" altLang="zh-TW" dirty="0"/>
              <a:t>Research group</a:t>
            </a:r>
          </a:p>
          <a:p>
            <a:pPr lvl="1"/>
            <a:r>
              <a:rPr lang="en-US" altLang="zh-TW" dirty="0"/>
              <a:t>CAD for GREAT (Green, Reliable, and Trustworthy) Systems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800EB-2EA5-46D2-A07A-510C9AA2772C}" type="slidenum">
              <a:rPr lang="en-US" altLang="zh-TW" smtClean="0"/>
              <a:pPr/>
              <a:t>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9653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ea typeface="標楷體" panose="03000509000000000000" pitchFamily="65" charset="-120"/>
              </a:rPr>
              <a:t>本</a:t>
            </a:r>
            <a:r>
              <a:rPr lang="en-US" altLang="zh-TW" dirty="0" smtClean="0">
                <a:ea typeface="標楷體" panose="03000509000000000000" pitchFamily="65" charset="-120"/>
              </a:rPr>
              <a:t>(</a:t>
            </a:r>
            <a:r>
              <a:rPr lang="zh-TW" altLang="en-US" dirty="0" smtClean="0">
                <a:ea typeface="標楷體" panose="03000509000000000000" pitchFamily="65" charset="-120"/>
              </a:rPr>
              <a:t>邊緣</a:t>
            </a:r>
            <a:r>
              <a:rPr lang="en-US" altLang="zh-TW" dirty="0" smtClean="0">
                <a:ea typeface="標楷體" panose="03000509000000000000" pitchFamily="65" charset="-120"/>
              </a:rPr>
              <a:t>)</a:t>
            </a:r>
            <a:r>
              <a:rPr lang="zh-TW" altLang="en-US" dirty="0" smtClean="0">
                <a:ea typeface="標楷體" panose="03000509000000000000" pitchFamily="65" charset="-120"/>
              </a:rPr>
              <a:t>人</a:t>
            </a:r>
            <a:r>
              <a:rPr lang="zh-TW" altLang="en-US" dirty="0">
                <a:ea typeface="標楷體" panose="03000509000000000000" pitchFamily="65" charset="-120"/>
              </a:rPr>
              <a:t>：吳凱強 </a:t>
            </a:r>
            <a:r>
              <a:rPr lang="en-US" altLang="zh-TW" dirty="0">
                <a:ea typeface="標楷體" panose="03000509000000000000" pitchFamily="65" charset="-120"/>
              </a:rPr>
              <a:t>(Kai-Chiang Wu)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11188" y="1484784"/>
            <a:ext cx="7993062" cy="4680520"/>
          </a:xfrm>
        </p:spPr>
        <p:txBody>
          <a:bodyPr/>
          <a:lstStyle/>
          <a:p>
            <a:r>
              <a:rPr lang="en-US" altLang="zh-TW" dirty="0"/>
              <a:t>Education</a:t>
            </a:r>
          </a:p>
          <a:p>
            <a:pPr lvl="1"/>
            <a:r>
              <a:rPr lang="en-US" altLang="zh-TW" dirty="0"/>
              <a:t>PhD: ECE, Carnegie Mellon </a:t>
            </a:r>
            <a:r>
              <a:rPr lang="en-US" altLang="zh-TW" dirty="0" smtClean="0"/>
              <a:t>University</a:t>
            </a:r>
            <a:endParaRPr lang="en-US" altLang="zh-TW" dirty="0"/>
          </a:p>
          <a:p>
            <a:pPr lvl="1"/>
            <a:r>
              <a:rPr lang="en-US" altLang="zh-TW" dirty="0"/>
              <a:t>BS</a:t>
            </a:r>
            <a:r>
              <a:rPr lang="zh-TW" altLang="en-US" dirty="0"/>
              <a:t> </a:t>
            </a:r>
            <a:r>
              <a:rPr lang="en-US" altLang="zh-TW" dirty="0"/>
              <a:t>&amp;</a:t>
            </a:r>
            <a:r>
              <a:rPr lang="zh-TW" altLang="en-US" dirty="0"/>
              <a:t> </a:t>
            </a:r>
            <a:r>
              <a:rPr lang="en-US" altLang="zh-TW" dirty="0"/>
              <a:t>MS:</a:t>
            </a:r>
            <a:r>
              <a:rPr lang="zh-TW" altLang="en-US" dirty="0"/>
              <a:t> </a:t>
            </a:r>
            <a:r>
              <a:rPr lang="en-US" altLang="zh-TW" dirty="0"/>
              <a:t>CS, </a:t>
            </a:r>
            <a:r>
              <a:rPr lang="en-US" altLang="zh-TW" dirty="0" smtClean="0"/>
              <a:t>NTHU</a:t>
            </a:r>
            <a:endParaRPr lang="en-US" altLang="zh-TW" dirty="0"/>
          </a:p>
          <a:p>
            <a:r>
              <a:rPr lang="en-US" altLang="zh-TW" dirty="0"/>
              <a:t>Experiences</a:t>
            </a:r>
          </a:p>
          <a:p>
            <a:pPr lvl="1"/>
            <a:r>
              <a:rPr lang="en-US" altLang="zh-TW" dirty="0" smtClean="0"/>
              <a:t> </a:t>
            </a:r>
            <a:r>
              <a:rPr lang="en-US" altLang="zh-TW" strike="dblStrike" dirty="0" smtClean="0"/>
              <a:t>Associate</a:t>
            </a:r>
            <a:r>
              <a:rPr lang="en-US" altLang="zh-TW" dirty="0" smtClean="0"/>
              <a:t> </a:t>
            </a:r>
            <a:r>
              <a:rPr lang="en-US" altLang="zh-TW" dirty="0"/>
              <a:t>Professor at CS, NYCU (</a:t>
            </a:r>
            <a:r>
              <a:rPr lang="en-US" altLang="zh-TW" dirty="0" smtClean="0"/>
              <a:t>former </a:t>
            </a:r>
            <a:r>
              <a:rPr lang="en-US" altLang="zh-TW" dirty="0"/>
              <a:t>NCTU</a:t>
            </a:r>
            <a:r>
              <a:rPr lang="en-US" altLang="zh-TW" dirty="0" smtClean="0"/>
              <a:t>)</a:t>
            </a:r>
          </a:p>
          <a:p>
            <a:pPr lvl="1"/>
            <a:r>
              <a:rPr lang="en-US" altLang="zh-TW" dirty="0"/>
              <a:t>Technical Consultant at </a:t>
            </a:r>
            <a:r>
              <a:rPr lang="en-US" altLang="zh-TW" dirty="0" smtClean="0"/>
              <a:t>NEUCHIPS </a:t>
            </a:r>
            <a:r>
              <a:rPr lang="en-US" altLang="zh-TW" dirty="0"/>
              <a:t>(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創鑫智慧</a:t>
            </a:r>
            <a:r>
              <a:rPr lang="en-US" altLang="zh-TW" dirty="0" smtClean="0"/>
              <a:t>)</a:t>
            </a:r>
          </a:p>
          <a:p>
            <a:pPr lvl="1"/>
            <a:r>
              <a:rPr lang="en-US" altLang="zh-TW" dirty="0" smtClean="0"/>
              <a:t>Senior </a:t>
            </a:r>
            <a:r>
              <a:rPr lang="en-US" altLang="zh-TW" dirty="0"/>
              <a:t>Software Engineer at Intel, Hillsboro, OR</a:t>
            </a:r>
          </a:p>
          <a:p>
            <a:r>
              <a:rPr lang="en-US" altLang="zh-TW" dirty="0"/>
              <a:t>Research interests</a:t>
            </a:r>
          </a:p>
          <a:p>
            <a:pPr lvl="1"/>
            <a:r>
              <a:rPr lang="en-US" altLang="zh-TW" dirty="0">
                <a:solidFill>
                  <a:srgbClr val="C00000"/>
                </a:solidFill>
              </a:rPr>
              <a:t>Efficient deep </a:t>
            </a:r>
            <a:r>
              <a:rPr lang="en-US" altLang="zh-TW" dirty="0" smtClean="0">
                <a:solidFill>
                  <a:srgbClr val="C00000"/>
                </a:solidFill>
              </a:rPr>
              <a:t>learning</a:t>
            </a:r>
            <a:r>
              <a:rPr lang="en-US" altLang="zh-TW" dirty="0">
                <a:solidFill>
                  <a:srgbClr val="C00000"/>
                </a:solidFill>
              </a:rPr>
              <a:t> </a:t>
            </a:r>
            <a:r>
              <a:rPr lang="en-US" altLang="zh-TW" dirty="0" smtClean="0">
                <a:solidFill>
                  <a:srgbClr val="C00000"/>
                </a:solidFill>
              </a:rPr>
              <a:t>(DL): DL model compression and quantization</a:t>
            </a:r>
          </a:p>
          <a:p>
            <a:pPr lvl="1"/>
            <a:r>
              <a:rPr lang="en-US" altLang="zh-TW" dirty="0" smtClean="0">
                <a:solidFill>
                  <a:srgbClr val="C00000"/>
                </a:solidFill>
              </a:rPr>
              <a:t>Edge AI: AI inference acceleration, on-device training</a:t>
            </a:r>
          </a:p>
          <a:p>
            <a:pPr lvl="1"/>
            <a:r>
              <a:rPr lang="en-US" altLang="zh-TW" dirty="0" smtClean="0">
                <a:solidFill>
                  <a:srgbClr val="C00000"/>
                </a:solidFill>
              </a:rPr>
              <a:t>High-performance serving of Transformer and large language models</a:t>
            </a:r>
          </a:p>
          <a:p>
            <a:pPr lvl="1"/>
            <a:r>
              <a:rPr lang="en-US" altLang="zh-TW" dirty="0" smtClean="0">
                <a:solidFill>
                  <a:srgbClr val="C00000"/>
                </a:solidFill>
              </a:rPr>
              <a:t>Few-/1-/0-shot neural (network) architecture search (NAS)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800EB-2EA5-46D2-A07A-510C9AA2772C}" type="slidenum">
              <a:rPr lang="en-US" altLang="zh-TW" smtClean="0"/>
              <a:pPr/>
              <a:t>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326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ea typeface="標楷體" panose="03000509000000000000" pitchFamily="65" charset="-120"/>
              </a:rPr>
              <a:t>本課程：邊緣人工智慧 </a:t>
            </a:r>
            <a:r>
              <a:rPr lang="en-US" altLang="zh-TW" dirty="0" smtClean="0">
                <a:ea typeface="標楷體" panose="03000509000000000000" pitchFamily="65" charset="-120"/>
              </a:rPr>
              <a:t>(Edge AI)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先修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科目或先備能力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/>
            <a:r>
              <a:rPr lang="en-US" altLang="zh-TW" dirty="0" smtClean="0"/>
              <a:t>Basic knowledge of neural networks</a:t>
            </a:r>
          </a:p>
          <a:p>
            <a:pPr lvl="1"/>
            <a:r>
              <a:rPr lang="en-US" altLang="zh-TW" dirty="0" smtClean="0"/>
              <a:t>Python</a:t>
            </a:r>
          </a:p>
          <a:p>
            <a:pPr lvl="1"/>
            <a:r>
              <a:rPr lang="en-US" altLang="zh-TW" dirty="0" smtClean="0"/>
              <a:t>A fresh liver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864" y="3356992"/>
            <a:ext cx="5760640" cy="3456384"/>
          </a:xfrm>
          <a:prstGeom prst="rect">
            <a:avLst/>
          </a:prstGeom>
        </p:spPr>
      </p:pic>
      <p:sp>
        <p:nvSpPr>
          <p:cNvPr id="8" name="投影片編號版面配置區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190E78-BC04-4462-ACF2-5E478058F5FE}" type="slidenum">
              <a:rPr lang="en-US" altLang="zh-TW" smtClean="0"/>
              <a:pPr/>
              <a:t>4</a:t>
            </a:fld>
            <a:endParaRPr lang="en-US" altLang="zh-TW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88" y="4653136"/>
            <a:ext cx="2160612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82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ea typeface="標楷體" panose="03000509000000000000" pitchFamily="65" charset="-120"/>
              </a:rPr>
              <a:t>本課程：邊緣人工智慧 </a:t>
            </a:r>
            <a:r>
              <a:rPr lang="en-US" altLang="zh-TW" dirty="0" smtClean="0">
                <a:ea typeface="標楷體" panose="03000509000000000000" pitchFamily="65" charset="-120"/>
              </a:rPr>
              <a:t>(Edge AI)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課程</a:t>
            </a:r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概述與目標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lvl="1" indent="0">
              <a:buNone/>
            </a:pPr>
            <a:r>
              <a:rPr lang="zh-TW" altLang="en-US" sz="1400" dirty="0" smtClean="0">
                <a:ea typeface="標楷體" panose="03000509000000000000" pitchFamily="65" charset="-120"/>
              </a:rPr>
              <a:t>邊緣</a:t>
            </a:r>
            <a:r>
              <a:rPr lang="zh-TW" altLang="en-US" sz="1400" dirty="0">
                <a:ea typeface="標楷體" panose="03000509000000000000" pitchFamily="65" charset="-120"/>
              </a:rPr>
              <a:t>人工智慧：邊緣人</a:t>
            </a:r>
            <a:r>
              <a:rPr lang="en-US" altLang="zh-TW" sz="1400" dirty="0">
                <a:ea typeface="標楷體" panose="03000509000000000000" pitchFamily="65" charset="-120"/>
              </a:rPr>
              <a:t>~</a:t>
            </a:r>
            <a:r>
              <a:rPr lang="zh-TW" altLang="en-US" sz="1400" dirty="0">
                <a:ea typeface="標楷體" panose="03000509000000000000" pitchFamily="65" charset="-120"/>
              </a:rPr>
              <a:t>工作的智慧？邊緣人工</a:t>
            </a:r>
            <a:r>
              <a:rPr lang="en-US" altLang="zh-TW" sz="1400" dirty="0">
                <a:ea typeface="標楷體" panose="03000509000000000000" pitchFamily="65" charset="-120"/>
              </a:rPr>
              <a:t>~</a:t>
            </a:r>
            <a:r>
              <a:rPr lang="zh-TW" altLang="en-US" sz="1400" dirty="0">
                <a:ea typeface="標楷體" panose="03000509000000000000" pitchFamily="65" charset="-120"/>
              </a:rPr>
              <a:t>的智慧？邊緣的</a:t>
            </a:r>
            <a:r>
              <a:rPr lang="en-US" altLang="zh-TW" sz="1400" dirty="0">
                <a:ea typeface="標楷體" panose="03000509000000000000" pitchFamily="65" charset="-120"/>
              </a:rPr>
              <a:t>~</a:t>
            </a:r>
            <a:r>
              <a:rPr lang="zh-TW" altLang="en-US" sz="1400" dirty="0">
                <a:ea typeface="標楷體" panose="03000509000000000000" pitchFamily="65" charset="-120"/>
              </a:rPr>
              <a:t>人工智慧！</a:t>
            </a:r>
            <a:br>
              <a:rPr lang="zh-TW" altLang="en-US" sz="1400" dirty="0">
                <a:ea typeface="標楷體" panose="03000509000000000000" pitchFamily="65" charset="-120"/>
              </a:rPr>
            </a:br>
            <a:r>
              <a:rPr lang="zh-TW" altLang="en-US" sz="1400" dirty="0">
                <a:ea typeface="標楷體" panose="03000509000000000000" pitchFamily="65" charset="-120"/>
              </a:rPr>
              <a:t/>
            </a:r>
            <a:br>
              <a:rPr lang="zh-TW" altLang="en-US" sz="1400" dirty="0">
                <a:ea typeface="標楷體" panose="03000509000000000000" pitchFamily="65" charset="-120"/>
              </a:rPr>
            </a:br>
            <a:r>
              <a:rPr lang="zh-TW" altLang="en-US" sz="1400" dirty="0">
                <a:ea typeface="標楷體" panose="03000509000000000000" pitchFamily="65" charset="-120"/>
              </a:rPr>
              <a:t>不管怎麼解讀，概念都離不開 </a:t>
            </a:r>
            <a:r>
              <a:rPr lang="en-US" altLang="zh-TW" sz="1400" dirty="0">
                <a:ea typeface="標楷體" panose="03000509000000000000" pitchFamily="65" charset="-120"/>
              </a:rPr>
              <a:t>efficient (</a:t>
            </a:r>
            <a:r>
              <a:rPr lang="zh-TW" altLang="en-US" sz="1400" dirty="0">
                <a:ea typeface="標楷體" panose="03000509000000000000" pitchFamily="65" charset="-120"/>
              </a:rPr>
              <a:t>高效率</a:t>
            </a:r>
            <a:r>
              <a:rPr lang="en-US" altLang="zh-TW" sz="1400" dirty="0">
                <a:ea typeface="標楷體" panose="03000509000000000000" pitchFamily="65" charset="-120"/>
              </a:rPr>
              <a:t>) </a:t>
            </a:r>
            <a:r>
              <a:rPr lang="zh-TW" altLang="en-US" sz="1400" dirty="0">
                <a:ea typeface="標楷體" panose="03000509000000000000" pitchFamily="65" charset="-120"/>
              </a:rPr>
              <a:t>這個詞，尤其對 </a:t>
            </a:r>
            <a:r>
              <a:rPr lang="en-US" altLang="zh-TW" sz="1400" dirty="0">
                <a:ea typeface="標楷體" panose="03000509000000000000" pitchFamily="65" charset="-120"/>
              </a:rPr>
              <a:t>CS </a:t>
            </a:r>
            <a:r>
              <a:rPr lang="zh-TW" altLang="en-US" sz="1400" dirty="0">
                <a:ea typeface="標楷體" panose="03000509000000000000" pitchFamily="65" charset="-120"/>
              </a:rPr>
              <a:t>領域的邊緣人來說，能躺著幹就不坐起來，能坐著幹就不站起來，實為 </a:t>
            </a:r>
            <a:r>
              <a:rPr lang="en-US" altLang="zh-TW" sz="1400" dirty="0">
                <a:ea typeface="標楷體" panose="03000509000000000000" pitchFamily="65" charset="-120"/>
              </a:rPr>
              <a:t>efficient </a:t>
            </a:r>
            <a:r>
              <a:rPr lang="zh-TW" altLang="en-US" sz="1400" dirty="0">
                <a:ea typeface="標楷體" panose="03000509000000000000" pitchFamily="65" charset="-120"/>
              </a:rPr>
              <a:t>一詞的極致表現。身為 </a:t>
            </a:r>
            <a:r>
              <a:rPr lang="en-US" altLang="zh-TW" sz="1400" dirty="0">
                <a:ea typeface="標楷體" panose="03000509000000000000" pitchFamily="65" charset="-120"/>
              </a:rPr>
              <a:t>CS </a:t>
            </a:r>
            <a:r>
              <a:rPr lang="zh-TW" altLang="en-US" sz="1400" dirty="0">
                <a:ea typeface="標楷體" panose="03000509000000000000" pitchFamily="65" charset="-120"/>
              </a:rPr>
              <a:t>領域的</a:t>
            </a:r>
            <a:r>
              <a:rPr lang="en-US" altLang="zh-TW" sz="1400" dirty="0">
                <a:ea typeface="標楷體" panose="03000509000000000000" pitchFamily="65" charset="-120"/>
              </a:rPr>
              <a:t>(</a:t>
            </a:r>
            <a:r>
              <a:rPr lang="zh-TW" altLang="en-US" sz="1400" dirty="0">
                <a:ea typeface="標楷體" panose="03000509000000000000" pitchFamily="65" charset="-120"/>
              </a:rPr>
              <a:t>邊緣</a:t>
            </a:r>
            <a:r>
              <a:rPr lang="en-US" altLang="zh-TW" sz="1400" dirty="0">
                <a:ea typeface="標楷體" panose="03000509000000000000" pitchFamily="65" charset="-120"/>
              </a:rPr>
              <a:t>)</a:t>
            </a:r>
            <a:r>
              <a:rPr lang="zh-TW" altLang="en-US" sz="1400" dirty="0">
                <a:ea typeface="標楷體" panose="03000509000000000000" pitchFamily="65" charset="-120"/>
              </a:rPr>
              <a:t>人，如果你對人工智慧有興趣，但不想再調參建模了，此課必修！</a:t>
            </a:r>
            <a:br>
              <a:rPr lang="zh-TW" altLang="en-US" sz="1400" dirty="0">
                <a:ea typeface="標楷體" panose="03000509000000000000" pitchFamily="65" charset="-120"/>
              </a:rPr>
            </a:br>
            <a:r>
              <a:rPr lang="zh-TW" altLang="en-US" sz="1400" dirty="0">
                <a:ea typeface="標楷體" panose="03000509000000000000" pitchFamily="65" charset="-120"/>
              </a:rPr>
              <a:t/>
            </a:r>
            <a:br>
              <a:rPr lang="zh-TW" altLang="en-US" sz="1400" dirty="0">
                <a:ea typeface="標楷體" panose="03000509000000000000" pitchFamily="65" charset="-120"/>
              </a:rPr>
            </a:br>
            <a:r>
              <a:rPr lang="en-US" altLang="zh-TW" sz="1400" dirty="0">
                <a:ea typeface="標楷體" panose="03000509000000000000" pitchFamily="65" charset="-120"/>
              </a:rPr>
              <a:t>========</a:t>
            </a:r>
            <a:r>
              <a:rPr lang="zh-TW" altLang="en-US" sz="1400" dirty="0">
                <a:ea typeface="標楷體" panose="03000509000000000000" pitchFamily="65" charset="-120"/>
              </a:rPr>
              <a:t/>
            </a:r>
            <a:br>
              <a:rPr lang="zh-TW" altLang="en-US" sz="1400" dirty="0">
                <a:ea typeface="標楷體" panose="03000509000000000000" pitchFamily="65" charset="-120"/>
              </a:rPr>
            </a:br>
            <a:r>
              <a:rPr lang="zh-TW" altLang="en-US" sz="1400" dirty="0">
                <a:ea typeface="標楷體" panose="03000509000000000000" pitchFamily="65" charset="-120"/>
              </a:rPr>
              <a:t>當人工智慧越來越普及，越來越多的人工智慧服務將被去中心化，也就是邊緣化，邊緣化的人工智慧服務仰賴邊緣</a:t>
            </a:r>
            <a:r>
              <a:rPr lang="en-US" altLang="zh-TW" sz="1400" dirty="0">
                <a:ea typeface="標楷體" panose="03000509000000000000" pitchFamily="65" charset="-120"/>
              </a:rPr>
              <a:t>(</a:t>
            </a:r>
            <a:r>
              <a:rPr lang="zh-TW" altLang="en-US" sz="1400" dirty="0">
                <a:ea typeface="標楷體" panose="03000509000000000000" pitchFamily="65" charset="-120"/>
              </a:rPr>
              <a:t>終端</a:t>
            </a:r>
            <a:r>
              <a:rPr lang="en-US" altLang="zh-TW" sz="1400" dirty="0">
                <a:ea typeface="標楷體" panose="03000509000000000000" pitchFamily="65" charset="-120"/>
              </a:rPr>
              <a:t>)</a:t>
            </a:r>
            <a:r>
              <a:rPr lang="zh-TW" altLang="en-US" sz="1400" dirty="0">
                <a:ea typeface="標楷體" panose="03000509000000000000" pitchFamily="65" charset="-120"/>
              </a:rPr>
              <a:t>裝置獨立運作，可不仰賴網路連接至大型雲端伺服器或資料中心，更不須分享機敏資料。相較於集中式的、雲端的人工智慧服務，邊緣化的人工智慧服務</a:t>
            </a:r>
            <a:r>
              <a:rPr lang="en-US" altLang="zh-TW" sz="1400" dirty="0">
                <a:ea typeface="標楷體" panose="03000509000000000000" pitchFamily="65" charset="-120"/>
              </a:rPr>
              <a:t>(</a:t>
            </a:r>
            <a:r>
              <a:rPr lang="zh-TW" altLang="en-US" sz="1400" dirty="0">
                <a:ea typeface="標楷體" panose="03000509000000000000" pitchFamily="65" charset="-120"/>
              </a:rPr>
              <a:t>此後簡稱為邊緣人工智慧</a:t>
            </a:r>
            <a:r>
              <a:rPr lang="en-US" altLang="zh-TW" sz="1400" dirty="0">
                <a:ea typeface="標楷體" panose="03000509000000000000" pitchFamily="65" charset="-120"/>
              </a:rPr>
              <a:t>)</a:t>
            </a:r>
            <a:r>
              <a:rPr lang="zh-TW" altLang="en-US" sz="1400" dirty="0">
                <a:ea typeface="標楷體" panose="03000509000000000000" pitchFamily="65" charset="-120"/>
              </a:rPr>
              <a:t>有以下幾項優點：</a:t>
            </a:r>
            <a:br>
              <a:rPr lang="zh-TW" altLang="en-US" sz="1400" dirty="0">
                <a:ea typeface="標楷體" panose="03000509000000000000" pitchFamily="65" charset="-120"/>
              </a:rPr>
            </a:br>
            <a:r>
              <a:rPr lang="en-US" altLang="zh-TW" sz="1400" dirty="0">
                <a:ea typeface="標楷體" panose="03000509000000000000" pitchFamily="65" charset="-120"/>
              </a:rPr>
              <a:t>1. </a:t>
            </a:r>
            <a:r>
              <a:rPr lang="zh-TW" altLang="en-US" sz="1400" dirty="0">
                <a:ea typeface="標楷體" panose="03000509000000000000" pitchFamily="65" charset="-120"/>
              </a:rPr>
              <a:t>高隱私性、無機敏資料洩漏之疑慮</a:t>
            </a:r>
            <a:br>
              <a:rPr lang="zh-TW" altLang="en-US" sz="1400" dirty="0">
                <a:ea typeface="標楷體" panose="03000509000000000000" pitchFamily="65" charset="-120"/>
              </a:rPr>
            </a:br>
            <a:r>
              <a:rPr lang="en-US" altLang="zh-TW" sz="1400" dirty="0">
                <a:ea typeface="標楷體" panose="03000509000000000000" pitchFamily="65" charset="-120"/>
              </a:rPr>
              <a:t>2. </a:t>
            </a:r>
            <a:r>
              <a:rPr lang="zh-TW" altLang="en-US" sz="1400" dirty="0">
                <a:ea typeface="標楷體" panose="03000509000000000000" pitchFamily="65" charset="-120"/>
              </a:rPr>
              <a:t>無</a:t>
            </a:r>
            <a:r>
              <a:rPr lang="en-US" altLang="zh-TW" sz="1400" dirty="0">
                <a:ea typeface="標楷體" panose="03000509000000000000" pitchFamily="65" charset="-120"/>
              </a:rPr>
              <a:t>(</a:t>
            </a:r>
            <a:r>
              <a:rPr lang="zh-TW" altLang="en-US" sz="1400" dirty="0">
                <a:ea typeface="標楷體" panose="03000509000000000000" pitchFamily="65" charset="-120"/>
              </a:rPr>
              <a:t>低</a:t>
            </a:r>
            <a:r>
              <a:rPr lang="en-US" altLang="zh-TW" sz="1400" dirty="0">
                <a:ea typeface="標楷體" panose="03000509000000000000" pitchFamily="65" charset="-120"/>
              </a:rPr>
              <a:t>)</a:t>
            </a:r>
            <a:r>
              <a:rPr lang="zh-TW" altLang="en-US" sz="1400" dirty="0">
                <a:ea typeface="標楷體" panose="03000509000000000000" pitchFamily="65" charset="-120"/>
              </a:rPr>
              <a:t>網路需求、不受網路頻寬影響</a:t>
            </a:r>
            <a:br>
              <a:rPr lang="zh-TW" altLang="en-US" sz="1400" dirty="0">
                <a:ea typeface="標楷體" panose="03000509000000000000" pitchFamily="65" charset="-120"/>
              </a:rPr>
            </a:br>
            <a:r>
              <a:rPr lang="en-US" altLang="zh-TW" sz="1400" dirty="0">
                <a:ea typeface="標楷體" panose="03000509000000000000" pitchFamily="65" charset="-120"/>
              </a:rPr>
              <a:t>3. </a:t>
            </a:r>
            <a:r>
              <a:rPr lang="zh-TW" altLang="en-US" sz="1400" dirty="0">
                <a:ea typeface="標楷體" panose="03000509000000000000" pitchFamily="65" charset="-120"/>
              </a:rPr>
              <a:t>無</a:t>
            </a:r>
            <a:r>
              <a:rPr lang="en-US" altLang="zh-TW" sz="1400" dirty="0">
                <a:ea typeface="標楷體" panose="03000509000000000000" pitchFamily="65" charset="-120"/>
              </a:rPr>
              <a:t>(</a:t>
            </a:r>
            <a:r>
              <a:rPr lang="zh-TW" altLang="en-US" sz="1400" dirty="0">
                <a:ea typeface="標楷體" panose="03000509000000000000" pitchFamily="65" charset="-120"/>
              </a:rPr>
              <a:t>低</a:t>
            </a:r>
            <a:r>
              <a:rPr lang="en-US" altLang="zh-TW" sz="1400" dirty="0">
                <a:ea typeface="標楷體" panose="03000509000000000000" pitchFamily="65" charset="-120"/>
              </a:rPr>
              <a:t>)</a:t>
            </a:r>
            <a:r>
              <a:rPr lang="zh-TW" altLang="en-US" sz="1400" dirty="0">
                <a:ea typeface="標楷體" panose="03000509000000000000" pitchFamily="65" charset="-120"/>
              </a:rPr>
              <a:t>雲端伺服器或資料中心之需求</a:t>
            </a:r>
            <a:br>
              <a:rPr lang="zh-TW" altLang="en-US" sz="1400" dirty="0">
                <a:ea typeface="標楷體" panose="03000509000000000000" pitchFamily="65" charset="-120"/>
              </a:rPr>
            </a:br>
            <a:r>
              <a:rPr lang="zh-TW" altLang="en-US" sz="1400" dirty="0">
                <a:ea typeface="標楷體" panose="03000509000000000000" pitchFamily="65" charset="-120"/>
              </a:rPr>
              <a:t/>
            </a:r>
            <a:br>
              <a:rPr lang="zh-TW" altLang="en-US" sz="1400" dirty="0">
                <a:ea typeface="標楷體" panose="03000509000000000000" pitchFamily="65" charset="-120"/>
              </a:rPr>
            </a:br>
            <a:r>
              <a:rPr lang="zh-TW" altLang="en-US" sz="1400" dirty="0">
                <a:ea typeface="標楷體" panose="03000509000000000000" pitchFamily="65" charset="-120"/>
              </a:rPr>
              <a:t>但天下沒有白吃的午餐，想當邊緣人，凡事就得自己來；想擁有邊緣人工智慧的優點，凡事只能靠在地的、非雲端的邊緣</a:t>
            </a:r>
            <a:r>
              <a:rPr lang="en-US" altLang="zh-TW" sz="1400" dirty="0">
                <a:ea typeface="標楷體" panose="03000509000000000000" pitchFamily="65" charset="-120"/>
              </a:rPr>
              <a:t>(</a:t>
            </a:r>
            <a:r>
              <a:rPr lang="zh-TW" altLang="en-US" sz="1400" dirty="0">
                <a:ea typeface="標楷體" panose="03000509000000000000" pitchFamily="65" charset="-120"/>
              </a:rPr>
              <a:t>終端</a:t>
            </a:r>
            <a:r>
              <a:rPr lang="en-US" altLang="zh-TW" sz="1400" dirty="0">
                <a:ea typeface="標楷體" panose="03000509000000000000" pitchFamily="65" charset="-120"/>
              </a:rPr>
              <a:t>)</a:t>
            </a:r>
            <a:r>
              <a:rPr lang="zh-TW" altLang="en-US" sz="1400" dirty="0">
                <a:ea typeface="標楷體" panose="03000509000000000000" pitchFamily="65" charset="-120"/>
              </a:rPr>
              <a:t>裝置。然而，終端裝置通常不具備大規模運算能力，沒有充沛的記憶體資源，且可能沒有穩定的電力來源甚至僅依賴電池供電。因此，邊緣人工智慧的運行，必須高效率，更精確地說，軟體</a:t>
            </a:r>
            <a:r>
              <a:rPr lang="en-US" altLang="zh-TW" sz="1400" dirty="0">
                <a:ea typeface="標楷體" panose="03000509000000000000" pitchFamily="65" charset="-120"/>
              </a:rPr>
              <a:t>(</a:t>
            </a:r>
            <a:r>
              <a:rPr lang="zh-TW" altLang="en-US" sz="1400" dirty="0">
                <a:ea typeface="標楷體" panose="03000509000000000000" pitchFamily="65" charset="-120"/>
              </a:rPr>
              <a:t>人工智慧之模型</a:t>
            </a:r>
            <a:r>
              <a:rPr lang="en-US" altLang="zh-TW" sz="1400" dirty="0">
                <a:ea typeface="標楷體" panose="03000509000000000000" pitchFamily="65" charset="-120"/>
              </a:rPr>
              <a:t>)</a:t>
            </a:r>
            <a:r>
              <a:rPr lang="zh-TW" altLang="en-US" sz="1400" dirty="0">
                <a:ea typeface="標楷體" panose="03000509000000000000" pitchFamily="65" charset="-120"/>
              </a:rPr>
              <a:t>要小巧但準確，硬體</a:t>
            </a:r>
            <a:r>
              <a:rPr lang="en-US" altLang="zh-TW" sz="1400" dirty="0">
                <a:ea typeface="標楷體" panose="03000509000000000000" pitchFamily="65" charset="-120"/>
              </a:rPr>
              <a:t>(</a:t>
            </a:r>
            <a:r>
              <a:rPr lang="zh-TW" altLang="en-US" sz="1400" dirty="0">
                <a:ea typeface="標楷體" panose="03000509000000000000" pitchFamily="65" charset="-120"/>
              </a:rPr>
              <a:t>運行人工智慧之裝置</a:t>
            </a:r>
            <a:r>
              <a:rPr lang="en-US" altLang="zh-TW" sz="1400" dirty="0">
                <a:ea typeface="標楷體" panose="03000509000000000000" pitchFamily="65" charset="-120"/>
              </a:rPr>
              <a:t>)</a:t>
            </a:r>
            <a:r>
              <a:rPr lang="zh-TW" altLang="en-US" sz="1400" dirty="0">
                <a:ea typeface="標楷體" panose="03000509000000000000" pitchFamily="65" charset="-120"/>
              </a:rPr>
              <a:t>要又快又省電，缺一不可。</a:t>
            </a:r>
            <a:br>
              <a:rPr lang="zh-TW" altLang="en-US" sz="1400" dirty="0">
                <a:ea typeface="標楷體" panose="03000509000000000000" pitchFamily="65" charset="-120"/>
              </a:rPr>
            </a:br>
            <a:r>
              <a:rPr lang="zh-TW" altLang="en-US" sz="1400" dirty="0">
                <a:ea typeface="標楷體" panose="03000509000000000000" pitchFamily="65" charset="-120"/>
              </a:rPr>
              <a:t/>
            </a:r>
            <a:br>
              <a:rPr lang="zh-TW" altLang="en-US" sz="1400" dirty="0">
                <a:ea typeface="標楷體" panose="03000509000000000000" pitchFamily="65" charset="-120"/>
              </a:rPr>
            </a:br>
            <a:r>
              <a:rPr lang="zh-TW" altLang="en-US" sz="1400" dirty="0">
                <a:ea typeface="標楷體" panose="03000509000000000000" pitchFamily="65" charset="-120"/>
              </a:rPr>
              <a:t>這門課將探討一系列為了實現「邊緣人工智慧」的相關</a:t>
            </a:r>
            <a:r>
              <a:rPr lang="zh-TW" altLang="en-US" sz="1400" dirty="0" smtClean="0">
                <a:ea typeface="標楷體" panose="03000509000000000000" pitchFamily="65" charset="-120"/>
              </a:rPr>
              <a:t>技術</a:t>
            </a:r>
            <a:r>
              <a:rPr lang="zh-TW" altLang="en-US" sz="1400" dirty="0">
                <a:ea typeface="標楷體" panose="03000509000000000000" pitchFamily="65" charset="-120"/>
              </a:rPr>
              <a:t>！</a:t>
            </a:r>
            <a:endParaRPr lang="en-US" altLang="zh-TW" sz="1400" dirty="0" smtClean="0">
              <a:ea typeface="標楷體" panose="03000509000000000000" pitchFamily="65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190E78-BC04-4462-ACF2-5E478058F5FE}" type="slidenum">
              <a:rPr lang="en-US" altLang="zh-TW" smtClean="0"/>
              <a:pPr/>
              <a:t>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0386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Supply and Demand of AI Computing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276872"/>
            <a:ext cx="8640960" cy="3960416"/>
          </a:xfrm>
          <a:prstGeom prst="rect">
            <a:avLst/>
          </a:prstGeom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190E78-BC04-4462-ACF2-5E478058F5FE}" type="slidenum">
              <a:rPr lang="en-US" altLang="zh-TW" smtClean="0"/>
              <a:pPr/>
              <a:t>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1310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ea typeface="標楷體" panose="03000509000000000000" pitchFamily="65" charset="-120"/>
              </a:rPr>
              <a:t>Supply (Hardware) vs. Demand (Software)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11188" y="1484313"/>
            <a:ext cx="8065268" cy="4681537"/>
          </a:xfrm>
        </p:spPr>
        <p:txBody>
          <a:bodyPr/>
          <a:lstStyle/>
          <a:p>
            <a:r>
              <a:rPr lang="zh-TW" altLang="en-US" dirty="0">
                <a:ea typeface="標楷體" panose="03000509000000000000" pitchFamily="65" charset="-120"/>
              </a:rPr>
              <a:t>需求</a:t>
            </a:r>
            <a:r>
              <a:rPr lang="zh-TW" altLang="en-US" dirty="0" smtClean="0">
                <a:ea typeface="標楷體" panose="03000509000000000000" pitchFamily="65" charset="-120"/>
              </a:rPr>
              <a:t>：</a:t>
            </a:r>
            <a:r>
              <a:rPr lang="en-US" altLang="zh-TW" dirty="0" smtClean="0">
                <a:ea typeface="標楷體" panose="03000509000000000000" pitchFamily="65" charset="-120"/>
              </a:rPr>
              <a:t>SW, e.g., CS @ EC</a:t>
            </a:r>
          </a:p>
          <a:p>
            <a:pPr lvl="1"/>
            <a:r>
              <a:rPr lang="zh-TW" altLang="zh-TW" dirty="0" smtClean="0">
                <a:ea typeface="標楷體" panose="03000509000000000000" pitchFamily="65" charset="-120"/>
              </a:rPr>
              <a:t>開發</a:t>
            </a:r>
            <a:r>
              <a:rPr lang="zh-TW" altLang="zh-TW" dirty="0">
                <a:ea typeface="標楷體" panose="03000509000000000000" pitchFamily="65" charset="-120"/>
              </a:rPr>
              <a:t>更大、更好、用途更廣的</a:t>
            </a:r>
            <a:r>
              <a:rPr lang="en-US" altLang="zh-TW" dirty="0">
                <a:ea typeface="標楷體" panose="03000509000000000000" pitchFamily="65" charset="-120"/>
              </a:rPr>
              <a:t>AI</a:t>
            </a:r>
            <a:r>
              <a:rPr lang="zh-TW" altLang="zh-TW" dirty="0">
                <a:ea typeface="標楷體" panose="03000509000000000000" pitchFamily="65" charset="-120"/>
              </a:rPr>
              <a:t>模型的人，往往沒有全然意識到，這些模型的運行需要多麼大量且昂貴的運算資源。換言之，</a:t>
            </a:r>
            <a:r>
              <a:rPr lang="zh-TW" altLang="zh-TW" dirty="0">
                <a:solidFill>
                  <a:srgbClr val="C00000"/>
                </a:solidFill>
                <a:ea typeface="標楷體" panose="03000509000000000000" pitchFamily="65" charset="-120"/>
              </a:rPr>
              <a:t>模型輕</a:t>
            </a:r>
            <a:r>
              <a:rPr lang="zh-TW" altLang="zh-TW" dirty="0" smtClean="0">
                <a:solidFill>
                  <a:srgbClr val="C00000"/>
                </a:solidFill>
                <a:ea typeface="標楷體" panose="03000509000000000000" pitchFamily="65" charset="-120"/>
              </a:rPr>
              <a:t>量化</a:t>
            </a:r>
            <a:r>
              <a:rPr lang="zh-TW" altLang="zh-TW" dirty="0" smtClean="0">
                <a:ea typeface="標楷體" panose="03000509000000000000" pitchFamily="65" charset="-120"/>
              </a:rPr>
              <a:t>（包括壓縮、量化、易於硬體加速化）的</a:t>
            </a:r>
            <a:r>
              <a:rPr lang="zh-TW" altLang="zh-TW" dirty="0">
                <a:ea typeface="標楷體" panose="03000509000000000000" pitchFamily="65" charset="-120"/>
              </a:rPr>
              <a:t>重要性被低估了。</a:t>
            </a:r>
            <a:endParaRPr lang="en-US" altLang="zh-TW" dirty="0" smtClean="0">
              <a:ea typeface="標楷體" panose="03000509000000000000" pitchFamily="65" charset="-120"/>
            </a:endParaRPr>
          </a:p>
          <a:p>
            <a:endParaRPr lang="en-US" altLang="zh-TW" dirty="0" smtClean="0">
              <a:ea typeface="標楷體" panose="03000509000000000000" pitchFamily="65" charset="-120"/>
            </a:endParaRPr>
          </a:p>
          <a:p>
            <a:r>
              <a:rPr lang="zh-TW" altLang="en-US" dirty="0" smtClean="0">
                <a:ea typeface="標楷體" panose="03000509000000000000" pitchFamily="65" charset="-120"/>
              </a:rPr>
              <a:t>供給：</a:t>
            </a:r>
            <a:r>
              <a:rPr lang="en-US" altLang="zh-TW" dirty="0" smtClean="0">
                <a:ea typeface="標楷體" panose="03000509000000000000" pitchFamily="65" charset="-120"/>
              </a:rPr>
              <a:t>HW, e.g., EE @ ED</a:t>
            </a:r>
            <a:endParaRPr lang="en-US" altLang="zh-TW" dirty="0">
              <a:ea typeface="標楷體" panose="03000509000000000000" pitchFamily="65" charset="-120"/>
            </a:endParaRPr>
          </a:p>
          <a:p>
            <a:pPr lvl="1"/>
            <a:r>
              <a:rPr lang="zh-TW" altLang="zh-TW" dirty="0">
                <a:ea typeface="標楷體" panose="03000509000000000000" pitchFamily="65" charset="-120"/>
              </a:rPr>
              <a:t>開發更快、更省電、較低價的</a:t>
            </a:r>
            <a:r>
              <a:rPr lang="en-US" altLang="zh-TW" dirty="0">
                <a:ea typeface="標楷體" panose="03000509000000000000" pitchFamily="65" charset="-120"/>
              </a:rPr>
              <a:t>AI</a:t>
            </a:r>
            <a:r>
              <a:rPr lang="zh-TW" altLang="zh-TW" dirty="0">
                <a:ea typeface="標楷體" panose="03000509000000000000" pitchFamily="65" charset="-120"/>
              </a:rPr>
              <a:t>晶片的人，往往沒有全然意識到，在硬體上執行大規模</a:t>
            </a:r>
            <a:r>
              <a:rPr lang="en-US" altLang="zh-TW" dirty="0">
                <a:ea typeface="標楷體" panose="03000509000000000000" pitchFamily="65" charset="-120"/>
              </a:rPr>
              <a:t>AI</a:t>
            </a:r>
            <a:r>
              <a:rPr lang="zh-TW" altLang="zh-TW" dirty="0">
                <a:ea typeface="標楷體" panose="03000509000000000000" pitchFamily="65" charset="-120"/>
              </a:rPr>
              <a:t>模型時可能面臨的系統層面之效能瓶頸，這包括晶片內存記憶體（</a:t>
            </a:r>
            <a:r>
              <a:rPr lang="en-US" altLang="zh-TW" dirty="0">
                <a:ea typeface="標楷體" panose="03000509000000000000" pitchFamily="65" charset="-120"/>
              </a:rPr>
              <a:t>SRAM/cache/register</a:t>
            </a:r>
            <a:r>
              <a:rPr lang="zh-TW" altLang="zh-TW" dirty="0">
                <a:ea typeface="標楷體" panose="03000509000000000000" pitchFamily="65" charset="-120"/>
              </a:rPr>
              <a:t>）量不夠、記憶體頻寬不足，或運算單元間溝通失衡等，這些問題都不是單純增加算力就可以解決的。換言之，用於協調軟硬體，提高硬體使用率（</a:t>
            </a:r>
            <a:r>
              <a:rPr lang="en-US" altLang="zh-TW" dirty="0">
                <a:ea typeface="標楷體" panose="03000509000000000000" pitchFamily="65" charset="-120"/>
              </a:rPr>
              <a:t>utilization</a:t>
            </a:r>
            <a:r>
              <a:rPr lang="zh-TW" altLang="zh-TW" dirty="0">
                <a:ea typeface="標楷體" panose="03000509000000000000" pitchFamily="65" charset="-120"/>
              </a:rPr>
              <a:t>）的</a:t>
            </a:r>
            <a:r>
              <a:rPr lang="zh-TW" altLang="zh-TW" dirty="0">
                <a:solidFill>
                  <a:srgbClr val="C00000"/>
                </a:solidFill>
                <a:ea typeface="標楷體" panose="03000509000000000000" pitchFamily="65" charset="-120"/>
              </a:rPr>
              <a:t>系統軟體</a:t>
            </a:r>
            <a:r>
              <a:rPr lang="zh-TW" altLang="zh-TW" dirty="0">
                <a:ea typeface="標楷體" panose="03000509000000000000" pitchFamily="65" charset="-120"/>
              </a:rPr>
              <a:t>（主要可分為</a:t>
            </a:r>
            <a:r>
              <a:rPr lang="en-US" altLang="zh-TW" dirty="0">
                <a:ea typeface="標楷體" panose="03000509000000000000" pitchFamily="65" charset="-120"/>
              </a:rPr>
              <a:t>compiler</a:t>
            </a:r>
            <a:r>
              <a:rPr lang="zh-TW" altLang="zh-TW" dirty="0">
                <a:ea typeface="標楷體" panose="03000509000000000000" pitchFamily="65" charset="-120"/>
              </a:rPr>
              <a:t>和</a:t>
            </a:r>
            <a:r>
              <a:rPr lang="en-US" altLang="zh-TW" dirty="0">
                <a:ea typeface="標楷體" panose="03000509000000000000" pitchFamily="65" charset="-120"/>
              </a:rPr>
              <a:t>scheduler</a:t>
            </a:r>
            <a:r>
              <a:rPr lang="zh-TW" altLang="zh-TW" dirty="0">
                <a:ea typeface="標楷體" panose="03000509000000000000" pitchFamily="65" charset="-120"/>
              </a:rPr>
              <a:t>）的重要性也被低估了。</a:t>
            </a:r>
            <a:endParaRPr lang="en-US" altLang="zh-TW" dirty="0" smtClean="0">
              <a:ea typeface="標楷體" panose="03000509000000000000" pitchFamily="65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190E78-BC04-4462-ACF2-5E478058F5FE}" type="slidenum">
              <a:rPr lang="en-US" altLang="zh-TW" smtClean="0"/>
              <a:pPr/>
              <a:t>7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2051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ea typeface="標楷體" panose="03000509000000000000" pitchFamily="65" charset="-120"/>
              </a:rPr>
              <a:t>摩爾</a:t>
            </a:r>
            <a:r>
              <a:rPr lang="zh-TW" altLang="en-US" dirty="0" smtClean="0">
                <a:ea typeface="標楷體" panose="03000509000000000000" pitchFamily="65" charset="-120"/>
              </a:rPr>
              <a:t>定律 </a:t>
            </a:r>
            <a:r>
              <a:rPr lang="en-US" altLang="zh-TW" dirty="0" smtClean="0">
                <a:ea typeface="標楷體" panose="03000509000000000000" pitchFamily="65" charset="-120"/>
              </a:rPr>
              <a:t>(Moore’s Law)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pic>
        <p:nvPicPr>
          <p:cNvPr id="2054" name="Picture 6" descr="refer to cap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7560320" cy="54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190E78-BC04-4462-ACF2-5E478058F5FE}" type="slidenum">
              <a:rPr lang="en-US" altLang="zh-TW" smtClean="0"/>
              <a:pPr/>
              <a:t>8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4669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ea typeface="標楷體" panose="03000509000000000000" pitchFamily="65" charset="-120"/>
              </a:rPr>
              <a:t>黃氏</a:t>
            </a:r>
            <a:r>
              <a:rPr lang="zh-TW" altLang="en-US" dirty="0" smtClean="0">
                <a:ea typeface="標楷體" panose="03000509000000000000" pitchFamily="65" charset="-120"/>
              </a:rPr>
              <a:t>定律 </a:t>
            </a:r>
            <a:r>
              <a:rPr lang="en-US" altLang="zh-TW" dirty="0" smtClean="0">
                <a:ea typeface="標楷體" panose="03000509000000000000" pitchFamily="65" charset="-120"/>
              </a:rPr>
              <a:t>(Huang’s Law)</a:t>
            </a:r>
            <a:endParaRPr lang="zh-TW" altLang="en-US" dirty="0">
              <a:ea typeface="標楷體" panose="03000509000000000000" pitchFamily="65" charset="-120"/>
            </a:endParaRPr>
          </a:p>
        </p:txBody>
      </p:sp>
      <p:pic>
        <p:nvPicPr>
          <p:cNvPr id="1026" name="Picture 2" descr="A line chart arcing up and to the left beside a bulleted list of words and phras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76872"/>
            <a:ext cx="7200280" cy="3960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190E78-BC04-4462-ACF2-5E478058F5FE}" type="slidenum">
              <a:rPr lang="en-US" altLang="zh-TW" smtClean="0"/>
              <a:pPr/>
              <a:t>9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223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NYAC">
  <a:themeElements>
    <a:clrScheme name="ENYAC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NYAC">
      <a:majorFont>
        <a:latin typeface="Arial Narrow"/>
        <a:ea typeface="新細明體"/>
        <a:cs typeface=""/>
      </a:majorFont>
      <a:minorFont>
        <a:latin typeface="Arial Narrow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ENYA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YAC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YAC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YAC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YAC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NYAC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YAC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YAC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YAC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YAC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YAC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NYAC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135787</TotalTime>
  <Words>947</Words>
  <Application>Microsoft Office PowerPoint</Application>
  <PresentationFormat>如螢幕大小 (4:3)</PresentationFormat>
  <Paragraphs>104</Paragraphs>
  <Slides>13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20" baseType="lpstr">
      <vt:lpstr>新細明體</vt:lpstr>
      <vt:lpstr>標楷體</vt:lpstr>
      <vt:lpstr>Arial</vt:lpstr>
      <vt:lpstr>Arial Narrow</vt:lpstr>
      <vt:lpstr>Calibri</vt:lpstr>
      <vt:lpstr>Wingdings</vt:lpstr>
      <vt:lpstr>ENYAC</vt:lpstr>
      <vt:lpstr>邊緣人工智慧 Edge AI</vt:lpstr>
      <vt:lpstr>本(邊緣)人：吳凱強 (Kai-Chiang Wu)</vt:lpstr>
      <vt:lpstr>本(邊緣)人：吳凱強 (Kai-Chiang Wu)</vt:lpstr>
      <vt:lpstr>本課程：邊緣人工智慧 (Edge AI)</vt:lpstr>
      <vt:lpstr>本課程：邊緣人工智慧 (Edge AI)</vt:lpstr>
      <vt:lpstr>Supply and Demand of AI Computing</vt:lpstr>
      <vt:lpstr>Supply (Hardware) vs. Demand (Software)</vt:lpstr>
      <vt:lpstr>摩爾定律 (Moore’s Law)</vt:lpstr>
      <vt:lpstr>黃氏定律 (Huang’s Law)</vt:lpstr>
      <vt:lpstr>本課程：邊緣人工智慧 (Edge AI)</vt:lpstr>
      <vt:lpstr>本課程：邊緣人工智慧 (Edge AI)</vt:lpstr>
      <vt:lpstr>Supply (Hardware) vs. Demand (Software)</vt:lpstr>
      <vt:lpstr>Hardware/Software Co-optimization</vt:lpstr>
    </vt:vector>
  </TitlesOfParts>
  <Company>Carnegie Mellon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Kai-Chiang Wu</dc:creator>
  <cp:lastModifiedBy>Kai-Chiang Wu</cp:lastModifiedBy>
  <cp:revision>416</cp:revision>
  <dcterms:created xsi:type="dcterms:W3CDTF">2009-01-01T06:01:45Z</dcterms:created>
  <dcterms:modified xsi:type="dcterms:W3CDTF">2025-02-20T07:08:21Z</dcterms:modified>
</cp:coreProperties>
</file>