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notesMasterIdLst>
    <p:notesMasterId r:id="rId101"/>
  </p:notesMasterIdLst>
  <p:sldIdLst>
    <p:sldId id="423" r:id="rId2"/>
    <p:sldId id="257" r:id="rId3"/>
    <p:sldId id="258" r:id="rId4"/>
    <p:sldId id="259" r:id="rId5"/>
    <p:sldId id="264" r:id="rId6"/>
    <p:sldId id="265" r:id="rId7"/>
    <p:sldId id="266" r:id="rId8"/>
    <p:sldId id="267" r:id="rId9"/>
    <p:sldId id="347" r:id="rId10"/>
    <p:sldId id="268" r:id="rId11"/>
    <p:sldId id="348" r:id="rId12"/>
    <p:sldId id="271" r:id="rId13"/>
    <p:sldId id="383" r:id="rId14"/>
    <p:sldId id="384" r:id="rId15"/>
    <p:sldId id="385" r:id="rId16"/>
    <p:sldId id="386" r:id="rId17"/>
    <p:sldId id="422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  <p:sldId id="399" r:id="rId31"/>
    <p:sldId id="290" r:id="rId32"/>
    <p:sldId id="291" r:id="rId33"/>
    <p:sldId id="292" r:id="rId34"/>
    <p:sldId id="293" r:id="rId35"/>
    <p:sldId id="400" r:id="rId36"/>
    <p:sldId id="295" r:id="rId37"/>
    <p:sldId id="296" r:id="rId38"/>
    <p:sldId id="297" r:id="rId39"/>
    <p:sldId id="300" r:id="rId40"/>
    <p:sldId id="301" r:id="rId41"/>
    <p:sldId id="368" r:id="rId42"/>
    <p:sldId id="303" r:id="rId43"/>
    <p:sldId id="304" r:id="rId44"/>
    <p:sldId id="401" r:id="rId45"/>
    <p:sldId id="306" r:id="rId46"/>
    <p:sldId id="307" r:id="rId47"/>
    <p:sldId id="308" r:id="rId48"/>
    <p:sldId id="309" r:id="rId49"/>
    <p:sldId id="310" r:id="rId50"/>
    <p:sldId id="402" r:id="rId51"/>
    <p:sldId id="312" r:id="rId52"/>
    <p:sldId id="313" r:id="rId53"/>
    <p:sldId id="314" r:id="rId54"/>
    <p:sldId id="403" r:id="rId55"/>
    <p:sldId id="316" r:id="rId56"/>
    <p:sldId id="317" r:id="rId57"/>
    <p:sldId id="370" r:id="rId58"/>
    <p:sldId id="371" r:id="rId59"/>
    <p:sldId id="372" r:id="rId60"/>
    <p:sldId id="321" r:id="rId61"/>
    <p:sldId id="324" r:id="rId62"/>
    <p:sldId id="323" r:id="rId63"/>
    <p:sldId id="376" r:id="rId64"/>
    <p:sldId id="325" r:id="rId65"/>
    <p:sldId id="374" r:id="rId66"/>
    <p:sldId id="327" r:id="rId67"/>
    <p:sldId id="328" r:id="rId68"/>
    <p:sldId id="404" r:id="rId69"/>
    <p:sldId id="330" r:id="rId70"/>
    <p:sldId id="377" r:id="rId71"/>
    <p:sldId id="332" r:id="rId72"/>
    <p:sldId id="378" r:id="rId73"/>
    <p:sldId id="379" r:id="rId74"/>
    <p:sldId id="380" r:id="rId75"/>
    <p:sldId id="381" r:id="rId76"/>
    <p:sldId id="337" r:id="rId77"/>
    <p:sldId id="382" r:id="rId78"/>
    <p:sldId id="339" r:id="rId79"/>
    <p:sldId id="340" r:id="rId80"/>
    <p:sldId id="406" r:id="rId81"/>
    <p:sldId id="408" r:id="rId82"/>
    <p:sldId id="425" r:id="rId83"/>
    <p:sldId id="426" r:id="rId84"/>
    <p:sldId id="407" r:id="rId85"/>
    <p:sldId id="424" r:id="rId86"/>
    <p:sldId id="410" r:id="rId87"/>
    <p:sldId id="421" r:id="rId88"/>
    <p:sldId id="405" r:id="rId89"/>
    <p:sldId id="409" r:id="rId90"/>
    <p:sldId id="416" r:id="rId91"/>
    <p:sldId id="417" r:id="rId92"/>
    <p:sldId id="418" r:id="rId93"/>
    <p:sldId id="420" r:id="rId94"/>
    <p:sldId id="419" r:id="rId95"/>
    <p:sldId id="428" r:id="rId96"/>
    <p:sldId id="429" r:id="rId97"/>
    <p:sldId id="430" r:id="rId98"/>
    <p:sldId id="431" r:id="rId99"/>
    <p:sldId id="432" r:id="rId100"/>
  </p:sldIdLst>
  <p:sldSz cx="20104100" cy="11309350"/>
  <p:notesSz cx="20104100" cy="1130935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i-Chiang Wu" initials="KCW" lastIdx="6" clrIdx="0">
    <p:extLst>
      <p:ext uri="{19B8F6BF-5375-455C-9EA6-DF929625EA0E}">
        <p15:presenceInfo xmlns:p15="http://schemas.microsoft.com/office/powerpoint/2012/main" userId="Kai-Chiang Wu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BD66"/>
    <a:srgbClr val="FA75C7"/>
    <a:srgbClr val="FA953D"/>
    <a:srgbClr val="926100"/>
    <a:srgbClr val="FCDA84"/>
    <a:srgbClr val="FA8C85"/>
    <a:srgbClr val="FFBF05"/>
    <a:srgbClr val="951700"/>
    <a:srgbClr val="21984F"/>
    <a:srgbClr val="88F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7853C-536D-4A76-A0AE-DD22124D55A5}" styleName="佈景主題樣式 1 - 輔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佈景主題樣式 1 - 輔色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8B1032C-EA38-4F05-BA0D-38AFFFC7BED3}" styleName="淺色樣式 3 - 輔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淺色樣式 3 - 輔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淺色樣式 2 - 輔色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中等深淺樣式 3 - 輔色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46" autoAdjust="0"/>
    <p:restoredTop sz="95600" autoAdjust="0"/>
  </p:normalViewPr>
  <p:slideViewPr>
    <p:cSldViewPr>
      <p:cViewPr>
        <p:scale>
          <a:sx n="50" d="100"/>
          <a:sy n="50" d="100"/>
        </p:scale>
        <p:origin x="812" y="34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-2472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microsoft.com/office/2016/11/relationships/changesInfo" Target="changesInfos/changesInfo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commentAuthors" Target="commentAuthor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NGYE ZHOU" userId="55c96058e0a1801d" providerId="LiveId" clId="{3E7A22F6-8165-40C9-84CA-1CCCE3DC9C89}"/>
    <pc:docChg chg="modSld">
      <pc:chgData name="BINGYE ZHOU" userId="55c96058e0a1801d" providerId="LiveId" clId="{3E7A22F6-8165-40C9-84CA-1CCCE3DC9C89}" dt="2025-03-10T13:48:57.894" v="1" actId="1076"/>
      <pc:docMkLst>
        <pc:docMk/>
      </pc:docMkLst>
      <pc:sldChg chg="modSp mod">
        <pc:chgData name="BINGYE ZHOU" userId="55c96058e0a1801d" providerId="LiveId" clId="{3E7A22F6-8165-40C9-84CA-1CCCE3DC9C89}" dt="2025-03-10T13:48:57.894" v="1" actId="1076"/>
        <pc:sldMkLst>
          <pc:docMk/>
          <pc:sldMk cId="2868705077" sldId="407"/>
        </pc:sldMkLst>
        <pc:spChg chg="mod">
          <ac:chgData name="BINGYE ZHOU" userId="55c96058e0a1801d" providerId="LiveId" clId="{3E7A22F6-8165-40C9-84CA-1CCCE3DC9C89}" dt="2025-03-10T13:48:46.555" v="0" actId="20577"/>
          <ac:spMkLst>
            <pc:docMk/>
            <pc:sldMk cId="2868705077" sldId="407"/>
            <ac:spMk id="11" creationId="{79E0CDC7-CB22-B651-413B-501F790DC975}"/>
          </ac:spMkLst>
        </pc:spChg>
        <pc:spChg chg="mod">
          <ac:chgData name="BINGYE ZHOU" userId="55c96058e0a1801d" providerId="LiveId" clId="{3E7A22F6-8165-40C9-84CA-1CCCE3DC9C89}" dt="2025-03-10T13:48:57.894" v="1" actId="1076"/>
          <ac:spMkLst>
            <pc:docMk/>
            <pc:sldMk cId="2868705077" sldId="407"/>
            <ac:spMk id="20" creationId="{BB4323E4-6ED3-FBDB-826C-34AC746437F4}"/>
          </ac:spMkLst>
        </pc:spChg>
        <pc:spChg chg="mod">
          <ac:chgData name="BINGYE ZHOU" userId="55c96058e0a1801d" providerId="LiveId" clId="{3E7A22F6-8165-40C9-84CA-1CCCE3DC9C89}" dt="2025-03-10T13:48:57.894" v="1" actId="1076"/>
          <ac:spMkLst>
            <pc:docMk/>
            <pc:sldMk cId="2868705077" sldId="407"/>
            <ac:spMk id="21" creationId="{3A4BC041-DA44-9B4F-603E-C011249606FA}"/>
          </ac:spMkLst>
        </pc:spChg>
        <pc:spChg chg="mod">
          <ac:chgData name="BINGYE ZHOU" userId="55c96058e0a1801d" providerId="LiveId" clId="{3E7A22F6-8165-40C9-84CA-1CCCE3DC9C89}" dt="2025-03-10T13:48:57.894" v="1" actId="1076"/>
          <ac:spMkLst>
            <pc:docMk/>
            <pc:sldMk cId="2868705077" sldId="407"/>
            <ac:spMk id="34" creationId="{3EE70CF6-428F-7714-7501-617C21B22405}"/>
          </ac:spMkLst>
        </pc:spChg>
        <pc:cxnChg chg="mod">
          <ac:chgData name="BINGYE ZHOU" userId="55c96058e0a1801d" providerId="LiveId" clId="{3E7A22F6-8165-40C9-84CA-1CCCE3DC9C89}" dt="2025-03-10T13:48:57.894" v="1" actId="1076"/>
          <ac:cxnSpMkLst>
            <pc:docMk/>
            <pc:sldMk cId="2868705077" sldId="407"/>
            <ac:cxnSpMk id="25" creationId="{04B86A12-0466-BEA0-4662-DC8679A39984}"/>
          </ac:cxnSpMkLst>
        </pc:cxnChg>
        <pc:cxnChg chg="mod">
          <ac:chgData name="BINGYE ZHOU" userId="55c96058e0a1801d" providerId="LiveId" clId="{3E7A22F6-8165-40C9-84CA-1CCCE3DC9C89}" dt="2025-03-10T13:48:57.894" v="1" actId="1076"/>
          <ac:cxnSpMkLst>
            <pc:docMk/>
            <pc:sldMk cId="2868705077" sldId="407"/>
            <ac:cxnSpMk id="27" creationId="{1E03502B-C004-EE86-FE0E-877D53B5636E}"/>
          </ac:cxnSpMkLst>
        </pc:cxnChg>
        <pc:cxnChg chg="mod">
          <ac:chgData name="BINGYE ZHOU" userId="55c96058e0a1801d" providerId="LiveId" clId="{3E7A22F6-8165-40C9-84CA-1CCCE3DC9C89}" dt="2025-03-10T13:48:57.894" v="1" actId="1076"/>
          <ac:cxnSpMkLst>
            <pc:docMk/>
            <pc:sldMk cId="2868705077" sldId="407"/>
            <ac:cxnSpMk id="28" creationId="{1F94BC40-C6AE-AF1D-3EE2-E0397AC529DA}"/>
          </ac:cxnSpMkLst>
        </pc:cxnChg>
        <pc:cxnChg chg="mod">
          <ac:chgData name="BINGYE ZHOU" userId="55c96058e0a1801d" providerId="LiveId" clId="{3E7A22F6-8165-40C9-84CA-1CCCE3DC9C89}" dt="2025-03-10T13:48:57.894" v="1" actId="1076"/>
          <ac:cxnSpMkLst>
            <pc:docMk/>
            <pc:sldMk cId="2868705077" sldId="407"/>
            <ac:cxnSpMk id="29" creationId="{80E94ADC-E76C-E603-F415-74BCF62E7814}"/>
          </ac:cxnSpMkLst>
        </pc:cxn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2-25T04:16:15.266" idx="1">
    <p:pos x="3168" y="4202"/>
    <p:text>1.7K citations since 2022</p:text>
    <p:extLst>
      <p:ext uri="{C676402C-5697-4E1C-873F-D02D1690AC5C}">
        <p15:threadingInfo xmlns:p15="http://schemas.microsoft.com/office/powerpoint/2012/main" timeZoneBias="-480"/>
      </p:ext>
    </p:extLst>
  </p:cm>
  <p:cm authorId="1" dt="2025-02-25T04:17:02.890" idx="3">
    <p:pos x="4830" y="4202"/>
    <p:text>1.3K citations since 2023</p:text>
    <p:extLst>
      <p:ext uri="{C676402C-5697-4E1C-873F-D02D1690AC5C}">
        <p15:threadingInfo xmlns:p15="http://schemas.microsoft.com/office/powerpoint/2012/main" timeZoneBias="-480"/>
      </p:ext>
    </p:extLst>
  </p:cm>
  <p:cm authorId="1" dt="2025-02-25T04:20:15.578" idx="4">
    <p:pos x="4350" y="4815"/>
    <p:text>11.1K citation since 2021</p:text>
    <p:extLst>
      <p:ext uri="{C676402C-5697-4E1C-873F-D02D1690AC5C}">
        <p15:threadingInfo xmlns:p15="http://schemas.microsoft.com/office/powerpoint/2012/main" timeZoneBias="-480"/>
      </p:ext>
    </p:extLst>
  </p:cm>
  <p:cm authorId="1" dt="2025-02-25T04:20:59.875" idx="5">
    <p:pos x="5413" y="4815"/>
    <p:text>0.2K citations since 2024</p:text>
    <p:extLst>
      <p:ext uri="{C676402C-5697-4E1C-873F-D02D1690AC5C}">
        <p15:threadingInfo xmlns:p15="http://schemas.microsoft.com/office/powerpoint/2012/main" timeZoneBias="-480"/>
      </p:ext>
    </p:extLst>
  </p:cm>
  <p:cm authorId="1" dt="2025-02-25T04:21:52.313" idx="6">
    <p:pos x="7732" y="5435"/>
    <p:text>2.2K citations since 2023</p:text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E79AA8-D8E1-664E-BD75-420BC7A1EB37}" type="datetimeFigureOut">
              <a:rPr kumimoji="1" lang="zh-TW" altLang="en-US" smtClean="0"/>
              <a:t>2025/3/10</a:t>
            </a:fld>
            <a:endParaRPr kumimoji="1"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EBB7F-7248-5648-B4B9-DCE8ECF9F5B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832726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CEBB7F-7248-5648-B4B9-DCE8ECF9F5BF}" type="slidenum">
              <a:rPr kumimoji="1" lang="zh-TW" altLang="en-US" smtClean="0"/>
              <a:t>32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66896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CEBB7F-7248-5648-B4B9-DCE8ECF9F5BF}" type="slidenum">
              <a:rPr kumimoji="1" lang="zh-TW" altLang="en-US" smtClean="0"/>
              <a:t>36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00896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4266E-7AC1-4D30-9FF7-0A43193356EC}" type="slidenum">
              <a:rPr lang="zh-TW" altLang="en-US" smtClean="0"/>
              <a:t>83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5689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CEBB7F-7248-5648-B4B9-DCE8ECF9F5BF}" type="slidenum">
              <a:rPr kumimoji="1" lang="zh-TW" altLang="en-US" smtClean="0"/>
              <a:t>90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393654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CEBB7F-7248-5648-B4B9-DCE8ECF9F5BF}" type="slidenum">
              <a:rPr kumimoji="1" lang="zh-TW" altLang="en-US" smtClean="0"/>
              <a:t>94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921743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91499" y="2416528"/>
            <a:ext cx="19312602" cy="4154908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968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3013" y="3636210"/>
            <a:ext cx="15078075" cy="2935227"/>
          </a:xfrm>
          <a:solidFill>
            <a:srgbClr val="000066"/>
          </a:solidFill>
        </p:spPr>
        <p:txBody>
          <a:bodyPr anchor="ctr">
            <a:normAutofit/>
          </a:bodyPr>
          <a:lstStyle>
            <a:lvl1pPr algn="ctr">
              <a:defRPr sz="9894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3013" y="6723275"/>
            <a:ext cx="15078075" cy="3562000"/>
          </a:xfrm>
        </p:spPr>
        <p:txBody>
          <a:bodyPr/>
          <a:lstStyle>
            <a:lvl1pPr marL="0" indent="0" algn="ctr">
              <a:buNone/>
              <a:defRPr sz="3958" b="1"/>
            </a:lvl1pPr>
            <a:lvl2pPr marL="753923" indent="0" algn="ctr">
              <a:buNone/>
              <a:defRPr sz="3298"/>
            </a:lvl2pPr>
            <a:lvl3pPr marL="1507846" indent="0" algn="ctr">
              <a:buNone/>
              <a:defRPr sz="2968"/>
            </a:lvl3pPr>
            <a:lvl4pPr marL="2261768" indent="0" algn="ctr">
              <a:buNone/>
              <a:defRPr sz="2638"/>
            </a:lvl4pPr>
            <a:lvl5pPr marL="3015691" indent="0" algn="ctr">
              <a:buNone/>
              <a:defRPr sz="2638"/>
            </a:lvl5pPr>
            <a:lvl6pPr marL="3769614" indent="0" algn="ctr">
              <a:buNone/>
              <a:defRPr sz="2638"/>
            </a:lvl6pPr>
            <a:lvl7pPr marL="4523537" indent="0" algn="ctr">
              <a:buNone/>
              <a:defRPr sz="2638"/>
            </a:lvl7pPr>
            <a:lvl8pPr marL="5277460" indent="0" algn="ctr">
              <a:buNone/>
              <a:defRPr sz="2638"/>
            </a:lvl8pPr>
            <a:lvl9pPr marL="6031382" indent="0" algn="ctr">
              <a:buNone/>
              <a:defRPr sz="2638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5"/>
            <a:ext cx="20104100" cy="1187333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 sz="2968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" y="0"/>
            <a:ext cx="791498" cy="11309350"/>
          </a:xfrm>
          <a:prstGeom prst="rect">
            <a:avLst/>
          </a:prstGeom>
          <a:gradFill rotWithShape="1">
            <a:gsLst>
              <a:gs pos="1100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TW" altLang="en-US" sz="2968"/>
          </a:p>
        </p:txBody>
      </p:sp>
      <p:pic>
        <p:nvPicPr>
          <p:cNvPr id="10" name="Picture 2" descr="國立陽明交通大學- 維基百科，自由的百科全書">
            <a:extLst>
              <a:ext uri="{FF2B5EF4-FFF2-40B4-BE49-F238E27FC236}">
                <a16:creationId xmlns:a16="http://schemas.microsoft.com/office/drawing/2014/main" id="{14C09B4E-2836-4801-B92A-16DEA5BDE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5" y="10285790"/>
            <a:ext cx="949292" cy="94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099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4pPr>
              <a:defRPr b="1"/>
            </a:lvl4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2319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91499" y="3636207"/>
            <a:ext cx="19312602" cy="3887651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968"/>
          </a:p>
        </p:txBody>
      </p:sp>
      <p:sp>
        <p:nvSpPr>
          <p:cNvPr id="4" name="矩形 3"/>
          <p:cNvSpPr/>
          <p:nvPr/>
        </p:nvSpPr>
        <p:spPr>
          <a:xfrm>
            <a:off x="791499" y="3636207"/>
            <a:ext cx="19312602" cy="3887651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2968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86" y="3636207"/>
            <a:ext cx="17339786" cy="3887651"/>
          </a:xfrm>
        </p:spPr>
        <p:txBody>
          <a:bodyPr anchor="b"/>
          <a:lstStyle>
            <a:lvl1pPr>
              <a:defRPr sz="9894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86" y="7568366"/>
            <a:ext cx="17339786" cy="2473919"/>
          </a:xfrm>
        </p:spPr>
        <p:txBody>
          <a:bodyPr/>
          <a:lstStyle>
            <a:lvl1pPr marL="0" indent="0">
              <a:buNone/>
              <a:defRPr sz="3958" b="1">
                <a:solidFill>
                  <a:schemeClr val="tx1">
                    <a:tint val="75000"/>
                  </a:schemeClr>
                </a:solidFill>
              </a:defRPr>
            </a:lvl1pPr>
            <a:lvl2pPr marL="753923" indent="0">
              <a:buNone/>
              <a:defRPr sz="3298">
                <a:solidFill>
                  <a:schemeClr val="tx1">
                    <a:tint val="75000"/>
                  </a:schemeClr>
                </a:solidFill>
              </a:defRPr>
            </a:lvl2pPr>
            <a:lvl3pPr marL="1507846" indent="0">
              <a:buNone/>
              <a:defRPr sz="2968">
                <a:solidFill>
                  <a:schemeClr val="tx1">
                    <a:tint val="75000"/>
                  </a:schemeClr>
                </a:solidFill>
              </a:defRPr>
            </a:lvl3pPr>
            <a:lvl4pPr marL="2261768" indent="0">
              <a:buNone/>
              <a:defRPr sz="2638">
                <a:solidFill>
                  <a:schemeClr val="tx1">
                    <a:tint val="75000"/>
                  </a:schemeClr>
                </a:solidFill>
              </a:defRPr>
            </a:lvl4pPr>
            <a:lvl5pPr marL="3015691" indent="0">
              <a:buNone/>
              <a:defRPr sz="2638">
                <a:solidFill>
                  <a:schemeClr val="tx1">
                    <a:tint val="75000"/>
                  </a:schemeClr>
                </a:solidFill>
              </a:defRPr>
            </a:lvl5pPr>
            <a:lvl6pPr marL="3769614" indent="0">
              <a:buNone/>
              <a:defRPr sz="2638">
                <a:solidFill>
                  <a:schemeClr val="tx1">
                    <a:tint val="75000"/>
                  </a:schemeClr>
                </a:solidFill>
              </a:defRPr>
            </a:lvl6pPr>
            <a:lvl7pPr marL="4523537" indent="0">
              <a:buNone/>
              <a:defRPr sz="2638">
                <a:solidFill>
                  <a:schemeClr val="tx1">
                    <a:tint val="75000"/>
                  </a:schemeClr>
                </a:solidFill>
              </a:defRPr>
            </a:lvl7pPr>
            <a:lvl8pPr marL="5277460" indent="0">
              <a:buNone/>
              <a:defRPr sz="2638">
                <a:solidFill>
                  <a:schemeClr val="tx1">
                    <a:tint val="75000"/>
                  </a:schemeClr>
                </a:solidFill>
              </a:defRPr>
            </a:lvl8pPr>
            <a:lvl9pPr marL="6031382" indent="0">
              <a:buNone/>
              <a:defRPr sz="2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5"/>
            <a:ext cx="20104100" cy="1187333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 sz="2968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" y="0"/>
            <a:ext cx="791498" cy="11309350"/>
          </a:xfrm>
          <a:prstGeom prst="rect">
            <a:avLst/>
          </a:prstGeom>
          <a:gradFill rotWithShape="1">
            <a:gsLst>
              <a:gs pos="1100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TW" altLang="en-US" sz="2968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5"/>
            <a:ext cx="20104100" cy="1187333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 sz="2968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" y="0"/>
            <a:ext cx="791498" cy="11309350"/>
          </a:xfrm>
          <a:prstGeom prst="rect">
            <a:avLst/>
          </a:prstGeom>
          <a:gradFill rotWithShape="1">
            <a:gsLst>
              <a:gs pos="1100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TW" altLang="en-US" sz="2968"/>
          </a:p>
        </p:txBody>
      </p:sp>
      <p:pic>
        <p:nvPicPr>
          <p:cNvPr id="14" name="Picture 2" descr="國立陽明交通大學- 維基百科，自由的百科全書">
            <a:extLst>
              <a:ext uri="{FF2B5EF4-FFF2-40B4-BE49-F238E27FC236}">
                <a16:creationId xmlns:a16="http://schemas.microsoft.com/office/drawing/2014/main" id="{14C09B4E-2836-4801-B92A-16DEA5BDE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5" y="10285790"/>
            <a:ext cx="949292" cy="94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103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82157" y="2759383"/>
            <a:ext cx="8544243" cy="7426887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4pPr>
              <a:defRPr b="1"/>
            </a:lvl4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177700" y="2759383"/>
            <a:ext cx="8544243" cy="7426887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4pPr>
              <a:defRPr b="1"/>
            </a:lvl4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0811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84774" y="2759382"/>
            <a:ext cx="8548200" cy="1358692"/>
          </a:xfrm>
        </p:spPr>
        <p:txBody>
          <a:bodyPr anchor="b"/>
          <a:lstStyle>
            <a:lvl1pPr marL="0" indent="0">
              <a:buNone/>
              <a:defRPr sz="3958" b="1"/>
            </a:lvl1pPr>
            <a:lvl2pPr marL="753923" indent="0">
              <a:buNone/>
              <a:defRPr sz="3298" b="1"/>
            </a:lvl2pPr>
            <a:lvl3pPr marL="1507846" indent="0">
              <a:buNone/>
              <a:defRPr sz="2968" b="1"/>
            </a:lvl3pPr>
            <a:lvl4pPr marL="2261768" indent="0">
              <a:buNone/>
              <a:defRPr sz="2638" b="1"/>
            </a:lvl4pPr>
            <a:lvl5pPr marL="3015691" indent="0">
              <a:buNone/>
              <a:defRPr sz="2638" b="1"/>
            </a:lvl5pPr>
            <a:lvl6pPr marL="3769614" indent="0">
              <a:buNone/>
              <a:defRPr sz="2638" b="1"/>
            </a:lvl6pPr>
            <a:lvl7pPr marL="4523537" indent="0">
              <a:buNone/>
              <a:defRPr sz="2638" b="1"/>
            </a:lvl7pPr>
            <a:lvl8pPr marL="5277460" indent="0">
              <a:buNone/>
              <a:defRPr sz="2638" b="1"/>
            </a:lvl8pPr>
            <a:lvl9pPr marL="6031382" indent="0">
              <a:buNone/>
              <a:defRPr sz="2638" b="1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4774" y="4118076"/>
            <a:ext cx="8548200" cy="6089137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4pPr>
              <a:defRPr b="1"/>
            </a:lvl4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176391" y="2759382"/>
            <a:ext cx="8546861" cy="1358692"/>
          </a:xfrm>
        </p:spPr>
        <p:txBody>
          <a:bodyPr anchor="b"/>
          <a:lstStyle>
            <a:lvl1pPr marL="0" indent="0">
              <a:buNone/>
              <a:defRPr sz="3958" b="1"/>
            </a:lvl1pPr>
            <a:lvl2pPr marL="753923" indent="0">
              <a:buNone/>
              <a:defRPr sz="3298" b="1"/>
            </a:lvl2pPr>
            <a:lvl3pPr marL="1507846" indent="0">
              <a:buNone/>
              <a:defRPr sz="2968" b="1"/>
            </a:lvl3pPr>
            <a:lvl4pPr marL="2261768" indent="0">
              <a:buNone/>
              <a:defRPr sz="2638" b="1"/>
            </a:lvl4pPr>
            <a:lvl5pPr marL="3015691" indent="0">
              <a:buNone/>
              <a:defRPr sz="2638" b="1"/>
            </a:lvl5pPr>
            <a:lvl6pPr marL="3769614" indent="0">
              <a:buNone/>
              <a:defRPr sz="2638" b="1"/>
            </a:lvl6pPr>
            <a:lvl7pPr marL="4523537" indent="0">
              <a:buNone/>
              <a:defRPr sz="2638" b="1"/>
            </a:lvl7pPr>
            <a:lvl8pPr marL="5277460" indent="0">
              <a:buNone/>
              <a:defRPr sz="2638" b="1"/>
            </a:lvl8pPr>
            <a:lvl9pPr marL="6031382" indent="0">
              <a:buNone/>
              <a:defRPr sz="2638" b="1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177046" y="4118076"/>
            <a:ext cx="8546861" cy="6089137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4pPr>
              <a:defRPr b="1"/>
            </a:lvl4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937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8432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5"/>
            <a:ext cx="20104100" cy="1187333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 sz="2968"/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0" y="429829"/>
            <a:ext cx="20104100" cy="757510"/>
          </a:xfrm>
          <a:prstGeom prst="rect">
            <a:avLst/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 sz="2968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" y="0"/>
            <a:ext cx="671733" cy="11309350"/>
          </a:xfrm>
          <a:prstGeom prst="rect">
            <a:avLst/>
          </a:prstGeom>
          <a:gradFill rotWithShape="1">
            <a:gsLst>
              <a:gs pos="600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TW" altLang="en-US" sz="2968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9" name="Picture 2" descr="國立陽明交通大學- 維基百科，自由的百科全書">
            <a:extLst>
              <a:ext uri="{FF2B5EF4-FFF2-40B4-BE49-F238E27FC236}">
                <a16:creationId xmlns:a16="http://schemas.microsoft.com/office/drawing/2014/main" id="{14C09B4E-2836-4801-B92A-16DEA5BDE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5" y="10285790"/>
            <a:ext cx="949292" cy="94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79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23916" y="4884506"/>
            <a:ext cx="18056266" cy="1483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23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pc="40" dirty="0"/>
              <a:t>https://e</a:t>
            </a:r>
            <a:r>
              <a:rPr spc="-50" dirty="0"/>
              <a:t>ﬃ</a:t>
            </a:r>
            <a:r>
              <a:rPr spc="5" dirty="0"/>
              <a:t>cientml.ai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23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b="1" spc="75" dirty="0">
                <a:latin typeface="Arial"/>
                <a:cs typeface="Arial"/>
              </a:rPr>
              <a:t>MIT</a:t>
            </a:r>
            <a:r>
              <a:rPr b="1" dirty="0">
                <a:latin typeface="Arial"/>
                <a:cs typeface="Arial"/>
              </a:rPr>
              <a:t> </a:t>
            </a:r>
            <a:r>
              <a:rPr b="1" spc="-30" dirty="0">
                <a:latin typeface="Arial"/>
                <a:cs typeface="Arial"/>
              </a:rPr>
              <a:t>6.5940</a:t>
            </a:r>
            <a:r>
              <a:rPr spc="-30" dirty="0"/>
              <a:t>:</a:t>
            </a:r>
            <a:r>
              <a:rPr spc="-55" dirty="0"/>
              <a:t> </a:t>
            </a:r>
            <a:r>
              <a:rPr spc="65" dirty="0"/>
              <a:t>TinyML</a:t>
            </a:r>
            <a:r>
              <a:rPr spc="-55" dirty="0"/>
              <a:t> </a:t>
            </a:r>
            <a:r>
              <a:rPr spc="45" dirty="0"/>
              <a:t>and</a:t>
            </a:r>
            <a:r>
              <a:rPr spc="-55" dirty="0"/>
              <a:t> </a:t>
            </a:r>
            <a:r>
              <a:rPr spc="-40" dirty="0"/>
              <a:t>Eﬃcient</a:t>
            </a:r>
            <a:r>
              <a:rPr spc="-55" dirty="0"/>
              <a:t> </a:t>
            </a:r>
            <a:r>
              <a:rPr spc="65" dirty="0"/>
              <a:t>Deep</a:t>
            </a:r>
            <a:r>
              <a:rPr spc="-55" dirty="0"/>
              <a:t> </a:t>
            </a:r>
            <a:r>
              <a:rPr spc="15" dirty="0"/>
              <a:t>Learning</a:t>
            </a:r>
            <a:r>
              <a:rPr spc="-55" dirty="0"/>
              <a:t> </a:t>
            </a:r>
            <a:r>
              <a:rPr spc="45" dirty="0"/>
              <a:t>Computing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95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75" dirty="0"/>
              <a:t>‹#›</a:t>
            </a:fld>
            <a:endParaRPr spc="75" dirty="0"/>
          </a:p>
        </p:txBody>
      </p:sp>
    </p:spTree>
    <p:extLst>
      <p:ext uri="{BB962C8B-B14F-4D97-AF65-F5344CB8AC3E}">
        <p14:creationId xmlns:p14="http://schemas.microsoft.com/office/powerpoint/2010/main" val="3327889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82157" y="2759383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65442" marR="0" lvl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1" lang="en-US" altLang="zh-TW" sz="395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11111</a:t>
            </a:r>
          </a:p>
          <a:p>
            <a:pPr marL="1225125" marR="0" lvl="1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1" lang="en-US" altLang="zh-TW" sz="32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22222</a:t>
            </a:r>
          </a:p>
          <a:p>
            <a:pPr marL="1884807" marR="0" lvl="2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1" lang="en-US" altLang="zh-TW" sz="32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33333</a:t>
            </a:r>
          </a:p>
          <a:p>
            <a:pPr marL="2638730" marR="0" lvl="3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/>
            </a:pPr>
            <a:r>
              <a:rPr kumimoji="1" lang="en-US" altLang="zh-TW" sz="296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44444</a:t>
            </a:r>
          </a:p>
          <a:p>
            <a:pPr marL="3392653" marR="0" lvl="4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1" lang="en-US" altLang="zh-TW" sz="296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55555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198520" y="10482093"/>
            <a:ext cx="4523423" cy="6021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09">
                <a:solidFill>
                  <a:schemeClr val="tx1"/>
                </a:solidFill>
              </a:defRPr>
            </a:lvl1pPr>
          </a:lstStyle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5"/>
            <a:ext cx="20104100" cy="1187333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 sz="2968"/>
          </a:p>
        </p:txBody>
      </p:sp>
      <p:sp>
        <p:nvSpPr>
          <p:cNvPr id="12" name="Rectangle 27"/>
          <p:cNvSpPr>
            <a:spLocks noChangeArrowheads="1"/>
          </p:cNvSpPr>
          <p:nvPr/>
        </p:nvSpPr>
        <p:spPr bwMode="auto">
          <a:xfrm>
            <a:off x="0" y="429828"/>
            <a:ext cx="20104100" cy="1899733"/>
          </a:xfrm>
          <a:prstGeom prst="rect">
            <a:avLst/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 sz="2968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" y="0"/>
            <a:ext cx="671733" cy="11309350"/>
          </a:xfrm>
          <a:prstGeom prst="rect">
            <a:avLst/>
          </a:prstGeom>
          <a:gradFill rotWithShape="1">
            <a:gsLst>
              <a:gs pos="600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TW" altLang="en-US" sz="2968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  <a:prstGeom prst="rect">
            <a:avLst/>
          </a:prstGeom>
          <a:solidFill>
            <a:srgbClr val="000066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 dirty="0"/>
              <a:t>Title</a:t>
            </a:r>
            <a:endParaRPr lang="en-US" dirty="0"/>
          </a:p>
        </p:txBody>
      </p:sp>
      <p:pic>
        <p:nvPicPr>
          <p:cNvPr id="15" name="Picture 2" descr="國立陽明交通大學- 維基百科，自由的百科全書">
            <a:extLst>
              <a:ext uri="{FF2B5EF4-FFF2-40B4-BE49-F238E27FC236}">
                <a16:creationId xmlns:a16="http://schemas.microsoft.com/office/drawing/2014/main" id="{14C09B4E-2836-4801-B92A-16DEA5BDE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5" y="10285790"/>
            <a:ext cx="949292" cy="94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7728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5" r:id="rId8"/>
  </p:sldLayoutIdLst>
  <p:txStyles>
    <p:titleStyle>
      <a:lvl1pPr algn="l" defTabSz="1507846" rtl="0" eaLnBrk="1" latinLnBrk="0" hangingPunct="1">
        <a:lnSpc>
          <a:spcPct val="90000"/>
        </a:lnSpc>
        <a:spcBef>
          <a:spcPct val="0"/>
        </a:spcBef>
        <a:buNone/>
        <a:defRPr sz="6596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565442" marR="0" indent="-565442" algn="l" defTabSz="1507846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3399"/>
        </a:buClr>
        <a:buSzTx/>
        <a:buFont typeface="Wingdings" panose="05000000000000000000" pitchFamily="2" charset="2"/>
        <a:buChar char="n"/>
        <a:tabLst/>
        <a:defRPr sz="4617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1225125" marR="0" indent="-471202" algn="l" defTabSz="1507846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3399"/>
        </a:buClr>
        <a:buSzTx/>
        <a:buFont typeface="Wingdings" panose="05000000000000000000" pitchFamily="2" charset="2"/>
        <a:buChar char="Ø"/>
        <a:tabLst/>
        <a:defRPr sz="3958" kern="1200">
          <a:solidFill>
            <a:schemeClr val="tx1"/>
          </a:solidFill>
          <a:latin typeface="+mn-lt"/>
          <a:ea typeface="+mn-ea"/>
          <a:cs typeface="+mn-cs"/>
        </a:defRPr>
      </a:lvl2pPr>
      <a:lvl3pPr marL="1884807" marR="0" indent="-376961" algn="l" defTabSz="1507846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3399"/>
        </a:buClr>
        <a:buSzTx/>
        <a:buFont typeface="Wingdings" panose="05000000000000000000" pitchFamily="2" charset="2"/>
        <a:buChar char="l"/>
        <a:tabLst/>
        <a:defRPr sz="3298" kern="1200">
          <a:solidFill>
            <a:schemeClr val="tx1"/>
          </a:solidFill>
          <a:latin typeface="+mn-lt"/>
          <a:ea typeface="+mn-ea"/>
          <a:cs typeface="+mn-cs"/>
        </a:defRPr>
      </a:lvl3pPr>
      <a:lvl4pPr marL="2638730" marR="0" indent="-376961" algn="l" defTabSz="1507846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3399"/>
        </a:buClr>
        <a:buSzTx/>
        <a:buFont typeface="Arial" panose="020B0604020202020204" pitchFamily="34" charset="0"/>
        <a:buChar char="»"/>
        <a:tabLst/>
        <a:defRPr sz="2968" kern="1200">
          <a:solidFill>
            <a:schemeClr val="tx1"/>
          </a:solidFill>
          <a:latin typeface="+mn-lt"/>
          <a:ea typeface="+mn-ea"/>
          <a:cs typeface="+mn-cs"/>
        </a:defRPr>
      </a:lvl4pPr>
      <a:lvl5pPr marL="3392653" marR="0" indent="-376961" algn="l" defTabSz="1507846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3399"/>
        </a:buClr>
        <a:buSzTx/>
        <a:buFont typeface="Wingdings" panose="05000000000000000000" pitchFamily="2" charset="2"/>
        <a:buChar char="u"/>
        <a:tabLst/>
        <a:defRPr sz="2968" kern="1200">
          <a:solidFill>
            <a:schemeClr val="tx1"/>
          </a:solidFill>
          <a:latin typeface="+mn-lt"/>
          <a:ea typeface="+mn-ea"/>
          <a:cs typeface="+mn-cs"/>
        </a:defRPr>
      </a:lvl5pPr>
      <a:lvl6pPr marL="4146575" indent="-376961" algn="l" defTabSz="1507846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968" kern="1200">
          <a:solidFill>
            <a:schemeClr val="tx1"/>
          </a:solidFill>
          <a:latin typeface="+mn-lt"/>
          <a:ea typeface="+mn-ea"/>
          <a:cs typeface="+mn-cs"/>
        </a:defRPr>
      </a:lvl6pPr>
      <a:lvl7pPr marL="4900498" indent="-376961" algn="l" defTabSz="1507846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968" kern="1200">
          <a:solidFill>
            <a:schemeClr val="tx1"/>
          </a:solidFill>
          <a:latin typeface="+mn-lt"/>
          <a:ea typeface="+mn-ea"/>
          <a:cs typeface="+mn-cs"/>
        </a:defRPr>
      </a:lvl7pPr>
      <a:lvl8pPr marL="5654421" indent="-376961" algn="l" defTabSz="1507846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968" kern="1200">
          <a:solidFill>
            <a:schemeClr val="tx1"/>
          </a:solidFill>
          <a:latin typeface="+mn-lt"/>
          <a:ea typeface="+mn-ea"/>
          <a:cs typeface="+mn-cs"/>
        </a:defRPr>
      </a:lvl8pPr>
      <a:lvl9pPr marL="6408344" indent="-376961" algn="l" defTabSz="1507846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9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1pPr>
      <a:lvl2pPr marL="753923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2pPr>
      <a:lvl3pPr marL="1507846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3pPr>
      <a:lvl4pPr marL="2261768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4pPr>
      <a:lvl5pPr marL="3015691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5pPr>
      <a:lvl6pPr marL="3769614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6pPr>
      <a:lvl7pPr marL="4523537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7pPr>
      <a:lvl8pPr marL="5277460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8pPr>
      <a:lvl9pPr marL="6031382" algn="l" defTabSz="1507846" rtl="0" eaLnBrk="1" latinLnBrk="0" hangingPunct="1">
        <a:defRPr sz="29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7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3" Type="http://schemas.openxmlformats.org/officeDocument/2006/relationships/image" Target="../media/image12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14.png"/><Relationship Id="rId15" Type="http://schemas.openxmlformats.org/officeDocument/2006/relationships/image" Target="../media/image78.png"/><Relationship Id="rId10" Type="http://schemas.openxmlformats.org/officeDocument/2006/relationships/image" Target="../media/image73.png"/><Relationship Id="rId4" Type="http://schemas.openxmlformats.org/officeDocument/2006/relationships/image" Target="../media/image13.png"/><Relationship Id="rId9" Type="http://schemas.openxmlformats.org/officeDocument/2006/relationships/image" Target="../media/image72.png"/><Relationship Id="rId14" Type="http://schemas.openxmlformats.org/officeDocument/2006/relationships/image" Target="../media/image7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jpg"/><Relationship Id="rId4" Type="http://schemas.openxmlformats.org/officeDocument/2006/relationships/image" Target="../media/image9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pn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12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14.png"/><Relationship Id="rId10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8.png"/><Relationship Id="rId4" Type="http://schemas.openxmlformats.org/officeDocument/2006/relationships/image" Target="../media/image105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30.png"/><Relationship Id="rId7" Type="http://schemas.openxmlformats.org/officeDocument/2006/relationships/image" Target="../media/image1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Relationship Id="rId9" Type="http://schemas.openxmlformats.org/officeDocument/2006/relationships/image" Target="../media/image136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0.png"/><Relationship Id="rId2" Type="http://schemas.openxmlformats.org/officeDocument/2006/relationships/image" Target="../media/image12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0.png"/><Relationship Id="rId2" Type="http://schemas.openxmlformats.org/officeDocument/2006/relationships/image" Target="../media/image12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90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0.png"/><Relationship Id="rId7" Type="http://schemas.openxmlformats.org/officeDocument/2006/relationships/image" Target="../media/image1290.png"/><Relationship Id="rId2" Type="http://schemas.openxmlformats.org/officeDocument/2006/relationships/image" Target="../media/image13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0.png"/><Relationship Id="rId5" Type="http://schemas.openxmlformats.org/officeDocument/2006/relationships/image" Target="../media/image1280.png"/><Relationship Id="rId4" Type="http://schemas.openxmlformats.org/officeDocument/2006/relationships/image" Target="../media/image127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0.png"/><Relationship Id="rId7" Type="http://schemas.openxmlformats.org/officeDocument/2006/relationships/image" Target="../media/image1380.png"/><Relationship Id="rId2" Type="http://schemas.openxmlformats.org/officeDocument/2006/relationships/image" Target="../media/image13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70.png"/><Relationship Id="rId5" Type="http://schemas.openxmlformats.org/officeDocument/2006/relationships/image" Target="../media/image1360.png"/><Relationship Id="rId4" Type="http://schemas.openxmlformats.org/officeDocument/2006/relationships/image" Target="../media/image13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50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16" Type="http://schemas.openxmlformats.org/officeDocument/2006/relationships/tags" Target="../tags/tag16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tags" Target="../tags/tag74.xml"/><Relationship Id="rId79" Type="http://schemas.openxmlformats.org/officeDocument/2006/relationships/image" Target="../media/image147.png"/><Relationship Id="rId5" Type="http://schemas.openxmlformats.org/officeDocument/2006/relationships/tags" Target="../tags/tag5.xml"/><Relationship Id="rId61" Type="http://schemas.openxmlformats.org/officeDocument/2006/relationships/tags" Target="../tags/tag61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77" Type="http://schemas.openxmlformats.org/officeDocument/2006/relationships/slideLayout" Target="../slideLayouts/slideLayout2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80" Type="http://schemas.openxmlformats.org/officeDocument/2006/relationships/image" Target="../media/image148.png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image" Target="../media/image146.png"/><Relationship Id="rId81" Type="http://schemas.openxmlformats.org/officeDocument/2006/relationships/image" Target="../media/image149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TW" altLang="en-US" sz="7200" dirty="0"/>
              <a:t>邊緣人工智慧</a:t>
            </a:r>
            <a:br>
              <a:rPr lang="en-US" altLang="zh-TW" sz="7200" dirty="0"/>
            </a:br>
            <a:r>
              <a:rPr lang="en-US" altLang="zh-TW" sz="7200" dirty="0"/>
              <a:t>Edge AI</a:t>
            </a:r>
            <a:endParaRPr lang="zh-TW" altLang="en-US" sz="72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altLang="zh-TW" sz="4800" dirty="0">
                <a:latin typeface="Arial Narrow" panose="020B0606020202030204" pitchFamily="34" charset="0"/>
              </a:rPr>
              <a:t>Basics of Artificial Intelligence (AI) and Deep Learning (DL)</a:t>
            </a:r>
          </a:p>
          <a:p>
            <a:endParaRPr lang="en-US" altLang="zh-TW" sz="4800" dirty="0">
              <a:latin typeface="Arial Narrow" panose="020B0606020202030204" pitchFamily="34" charset="0"/>
            </a:endParaRPr>
          </a:p>
          <a:p>
            <a:r>
              <a:rPr lang="zh-TW" altLang="en-US" sz="3600" dirty="0">
                <a:latin typeface="Arial Narrow" panose="020B0606020202030204" pitchFamily="34" charset="0"/>
              </a:rPr>
              <a:t>吳凱強</a:t>
            </a:r>
            <a:endParaRPr lang="en-US" altLang="zh-TW" sz="3600" dirty="0">
              <a:latin typeface="Arial Narrow" panose="020B0606020202030204" pitchFamily="34" charset="0"/>
            </a:endParaRPr>
          </a:p>
          <a:p>
            <a:r>
              <a:rPr lang="en-US" altLang="zh-TW" sz="3600" dirty="0">
                <a:latin typeface="Arial Narrow" panose="020B0606020202030204" pitchFamily="34" charset="0"/>
              </a:rPr>
              <a:t>Kai-Chiang Wu</a:t>
            </a:r>
            <a:endParaRPr lang="zh-TW" altLang="en-US" sz="3600" dirty="0">
              <a:latin typeface="Arial Narrow" panose="020B0606020202030204" pitchFamily="34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" y="3140075"/>
            <a:ext cx="32004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502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25"/>
              <a:t>Fully-Connected</a:t>
            </a:r>
            <a:r>
              <a:rPr lang="en-US" spc="-290"/>
              <a:t> </a:t>
            </a:r>
            <a:r>
              <a:rPr lang="en-US" spc="-140"/>
              <a:t>Layer</a:t>
            </a:r>
            <a:r>
              <a:rPr lang="en-US" spc="-290"/>
              <a:t> </a:t>
            </a:r>
            <a:r>
              <a:rPr lang="en-US" spc="-180"/>
              <a:t>(Linear</a:t>
            </a:r>
            <a:r>
              <a:rPr lang="en-US" spc="-290"/>
              <a:t> </a:t>
            </a:r>
            <a:r>
              <a:rPr lang="en-US" spc="-210"/>
              <a:t>Layer)</a:t>
            </a:r>
            <a:endParaRPr lang="en-US" spc="-210" dirty="0"/>
          </a:p>
        </p:txBody>
      </p:sp>
      <p:sp>
        <p:nvSpPr>
          <p:cNvPr id="114" name="object 11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10</a:t>
            </a:fld>
            <a:endParaRPr lang="en-US" altLang="zh-TW" spc="75" dirty="0"/>
          </a:p>
        </p:txBody>
      </p:sp>
      <p:sp>
        <p:nvSpPr>
          <p:cNvPr id="108" name="object 108"/>
          <p:cNvSpPr txBox="1"/>
          <p:nvPr/>
        </p:nvSpPr>
        <p:spPr>
          <a:xfrm>
            <a:off x="15339333" y="9608742"/>
            <a:ext cx="66040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950" b="1" spc="-7" baseline="-20202" dirty="0">
                <a:latin typeface="Times New Roman"/>
                <a:cs typeface="Times New Roman"/>
              </a:rPr>
              <a:t>W</a:t>
            </a:r>
            <a:r>
              <a:rPr sz="2350" i="1" spc="-5" dirty="0">
                <a:latin typeface="Times New Roman"/>
                <a:cs typeface="Times New Roman"/>
              </a:rPr>
              <a:t>T</a:t>
            </a:r>
            <a:endParaRPr sz="2350" dirty="0">
              <a:latin typeface="Times New Roman"/>
              <a:cs typeface="Times New Roman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12851795" y="9658928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X</a:t>
            </a:r>
            <a:endParaRPr sz="3300" dirty="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17837612" y="9658928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Y</a:t>
            </a:r>
            <a:endParaRPr sz="3300">
              <a:latin typeface="Times New Roman"/>
              <a:cs typeface="Times New Roman"/>
            </a:endParaRPr>
          </a:p>
        </p:txBody>
      </p:sp>
      <p:grpSp>
        <p:nvGrpSpPr>
          <p:cNvPr id="117" name="object 11">
            <a:extLst>
              <a:ext uri="{FF2B5EF4-FFF2-40B4-BE49-F238E27FC236}">
                <a16:creationId xmlns:a16="http://schemas.microsoft.com/office/drawing/2014/main" id="{D693C55F-6092-4492-3E0E-B37784360ABE}"/>
              </a:ext>
            </a:extLst>
          </p:cNvPr>
          <p:cNvGrpSpPr/>
          <p:nvPr/>
        </p:nvGrpSpPr>
        <p:grpSpPr>
          <a:xfrm>
            <a:off x="15101202" y="8060563"/>
            <a:ext cx="963930" cy="1591945"/>
            <a:chOff x="14900070" y="7936931"/>
            <a:chExt cx="963930" cy="1591945"/>
          </a:xfrm>
        </p:grpSpPr>
        <p:sp>
          <p:nvSpPr>
            <p:cNvPr id="118" name="object 12">
              <a:extLst>
                <a:ext uri="{FF2B5EF4-FFF2-40B4-BE49-F238E27FC236}">
                  <a16:creationId xmlns:a16="http://schemas.microsoft.com/office/drawing/2014/main" id="{5E463417-A223-262A-4CDD-62E23A08ABAF}"/>
                </a:ext>
              </a:extLst>
            </p:cNvPr>
            <p:cNvSpPr/>
            <p:nvPr/>
          </p:nvSpPr>
          <p:spPr>
            <a:xfrm>
              <a:off x="15224667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3">
              <a:extLst>
                <a:ext uri="{FF2B5EF4-FFF2-40B4-BE49-F238E27FC236}">
                  <a16:creationId xmlns:a16="http://schemas.microsoft.com/office/drawing/2014/main" id="{ED0706AD-7D09-10A5-0D60-DD30B02A0BE7}"/>
                </a:ext>
              </a:extLst>
            </p:cNvPr>
            <p:cNvSpPr/>
            <p:nvPr/>
          </p:nvSpPr>
          <p:spPr>
            <a:xfrm>
              <a:off x="15538794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4">
              <a:extLst>
                <a:ext uri="{FF2B5EF4-FFF2-40B4-BE49-F238E27FC236}">
                  <a16:creationId xmlns:a16="http://schemas.microsoft.com/office/drawing/2014/main" id="{E2300DDF-BB84-EF56-6D74-331DCD9F6871}"/>
                </a:ext>
              </a:extLst>
            </p:cNvPr>
            <p:cNvSpPr/>
            <p:nvPr/>
          </p:nvSpPr>
          <p:spPr>
            <a:xfrm>
              <a:off x="14900070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5">
              <a:extLst>
                <a:ext uri="{FF2B5EF4-FFF2-40B4-BE49-F238E27FC236}">
                  <a16:creationId xmlns:a16="http://schemas.microsoft.com/office/drawing/2014/main" id="{0CA513A3-E50B-10BF-D637-A51726BE07F8}"/>
                </a:ext>
              </a:extLst>
            </p:cNvPr>
            <p:cNvSpPr/>
            <p:nvPr/>
          </p:nvSpPr>
          <p:spPr>
            <a:xfrm>
              <a:off x="14900070" y="8575655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6">
              <a:extLst>
                <a:ext uri="{FF2B5EF4-FFF2-40B4-BE49-F238E27FC236}">
                  <a16:creationId xmlns:a16="http://schemas.microsoft.com/office/drawing/2014/main" id="{36B1396E-3AA2-4411-23F7-2BA6406CD325}"/>
                </a:ext>
              </a:extLst>
            </p:cNvPr>
            <p:cNvSpPr/>
            <p:nvPr/>
          </p:nvSpPr>
          <p:spPr>
            <a:xfrm>
              <a:off x="14900070" y="888978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7">
              <a:extLst>
                <a:ext uri="{FF2B5EF4-FFF2-40B4-BE49-F238E27FC236}">
                  <a16:creationId xmlns:a16="http://schemas.microsoft.com/office/drawing/2014/main" id="{31A01221-D832-3212-D68E-6417EC90F2CB}"/>
                </a:ext>
              </a:extLst>
            </p:cNvPr>
            <p:cNvSpPr/>
            <p:nvPr/>
          </p:nvSpPr>
          <p:spPr>
            <a:xfrm>
              <a:off x="14900070" y="920390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8">
              <a:extLst>
                <a:ext uri="{FF2B5EF4-FFF2-40B4-BE49-F238E27FC236}">
                  <a16:creationId xmlns:a16="http://schemas.microsoft.com/office/drawing/2014/main" id="{D67283C6-1AF9-1E5F-D895-939CB56B6F65}"/>
                </a:ext>
              </a:extLst>
            </p:cNvPr>
            <p:cNvSpPr/>
            <p:nvPr/>
          </p:nvSpPr>
          <p:spPr>
            <a:xfrm>
              <a:off x="14910541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9">
              <a:extLst>
                <a:ext uri="{FF2B5EF4-FFF2-40B4-BE49-F238E27FC236}">
                  <a16:creationId xmlns:a16="http://schemas.microsoft.com/office/drawing/2014/main" id="{B745C1C6-B0F5-16A8-2B59-BD817F1DAFC9}"/>
                </a:ext>
              </a:extLst>
            </p:cNvPr>
            <p:cNvSpPr/>
            <p:nvPr/>
          </p:nvSpPr>
          <p:spPr>
            <a:xfrm>
              <a:off x="15852920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20">
              <a:extLst>
                <a:ext uri="{FF2B5EF4-FFF2-40B4-BE49-F238E27FC236}">
                  <a16:creationId xmlns:a16="http://schemas.microsoft.com/office/drawing/2014/main" id="{521335B5-3BF6-4FE5-EB1E-2FA770F7C342}"/>
                </a:ext>
              </a:extLst>
            </p:cNvPr>
            <p:cNvSpPr/>
            <p:nvPr/>
          </p:nvSpPr>
          <p:spPr>
            <a:xfrm>
              <a:off x="14900070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21">
              <a:extLst>
                <a:ext uri="{FF2B5EF4-FFF2-40B4-BE49-F238E27FC236}">
                  <a16:creationId xmlns:a16="http://schemas.microsoft.com/office/drawing/2014/main" id="{0610B4B3-8972-F131-B9CA-8ACFC9B9FBD2}"/>
                </a:ext>
              </a:extLst>
            </p:cNvPr>
            <p:cNvSpPr/>
            <p:nvPr/>
          </p:nvSpPr>
          <p:spPr>
            <a:xfrm>
              <a:off x="14900070" y="9518034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28" name="object 22">
            <a:extLst>
              <a:ext uri="{FF2B5EF4-FFF2-40B4-BE49-F238E27FC236}">
                <a16:creationId xmlns:a16="http://schemas.microsoft.com/office/drawing/2014/main" id="{7B434411-3EC1-FB5E-FCD2-C1E4BF2F9D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387893"/>
              </p:ext>
            </p:extLst>
          </p:nvPr>
        </p:nvGraphicFramePr>
        <p:xfrm>
          <a:off x="12221708" y="8060563"/>
          <a:ext cx="1571625" cy="6282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4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29" name="object 23">
            <a:extLst>
              <a:ext uri="{FF2B5EF4-FFF2-40B4-BE49-F238E27FC236}">
                <a16:creationId xmlns:a16="http://schemas.microsoft.com/office/drawing/2014/main" id="{6770CD3E-B423-435D-3A95-628195D6407B}"/>
              </a:ext>
            </a:extLst>
          </p:cNvPr>
          <p:cNvGrpSpPr/>
          <p:nvPr/>
        </p:nvGrpSpPr>
        <p:grpSpPr>
          <a:xfrm>
            <a:off x="17519977" y="8060563"/>
            <a:ext cx="963930" cy="649605"/>
            <a:chOff x="17318845" y="7936931"/>
            <a:chExt cx="963930" cy="649605"/>
          </a:xfrm>
        </p:grpSpPr>
        <p:sp>
          <p:nvSpPr>
            <p:cNvPr id="130" name="object 24">
              <a:extLst>
                <a:ext uri="{FF2B5EF4-FFF2-40B4-BE49-F238E27FC236}">
                  <a16:creationId xmlns:a16="http://schemas.microsoft.com/office/drawing/2014/main" id="{43236383-1354-E078-306C-974FF916464A}"/>
                </a:ext>
              </a:extLst>
            </p:cNvPr>
            <p:cNvSpPr/>
            <p:nvPr/>
          </p:nvSpPr>
          <p:spPr>
            <a:xfrm>
              <a:off x="17643442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25">
              <a:extLst>
                <a:ext uri="{FF2B5EF4-FFF2-40B4-BE49-F238E27FC236}">
                  <a16:creationId xmlns:a16="http://schemas.microsoft.com/office/drawing/2014/main" id="{E0AB1EF5-88AB-E552-CB51-114D3E16DC7B}"/>
                </a:ext>
              </a:extLst>
            </p:cNvPr>
            <p:cNvSpPr/>
            <p:nvPr/>
          </p:nvSpPr>
          <p:spPr>
            <a:xfrm>
              <a:off x="17957569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26">
              <a:extLst>
                <a:ext uri="{FF2B5EF4-FFF2-40B4-BE49-F238E27FC236}">
                  <a16:creationId xmlns:a16="http://schemas.microsoft.com/office/drawing/2014/main" id="{F3943496-647E-6F32-A726-DAC74856DA71}"/>
                </a:ext>
              </a:extLst>
            </p:cNvPr>
            <p:cNvSpPr/>
            <p:nvPr/>
          </p:nvSpPr>
          <p:spPr>
            <a:xfrm>
              <a:off x="17318845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27">
              <a:extLst>
                <a:ext uri="{FF2B5EF4-FFF2-40B4-BE49-F238E27FC236}">
                  <a16:creationId xmlns:a16="http://schemas.microsoft.com/office/drawing/2014/main" id="{DEC2F28D-2FB8-06F4-212A-C28572073000}"/>
                </a:ext>
              </a:extLst>
            </p:cNvPr>
            <p:cNvSpPr/>
            <p:nvPr/>
          </p:nvSpPr>
          <p:spPr>
            <a:xfrm>
              <a:off x="17329316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28">
              <a:extLst>
                <a:ext uri="{FF2B5EF4-FFF2-40B4-BE49-F238E27FC236}">
                  <a16:creationId xmlns:a16="http://schemas.microsoft.com/office/drawing/2014/main" id="{131F6FFF-8380-F7EF-F0D7-F5C0EE2C8D28}"/>
                </a:ext>
              </a:extLst>
            </p:cNvPr>
            <p:cNvSpPr/>
            <p:nvPr/>
          </p:nvSpPr>
          <p:spPr>
            <a:xfrm>
              <a:off x="18271695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29">
              <a:extLst>
                <a:ext uri="{FF2B5EF4-FFF2-40B4-BE49-F238E27FC236}">
                  <a16:creationId xmlns:a16="http://schemas.microsoft.com/office/drawing/2014/main" id="{C996D863-8298-03F4-D210-38B780946D2C}"/>
                </a:ext>
              </a:extLst>
            </p:cNvPr>
            <p:cNvSpPr/>
            <p:nvPr/>
          </p:nvSpPr>
          <p:spPr>
            <a:xfrm>
              <a:off x="17318845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30">
              <a:extLst>
                <a:ext uri="{FF2B5EF4-FFF2-40B4-BE49-F238E27FC236}">
                  <a16:creationId xmlns:a16="http://schemas.microsoft.com/office/drawing/2014/main" id="{67E88108-601C-E997-8F25-33334CC032FA}"/>
                </a:ext>
              </a:extLst>
            </p:cNvPr>
            <p:cNvSpPr/>
            <p:nvPr/>
          </p:nvSpPr>
          <p:spPr>
            <a:xfrm>
              <a:off x="17318845" y="8575655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7" name="object 31">
            <a:extLst>
              <a:ext uri="{FF2B5EF4-FFF2-40B4-BE49-F238E27FC236}">
                <a16:creationId xmlns:a16="http://schemas.microsoft.com/office/drawing/2014/main" id="{D91AD3DD-2BB5-C28B-9755-6AC7D040C1F4}"/>
              </a:ext>
            </a:extLst>
          </p:cNvPr>
          <p:cNvSpPr/>
          <p:nvPr/>
        </p:nvSpPr>
        <p:spPr>
          <a:xfrm>
            <a:off x="14261007" y="8053423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321341" y="0"/>
                </a:moveTo>
                <a:lnTo>
                  <a:pt x="320042" y="0"/>
                </a:lnTo>
                <a:lnTo>
                  <a:pt x="190831" y="129231"/>
                </a:lnTo>
                <a:lnTo>
                  <a:pt x="189973" y="129231"/>
                </a:lnTo>
                <a:lnTo>
                  <a:pt x="61139" y="397"/>
                </a:lnTo>
                <a:lnTo>
                  <a:pt x="60081" y="209"/>
                </a:lnTo>
                <a:lnTo>
                  <a:pt x="59034" y="397"/>
                </a:lnTo>
                <a:lnTo>
                  <a:pt x="0" y="59443"/>
                </a:lnTo>
                <a:lnTo>
                  <a:pt x="0" y="60731"/>
                </a:lnTo>
                <a:lnTo>
                  <a:pt x="129231" y="189952"/>
                </a:lnTo>
                <a:lnTo>
                  <a:pt x="129231" y="190810"/>
                </a:lnTo>
                <a:lnTo>
                  <a:pt x="0" y="320042"/>
                </a:lnTo>
                <a:lnTo>
                  <a:pt x="0" y="321341"/>
                </a:lnTo>
                <a:lnTo>
                  <a:pt x="59443" y="380784"/>
                </a:lnTo>
                <a:lnTo>
                  <a:pt x="60731" y="380784"/>
                </a:lnTo>
                <a:lnTo>
                  <a:pt x="189952" y="251552"/>
                </a:lnTo>
                <a:lnTo>
                  <a:pt x="190842" y="251552"/>
                </a:lnTo>
                <a:lnTo>
                  <a:pt x="320042" y="380784"/>
                </a:lnTo>
                <a:lnTo>
                  <a:pt x="321341" y="380784"/>
                </a:lnTo>
                <a:lnTo>
                  <a:pt x="380784" y="321341"/>
                </a:lnTo>
                <a:lnTo>
                  <a:pt x="380784" y="320042"/>
                </a:lnTo>
                <a:lnTo>
                  <a:pt x="251552" y="190831"/>
                </a:lnTo>
                <a:lnTo>
                  <a:pt x="251552" y="189941"/>
                </a:lnTo>
                <a:lnTo>
                  <a:pt x="380773" y="60731"/>
                </a:lnTo>
                <a:lnTo>
                  <a:pt x="380773" y="59432"/>
                </a:lnTo>
                <a:lnTo>
                  <a:pt x="3213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32">
            <a:extLst>
              <a:ext uri="{FF2B5EF4-FFF2-40B4-BE49-F238E27FC236}">
                <a16:creationId xmlns:a16="http://schemas.microsoft.com/office/drawing/2014/main" id="{02BD4273-6596-50D8-CF7D-8E3DA2CE88BA}"/>
              </a:ext>
            </a:extLst>
          </p:cNvPr>
          <p:cNvSpPr txBox="1"/>
          <p:nvPr/>
        </p:nvSpPr>
        <p:spPr>
          <a:xfrm>
            <a:off x="15417614" y="7513777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39" name="object 33">
            <a:extLst>
              <a:ext uri="{FF2B5EF4-FFF2-40B4-BE49-F238E27FC236}">
                <a16:creationId xmlns:a16="http://schemas.microsoft.com/office/drawing/2014/main" id="{38677D93-C2F3-76E5-60B5-8CBDF4226B1D}"/>
              </a:ext>
            </a:extLst>
          </p:cNvPr>
          <p:cNvSpPr txBox="1"/>
          <p:nvPr/>
        </p:nvSpPr>
        <p:spPr>
          <a:xfrm>
            <a:off x="12871199" y="7513777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40" name="object 34">
            <a:extLst>
              <a:ext uri="{FF2B5EF4-FFF2-40B4-BE49-F238E27FC236}">
                <a16:creationId xmlns:a16="http://schemas.microsoft.com/office/drawing/2014/main" id="{713CDBFA-5566-89E1-9316-AFBEED9F4C06}"/>
              </a:ext>
            </a:extLst>
          </p:cNvPr>
          <p:cNvSpPr txBox="1"/>
          <p:nvPr/>
        </p:nvSpPr>
        <p:spPr>
          <a:xfrm>
            <a:off x="16552174" y="7694135"/>
            <a:ext cx="841375" cy="9302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00" b="1" spc="114" dirty="0">
                <a:latin typeface="Arial"/>
                <a:cs typeface="Arial"/>
              </a:rPr>
              <a:t>=</a:t>
            </a:r>
            <a:r>
              <a:rPr sz="5900" b="1" spc="-190" dirty="0">
                <a:latin typeface="Arial"/>
                <a:cs typeface="Arial"/>
              </a:rPr>
              <a:t> </a:t>
            </a:r>
            <a:r>
              <a:rPr sz="2600" i="1" spc="15" dirty="0">
                <a:latin typeface="Times New Roman"/>
                <a:cs typeface="Times New Roman"/>
              </a:rPr>
              <a:t>n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41" name="object 35">
            <a:extLst>
              <a:ext uri="{FF2B5EF4-FFF2-40B4-BE49-F238E27FC236}">
                <a16:creationId xmlns:a16="http://schemas.microsoft.com/office/drawing/2014/main" id="{5F9D224B-4BFA-E717-F0C3-82D126286DD0}"/>
              </a:ext>
            </a:extLst>
          </p:cNvPr>
          <p:cNvSpPr txBox="1"/>
          <p:nvPr/>
        </p:nvSpPr>
        <p:spPr>
          <a:xfrm>
            <a:off x="17832503" y="7513777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42" name="object 39">
            <a:extLst>
              <a:ext uri="{FF2B5EF4-FFF2-40B4-BE49-F238E27FC236}">
                <a16:creationId xmlns:a16="http://schemas.microsoft.com/office/drawing/2014/main" id="{92E40AD2-4DA3-C7EF-A36F-8968BD96FC4C}"/>
              </a:ext>
            </a:extLst>
          </p:cNvPr>
          <p:cNvSpPr txBox="1"/>
          <p:nvPr/>
        </p:nvSpPr>
        <p:spPr>
          <a:xfrm>
            <a:off x="14735708" y="8542476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43" name="object 40">
            <a:extLst>
              <a:ext uri="{FF2B5EF4-FFF2-40B4-BE49-F238E27FC236}">
                <a16:creationId xmlns:a16="http://schemas.microsoft.com/office/drawing/2014/main" id="{4A283877-EA51-A927-954F-1A8BA5D20B62}"/>
              </a:ext>
            </a:extLst>
          </p:cNvPr>
          <p:cNvSpPr txBox="1"/>
          <p:nvPr/>
        </p:nvSpPr>
        <p:spPr>
          <a:xfrm>
            <a:off x="11881364" y="8112969"/>
            <a:ext cx="1930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n</a:t>
            </a:r>
            <a:endParaRPr sz="2600">
              <a:latin typeface="Times New Roman"/>
              <a:cs typeface="Times New Roman"/>
            </a:endParaRPr>
          </a:p>
        </p:txBody>
      </p:sp>
      <p:graphicFrame>
        <p:nvGraphicFramePr>
          <p:cNvPr id="155" name="object 75">
            <a:extLst>
              <a:ext uri="{FF2B5EF4-FFF2-40B4-BE49-F238E27FC236}">
                <a16:creationId xmlns:a16="http://schemas.microsoft.com/office/drawing/2014/main" id="{941F7370-39D3-2580-96A1-957C89DD27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289315"/>
              </p:ext>
            </p:extLst>
          </p:nvPr>
        </p:nvGraphicFramePr>
        <p:xfrm>
          <a:off x="2214308" y="7604140"/>
          <a:ext cx="5230493" cy="17510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>
                          <a:latin typeface="Times New Roman"/>
                          <a:cs typeface="Times New Roman"/>
                        </a:rPr>
                        <a:t>n</a:t>
                      </a: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Batch Size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56" name="object 10">
            <a:extLst>
              <a:ext uri="{FF2B5EF4-FFF2-40B4-BE49-F238E27FC236}">
                <a16:creationId xmlns:a16="http://schemas.microsoft.com/office/drawing/2014/main" id="{7F04E605-8020-AC10-2D74-DC6FA0169543}"/>
              </a:ext>
            </a:extLst>
          </p:cNvPr>
          <p:cNvGrpSpPr/>
          <p:nvPr/>
        </p:nvGrpSpPr>
        <p:grpSpPr>
          <a:xfrm>
            <a:off x="16484335" y="5366465"/>
            <a:ext cx="815975" cy="815975"/>
            <a:chOff x="16382407" y="3879839"/>
            <a:chExt cx="815975" cy="815975"/>
          </a:xfrm>
        </p:grpSpPr>
        <p:sp>
          <p:nvSpPr>
            <p:cNvPr id="157" name="object 11">
              <a:extLst>
                <a:ext uri="{FF2B5EF4-FFF2-40B4-BE49-F238E27FC236}">
                  <a16:creationId xmlns:a16="http://schemas.microsoft.com/office/drawing/2014/main" id="{DEF76281-5D18-5A4B-B56C-3CC2ECAE9A66}"/>
                </a:ext>
              </a:extLst>
            </p:cNvPr>
            <p:cNvSpPr/>
            <p:nvPr/>
          </p:nvSpPr>
          <p:spPr>
            <a:xfrm>
              <a:off x="16398288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9" y="5444"/>
                  </a:lnTo>
                  <a:lnTo>
                    <a:pt x="277381" y="16332"/>
                  </a:lnTo>
                  <a:lnTo>
                    <a:pt x="233365" y="32665"/>
                  </a:lnTo>
                  <a:lnTo>
                    <a:pt x="191171" y="54442"/>
                  </a:lnTo>
                  <a:lnTo>
                    <a:pt x="151318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18" y="702296"/>
                  </a:lnTo>
                  <a:lnTo>
                    <a:pt x="191171" y="729518"/>
                  </a:lnTo>
                  <a:lnTo>
                    <a:pt x="233365" y="751295"/>
                  </a:lnTo>
                  <a:lnTo>
                    <a:pt x="277381" y="767627"/>
                  </a:lnTo>
                  <a:lnTo>
                    <a:pt x="322699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4" y="778516"/>
                  </a:lnTo>
                  <a:lnTo>
                    <a:pt x="506572" y="767627"/>
                  </a:lnTo>
                  <a:lnTo>
                    <a:pt x="550589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4" y="632639"/>
                  </a:lnTo>
                  <a:lnTo>
                    <a:pt x="729514" y="592785"/>
                  </a:lnTo>
                  <a:lnTo>
                    <a:pt x="751289" y="550590"/>
                  </a:lnTo>
                  <a:lnTo>
                    <a:pt x="767621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1" y="277386"/>
                  </a:lnTo>
                  <a:lnTo>
                    <a:pt x="751289" y="233369"/>
                  </a:lnTo>
                  <a:lnTo>
                    <a:pt x="729514" y="191174"/>
                  </a:lnTo>
                  <a:lnTo>
                    <a:pt x="702294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89" y="32665"/>
                  </a:lnTo>
                  <a:lnTo>
                    <a:pt x="506572" y="16332"/>
                  </a:lnTo>
                  <a:lnTo>
                    <a:pt x="461254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2">
              <a:extLst>
                <a:ext uri="{FF2B5EF4-FFF2-40B4-BE49-F238E27FC236}">
                  <a16:creationId xmlns:a16="http://schemas.microsoft.com/office/drawing/2014/main" id="{AC79E01B-8E50-9A72-8292-A5D5E68B0845}"/>
                </a:ext>
              </a:extLst>
            </p:cNvPr>
            <p:cNvSpPr/>
            <p:nvPr/>
          </p:nvSpPr>
          <p:spPr>
            <a:xfrm>
              <a:off x="16398282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9" name="object 13">
            <a:extLst>
              <a:ext uri="{FF2B5EF4-FFF2-40B4-BE49-F238E27FC236}">
                <a16:creationId xmlns:a16="http://schemas.microsoft.com/office/drawing/2014/main" id="{8F43E951-5445-F9EF-2022-AF578494BB40}"/>
              </a:ext>
            </a:extLst>
          </p:cNvPr>
          <p:cNvSpPr txBox="1"/>
          <p:nvPr/>
        </p:nvSpPr>
        <p:spPr>
          <a:xfrm>
            <a:off x="16699510" y="5494290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y</a:t>
            </a:r>
            <a:r>
              <a:rPr sz="3375" spc="-165" baseline="-19753" dirty="0">
                <a:latin typeface="Cambria"/>
                <a:cs typeface="Cambria"/>
              </a:rPr>
              <a:t>2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60" name="object 14">
            <a:extLst>
              <a:ext uri="{FF2B5EF4-FFF2-40B4-BE49-F238E27FC236}">
                <a16:creationId xmlns:a16="http://schemas.microsoft.com/office/drawing/2014/main" id="{70B4416A-4560-A5DE-6BA2-D7FEEC671C7A}"/>
              </a:ext>
            </a:extLst>
          </p:cNvPr>
          <p:cNvGrpSpPr/>
          <p:nvPr/>
        </p:nvGrpSpPr>
        <p:grpSpPr>
          <a:xfrm>
            <a:off x="15077844" y="5366465"/>
            <a:ext cx="815975" cy="815975"/>
            <a:chOff x="14975916" y="3879839"/>
            <a:chExt cx="815975" cy="815975"/>
          </a:xfrm>
        </p:grpSpPr>
        <p:sp>
          <p:nvSpPr>
            <p:cNvPr id="161" name="object 15">
              <a:extLst>
                <a:ext uri="{FF2B5EF4-FFF2-40B4-BE49-F238E27FC236}">
                  <a16:creationId xmlns:a16="http://schemas.microsoft.com/office/drawing/2014/main" id="{2B57C369-A13F-5A33-99DF-E7B64D04DAA6}"/>
                </a:ext>
              </a:extLst>
            </p:cNvPr>
            <p:cNvSpPr/>
            <p:nvPr/>
          </p:nvSpPr>
          <p:spPr>
            <a:xfrm>
              <a:off x="14991797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9" y="0"/>
                  </a:moveTo>
                  <a:lnTo>
                    <a:pt x="368801" y="0"/>
                  </a:lnTo>
                  <a:lnTo>
                    <a:pt x="322703" y="5444"/>
                  </a:lnTo>
                  <a:lnTo>
                    <a:pt x="277386" y="16332"/>
                  </a:lnTo>
                  <a:lnTo>
                    <a:pt x="233369" y="32665"/>
                  </a:lnTo>
                  <a:lnTo>
                    <a:pt x="191174" y="54442"/>
                  </a:lnTo>
                  <a:lnTo>
                    <a:pt x="151320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20" y="702296"/>
                  </a:lnTo>
                  <a:lnTo>
                    <a:pt x="191174" y="729518"/>
                  </a:lnTo>
                  <a:lnTo>
                    <a:pt x="233369" y="751295"/>
                  </a:lnTo>
                  <a:lnTo>
                    <a:pt x="277386" y="767627"/>
                  </a:lnTo>
                  <a:lnTo>
                    <a:pt x="322703" y="778516"/>
                  </a:lnTo>
                  <a:lnTo>
                    <a:pt x="368801" y="783960"/>
                  </a:lnTo>
                  <a:lnTo>
                    <a:pt x="415159" y="783960"/>
                  </a:lnTo>
                  <a:lnTo>
                    <a:pt x="461256" y="778516"/>
                  </a:lnTo>
                  <a:lnTo>
                    <a:pt x="506574" y="767627"/>
                  </a:lnTo>
                  <a:lnTo>
                    <a:pt x="550590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6" y="632639"/>
                  </a:lnTo>
                  <a:lnTo>
                    <a:pt x="729518" y="592785"/>
                  </a:lnTo>
                  <a:lnTo>
                    <a:pt x="751295" y="550590"/>
                  </a:lnTo>
                  <a:lnTo>
                    <a:pt x="767627" y="506574"/>
                  </a:lnTo>
                  <a:lnTo>
                    <a:pt x="778516" y="461256"/>
                  </a:lnTo>
                  <a:lnTo>
                    <a:pt x="783960" y="415159"/>
                  </a:lnTo>
                  <a:lnTo>
                    <a:pt x="783960" y="368801"/>
                  </a:lnTo>
                  <a:lnTo>
                    <a:pt x="778516" y="322703"/>
                  </a:lnTo>
                  <a:lnTo>
                    <a:pt x="767627" y="277386"/>
                  </a:lnTo>
                  <a:lnTo>
                    <a:pt x="751295" y="233369"/>
                  </a:lnTo>
                  <a:lnTo>
                    <a:pt x="729518" y="191174"/>
                  </a:lnTo>
                  <a:lnTo>
                    <a:pt x="702296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90" y="32665"/>
                  </a:lnTo>
                  <a:lnTo>
                    <a:pt x="506574" y="16332"/>
                  </a:lnTo>
                  <a:lnTo>
                    <a:pt x="461256" y="5444"/>
                  </a:lnTo>
                  <a:lnTo>
                    <a:pt x="415159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">
              <a:extLst>
                <a:ext uri="{FF2B5EF4-FFF2-40B4-BE49-F238E27FC236}">
                  <a16:creationId xmlns:a16="http://schemas.microsoft.com/office/drawing/2014/main" id="{7BC04606-F309-2E8D-B70D-E5E81F9EC042}"/>
                </a:ext>
              </a:extLst>
            </p:cNvPr>
            <p:cNvSpPr/>
            <p:nvPr/>
          </p:nvSpPr>
          <p:spPr>
            <a:xfrm>
              <a:off x="14991791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3" name="object 17">
            <a:extLst>
              <a:ext uri="{FF2B5EF4-FFF2-40B4-BE49-F238E27FC236}">
                <a16:creationId xmlns:a16="http://schemas.microsoft.com/office/drawing/2014/main" id="{E7C812F2-F9EC-8840-7FA8-4AF57DC105DB}"/>
              </a:ext>
            </a:extLst>
          </p:cNvPr>
          <p:cNvSpPr txBox="1"/>
          <p:nvPr/>
        </p:nvSpPr>
        <p:spPr>
          <a:xfrm>
            <a:off x="15293019" y="5494290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y</a:t>
            </a:r>
            <a:r>
              <a:rPr sz="3375" spc="-165" baseline="-19753" dirty="0">
                <a:latin typeface="Cambria"/>
                <a:cs typeface="Cambria"/>
              </a:rPr>
              <a:t>1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64" name="object 18">
            <a:extLst>
              <a:ext uri="{FF2B5EF4-FFF2-40B4-BE49-F238E27FC236}">
                <a16:creationId xmlns:a16="http://schemas.microsoft.com/office/drawing/2014/main" id="{EDD36AA1-6921-F395-669E-480A8F10C97A}"/>
              </a:ext>
            </a:extLst>
          </p:cNvPr>
          <p:cNvGrpSpPr/>
          <p:nvPr/>
        </p:nvGrpSpPr>
        <p:grpSpPr>
          <a:xfrm>
            <a:off x="13671364" y="5366465"/>
            <a:ext cx="815975" cy="815975"/>
            <a:chOff x="13569436" y="3879839"/>
            <a:chExt cx="815975" cy="815975"/>
          </a:xfrm>
        </p:grpSpPr>
        <p:sp>
          <p:nvSpPr>
            <p:cNvPr id="165" name="object 19">
              <a:extLst>
                <a:ext uri="{FF2B5EF4-FFF2-40B4-BE49-F238E27FC236}">
                  <a16:creationId xmlns:a16="http://schemas.microsoft.com/office/drawing/2014/main" id="{B500049E-EDB0-24F5-C2F6-0A9688376599}"/>
                </a:ext>
              </a:extLst>
            </p:cNvPr>
            <p:cNvSpPr/>
            <p:nvPr/>
          </p:nvSpPr>
          <p:spPr>
            <a:xfrm>
              <a:off x="13585313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20">
              <a:extLst>
                <a:ext uri="{FF2B5EF4-FFF2-40B4-BE49-F238E27FC236}">
                  <a16:creationId xmlns:a16="http://schemas.microsoft.com/office/drawing/2014/main" id="{C280DFD6-71B2-3460-6094-8E5F7ADC3074}"/>
                </a:ext>
              </a:extLst>
            </p:cNvPr>
            <p:cNvSpPr/>
            <p:nvPr/>
          </p:nvSpPr>
          <p:spPr>
            <a:xfrm>
              <a:off x="13585311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7" name="object 21">
            <a:extLst>
              <a:ext uri="{FF2B5EF4-FFF2-40B4-BE49-F238E27FC236}">
                <a16:creationId xmlns:a16="http://schemas.microsoft.com/office/drawing/2014/main" id="{0548023C-B635-C0E2-F62B-CF5629F02D38}"/>
              </a:ext>
            </a:extLst>
          </p:cNvPr>
          <p:cNvSpPr txBox="1"/>
          <p:nvPr/>
        </p:nvSpPr>
        <p:spPr>
          <a:xfrm>
            <a:off x="13886526" y="5492373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y</a:t>
            </a:r>
            <a:r>
              <a:rPr sz="3375" spc="-165" baseline="-19753" dirty="0">
                <a:latin typeface="Cambria"/>
                <a:cs typeface="Cambria"/>
              </a:rPr>
              <a:t>0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68" name="object 22">
            <a:extLst>
              <a:ext uri="{FF2B5EF4-FFF2-40B4-BE49-F238E27FC236}">
                <a16:creationId xmlns:a16="http://schemas.microsoft.com/office/drawing/2014/main" id="{B93054E2-6986-E3AE-EC2E-5F2804D60C1F}"/>
              </a:ext>
            </a:extLst>
          </p:cNvPr>
          <p:cNvGrpSpPr/>
          <p:nvPr/>
        </p:nvGrpSpPr>
        <p:grpSpPr>
          <a:xfrm>
            <a:off x="17890828" y="3712713"/>
            <a:ext cx="815975" cy="815975"/>
            <a:chOff x="17788900" y="2226087"/>
            <a:chExt cx="815975" cy="815975"/>
          </a:xfrm>
        </p:grpSpPr>
        <p:sp>
          <p:nvSpPr>
            <p:cNvPr id="169" name="object 23">
              <a:extLst>
                <a:ext uri="{FF2B5EF4-FFF2-40B4-BE49-F238E27FC236}">
                  <a16:creationId xmlns:a16="http://schemas.microsoft.com/office/drawing/2014/main" id="{E94EA6C3-30E3-2723-BFE6-0DF9D2893396}"/>
                </a:ext>
              </a:extLst>
            </p:cNvPr>
            <p:cNvSpPr/>
            <p:nvPr/>
          </p:nvSpPr>
          <p:spPr>
            <a:xfrm>
              <a:off x="17804777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24">
              <a:extLst>
                <a:ext uri="{FF2B5EF4-FFF2-40B4-BE49-F238E27FC236}">
                  <a16:creationId xmlns:a16="http://schemas.microsoft.com/office/drawing/2014/main" id="{53C43A74-9E43-09C5-F76A-8B1ABF252E32}"/>
                </a:ext>
              </a:extLst>
            </p:cNvPr>
            <p:cNvSpPr/>
            <p:nvPr/>
          </p:nvSpPr>
          <p:spPr>
            <a:xfrm>
              <a:off x="17804775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1" name="object 25">
            <a:extLst>
              <a:ext uri="{FF2B5EF4-FFF2-40B4-BE49-F238E27FC236}">
                <a16:creationId xmlns:a16="http://schemas.microsoft.com/office/drawing/2014/main" id="{B89EB601-8AE7-6C1B-D3F3-6E1EB0F804FE}"/>
              </a:ext>
            </a:extLst>
          </p:cNvPr>
          <p:cNvSpPr txBox="1"/>
          <p:nvPr/>
        </p:nvSpPr>
        <p:spPr>
          <a:xfrm>
            <a:off x="18106001" y="3840539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x</a:t>
            </a:r>
            <a:r>
              <a:rPr sz="3375" spc="-165" baseline="-19753" dirty="0">
                <a:latin typeface="Cambria"/>
                <a:cs typeface="Cambria"/>
              </a:rPr>
              <a:t>4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72" name="object 26">
            <a:extLst>
              <a:ext uri="{FF2B5EF4-FFF2-40B4-BE49-F238E27FC236}">
                <a16:creationId xmlns:a16="http://schemas.microsoft.com/office/drawing/2014/main" id="{5C52F642-005B-F06F-BF92-900E7FB4BE56}"/>
              </a:ext>
            </a:extLst>
          </p:cNvPr>
          <p:cNvGrpSpPr/>
          <p:nvPr/>
        </p:nvGrpSpPr>
        <p:grpSpPr>
          <a:xfrm>
            <a:off x="16484335" y="3712713"/>
            <a:ext cx="815975" cy="815975"/>
            <a:chOff x="16382407" y="2226087"/>
            <a:chExt cx="815975" cy="815975"/>
          </a:xfrm>
        </p:grpSpPr>
        <p:sp>
          <p:nvSpPr>
            <p:cNvPr id="173" name="object 27">
              <a:extLst>
                <a:ext uri="{FF2B5EF4-FFF2-40B4-BE49-F238E27FC236}">
                  <a16:creationId xmlns:a16="http://schemas.microsoft.com/office/drawing/2014/main" id="{28616BBE-174A-2008-FDCA-054B25FA27B0}"/>
                </a:ext>
              </a:extLst>
            </p:cNvPr>
            <p:cNvSpPr/>
            <p:nvPr/>
          </p:nvSpPr>
          <p:spPr>
            <a:xfrm>
              <a:off x="16398288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9" y="5444"/>
                  </a:lnTo>
                  <a:lnTo>
                    <a:pt x="277381" y="16332"/>
                  </a:lnTo>
                  <a:lnTo>
                    <a:pt x="233365" y="32665"/>
                  </a:lnTo>
                  <a:lnTo>
                    <a:pt x="191171" y="54442"/>
                  </a:lnTo>
                  <a:lnTo>
                    <a:pt x="151318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18" y="702296"/>
                  </a:lnTo>
                  <a:lnTo>
                    <a:pt x="191171" y="729518"/>
                  </a:lnTo>
                  <a:lnTo>
                    <a:pt x="233365" y="751295"/>
                  </a:lnTo>
                  <a:lnTo>
                    <a:pt x="277381" y="767627"/>
                  </a:lnTo>
                  <a:lnTo>
                    <a:pt x="322699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4" y="778516"/>
                  </a:lnTo>
                  <a:lnTo>
                    <a:pt x="506572" y="767627"/>
                  </a:lnTo>
                  <a:lnTo>
                    <a:pt x="550589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4" y="632639"/>
                  </a:lnTo>
                  <a:lnTo>
                    <a:pt x="729514" y="592785"/>
                  </a:lnTo>
                  <a:lnTo>
                    <a:pt x="751289" y="550590"/>
                  </a:lnTo>
                  <a:lnTo>
                    <a:pt x="767621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1" y="277386"/>
                  </a:lnTo>
                  <a:lnTo>
                    <a:pt x="751289" y="233369"/>
                  </a:lnTo>
                  <a:lnTo>
                    <a:pt x="729514" y="191174"/>
                  </a:lnTo>
                  <a:lnTo>
                    <a:pt x="702294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89" y="32665"/>
                  </a:lnTo>
                  <a:lnTo>
                    <a:pt x="506572" y="16332"/>
                  </a:lnTo>
                  <a:lnTo>
                    <a:pt x="461254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28">
              <a:extLst>
                <a:ext uri="{FF2B5EF4-FFF2-40B4-BE49-F238E27FC236}">
                  <a16:creationId xmlns:a16="http://schemas.microsoft.com/office/drawing/2014/main" id="{565BD954-64CB-80A8-5B25-65550B45D98B}"/>
                </a:ext>
              </a:extLst>
            </p:cNvPr>
            <p:cNvSpPr/>
            <p:nvPr/>
          </p:nvSpPr>
          <p:spPr>
            <a:xfrm>
              <a:off x="1639828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5" name="object 29">
            <a:extLst>
              <a:ext uri="{FF2B5EF4-FFF2-40B4-BE49-F238E27FC236}">
                <a16:creationId xmlns:a16="http://schemas.microsoft.com/office/drawing/2014/main" id="{91F7071F-76BE-5DAC-C978-4309186412B9}"/>
              </a:ext>
            </a:extLst>
          </p:cNvPr>
          <p:cNvSpPr txBox="1"/>
          <p:nvPr/>
        </p:nvSpPr>
        <p:spPr>
          <a:xfrm>
            <a:off x="16699300" y="3838622"/>
            <a:ext cx="386080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05" dirty="0">
                <a:latin typeface="Times New Roman"/>
                <a:cs typeface="Times New Roman"/>
              </a:rPr>
              <a:t>x</a:t>
            </a:r>
            <a:r>
              <a:rPr sz="3375" spc="-157" baseline="-19753" dirty="0">
                <a:latin typeface="Cambria"/>
                <a:cs typeface="Cambria"/>
              </a:rPr>
              <a:t>3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76" name="object 30">
            <a:extLst>
              <a:ext uri="{FF2B5EF4-FFF2-40B4-BE49-F238E27FC236}">
                <a16:creationId xmlns:a16="http://schemas.microsoft.com/office/drawing/2014/main" id="{983E4FD2-D57B-B945-130E-63DE9ED173B6}"/>
              </a:ext>
            </a:extLst>
          </p:cNvPr>
          <p:cNvGrpSpPr/>
          <p:nvPr/>
        </p:nvGrpSpPr>
        <p:grpSpPr>
          <a:xfrm>
            <a:off x="12264873" y="3712713"/>
            <a:ext cx="3629025" cy="815975"/>
            <a:chOff x="12162945" y="2226087"/>
            <a:chExt cx="3629025" cy="815975"/>
          </a:xfrm>
        </p:grpSpPr>
        <p:sp>
          <p:nvSpPr>
            <p:cNvPr id="177" name="object 31">
              <a:extLst>
                <a:ext uri="{FF2B5EF4-FFF2-40B4-BE49-F238E27FC236}">
                  <a16:creationId xmlns:a16="http://schemas.microsoft.com/office/drawing/2014/main" id="{E8CE1AD2-8986-5090-EBA7-8D67C8091945}"/>
                </a:ext>
              </a:extLst>
            </p:cNvPr>
            <p:cNvSpPr/>
            <p:nvPr/>
          </p:nvSpPr>
          <p:spPr>
            <a:xfrm>
              <a:off x="14991797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9" y="0"/>
                  </a:moveTo>
                  <a:lnTo>
                    <a:pt x="368801" y="0"/>
                  </a:lnTo>
                  <a:lnTo>
                    <a:pt x="322703" y="5444"/>
                  </a:lnTo>
                  <a:lnTo>
                    <a:pt x="277386" y="16332"/>
                  </a:lnTo>
                  <a:lnTo>
                    <a:pt x="233369" y="32665"/>
                  </a:lnTo>
                  <a:lnTo>
                    <a:pt x="191174" y="54442"/>
                  </a:lnTo>
                  <a:lnTo>
                    <a:pt x="151320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20" y="702296"/>
                  </a:lnTo>
                  <a:lnTo>
                    <a:pt x="191174" y="729518"/>
                  </a:lnTo>
                  <a:lnTo>
                    <a:pt x="233369" y="751295"/>
                  </a:lnTo>
                  <a:lnTo>
                    <a:pt x="277386" y="767627"/>
                  </a:lnTo>
                  <a:lnTo>
                    <a:pt x="322703" y="778516"/>
                  </a:lnTo>
                  <a:lnTo>
                    <a:pt x="368801" y="783960"/>
                  </a:lnTo>
                  <a:lnTo>
                    <a:pt x="415159" y="783960"/>
                  </a:lnTo>
                  <a:lnTo>
                    <a:pt x="461256" y="778516"/>
                  </a:lnTo>
                  <a:lnTo>
                    <a:pt x="506574" y="767627"/>
                  </a:lnTo>
                  <a:lnTo>
                    <a:pt x="550590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6" y="632639"/>
                  </a:lnTo>
                  <a:lnTo>
                    <a:pt x="729518" y="592785"/>
                  </a:lnTo>
                  <a:lnTo>
                    <a:pt x="751295" y="550590"/>
                  </a:lnTo>
                  <a:lnTo>
                    <a:pt x="767627" y="506574"/>
                  </a:lnTo>
                  <a:lnTo>
                    <a:pt x="778516" y="461256"/>
                  </a:lnTo>
                  <a:lnTo>
                    <a:pt x="783960" y="415159"/>
                  </a:lnTo>
                  <a:lnTo>
                    <a:pt x="783960" y="368801"/>
                  </a:lnTo>
                  <a:lnTo>
                    <a:pt x="778516" y="322703"/>
                  </a:lnTo>
                  <a:lnTo>
                    <a:pt x="767627" y="277386"/>
                  </a:lnTo>
                  <a:lnTo>
                    <a:pt x="751295" y="233369"/>
                  </a:lnTo>
                  <a:lnTo>
                    <a:pt x="729518" y="191174"/>
                  </a:lnTo>
                  <a:lnTo>
                    <a:pt x="702296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90" y="32665"/>
                  </a:lnTo>
                  <a:lnTo>
                    <a:pt x="506574" y="16332"/>
                  </a:lnTo>
                  <a:lnTo>
                    <a:pt x="461256" y="5444"/>
                  </a:lnTo>
                  <a:lnTo>
                    <a:pt x="415159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32">
              <a:extLst>
                <a:ext uri="{FF2B5EF4-FFF2-40B4-BE49-F238E27FC236}">
                  <a16:creationId xmlns:a16="http://schemas.microsoft.com/office/drawing/2014/main" id="{6A288FFA-6DB7-018D-A32D-0E18A3599CBD}"/>
                </a:ext>
              </a:extLst>
            </p:cNvPr>
            <p:cNvSpPr/>
            <p:nvPr/>
          </p:nvSpPr>
          <p:spPr>
            <a:xfrm>
              <a:off x="1499179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33">
              <a:extLst>
                <a:ext uri="{FF2B5EF4-FFF2-40B4-BE49-F238E27FC236}">
                  <a16:creationId xmlns:a16="http://schemas.microsoft.com/office/drawing/2014/main" id="{A4FF6470-4149-AEA2-A692-98CEB22B851D}"/>
                </a:ext>
              </a:extLst>
            </p:cNvPr>
            <p:cNvSpPr/>
            <p:nvPr/>
          </p:nvSpPr>
          <p:spPr>
            <a:xfrm>
              <a:off x="1358531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34">
              <a:extLst>
                <a:ext uri="{FF2B5EF4-FFF2-40B4-BE49-F238E27FC236}">
                  <a16:creationId xmlns:a16="http://schemas.microsoft.com/office/drawing/2014/main" id="{AB578DD6-CB31-B9A7-2A3A-300B45783ABE}"/>
                </a:ext>
              </a:extLst>
            </p:cNvPr>
            <p:cNvSpPr/>
            <p:nvPr/>
          </p:nvSpPr>
          <p:spPr>
            <a:xfrm>
              <a:off x="13585311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35">
              <a:extLst>
                <a:ext uri="{FF2B5EF4-FFF2-40B4-BE49-F238E27FC236}">
                  <a16:creationId xmlns:a16="http://schemas.microsoft.com/office/drawing/2014/main" id="{6013F819-6476-62DC-F7F8-54A06D745E7C}"/>
                </a:ext>
              </a:extLst>
            </p:cNvPr>
            <p:cNvSpPr/>
            <p:nvPr/>
          </p:nvSpPr>
          <p:spPr>
            <a:xfrm>
              <a:off x="1217882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36">
              <a:extLst>
                <a:ext uri="{FF2B5EF4-FFF2-40B4-BE49-F238E27FC236}">
                  <a16:creationId xmlns:a16="http://schemas.microsoft.com/office/drawing/2014/main" id="{89A5D20F-8D2F-2F7B-EACD-E551A0CEEBD0}"/>
                </a:ext>
              </a:extLst>
            </p:cNvPr>
            <p:cNvSpPr/>
            <p:nvPr/>
          </p:nvSpPr>
          <p:spPr>
            <a:xfrm>
              <a:off x="12178820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3" name="object 37">
            <a:extLst>
              <a:ext uri="{FF2B5EF4-FFF2-40B4-BE49-F238E27FC236}">
                <a16:creationId xmlns:a16="http://schemas.microsoft.com/office/drawing/2014/main" id="{4A7F4F16-77E6-B8FD-620F-C4551D49F1BA}"/>
              </a:ext>
            </a:extLst>
          </p:cNvPr>
          <p:cNvSpPr txBox="1"/>
          <p:nvPr/>
        </p:nvSpPr>
        <p:spPr>
          <a:xfrm>
            <a:off x="12453181" y="3840539"/>
            <a:ext cx="324040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135"/>
              </a:spcBef>
              <a:tabLst>
                <a:tab pos="1471295" algn="l"/>
                <a:tab pos="2875280" algn="l"/>
              </a:tabLst>
            </a:pPr>
            <a:r>
              <a:rPr sz="3150" i="1" spc="-95" dirty="0">
                <a:latin typeface="Times New Roman"/>
                <a:cs typeface="Times New Roman"/>
              </a:rPr>
              <a:t>x</a:t>
            </a:r>
            <a:r>
              <a:rPr sz="3375" spc="-142" baseline="-19753" dirty="0">
                <a:latin typeface="Cambria"/>
                <a:cs typeface="Cambria"/>
              </a:rPr>
              <a:t>0	</a:t>
            </a:r>
            <a:r>
              <a:rPr sz="3150" i="1" spc="-110" dirty="0">
                <a:latin typeface="Times New Roman"/>
                <a:cs typeface="Times New Roman"/>
              </a:rPr>
              <a:t>x</a:t>
            </a:r>
            <a:r>
              <a:rPr sz="3375" spc="-165" baseline="-19753" dirty="0">
                <a:latin typeface="Cambria"/>
                <a:cs typeface="Cambria"/>
              </a:rPr>
              <a:t>1	</a:t>
            </a:r>
            <a:r>
              <a:rPr sz="3150" i="1" spc="-90" dirty="0">
                <a:latin typeface="Times New Roman"/>
                <a:cs typeface="Times New Roman"/>
              </a:rPr>
              <a:t>x</a:t>
            </a:r>
            <a:r>
              <a:rPr sz="3375" spc="-135" baseline="-19753" dirty="0">
                <a:latin typeface="Cambria"/>
                <a:cs typeface="Cambria"/>
              </a:rPr>
              <a:t>2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84" name="object 38">
            <a:extLst>
              <a:ext uri="{FF2B5EF4-FFF2-40B4-BE49-F238E27FC236}">
                <a16:creationId xmlns:a16="http://schemas.microsoft.com/office/drawing/2014/main" id="{887A766B-302F-2C7D-4799-475148E881A5}"/>
              </a:ext>
            </a:extLst>
          </p:cNvPr>
          <p:cNvGrpSpPr/>
          <p:nvPr/>
        </p:nvGrpSpPr>
        <p:grpSpPr>
          <a:xfrm>
            <a:off x="12651284" y="4507282"/>
            <a:ext cx="5664835" cy="894715"/>
            <a:chOff x="12549356" y="3020656"/>
            <a:chExt cx="5664835" cy="894715"/>
          </a:xfrm>
        </p:grpSpPr>
        <p:sp>
          <p:nvSpPr>
            <p:cNvPr id="185" name="object 39">
              <a:extLst>
                <a:ext uri="{FF2B5EF4-FFF2-40B4-BE49-F238E27FC236}">
                  <a16:creationId xmlns:a16="http://schemas.microsoft.com/office/drawing/2014/main" id="{8CA936E7-C9A5-84BD-B3BA-90EC9C103704}"/>
                </a:ext>
              </a:extLst>
            </p:cNvPr>
            <p:cNvSpPr/>
            <p:nvPr/>
          </p:nvSpPr>
          <p:spPr>
            <a:xfrm>
              <a:off x="16805771" y="3036556"/>
              <a:ext cx="0" cy="721360"/>
            </a:xfrm>
            <a:custGeom>
              <a:avLst/>
              <a:gdLst/>
              <a:ahLst/>
              <a:cxnLst/>
              <a:rect l="l" t="t" r="r" b="b"/>
              <a:pathLst>
                <a:path h="721360">
                  <a:moveTo>
                    <a:pt x="0" y="0"/>
                  </a:moveTo>
                  <a:lnTo>
                    <a:pt x="0" y="72131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40">
              <a:extLst>
                <a:ext uri="{FF2B5EF4-FFF2-40B4-BE49-F238E27FC236}">
                  <a16:creationId xmlns:a16="http://schemas.microsoft.com/office/drawing/2014/main" id="{47528D4D-75C4-0054-2D7E-EEB56E5ED05F}"/>
                </a:ext>
              </a:extLst>
            </p:cNvPr>
            <p:cNvSpPr/>
            <p:nvPr/>
          </p:nvSpPr>
          <p:spPr>
            <a:xfrm>
              <a:off x="16736663" y="3742169"/>
              <a:ext cx="138430" cy="138430"/>
            </a:xfrm>
            <a:custGeom>
              <a:avLst/>
              <a:gdLst/>
              <a:ahLst/>
              <a:cxnLst/>
              <a:rect l="l" t="t" r="r" b="b"/>
              <a:pathLst>
                <a:path w="138430" h="138429">
                  <a:moveTo>
                    <a:pt x="138215" y="0"/>
                  </a:moveTo>
                  <a:lnTo>
                    <a:pt x="0" y="0"/>
                  </a:lnTo>
                  <a:lnTo>
                    <a:pt x="69107" y="138215"/>
                  </a:lnTo>
                  <a:lnTo>
                    <a:pt x="1382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41">
              <a:extLst>
                <a:ext uri="{FF2B5EF4-FFF2-40B4-BE49-F238E27FC236}">
                  <a16:creationId xmlns:a16="http://schemas.microsoft.com/office/drawing/2014/main" id="{92185321-01A6-88E8-A4DB-71B2EDC13ADD}"/>
                </a:ext>
              </a:extLst>
            </p:cNvPr>
            <p:cNvSpPr/>
            <p:nvPr/>
          </p:nvSpPr>
          <p:spPr>
            <a:xfrm>
              <a:off x="15392201" y="3036556"/>
              <a:ext cx="1308735" cy="775335"/>
            </a:xfrm>
            <a:custGeom>
              <a:avLst/>
              <a:gdLst/>
              <a:ahLst/>
              <a:cxnLst/>
              <a:rect l="l" t="t" r="r" b="b"/>
              <a:pathLst>
                <a:path w="1308734" h="775335">
                  <a:moveTo>
                    <a:pt x="0" y="0"/>
                  </a:moveTo>
                  <a:lnTo>
                    <a:pt x="1294667" y="767210"/>
                  </a:lnTo>
                  <a:lnTo>
                    <a:pt x="1308179" y="77521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42">
              <a:extLst>
                <a:ext uri="{FF2B5EF4-FFF2-40B4-BE49-F238E27FC236}">
                  <a16:creationId xmlns:a16="http://schemas.microsoft.com/office/drawing/2014/main" id="{BC6CA9FF-09DF-3B3B-F0F9-14B7B6184D96}"/>
                </a:ext>
              </a:extLst>
            </p:cNvPr>
            <p:cNvSpPr/>
            <p:nvPr/>
          </p:nvSpPr>
          <p:spPr>
            <a:xfrm>
              <a:off x="16651630" y="3744310"/>
              <a:ext cx="154305" cy="130175"/>
            </a:xfrm>
            <a:custGeom>
              <a:avLst/>
              <a:gdLst/>
              <a:ahLst/>
              <a:cxnLst/>
              <a:rect l="l" t="t" r="r" b="b"/>
              <a:pathLst>
                <a:path w="154305" h="130175">
                  <a:moveTo>
                    <a:pt x="70469" y="0"/>
                  </a:moveTo>
                  <a:lnTo>
                    <a:pt x="0" y="118907"/>
                  </a:lnTo>
                  <a:lnTo>
                    <a:pt x="154141" y="129922"/>
                  </a:lnTo>
                  <a:lnTo>
                    <a:pt x="704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43">
              <a:extLst>
                <a:ext uri="{FF2B5EF4-FFF2-40B4-BE49-F238E27FC236}">
                  <a16:creationId xmlns:a16="http://schemas.microsoft.com/office/drawing/2014/main" id="{DCB7DC2E-1E14-E7E7-A3CA-1F272CFA4517}"/>
                </a:ext>
              </a:extLst>
            </p:cNvPr>
            <p:cNvSpPr/>
            <p:nvPr/>
          </p:nvSpPr>
          <p:spPr>
            <a:xfrm>
              <a:off x="15392201" y="3036556"/>
              <a:ext cx="0" cy="715645"/>
            </a:xfrm>
            <a:custGeom>
              <a:avLst/>
              <a:gdLst/>
              <a:ahLst/>
              <a:cxnLst/>
              <a:rect l="l" t="t" r="r" b="b"/>
              <a:pathLst>
                <a:path h="715645">
                  <a:moveTo>
                    <a:pt x="0" y="0"/>
                  </a:moveTo>
                  <a:lnTo>
                    <a:pt x="0" y="715161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44">
              <a:extLst>
                <a:ext uri="{FF2B5EF4-FFF2-40B4-BE49-F238E27FC236}">
                  <a16:creationId xmlns:a16="http://schemas.microsoft.com/office/drawing/2014/main" id="{6DBBF1E4-687F-B6DD-E3A7-847C30378C93}"/>
                </a:ext>
              </a:extLst>
            </p:cNvPr>
            <p:cNvSpPr/>
            <p:nvPr/>
          </p:nvSpPr>
          <p:spPr>
            <a:xfrm>
              <a:off x="15323093" y="3736011"/>
              <a:ext cx="138430" cy="138430"/>
            </a:xfrm>
            <a:custGeom>
              <a:avLst/>
              <a:gdLst/>
              <a:ahLst/>
              <a:cxnLst/>
              <a:rect l="l" t="t" r="r" b="b"/>
              <a:pathLst>
                <a:path w="138430" h="138429">
                  <a:moveTo>
                    <a:pt x="138215" y="0"/>
                  </a:moveTo>
                  <a:lnTo>
                    <a:pt x="0" y="0"/>
                  </a:lnTo>
                  <a:lnTo>
                    <a:pt x="69107" y="138215"/>
                  </a:lnTo>
                  <a:lnTo>
                    <a:pt x="1382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45">
              <a:extLst>
                <a:ext uri="{FF2B5EF4-FFF2-40B4-BE49-F238E27FC236}">
                  <a16:creationId xmlns:a16="http://schemas.microsoft.com/office/drawing/2014/main" id="{A9BF3684-FF7D-19AD-57D2-E621DF6FFAE4}"/>
                </a:ext>
              </a:extLst>
            </p:cNvPr>
            <p:cNvSpPr/>
            <p:nvPr/>
          </p:nvSpPr>
          <p:spPr>
            <a:xfrm>
              <a:off x="13998296" y="3036556"/>
              <a:ext cx="1289050" cy="774700"/>
            </a:xfrm>
            <a:custGeom>
              <a:avLst/>
              <a:gdLst/>
              <a:ahLst/>
              <a:cxnLst/>
              <a:rect l="l" t="t" r="r" b="b"/>
              <a:pathLst>
                <a:path w="1289050" h="774700">
                  <a:moveTo>
                    <a:pt x="0" y="0"/>
                  </a:moveTo>
                  <a:lnTo>
                    <a:pt x="1275436" y="766478"/>
                  </a:lnTo>
                  <a:lnTo>
                    <a:pt x="1288899" y="77456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46">
              <a:extLst>
                <a:ext uri="{FF2B5EF4-FFF2-40B4-BE49-F238E27FC236}">
                  <a16:creationId xmlns:a16="http://schemas.microsoft.com/office/drawing/2014/main" id="{243CEF55-140B-D121-7369-BF7338BFA0BE}"/>
                </a:ext>
              </a:extLst>
            </p:cNvPr>
            <p:cNvSpPr/>
            <p:nvPr/>
          </p:nvSpPr>
          <p:spPr>
            <a:xfrm>
              <a:off x="15238133" y="3743800"/>
              <a:ext cx="154305" cy="130810"/>
            </a:xfrm>
            <a:custGeom>
              <a:avLst/>
              <a:gdLst/>
              <a:ahLst/>
              <a:cxnLst/>
              <a:rect l="l" t="t" r="r" b="b"/>
              <a:pathLst>
                <a:path w="154305" h="130810">
                  <a:moveTo>
                    <a:pt x="71202" y="0"/>
                  </a:moveTo>
                  <a:lnTo>
                    <a:pt x="0" y="118467"/>
                  </a:lnTo>
                  <a:lnTo>
                    <a:pt x="154068" y="130425"/>
                  </a:lnTo>
                  <a:lnTo>
                    <a:pt x="7120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47">
              <a:extLst>
                <a:ext uri="{FF2B5EF4-FFF2-40B4-BE49-F238E27FC236}">
                  <a16:creationId xmlns:a16="http://schemas.microsoft.com/office/drawing/2014/main" id="{F056FDFD-955B-C38D-6891-1AB5C05BD8E7}"/>
                </a:ext>
              </a:extLst>
            </p:cNvPr>
            <p:cNvSpPr/>
            <p:nvPr/>
          </p:nvSpPr>
          <p:spPr>
            <a:xfrm>
              <a:off x="13978632" y="3036556"/>
              <a:ext cx="0" cy="715645"/>
            </a:xfrm>
            <a:custGeom>
              <a:avLst/>
              <a:gdLst/>
              <a:ahLst/>
              <a:cxnLst/>
              <a:rect l="l" t="t" r="r" b="b"/>
              <a:pathLst>
                <a:path h="715645">
                  <a:moveTo>
                    <a:pt x="0" y="0"/>
                  </a:moveTo>
                  <a:lnTo>
                    <a:pt x="0" y="715161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48">
              <a:extLst>
                <a:ext uri="{FF2B5EF4-FFF2-40B4-BE49-F238E27FC236}">
                  <a16:creationId xmlns:a16="http://schemas.microsoft.com/office/drawing/2014/main" id="{0771B590-2810-0409-D7AF-1A478F021E72}"/>
                </a:ext>
              </a:extLst>
            </p:cNvPr>
            <p:cNvSpPr/>
            <p:nvPr/>
          </p:nvSpPr>
          <p:spPr>
            <a:xfrm>
              <a:off x="13909524" y="3736011"/>
              <a:ext cx="138430" cy="138430"/>
            </a:xfrm>
            <a:custGeom>
              <a:avLst/>
              <a:gdLst/>
              <a:ahLst/>
              <a:cxnLst/>
              <a:rect l="l" t="t" r="r" b="b"/>
              <a:pathLst>
                <a:path w="138430" h="138429">
                  <a:moveTo>
                    <a:pt x="138215" y="0"/>
                  </a:moveTo>
                  <a:lnTo>
                    <a:pt x="0" y="0"/>
                  </a:lnTo>
                  <a:lnTo>
                    <a:pt x="69107" y="138215"/>
                  </a:lnTo>
                  <a:lnTo>
                    <a:pt x="1382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49">
              <a:extLst>
                <a:ext uri="{FF2B5EF4-FFF2-40B4-BE49-F238E27FC236}">
                  <a16:creationId xmlns:a16="http://schemas.microsoft.com/office/drawing/2014/main" id="{36D31EDB-63DE-238C-106B-859716FCA0EE}"/>
                </a:ext>
              </a:extLst>
            </p:cNvPr>
            <p:cNvSpPr/>
            <p:nvPr/>
          </p:nvSpPr>
          <p:spPr>
            <a:xfrm>
              <a:off x="12565062" y="3036556"/>
              <a:ext cx="1294765" cy="775335"/>
            </a:xfrm>
            <a:custGeom>
              <a:avLst/>
              <a:gdLst/>
              <a:ahLst/>
              <a:cxnLst/>
              <a:rect l="l" t="t" r="r" b="b"/>
              <a:pathLst>
                <a:path w="1294765" h="775335">
                  <a:moveTo>
                    <a:pt x="0" y="0"/>
                  </a:moveTo>
                  <a:lnTo>
                    <a:pt x="1280890" y="766749"/>
                  </a:lnTo>
                  <a:lnTo>
                    <a:pt x="1294366" y="774816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50">
              <a:extLst>
                <a:ext uri="{FF2B5EF4-FFF2-40B4-BE49-F238E27FC236}">
                  <a16:creationId xmlns:a16="http://schemas.microsoft.com/office/drawing/2014/main" id="{25B6974D-ABF9-2ABC-C813-6C326DAA76FB}"/>
                </a:ext>
              </a:extLst>
            </p:cNvPr>
            <p:cNvSpPr/>
            <p:nvPr/>
          </p:nvSpPr>
          <p:spPr>
            <a:xfrm>
              <a:off x="13810459" y="3744008"/>
              <a:ext cx="154305" cy="130810"/>
            </a:xfrm>
            <a:custGeom>
              <a:avLst/>
              <a:gdLst/>
              <a:ahLst/>
              <a:cxnLst/>
              <a:rect l="l" t="t" r="r" b="b"/>
              <a:pathLst>
                <a:path w="154305" h="130810">
                  <a:moveTo>
                    <a:pt x="70992" y="0"/>
                  </a:moveTo>
                  <a:lnTo>
                    <a:pt x="0" y="118593"/>
                  </a:lnTo>
                  <a:lnTo>
                    <a:pt x="154089" y="130289"/>
                  </a:lnTo>
                  <a:lnTo>
                    <a:pt x="7099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51">
              <a:extLst>
                <a:ext uri="{FF2B5EF4-FFF2-40B4-BE49-F238E27FC236}">
                  <a16:creationId xmlns:a16="http://schemas.microsoft.com/office/drawing/2014/main" id="{5ECD62F0-B3E8-6C98-60AC-609C6B3F4539}"/>
                </a:ext>
              </a:extLst>
            </p:cNvPr>
            <p:cNvSpPr/>
            <p:nvPr/>
          </p:nvSpPr>
          <p:spPr>
            <a:xfrm>
              <a:off x="13983448" y="3036363"/>
              <a:ext cx="2705100" cy="803275"/>
            </a:xfrm>
            <a:custGeom>
              <a:avLst/>
              <a:gdLst/>
              <a:ahLst/>
              <a:cxnLst/>
              <a:rect l="l" t="t" r="r" b="b"/>
              <a:pathLst>
                <a:path w="2705100" h="803275">
                  <a:moveTo>
                    <a:pt x="0" y="0"/>
                  </a:moveTo>
                  <a:lnTo>
                    <a:pt x="2689824" y="798529"/>
                  </a:lnTo>
                  <a:lnTo>
                    <a:pt x="2704881" y="802999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52">
              <a:extLst>
                <a:ext uri="{FF2B5EF4-FFF2-40B4-BE49-F238E27FC236}">
                  <a16:creationId xmlns:a16="http://schemas.microsoft.com/office/drawing/2014/main" id="{79F98C56-4958-8EC7-5C21-6D134FC829A0}"/>
                </a:ext>
              </a:extLst>
            </p:cNvPr>
            <p:cNvSpPr/>
            <p:nvPr/>
          </p:nvSpPr>
          <p:spPr>
            <a:xfrm>
              <a:off x="16653608" y="3768643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39328" y="0"/>
                  </a:moveTo>
                  <a:lnTo>
                    <a:pt x="0" y="132498"/>
                  </a:lnTo>
                  <a:lnTo>
                    <a:pt x="152162" y="105588"/>
                  </a:lnTo>
                  <a:lnTo>
                    <a:pt x="3932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53">
              <a:extLst>
                <a:ext uri="{FF2B5EF4-FFF2-40B4-BE49-F238E27FC236}">
                  <a16:creationId xmlns:a16="http://schemas.microsoft.com/office/drawing/2014/main" id="{D3676730-6BFE-B6E5-935F-E3E120AB8677}"/>
                </a:ext>
              </a:extLst>
            </p:cNvPr>
            <p:cNvSpPr/>
            <p:nvPr/>
          </p:nvSpPr>
          <p:spPr>
            <a:xfrm>
              <a:off x="14084019" y="3036363"/>
              <a:ext cx="1308735" cy="775970"/>
            </a:xfrm>
            <a:custGeom>
              <a:avLst/>
              <a:gdLst/>
              <a:ahLst/>
              <a:cxnLst/>
              <a:rect l="l" t="t" r="r" b="b"/>
              <a:pathLst>
                <a:path w="1308734" h="775970">
                  <a:moveTo>
                    <a:pt x="1308182" y="0"/>
                  </a:moveTo>
                  <a:lnTo>
                    <a:pt x="13511" y="767389"/>
                  </a:lnTo>
                  <a:lnTo>
                    <a:pt x="0" y="77539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54">
              <a:extLst>
                <a:ext uri="{FF2B5EF4-FFF2-40B4-BE49-F238E27FC236}">
                  <a16:creationId xmlns:a16="http://schemas.microsoft.com/office/drawing/2014/main" id="{B3ABD88F-A3D8-DEDB-D1E5-82AA9A34CE95}"/>
                </a:ext>
              </a:extLst>
            </p:cNvPr>
            <p:cNvSpPr/>
            <p:nvPr/>
          </p:nvSpPr>
          <p:spPr>
            <a:xfrm>
              <a:off x="13978632" y="3744303"/>
              <a:ext cx="154305" cy="130175"/>
            </a:xfrm>
            <a:custGeom>
              <a:avLst/>
              <a:gdLst/>
              <a:ahLst/>
              <a:cxnLst/>
              <a:rect l="l" t="t" r="r" b="b"/>
              <a:pathLst>
                <a:path w="154305" h="130175">
                  <a:moveTo>
                    <a:pt x="83662" y="0"/>
                  </a:moveTo>
                  <a:lnTo>
                    <a:pt x="0" y="129922"/>
                  </a:lnTo>
                  <a:lnTo>
                    <a:pt x="154131" y="118896"/>
                  </a:lnTo>
                  <a:lnTo>
                    <a:pt x="8366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55">
              <a:extLst>
                <a:ext uri="{FF2B5EF4-FFF2-40B4-BE49-F238E27FC236}">
                  <a16:creationId xmlns:a16="http://schemas.microsoft.com/office/drawing/2014/main" id="{277F5DC6-4B59-DB95-34FB-8E942C8A383F}"/>
                </a:ext>
              </a:extLst>
            </p:cNvPr>
            <p:cNvSpPr/>
            <p:nvPr/>
          </p:nvSpPr>
          <p:spPr>
            <a:xfrm>
              <a:off x="15497591" y="3036556"/>
              <a:ext cx="1308735" cy="775335"/>
            </a:xfrm>
            <a:custGeom>
              <a:avLst/>
              <a:gdLst/>
              <a:ahLst/>
              <a:cxnLst/>
              <a:rect l="l" t="t" r="r" b="b"/>
              <a:pathLst>
                <a:path w="1308734" h="775335">
                  <a:moveTo>
                    <a:pt x="1308179" y="0"/>
                  </a:moveTo>
                  <a:lnTo>
                    <a:pt x="13512" y="767210"/>
                  </a:lnTo>
                  <a:lnTo>
                    <a:pt x="0" y="77521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56">
              <a:extLst>
                <a:ext uri="{FF2B5EF4-FFF2-40B4-BE49-F238E27FC236}">
                  <a16:creationId xmlns:a16="http://schemas.microsoft.com/office/drawing/2014/main" id="{05874E75-E511-5387-A076-CC5BE820CB0D}"/>
                </a:ext>
              </a:extLst>
            </p:cNvPr>
            <p:cNvSpPr/>
            <p:nvPr/>
          </p:nvSpPr>
          <p:spPr>
            <a:xfrm>
              <a:off x="15392201" y="3744312"/>
              <a:ext cx="154305" cy="130175"/>
            </a:xfrm>
            <a:custGeom>
              <a:avLst/>
              <a:gdLst/>
              <a:ahLst/>
              <a:cxnLst/>
              <a:rect l="l" t="t" r="r" b="b"/>
              <a:pathLst>
                <a:path w="154305" h="130175">
                  <a:moveTo>
                    <a:pt x="83672" y="0"/>
                  </a:moveTo>
                  <a:lnTo>
                    <a:pt x="0" y="129912"/>
                  </a:lnTo>
                  <a:lnTo>
                    <a:pt x="154141" y="118907"/>
                  </a:lnTo>
                  <a:lnTo>
                    <a:pt x="836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57">
              <a:extLst>
                <a:ext uri="{FF2B5EF4-FFF2-40B4-BE49-F238E27FC236}">
                  <a16:creationId xmlns:a16="http://schemas.microsoft.com/office/drawing/2014/main" id="{A92AFAE5-D906-49BF-BEA4-74E149B468F5}"/>
                </a:ext>
              </a:extLst>
            </p:cNvPr>
            <p:cNvSpPr/>
            <p:nvPr/>
          </p:nvSpPr>
          <p:spPr>
            <a:xfrm>
              <a:off x="15509588" y="3036556"/>
              <a:ext cx="2689225" cy="802640"/>
            </a:xfrm>
            <a:custGeom>
              <a:avLst/>
              <a:gdLst/>
              <a:ahLst/>
              <a:cxnLst/>
              <a:rect l="l" t="t" r="r" b="b"/>
              <a:pathLst>
                <a:path w="2689225" h="802639">
                  <a:moveTo>
                    <a:pt x="2688811" y="0"/>
                  </a:moveTo>
                  <a:lnTo>
                    <a:pt x="15050" y="798137"/>
                  </a:lnTo>
                  <a:lnTo>
                    <a:pt x="0" y="802630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58">
              <a:extLst>
                <a:ext uri="{FF2B5EF4-FFF2-40B4-BE49-F238E27FC236}">
                  <a16:creationId xmlns:a16="http://schemas.microsoft.com/office/drawing/2014/main" id="{3C4A15D1-85DD-6611-D241-46528EEDC3DC}"/>
                </a:ext>
              </a:extLst>
            </p:cNvPr>
            <p:cNvSpPr/>
            <p:nvPr/>
          </p:nvSpPr>
          <p:spPr>
            <a:xfrm>
              <a:off x="15392201" y="3768472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112677" y="0"/>
                  </a:moveTo>
                  <a:lnTo>
                    <a:pt x="0" y="105755"/>
                  </a:lnTo>
                  <a:lnTo>
                    <a:pt x="152204" y="132435"/>
                  </a:lnTo>
                  <a:lnTo>
                    <a:pt x="11267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59">
              <a:extLst>
                <a:ext uri="{FF2B5EF4-FFF2-40B4-BE49-F238E27FC236}">
                  <a16:creationId xmlns:a16="http://schemas.microsoft.com/office/drawing/2014/main" id="{D03D0C18-56FB-AD52-AE4D-69FFB5359AFE}"/>
                </a:ext>
              </a:extLst>
            </p:cNvPr>
            <p:cNvSpPr/>
            <p:nvPr/>
          </p:nvSpPr>
          <p:spPr>
            <a:xfrm>
              <a:off x="14096089" y="3036556"/>
              <a:ext cx="2710180" cy="803275"/>
            </a:xfrm>
            <a:custGeom>
              <a:avLst/>
              <a:gdLst/>
              <a:ahLst/>
              <a:cxnLst/>
              <a:rect l="l" t="t" r="r" b="b"/>
              <a:pathLst>
                <a:path w="2710180" h="803275">
                  <a:moveTo>
                    <a:pt x="2709681" y="0"/>
                  </a:moveTo>
                  <a:lnTo>
                    <a:pt x="15059" y="798406"/>
                  </a:lnTo>
                  <a:lnTo>
                    <a:pt x="0" y="80286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60">
              <a:extLst>
                <a:ext uri="{FF2B5EF4-FFF2-40B4-BE49-F238E27FC236}">
                  <a16:creationId xmlns:a16="http://schemas.microsoft.com/office/drawing/2014/main" id="{D6E3D94C-31F8-82C6-D6C7-9A4EDBB4E0BE}"/>
                </a:ext>
              </a:extLst>
            </p:cNvPr>
            <p:cNvSpPr/>
            <p:nvPr/>
          </p:nvSpPr>
          <p:spPr>
            <a:xfrm>
              <a:off x="13978632" y="3768701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112886" y="0"/>
                  </a:moveTo>
                  <a:lnTo>
                    <a:pt x="0" y="105525"/>
                  </a:lnTo>
                  <a:lnTo>
                    <a:pt x="152152" y="132519"/>
                  </a:lnTo>
                  <a:lnTo>
                    <a:pt x="11288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61">
              <a:extLst>
                <a:ext uri="{FF2B5EF4-FFF2-40B4-BE49-F238E27FC236}">
                  <a16:creationId xmlns:a16="http://schemas.microsoft.com/office/drawing/2014/main" id="{05D50268-9241-2A88-B086-D5D601B5F7F3}"/>
                </a:ext>
              </a:extLst>
            </p:cNvPr>
            <p:cNvSpPr/>
            <p:nvPr/>
          </p:nvSpPr>
          <p:spPr>
            <a:xfrm>
              <a:off x="12565062" y="3036556"/>
              <a:ext cx="4121150" cy="814069"/>
            </a:xfrm>
            <a:custGeom>
              <a:avLst/>
              <a:gdLst/>
              <a:ahLst/>
              <a:cxnLst/>
              <a:rect l="l" t="t" r="r" b="b"/>
              <a:pathLst>
                <a:path w="4121150" h="814070">
                  <a:moveTo>
                    <a:pt x="0" y="0"/>
                  </a:moveTo>
                  <a:lnTo>
                    <a:pt x="4105116" y="810886"/>
                  </a:lnTo>
                  <a:lnTo>
                    <a:pt x="4120525" y="813929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62">
              <a:extLst>
                <a:ext uri="{FF2B5EF4-FFF2-40B4-BE49-F238E27FC236}">
                  <a16:creationId xmlns:a16="http://schemas.microsoft.com/office/drawing/2014/main" id="{64917B77-56FF-85C6-B63D-1C1D58816FCD}"/>
                </a:ext>
              </a:extLst>
            </p:cNvPr>
            <p:cNvSpPr/>
            <p:nvPr/>
          </p:nvSpPr>
          <p:spPr>
            <a:xfrm>
              <a:off x="16656781" y="3779643"/>
              <a:ext cx="149225" cy="135890"/>
            </a:xfrm>
            <a:custGeom>
              <a:avLst/>
              <a:gdLst/>
              <a:ahLst/>
              <a:cxnLst/>
              <a:rect l="l" t="t" r="r" b="b"/>
              <a:pathLst>
                <a:path w="149225" h="135889">
                  <a:moveTo>
                    <a:pt x="26784" y="0"/>
                  </a:moveTo>
                  <a:lnTo>
                    <a:pt x="0" y="135597"/>
                  </a:lnTo>
                  <a:lnTo>
                    <a:pt x="148990" y="94583"/>
                  </a:lnTo>
                  <a:lnTo>
                    <a:pt x="2678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63">
              <a:extLst>
                <a:ext uri="{FF2B5EF4-FFF2-40B4-BE49-F238E27FC236}">
                  <a16:creationId xmlns:a16="http://schemas.microsoft.com/office/drawing/2014/main" id="{2149374F-038C-C749-5E0A-3F9C4DE07549}"/>
                </a:ext>
              </a:extLst>
            </p:cNvPr>
            <p:cNvSpPr/>
            <p:nvPr/>
          </p:nvSpPr>
          <p:spPr>
            <a:xfrm>
              <a:off x="14098793" y="3036556"/>
              <a:ext cx="4100195" cy="814069"/>
            </a:xfrm>
            <a:custGeom>
              <a:avLst/>
              <a:gdLst/>
              <a:ahLst/>
              <a:cxnLst/>
              <a:rect l="l" t="t" r="r" b="b"/>
              <a:pathLst>
                <a:path w="4100194" h="814070">
                  <a:moveTo>
                    <a:pt x="4099605" y="0"/>
                  </a:moveTo>
                  <a:lnTo>
                    <a:pt x="15405" y="810759"/>
                  </a:lnTo>
                  <a:lnTo>
                    <a:pt x="0" y="81381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64">
              <a:extLst>
                <a:ext uri="{FF2B5EF4-FFF2-40B4-BE49-F238E27FC236}">
                  <a16:creationId xmlns:a16="http://schemas.microsoft.com/office/drawing/2014/main" id="{60D7E110-149E-2326-B6AC-34594F3091DA}"/>
                </a:ext>
              </a:extLst>
            </p:cNvPr>
            <p:cNvSpPr/>
            <p:nvPr/>
          </p:nvSpPr>
          <p:spPr>
            <a:xfrm>
              <a:off x="13978632" y="3779529"/>
              <a:ext cx="149225" cy="135890"/>
            </a:xfrm>
            <a:custGeom>
              <a:avLst/>
              <a:gdLst/>
              <a:ahLst/>
              <a:cxnLst/>
              <a:rect l="l" t="t" r="r" b="b"/>
              <a:pathLst>
                <a:path w="149225" h="135889">
                  <a:moveTo>
                    <a:pt x="122111" y="0"/>
                  </a:moveTo>
                  <a:lnTo>
                    <a:pt x="0" y="94698"/>
                  </a:lnTo>
                  <a:lnTo>
                    <a:pt x="149021" y="135566"/>
                  </a:lnTo>
                  <a:lnTo>
                    <a:pt x="1221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65">
              <a:extLst>
                <a:ext uri="{FF2B5EF4-FFF2-40B4-BE49-F238E27FC236}">
                  <a16:creationId xmlns:a16="http://schemas.microsoft.com/office/drawing/2014/main" id="{066E8962-C3EF-F7A3-E13D-5C0736C6B70E}"/>
                </a:ext>
              </a:extLst>
            </p:cNvPr>
            <p:cNvSpPr/>
            <p:nvPr/>
          </p:nvSpPr>
          <p:spPr>
            <a:xfrm>
              <a:off x="12565062" y="3036556"/>
              <a:ext cx="2710180" cy="803275"/>
            </a:xfrm>
            <a:custGeom>
              <a:avLst/>
              <a:gdLst/>
              <a:ahLst/>
              <a:cxnLst/>
              <a:rect l="l" t="t" r="r" b="b"/>
              <a:pathLst>
                <a:path w="2710180" h="803275">
                  <a:moveTo>
                    <a:pt x="0" y="0"/>
                  </a:moveTo>
                  <a:lnTo>
                    <a:pt x="2694612" y="798403"/>
                  </a:lnTo>
                  <a:lnTo>
                    <a:pt x="2709671" y="80286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66">
              <a:extLst>
                <a:ext uri="{FF2B5EF4-FFF2-40B4-BE49-F238E27FC236}">
                  <a16:creationId xmlns:a16="http://schemas.microsoft.com/office/drawing/2014/main" id="{1656A0D5-A8DC-C31D-F0DA-81F4C0C95E01}"/>
                </a:ext>
              </a:extLst>
            </p:cNvPr>
            <p:cNvSpPr/>
            <p:nvPr/>
          </p:nvSpPr>
          <p:spPr>
            <a:xfrm>
              <a:off x="15240049" y="3768703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39265" y="0"/>
                  </a:moveTo>
                  <a:lnTo>
                    <a:pt x="0" y="132519"/>
                  </a:lnTo>
                  <a:lnTo>
                    <a:pt x="152152" y="105525"/>
                  </a:lnTo>
                  <a:lnTo>
                    <a:pt x="392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67">
              <a:extLst>
                <a:ext uri="{FF2B5EF4-FFF2-40B4-BE49-F238E27FC236}">
                  <a16:creationId xmlns:a16="http://schemas.microsoft.com/office/drawing/2014/main" id="{AAE0073F-6016-A2AD-43C5-544BEB8F8ABD}"/>
                </a:ext>
              </a:extLst>
            </p:cNvPr>
            <p:cNvSpPr/>
            <p:nvPr/>
          </p:nvSpPr>
          <p:spPr>
            <a:xfrm>
              <a:off x="16910744" y="3036363"/>
              <a:ext cx="1287780" cy="775335"/>
            </a:xfrm>
            <a:custGeom>
              <a:avLst/>
              <a:gdLst/>
              <a:ahLst/>
              <a:cxnLst/>
              <a:rect l="l" t="t" r="r" b="b"/>
              <a:pathLst>
                <a:path w="1287780" h="775335">
                  <a:moveTo>
                    <a:pt x="1287654" y="0"/>
                  </a:moveTo>
                  <a:lnTo>
                    <a:pt x="13458" y="766610"/>
                  </a:lnTo>
                  <a:lnTo>
                    <a:pt x="0" y="77470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68">
              <a:extLst>
                <a:ext uri="{FF2B5EF4-FFF2-40B4-BE49-F238E27FC236}">
                  <a16:creationId xmlns:a16="http://schemas.microsoft.com/office/drawing/2014/main" id="{F070E0E4-0408-013F-A1E8-20208E4656E5}"/>
                </a:ext>
              </a:extLst>
            </p:cNvPr>
            <p:cNvSpPr/>
            <p:nvPr/>
          </p:nvSpPr>
          <p:spPr>
            <a:xfrm>
              <a:off x="16805771" y="3743756"/>
              <a:ext cx="154305" cy="130810"/>
            </a:xfrm>
            <a:custGeom>
              <a:avLst/>
              <a:gdLst/>
              <a:ahLst/>
              <a:cxnLst/>
              <a:rect l="l" t="t" r="r" b="b"/>
              <a:pathLst>
                <a:path w="154305" h="130810">
                  <a:moveTo>
                    <a:pt x="82803" y="0"/>
                  </a:moveTo>
                  <a:lnTo>
                    <a:pt x="0" y="130467"/>
                  </a:lnTo>
                  <a:lnTo>
                    <a:pt x="154058" y="118436"/>
                  </a:lnTo>
                  <a:lnTo>
                    <a:pt x="8280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5" name="object 69">
            <a:extLst>
              <a:ext uri="{FF2B5EF4-FFF2-40B4-BE49-F238E27FC236}">
                <a16:creationId xmlns:a16="http://schemas.microsoft.com/office/drawing/2014/main" id="{BCB579F9-9D53-B83D-F18C-164CE158B4AC}"/>
              </a:ext>
            </a:extLst>
          </p:cNvPr>
          <p:cNvSpPr txBox="1"/>
          <p:nvPr/>
        </p:nvSpPr>
        <p:spPr>
          <a:xfrm>
            <a:off x="12934868" y="4848497"/>
            <a:ext cx="24892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25" dirty="0">
                <a:latin typeface="Times New Roman"/>
                <a:cs typeface="Times New Roman"/>
              </a:rPr>
              <a:t>w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216" name="object 70">
            <a:extLst>
              <a:ext uri="{FF2B5EF4-FFF2-40B4-BE49-F238E27FC236}">
                <a16:creationId xmlns:a16="http://schemas.microsoft.com/office/drawing/2014/main" id="{15EE0155-5B82-B1EC-B19C-70DA04AD5BEE}"/>
              </a:ext>
            </a:extLst>
          </p:cNvPr>
          <p:cNvSpPr txBox="1"/>
          <p:nvPr/>
        </p:nvSpPr>
        <p:spPr>
          <a:xfrm>
            <a:off x="13146586" y="5029434"/>
            <a:ext cx="26352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spc="-90" dirty="0">
                <a:latin typeface="Cambria"/>
                <a:cs typeface="Cambria"/>
              </a:rPr>
              <a:t>00</a:t>
            </a:r>
            <a:endParaRPr sz="1850">
              <a:latin typeface="Cambria"/>
              <a:cs typeface="Cambria"/>
            </a:endParaRPr>
          </a:p>
        </p:txBody>
      </p:sp>
      <p:sp>
        <p:nvSpPr>
          <p:cNvPr id="217" name="object 71">
            <a:extLst>
              <a:ext uri="{FF2B5EF4-FFF2-40B4-BE49-F238E27FC236}">
                <a16:creationId xmlns:a16="http://schemas.microsoft.com/office/drawing/2014/main" id="{02C29A8D-8DAF-F326-BAD8-8F7AA6371AC2}"/>
              </a:ext>
            </a:extLst>
          </p:cNvPr>
          <p:cNvSpPr txBox="1"/>
          <p:nvPr/>
        </p:nvSpPr>
        <p:spPr>
          <a:xfrm>
            <a:off x="17577710" y="4850162"/>
            <a:ext cx="24892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25" dirty="0">
                <a:latin typeface="Times New Roman"/>
                <a:cs typeface="Times New Roman"/>
              </a:rPr>
              <a:t>w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218" name="object 72">
            <a:extLst>
              <a:ext uri="{FF2B5EF4-FFF2-40B4-BE49-F238E27FC236}">
                <a16:creationId xmlns:a16="http://schemas.microsoft.com/office/drawing/2014/main" id="{A82D5534-85CE-D4CD-37AA-1E20CC9146C1}"/>
              </a:ext>
            </a:extLst>
          </p:cNvPr>
          <p:cNvSpPr txBox="1"/>
          <p:nvPr/>
        </p:nvSpPr>
        <p:spPr>
          <a:xfrm>
            <a:off x="17789429" y="5031099"/>
            <a:ext cx="26352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spc="-90" dirty="0">
                <a:latin typeface="Cambria"/>
                <a:cs typeface="Cambria"/>
              </a:rPr>
              <a:t>42</a:t>
            </a:r>
            <a:endParaRPr sz="1850">
              <a:latin typeface="Cambria"/>
              <a:cs typeface="Cambri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9" name="文字方塊 218">
                <a:extLst>
                  <a:ext uri="{FF2B5EF4-FFF2-40B4-BE49-F238E27FC236}">
                    <a16:creationId xmlns:a16="http://schemas.microsoft.com/office/drawing/2014/main" id="{8A91E0F7-9C43-BA0F-EBA6-B174DAED00D6}"/>
                  </a:ext>
                </a:extLst>
              </p:cNvPr>
              <p:cNvSpPr txBox="1"/>
              <p:nvPr/>
            </p:nvSpPr>
            <p:spPr>
              <a:xfrm>
                <a:off x="13733348" y="6224199"/>
                <a:ext cx="3521561" cy="11866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kumimoji="1" lang="en-US" altLang="zh-TW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  <m:sSub>
                            <m:sSubPr>
                              <m:ctrlP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zh-TW" altLang="en-US" sz="2800" dirty="0"/>
              </a:p>
            </p:txBody>
          </p:sp>
        </mc:Choice>
        <mc:Fallback xmlns="">
          <p:sp>
            <p:nvSpPr>
              <p:cNvPr id="219" name="文字方塊 218">
                <a:extLst>
                  <a:ext uri="{FF2B5EF4-FFF2-40B4-BE49-F238E27FC236}">
                    <a16:creationId xmlns:a16="http://schemas.microsoft.com/office/drawing/2014/main" id="{8A91E0F7-9C43-BA0F-EBA6-B174DAED00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33348" y="6224199"/>
                <a:ext cx="3521561" cy="1186672"/>
              </a:xfrm>
              <a:prstGeom prst="rect">
                <a:avLst/>
              </a:prstGeom>
              <a:blipFill>
                <a:blip r:embed="rId2"/>
                <a:stretch>
                  <a:fillRect l="-6475" t="-125532" b="-17021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內容版面配置區 153">
            <a:extLst>
              <a:ext uri="{FF2B5EF4-FFF2-40B4-BE49-F238E27FC236}">
                <a16:creationId xmlns:a16="http://schemas.microsoft.com/office/drawing/2014/main" id="{E37E364E-7D27-7558-F955-BDA6DA1E4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157" y="2599991"/>
            <a:ext cx="17339786" cy="7426887"/>
          </a:xfrm>
        </p:spPr>
        <p:txBody>
          <a:bodyPr/>
          <a:lstStyle/>
          <a:p>
            <a:pPr marL="565150" indent="-553085"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 b="1" dirty="0">
                <a:cs typeface="Arial"/>
              </a:rPr>
              <a:t>The output neuron is connected to all input neurons.</a:t>
            </a:r>
          </a:p>
          <a:p>
            <a:pPr marL="1224833" lvl="1" indent="-553085"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 b="1" dirty="0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Input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Output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Weights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Bias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25"/>
              <a:t>Fully-Connected</a:t>
            </a:r>
            <a:r>
              <a:rPr lang="en-US" spc="-290"/>
              <a:t> </a:t>
            </a:r>
            <a:r>
              <a:rPr lang="en-US" spc="-140"/>
              <a:t>Layer</a:t>
            </a:r>
            <a:r>
              <a:rPr lang="en-US" spc="-290"/>
              <a:t> </a:t>
            </a:r>
            <a:r>
              <a:rPr lang="en-US" spc="-180"/>
              <a:t>(Linear</a:t>
            </a:r>
            <a:r>
              <a:rPr lang="en-US" spc="-290"/>
              <a:t> </a:t>
            </a:r>
            <a:r>
              <a:rPr lang="en-US" spc="-210"/>
              <a:t>Layer)</a:t>
            </a:r>
            <a:endParaRPr lang="en-US" spc="-210" dirty="0"/>
          </a:p>
        </p:txBody>
      </p:sp>
      <p:sp>
        <p:nvSpPr>
          <p:cNvPr id="114" name="object 11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11</a:t>
            </a:fld>
            <a:endParaRPr lang="en-US" altLang="zh-TW" spc="75" dirty="0"/>
          </a:p>
        </p:txBody>
      </p:sp>
      <p:sp>
        <p:nvSpPr>
          <p:cNvPr id="108" name="object 108"/>
          <p:cNvSpPr txBox="1"/>
          <p:nvPr/>
        </p:nvSpPr>
        <p:spPr>
          <a:xfrm>
            <a:off x="13954686" y="10305338"/>
            <a:ext cx="66040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950" b="1" spc="-7" baseline="-20202" dirty="0">
                <a:latin typeface="Times New Roman"/>
                <a:cs typeface="Times New Roman"/>
              </a:rPr>
              <a:t>W</a:t>
            </a:r>
            <a:r>
              <a:rPr sz="2350" i="1" spc="-5" dirty="0">
                <a:latin typeface="Times New Roman"/>
                <a:cs typeface="Times New Roman"/>
              </a:rPr>
              <a:t>T</a:t>
            </a:r>
            <a:endParaRPr sz="2350" dirty="0">
              <a:latin typeface="Times New Roman"/>
              <a:cs typeface="Times New Roman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11467148" y="10355524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X</a:t>
            </a:r>
            <a:endParaRPr sz="3300" dirty="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16452965" y="10355524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Y</a:t>
            </a:r>
            <a:endParaRPr sz="3300">
              <a:latin typeface="Times New Roman"/>
              <a:cs typeface="Times New Roman"/>
            </a:endParaRPr>
          </a:p>
        </p:txBody>
      </p:sp>
      <p:grpSp>
        <p:nvGrpSpPr>
          <p:cNvPr id="117" name="object 11">
            <a:extLst>
              <a:ext uri="{FF2B5EF4-FFF2-40B4-BE49-F238E27FC236}">
                <a16:creationId xmlns:a16="http://schemas.microsoft.com/office/drawing/2014/main" id="{D693C55F-6092-4492-3E0E-B37784360ABE}"/>
              </a:ext>
            </a:extLst>
          </p:cNvPr>
          <p:cNvGrpSpPr/>
          <p:nvPr/>
        </p:nvGrpSpPr>
        <p:grpSpPr>
          <a:xfrm>
            <a:off x="13716555" y="8757159"/>
            <a:ext cx="963930" cy="1591945"/>
            <a:chOff x="14900070" y="7936931"/>
            <a:chExt cx="963930" cy="1591945"/>
          </a:xfrm>
        </p:grpSpPr>
        <p:sp>
          <p:nvSpPr>
            <p:cNvPr id="118" name="object 12">
              <a:extLst>
                <a:ext uri="{FF2B5EF4-FFF2-40B4-BE49-F238E27FC236}">
                  <a16:creationId xmlns:a16="http://schemas.microsoft.com/office/drawing/2014/main" id="{5E463417-A223-262A-4CDD-62E23A08ABAF}"/>
                </a:ext>
              </a:extLst>
            </p:cNvPr>
            <p:cNvSpPr/>
            <p:nvPr/>
          </p:nvSpPr>
          <p:spPr>
            <a:xfrm>
              <a:off x="15224667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3">
              <a:extLst>
                <a:ext uri="{FF2B5EF4-FFF2-40B4-BE49-F238E27FC236}">
                  <a16:creationId xmlns:a16="http://schemas.microsoft.com/office/drawing/2014/main" id="{ED0706AD-7D09-10A5-0D60-DD30B02A0BE7}"/>
                </a:ext>
              </a:extLst>
            </p:cNvPr>
            <p:cNvSpPr/>
            <p:nvPr/>
          </p:nvSpPr>
          <p:spPr>
            <a:xfrm>
              <a:off x="15538794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4">
              <a:extLst>
                <a:ext uri="{FF2B5EF4-FFF2-40B4-BE49-F238E27FC236}">
                  <a16:creationId xmlns:a16="http://schemas.microsoft.com/office/drawing/2014/main" id="{E2300DDF-BB84-EF56-6D74-331DCD9F6871}"/>
                </a:ext>
              </a:extLst>
            </p:cNvPr>
            <p:cNvSpPr/>
            <p:nvPr/>
          </p:nvSpPr>
          <p:spPr>
            <a:xfrm>
              <a:off x="14900070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5">
              <a:extLst>
                <a:ext uri="{FF2B5EF4-FFF2-40B4-BE49-F238E27FC236}">
                  <a16:creationId xmlns:a16="http://schemas.microsoft.com/office/drawing/2014/main" id="{0CA513A3-E50B-10BF-D637-A51726BE07F8}"/>
                </a:ext>
              </a:extLst>
            </p:cNvPr>
            <p:cNvSpPr/>
            <p:nvPr/>
          </p:nvSpPr>
          <p:spPr>
            <a:xfrm>
              <a:off x="14900070" y="8575655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6">
              <a:extLst>
                <a:ext uri="{FF2B5EF4-FFF2-40B4-BE49-F238E27FC236}">
                  <a16:creationId xmlns:a16="http://schemas.microsoft.com/office/drawing/2014/main" id="{36B1396E-3AA2-4411-23F7-2BA6406CD325}"/>
                </a:ext>
              </a:extLst>
            </p:cNvPr>
            <p:cNvSpPr/>
            <p:nvPr/>
          </p:nvSpPr>
          <p:spPr>
            <a:xfrm>
              <a:off x="14900070" y="888978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7">
              <a:extLst>
                <a:ext uri="{FF2B5EF4-FFF2-40B4-BE49-F238E27FC236}">
                  <a16:creationId xmlns:a16="http://schemas.microsoft.com/office/drawing/2014/main" id="{31A01221-D832-3212-D68E-6417EC90F2CB}"/>
                </a:ext>
              </a:extLst>
            </p:cNvPr>
            <p:cNvSpPr/>
            <p:nvPr/>
          </p:nvSpPr>
          <p:spPr>
            <a:xfrm>
              <a:off x="14900070" y="920390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8">
              <a:extLst>
                <a:ext uri="{FF2B5EF4-FFF2-40B4-BE49-F238E27FC236}">
                  <a16:creationId xmlns:a16="http://schemas.microsoft.com/office/drawing/2014/main" id="{D67283C6-1AF9-1E5F-D895-939CB56B6F65}"/>
                </a:ext>
              </a:extLst>
            </p:cNvPr>
            <p:cNvSpPr/>
            <p:nvPr/>
          </p:nvSpPr>
          <p:spPr>
            <a:xfrm>
              <a:off x="14910541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9">
              <a:extLst>
                <a:ext uri="{FF2B5EF4-FFF2-40B4-BE49-F238E27FC236}">
                  <a16:creationId xmlns:a16="http://schemas.microsoft.com/office/drawing/2014/main" id="{B745C1C6-B0F5-16A8-2B59-BD817F1DAFC9}"/>
                </a:ext>
              </a:extLst>
            </p:cNvPr>
            <p:cNvSpPr/>
            <p:nvPr/>
          </p:nvSpPr>
          <p:spPr>
            <a:xfrm>
              <a:off x="15852920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20">
              <a:extLst>
                <a:ext uri="{FF2B5EF4-FFF2-40B4-BE49-F238E27FC236}">
                  <a16:creationId xmlns:a16="http://schemas.microsoft.com/office/drawing/2014/main" id="{521335B5-3BF6-4FE5-EB1E-2FA770F7C342}"/>
                </a:ext>
              </a:extLst>
            </p:cNvPr>
            <p:cNvSpPr/>
            <p:nvPr/>
          </p:nvSpPr>
          <p:spPr>
            <a:xfrm>
              <a:off x="14900070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21">
              <a:extLst>
                <a:ext uri="{FF2B5EF4-FFF2-40B4-BE49-F238E27FC236}">
                  <a16:creationId xmlns:a16="http://schemas.microsoft.com/office/drawing/2014/main" id="{0610B4B3-8972-F131-B9CA-8ACFC9B9FBD2}"/>
                </a:ext>
              </a:extLst>
            </p:cNvPr>
            <p:cNvSpPr/>
            <p:nvPr/>
          </p:nvSpPr>
          <p:spPr>
            <a:xfrm>
              <a:off x="14900070" y="9518034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128" name="object 22">
            <a:extLst>
              <a:ext uri="{FF2B5EF4-FFF2-40B4-BE49-F238E27FC236}">
                <a16:creationId xmlns:a16="http://schemas.microsoft.com/office/drawing/2014/main" id="{7B434411-3EC1-FB5E-FCD2-C1E4BF2F9D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028677"/>
              </p:ext>
            </p:extLst>
          </p:nvPr>
        </p:nvGraphicFramePr>
        <p:xfrm>
          <a:off x="10837061" y="8757159"/>
          <a:ext cx="1571625" cy="6282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4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29" name="object 23">
            <a:extLst>
              <a:ext uri="{FF2B5EF4-FFF2-40B4-BE49-F238E27FC236}">
                <a16:creationId xmlns:a16="http://schemas.microsoft.com/office/drawing/2014/main" id="{6770CD3E-B423-435D-3A95-628195D6407B}"/>
              </a:ext>
            </a:extLst>
          </p:cNvPr>
          <p:cNvGrpSpPr/>
          <p:nvPr/>
        </p:nvGrpSpPr>
        <p:grpSpPr>
          <a:xfrm>
            <a:off x="16135330" y="8757159"/>
            <a:ext cx="963930" cy="649605"/>
            <a:chOff x="17318845" y="7936931"/>
            <a:chExt cx="963930" cy="649605"/>
          </a:xfrm>
        </p:grpSpPr>
        <p:sp>
          <p:nvSpPr>
            <p:cNvPr id="130" name="object 24">
              <a:extLst>
                <a:ext uri="{FF2B5EF4-FFF2-40B4-BE49-F238E27FC236}">
                  <a16:creationId xmlns:a16="http://schemas.microsoft.com/office/drawing/2014/main" id="{43236383-1354-E078-306C-974FF916464A}"/>
                </a:ext>
              </a:extLst>
            </p:cNvPr>
            <p:cNvSpPr/>
            <p:nvPr/>
          </p:nvSpPr>
          <p:spPr>
            <a:xfrm>
              <a:off x="17643442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25">
              <a:extLst>
                <a:ext uri="{FF2B5EF4-FFF2-40B4-BE49-F238E27FC236}">
                  <a16:creationId xmlns:a16="http://schemas.microsoft.com/office/drawing/2014/main" id="{E0AB1EF5-88AB-E552-CB51-114D3E16DC7B}"/>
                </a:ext>
              </a:extLst>
            </p:cNvPr>
            <p:cNvSpPr/>
            <p:nvPr/>
          </p:nvSpPr>
          <p:spPr>
            <a:xfrm>
              <a:off x="17957569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26">
              <a:extLst>
                <a:ext uri="{FF2B5EF4-FFF2-40B4-BE49-F238E27FC236}">
                  <a16:creationId xmlns:a16="http://schemas.microsoft.com/office/drawing/2014/main" id="{F3943496-647E-6F32-A726-DAC74856DA71}"/>
                </a:ext>
              </a:extLst>
            </p:cNvPr>
            <p:cNvSpPr/>
            <p:nvPr/>
          </p:nvSpPr>
          <p:spPr>
            <a:xfrm>
              <a:off x="17318845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27">
              <a:extLst>
                <a:ext uri="{FF2B5EF4-FFF2-40B4-BE49-F238E27FC236}">
                  <a16:creationId xmlns:a16="http://schemas.microsoft.com/office/drawing/2014/main" id="{DEC2F28D-2FB8-06F4-212A-C28572073000}"/>
                </a:ext>
              </a:extLst>
            </p:cNvPr>
            <p:cNvSpPr/>
            <p:nvPr/>
          </p:nvSpPr>
          <p:spPr>
            <a:xfrm>
              <a:off x="17329316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28">
              <a:extLst>
                <a:ext uri="{FF2B5EF4-FFF2-40B4-BE49-F238E27FC236}">
                  <a16:creationId xmlns:a16="http://schemas.microsoft.com/office/drawing/2014/main" id="{131F6FFF-8380-F7EF-F0D7-F5C0EE2C8D28}"/>
                </a:ext>
              </a:extLst>
            </p:cNvPr>
            <p:cNvSpPr/>
            <p:nvPr/>
          </p:nvSpPr>
          <p:spPr>
            <a:xfrm>
              <a:off x="18271695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29">
              <a:extLst>
                <a:ext uri="{FF2B5EF4-FFF2-40B4-BE49-F238E27FC236}">
                  <a16:creationId xmlns:a16="http://schemas.microsoft.com/office/drawing/2014/main" id="{C996D863-8298-03F4-D210-38B780946D2C}"/>
                </a:ext>
              </a:extLst>
            </p:cNvPr>
            <p:cNvSpPr/>
            <p:nvPr/>
          </p:nvSpPr>
          <p:spPr>
            <a:xfrm>
              <a:off x="17318845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30">
              <a:extLst>
                <a:ext uri="{FF2B5EF4-FFF2-40B4-BE49-F238E27FC236}">
                  <a16:creationId xmlns:a16="http://schemas.microsoft.com/office/drawing/2014/main" id="{67E88108-601C-E997-8F25-33334CC032FA}"/>
                </a:ext>
              </a:extLst>
            </p:cNvPr>
            <p:cNvSpPr/>
            <p:nvPr/>
          </p:nvSpPr>
          <p:spPr>
            <a:xfrm>
              <a:off x="17318845" y="8575655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7" name="object 31">
            <a:extLst>
              <a:ext uri="{FF2B5EF4-FFF2-40B4-BE49-F238E27FC236}">
                <a16:creationId xmlns:a16="http://schemas.microsoft.com/office/drawing/2014/main" id="{D91AD3DD-2BB5-C28B-9755-6AC7D040C1F4}"/>
              </a:ext>
            </a:extLst>
          </p:cNvPr>
          <p:cNvSpPr/>
          <p:nvPr/>
        </p:nvSpPr>
        <p:spPr>
          <a:xfrm>
            <a:off x="12876360" y="8750019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321341" y="0"/>
                </a:moveTo>
                <a:lnTo>
                  <a:pt x="320042" y="0"/>
                </a:lnTo>
                <a:lnTo>
                  <a:pt x="190831" y="129231"/>
                </a:lnTo>
                <a:lnTo>
                  <a:pt x="189973" y="129231"/>
                </a:lnTo>
                <a:lnTo>
                  <a:pt x="61139" y="397"/>
                </a:lnTo>
                <a:lnTo>
                  <a:pt x="60081" y="209"/>
                </a:lnTo>
                <a:lnTo>
                  <a:pt x="59034" y="397"/>
                </a:lnTo>
                <a:lnTo>
                  <a:pt x="0" y="59443"/>
                </a:lnTo>
                <a:lnTo>
                  <a:pt x="0" y="60731"/>
                </a:lnTo>
                <a:lnTo>
                  <a:pt x="129231" y="189952"/>
                </a:lnTo>
                <a:lnTo>
                  <a:pt x="129231" y="190810"/>
                </a:lnTo>
                <a:lnTo>
                  <a:pt x="0" y="320042"/>
                </a:lnTo>
                <a:lnTo>
                  <a:pt x="0" y="321341"/>
                </a:lnTo>
                <a:lnTo>
                  <a:pt x="59443" y="380784"/>
                </a:lnTo>
                <a:lnTo>
                  <a:pt x="60731" y="380784"/>
                </a:lnTo>
                <a:lnTo>
                  <a:pt x="189952" y="251552"/>
                </a:lnTo>
                <a:lnTo>
                  <a:pt x="190842" y="251552"/>
                </a:lnTo>
                <a:lnTo>
                  <a:pt x="320042" y="380784"/>
                </a:lnTo>
                <a:lnTo>
                  <a:pt x="321341" y="380784"/>
                </a:lnTo>
                <a:lnTo>
                  <a:pt x="380784" y="321341"/>
                </a:lnTo>
                <a:lnTo>
                  <a:pt x="380784" y="320042"/>
                </a:lnTo>
                <a:lnTo>
                  <a:pt x="251552" y="190831"/>
                </a:lnTo>
                <a:lnTo>
                  <a:pt x="251552" y="189941"/>
                </a:lnTo>
                <a:lnTo>
                  <a:pt x="380773" y="60731"/>
                </a:lnTo>
                <a:lnTo>
                  <a:pt x="380773" y="59432"/>
                </a:lnTo>
                <a:lnTo>
                  <a:pt x="3213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32">
            <a:extLst>
              <a:ext uri="{FF2B5EF4-FFF2-40B4-BE49-F238E27FC236}">
                <a16:creationId xmlns:a16="http://schemas.microsoft.com/office/drawing/2014/main" id="{02BD4273-6596-50D8-CF7D-8E3DA2CE88BA}"/>
              </a:ext>
            </a:extLst>
          </p:cNvPr>
          <p:cNvSpPr txBox="1"/>
          <p:nvPr/>
        </p:nvSpPr>
        <p:spPr>
          <a:xfrm>
            <a:off x="14032967" y="8210373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39" name="object 33">
            <a:extLst>
              <a:ext uri="{FF2B5EF4-FFF2-40B4-BE49-F238E27FC236}">
                <a16:creationId xmlns:a16="http://schemas.microsoft.com/office/drawing/2014/main" id="{38677D93-C2F3-76E5-60B5-8CBDF4226B1D}"/>
              </a:ext>
            </a:extLst>
          </p:cNvPr>
          <p:cNvSpPr txBox="1"/>
          <p:nvPr/>
        </p:nvSpPr>
        <p:spPr>
          <a:xfrm>
            <a:off x="11486552" y="8210373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40" name="object 34">
            <a:extLst>
              <a:ext uri="{FF2B5EF4-FFF2-40B4-BE49-F238E27FC236}">
                <a16:creationId xmlns:a16="http://schemas.microsoft.com/office/drawing/2014/main" id="{713CDBFA-5566-89E1-9316-AFBEED9F4C06}"/>
              </a:ext>
            </a:extLst>
          </p:cNvPr>
          <p:cNvSpPr txBox="1"/>
          <p:nvPr/>
        </p:nvSpPr>
        <p:spPr>
          <a:xfrm>
            <a:off x="15167527" y="8390731"/>
            <a:ext cx="841375" cy="9302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00" b="1" spc="114" dirty="0">
                <a:latin typeface="Arial"/>
                <a:cs typeface="Arial"/>
              </a:rPr>
              <a:t>=</a:t>
            </a:r>
            <a:r>
              <a:rPr sz="5900" b="1" spc="-190" dirty="0">
                <a:latin typeface="Arial"/>
                <a:cs typeface="Arial"/>
              </a:rPr>
              <a:t> </a:t>
            </a:r>
            <a:r>
              <a:rPr sz="2600" i="1" spc="15" dirty="0">
                <a:latin typeface="Times New Roman"/>
                <a:cs typeface="Times New Roman"/>
              </a:rPr>
              <a:t>n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41" name="object 35">
            <a:extLst>
              <a:ext uri="{FF2B5EF4-FFF2-40B4-BE49-F238E27FC236}">
                <a16:creationId xmlns:a16="http://schemas.microsoft.com/office/drawing/2014/main" id="{5F9D224B-4BFA-E717-F0C3-82D126286DD0}"/>
              </a:ext>
            </a:extLst>
          </p:cNvPr>
          <p:cNvSpPr txBox="1"/>
          <p:nvPr/>
        </p:nvSpPr>
        <p:spPr>
          <a:xfrm>
            <a:off x="16447856" y="8210373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42" name="object 39">
            <a:extLst>
              <a:ext uri="{FF2B5EF4-FFF2-40B4-BE49-F238E27FC236}">
                <a16:creationId xmlns:a16="http://schemas.microsoft.com/office/drawing/2014/main" id="{92E40AD2-4DA3-C7EF-A36F-8968BD96FC4C}"/>
              </a:ext>
            </a:extLst>
          </p:cNvPr>
          <p:cNvSpPr txBox="1"/>
          <p:nvPr/>
        </p:nvSpPr>
        <p:spPr>
          <a:xfrm>
            <a:off x="13351061" y="9239072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43" name="object 40">
            <a:extLst>
              <a:ext uri="{FF2B5EF4-FFF2-40B4-BE49-F238E27FC236}">
                <a16:creationId xmlns:a16="http://schemas.microsoft.com/office/drawing/2014/main" id="{4A283877-EA51-A927-954F-1A8BA5D20B62}"/>
              </a:ext>
            </a:extLst>
          </p:cNvPr>
          <p:cNvSpPr txBox="1"/>
          <p:nvPr/>
        </p:nvSpPr>
        <p:spPr>
          <a:xfrm>
            <a:off x="10496717" y="8809565"/>
            <a:ext cx="1930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n</a:t>
            </a:r>
            <a:endParaRPr sz="2600">
              <a:latin typeface="Times New Roman"/>
              <a:cs typeface="Times New Roman"/>
            </a:endParaRPr>
          </a:p>
        </p:txBody>
      </p:sp>
      <p:grpSp>
        <p:nvGrpSpPr>
          <p:cNvPr id="202" name="群組 201">
            <a:extLst>
              <a:ext uri="{FF2B5EF4-FFF2-40B4-BE49-F238E27FC236}">
                <a16:creationId xmlns:a16="http://schemas.microsoft.com/office/drawing/2014/main" id="{233661DA-D6B5-204D-5E37-7D64EAFC8FCD}"/>
              </a:ext>
            </a:extLst>
          </p:cNvPr>
          <p:cNvGrpSpPr/>
          <p:nvPr/>
        </p:nvGrpSpPr>
        <p:grpSpPr>
          <a:xfrm>
            <a:off x="10977555" y="3492898"/>
            <a:ext cx="6441930" cy="4583707"/>
            <a:chOff x="13475981" y="3172751"/>
            <a:chExt cx="6441930" cy="4583707"/>
          </a:xfrm>
        </p:grpSpPr>
        <p:grpSp>
          <p:nvGrpSpPr>
            <p:cNvPr id="5" name="object 10">
              <a:extLst>
                <a:ext uri="{FF2B5EF4-FFF2-40B4-BE49-F238E27FC236}">
                  <a16:creationId xmlns:a16="http://schemas.microsoft.com/office/drawing/2014/main" id="{873BA6EF-6873-E82C-C189-28C890DC2064}"/>
                </a:ext>
              </a:extLst>
            </p:cNvPr>
            <p:cNvGrpSpPr/>
            <p:nvPr/>
          </p:nvGrpSpPr>
          <p:grpSpPr>
            <a:xfrm>
              <a:off x="17695443" y="4826503"/>
              <a:ext cx="815975" cy="815975"/>
              <a:chOff x="16382407" y="3879839"/>
              <a:chExt cx="815975" cy="815975"/>
            </a:xfrm>
          </p:grpSpPr>
          <p:sp>
            <p:nvSpPr>
              <p:cNvPr id="6" name="object 11">
                <a:extLst>
                  <a:ext uri="{FF2B5EF4-FFF2-40B4-BE49-F238E27FC236}">
                    <a16:creationId xmlns:a16="http://schemas.microsoft.com/office/drawing/2014/main" id="{5205AF63-B4E9-B9D0-132F-891FE2924505}"/>
                  </a:ext>
                </a:extLst>
              </p:cNvPr>
              <p:cNvSpPr/>
              <p:nvPr/>
            </p:nvSpPr>
            <p:spPr>
              <a:xfrm>
                <a:off x="16398288" y="3895714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415155" y="0"/>
                    </a:moveTo>
                    <a:lnTo>
                      <a:pt x="368797" y="0"/>
                    </a:lnTo>
                    <a:lnTo>
                      <a:pt x="322699" y="5444"/>
                    </a:lnTo>
                    <a:lnTo>
                      <a:pt x="277381" y="16332"/>
                    </a:lnTo>
                    <a:lnTo>
                      <a:pt x="233365" y="32665"/>
                    </a:lnTo>
                    <a:lnTo>
                      <a:pt x="191171" y="54442"/>
                    </a:lnTo>
                    <a:lnTo>
                      <a:pt x="151318" y="81663"/>
                    </a:lnTo>
                    <a:lnTo>
                      <a:pt x="114329" y="114329"/>
                    </a:lnTo>
                    <a:lnTo>
                      <a:pt x="81663" y="151320"/>
                    </a:lnTo>
                    <a:lnTo>
                      <a:pt x="54442" y="191174"/>
                    </a:lnTo>
                    <a:lnTo>
                      <a:pt x="32665" y="233369"/>
                    </a:lnTo>
                    <a:lnTo>
                      <a:pt x="16332" y="277386"/>
                    </a:lnTo>
                    <a:lnTo>
                      <a:pt x="5444" y="322703"/>
                    </a:lnTo>
                    <a:lnTo>
                      <a:pt x="0" y="368801"/>
                    </a:lnTo>
                    <a:lnTo>
                      <a:pt x="0" y="415159"/>
                    </a:lnTo>
                    <a:lnTo>
                      <a:pt x="5444" y="461256"/>
                    </a:lnTo>
                    <a:lnTo>
                      <a:pt x="16332" y="506574"/>
                    </a:lnTo>
                    <a:lnTo>
                      <a:pt x="32665" y="550590"/>
                    </a:lnTo>
                    <a:lnTo>
                      <a:pt x="54442" y="592785"/>
                    </a:lnTo>
                    <a:lnTo>
                      <a:pt x="81663" y="632639"/>
                    </a:lnTo>
                    <a:lnTo>
                      <a:pt x="114329" y="669631"/>
                    </a:lnTo>
                    <a:lnTo>
                      <a:pt x="151318" y="702296"/>
                    </a:lnTo>
                    <a:lnTo>
                      <a:pt x="191171" y="729518"/>
                    </a:lnTo>
                    <a:lnTo>
                      <a:pt x="233365" y="751295"/>
                    </a:lnTo>
                    <a:lnTo>
                      <a:pt x="277381" y="767627"/>
                    </a:lnTo>
                    <a:lnTo>
                      <a:pt x="322699" y="778516"/>
                    </a:lnTo>
                    <a:lnTo>
                      <a:pt x="368797" y="783960"/>
                    </a:lnTo>
                    <a:lnTo>
                      <a:pt x="415155" y="783960"/>
                    </a:lnTo>
                    <a:lnTo>
                      <a:pt x="461254" y="778516"/>
                    </a:lnTo>
                    <a:lnTo>
                      <a:pt x="506572" y="767627"/>
                    </a:lnTo>
                    <a:lnTo>
                      <a:pt x="550589" y="751295"/>
                    </a:lnTo>
                    <a:lnTo>
                      <a:pt x="592785" y="729518"/>
                    </a:lnTo>
                    <a:lnTo>
                      <a:pt x="632639" y="702296"/>
                    </a:lnTo>
                    <a:lnTo>
                      <a:pt x="669631" y="669631"/>
                    </a:lnTo>
                    <a:lnTo>
                      <a:pt x="702294" y="632639"/>
                    </a:lnTo>
                    <a:lnTo>
                      <a:pt x="729514" y="592785"/>
                    </a:lnTo>
                    <a:lnTo>
                      <a:pt x="751289" y="550590"/>
                    </a:lnTo>
                    <a:lnTo>
                      <a:pt x="767621" y="506574"/>
                    </a:lnTo>
                    <a:lnTo>
                      <a:pt x="778508" y="461256"/>
                    </a:lnTo>
                    <a:lnTo>
                      <a:pt x="783952" y="415159"/>
                    </a:lnTo>
                    <a:lnTo>
                      <a:pt x="783952" y="368801"/>
                    </a:lnTo>
                    <a:lnTo>
                      <a:pt x="778508" y="322703"/>
                    </a:lnTo>
                    <a:lnTo>
                      <a:pt x="767621" y="277386"/>
                    </a:lnTo>
                    <a:lnTo>
                      <a:pt x="751289" y="233369"/>
                    </a:lnTo>
                    <a:lnTo>
                      <a:pt x="729514" y="191174"/>
                    </a:lnTo>
                    <a:lnTo>
                      <a:pt x="702294" y="151320"/>
                    </a:lnTo>
                    <a:lnTo>
                      <a:pt x="669631" y="114329"/>
                    </a:lnTo>
                    <a:lnTo>
                      <a:pt x="632639" y="81663"/>
                    </a:lnTo>
                    <a:lnTo>
                      <a:pt x="592785" y="54442"/>
                    </a:lnTo>
                    <a:lnTo>
                      <a:pt x="550589" y="32665"/>
                    </a:lnTo>
                    <a:lnTo>
                      <a:pt x="506572" y="16332"/>
                    </a:lnTo>
                    <a:lnTo>
                      <a:pt x="461254" y="5444"/>
                    </a:lnTo>
                    <a:lnTo>
                      <a:pt x="415155" y="0"/>
                    </a:lnTo>
                    <a:close/>
                  </a:path>
                </a:pathLst>
              </a:custGeom>
              <a:solidFill>
                <a:srgbClr val="85BFE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" name="object 12">
                <a:extLst>
                  <a:ext uri="{FF2B5EF4-FFF2-40B4-BE49-F238E27FC236}">
                    <a16:creationId xmlns:a16="http://schemas.microsoft.com/office/drawing/2014/main" id="{17800498-D578-B463-4A82-A16E17EA831F}"/>
                  </a:ext>
                </a:extLst>
              </p:cNvPr>
              <p:cNvSpPr/>
              <p:nvPr/>
            </p:nvSpPr>
            <p:spPr>
              <a:xfrm>
                <a:off x="16398282" y="3895714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669631" y="114329"/>
                    </a:moveTo>
                    <a:lnTo>
                      <a:pt x="702296" y="151320"/>
                    </a:lnTo>
                    <a:lnTo>
                      <a:pt x="729518" y="191174"/>
                    </a:lnTo>
                    <a:lnTo>
                      <a:pt x="751295" y="233369"/>
                    </a:lnTo>
                    <a:lnTo>
                      <a:pt x="767627" y="277386"/>
                    </a:lnTo>
                    <a:lnTo>
                      <a:pt x="778516" y="322703"/>
                    </a:lnTo>
                    <a:lnTo>
                      <a:pt x="783960" y="368801"/>
                    </a:lnTo>
                    <a:lnTo>
                      <a:pt x="783960" y="415159"/>
                    </a:lnTo>
                    <a:lnTo>
                      <a:pt x="778516" y="461256"/>
                    </a:lnTo>
                    <a:lnTo>
                      <a:pt x="767627" y="506574"/>
                    </a:lnTo>
                    <a:lnTo>
                      <a:pt x="751295" y="550590"/>
                    </a:lnTo>
                    <a:lnTo>
                      <a:pt x="729518" y="592785"/>
                    </a:lnTo>
                    <a:lnTo>
                      <a:pt x="702296" y="632639"/>
                    </a:lnTo>
                    <a:lnTo>
                      <a:pt x="669631" y="669631"/>
                    </a:lnTo>
                    <a:lnTo>
                      <a:pt x="632639" y="702296"/>
                    </a:lnTo>
                    <a:lnTo>
                      <a:pt x="592785" y="729518"/>
                    </a:lnTo>
                    <a:lnTo>
                      <a:pt x="550590" y="751295"/>
                    </a:lnTo>
                    <a:lnTo>
                      <a:pt x="506574" y="767627"/>
                    </a:lnTo>
                    <a:lnTo>
                      <a:pt x="461256" y="778516"/>
                    </a:lnTo>
                    <a:lnTo>
                      <a:pt x="415159" y="783960"/>
                    </a:lnTo>
                    <a:lnTo>
                      <a:pt x="368801" y="783960"/>
                    </a:lnTo>
                    <a:lnTo>
                      <a:pt x="322703" y="778516"/>
                    </a:lnTo>
                    <a:lnTo>
                      <a:pt x="277386" y="767627"/>
                    </a:lnTo>
                    <a:lnTo>
                      <a:pt x="233369" y="751295"/>
                    </a:lnTo>
                    <a:lnTo>
                      <a:pt x="191174" y="729518"/>
                    </a:lnTo>
                    <a:lnTo>
                      <a:pt x="151320" y="702296"/>
                    </a:lnTo>
                    <a:lnTo>
                      <a:pt x="114329" y="669631"/>
                    </a:lnTo>
                    <a:lnTo>
                      <a:pt x="81663" y="632639"/>
                    </a:lnTo>
                    <a:lnTo>
                      <a:pt x="54442" y="592785"/>
                    </a:lnTo>
                    <a:lnTo>
                      <a:pt x="32665" y="550590"/>
                    </a:lnTo>
                    <a:lnTo>
                      <a:pt x="16332" y="506574"/>
                    </a:lnTo>
                    <a:lnTo>
                      <a:pt x="5444" y="461256"/>
                    </a:lnTo>
                    <a:lnTo>
                      <a:pt x="0" y="415159"/>
                    </a:lnTo>
                    <a:lnTo>
                      <a:pt x="0" y="368801"/>
                    </a:lnTo>
                    <a:lnTo>
                      <a:pt x="5444" y="322703"/>
                    </a:lnTo>
                    <a:lnTo>
                      <a:pt x="16332" y="277386"/>
                    </a:lnTo>
                    <a:lnTo>
                      <a:pt x="32665" y="233369"/>
                    </a:lnTo>
                    <a:lnTo>
                      <a:pt x="54442" y="191174"/>
                    </a:lnTo>
                    <a:lnTo>
                      <a:pt x="81663" y="151320"/>
                    </a:lnTo>
                    <a:lnTo>
                      <a:pt x="114329" y="114329"/>
                    </a:lnTo>
                    <a:lnTo>
                      <a:pt x="151320" y="81663"/>
                    </a:lnTo>
                    <a:lnTo>
                      <a:pt x="191174" y="54442"/>
                    </a:lnTo>
                    <a:lnTo>
                      <a:pt x="233369" y="32665"/>
                    </a:lnTo>
                    <a:lnTo>
                      <a:pt x="277386" y="16332"/>
                    </a:lnTo>
                    <a:lnTo>
                      <a:pt x="322703" y="5444"/>
                    </a:lnTo>
                    <a:lnTo>
                      <a:pt x="368801" y="0"/>
                    </a:lnTo>
                    <a:lnTo>
                      <a:pt x="415159" y="0"/>
                    </a:lnTo>
                    <a:lnTo>
                      <a:pt x="461256" y="5444"/>
                    </a:lnTo>
                    <a:lnTo>
                      <a:pt x="506574" y="16332"/>
                    </a:lnTo>
                    <a:lnTo>
                      <a:pt x="550590" y="32665"/>
                    </a:lnTo>
                    <a:lnTo>
                      <a:pt x="592785" y="54442"/>
                    </a:lnTo>
                    <a:lnTo>
                      <a:pt x="632639" y="81663"/>
                    </a:lnTo>
                    <a:lnTo>
                      <a:pt x="669631" y="114329"/>
                    </a:lnTo>
                    <a:close/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8" name="object 13">
              <a:extLst>
                <a:ext uri="{FF2B5EF4-FFF2-40B4-BE49-F238E27FC236}">
                  <a16:creationId xmlns:a16="http://schemas.microsoft.com/office/drawing/2014/main" id="{0C9D799A-9313-3344-F562-0990CDE57678}"/>
                </a:ext>
              </a:extLst>
            </p:cNvPr>
            <p:cNvSpPr txBox="1"/>
            <p:nvPr/>
          </p:nvSpPr>
          <p:spPr>
            <a:xfrm>
              <a:off x="17910618" y="4954328"/>
              <a:ext cx="385445" cy="51117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38100">
                <a:lnSpc>
                  <a:spcPct val="100000"/>
                </a:lnSpc>
                <a:spcBef>
                  <a:spcPts val="135"/>
                </a:spcBef>
              </a:pPr>
              <a:r>
                <a:rPr sz="3150" i="1" spc="-110" dirty="0">
                  <a:latin typeface="Times New Roman"/>
                  <a:cs typeface="Times New Roman"/>
                </a:rPr>
                <a:t>y</a:t>
              </a:r>
              <a:r>
                <a:rPr sz="3375" spc="-165" baseline="-19753" dirty="0">
                  <a:latin typeface="Cambria"/>
                  <a:cs typeface="Cambria"/>
                </a:rPr>
                <a:t>2</a:t>
              </a:r>
              <a:endParaRPr sz="3375" baseline="-19753">
                <a:latin typeface="Cambria"/>
                <a:cs typeface="Cambria"/>
              </a:endParaRPr>
            </a:p>
          </p:txBody>
        </p:sp>
        <p:grpSp>
          <p:nvGrpSpPr>
            <p:cNvPr id="9" name="object 14">
              <a:extLst>
                <a:ext uri="{FF2B5EF4-FFF2-40B4-BE49-F238E27FC236}">
                  <a16:creationId xmlns:a16="http://schemas.microsoft.com/office/drawing/2014/main" id="{2EBDC4AF-8264-EF4D-4EE1-38B95FD46E9C}"/>
                </a:ext>
              </a:extLst>
            </p:cNvPr>
            <p:cNvGrpSpPr/>
            <p:nvPr/>
          </p:nvGrpSpPr>
          <p:grpSpPr>
            <a:xfrm>
              <a:off x="16288952" y="4826503"/>
              <a:ext cx="815975" cy="815975"/>
              <a:chOff x="14975916" y="3879839"/>
              <a:chExt cx="815975" cy="815975"/>
            </a:xfrm>
          </p:grpSpPr>
          <p:sp>
            <p:nvSpPr>
              <p:cNvPr id="73" name="object 15">
                <a:extLst>
                  <a:ext uri="{FF2B5EF4-FFF2-40B4-BE49-F238E27FC236}">
                    <a16:creationId xmlns:a16="http://schemas.microsoft.com/office/drawing/2014/main" id="{7070B4DC-6A73-4E06-C9E4-6F59398D4C90}"/>
                  </a:ext>
                </a:extLst>
              </p:cNvPr>
              <p:cNvSpPr/>
              <p:nvPr/>
            </p:nvSpPr>
            <p:spPr>
              <a:xfrm>
                <a:off x="14991797" y="3895714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415159" y="0"/>
                    </a:moveTo>
                    <a:lnTo>
                      <a:pt x="368801" y="0"/>
                    </a:lnTo>
                    <a:lnTo>
                      <a:pt x="322703" y="5444"/>
                    </a:lnTo>
                    <a:lnTo>
                      <a:pt x="277386" y="16332"/>
                    </a:lnTo>
                    <a:lnTo>
                      <a:pt x="233369" y="32665"/>
                    </a:lnTo>
                    <a:lnTo>
                      <a:pt x="191174" y="54442"/>
                    </a:lnTo>
                    <a:lnTo>
                      <a:pt x="151320" y="81663"/>
                    </a:lnTo>
                    <a:lnTo>
                      <a:pt x="114329" y="114329"/>
                    </a:lnTo>
                    <a:lnTo>
                      <a:pt x="81663" y="151320"/>
                    </a:lnTo>
                    <a:lnTo>
                      <a:pt x="54442" y="191174"/>
                    </a:lnTo>
                    <a:lnTo>
                      <a:pt x="32665" y="233369"/>
                    </a:lnTo>
                    <a:lnTo>
                      <a:pt x="16332" y="277386"/>
                    </a:lnTo>
                    <a:lnTo>
                      <a:pt x="5444" y="322703"/>
                    </a:lnTo>
                    <a:lnTo>
                      <a:pt x="0" y="368801"/>
                    </a:lnTo>
                    <a:lnTo>
                      <a:pt x="0" y="415159"/>
                    </a:lnTo>
                    <a:lnTo>
                      <a:pt x="5444" y="461256"/>
                    </a:lnTo>
                    <a:lnTo>
                      <a:pt x="16332" y="506574"/>
                    </a:lnTo>
                    <a:lnTo>
                      <a:pt x="32665" y="550590"/>
                    </a:lnTo>
                    <a:lnTo>
                      <a:pt x="54442" y="592785"/>
                    </a:lnTo>
                    <a:lnTo>
                      <a:pt x="81663" y="632639"/>
                    </a:lnTo>
                    <a:lnTo>
                      <a:pt x="114329" y="669631"/>
                    </a:lnTo>
                    <a:lnTo>
                      <a:pt x="151320" y="702296"/>
                    </a:lnTo>
                    <a:lnTo>
                      <a:pt x="191174" y="729518"/>
                    </a:lnTo>
                    <a:lnTo>
                      <a:pt x="233369" y="751295"/>
                    </a:lnTo>
                    <a:lnTo>
                      <a:pt x="277386" y="767627"/>
                    </a:lnTo>
                    <a:lnTo>
                      <a:pt x="322703" y="778516"/>
                    </a:lnTo>
                    <a:lnTo>
                      <a:pt x="368801" y="783960"/>
                    </a:lnTo>
                    <a:lnTo>
                      <a:pt x="415159" y="783960"/>
                    </a:lnTo>
                    <a:lnTo>
                      <a:pt x="461256" y="778516"/>
                    </a:lnTo>
                    <a:lnTo>
                      <a:pt x="506574" y="767627"/>
                    </a:lnTo>
                    <a:lnTo>
                      <a:pt x="550590" y="751295"/>
                    </a:lnTo>
                    <a:lnTo>
                      <a:pt x="592785" y="729518"/>
                    </a:lnTo>
                    <a:lnTo>
                      <a:pt x="632639" y="702296"/>
                    </a:lnTo>
                    <a:lnTo>
                      <a:pt x="669631" y="669631"/>
                    </a:lnTo>
                    <a:lnTo>
                      <a:pt x="702296" y="632639"/>
                    </a:lnTo>
                    <a:lnTo>
                      <a:pt x="729518" y="592785"/>
                    </a:lnTo>
                    <a:lnTo>
                      <a:pt x="751295" y="550590"/>
                    </a:lnTo>
                    <a:lnTo>
                      <a:pt x="767627" y="506574"/>
                    </a:lnTo>
                    <a:lnTo>
                      <a:pt x="778516" y="461256"/>
                    </a:lnTo>
                    <a:lnTo>
                      <a:pt x="783960" y="415159"/>
                    </a:lnTo>
                    <a:lnTo>
                      <a:pt x="783960" y="368801"/>
                    </a:lnTo>
                    <a:lnTo>
                      <a:pt x="778516" y="322703"/>
                    </a:lnTo>
                    <a:lnTo>
                      <a:pt x="767627" y="277386"/>
                    </a:lnTo>
                    <a:lnTo>
                      <a:pt x="751295" y="233369"/>
                    </a:lnTo>
                    <a:lnTo>
                      <a:pt x="729518" y="191174"/>
                    </a:lnTo>
                    <a:lnTo>
                      <a:pt x="702296" y="151320"/>
                    </a:lnTo>
                    <a:lnTo>
                      <a:pt x="669631" y="114329"/>
                    </a:lnTo>
                    <a:lnTo>
                      <a:pt x="632639" y="81663"/>
                    </a:lnTo>
                    <a:lnTo>
                      <a:pt x="592785" y="54442"/>
                    </a:lnTo>
                    <a:lnTo>
                      <a:pt x="550590" y="32665"/>
                    </a:lnTo>
                    <a:lnTo>
                      <a:pt x="506574" y="16332"/>
                    </a:lnTo>
                    <a:lnTo>
                      <a:pt x="461256" y="5444"/>
                    </a:lnTo>
                    <a:lnTo>
                      <a:pt x="415159" y="0"/>
                    </a:lnTo>
                    <a:close/>
                  </a:path>
                </a:pathLst>
              </a:custGeom>
              <a:solidFill>
                <a:srgbClr val="85BFE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4" name="object 16">
                <a:extLst>
                  <a:ext uri="{FF2B5EF4-FFF2-40B4-BE49-F238E27FC236}">
                    <a16:creationId xmlns:a16="http://schemas.microsoft.com/office/drawing/2014/main" id="{57155B7C-DBC9-7E8F-5A16-E9B2F2BE2D2C}"/>
                  </a:ext>
                </a:extLst>
              </p:cNvPr>
              <p:cNvSpPr/>
              <p:nvPr/>
            </p:nvSpPr>
            <p:spPr>
              <a:xfrm>
                <a:off x="14991791" y="3895714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669631" y="114329"/>
                    </a:moveTo>
                    <a:lnTo>
                      <a:pt x="702296" y="151320"/>
                    </a:lnTo>
                    <a:lnTo>
                      <a:pt x="729518" y="191174"/>
                    </a:lnTo>
                    <a:lnTo>
                      <a:pt x="751295" y="233369"/>
                    </a:lnTo>
                    <a:lnTo>
                      <a:pt x="767627" y="277386"/>
                    </a:lnTo>
                    <a:lnTo>
                      <a:pt x="778516" y="322703"/>
                    </a:lnTo>
                    <a:lnTo>
                      <a:pt x="783960" y="368801"/>
                    </a:lnTo>
                    <a:lnTo>
                      <a:pt x="783960" y="415159"/>
                    </a:lnTo>
                    <a:lnTo>
                      <a:pt x="778516" y="461256"/>
                    </a:lnTo>
                    <a:lnTo>
                      <a:pt x="767627" y="506574"/>
                    </a:lnTo>
                    <a:lnTo>
                      <a:pt x="751295" y="550590"/>
                    </a:lnTo>
                    <a:lnTo>
                      <a:pt x="729518" y="592785"/>
                    </a:lnTo>
                    <a:lnTo>
                      <a:pt x="702296" y="632639"/>
                    </a:lnTo>
                    <a:lnTo>
                      <a:pt x="669631" y="669631"/>
                    </a:lnTo>
                    <a:lnTo>
                      <a:pt x="632639" y="702296"/>
                    </a:lnTo>
                    <a:lnTo>
                      <a:pt x="592785" y="729518"/>
                    </a:lnTo>
                    <a:lnTo>
                      <a:pt x="550590" y="751295"/>
                    </a:lnTo>
                    <a:lnTo>
                      <a:pt x="506574" y="767627"/>
                    </a:lnTo>
                    <a:lnTo>
                      <a:pt x="461256" y="778516"/>
                    </a:lnTo>
                    <a:lnTo>
                      <a:pt x="415159" y="783960"/>
                    </a:lnTo>
                    <a:lnTo>
                      <a:pt x="368801" y="783960"/>
                    </a:lnTo>
                    <a:lnTo>
                      <a:pt x="322703" y="778516"/>
                    </a:lnTo>
                    <a:lnTo>
                      <a:pt x="277386" y="767627"/>
                    </a:lnTo>
                    <a:lnTo>
                      <a:pt x="233369" y="751295"/>
                    </a:lnTo>
                    <a:lnTo>
                      <a:pt x="191174" y="729518"/>
                    </a:lnTo>
                    <a:lnTo>
                      <a:pt x="151320" y="702296"/>
                    </a:lnTo>
                    <a:lnTo>
                      <a:pt x="114329" y="669631"/>
                    </a:lnTo>
                    <a:lnTo>
                      <a:pt x="81663" y="632639"/>
                    </a:lnTo>
                    <a:lnTo>
                      <a:pt x="54442" y="592785"/>
                    </a:lnTo>
                    <a:lnTo>
                      <a:pt x="32665" y="550590"/>
                    </a:lnTo>
                    <a:lnTo>
                      <a:pt x="16332" y="506574"/>
                    </a:lnTo>
                    <a:lnTo>
                      <a:pt x="5444" y="461256"/>
                    </a:lnTo>
                    <a:lnTo>
                      <a:pt x="0" y="415159"/>
                    </a:lnTo>
                    <a:lnTo>
                      <a:pt x="0" y="368801"/>
                    </a:lnTo>
                    <a:lnTo>
                      <a:pt x="5444" y="322703"/>
                    </a:lnTo>
                    <a:lnTo>
                      <a:pt x="16332" y="277386"/>
                    </a:lnTo>
                    <a:lnTo>
                      <a:pt x="32665" y="233369"/>
                    </a:lnTo>
                    <a:lnTo>
                      <a:pt x="54442" y="191174"/>
                    </a:lnTo>
                    <a:lnTo>
                      <a:pt x="81663" y="151320"/>
                    </a:lnTo>
                    <a:lnTo>
                      <a:pt x="114329" y="114329"/>
                    </a:lnTo>
                    <a:lnTo>
                      <a:pt x="151320" y="81663"/>
                    </a:lnTo>
                    <a:lnTo>
                      <a:pt x="191174" y="54442"/>
                    </a:lnTo>
                    <a:lnTo>
                      <a:pt x="233369" y="32665"/>
                    </a:lnTo>
                    <a:lnTo>
                      <a:pt x="277386" y="16332"/>
                    </a:lnTo>
                    <a:lnTo>
                      <a:pt x="322703" y="5444"/>
                    </a:lnTo>
                    <a:lnTo>
                      <a:pt x="368801" y="0"/>
                    </a:lnTo>
                    <a:lnTo>
                      <a:pt x="415159" y="0"/>
                    </a:lnTo>
                    <a:lnTo>
                      <a:pt x="461256" y="5444"/>
                    </a:lnTo>
                    <a:lnTo>
                      <a:pt x="506574" y="16332"/>
                    </a:lnTo>
                    <a:lnTo>
                      <a:pt x="550590" y="32665"/>
                    </a:lnTo>
                    <a:lnTo>
                      <a:pt x="592785" y="54442"/>
                    </a:lnTo>
                    <a:lnTo>
                      <a:pt x="632639" y="81663"/>
                    </a:lnTo>
                    <a:lnTo>
                      <a:pt x="669631" y="114329"/>
                    </a:lnTo>
                    <a:close/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76" name="object 17">
              <a:extLst>
                <a:ext uri="{FF2B5EF4-FFF2-40B4-BE49-F238E27FC236}">
                  <a16:creationId xmlns:a16="http://schemas.microsoft.com/office/drawing/2014/main" id="{0EA1A79A-2654-752A-7C17-DAD2FE83328A}"/>
                </a:ext>
              </a:extLst>
            </p:cNvPr>
            <p:cNvSpPr txBox="1"/>
            <p:nvPr/>
          </p:nvSpPr>
          <p:spPr>
            <a:xfrm>
              <a:off x="16504127" y="4954328"/>
              <a:ext cx="385445" cy="51117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38100">
                <a:lnSpc>
                  <a:spcPct val="100000"/>
                </a:lnSpc>
                <a:spcBef>
                  <a:spcPts val="135"/>
                </a:spcBef>
              </a:pPr>
              <a:r>
                <a:rPr sz="3150" i="1" spc="-110" dirty="0">
                  <a:latin typeface="Times New Roman"/>
                  <a:cs typeface="Times New Roman"/>
                </a:rPr>
                <a:t>y</a:t>
              </a:r>
              <a:r>
                <a:rPr sz="3375" spc="-165" baseline="-19753" dirty="0">
                  <a:latin typeface="Cambria"/>
                  <a:cs typeface="Cambria"/>
                </a:rPr>
                <a:t>1</a:t>
              </a:r>
              <a:endParaRPr sz="3375" baseline="-19753">
                <a:latin typeface="Cambria"/>
                <a:cs typeface="Cambria"/>
              </a:endParaRPr>
            </a:p>
          </p:txBody>
        </p:sp>
        <p:grpSp>
          <p:nvGrpSpPr>
            <p:cNvPr id="77" name="object 18">
              <a:extLst>
                <a:ext uri="{FF2B5EF4-FFF2-40B4-BE49-F238E27FC236}">
                  <a16:creationId xmlns:a16="http://schemas.microsoft.com/office/drawing/2014/main" id="{DAB1D42D-33AC-FCD9-C58B-F0E5BD70999F}"/>
                </a:ext>
              </a:extLst>
            </p:cNvPr>
            <p:cNvGrpSpPr/>
            <p:nvPr/>
          </p:nvGrpSpPr>
          <p:grpSpPr>
            <a:xfrm>
              <a:off x="14882472" y="4826503"/>
              <a:ext cx="815975" cy="815975"/>
              <a:chOff x="13569436" y="3879839"/>
              <a:chExt cx="815975" cy="815975"/>
            </a:xfrm>
          </p:grpSpPr>
          <p:sp>
            <p:nvSpPr>
              <p:cNvPr id="78" name="object 19">
                <a:extLst>
                  <a:ext uri="{FF2B5EF4-FFF2-40B4-BE49-F238E27FC236}">
                    <a16:creationId xmlns:a16="http://schemas.microsoft.com/office/drawing/2014/main" id="{BE4E9E3A-311E-992A-0D51-19919989D2B7}"/>
                  </a:ext>
                </a:extLst>
              </p:cNvPr>
              <p:cNvSpPr/>
              <p:nvPr/>
            </p:nvSpPr>
            <p:spPr>
              <a:xfrm>
                <a:off x="13585313" y="3895714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415155" y="0"/>
                    </a:moveTo>
                    <a:lnTo>
                      <a:pt x="368797" y="0"/>
                    </a:lnTo>
                    <a:lnTo>
                      <a:pt x="322698" y="5444"/>
                    </a:lnTo>
                    <a:lnTo>
                      <a:pt x="277380" y="16332"/>
                    </a:lnTo>
                    <a:lnTo>
                      <a:pt x="233363" y="32665"/>
                    </a:lnTo>
                    <a:lnTo>
                      <a:pt x="191167" y="54442"/>
                    </a:lnTo>
                    <a:lnTo>
                      <a:pt x="151313" y="81663"/>
                    </a:lnTo>
                    <a:lnTo>
                      <a:pt x="114321" y="114329"/>
                    </a:lnTo>
                    <a:lnTo>
                      <a:pt x="81658" y="151320"/>
                    </a:lnTo>
                    <a:lnTo>
                      <a:pt x="54438" y="191174"/>
                    </a:lnTo>
                    <a:lnTo>
                      <a:pt x="32663" y="233369"/>
                    </a:lnTo>
                    <a:lnTo>
                      <a:pt x="16331" y="277386"/>
                    </a:lnTo>
                    <a:lnTo>
                      <a:pt x="5443" y="322703"/>
                    </a:lnTo>
                    <a:lnTo>
                      <a:pt x="0" y="368801"/>
                    </a:lnTo>
                    <a:lnTo>
                      <a:pt x="0" y="415159"/>
                    </a:lnTo>
                    <a:lnTo>
                      <a:pt x="5443" y="461256"/>
                    </a:lnTo>
                    <a:lnTo>
                      <a:pt x="16331" y="506574"/>
                    </a:lnTo>
                    <a:lnTo>
                      <a:pt x="32663" y="550590"/>
                    </a:lnTo>
                    <a:lnTo>
                      <a:pt x="54438" y="592785"/>
                    </a:lnTo>
                    <a:lnTo>
                      <a:pt x="81658" y="632639"/>
                    </a:lnTo>
                    <a:lnTo>
                      <a:pt x="114321" y="669631"/>
                    </a:lnTo>
                    <a:lnTo>
                      <a:pt x="151313" y="702296"/>
                    </a:lnTo>
                    <a:lnTo>
                      <a:pt x="191167" y="729518"/>
                    </a:lnTo>
                    <a:lnTo>
                      <a:pt x="233363" y="751295"/>
                    </a:lnTo>
                    <a:lnTo>
                      <a:pt x="277380" y="767627"/>
                    </a:lnTo>
                    <a:lnTo>
                      <a:pt x="322698" y="778516"/>
                    </a:lnTo>
                    <a:lnTo>
                      <a:pt x="368797" y="783960"/>
                    </a:lnTo>
                    <a:lnTo>
                      <a:pt x="415155" y="783960"/>
                    </a:lnTo>
                    <a:lnTo>
                      <a:pt x="461253" y="778516"/>
                    </a:lnTo>
                    <a:lnTo>
                      <a:pt x="506571" y="767627"/>
                    </a:lnTo>
                    <a:lnTo>
                      <a:pt x="550587" y="751295"/>
                    </a:lnTo>
                    <a:lnTo>
                      <a:pt x="592781" y="729518"/>
                    </a:lnTo>
                    <a:lnTo>
                      <a:pt x="632633" y="702296"/>
                    </a:lnTo>
                    <a:lnTo>
                      <a:pt x="669623" y="669631"/>
                    </a:lnTo>
                    <a:lnTo>
                      <a:pt x="702289" y="632639"/>
                    </a:lnTo>
                    <a:lnTo>
                      <a:pt x="729510" y="592785"/>
                    </a:lnTo>
                    <a:lnTo>
                      <a:pt x="751287" y="550590"/>
                    </a:lnTo>
                    <a:lnTo>
                      <a:pt x="767620" y="506574"/>
                    </a:lnTo>
                    <a:lnTo>
                      <a:pt x="778508" y="461256"/>
                    </a:lnTo>
                    <a:lnTo>
                      <a:pt x="783952" y="415159"/>
                    </a:lnTo>
                    <a:lnTo>
                      <a:pt x="783952" y="368801"/>
                    </a:lnTo>
                    <a:lnTo>
                      <a:pt x="778508" y="322703"/>
                    </a:lnTo>
                    <a:lnTo>
                      <a:pt x="767620" y="277386"/>
                    </a:lnTo>
                    <a:lnTo>
                      <a:pt x="751287" y="233369"/>
                    </a:lnTo>
                    <a:lnTo>
                      <a:pt x="729510" y="191174"/>
                    </a:lnTo>
                    <a:lnTo>
                      <a:pt x="702289" y="151320"/>
                    </a:lnTo>
                    <a:lnTo>
                      <a:pt x="669623" y="114329"/>
                    </a:lnTo>
                    <a:lnTo>
                      <a:pt x="632633" y="81663"/>
                    </a:lnTo>
                    <a:lnTo>
                      <a:pt x="592781" y="54442"/>
                    </a:lnTo>
                    <a:lnTo>
                      <a:pt x="550587" y="32665"/>
                    </a:lnTo>
                    <a:lnTo>
                      <a:pt x="506571" y="16332"/>
                    </a:lnTo>
                    <a:lnTo>
                      <a:pt x="461253" y="5444"/>
                    </a:lnTo>
                    <a:lnTo>
                      <a:pt x="415155" y="0"/>
                    </a:lnTo>
                    <a:close/>
                  </a:path>
                </a:pathLst>
              </a:custGeom>
              <a:solidFill>
                <a:srgbClr val="85BFE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9" name="object 20">
                <a:extLst>
                  <a:ext uri="{FF2B5EF4-FFF2-40B4-BE49-F238E27FC236}">
                    <a16:creationId xmlns:a16="http://schemas.microsoft.com/office/drawing/2014/main" id="{4A9D9E53-FA23-A0BE-267F-3E6F8D29018D}"/>
                  </a:ext>
                </a:extLst>
              </p:cNvPr>
              <p:cNvSpPr/>
              <p:nvPr/>
            </p:nvSpPr>
            <p:spPr>
              <a:xfrm>
                <a:off x="13585311" y="3895714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669631" y="114329"/>
                    </a:moveTo>
                    <a:lnTo>
                      <a:pt x="702296" y="151320"/>
                    </a:lnTo>
                    <a:lnTo>
                      <a:pt x="729518" y="191174"/>
                    </a:lnTo>
                    <a:lnTo>
                      <a:pt x="751295" y="233369"/>
                    </a:lnTo>
                    <a:lnTo>
                      <a:pt x="767627" y="277386"/>
                    </a:lnTo>
                    <a:lnTo>
                      <a:pt x="778516" y="322703"/>
                    </a:lnTo>
                    <a:lnTo>
                      <a:pt x="783960" y="368801"/>
                    </a:lnTo>
                    <a:lnTo>
                      <a:pt x="783960" y="415159"/>
                    </a:lnTo>
                    <a:lnTo>
                      <a:pt x="778516" y="461256"/>
                    </a:lnTo>
                    <a:lnTo>
                      <a:pt x="767627" y="506574"/>
                    </a:lnTo>
                    <a:lnTo>
                      <a:pt x="751295" y="550590"/>
                    </a:lnTo>
                    <a:lnTo>
                      <a:pt x="729518" y="592785"/>
                    </a:lnTo>
                    <a:lnTo>
                      <a:pt x="702296" y="632639"/>
                    </a:lnTo>
                    <a:lnTo>
                      <a:pt x="669631" y="669631"/>
                    </a:lnTo>
                    <a:lnTo>
                      <a:pt x="632639" y="702296"/>
                    </a:lnTo>
                    <a:lnTo>
                      <a:pt x="592785" y="729518"/>
                    </a:lnTo>
                    <a:lnTo>
                      <a:pt x="550590" y="751295"/>
                    </a:lnTo>
                    <a:lnTo>
                      <a:pt x="506574" y="767627"/>
                    </a:lnTo>
                    <a:lnTo>
                      <a:pt x="461256" y="778516"/>
                    </a:lnTo>
                    <a:lnTo>
                      <a:pt x="415159" y="783960"/>
                    </a:lnTo>
                    <a:lnTo>
                      <a:pt x="368801" y="783960"/>
                    </a:lnTo>
                    <a:lnTo>
                      <a:pt x="322703" y="778516"/>
                    </a:lnTo>
                    <a:lnTo>
                      <a:pt x="277386" y="767627"/>
                    </a:lnTo>
                    <a:lnTo>
                      <a:pt x="233369" y="751295"/>
                    </a:lnTo>
                    <a:lnTo>
                      <a:pt x="191174" y="729518"/>
                    </a:lnTo>
                    <a:lnTo>
                      <a:pt x="151320" y="702296"/>
                    </a:lnTo>
                    <a:lnTo>
                      <a:pt x="114329" y="669631"/>
                    </a:lnTo>
                    <a:lnTo>
                      <a:pt x="81663" y="632639"/>
                    </a:lnTo>
                    <a:lnTo>
                      <a:pt x="54442" y="592785"/>
                    </a:lnTo>
                    <a:lnTo>
                      <a:pt x="32665" y="550590"/>
                    </a:lnTo>
                    <a:lnTo>
                      <a:pt x="16332" y="506574"/>
                    </a:lnTo>
                    <a:lnTo>
                      <a:pt x="5444" y="461256"/>
                    </a:lnTo>
                    <a:lnTo>
                      <a:pt x="0" y="415159"/>
                    </a:lnTo>
                    <a:lnTo>
                      <a:pt x="0" y="368801"/>
                    </a:lnTo>
                    <a:lnTo>
                      <a:pt x="5444" y="322703"/>
                    </a:lnTo>
                    <a:lnTo>
                      <a:pt x="16332" y="277386"/>
                    </a:lnTo>
                    <a:lnTo>
                      <a:pt x="32665" y="233369"/>
                    </a:lnTo>
                    <a:lnTo>
                      <a:pt x="54442" y="191174"/>
                    </a:lnTo>
                    <a:lnTo>
                      <a:pt x="81663" y="151320"/>
                    </a:lnTo>
                    <a:lnTo>
                      <a:pt x="114329" y="114329"/>
                    </a:lnTo>
                    <a:lnTo>
                      <a:pt x="151320" y="81663"/>
                    </a:lnTo>
                    <a:lnTo>
                      <a:pt x="191174" y="54442"/>
                    </a:lnTo>
                    <a:lnTo>
                      <a:pt x="233369" y="32665"/>
                    </a:lnTo>
                    <a:lnTo>
                      <a:pt x="277386" y="16332"/>
                    </a:lnTo>
                    <a:lnTo>
                      <a:pt x="322703" y="5444"/>
                    </a:lnTo>
                    <a:lnTo>
                      <a:pt x="368801" y="0"/>
                    </a:lnTo>
                    <a:lnTo>
                      <a:pt x="415159" y="0"/>
                    </a:lnTo>
                    <a:lnTo>
                      <a:pt x="461256" y="5444"/>
                    </a:lnTo>
                    <a:lnTo>
                      <a:pt x="506574" y="16332"/>
                    </a:lnTo>
                    <a:lnTo>
                      <a:pt x="550590" y="32665"/>
                    </a:lnTo>
                    <a:lnTo>
                      <a:pt x="592785" y="54442"/>
                    </a:lnTo>
                    <a:lnTo>
                      <a:pt x="632639" y="81663"/>
                    </a:lnTo>
                    <a:lnTo>
                      <a:pt x="669631" y="114329"/>
                    </a:lnTo>
                    <a:close/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80" name="object 21">
              <a:extLst>
                <a:ext uri="{FF2B5EF4-FFF2-40B4-BE49-F238E27FC236}">
                  <a16:creationId xmlns:a16="http://schemas.microsoft.com/office/drawing/2014/main" id="{BEF230D4-EE8D-ABB6-87D4-F65A8B0B0B01}"/>
                </a:ext>
              </a:extLst>
            </p:cNvPr>
            <p:cNvSpPr txBox="1"/>
            <p:nvPr/>
          </p:nvSpPr>
          <p:spPr>
            <a:xfrm>
              <a:off x="15097634" y="4952411"/>
              <a:ext cx="385445" cy="51117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38100">
                <a:lnSpc>
                  <a:spcPct val="100000"/>
                </a:lnSpc>
                <a:spcBef>
                  <a:spcPts val="135"/>
                </a:spcBef>
              </a:pPr>
              <a:r>
                <a:rPr sz="3150" i="1" spc="-110" dirty="0">
                  <a:latin typeface="Times New Roman"/>
                  <a:cs typeface="Times New Roman"/>
                </a:rPr>
                <a:t>y</a:t>
              </a:r>
              <a:r>
                <a:rPr sz="3375" spc="-165" baseline="-19753" dirty="0">
                  <a:latin typeface="Cambria"/>
                  <a:cs typeface="Cambria"/>
                </a:rPr>
                <a:t>0</a:t>
              </a:r>
              <a:endParaRPr sz="3375" baseline="-19753">
                <a:latin typeface="Cambria"/>
                <a:cs typeface="Cambria"/>
              </a:endParaRPr>
            </a:p>
          </p:txBody>
        </p:sp>
        <p:grpSp>
          <p:nvGrpSpPr>
            <p:cNvPr id="81" name="object 22">
              <a:extLst>
                <a:ext uri="{FF2B5EF4-FFF2-40B4-BE49-F238E27FC236}">
                  <a16:creationId xmlns:a16="http://schemas.microsoft.com/office/drawing/2014/main" id="{FE40988B-4840-3E6F-045C-37FDBDD92FC4}"/>
                </a:ext>
              </a:extLst>
            </p:cNvPr>
            <p:cNvGrpSpPr/>
            <p:nvPr/>
          </p:nvGrpSpPr>
          <p:grpSpPr>
            <a:xfrm>
              <a:off x="19101936" y="3172751"/>
              <a:ext cx="815975" cy="815975"/>
              <a:chOff x="17788900" y="2226087"/>
              <a:chExt cx="815975" cy="815975"/>
            </a:xfrm>
          </p:grpSpPr>
          <p:sp>
            <p:nvSpPr>
              <p:cNvPr id="82" name="object 23">
                <a:extLst>
                  <a:ext uri="{FF2B5EF4-FFF2-40B4-BE49-F238E27FC236}">
                    <a16:creationId xmlns:a16="http://schemas.microsoft.com/office/drawing/2014/main" id="{EE13AF1C-9CFC-BD63-0125-D0C9783D7FFE}"/>
                  </a:ext>
                </a:extLst>
              </p:cNvPr>
              <p:cNvSpPr/>
              <p:nvPr/>
            </p:nvSpPr>
            <p:spPr>
              <a:xfrm>
                <a:off x="17804777" y="2241962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415155" y="0"/>
                    </a:moveTo>
                    <a:lnTo>
                      <a:pt x="368797" y="0"/>
                    </a:lnTo>
                    <a:lnTo>
                      <a:pt x="322698" y="5444"/>
                    </a:lnTo>
                    <a:lnTo>
                      <a:pt x="277380" y="16332"/>
                    </a:lnTo>
                    <a:lnTo>
                      <a:pt x="233363" y="32665"/>
                    </a:lnTo>
                    <a:lnTo>
                      <a:pt x="191167" y="54442"/>
                    </a:lnTo>
                    <a:lnTo>
                      <a:pt x="151313" y="81663"/>
                    </a:lnTo>
                    <a:lnTo>
                      <a:pt x="114321" y="114329"/>
                    </a:lnTo>
                    <a:lnTo>
                      <a:pt x="81658" y="151320"/>
                    </a:lnTo>
                    <a:lnTo>
                      <a:pt x="54438" y="191174"/>
                    </a:lnTo>
                    <a:lnTo>
                      <a:pt x="32663" y="233369"/>
                    </a:lnTo>
                    <a:lnTo>
                      <a:pt x="16331" y="277386"/>
                    </a:lnTo>
                    <a:lnTo>
                      <a:pt x="5443" y="322703"/>
                    </a:lnTo>
                    <a:lnTo>
                      <a:pt x="0" y="368801"/>
                    </a:lnTo>
                    <a:lnTo>
                      <a:pt x="0" y="415159"/>
                    </a:lnTo>
                    <a:lnTo>
                      <a:pt x="5443" y="461256"/>
                    </a:lnTo>
                    <a:lnTo>
                      <a:pt x="16331" y="506574"/>
                    </a:lnTo>
                    <a:lnTo>
                      <a:pt x="32663" y="550590"/>
                    </a:lnTo>
                    <a:lnTo>
                      <a:pt x="54438" y="592785"/>
                    </a:lnTo>
                    <a:lnTo>
                      <a:pt x="81658" y="632639"/>
                    </a:lnTo>
                    <a:lnTo>
                      <a:pt x="114321" y="669631"/>
                    </a:lnTo>
                    <a:lnTo>
                      <a:pt x="151313" y="702296"/>
                    </a:lnTo>
                    <a:lnTo>
                      <a:pt x="191167" y="729518"/>
                    </a:lnTo>
                    <a:lnTo>
                      <a:pt x="233363" y="751295"/>
                    </a:lnTo>
                    <a:lnTo>
                      <a:pt x="277380" y="767627"/>
                    </a:lnTo>
                    <a:lnTo>
                      <a:pt x="322698" y="778516"/>
                    </a:lnTo>
                    <a:lnTo>
                      <a:pt x="368797" y="783960"/>
                    </a:lnTo>
                    <a:lnTo>
                      <a:pt x="415155" y="783960"/>
                    </a:lnTo>
                    <a:lnTo>
                      <a:pt x="461253" y="778516"/>
                    </a:lnTo>
                    <a:lnTo>
                      <a:pt x="506571" y="767627"/>
                    </a:lnTo>
                    <a:lnTo>
                      <a:pt x="550587" y="751295"/>
                    </a:lnTo>
                    <a:lnTo>
                      <a:pt x="592781" y="729518"/>
                    </a:lnTo>
                    <a:lnTo>
                      <a:pt x="632633" y="702296"/>
                    </a:lnTo>
                    <a:lnTo>
                      <a:pt x="669623" y="669631"/>
                    </a:lnTo>
                    <a:lnTo>
                      <a:pt x="702289" y="632639"/>
                    </a:lnTo>
                    <a:lnTo>
                      <a:pt x="729510" y="592785"/>
                    </a:lnTo>
                    <a:lnTo>
                      <a:pt x="751287" y="550590"/>
                    </a:lnTo>
                    <a:lnTo>
                      <a:pt x="767620" y="506574"/>
                    </a:lnTo>
                    <a:lnTo>
                      <a:pt x="778508" y="461256"/>
                    </a:lnTo>
                    <a:lnTo>
                      <a:pt x="783952" y="415159"/>
                    </a:lnTo>
                    <a:lnTo>
                      <a:pt x="783952" y="368801"/>
                    </a:lnTo>
                    <a:lnTo>
                      <a:pt x="778508" y="322703"/>
                    </a:lnTo>
                    <a:lnTo>
                      <a:pt x="767620" y="277386"/>
                    </a:lnTo>
                    <a:lnTo>
                      <a:pt x="751287" y="233369"/>
                    </a:lnTo>
                    <a:lnTo>
                      <a:pt x="729510" y="191174"/>
                    </a:lnTo>
                    <a:lnTo>
                      <a:pt x="702289" y="151320"/>
                    </a:lnTo>
                    <a:lnTo>
                      <a:pt x="669623" y="114329"/>
                    </a:lnTo>
                    <a:lnTo>
                      <a:pt x="632633" y="81663"/>
                    </a:lnTo>
                    <a:lnTo>
                      <a:pt x="592781" y="54442"/>
                    </a:lnTo>
                    <a:lnTo>
                      <a:pt x="550587" y="32665"/>
                    </a:lnTo>
                    <a:lnTo>
                      <a:pt x="506571" y="16332"/>
                    </a:lnTo>
                    <a:lnTo>
                      <a:pt x="461253" y="5444"/>
                    </a:lnTo>
                    <a:lnTo>
                      <a:pt x="415155" y="0"/>
                    </a:lnTo>
                    <a:close/>
                  </a:path>
                </a:pathLst>
              </a:custGeom>
              <a:solidFill>
                <a:srgbClr val="85BFE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3" name="object 24">
                <a:extLst>
                  <a:ext uri="{FF2B5EF4-FFF2-40B4-BE49-F238E27FC236}">
                    <a16:creationId xmlns:a16="http://schemas.microsoft.com/office/drawing/2014/main" id="{09D3B0AF-5C66-B51A-D6A6-D64706E6D511}"/>
                  </a:ext>
                </a:extLst>
              </p:cNvPr>
              <p:cNvSpPr/>
              <p:nvPr/>
            </p:nvSpPr>
            <p:spPr>
              <a:xfrm>
                <a:off x="17804775" y="2241962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669631" y="114329"/>
                    </a:moveTo>
                    <a:lnTo>
                      <a:pt x="702296" y="151320"/>
                    </a:lnTo>
                    <a:lnTo>
                      <a:pt x="729518" y="191174"/>
                    </a:lnTo>
                    <a:lnTo>
                      <a:pt x="751295" y="233369"/>
                    </a:lnTo>
                    <a:lnTo>
                      <a:pt x="767627" y="277386"/>
                    </a:lnTo>
                    <a:lnTo>
                      <a:pt x="778516" y="322703"/>
                    </a:lnTo>
                    <a:lnTo>
                      <a:pt x="783960" y="368801"/>
                    </a:lnTo>
                    <a:lnTo>
                      <a:pt x="783960" y="415159"/>
                    </a:lnTo>
                    <a:lnTo>
                      <a:pt x="778516" y="461256"/>
                    </a:lnTo>
                    <a:lnTo>
                      <a:pt x="767627" y="506574"/>
                    </a:lnTo>
                    <a:lnTo>
                      <a:pt x="751295" y="550590"/>
                    </a:lnTo>
                    <a:lnTo>
                      <a:pt x="729518" y="592785"/>
                    </a:lnTo>
                    <a:lnTo>
                      <a:pt x="702296" y="632639"/>
                    </a:lnTo>
                    <a:lnTo>
                      <a:pt x="669631" y="669631"/>
                    </a:lnTo>
                    <a:lnTo>
                      <a:pt x="632639" y="702296"/>
                    </a:lnTo>
                    <a:lnTo>
                      <a:pt x="592785" y="729518"/>
                    </a:lnTo>
                    <a:lnTo>
                      <a:pt x="550590" y="751295"/>
                    </a:lnTo>
                    <a:lnTo>
                      <a:pt x="506574" y="767627"/>
                    </a:lnTo>
                    <a:lnTo>
                      <a:pt x="461256" y="778516"/>
                    </a:lnTo>
                    <a:lnTo>
                      <a:pt x="415159" y="783960"/>
                    </a:lnTo>
                    <a:lnTo>
                      <a:pt x="368801" y="783960"/>
                    </a:lnTo>
                    <a:lnTo>
                      <a:pt x="322703" y="778516"/>
                    </a:lnTo>
                    <a:lnTo>
                      <a:pt x="277386" y="767627"/>
                    </a:lnTo>
                    <a:lnTo>
                      <a:pt x="233369" y="751295"/>
                    </a:lnTo>
                    <a:lnTo>
                      <a:pt x="191174" y="729518"/>
                    </a:lnTo>
                    <a:lnTo>
                      <a:pt x="151320" y="702296"/>
                    </a:lnTo>
                    <a:lnTo>
                      <a:pt x="114329" y="669631"/>
                    </a:lnTo>
                    <a:lnTo>
                      <a:pt x="81663" y="632639"/>
                    </a:lnTo>
                    <a:lnTo>
                      <a:pt x="54442" y="592785"/>
                    </a:lnTo>
                    <a:lnTo>
                      <a:pt x="32665" y="550590"/>
                    </a:lnTo>
                    <a:lnTo>
                      <a:pt x="16332" y="506574"/>
                    </a:lnTo>
                    <a:lnTo>
                      <a:pt x="5444" y="461256"/>
                    </a:lnTo>
                    <a:lnTo>
                      <a:pt x="0" y="415159"/>
                    </a:lnTo>
                    <a:lnTo>
                      <a:pt x="0" y="368801"/>
                    </a:lnTo>
                    <a:lnTo>
                      <a:pt x="5444" y="322703"/>
                    </a:lnTo>
                    <a:lnTo>
                      <a:pt x="16332" y="277386"/>
                    </a:lnTo>
                    <a:lnTo>
                      <a:pt x="32665" y="233369"/>
                    </a:lnTo>
                    <a:lnTo>
                      <a:pt x="54442" y="191174"/>
                    </a:lnTo>
                    <a:lnTo>
                      <a:pt x="81663" y="151320"/>
                    </a:lnTo>
                    <a:lnTo>
                      <a:pt x="114329" y="114329"/>
                    </a:lnTo>
                    <a:lnTo>
                      <a:pt x="151320" y="81663"/>
                    </a:lnTo>
                    <a:lnTo>
                      <a:pt x="191174" y="54442"/>
                    </a:lnTo>
                    <a:lnTo>
                      <a:pt x="233369" y="32665"/>
                    </a:lnTo>
                    <a:lnTo>
                      <a:pt x="277386" y="16332"/>
                    </a:lnTo>
                    <a:lnTo>
                      <a:pt x="322703" y="5444"/>
                    </a:lnTo>
                    <a:lnTo>
                      <a:pt x="368801" y="0"/>
                    </a:lnTo>
                    <a:lnTo>
                      <a:pt x="415159" y="0"/>
                    </a:lnTo>
                    <a:lnTo>
                      <a:pt x="461256" y="5444"/>
                    </a:lnTo>
                    <a:lnTo>
                      <a:pt x="506574" y="16332"/>
                    </a:lnTo>
                    <a:lnTo>
                      <a:pt x="550590" y="32665"/>
                    </a:lnTo>
                    <a:lnTo>
                      <a:pt x="592785" y="54442"/>
                    </a:lnTo>
                    <a:lnTo>
                      <a:pt x="632639" y="81663"/>
                    </a:lnTo>
                    <a:lnTo>
                      <a:pt x="669631" y="114329"/>
                    </a:lnTo>
                    <a:close/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84" name="object 25">
              <a:extLst>
                <a:ext uri="{FF2B5EF4-FFF2-40B4-BE49-F238E27FC236}">
                  <a16:creationId xmlns:a16="http://schemas.microsoft.com/office/drawing/2014/main" id="{B2E46A97-0042-6223-DB58-10A08832B580}"/>
                </a:ext>
              </a:extLst>
            </p:cNvPr>
            <p:cNvSpPr txBox="1"/>
            <p:nvPr/>
          </p:nvSpPr>
          <p:spPr>
            <a:xfrm>
              <a:off x="19317109" y="3300577"/>
              <a:ext cx="385445" cy="51117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38100">
                <a:lnSpc>
                  <a:spcPct val="100000"/>
                </a:lnSpc>
                <a:spcBef>
                  <a:spcPts val="135"/>
                </a:spcBef>
              </a:pPr>
              <a:r>
                <a:rPr sz="3150" i="1" spc="-110" dirty="0">
                  <a:latin typeface="Times New Roman"/>
                  <a:cs typeface="Times New Roman"/>
                </a:rPr>
                <a:t>x</a:t>
              </a:r>
              <a:r>
                <a:rPr sz="3375" spc="-165" baseline="-19753" dirty="0">
                  <a:latin typeface="Cambria"/>
                  <a:cs typeface="Cambria"/>
                </a:rPr>
                <a:t>4</a:t>
              </a:r>
              <a:endParaRPr sz="3375" baseline="-19753">
                <a:latin typeface="Cambria"/>
                <a:cs typeface="Cambria"/>
              </a:endParaRPr>
            </a:p>
          </p:txBody>
        </p:sp>
        <p:grpSp>
          <p:nvGrpSpPr>
            <p:cNvPr id="85" name="object 26">
              <a:extLst>
                <a:ext uri="{FF2B5EF4-FFF2-40B4-BE49-F238E27FC236}">
                  <a16:creationId xmlns:a16="http://schemas.microsoft.com/office/drawing/2014/main" id="{9CB61527-953E-27E1-5A4B-10604FBCD3C0}"/>
                </a:ext>
              </a:extLst>
            </p:cNvPr>
            <p:cNvGrpSpPr/>
            <p:nvPr/>
          </p:nvGrpSpPr>
          <p:grpSpPr>
            <a:xfrm>
              <a:off x="17695443" y="3172751"/>
              <a:ext cx="815975" cy="815975"/>
              <a:chOff x="16382407" y="2226087"/>
              <a:chExt cx="815975" cy="815975"/>
            </a:xfrm>
          </p:grpSpPr>
          <p:sp>
            <p:nvSpPr>
              <p:cNvPr id="86" name="object 27">
                <a:extLst>
                  <a:ext uri="{FF2B5EF4-FFF2-40B4-BE49-F238E27FC236}">
                    <a16:creationId xmlns:a16="http://schemas.microsoft.com/office/drawing/2014/main" id="{1CDC9D24-69A9-8733-14E8-F29F7410CA2C}"/>
                  </a:ext>
                </a:extLst>
              </p:cNvPr>
              <p:cNvSpPr/>
              <p:nvPr/>
            </p:nvSpPr>
            <p:spPr>
              <a:xfrm>
                <a:off x="16398288" y="2241962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415155" y="0"/>
                    </a:moveTo>
                    <a:lnTo>
                      <a:pt x="368797" y="0"/>
                    </a:lnTo>
                    <a:lnTo>
                      <a:pt x="322699" y="5444"/>
                    </a:lnTo>
                    <a:lnTo>
                      <a:pt x="277381" y="16332"/>
                    </a:lnTo>
                    <a:lnTo>
                      <a:pt x="233365" y="32665"/>
                    </a:lnTo>
                    <a:lnTo>
                      <a:pt x="191171" y="54442"/>
                    </a:lnTo>
                    <a:lnTo>
                      <a:pt x="151318" y="81663"/>
                    </a:lnTo>
                    <a:lnTo>
                      <a:pt x="114329" y="114329"/>
                    </a:lnTo>
                    <a:lnTo>
                      <a:pt x="81663" y="151320"/>
                    </a:lnTo>
                    <a:lnTo>
                      <a:pt x="54442" y="191174"/>
                    </a:lnTo>
                    <a:lnTo>
                      <a:pt x="32665" y="233369"/>
                    </a:lnTo>
                    <a:lnTo>
                      <a:pt x="16332" y="277386"/>
                    </a:lnTo>
                    <a:lnTo>
                      <a:pt x="5444" y="322703"/>
                    </a:lnTo>
                    <a:lnTo>
                      <a:pt x="0" y="368801"/>
                    </a:lnTo>
                    <a:lnTo>
                      <a:pt x="0" y="415159"/>
                    </a:lnTo>
                    <a:lnTo>
                      <a:pt x="5444" y="461256"/>
                    </a:lnTo>
                    <a:lnTo>
                      <a:pt x="16332" y="506574"/>
                    </a:lnTo>
                    <a:lnTo>
                      <a:pt x="32665" y="550590"/>
                    </a:lnTo>
                    <a:lnTo>
                      <a:pt x="54442" y="592785"/>
                    </a:lnTo>
                    <a:lnTo>
                      <a:pt x="81663" y="632639"/>
                    </a:lnTo>
                    <a:lnTo>
                      <a:pt x="114329" y="669631"/>
                    </a:lnTo>
                    <a:lnTo>
                      <a:pt x="151318" y="702296"/>
                    </a:lnTo>
                    <a:lnTo>
                      <a:pt x="191171" y="729518"/>
                    </a:lnTo>
                    <a:lnTo>
                      <a:pt x="233365" y="751295"/>
                    </a:lnTo>
                    <a:lnTo>
                      <a:pt x="277381" y="767627"/>
                    </a:lnTo>
                    <a:lnTo>
                      <a:pt x="322699" y="778516"/>
                    </a:lnTo>
                    <a:lnTo>
                      <a:pt x="368797" y="783960"/>
                    </a:lnTo>
                    <a:lnTo>
                      <a:pt x="415155" y="783960"/>
                    </a:lnTo>
                    <a:lnTo>
                      <a:pt x="461254" y="778516"/>
                    </a:lnTo>
                    <a:lnTo>
                      <a:pt x="506572" y="767627"/>
                    </a:lnTo>
                    <a:lnTo>
                      <a:pt x="550589" y="751295"/>
                    </a:lnTo>
                    <a:lnTo>
                      <a:pt x="592785" y="729518"/>
                    </a:lnTo>
                    <a:lnTo>
                      <a:pt x="632639" y="702296"/>
                    </a:lnTo>
                    <a:lnTo>
                      <a:pt x="669631" y="669631"/>
                    </a:lnTo>
                    <a:lnTo>
                      <a:pt x="702294" y="632639"/>
                    </a:lnTo>
                    <a:lnTo>
                      <a:pt x="729514" y="592785"/>
                    </a:lnTo>
                    <a:lnTo>
                      <a:pt x="751289" y="550590"/>
                    </a:lnTo>
                    <a:lnTo>
                      <a:pt x="767621" y="506574"/>
                    </a:lnTo>
                    <a:lnTo>
                      <a:pt x="778508" y="461256"/>
                    </a:lnTo>
                    <a:lnTo>
                      <a:pt x="783952" y="415159"/>
                    </a:lnTo>
                    <a:lnTo>
                      <a:pt x="783952" y="368801"/>
                    </a:lnTo>
                    <a:lnTo>
                      <a:pt x="778508" y="322703"/>
                    </a:lnTo>
                    <a:lnTo>
                      <a:pt x="767621" y="277386"/>
                    </a:lnTo>
                    <a:lnTo>
                      <a:pt x="751289" y="233369"/>
                    </a:lnTo>
                    <a:lnTo>
                      <a:pt x="729514" y="191174"/>
                    </a:lnTo>
                    <a:lnTo>
                      <a:pt x="702294" y="151320"/>
                    </a:lnTo>
                    <a:lnTo>
                      <a:pt x="669631" y="114329"/>
                    </a:lnTo>
                    <a:lnTo>
                      <a:pt x="632639" y="81663"/>
                    </a:lnTo>
                    <a:lnTo>
                      <a:pt x="592785" y="54442"/>
                    </a:lnTo>
                    <a:lnTo>
                      <a:pt x="550589" y="32665"/>
                    </a:lnTo>
                    <a:lnTo>
                      <a:pt x="506572" y="16332"/>
                    </a:lnTo>
                    <a:lnTo>
                      <a:pt x="461254" y="5444"/>
                    </a:lnTo>
                    <a:lnTo>
                      <a:pt x="415155" y="0"/>
                    </a:lnTo>
                    <a:close/>
                  </a:path>
                </a:pathLst>
              </a:custGeom>
              <a:solidFill>
                <a:srgbClr val="85BFE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7" name="object 28">
                <a:extLst>
                  <a:ext uri="{FF2B5EF4-FFF2-40B4-BE49-F238E27FC236}">
                    <a16:creationId xmlns:a16="http://schemas.microsoft.com/office/drawing/2014/main" id="{9C03419B-C7A6-7763-85CE-558E73FF9F07}"/>
                  </a:ext>
                </a:extLst>
              </p:cNvPr>
              <p:cNvSpPr/>
              <p:nvPr/>
            </p:nvSpPr>
            <p:spPr>
              <a:xfrm>
                <a:off x="16398282" y="2241962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669631" y="114329"/>
                    </a:moveTo>
                    <a:lnTo>
                      <a:pt x="702296" y="151320"/>
                    </a:lnTo>
                    <a:lnTo>
                      <a:pt x="729518" y="191174"/>
                    </a:lnTo>
                    <a:lnTo>
                      <a:pt x="751295" y="233369"/>
                    </a:lnTo>
                    <a:lnTo>
                      <a:pt x="767627" y="277386"/>
                    </a:lnTo>
                    <a:lnTo>
                      <a:pt x="778516" y="322703"/>
                    </a:lnTo>
                    <a:lnTo>
                      <a:pt x="783960" y="368801"/>
                    </a:lnTo>
                    <a:lnTo>
                      <a:pt x="783960" y="415159"/>
                    </a:lnTo>
                    <a:lnTo>
                      <a:pt x="778516" y="461256"/>
                    </a:lnTo>
                    <a:lnTo>
                      <a:pt x="767627" y="506574"/>
                    </a:lnTo>
                    <a:lnTo>
                      <a:pt x="751295" y="550590"/>
                    </a:lnTo>
                    <a:lnTo>
                      <a:pt x="729518" y="592785"/>
                    </a:lnTo>
                    <a:lnTo>
                      <a:pt x="702296" y="632639"/>
                    </a:lnTo>
                    <a:lnTo>
                      <a:pt x="669631" y="669631"/>
                    </a:lnTo>
                    <a:lnTo>
                      <a:pt x="632639" y="702296"/>
                    </a:lnTo>
                    <a:lnTo>
                      <a:pt x="592785" y="729518"/>
                    </a:lnTo>
                    <a:lnTo>
                      <a:pt x="550590" y="751295"/>
                    </a:lnTo>
                    <a:lnTo>
                      <a:pt x="506574" y="767627"/>
                    </a:lnTo>
                    <a:lnTo>
                      <a:pt x="461256" y="778516"/>
                    </a:lnTo>
                    <a:lnTo>
                      <a:pt x="415159" y="783960"/>
                    </a:lnTo>
                    <a:lnTo>
                      <a:pt x="368801" y="783960"/>
                    </a:lnTo>
                    <a:lnTo>
                      <a:pt x="322703" y="778516"/>
                    </a:lnTo>
                    <a:lnTo>
                      <a:pt x="277386" y="767627"/>
                    </a:lnTo>
                    <a:lnTo>
                      <a:pt x="233369" y="751295"/>
                    </a:lnTo>
                    <a:lnTo>
                      <a:pt x="191174" y="729518"/>
                    </a:lnTo>
                    <a:lnTo>
                      <a:pt x="151320" y="702296"/>
                    </a:lnTo>
                    <a:lnTo>
                      <a:pt x="114329" y="669631"/>
                    </a:lnTo>
                    <a:lnTo>
                      <a:pt x="81663" y="632639"/>
                    </a:lnTo>
                    <a:lnTo>
                      <a:pt x="54442" y="592785"/>
                    </a:lnTo>
                    <a:lnTo>
                      <a:pt x="32665" y="550590"/>
                    </a:lnTo>
                    <a:lnTo>
                      <a:pt x="16332" y="506574"/>
                    </a:lnTo>
                    <a:lnTo>
                      <a:pt x="5444" y="461256"/>
                    </a:lnTo>
                    <a:lnTo>
                      <a:pt x="0" y="415159"/>
                    </a:lnTo>
                    <a:lnTo>
                      <a:pt x="0" y="368801"/>
                    </a:lnTo>
                    <a:lnTo>
                      <a:pt x="5444" y="322703"/>
                    </a:lnTo>
                    <a:lnTo>
                      <a:pt x="16332" y="277386"/>
                    </a:lnTo>
                    <a:lnTo>
                      <a:pt x="32665" y="233369"/>
                    </a:lnTo>
                    <a:lnTo>
                      <a:pt x="54442" y="191174"/>
                    </a:lnTo>
                    <a:lnTo>
                      <a:pt x="81663" y="151320"/>
                    </a:lnTo>
                    <a:lnTo>
                      <a:pt x="114329" y="114329"/>
                    </a:lnTo>
                    <a:lnTo>
                      <a:pt x="151320" y="81663"/>
                    </a:lnTo>
                    <a:lnTo>
                      <a:pt x="191174" y="54442"/>
                    </a:lnTo>
                    <a:lnTo>
                      <a:pt x="233369" y="32665"/>
                    </a:lnTo>
                    <a:lnTo>
                      <a:pt x="277386" y="16332"/>
                    </a:lnTo>
                    <a:lnTo>
                      <a:pt x="322703" y="5444"/>
                    </a:lnTo>
                    <a:lnTo>
                      <a:pt x="368801" y="0"/>
                    </a:lnTo>
                    <a:lnTo>
                      <a:pt x="415159" y="0"/>
                    </a:lnTo>
                    <a:lnTo>
                      <a:pt x="461256" y="5444"/>
                    </a:lnTo>
                    <a:lnTo>
                      <a:pt x="506574" y="16332"/>
                    </a:lnTo>
                    <a:lnTo>
                      <a:pt x="550590" y="32665"/>
                    </a:lnTo>
                    <a:lnTo>
                      <a:pt x="592785" y="54442"/>
                    </a:lnTo>
                    <a:lnTo>
                      <a:pt x="632639" y="81663"/>
                    </a:lnTo>
                    <a:lnTo>
                      <a:pt x="669631" y="114329"/>
                    </a:lnTo>
                    <a:close/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88" name="object 29">
              <a:extLst>
                <a:ext uri="{FF2B5EF4-FFF2-40B4-BE49-F238E27FC236}">
                  <a16:creationId xmlns:a16="http://schemas.microsoft.com/office/drawing/2014/main" id="{BE93130C-B7B9-3F17-6AC4-66FC9018367E}"/>
                </a:ext>
              </a:extLst>
            </p:cNvPr>
            <p:cNvSpPr txBox="1"/>
            <p:nvPr/>
          </p:nvSpPr>
          <p:spPr>
            <a:xfrm>
              <a:off x="17910408" y="3298660"/>
              <a:ext cx="386080" cy="51117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38100">
                <a:lnSpc>
                  <a:spcPct val="100000"/>
                </a:lnSpc>
                <a:spcBef>
                  <a:spcPts val="135"/>
                </a:spcBef>
              </a:pPr>
              <a:r>
                <a:rPr sz="3150" i="1" spc="-105" dirty="0">
                  <a:latin typeface="Times New Roman"/>
                  <a:cs typeface="Times New Roman"/>
                </a:rPr>
                <a:t>x</a:t>
              </a:r>
              <a:r>
                <a:rPr sz="3375" spc="-157" baseline="-19753" dirty="0">
                  <a:latin typeface="Cambria"/>
                  <a:cs typeface="Cambria"/>
                </a:rPr>
                <a:t>3</a:t>
              </a:r>
              <a:endParaRPr sz="3375" baseline="-19753">
                <a:latin typeface="Cambria"/>
                <a:cs typeface="Cambria"/>
              </a:endParaRPr>
            </a:p>
          </p:txBody>
        </p:sp>
        <p:grpSp>
          <p:nvGrpSpPr>
            <p:cNvPr id="89" name="object 30">
              <a:extLst>
                <a:ext uri="{FF2B5EF4-FFF2-40B4-BE49-F238E27FC236}">
                  <a16:creationId xmlns:a16="http://schemas.microsoft.com/office/drawing/2014/main" id="{3259A842-1907-DA94-FB8C-6EEEC6E704AE}"/>
                </a:ext>
              </a:extLst>
            </p:cNvPr>
            <p:cNvGrpSpPr/>
            <p:nvPr/>
          </p:nvGrpSpPr>
          <p:grpSpPr>
            <a:xfrm>
              <a:off x="13475981" y="3172751"/>
              <a:ext cx="3629025" cy="815975"/>
              <a:chOff x="12162945" y="2226087"/>
              <a:chExt cx="3629025" cy="815975"/>
            </a:xfrm>
          </p:grpSpPr>
          <p:sp>
            <p:nvSpPr>
              <p:cNvPr id="90" name="object 31">
                <a:extLst>
                  <a:ext uri="{FF2B5EF4-FFF2-40B4-BE49-F238E27FC236}">
                    <a16:creationId xmlns:a16="http://schemas.microsoft.com/office/drawing/2014/main" id="{C7B13721-8953-FA1D-C63A-8143CC8D1DE4}"/>
                  </a:ext>
                </a:extLst>
              </p:cNvPr>
              <p:cNvSpPr/>
              <p:nvPr/>
            </p:nvSpPr>
            <p:spPr>
              <a:xfrm>
                <a:off x="14991797" y="2241962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415159" y="0"/>
                    </a:moveTo>
                    <a:lnTo>
                      <a:pt x="368801" y="0"/>
                    </a:lnTo>
                    <a:lnTo>
                      <a:pt x="322703" y="5444"/>
                    </a:lnTo>
                    <a:lnTo>
                      <a:pt x="277386" y="16332"/>
                    </a:lnTo>
                    <a:lnTo>
                      <a:pt x="233369" y="32665"/>
                    </a:lnTo>
                    <a:lnTo>
                      <a:pt x="191174" y="54442"/>
                    </a:lnTo>
                    <a:lnTo>
                      <a:pt x="151320" y="81663"/>
                    </a:lnTo>
                    <a:lnTo>
                      <a:pt x="114329" y="114329"/>
                    </a:lnTo>
                    <a:lnTo>
                      <a:pt x="81663" y="151320"/>
                    </a:lnTo>
                    <a:lnTo>
                      <a:pt x="54442" y="191174"/>
                    </a:lnTo>
                    <a:lnTo>
                      <a:pt x="32665" y="233369"/>
                    </a:lnTo>
                    <a:lnTo>
                      <a:pt x="16332" y="277386"/>
                    </a:lnTo>
                    <a:lnTo>
                      <a:pt x="5444" y="322703"/>
                    </a:lnTo>
                    <a:lnTo>
                      <a:pt x="0" y="368801"/>
                    </a:lnTo>
                    <a:lnTo>
                      <a:pt x="0" y="415159"/>
                    </a:lnTo>
                    <a:lnTo>
                      <a:pt x="5444" y="461256"/>
                    </a:lnTo>
                    <a:lnTo>
                      <a:pt x="16332" y="506574"/>
                    </a:lnTo>
                    <a:lnTo>
                      <a:pt x="32665" y="550590"/>
                    </a:lnTo>
                    <a:lnTo>
                      <a:pt x="54442" y="592785"/>
                    </a:lnTo>
                    <a:lnTo>
                      <a:pt x="81663" y="632639"/>
                    </a:lnTo>
                    <a:lnTo>
                      <a:pt x="114329" y="669631"/>
                    </a:lnTo>
                    <a:lnTo>
                      <a:pt x="151320" y="702296"/>
                    </a:lnTo>
                    <a:lnTo>
                      <a:pt x="191174" y="729518"/>
                    </a:lnTo>
                    <a:lnTo>
                      <a:pt x="233369" y="751295"/>
                    </a:lnTo>
                    <a:lnTo>
                      <a:pt x="277386" y="767627"/>
                    </a:lnTo>
                    <a:lnTo>
                      <a:pt x="322703" y="778516"/>
                    </a:lnTo>
                    <a:lnTo>
                      <a:pt x="368801" y="783960"/>
                    </a:lnTo>
                    <a:lnTo>
                      <a:pt x="415159" y="783960"/>
                    </a:lnTo>
                    <a:lnTo>
                      <a:pt x="461256" y="778516"/>
                    </a:lnTo>
                    <a:lnTo>
                      <a:pt x="506574" y="767627"/>
                    </a:lnTo>
                    <a:lnTo>
                      <a:pt x="550590" y="751295"/>
                    </a:lnTo>
                    <a:lnTo>
                      <a:pt x="592785" y="729518"/>
                    </a:lnTo>
                    <a:lnTo>
                      <a:pt x="632639" y="702296"/>
                    </a:lnTo>
                    <a:lnTo>
                      <a:pt x="669631" y="669631"/>
                    </a:lnTo>
                    <a:lnTo>
                      <a:pt x="702296" y="632639"/>
                    </a:lnTo>
                    <a:lnTo>
                      <a:pt x="729518" y="592785"/>
                    </a:lnTo>
                    <a:lnTo>
                      <a:pt x="751295" y="550590"/>
                    </a:lnTo>
                    <a:lnTo>
                      <a:pt x="767627" y="506574"/>
                    </a:lnTo>
                    <a:lnTo>
                      <a:pt x="778516" y="461256"/>
                    </a:lnTo>
                    <a:lnTo>
                      <a:pt x="783960" y="415159"/>
                    </a:lnTo>
                    <a:lnTo>
                      <a:pt x="783960" y="368801"/>
                    </a:lnTo>
                    <a:lnTo>
                      <a:pt x="778516" y="322703"/>
                    </a:lnTo>
                    <a:lnTo>
                      <a:pt x="767627" y="277386"/>
                    </a:lnTo>
                    <a:lnTo>
                      <a:pt x="751295" y="233369"/>
                    </a:lnTo>
                    <a:lnTo>
                      <a:pt x="729518" y="191174"/>
                    </a:lnTo>
                    <a:lnTo>
                      <a:pt x="702296" y="151320"/>
                    </a:lnTo>
                    <a:lnTo>
                      <a:pt x="669631" y="114329"/>
                    </a:lnTo>
                    <a:lnTo>
                      <a:pt x="632639" y="81663"/>
                    </a:lnTo>
                    <a:lnTo>
                      <a:pt x="592785" y="54442"/>
                    </a:lnTo>
                    <a:lnTo>
                      <a:pt x="550590" y="32665"/>
                    </a:lnTo>
                    <a:lnTo>
                      <a:pt x="506574" y="16332"/>
                    </a:lnTo>
                    <a:lnTo>
                      <a:pt x="461256" y="5444"/>
                    </a:lnTo>
                    <a:lnTo>
                      <a:pt x="415159" y="0"/>
                    </a:lnTo>
                    <a:close/>
                  </a:path>
                </a:pathLst>
              </a:custGeom>
              <a:solidFill>
                <a:srgbClr val="85BFE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1" name="object 32">
                <a:extLst>
                  <a:ext uri="{FF2B5EF4-FFF2-40B4-BE49-F238E27FC236}">
                    <a16:creationId xmlns:a16="http://schemas.microsoft.com/office/drawing/2014/main" id="{6C28DBAE-7AE3-F593-343A-4C06E5CACA4E}"/>
                  </a:ext>
                </a:extLst>
              </p:cNvPr>
              <p:cNvSpPr/>
              <p:nvPr/>
            </p:nvSpPr>
            <p:spPr>
              <a:xfrm>
                <a:off x="14991792" y="2241962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669631" y="114329"/>
                    </a:moveTo>
                    <a:lnTo>
                      <a:pt x="702296" y="151320"/>
                    </a:lnTo>
                    <a:lnTo>
                      <a:pt x="729518" y="191174"/>
                    </a:lnTo>
                    <a:lnTo>
                      <a:pt x="751295" y="233369"/>
                    </a:lnTo>
                    <a:lnTo>
                      <a:pt x="767627" y="277386"/>
                    </a:lnTo>
                    <a:lnTo>
                      <a:pt x="778516" y="322703"/>
                    </a:lnTo>
                    <a:lnTo>
                      <a:pt x="783960" y="368801"/>
                    </a:lnTo>
                    <a:lnTo>
                      <a:pt x="783960" y="415159"/>
                    </a:lnTo>
                    <a:lnTo>
                      <a:pt x="778516" y="461256"/>
                    </a:lnTo>
                    <a:lnTo>
                      <a:pt x="767627" y="506574"/>
                    </a:lnTo>
                    <a:lnTo>
                      <a:pt x="751295" y="550590"/>
                    </a:lnTo>
                    <a:lnTo>
                      <a:pt x="729518" y="592785"/>
                    </a:lnTo>
                    <a:lnTo>
                      <a:pt x="702296" y="632639"/>
                    </a:lnTo>
                    <a:lnTo>
                      <a:pt x="669631" y="669631"/>
                    </a:lnTo>
                    <a:lnTo>
                      <a:pt x="632639" y="702296"/>
                    </a:lnTo>
                    <a:lnTo>
                      <a:pt x="592785" y="729518"/>
                    </a:lnTo>
                    <a:lnTo>
                      <a:pt x="550590" y="751295"/>
                    </a:lnTo>
                    <a:lnTo>
                      <a:pt x="506574" y="767627"/>
                    </a:lnTo>
                    <a:lnTo>
                      <a:pt x="461256" y="778516"/>
                    </a:lnTo>
                    <a:lnTo>
                      <a:pt x="415159" y="783960"/>
                    </a:lnTo>
                    <a:lnTo>
                      <a:pt x="368801" y="783960"/>
                    </a:lnTo>
                    <a:lnTo>
                      <a:pt x="322703" y="778516"/>
                    </a:lnTo>
                    <a:lnTo>
                      <a:pt x="277386" y="767627"/>
                    </a:lnTo>
                    <a:lnTo>
                      <a:pt x="233369" y="751295"/>
                    </a:lnTo>
                    <a:lnTo>
                      <a:pt x="191174" y="729518"/>
                    </a:lnTo>
                    <a:lnTo>
                      <a:pt x="151320" y="702296"/>
                    </a:lnTo>
                    <a:lnTo>
                      <a:pt x="114329" y="669631"/>
                    </a:lnTo>
                    <a:lnTo>
                      <a:pt x="81663" y="632639"/>
                    </a:lnTo>
                    <a:lnTo>
                      <a:pt x="54442" y="592785"/>
                    </a:lnTo>
                    <a:lnTo>
                      <a:pt x="32665" y="550590"/>
                    </a:lnTo>
                    <a:lnTo>
                      <a:pt x="16332" y="506574"/>
                    </a:lnTo>
                    <a:lnTo>
                      <a:pt x="5444" y="461256"/>
                    </a:lnTo>
                    <a:lnTo>
                      <a:pt x="0" y="415159"/>
                    </a:lnTo>
                    <a:lnTo>
                      <a:pt x="0" y="368801"/>
                    </a:lnTo>
                    <a:lnTo>
                      <a:pt x="5444" y="322703"/>
                    </a:lnTo>
                    <a:lnTo>
                      <a:pt x="16332" y="277386"/>
                    </a:lnTo>
                    <a:lnTo>
                      <a:pt x="32665" y="233369"/>
                    </a:lnTo>
                    <a:lnTo>
                      <a:pt x="54442" y="191174"/>
                    </a:lnTo>
                    <a:lnTo>
                      <a:pt x="81663" y="151320"/>
                    </a:lnTo>
                    <a:lnTo>
                      <a:pt x="114329" y="114329"/>
                    </a:lnTo>
                    <a:lnTo>
                      <a:pt x="151320" y="81663"/>
                    </a:lnTo>
                    <a:lnTo>
                      <a:pt x="191174" y="54442"/>
                    </a:lnTo>
                    <a:lnTo>
                      <a:pt x="233369" y="32665"/>
                    </a:lnTo>
                    <a:lnTo>
                      <a:pt x="277386" y="16332"/>
                    </a:lnTo>
                    <a:lnTo>
                      <a:pt x="322703" y="5444"/>
                    </a:lnTo>
                    <a:lnTo>
                      <a:pt x="368801" y="0"/>
                    </a:lnTo>
                    <a:lnTo>
                      <a:pt x="415159" y="0"/>
                    </a:lnTo>
                    <a:lnTo>
                      <a:pt x="461256" y="5444"/>
                    </a:lnTo>
                    <a:lnTo>
                      <a:pt x="506574" y="16332"/>
                    </a:lnTo>
                    <a:lnTo>
                      <a:pt x="550590" y="32665"/>
                    </a:lnTo>
                    <a:lnTo>
                      <a:pt x="592785" y="54442"/>
                    </a:lnTo>
                    <a:lnTo>
                      <a:pt x="632639" y="81663"/>
                    </a:lnTo>
                    <a:lnTo>
                      <a:pt x="669631" y="114329"/>
                    </a:lnTo>
                    <a:close/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2" name="object 33">
                <a:extLst>
                  <a:ext uri="{FF2B5EF4-FFF2-40B4-BE49-F238E27FC236}">
                    <a16:creationId xmlns:a16="http://schemas.microsoft.com/office/drawing/2014/main" id="{EBDE3EF6-D9B0-EA9F-E8D3-0C38CEF9ECFC}"/>
                  </a:ext>
                </a:extLst>
              </p:cNvPr>
              <p:cNvSpPr/>
              <p:nvPr/>
            </p:nvSpPr>
            <p:spPr>
              <a:xfrm>
                <a:off x="13585312" y="2241962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415155" y="0"/>
                    </a:moveTo>
                    <a:lnTo>
                      <a:pt x="368797" y="0"/>
                    </a:lnTo>
                    <a:lnTo>
                      <a:pt x="322698" y="5444"/>
                    </a:lnTo>
                    <a:lnTo>
                      <a:pt x="277380" y="16332"/>
                    </a:lnTo>
                    <a:lnTo>
                      <a:pt x="233363" y="32665"/>
                    </a:lnTo>
                    <a:lnTo>
                      <a:pt x="191167" y="54442"/>
                    </a:lnTo>
                    <a:lnTo>
                      <a:pt x="151313" y="81663"/>
                    </a:lnTo>
                    <a:lnTo>
                      <a:pt x="114321" y="114329"/>
                    </a:lnTo>
                    <a:lnTo>
                      <a:pt x="81658" y="151320"/>
                    </a:lnTo>
                    <a:lnTo>
                      <a:pt x="54438" y="191174"/>
                    </a:lnTo>
                    <a:lnTo>
                      <a:pt x="32663" y="233369"/>
                    </a:lnTo>
                    <a:lnTo>
                      <a:pt x="16331" y="277386"/>
                    </a:lnTo>
                    <a:lnTo>
                      <a:pt x="5443" y="322703"/>
                    </a:lnTo>
                    <a:lnTo>
                      <a:pt x="0" y="368801"/>
                    </a:lnTo>
                    <a:lnTo>
                      <a:pt x="0" y="415159"/>
                    </a:lnTo>
                    <a:lnTo>
                      <a:pt x="5443" y="461256"/>
                    </a:lnTo>
                    <a:lnTo>
                      <a:pt x="16331" y="506574"/>
                    </a:lnTo>
                    <a:lnTo>
                      <a:pt x="32663" y="550590"/>
                    </a:lnTo>
                    <a:lnTo>
                      <a:pt x="54438" y="592785"/>
                    </a:lnTo>
                    <a:lnTo>
                      <a:pt x="81658" y="632639"/>
                    </a:lnTo>
                    <a:lnTo>
                      <a:pt x="114321" y="669631"/>
                    </a:lnTo>
                    <a:lnTo>
                      <a:pt x="151313" y="702296"/>
                    </a:lnTo>
                    <a:lnTo>
                      <a:pt x="191167" y="729518"/>
                    </a:lnTo>
                    <a:lnTo>
                      <a:pt x="233363" y="751295"/>
                    </a:lnTo>
                    <a:lnTo>
                      <a:pt x="277380" y="767627"/>
                    </a:lnTo>
                    <a:lnTo>
                      <a:pt x="322698" y="778516"/>
                    </a:lnTo>
                    <a:lnTo>
                      <a:pt x="368797" y="783960"/>
                    </a:lnTo>
                    <a:lnTo>
                      <a:pt x="415155" y="783960"/>
                    </a:lnTo>
                    <a:lnTo>
                      <a:pt x="461253" y="778516"/>
                    </a:lnTo>
                    <a:lnTo>
                      <a:pt x="506571" y="767627"/>
                    </a:lnTo>
                    <a:lnTo>
                      <a:pt x="550587" y="751295"/>
                    </a:lnTo>
                    <a:lnTo>
                      <a:pt x="592781" y="729518"/>
                    </a:lnTo>
                    <a:lnTo>
                      <a:pt x="632633" y="702296"/>
                    </a:lnTo>
                    <a:lnTo>
                      <a:pt x="669623" y="669631"/>
                    </a:lnTo>
                    <a:lnTo>
                      <a:pt x="702289" y="632639"/>
                    </a:lnTo>
                    <a:lnTo>
                      <a:pt x="729510" y="592785"/>
                    </a:lnTo>
                    <a:lnTo>
                      <a:pt x="751287" y="550590"/>
                    </a:lnTo>
                    <a:lnTo>
                      <a:pt x="767620" y="506574"/>
                    </a:lnTo>
                    <a:lnTo>
                      <a:pt x="778508" y="461256"/>
                    </a:lnTo>
                    <a:lnTo>
                      <a:pt x="783952" y="415159"/>
                    </a:lnTo>
                    <a:lnTo>
                      <a:pt x="783952" y="368801"/>
                    </a:lnTo>
                    <a:lnTo>
                      <a:pt x="778508" y="322703"/>
                    </a:lnTo>
                    <a:lnTo>
                      <a:pt x="767620" y="277386"/>
                    </a:lnTo>
                    <a:lnTo>
                      <a:pt x="751287" y="233369"/>
                    </a:lnTo>
                    <a:lnTo>
                      <a:pt x="729510" y="191174"/>
                    </a:lnTo>
                    <a:lnTo>
                      <a:pt x="702289" y="151320"/>
                    </a:lnTo>
                    <a:lnTo>
                      <a:pt x="669623" y="114329"/>
                    </a:lnTo>
                    <a:lnTo>
                      <a:pt x="632633" y="81663"/>
                    </a:lnTo>
                    <a:lnTo>
                      <a:pt x="592781" y="54442"/>
                    </a:lnTo>
                    <a:lnTo>
                      <a:pt x="550587" y="32665"/>
                    </a:lnTo>
                    <a:lnTo>
                      <a:pt x="506571" y="16332"/>
                    </a:lnTo>
                    <a:lnTo>
                      <a:pt x="461253" y="5444"/>
                    </a:lnTo>
                    <a:lnTo>
                      <a:pt x="415155" y="0"/>
                    </a:lnTo>
                    <a:close/>
                  </a:path>
                </a:pathLst>
              </a:custGeom>
              <a:solidFill>
                <a:srgbClr val="85BFE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3" name="object 34">
                <a:extLst>
                  <a:ext uri="{FF2B5EF4-FFF2-40B4-BE49-F238E27FC236}">
                    <a16:creationId xmlns:a16="http://schemas.microsoft.com/office/drawing/2014/main" id="{9D466AB2-5E5F-6A05-B617-13E75621108F}"/>
                  </a:ext>
                </a:extLst>
              </p:cNvPr>
              <p:cNvSpPr/>
              <p:nvPr/>
            </p:nvSpPr>
            <p:spPr>
              <a:xfrm>
                <a:off x="13585311" y="2241962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669631" y="114329"/>
                    </a:moveTo>
                    <a:lnTo>
                      <a:pt x="702296" y="151320"/>
                    </a:lnTo>
                    <a:lnTo>
                      <a:pt x="729518" y="191174"/>
                    </a:lnTo>
                    <a:lnTo>
                      <a:pt x="751295" y="233369"/>
                    </a:lnTo>
                    <a:lnTo>
                      <a:pt x="767627" y="277386"/>
                    </a:lnTo>
                    <a:lnTo>
                      <a:pt x="778516" y="322703"/>
                    </a:lnTo>
                    <a:lnTo>
                      <a:pt x="783960" y="368801"/>
                    </a:lnTo>
                    <a:lnTo>
                      <a:pt x="783960" y="415159"/>
                    </a:lnTo>
                    <a:lnTo>
                      <a:pt x="778516" y="461256"/>
                    </a:lnTo>
                    <a:lnTo>
                      <a:pt x="767627" y="506574"/>
                    </a:lnTo>
                    <a:lnTo>
                      <a:pt x="751295" y="550590"/>
                    </a:lnTo>
                    <a:lnTo>
                      <a:pt x="729518" y="592785"/>
                    </a:lnTo>
                    <a:lnTo>
                      <a:pt x="702296" y="632639"/>
                    </a:lnTo>
                    <a:lnTo>
                      <a:pt x="669631" y="669631"/>
                    </a:lnTo>
                    <a:lnTo>
                      <a:pt x="632639" y="702296"/>
                    </a:lnTo>
                    <a:lnTo>
                      <a:pt x="592785" y="729518"/>
                    </a:lnTo>
                    <a:lnTo>
                      <a:pt x="550590" y="751295"/>
                    </a:lnTo>
                    <a:lnTo>
                      <a:pt x="506574" y="767627"/>
                    </a:lnTo>
                    <a:lnTo>
                      <a:pt x="461256" y="778516"/>
                    </a:lnTo>
                    <a:lnTo>
                      <a:pt x="415159" y="783960"/>
                    </a:lnTo>
                    <a:lnTo>
                      <a:pt x="368801" y="783960"/>
                    </a:lnTo>
                    <a:lnTo>
                      <a:pt x="322703" y="778516"/>
                    </a:lnTo>
                    <a:lnTo>
                      <a:pt x="277386" y="767627"/>
                    </a:lnTo>
                    <a:lnTo>
                      <a:pt x="233369" y="751295"/>
                    </a:lnTo>
                    <a:lnTo>
                      <a:pt x="191174" y="729518"/>
                    </a:lnTo>
                    <a:lnTo>
                      <a:pt x="151320" y="702296"/>
                    </a:lnTo>
                    <a:lnTo>
                      <a:pt x="114329" y="669631"/>
                    </a:lnTo>
                    <a:lnTo>
                      <a:pt x="81663" y="632639"/>
                    </a:lnTo>
                    <a:lnTo>
                      <a:pt x="54442" y="592785"/>
                    </a:lnTo>
                    <a:lnTo>
                      <a:pt x="32665" y="550590"/>
                    </a:lnTo>
                    <a:lnTo>
                      <a:pt x="16332" y="506574"/>
                    </a:lnTo>
                    <a:lnTo>
                      <a:pt x="5444" y="461256"/>
                    </a:lnTo>
                    <a:lnTo>
                      <a:pt x="0" y="415159"/>
                    </a:lnTo>
                    <a:lnTo>
                      <a:pt x="0" y="368801"/>
                    </a:lnTo>
                    <a:lnTo>
                      <a:pt x="5444" y="322703"/>
                    </a:lnTo>
                    <a:lnTo>
                      <a:pt x="16332" y="277386"/>
                    </a:lnTo>
                    <a:lnTo>
                      <a:pt x="32665" y="233369"/>
                    </a:lnTo>
                    <a:lnTo>
                      <a:pt x="54442" y="191174"/>
                    </a:lnTo>
                    <a:lnTo>
                      <a:pt x="81663" y="151320"/>
                    </a:lnTo>
                    <a:lnTo>
                      <a:pt x="114329" y="114329"/>
                    </a:lnTo>
                    <a:lnTo>
                      <a:pt x="151320" y="81663"/>
                    </a:lnTo>
                    <a:lnTo>
                      <a:pt x="191174" y="54442"/>
                    </a:lnTo>
                    <a:lnTo>
                      <a:pt x="233369" y="32665"/>
                    </a:lnTo>
                    <a:lnTo>
                      <a:pt x="277386" y="16332"/>
                    </a:lnTo>
                    <a:lnTo>
                      <a:pt x="322703" y="5444"/>
                    </a:lnTo>
                    <a:lnTo>
                      <a:pt x="368801" y="0"/>
                    </a:lnTo>
                    <a:lnTo>
                      <a:pt x="415159" y="0"/>
                    </a:lnTo>
                    <a:lnTo>
                      <a:pt x="461256" y="5444"/>
                    </a:lnTo>
                    <a:lnTo>
                      <a:pt x="506574" y="16332"/>
                    </a:lnTo>
                    <a:lnTo>
                      <a:pt x="550590" y="32665"/>
                    </a:lnTo>
                    <a:lnTo>
                      <a:pt x="592785" y="54442"/>
                    </a:lnTo>
                    <a:lnTo>
                      <a:pt x="632639" y="81663"/>
                    </a:lnTo>
                    <a:lnTo>
                      <a:pt x="669631" y="114329"/>
                    </a:lnTo>
                    <a:close/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4" name="object 35">
                <a:extLst>
                  <a:ext uri="{FF2B5EF4-FFF2-40B4-BE49-F238E27FC236}">
                    <a16:creationId xmlns:a16="http://schemas.microsoft.com/office/drawing/2014/main" id="{C4CC50A8-976D-975C-D140-1F139DF8F3BA}"/>
                  </a:ext>
                </a:extLst>
              </p:cNvPr>
              <p:cNvSpPr/>
              <p:nvPr/>
            </p:nvSpPr>
            <p:spPr>
              <a:xfrm>
                <a:off x="12178822" y="2241962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415155" y="0"/>
                    </a:moveTo>
                    <a:lnTo>
                      <a:pt x="368797" y="0"/>
                    </a:lnTo>
                    <a:lnTo>
                      <a:pt x="322698" y="5444"/>
                    </a:lnTo>
                    <a:lnTo>
                      <a:pt x="277380" y="16332"/>
                    </a:lnTo>
                    <a:lnTo>
                      <a:pt x="233363" y="32665"/>
                    </a:lnTo>
                    <a:lnTo>
                      <a:pt x="191167" y="54442"/>
                    </a:lnTo>
                    <a:lnTo>
                      <a:pt x="151313" y="81663"/>
                    </a:lnTo>
                    <a:lnTo>
                      <a:pt x="114321" y="114329"/>
                    </a:lnTo>
                    <a:lnTo>
                      <a:pt x="81658" y="151320"/>
                    </a:lnTo>
                    <a:lnTo>
                      <a:pt x="54438" y="191174"/>
                    </a:lnTo>
                    <a:lnTo>
                      <a:pt x="32663" y="233369"/>
                    </a:lnTo>
                    <a:lnTo>
                      <a:pt x="16331" y="277386"/>
                    </a:lnTo>
                    <a:lnTo>
                      <a:pt x="5443" y="322703"/>
                    </a:lnTo>
                    <a:lnTo>
                      <a:pt x="0" y="368801"/>
                    </a:lnTo>
                    <a:lnTo>
                      <a:pt x="0" y="415159"/>
                    </a:lnTo>
                    <a:lnTo>
                      <a:pt x="5443" y="461256"/>
                    </a:lnTo>
                    <a:lnTo>
                      <a:pt x="16331" y="506574"/>
                    </a:lnTo>
                    <a:lnTo>
                      <a:pt x="32663" y="550590"/>
                    </a:lnTo>
                    <a:lnTo>
                      <a:pt x="54438" y="592785"/>
                    </a:lnTo>
                    <a:lnTo>
                      <a:pt x="81658" y="632639"/>
                    </a:lnTo>
                    <a:lnTo>
                      <a:pt x="114321" y="669631"/>
                    </a:lnTo>
                    <a:lnTo>
                      <a:pt x="151313" y="702296"/>
                    </a:lnTo>
                    <a:lnTo>
                      <a:pt x="191167" y="729518"/>
                    </a:lnTo>
                    <a:lnTo>
                      <a:pt x="233363" y="751295"/>
                    </a:lnTo>
                    <a:lnTo>
                      <a:pt x="277380" y="767627"/>
                    </a:lnTo>
                    <a:lnTo>
                      <a:pt x="322698" y="778516"/>
                    </a:lnTo>
                    <a:lnTo>
                      <a:pt x="368797" y="783960"/>
                    </a:lnTo>
                    <a:lnTo>
                      <a:pt x="415155" y="783960"/>
                    </a:lnTo>
                    <a:lnTo>
                      <a:pt x="461253" y="778516"/>
                    </a:lnTo>
                    <a:lnTo>
                      <a:pt x="506571" y="767627"/>
                    </a:lnTo>
                    <a:lnTo>
                      <a:pt x="550587" y="751295"/>
                    </a:lnTo>
                    <a:lnTo>
                      <a:pt x="592781" y="729518"/>
                    </a:lnTo>
                    <a:lnTo>
                      <a:pt x="632633" y="702296"/>
                    </a:lnTo>
                    <a:lnTo>
                      <a:pt x="669623" y="669631"/>
                    </a:lnTo>
                    <a:lnTo>
                      <a:pt x="702289" y="632639"/>
                    </a:lnTo>
                    <a:lnTo>
                      <a:pt x="729510" y="592785"/>
                    </a:lnTo>
                    <a:lnTo>
                      <a:pt x="751287" y="550590"/>
                    </a:lnTo>
                    <a:lnTo>
                      <a:pt x="767620" y="506574"/>
                    </a:lnTo>
                    <a:lnTo>
                      <a:pt x="778508" y="461256"/>
                    </a:lnTo>
                    <a:lnTo>
                      <a:pt x="783952" y="415159"/>
                    </a:lnTo>
                    <a:lnTo>
                      <a:pt x="783952" y="368801"/>
                    </a:lnTo>
                    <a:lnTo>
                      <a:pt x="778508" y="322703"/>
                    </a:lnTo>
                    <a:lnTo>
                      <a:pt x="767620" y="277386"/>
                    </a:lnTo>
                    <a:lnTo>
                      <a:pt x="751287" y="233369"/>
                    </a:lnTo>
                    <a:lnTo>
                      <a:pt x="729510" y="191174"/>
                    </a:lnTo>
                    <a:lnTo>
                      <a:pt x="702289" y="151320"/>
                    </a:lnTo>
                    <a:lnTo>
                      <a:pt x="669623" y="114329"/>
                    </a:lnTo>
                    <a:lnTo>
                      <a:pt x="632633" y="81663"/>
                    </a:lnTo>
                    <a:lnTo>
                      <a:pt x="592781" y="54442"/>
                    </a:lnTo>
                    <a:lnTo>
                      <a:pt x="550587" y="32665"/>
                    </a:lnTo>
                    <a:lnTo>
                      <a:pt x="506571" y="16332"/>
                    </a:lnTo>
                    <a:lnTo>
                      <a:pt x="461253" y="5444"/>
                    </a:lnTo>
                    <a:lnTo>
                      <a:pt x="415155" y="0"/>
                    </a:lnTo>
                    <a:close/>
                  </a:path>
                </a:pathLst>
              </a:custGeom>
              <a:solidFill>
                <a:srgbClr val="85BFE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5" name="object 36">
                <a:extLst>
                  <a:ext uri="{FF2B5EF4-FFF2-40B4-BE49-F238E27FC236}">
                    <a16:creationId xmlns:a16="http://schemas.microsoft.com/office/drawing/2014/main" id="{7984FE30-F33E-61B0-3D79-D0FF7D525550}"/>
                  </a:ext>
                </a:extLst>
              </p:cNvPr>
              <p:cNvSpPr/>
              <p:nvPr/>
            </p:nvSpPr>
            <p:spPr>
              <a:xfrm>
                <a:off x="12178820" y="2241962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669631" y="114329"/>
                    </a:moveTo>
                    <a:lnTo>
                      <a:pt x="702296" y="151320"/>
                    </a:lnTo>
                    <a:lnTo>
                      <a:pt x="729518" y="191174"/>
                    </a:lnTo>
                    <a:lnTo>
                      <a:pt x="751295" y="233369"/>
                    </a:lnTo>
                    <a:lnTo>
                      <a:pt x="767627" y="277386"/>
                    </a:lnTo>
                    <a:lnTo>
                      <a:pt x="778516" y="322703"/>
                    </a:lnTo>
                    <a:lnTo>
                      <a:pt x="783960" y="368801"/>
                    </a:lnTo>
                    <a:lnTo>
                      <a:pt x="783960" y="415159"/>
                    </a:lnTo>
                    <a:lnTo>
                      <a:pt x="778516" y="461256"/>
                    </a:lnTo>
                    <a:lnTo>
                      <a:pt x="767627" y="506574"/>
                    </a:lnTo>
                    <a:lnTo>
                      <a:pt x="751295" y="550590"/>
                    </a:lnTo>
                    <a:lnTo>
                      <a:pt x="729518" y="592785"/>
                    </a:lnTo>
                    <a:lnTo>
                      <a:pt x="702296" y="632639"/>
                    </a:lnTo>
                    <a:lnTo>
                      <a:pt x="669631" y="669631"/>
                    </a:lnTo>
                    <a:lnTo>
                      <a:pt x="632639" y="702296"/>
                    </a:lnTo>
                    <a:lnTo>
                      <a:pt x="592785" y="729518"/>
                    </a:lnTo>
                    <a:lnTo>
                      <a:pt x="550590" y="751295"/>
                    </a:lnTo>
                    <a:lnTo>
                      <a:pt x="506574" y="767627"/>
                    </a:lnTo>
                    <a:lnTo>
                      <a:pt x="461256" y="778516"/>
                    </a:lnTo>
                    <a:lnTo>
                      <a:pt x="415159" y="783960"/>
                    </a:lnTo>
                    <a:lnTo>
                      <a:pt x="368801" y="783960"/>
                    </a:lnTo>
                    <a:lnTo>
                      <a:pt x="322703" y="778516"/>
                    </a:lnTo>
                    <a:lnTo>
                      <a:pt x="277386" y="767627"/>
                    </a:lnTo>
                    <a:lnTo>
                      <a:pt x="233369" y="751295"/>
                    </a:lnTo>
                    <a:lnTo>
                      <a:pt x="191174" y="729518"/>
                    </a:lnTo>
                    <a:lnTo>
                      <a:pt x="151320" y="702296"/>
                    </a:lnTo>
                    <a:lnTo>
                      <a:pt x="114329" y="669631"/>
                    </a:lnTo>
                    <a:lnTo>
                      <a:pt x="81663" y="632639"/>
                    </a:lnTo>
                    <a:lnTo>
                      <a:pt x="54442" y="592785"/>
                    </a:lnTo>
                    <a:lnTo>
                      <a:pt x="32665" y="550590"/>
                    </a:lnTo>
                    <a:lnTo>
                      <a:pt x="16332" y="506574"/>
                    </a:lnTo>
                    <a:lnTo>
                      <a:pt x="5444" y="461256"/>
                    </a:lnTo>
                    <a:lnTo>
                      <a:pt x="0" y="415159"/>
                    </a:lnTo>
                    <a:lnTo>
                      <a:pt x="0" y="368801"/>
                    </a:lnTo>
                    <a:lnTo>
                      <a:pt x="5444" y="322703"/>
                    </a:lnTo>
                    <a:lnTo>
                      <a:pt x="16332" y="277386"/>
                    </a:lnTo>
                    <a:lnTo>
                      <a:pt x="32665" y="233369"/>
                    </a:lnTo>
                    <a:lnTo>
                      <a:pt x="54442" y="191174"/>
                    </a:lnTo>
                    <a:lnTo>
                      <a:pt x="81663" y="151320"/>
                    </a:lnTo>
                    <a:lnTo>
                      <a:pt x="114329" y="114329"/>
                    </a:lnTo>
                    <a:lnTo>
                      <a:pt x="151320" y="81663"/>
                    </a:lnTo>
                    <a:lnTo>
                      <a:pt x="191174" y="54442"/>
                    </a:lnTo>
                    <a:lnTo>
                      <a:pt x="233369" y="32665"/>
                    </a:lnTo>
                    <a:lnTo>
                      <a:pt x="277386" y="16332"/>
                    </a:lnTo>
                    <a:lnTo>
                      <a:pt x="322703" y="5444"/>
                    </a:lnTo>
                    <a:lnTo>
                      <a:pt x="368801" y="0"/>
                    </a:lnTo>
                    <a:lnTo>
                      <a:pt x="415159" y="0"/>
                    </a:lnTo>
                    <a:lnTo>
                      <a:pt x="461256" y="5444"/>
                    </a:lnTo>
                    <a:lnTo>
                      <a:pt x="506574" y="16332"/>
                    </a:lnTo>
                    <a:lnTo>
                      <a:pt x="550590" y="32665"/>
                    </a:lnTo>
                    <a:lnTo>
                      <a:pt x="592785" y="54442"/>
                    </a:lnTo>
                    <a:lnTo>
                      <a:pt x="632639" y="81663"/>
                    </a:lnTo>
                    <a:lnTo>
                      <a:pt x="669631" y="114329"/>
                    </a:lnTo>
                    <a:close/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96" name="object 37">
              <a:extLst>
                <a:ext uri="{FF2B5EF4-FFF2-40B4-BE49-F238E27FC236}">
                  <a16:creationId xmlns:a16="http://schemas.microsoft.com/office/drawing/2014/main" id="{0B2213F8-BD55-16F4-BCE6-26C7BD023532}"/>
                </a:ext>
              </a:extLst>
            </p:cNvPr>
            <p:cNvSpPr txBox="1"/>
            <p:nvPr/>
          </p:nvSpPr>
          <p:spPr>
            <a:xfrm>
              <a:off x="13664289" y="3300577"/>
              <a:ext cx="3240405" cy="51117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63500">
                <a:lnSpc>
                  <a:spcPct val="100000"/>
                </a:lnSpc>
                <a:spcBef>
                  <a:spcPts val="135"/>
                </a:spcBef>
                <a:tabLst>
                  <a:tab pos="1471295" algn="l"/>
                  <a:tab pos="2875280" algn="l"/>
                </a:tabLst>
              </a:pPr>
              <a:r>
                <a:rPr sz="3150" i="1" spc="-95" dirty="0">
                  <a:latin typeface="Times New Roman"/>
                  <a:cs typeface="Times New Roman"/>
                </a:rPr>
                <a:t>x</a:t>
              </a:r>
              <a:r>
                <a:rPr sz="3375" spc="-142" baseline="-19753" dirty="0">
                  <a:latin typeface="Cambria"/>
                  <a:cs typeface="Cambria"/>
                </a:rPr>
                <a:t>0	</a:t>
              </a:r>
              <a:r>
                <a:rPr sz="3150" i="1" spc="-110" dirty="0">
                  <a:latin typeface="Times New Roman"/>
                  <a:cs typeface="Times New Roman"/>
                </a:rPr>
                <a:t>x</a:t>
              </a:r>
              <a:r>
                <a:rPr sz="3375" spc="-165" baseline="-19753" dirty="0">
                  <a:latin typeface="Cambria"/>
                  <a:cs typeface="Cambria"/>
                </a:rPr>
                <a:t>1	</a:t>
              </a:r>
              <a:r>
                <a:rPr sz="3150" i="1" spc="-90" dirty="0">
                  <a:latin typeface="Times New Roman"/>
                  <a:cs typeface="Times New Roman"/>
                </a:rPr>
                <a:t>x</a:t>
              </a:r>
              <a:r>
                <a:rPr sz="3375" spc="-135" baseline="-19753" dirty="0">
                  <a:latin typeface="Cambria"/>
                  <a:cs typeface="Cambria"/>
                </a:rPr>
                <a:t>2</a:t>
              </a:r>
              <a:endParaRPr sz="3375" baseline="-19753">
                <a:latin typeface="Cambria"/>
                <a:cs typeface="Cambria"/>
              </a:endParaRPr>
            </a:p>
          </p:txBody>
        </p:sp>
        <p:grpSp>
          <p:nvGrpSpPr>
            <p:cNvPr id="97" name="object 38">
              <a:extLst>
                <a:ext uri="{FF2B5EF4-FFF2-40B4-BE49-F238E27FC236}">
                  <a16:creationId xmlns:a16="http://schemas.microsoft.com/office/drawing/2014/main" id="{FC1B516B-CD0C-4D32-DDDB-413FD1EA3CBD}"/>
                </a:ext>
              </a:extLst>
            </p:cNvPr>
            <p:cNvGrpSpPr/>
            <p:nvPr/>
          </p:nvGrpSpPr>
          <p:grpSpPr>
            <a:xfrm>
              <a:off x="13862223" y="3967152"/>
              <a:ext cx="5665470" cy="895350"/>
              <a:chOff x="12549187" y="3020488"/>
              <a:chExt cx="5665470" cy="895350"/>
            </a:xfrm>
          </p:grpSpPr>
          <p:sp>
            <p:nvSpPr>
              <p:cNvPr id="98" name="object 39">
                <a:extLst>
                  <a:ext uri="{FF2B5EF4-FFF2-40B4-BE49-F238E27FC236}">
                    <a16:creationId xmlns:a16="http://schemas.microsoft.com/office/drawing/2014/main" id="{CE2827EF-6166-2476-403A-5829AC88D39C}"/>
                  </a:ext>
                </a:extLst>
              </p:cNvPr>
              <p:cNvSpPr/>
              <p:nvPr/>
            </p:nvSpPr>
            <p:spPr>
              <a:xfrm>
                <a:off x="16805771" y="3036556"/>
                <a:ext cx="0" cy="721360"/>
              </a:xfrm>
              <a:custGeom>
                <a:avLst/>
                <a:gdLst/>
                <a:ahLst/>
                <a:cxnLst/>
                <a:rect l="l" t="t" r="r" b="b"/>
                <a:pathLst>
                  <a:path h="721360">
                    <a:moveTo>
                      <a:pt x="0" y="0"/>
                    </a:moveTo>
                    <a:lnTo>
                      <a:pt x="0" y="721318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9" name="object 40">
                <a:extLst>
                  <a:ext uri="{FF2B5EF4-FFF2-40B4-BE49-F238E27FC236}">
                    <a16:creationId xmlns:a16="http://schemas.microsoft.com/office/drawing/2014/main" id="{DF42C26E-0773-3F2C-5ADE-25FF507F29C4}"/>
                  </a:ext>
                </a:extLst>
              </p:cNvPr>
              <p:cNvSpPr/>
              <p:nvPr/>
            </p:nvSpPr>
            <p:spPr>
              <a:xfrm>
                <a:off x="16736663" y="3742169"/>
                <a:ext cx="138430" cy="138430"/>
              </a:xfrm>
              <a:custGeom>
                <a:avLst/>
                <a:gdLst/>
                <a:ahLst/>
                <a:cxnLst/>
                <a:rect l="l" t="t" r="r" b="b"/>
                <a:pathLst>
                  <a:path w="138430" h="138429">
                    <a:moveTo>
                      <a:pt x="138215" y="0"/>
                    </a:moveTo>
                    <a:lnTo>
                      <a:pt x="0" y="0"/>
                    </a:lnTo>
                    <a:lnTo>
                      <a:pt x="69107" y="138215"/>
                    </a:lnTo>
                    <a:lnTo>
                      <a:pt x="138215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0" name="object 41">
                <a:extLst>
                  <a:ext uri="{FF2B5EF4-FFF2-40B4-BE49-F238E27FC236}">
                    <a16:creationId xmlns:a16="http://schemas.microsoft.com/office/drawing/2014/main" id="{A552EDD6-7B4E-0421-ED7C-D18416960718}"/>
                  </a:ext>
                </a:extLst>
              </p:cNvPr>
              <p:cNvSpPr/>
              <p:nvPr/>
            </p:nvSpPr>
            <p:spPr>
              <a:xfrm>
                <a:off x="15392201" y="3036556"/>
                <a:ext cx="1308735" cy="775335"/>
              </a:xfrm>
              <a:custGeom>
                <a:avLst/>
                <a:gdLst/>
                <a:ahLst/>
                <a:cxnLst/>
                <a:rect l="l" t="t" r="r" b="b"/>
                <a:pathLst>
                  <a:path w="1308734" h="775335">
                    <a:moveTo>
                      <a:pt x="0" y="0"/>
                    </a:moveTo>
                    <a:lnTo>
                      <a:pt x="1294667" y="767210"/>
                    </a:lnTo>
                    <a:lnTo>
                      <a:pt x="1308179" y="775217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1" name="object 42">
                <a:extLst>
                  <a:ext uri="{FF2B5EF4-FFF2-40B4-BE49-F238E27FC236}">
                    <a16:creationId xmlns:a16="http://schemas.microsoft.com/office/drawing/2014/main" id="{57533D51-E64B-1FBA-C21E-07CDDCEC8D0B}"/>
                  </a:ext>
                </a:extLst>
              </p:cNvPr>
              <p:cNvSpPr/>
              <p:nvPr/>
            </p:nvSpPr>
            <p:spPr>
              <a:xfrm>
                <a:off x="16651630" y="3744310"/>
                <a:ext cx="154305" cy="130175"/>
              </a:xfrm>
              <a:custGeom>
                <a:avLst/>
                <a:gdLst/>
                <a:ahLst/>
                <a:cxnLst/>
                <a:rect l="l" t="t" r="r" b="b"/>
                <a:pathLst>
                  <a:path w="154305" h="130175">
                    <a:moveTo>
                      <a:pt x="70469" y="0"/>
                    </a:moveTo>
                    <a:lnTo>
                      <a:pt x="0" y="118907"/>
                    </a:lnTo>
                    <a:lnTo>
                      <a:pt x="154141" y="129922"/>
                    </a:lnTo>
                    <a:lnTo>
                      <a:pt x="70469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2" name="object 43">
                <a:extLst>
                  <a:ext uri="{FF2B5EF4-FFF2-40B4-BE49-F238E27FC236}">
                    <a16:creationId xmlns:a16="http://schemas.microsoft.com/office/drawing/2014/main" id="{6CDF69E9-F69A-B2EC-1FFE-689A5E63D070}"/>
                  </a:ext>
                </a:extLst>
              </p:cNvPr>
              <p:cNvSpPr/>
              <p:nvPr/>
            </p:nvSpPr>
            <p:spPr>
              <a:xfrm>
                <a:off x="15392201" y="3036556"/>
                <a:ext cx="0" cy="715645"/>
              </a:xfrm>
              <a:custGeom>
                <a:avLst/>
                <a:gdLst/>
                <a:ahLst/>
                <a:cxnLst/>
                <a:rect l="l" t="t" r="r" b="b"/>
                <a:pathLst>
                  <a:path h="715645">
                    <a:moveTo>
                      <a:pt x="0" y="0"/>
                    </a:moveTo>
                    <a:lnTo>
                      <a:pt x="0" y="715161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3" name="object 44">
                <a:extLst>
                  <a:ext uri="{FF2B5EF4-FFF2-40B4-BE49-F238E27FC236}">
                    <a16:creationId xmlns:a16="http://schemas.microsoft.com/office/drawing/2014/main" id="{B4201BF6-4D37-D6DB-5DCB-83661F6AA4F8}"/>
                  </a:ext>
                </a:extLst>
              </p:cNvPr>
              <p:cNvSpPr/>
              <p:nvPr/>
            </p:nvSpPr>
            <p:spPr>
              <a:xfrm>
                <a:off x="15323093" y="3736011"/>
                <a:ext cx="138430" cy="138430"/>
              </a:xfrm>
              <a:custGeom>
                <a:avLst/>
                <a:gdLst/>
                <a:ahLst/>
                <a:cxnLst/>
                <a:rect l="l" t="t" r="r" b="b"/>
                <a:pathLst>
                  <a:path w="138430" h="138429">
                    <a:moveTo>
                      <a:pt x="138215" y="0"/>
                    </a:moveTo>
                    <a:lnTo>
                      <a:pt x="0" y="0"/>
                    </a:lnTo>
                    <a:lnTo>
                      <a:pt x="69107" y="138215"/>
                    </a:lnTo>
                    <a:lnTo>
                      <a:pt x="138215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4" name="object 45">
                <a:extLst>
                  <a:ext uri="{FF2B5EF4-FFF2-40B4-BE49-F238E27FC236}">
                    <a16:creationId xmlns:a16="http://schemas.microsoft.com/office/drawing/2014/main" id="{C30D5366-D07B-5893-A1E7-EA122D2998DE}"/>
                  </a:ext>
                </a:extLst>
              </p:cNvPr>
              <p:cNvSpPr/>
              <p:nvPr/>
            </p:nvSpPr>
            <p:spPr>
              <a:xfrm>
                <a:off x="13998296" y="3036556"/>
                <a:ext cx="1289050" cy="774700"/>
              </a:xfrm>
              <a:custGeom>
                <a:avLst/>
                <a:gdLst/>
                <a:ahLst/>
                <a:cxnLst/>
                <a:rect l="l" t="t" r="r" b="b"/>
                <a:pathLst>
                  <a:path w="1289050" h="774700">
                    <a:moveTo>
                      <a:pt x="0" y="0"/>
                    </a:moveTo>
                    <a:lnTo>
                      <a:pt x="1275436" y="766478"/>
                    </a:lnTo>
                    <a:lnTo>
                      <a:pt x="1288899" y="774568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5" name="object 46">
                <a:extLst>
                  <a:ext uri="{FF2B5EF4-FFF2-40B4-BE49-F238E27FC236}">
                    <a16:creationId xmlns:a16="http://schemas.microsoft.com/office/drawing/2014/main" id="{CEF56EF2-1522-E746-315E-A56D045CEA99}"/>
                  </a:ext>
                </a:extLst>
              </p:cNvPr>
              <p:cNvSpPr/>
              <p:nvPr/>
            </p:nvSpPr>
            <p:spPr>
              <a:xfrm>
                <a:off x="15238132" y="3743800"/>
                <a:ext cx="154305" cy="130810"/>
              </a:xfrm>
              <a:custGeom>
                <a:avLst/>
                <a:gdLst/>
                <a:ahLst/>
                <a:cxnLst/>
                <a:rect l="l" t="t" r="r" b="b"/>
                <a:pathLst>
                  <a:path w="154305" h="130810">
                    <a:moveTo>
                      <a:pt x="71202" y="0"/>
                    </a:moveTo>
                    <a:lnTo>
                      <a:pt x="0" y="118467"/>
                    </a:lnTo>
                    <a:lnTo>
                      <a:pt x="154068" y="130425"/>
                    </a:lnTo>
                    <a:lnTo>
                      <a:pt x="71202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6" name="object 47">
                <a:extLst>
                  <a:ext uri="{FF2B5EF4-FFF2-40B4-BE49-F238E27FC236}">
                    <a16:creationId xmlns:a16="http://schemas.microsoft.com/office/drawing/2014/main" id="{FC9A60D8-C692-53D7-F91D-DE278B5D35C1}"/>
                  </a:ext>
                </a:extLst>
              </p:cNvPr>
              <p:cNvSpPr/>
              <p:nvPr/>
            </p:nvSpPr>
            <p:spPr>
              <a:xfrm>
                <a:off x="13978632" y="3036556"/>
                <a:ext cx="0" cy="715645"/>
              </a:xfrm>
              <a:custGeom>
                <a:avLst/>
                <a:gdLst/>
                <a:ahLst/>
                <a:cxnLst/>
                <a:rect l="l" t="t" r="r" b="b"/>
                <a:pathLst>
                  <a:path h="715645">
                    <a:moveTo>
                      <a:pt x="0" y="0"/>
                    </a:moveTo>
                    <a:lnTo>
                      <a:pt x="0" y="715161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7" name="object 48">
                <a:extLst>
                  <a:ext uri="{FF2B5EF4-FFF2-40B4-BE49-F238E27FC236}">
                    <a16:creationId xmlns:a16="http://schemas.microsoft.com/office/drawing/2014/main" id="{DC7EB419-0EB6-FEE0-F825-4307DE3DD7C3}"/>
                  </a:ext>
                </a:extLst>
              </p:cNvPr>
              <p:cNvSpPr/>
              <p:nvPr/>
            </p:nvSpPr>
            <p:spPr>
              <a:xfrm>
                <a:off x="13909524" y="3736011"/>
                <a:ext cx="138430" cy="138430"/>
              </a:xfrm>
              <a:custGeom>
                <a:avLst/>
                <a:gdLst/>
                <a:ahLst/>
                <a:cxnLst/>
                <a:rect l="l" t="t" r="r" b="b"/>
                <a:pathLst>
                  <a:path w="138430" h="138429">
                    <a:moveTo>
                      <a:pt x="138215" y="0"/>
                    </a:moveTo>
                    <a:lnTo>
                      <a:pt x="0" y="0"/>
                    </a:lnTo>
                    <a:lnTo>
                      <a:pt x="69107" y="138215"/>
                    </a:lnTo>
                    <a:lnTo>
                      <a:pt x="138215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1" name="object 49">
                <a:extLst>
                  <a:ext uri="{FF2B5EF4-FFF2-40B4-BE49-F238E27FC236}">
                    <a16:creationId xmlns:a16="http://schemas.microsoft.com/office/drawing/2014/main" id="{2E3465B1-3A29-ED47-D28B-9D49B6BFF3E3}"/>
                  </a:ext>
                </a:extLst>
              </p:cNvPr>
              <p:cNvSpPr/>
              <p:nvPr/>
            </p:nvSpPr>
            <p:spPr>
              <a:xfrm>
                <a:off x="12565062" y="3036556"/>
                <a:ext cx="1294765" cy="775335"/>
              </a:xfrm>
              <a:custGeom>
                <a:avLst/>
                <a:gdLst/>
                <a:ahLst/>
                <a:cxnLst/>
                <a:rect l="l" t="t" r="r" b="b"/>
                <a:pathLst>
                  <a:path w="1294765" h="775335">
                    <a:moveTo>
                      <a:pt x="0" y="0"/>
                    </a:moveTo>
                    <a:lnTo>
                      <a:pt x="1280890" y="766749"/>
                    </a:lnTo>
                    <a:lnTo>
                      <a:pt x="1294366" y="774816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5" name="object 50">
                <a:extLst>
                  <a:ext uri="{FF2B5EF4-FFF2-40B4-BE49-F238E27FC236}">
                    <a16:creationId xmlns:a16="http://schemas.microsoft.com/office/drawing/2014/main" id="{C6C12BD2-9C40-95FB-9CEA-FDF09E0E1838}"/>
                  </a:ext>
                </a:extLst>
              </p:cNvPr>
              <p:cNvSpPr/>
              <p:nvPr/>
            </p:nvSpPr>
            <p:spPr>
              <a:xfrm>
                <a:off x="13810459" y="3744008"/>
                <a:ext cx="154305" cy="130810"/>
              </a:xfrm>
              <a:custGeom>
                <a:avLst/>
                <a:gdLst/>
                <a:ahLst/>
                <a:cxnLst/>
                <a:rect l="l" t="t" r="r" b="b"/>
                <a:pathLst>
                  <a:path w="154305" h="130810">
                    <a:moveTo>
                      <a:pt x="70992" y="0"/>
                    </a:moveTo>
                    <a:lnTo>
                      <a:pt x="0" y="118593"/>
                    </a:lnTo>
                    <a:lnTo>
                      <a:pt x="154089" y="130289"/>
                    </a:lnTo>
                    <a:lnTo>
                      <a:pt x="70992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4" name="object 51">
                <a:extLst>
                  <a:ext uri="{FF2B5EF4-FFF2-40B4-BE49-F238E27FC236}">
                    <a16:creationId xmlns:a16="http://schemas.microsoft.com/office/drawing/2014/main" id="{033B5A2A-F4A2-F1E1-0CDA-11CBBF81D66D}"/>
                  </a:ext>
                </a:extLst>
              </p:cNvPr>
              <p:cNvSpPr/>
              <p:nvPr/>
            </p:nvSpPr>
            <p:spPr>
              <a:xfrm>
                <a:off x="13983448" y="3036363"/>
                <a:ext cx="2705100" cy="803275"/>
              </a:xfrm>
              <a:custGeom>
                <a:avLst/>
                <a:gdLst/>
                <a:ahLst/>
                <a:cxnLst/>
                <a:rect l="l" t="t" r="r" b="b"/>
                <a:pathLst>
                  <a:path w="2705100" h="803275">
                    <a:moveTo>
                      <a:pt x="0" y="0"/>
                    </a:moveTo>
                    <a:lnTo>
                      <a:pt x="2689824" y="798529"/>
                    </a:lnTo>
                    <a:lnTo>
                      <a:pt x="2704881" y="802999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5" name="object 52">
                <a:extLst>
                  <a:ext uri="{FF2B5EF4-FFF2-40B4-BE49-F238E27FC236}">
                    <a16:creationId xmlns:a16="http://schemas.microsoft.com/office/drawing/2014/main" id="{4A40EF38-9556-10DE-A315-F27F87B9EE53}"/>
                  </a:ext>
                </a:extLst>
              </p:cNvPr>
              <p:cNvSpPr/>
              <p:nvPr/>
            </p:nvSpPr>
            <p:spPr>
              <a:xfrm>
                <a:off x="16653608" y="3768643"/>
                <a:ext cx="152400" cy="132715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132714">
                    <a:moveTo>
                      <a:pt x="39328" y="0"/>
                    </a:moveTo>
                    <a:lnTo>
                      <a:pt x="0" y="132498"/>
                    </a:lnTo>
                    <a:lnTo>
                      <a:pt x="152162" y="105588"/>
                    </a:lnTo>
                    <a:lnTo>
                      <a:pt x="39328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6" name="object 53">
                <a:extLst>
                  <a:ext uri="{FF2B5EF4-FFF2-40B4-BE49-F238E27FC236}">
                    <a16:creationId xmlns:a16="http://schemas.microsoft.com/office/drawing/2014/main" id="{F63B073A-3C4A-B57E-FA74-EE516CD5C2DF}"/>
                  </a:ext>
                </a:extLst>
              </p:cNvPr>
              <p:cNvSpPr/>
              <p:nvPr/>
            </p:nvSpPr>
            <p:spPr>
              <a:xfrm>
                <a:off x="14084019" y="3036363"/>
                <a:ext cx="1308735" cy="775970"/>
              </a:xfrm>
              <a:custGeom>
                <a:avLst/>
                <a:gdLst/>
                <a:ahLst/>
                <a:cxnLst/>
                <a:rect l="l" t="t" r="r" b="b"/>
                <a:pathLst>
                  <a:path w="1308734" h="775970">
                    <a:moveTo>
                      <a:pt x="1308182" y="0"/>
                    </a:moveTo>
                    <a:lnTo>
                      <a:pt x="13511" y="767389"/>
                    </a:lnTo>
                    <a:lnTo>
                      <a:pt x="0" y="775398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7" name="object 54">
                <a:extLst>
                  <a:ext uri="{FF2B5EF4-FFF2-40B4-BE49-F238E27FC236}">
                    <a16:creationId xmlns:a16="http://schemas.microsoft.com/office/drawing/2014/main" id="{763D2DD7-2206-F6BD-9296-B846C9B56FD4}"/>
                  </a:ext>
                </a:extLst>
              </p:cNvPr>
              <p:cNvSpPr/>
              <p:nvPr/>
            </p:nvSpPr>
            <p:spPr>
              <a:xfrm>
                <a:off x="13978632" y="3744303"/>
                <a:ext cx="154305" cy="130175"/>
              </a:xfrm>
              <a:custGeom>
                <a:avLst/>
                <a:gdLst/>
                <a:ahLst/>
                <a:cxnLst/>
                <a:rect l="l" t="t" r="r" b="b"/>
                <a:pathLst>
                  <a:path w="154305" h="130175">
                    <a:moveTo>
                      <a:pt x="83662" y="0"/>
                    </a:moveTo>
                    <a:lnTo>
                      <a:pt x="0" y="129922"/>
                    </a:lnTo>
                    <a:lnTo>
                      <a:pt x="154131" y="118896"/>
                    </a:lnTo>
                    <a:lnTo>
                      <a:pt x="83662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8" name="object 55">
                <a:extLst>
                  <a:ext uri="{FF2B5EF4-FFF2-40B4-BE49-F238E27FC236}">
                    <a16:creationId xmlns:a16="http://schemas.microsoft.com/office/drawing/2014/main" id="{71BD9EA8-B87D-CF58-11E6-334782CE23E8}"/>
                  </a:ext>
                </a:extLst>
              </p:cNvPr>
              <p:cNvSpPr/>
              <p:nvPr/>
            </p:nvSpPr>
            <p:spPr>
              <a:xfrm>
                <a:off x="15497591" y="3036556"/>
                <a:ext cx="1308735" cy="775335"/>
              </a:xfrm>
              <a:custGeom>
                <a:avLst/>
                <a:gdLst/>
                <a:ahLst/>
                <a:cxnLst/>
                <a:rect l="l" t="t" r="r" b="b"/>
                <a:pathLst>
                  <a:path w="1308734" h="775335">
                    <a:moveTo>
                      <a:pt x="1308179" y="0"/>
                    </a:moveTo>
                    <a:lnTo>
                      <a:pt x="13512" y="767210"/>
                    </a:lnTo>
                    <a:lnTo>
                      <a:pt x="0" y="775217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9" name="object 56">
                <a:extLst>
                  <a:ext uri="{FF2B5EF4-FFF2-40B4-BE49-F238E27FC236}">
                    <a16:creationId xmlns:a16="http://schemas.microsoft.com/office/drawing/2014/main" id="{24E686A7-639A-AF8D-5B25-B59198E1D454}"/>
                  </a:ext>
                </a:extLst>
              </p:cNvPr>
              <p:cNvSpPr/>
              <p:nvPr/>
            </p:nvSpPr>
            <p:spPr>
              <a:xfrm>
                <a:off x="15392201" y="3744312"/>
                <a:ext cx="154305" cy="130175"/>
              </a:xfrm>
              <a:custGeom>
                <a:avLst/>
                <a:gdLst/>
                <a:ahLst/>
                <a:cxnLst/>
                <a:rect l="l" t="t" r="r" b="b"/>
                <a:pathLst>
                  <a:path w="154305" h="130175">
                    <a:moveTo>
                      <a:pt x="83672" y="0"/>
                    </a:moveTo>
                    <a:lnTo>
                      <a:pt x="0" y="129912"/>
                    </a:lnTo>
                    <a:lnTo>
                      <a:pt x="154141" y="118907"/>
                    </a:lnTo>
                    <a:lnTo>
                      <a:pt x="83672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0" name="object 57">
                <a:extLst>
                  <a:ext uri="{FF2B5EF4-FFF2-40B4-BE49-F238E27FC236}">
                    <a16:creationId xmlns:a16="http://schemas.microsoft.com/office/drawing/2014/main" id="{57BA51BD-86FF-092D-BCA3-3520F5E31C0C}"/>
                  </a:ext>
                </a:extLst>
              </p:cNvPr>
              <p:cNvSpPr/>
              <p:nvPr/>
            </p:nvSpPr>
            <p:spPr>
              <a:xfrm>
                <a:off x="15509587" y="3036556"/>
                <a:ext cx="2689225" cy="802640"/>
              </a:xfrm>
              <a:custGeom>
                <a:avLst/>
                <a:gdLst/>
                <a:ahLst/>
                <a:cxnLst/>
                <a:rect l="l" t="t" r="r" b="b"/>
                <a:pathLst>
                  <a:path w="2689225" h="802639">
                    <a:moveTo>
                      <a:pt x="2688811" y="0"/>
                    </a:moveTo>
                    <a:lnTo>
                      <a:pt x="15050" y="798137"/>
                    </a:lnTo>
                    <a:lnTo>
                      <a:pt x="0" y="802630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1" name="object 58">
                <a:extLst>
                  <a:ext uri="{FF2B5EF4-FFF2-40B4-BE49-F238E27FC236}">
                    <a16:creationId xmlns:a16="http://schemas.microsoft.com/office/drawing/2014/main" id="{BA266407-A6FF-AF76-CB6D-3A07DD72969A}"/>
                  </a:ext>
                </a:extLst>
              </p:cNvPr>
              <p:cNvSpPr/>
              <p:nvPr/>
            </p:nvSpPr>
            <p:spPr>
              <a:xfrm>
                <a:off x="15392201" y="3768472"/>
                <a:ext cx="152400" cy="132715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132714">
                    <a:moveTo>
                      <a:pt x="112677" y="0"/>
                    </a:moveTo>
                    <a:lnTo>
                      <a:pt x="0" y="105755"/>
                    </a:lnTo>
                    <a:lnTo>
                      <a:pt x="152204" y="132435"/>
                    </a:lnTo>
                    <a:lnTo>
                      <a:pt x="112677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2" name="object 59">
                <a:extLst>
                  <a:ext uri="{FF2B5EF4-FFF2-40B4-BE49-F238E27FC236}">
                    <a16:creationId xmlns:a16="http://schemas.microsoft.com/office/drawing/2014/main" id="{3216D03D-4332-58B4-AEF4-46B04E9C9ED7}"/>
                  </a:ext>
                </a:extLst>
              </p:cNvPr>
              <p:cNvSpPr/>
              <p:nvPr/>
            </p:nvSpPr>
            <p:spPr>
              <a:xfrm>
                <a:off x="14096089" y="3036556"/>
                <a:ext cx="2710180" cy="803275"/>
              </a:xfrm>
              <a:custGeom>
                <a:avLst/>
                <a:gdLst/>
                <a:ahLst/>
                <a:cxnLst/>
                <a:rect l="l" t="t" r="r" b="b"/>
                <a:pathLst>
                  <a:path w="2710180" h="803275">
                    <a:moveTo>
                      <a:pt x="2709681" y="0"/>
                    </a:moveTo>
                    <a:lnTo>
                      <a:pt x="15059" y="798406"/>
                    </a:lnTo>
                    <a:lnTo>
                      <a:pt x="0" y="802868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3" name="object 60">
                <a:extLst>
                  <a:ext uri="{FF2B5EF4-FFF2-40B4-BE49-F238E27FC236}">
                    <a16:creationId xmlns:a16="http://schemas.microsoft.com/office/drawing/2014/main" id="{D11EB8BB-8D3A-3CC7-5069-AC538F089835}"/>
                  </a:ext>
                </a:extLst>
              </p:cNvPr>
              <p:cNvSpPr/>
              <p:nvPr/>
            </p:nvSpPr>
            <p:spPr>
              <a:xfrm>
                <a:off x="13978632" y="3768702"/>
                <a:ext cx="152400" cy="132715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132714">
                    <a:moveTo>
                      <a:pt x="112886" y="0"/>
                    </a:moveTo>
                    <a:lnTo>
                      <a:pt x="0" y="105525"/>
                    </a:lnTo>
                    <a:lnTo>
                      <a:pt x="152152" y="132519"/>
                    </a:lnTo>
                    <a:lnTo>
                      <a:pt x="112886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4" name="object 61">
                <a:extLst>
                  <a:ext uri="{FF2B5EF4-FFF2-40B4-BE49-F238E27FC236}">
                    <a16:creationId xmlns:a16="http://schemas.microsoft.com/office/drawing/2014/main" id="{9C2529BC-E795-A7DB-D476-FD7B62548187}"/>
                  </a:ext>
                </a:extLst>
              </p:cNvPr>
              <p:cNvSpPr/>
              <p:nvPr/>
            </p:nvSpPr>
            <p:spPr>
              <a:xfrm>
                <a:off x="12565062" y="3036556"/>
                <a:ext cx="4121150" cy="814069"/>
              </a:xfrm>
              <a:custGeom>
                <a:avLst/>
                <a:gdLst/>
                <a:ahLst/>
                <a:cxnLst/>
                <a:rect l="l" t="t" r="r" b="b"/>
                <a:pathLst>
                  <a:path w="4121150" h="814070">
                    <a:moveTo>
                      <a:pt x="0" y="0"/>
                    </a:moveTo>
                    <a:lnTo>
                      <a:pt x="4105116" y="810886"/>
                    </a:lnTo>
                    <a:lnTo>
                      <a:pt x="4120525" y="813929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5" name="object 62">
                <a:extLst>
                  <a:ext uri="{FF2B5EF4-FFF2-40B4-BE49-F238E27FC236}">
                    <a16:creationId xmlns:a16="http://schemas.microsoft.com/office/drawing/2014/main" id="{39A6EDDA-5845-815E-227C-94B33A1E1B9A}"/>
                  </a:ext>
                </a:extLst>
              </p:cNvPr>
              <p:cNvSpPr/>
              <p:nvPr/>
            </p:nvSpPr>
            <p:spPr>
              <a:xfrm>
                <a:off x="16656780" y="3779643"/>
                <a:ext cx="149225" cy="135890"/>
              </a:xfrm>
              <a:custGeom>
                <a:avLst/>
                <a:gdLst/>
                <a:ahLst/>
                <a:cxnLst/>
                <a:rect l="l" t="t" r="r" b="b"/>
                <a:pathLst>
                  <a:path w="149225" h="135889">
                    <a:moveTo>
                      <a:pt x="26784" y="0"/>
                    </a:moveTo>
                    <a:lnTo>
                      <a:pt x="0" y="135597"/>
                    </a:lnTo>
                    <a:lnTo>
                      <a:pt x="148990" y="94583"/>
                    </a:lnTo>
                    <a:lnTo>
                      <a:pt x="26784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6" name="object 63">
                <a:extLst>
                  <a:ext uri="{FF2B5EF4-FFF2-40B4-BE49-F238E27FC236}">
                    <a16:creationId xmlns:a16="http://schemas.microsoft.com/office/drawing/2014/main" id="{E50B8973-672B-9D4A-7F7D-114E6EA7F916}"/>
                  </a:ext>
                </a:extLst>
              </p:cNvPr>
              <p:cNvSpPr/>
              <p:nvPr/>
            </p:nvSpPr>
            <p:spPr>
              <a:xfrm>
                <a:off x="14098793" y="3036556"/>
                <a:ext cx="4100195" cy="814069"/>
              </a:xfrm>
              <a:custGeom>
                <a:avLst/>
                <a:gdLst/>
                <a:ahLst/>
                <a:cxnLst/>
                <a:rect l="l" t="t" r="r" b="b"/>
                <a:pathLst>
                  <a:path w="4100194" h="814070">
                    <a:moveTo>
                      <a:pt x="4099605" y="0"/>
                    </a:moveTo>
                    <a:lnTo>
                      <a:pt x="15405" y="810759"/>
                    </a:lnTo>
                    <a:lnTo>
                      <a:pt x="0" y="813817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7" name="object 64">
                <a:extLst>
                  <a:ext uri="{FF2B5EF4-FFF2-40B4-BE49-F238E27FC236}">
                    <a16:creationId xmlns:a16="http://schemas.microsoft.com/office/drawing/2014/main" id="{F51055C8-F49B-84BD-C2E3-93A74D415F49}"/>
                  </a:ext>
                </a:extLst>
              </p:cNvPr>
              <p:cNvSpPr/>
              <p:nvPr/>
            </p:nvSpPr>
            <p:spPr>
              <a:xfrm>
                <a:off x="13978632" y="3779530"/>
                <a:ext cx="149225" cy="135890"/>
              </a:xfrm>
              <a:custGeom>
                <a:avLst/>
                <a:gdLst/>
                <a:ahLst/>
                <a:cxnLst/>
                <a:rect l="l" t="t" r="r" b="b"/>
                <a:pathLst>
                  <a:path w="149225" h="135889">
                    <a:moveTo>
                      <a:pt x="122111" y="0"/>
                    </a:moveTo>
                    <a:lnTo>
                      <a:pt x="0" y="94698"/>
                    </a:lnTo>
                    <a:lnTo>
                      <a:pt x="149021" y="135566"/>
                    </a:lnTo>
                    <a:lnTo>
                      <a:pt x="122111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8" name="object 65">
                <a:extLst>
                  <a:ext uri="{FF2B5EF4-FFF2-40B4-BE49-F238E27FC236}">
                    <a16:creationId xmlns:a16="http://schemas.microsoft.com/office/drawing/2014/main" id="{C9EA0315-6573-2750-AE67-86F4B3083EFE}"/>
                  </a:ext>
                </a:extLst>
              </p:cNvPr>
              <p:cNvSpPr/>
              <p:nvPr/>
            </p:nvSpPr>
            <p:spPr>
              <a:xfrm>
                <a:off x="12565062" y="3036556"/>
                <a:ext cx="2710180" cy="803275"/>
              </a:xfrm>
              <a:custGeom>
                <a:avLst/>
                <a:gdLst/>
                <a:ahLst/>
                <a:cxnLst/>
                <a:rect l="l" t="t" r="r" b="b"/>
                <a:pathLst>
                  <a:path w="2710180" h="803275">
                    <a:moveTo>
                      <a:pt x="0" y="0"/>
                    </a:moveTo>
                    <a:lnTo>
                      <a:pt x="2694612" y="798403"/>
                    </a:lnTo>
                    <a:lnTo>
                      <a:pt x="2709671" y="802865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9" name="object 66">
                <a:extLst>
                  <a:ext uri="{FF2B5EF4-FFF2-40B4-BE49-F238E27FC236}">
                    <a16:creationId xmlns:a16="http://schemas.microsoft.com/office/drawing/2014/main" id="{A38A5790-C583-8035-1798-E79B70D520D1}"/>
                  </a:ext>
                </a:extLst>
              </p:cNvPr>
              <p:cNvSpPr/>
              <p:nvPr/>
            </p:nvSpPr>
            <p:spPr>
              <a:xfrm>
                <a:off x="15240049" y="3768703"/>
                <a:ext cx="152400" cy="132715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132714">
                    <a:moveTo>
                      <a:pt x="39265" y="0"/>
                    </a:moveTo>
                    <a:lnTo>
                      <a:pt x="0" y="132519"/>
                    </a:lnTo>
                    <a:lnTo>
                      <a:pt x="152152" y="105525"/>
                    </a:lnTo>
                    <a:lnTo>
                      <a:pt x="39265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0" name="object 67">
                <a:extLst>
                  <a:ext uri="{FF2B5EF4-FFF2-40B4-BE49-F238E27FC236}">
                    <a16:creationId xmlns:a16="http://schemas.microsoft.com/office/drawing/2014/main" id="{31053361-3FAD-7312-F032-27F9FE60ADCE}"/>
                  </a:ext>
                </a:extLst>
              </p:cNvPr>
              <p:cNvSpPr/>
              <p:nvPr/>
            </p:nvSpPr>
            <p:spPr>
              <a:xfrm>
                <a:off x="16910744" y="3036363"/>
                <a:ext cx="1287780" cy="775335"/>
              </a:xfrm>
              <a:custGeom>
                <a:avLst/>
                <a:gdLst/>
                <a:ahLst/>
                <a:cxnLst/>
                <a:rect l="l" t="t" r="r" b="b"/>
                <a:pathLst>
                  <a:path w="1287780" h="775335">
                    <a:moveTo>
                      <a:pt x="1287654" y="0"/>
                    </a:moveTo>
                    <a:lnTo>
                      <a:pt x="13458" y="766610"/>
                    </a:lnTo>
                    <a:lnTo>
                      <a:pt x="0" y="774707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1" name="object 68">
                <a:extLst>
                  <a:ext uri="{FF2B5EF4-FFF2-40B4-BE49-F238E27FC236}">
                    <a16:creationId xmlns:a16="http://schemas.microsoft.com/office/drawing/2014/main" id="{5979C0B5-090F-DB62-910B-EA2DC8D1EEEC}"/>
                  </a:ext>
                </a:extLst>
              </p:cNvPr>
              <p:cNvSpPr/>
              <p:nvPr/>
            </p:nvSpPr>
            <p:spPr>
              <a:xfrm>
                <a:off x="16805771" y="3743756"/>
                <a:ext cx="154305" cy="130810"/>
              </a:xfrm>
              <a:custGeom>
                <a:avLst/>
                <a:gdLst/>
                <a:ahLst/>
                <a:cxnLst/>
                <a:rect l="l" t="t" r="r" b="b"/>
                <a:pathLst>
                  <a:path w="154305" h="130810">
                    <a:moveTo>
                      <a:pt x="82803" y="0"/>
                    </a:moveTo>
                    <a:lnTo>
                      <a:pt x="0" y="130467"/>
                    </a:lnTo>
                    <a:lnTo>
                      <a:pt x="154058" y="118436"/>
                    </a:lnTo>
                    <a:lnTo>
                      <a:pt x="82803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62" name="object 69">
              <a:extLst>
                <a:ext uri="{FF2B5EF4-FFF2-40B4-BE49-F238E27FC236}">
                  <a16:creationId xmlns:a16="http://schemas.microsoft.com/office/drawing/2014/main" id="{1E4AEE43-18B4-990F-2735-B4E5B70AF734}"/>
                </a:ext>
              </a:extLst>
            </p:cNvPr>
            <p:cNvSpPr txBox="1"/>
            <p:nvPr/>
          </p:nvSpPr>
          <p:spPr>
            <a:xfrm>
              <a:off x="14145976" y="4308535"/>
              <a:ext cx="248920" cy="42799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i="1" spc="25" dirty="0">
                  <a:latin typeface="Times New Roman"/>
                  <a:cs typeface="Times New Roman"/>
                </a:rPr>
                <a:t>w</a:t>
              </a:r>
              <a:endParaRPr sz="2600">
                <a:latin typeface="Times New Roman"/>
                <a:cs typeface="Times New Roman"/>
              </a:endParaRPr>
            </a:p>
          </p:txBody>
        </p:sp>
        <p:sp>
          <p:nvSpPr>
            <p:cNvPr id="163" name="object 70">
              <a:extLst>
                <a:ext uri="{FF2B5EF4-FFF2-40B4-BE49-F238E27FC236}">
                  <a16:creationId xmlns:a16="http://schemas.microsoft.com/office/drawing/2014/main" id="{5772713C-A0E4-6263-DD99-A9009CF8221D}"/>
                </a:ext>
              </a:extLst>
            </p:cNvPr>
            <p:cNvSpPr txBox="1"/>
            <p:nvPr/>
          </p:nvSpPr>
          <p:spPr>
            <a:xfrm>
              <a:off x="14357694" y="4489472"/>
              <a:ext cx="263525" cy="311150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sz="1850" spc="-90" dirty="0">
                  <a:latin typeface="Cambria"/>
                  <a:cs typeface="Cambria"/>
                </a:rPr>
                <a:t>00</a:t>
              </a:r>
              <a:endParaRPr sz="1850">
                <a:latin typeface="Cambria"/>
                <a:cs typeface="Cambria"/>
              </a:endParaRPr>
            </a:p>
          </p:txBody>
        </p:sp>
        <p:sp>
          <p:nvSpPr>
            <p:cNvPr id="164" name="object 71">
              <a:extLst>
                <a:ext uri="{FF2B5EF4-FFF2-40B4-BE49-F238E27FC236}">
                  <a16:creationId xmlns:a16="http://schemas.microsoft.com/office/drawing/2014/main" id="{11C98571-DD82-04A1-AF51-D149CF9E1644}"/>
                </a:ext>
              </a:extLst>
            </p:cNvPr>
            <p:cNvSpPr txBox="1"/>
            <p:nvPr/>
          </p:nvSpPr>
          <p:spPr>
            <a:xfrm>
              <a:off x="18788818" y="4310200"/>
              <a:ext cx="248920" cy="42799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i="1" spc="25" dirty="0">
                  <a:latin typeface="Times New Roman"/>
                  <a:cs typeface="Times New Roman"/>
                </a:rPr>
                <a:t>w</a:t>
              </a:r>
              <a:endParaRPr sz="2600">
                <a:latin typeface="Times New Roman"/>
                <a:cs typeface="Times New Roman"/>
              </a:endParaRPr>
            </a:p>
          </p:txBody>
        </p:sp>
        <p:sp>
          <p:nvSpPr>
            <p:cNvPr id="165" name="object 72">
              <a:extLst>
                <a:ext uri="{FF2B5EF4-FFF2-40B4-BE49-F238E27FC236}">
                  <a16:creationId xmlns:a16="http://schemas.microsoft.com/office/drawing/2014/main" id="{4649C080-005E-BCDE-F860-95811D5DD6D1}"/>
                </a:ext>
              </a:extLst>
            </p:cNvPr>
            <p:cNvSpPr txBox="1"/>
            <p:nvPr/>
          </p:nvSpPr>
          <p:spPr>
            <a:xfrm>
              <a:off x="19000537" y="4491137"/>
              <a:ext cx="263525" cy="311150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sz="1850" spc="-90" dirty="0">
                  <a:latin typeface="Cambria"/>
                  <a:cs typeface="Cambria"/>
                </a:rPr>
                <a:t>42</a:t>
              </a:r>
              <a:endParaRPr sz="1850">
                <a:latin typeface="Cambria"/>
                <a:cs typeface="Cambria"/>
              </a:endParaRPr>
            </a:p>
          </p:txBody>
        </p:sp>
        <p:grpSp>
          <p:nvGrpSpPr>
            <p:cNvPr id="166" name="object 73">
              <a:extLst>
                <a:ext uri="{FF2B5EF4-FFF2-40B4-BE49-F238E27FC236}">
                  <a16:creationId xmlns:a16="http://schemas.microsoft.com/office/drawing/2014/main" id="{984AB5C8-FB97-65C2-C5C4-02959855A4BC}"/>
                </a:ext>
              </a:extLst>
            </p:cNvPr>
            <p:cNvGrpSpPr/>
            <p:nvPr/>
          </p:nvGrpSpPr>
          <p:grpSpPr>
            <a:xfrm>
              <a:off x="16992198" y="6438370"/>
              <a:ext cx="815975" cy="815975"/>
              <a:chOff x="15679162" y="5491706"/>
              <a:chExt cx="815975" cy="815975"/>
            </a:xfrm>
          </p:grpSpPr>
          <p:sp>
            <p:nvSpPr>
              <p:cNvPr id="167" name="object 74">
                <a:extLst>
                  <a:ext uri="{FF2B5EF4-FFF2-40B4-BE49-F238E27FC236}">
                    <a16:creationId xmlns:a16="http://schemas.microsoft.com/office/drawing/2014/main" id="{CB54D82F-49F0-EB8E-8B3C-F234783065A7}"/>
                  </a:ext>
                </a:extLst>
              </p:cNvPr>
              <p:cNvSpPr/>
              <p:nvPr/>
            </p:nvSpPr>
            <p:spPr>
              <a:xfrm>
                <a:off x="15695042" y="5507581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415155" y="0"/>
                    </a:moveTo>
                    <a:lnTo>
                      <a:pt x="368797" y="0"/>
                    </a:lnTo>
                    <a:lnTo>
                      <a:pt x="322699" y="5444"/>
                    </a:lnTo>
                    <a:lnTo>
                      <a:pt x="277381" y="16332"/>
                    </a:lnTo>
                    <a:lnTo>
                      <a:pt x="233365" y="32665"/>
                    </a:lnTo>
                    <a:lnTo>
                      <a:pt x="191171" y="54442"/>
                    </a:lnTo>
                    <a:lnTo>
                      <a:pt x="151318" y="81663"/>
                    </a:lnTo>
                    <a:lnTo>
                      <a:pt x="114329" y="114329"/>
                    </a:lnTo>
                    <a:lnTo>
                      <a:pt x="81663" y="151320"/>
                    </a:lnTo>
                    <a:lnTo>
                      <a:pt x="54442" y="191174"/>
                    </a:lnTo>
                    <a:lnTo>
                      <a:pt x="32665" y="233369"/>
                    </a:lnTo>
                    <a:lnTo>
                      <a:pt x="16332" y="277386"/>
                    </a:lnTo>
                    <a:lnTo>
                      <a:pt x="5444" y="322703"/>
                    </a:lnTo>
                    <a:lnTo>
                      <a:pt x="0" y="368801"/>
                    </a:lnTo>
                    <a:lnTo>
                      <a:pt x="0" y="415159"/>
                    </a:lnTo>
                    <a:lnTo>
                      <a:pt x="5444" y="461256"/>
                    </a:lnTo>
                    <a:lnTo>
                      <a:pt x="16332" y="506574"/>
                    </a:lnTo>
                    <a:lnTo>
                      <a:pt x="32665" y="550590"/>
                    </a:lnTo>
                    <a:lnTo>
                      <a:pt x="54442" y="592785"/>
                    </a:lnTo>
                    <a:lnTo>
                      <a:pt x="81663" y="632639"/>
                    </a:lnTo>
                    <a:lnTo>
                      <a:pt x="114329" y="669631"/>
                    </a:lnTo>
                    <a:lnTo>
                      <a:pt x="151318" y="702296"/>
                    </a:lnTo>
                    <a:lnTo>
                      <a:pt x="191171" y="729518"/>
                    </a:lnTo>
                    <a:lnTo>
                      <a:pt x="233365" y="751295"/>
                    </a:lnTo>
                    <a:lnTo>
                      <a:pt x="277381" y="767627"/>
                    </a:lnTo>
                    <a:lnTo>
                      <a:pt x="322699" y="778516"/>
                    </a:lnTo>
                    <a:lnTo>
                      <a:pt x="368797" y="783960"/>
                    </a:lnTo>
                    <a:lnTo>
                      <a:pt x="415155" y="783960"/>
                    </a:lnTo>
                    <a:lnTo>
                      <a:pt x="461254" y="778516"/>
                    </a:lnTo>
                    <a:lnTo>
                      <a:pt x="506572" y="767627"/>
                    </a:lnTo>
                    <a:lnTo>
                      <a:pt x="550589" y="751295"/>
                    </a:lnTo>
                    <a:lnTo>
                      <a:pt x="592785" y="729518"/>
                    </a:lnTo>
                    <a:lnTo>
                      <a:pt x="632639" y="702296"/>
                    </a:lnTo>
                    <a:lnTo>
                      <a:pt x="669631" y="669631"/>
                    </a:lnTo>
                    <a:lnTo>
                      <a:pt x="702294" y="632639"/>
                    </a:lnTo>
                    <a:lnTo>
                      <a:pt x="729514" y="592785"/>
                    </a:lnTo>
                    <a:lnTo>
                      <a:pt x="751289" y="550590"/>
                    </a:lnTo>
                    <a:lnTo>
                      <a:pt x="767621" y="506574"/>
                    </a:lnTo>
                    <a:lnTo>
                      <a:pt x="778508" y="461256"/>
                    </a:lnTo>
                    <a:lnTo>
                      <a:pt x="783952" y="415159"/>
                    </a:lnTo>
                    <a:lnTo>
                      <a:pt x="783952" y="368801"/>
                    </a:lnTo>
                    <a:lnTo>
                      <a:pt x="778508" y="322703"/>
                    </a:lnTo>
                    <a:lnTo>
                      <a:pt x="767621" y="277386"/>
                    </a:lnTo>
                    <a:lnTo>
                      <a:pt x="751289" y="233369"/>
                    </a:lnTo>
                    <a:lnTo>
                      <a:pt x="729514" y="191174"/>
                    </a:lnTo>
                    <a:lnTo>
                      <a:pt x="702294" y="151320"/>
                    </a:lnTo>
                    <a:lnTo>
                      <a:pt x="669631" y="114329"/>
                    </a:lnTo>
                    <a:lnTo>
                      <a:pt x="632639" y="81663"/>
                    </a:lnTo>
                    <a:lnTo>
                      <a:pt x="592785" y="54442"/>
                    </a:lnTo>
                    <a:lnTo>
                      <a:pt x="550589" y="32665"/>
                    </a:lnTo>
                    <a:lnTo>
                      <a:pt x="506572" y="16332"/>
                    </a:lnTo>
                    <a:lnTo>
                      <a:pt x="461254" y="5444"/>
                    </a:lnTo>
                    <a:lnTo>
                      <a:pt x="415155" y="0"/>
                    </a:lnTo>
                    <a:close/>
                  </a:path>
                </a:pathLst>
              </a:custGeom>
              <a:solidFill>
                <a:srgbClr val="85BFE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8" name="object 75">
                <a:extLst>
                  <a:ext uri="{FF2B5EF4-FFF2-40B4-BE49-F238E27FC236}">
                    <a16:creationId xmlns:a16="http://schemas.microsoft.com/office/drawing/2014/main" id="{E942F640-7078-9238-ACDD-B27E672CCD68}"/>
                  </a:ext>
                </a:extLst>
              </p:cNvPr>
              <p:cNvSpPr/>
              <p:nvPr/>
            </p:nvSpPr>
            <p:spPr>
              <a:xfrm>
                <a:off x="15695037" y="5507581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669631" y="114329"/>
                    </a:moveTo>
                    <a:lnTo>
                      <a:pt x="702296" y="151320"/>
                    </a:lnTo>
                    <a:lnTo>
                      <a:pt x="729518" y="191174"/>
                    </a:lnTo>
                    <a:lnTo>
                      <a:pt x="751295" y="233369"/>
                    </a:lnTo>
                    <a:lnTo>
                      <a:pt x="767627" y="277386"/>
                    </a:lnTo>
                    <a:lnTo>
                      <a:pt x="778516" y="322703"/>
                    </a:lnTo>
                    <a:lnTo>
                      <a:pt x="783960" y="368801"/>
                    </a:lnTo>
                    <a:lnTo>
                      <a:pt x="783960" y="415159"/>
                    </a:lnTo>
                    <a:lnTo>
                      <a:pt x="778516" y="461256"/>
                    </a:lnTo>
                    <a:lnTo>
                      <a:pt x="767627" y="506574"/>
                    </a:lnTo>
                    <a:lnTo>
                      <a:pt x="751295" y="550590"/>
                    </a:lnTo>
                    <a:lnTo>
                      <a:pt x="729518" y="592785"/>
                    </a:lnTo>
                    <a:lnTo>
                      <a:pt x="702296" y="632639"/>
                    </a:lnTo>
                    <a:lnTo>
                      <a:pt x="669631" y="669631"/>
                    </a:lnTo>
                    <a:lnTo>
                      <a:pt x="632639" y="702296"/>
                    </a:lnTo>
                    <a:lnTo>
                      <a:pt x="592785" y="729518"/>
                    </a:lnTo>
                    <a:lnTo>
                      <a:pt x="550590" y="751295"/>
                    </a:lnTo>
                    <a:lnTo>
                      <a:pt x="506574" y="767627"/>
                    </a:lnTo>
                    <a:lnTo>
                      <a:pt x="461256" y="778516"/>
                    </a:lnTo>
                    <a:lnTo>
                      <a:pt x="415159" y="783960"/>
                    </a:lnTo>
                    <a:lnTo>
                      <a:pt x="368801" y="783960"/>
                    </a:lnTo>
                    <a:lnTo>
                      <a:pt x="322703" y="778516"/>
                    </a:lnTo>
                    <a:lnTo>
                      <a:pt x="277386" y="767627"/>
                    </a:lnTo>
                    <a:lnTo>
                      <a:pt x="233369" y="751295"/>
                    </a:lnTo>
                    <a:lnTo>
                      <a:pt x="191174" y="729518"/>
                    </a:lnTo>
                    <a:lnTo>
                      <a:pt x="151320" y="702296"/>
                    </a:lnTo>
                    <a:lnTo>
                      <a:pt x="114329" y="669631"/>
                    </a:lnTo>
                    <a:lnTo>
                      <a:pt x="81663" y="632639"/>
                    </a:lnTo>
                    <a:lnTo>
                      <a:pt x="54442" y="592785"/>
                    </a:lnTo>
                    <a:lnTo>
                      <a:pt x="32665" y="550590"/>
                    </a:lnTo>
                    <a:lnTo>
                      <a:pt x="16332" y="506574"/>
                    </a:lnTo>
                    <a:lnTo>
                      <a:pt x="5444" y="461256"/>
                    </a:lnTo>
                    <a:lnTo>
                      <a:pt x="0" y="415159"/>
                    </a:lnTo>
                    <a:lnTo>
                      <a:pt x="0" y="368801"/>
                    </a:lnTo>
                    <a:lnTo>
                      <a:pt x="5444" y="322703"/>
                    </a:lnTo>
                    <a:lnTo>
                      <a:pt x="16332" y="277386"/>
                    </a:lnTo>
                    <a:lnTo>
                      <a:pt x="32665" y="233369"/>
                    </a:lnTo>
                    <a:lnTo>
                      <a:pt x="54442" y="191174"/>
                    </a:lnTo>
                    <a:lnTo>
                      <a:pt x="81663" y="151320"/>
                    </a:lnTo>
                    <a:lnTo>
                      <a:pt x="114329" y="114329"/>
                    </a:lnTo>
                    <a:lnTo>
                      <a:pt x="151320" y="81663"/>
                    </a:lnTo>
                    <a:lnTo>
                      <a:pt x="191174" y="54442"/>
                    </a:lnTo>
                    <a:lnTo>
                      <a:pt x="233369" y="32665"/>
                    </a:lnTo>
                    <a:lnTo>
                      <a:pt x="277386" y="16332"/>
                    </a:lnTo>
                    <a:lnTo>
                      <a:pt x="322703" y="5444"/>
                    </a:lnTo>
                    <a:lnTo>
                      <a:pt x="368801" y="0"/>
                    </a:lnTo>
                    <a:lnTo>
                      <a:pt x="415159" y="0"/>
                    </a:lnTo>
                    <a:lnTo>
                      <a:pt x="461256" y="5444"/>
                    </a:lnTo>
                    <a:lnTo>
                      <a:pt x="506574" y="16332"/>
                    </a:lnTo>
                    <a:lnTo>
                      <a:pt x="550590" y="32665"/>
                    </a:lnTo>
                    <a:lnTo>
                      <a:pt x="592785" y="54442"/>
                    </a:lnTo>
                    <a:lnTo>
                      <a:pt x="632639" y="81663"/>
                    </a:lnTo>
                    <a:lnTo>
                      <a:pt x="669631" y="114329"/>
                    </a:lnTo>
                    <a:close/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69" name="object 76">
              <a:extLst>
                <a:ext uri="{FF2B5EF4-FFF2-40B4-BE49-F238E27FC236}">
                  <a16:creationId xmlns:a16="http://schemas.microsoft.com/office/drawing/2014/main" id="{BAD4E412-0CB9-35BC-EA33-AE5967601015}"/>
                </a:ext>
              </a:extLst>
            </p:cNvPr>
            <p:cNvSpPr txBox="1"/>
            <p:nvPr/>
          </p:nvSpPr>
          <p:spPr>
            <a:xfrm>
              <a:off x="17243902" y="6571186"/>
              <a:ext cx="182880" cy="51117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3150" i="1" spc="10" dirty="0">
                  <a:latin typeface="Times New Roman"/>
                  <a:cs typeface="Times New Roman"/>
                </a:rPr>
                <a:t>z</a:t>
              </a:r>
              <a:endParaRPr sz="3150">
                <a:latin typeface="Times New Roman"/>
                <a:cs typeface="Times New Roman"/>
              </a:endParaRPr>
            </a:p>
          </p:txBody>
        </p:sp>
        <p:grpSp>
          <p:nvGrpSpPr>
            <p:cNvPr id="170" name="object 77">
              <a:extLst>
                <a:ext uri="{FF2B5EF4-FFF2-40B4-BE49-F238E27FC236}">
                  <a16:creationId xmlns:a16="http://schemas.microsoft.com/office/drawing/2014/main" id="{6EB36C3D-B884-3E20-6540-3BCE979993F1}"/>
                </a:ext>
              </a:extLst>
            </p:cNvPr>
            <p:cNvGrpSpPr/>
            <p:nvPr/>
          </p:nvGrpSpPr>
          <p:grpSpPr>
            <a:xfrm>
              <a:off x="15585718" y="6438370"/>
              <a:ext cx="815975" cy="815975"/>
              <a:chOff x="14272682" y="5491706"/>
              <a:chExt cx="815975" cy="815975"/>
            </a:xfrm>
          </p:grpSpPr>
          <p:sp>
            <p:nvSpPr>
              <p:cNvPr id="171" name="object 78">
                <a:extLst>
                  <a:ext uri="{FF2B5EF4-FFF2-40B4-BE49-F238E27FC236}">
                    <a16:creationId xmlns:a16="http://schemas.microsoft.com/office/drawing/2014/main" id="{490AB1D9-1791-10CA-36A0-291C1C1D98D8}"/>
                  </a:ext>
                </a:extLst>
              </p:cNvPr>
              <p:cNvSpPr/>
              <p:nvPr/>
            </p:nvSpPr>
            <p:spPr>
              <a:xfrm>
                <a:off x="14288552" y="5507581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415159" y="0"/>
                    </a:moveTo>
                    <a:lnTo>
                      <a:pt x="368801" y="0"/>
                    </a:lnTo>
                    <a:lnTo>
                      <a:pt x="322703" y="5444"/>
                    </a:lnTo>
                    <a:lnTo>
                      <a:pt x="277386" y="16332"/>
                    </a:lnTo>
                    <a:lnTo>
                      <a:pt x="233369" y="32665"/>
                    </a:lnTo>
                    <a:lnTo>
                      <a:pt x="191174" y="54442"/>
                    </a:lnTo>
                    <a:lnTo>
                      <a:pt x="151320" y="81663"/>
                    </a:lnTo>
                    <a:lnTo>
                      <a:pt x="114329" y="114329"/>
                    </a:lnTo>
                    <a:lnTo>
                      <a:pt x="81663" y="151320"/>
                    </a:lnTo>
                    <a:lnTo>
                      <a:pt x="54442" y="191174"/>
                    </a:lnTo>
                    <a:lnTo>
                      <a:pt x="32665" y="233369"/>
                    </a:lnTo>
                    <a:lnTo>
                      <a:pt x="16332" y="277386"/>
                    </a:lnTo>
                    <a:lnTo>
                      <a:pt x="5444" y="322703"/>
                    </a:lnTo>
                    <a:lnTo>
                      <a:pt x="0" y="368801"/>
                    </a:lnTo>
                    <a:lnTo>
                      <a:pt x="0" y="415159"/>
                    </a:lnTo>
                    <a:lnTo>
                      <a:pt x="5444" y="461256"/>
                    </a:lnTo>
                    <a:lnTo>
                      <a:pt x="16332" y="506574"/>
                    </a:lnTo>
                    <a:lnTo>
                      <a:pt x="32665" y="550590"/>
                    </a:lnTo>
                    <a:lnTo>
                      <a:pt x="54442" y="592785"/>
                    </a:lnTo>
                    <a:lnTo>
                      <a:pt x="81663" y="632639"/>
                    </a:lnTo>
                    <a:lnTo>
                      <a:pt x="114329" y="669631"/>
                    </a:lnTo>
                    <a:lnTo>
                      <a:pt x="151320" y="702296"/>
                    </a:lnTo>
                    <a:lnTo>
                      <a:pt x="191174" y="729518"/>
                    </a:lnTo>
                    <a:lnTo>
                      <a:pt x="233369" y="751295"/>
                    </a:lnTo>
                    <a:lnTo>
                      <a:pt x="277386" y="767627"/>
                    </a:lnTo>
                    <a:lnTo>
                      <a:pt x="322703" y="778516"/>
                    </a:lnTo>
                    <a:lnTo>
                      <a:pt x="368801" y="783960"/>
                    </a:lnTo>
                    <a:lnTo>
                      <a:pt x="415159" y="783960"/>
                    </a:lnTo>
                    <a:lnTo>
                      <a:pt x="461256" y="778516"/>
                    </a:lnTo>
                    <a:lnTo>
                      <a:pt x="506574" y="767627"/>
                    </a:lnTo>
                    <a:lnTo>
                      <a:pt x="550590" y="751295"/>
                    </a:lnTo>
                    <a:lnTo>
                      <a:pt x="592785" y="729518"/>
                    </a:lnTo>
                    <a:lnTo>
                      <a:pt x="632639" y="702296"/>
                    </a:lnTo>
                    <a:lnTo>
                      <a:pt x="669631" y="669631"/>
                    </a:lnTo>
                    <a:lnTo>
                      <a:pt x="702296" y="632639"/>
                    </a:lnTo>
                    <a:lnTo>
                      <a:pt x="729518" y="592785"/>
                    </a:lnTo>
                    <a:lnTo>
                      <a:pt x="751295" y="550590"/>
                    </a:lnTo>
                    <a:lnTo>
                      <a:pt x="767627" y="506574"/>
                    </a:lnTo>
                    <a:lnTo>
                      <a:pt x="778516" y="461256"/>
                    </a:lnTo>
                    <a:lnTo>
                      <a:pt x="783960" y="415159"/>
                    </a:lnTo>
                    <a:lnTo>
                      <a:pt x="783960" y="368801"/>
                    </a:lnTo>
                    <a:lnTo>
                      <a:pt x="778516" y="322703"/>
                    </a:lnTo>
                    <a:lnTo>
                      <a:pt x="767627" y="277386"/>
                    </a:lnTo>
                    <a:lnTo>
                      <a:pt x="751295" y="233369"/>
                    </a:lnTo>
                    <a:lnTo>
                      <a:pt x="729518" y="191174"/>
                    </a:lnTo>
                    <a:lnTo>
                      <a:pt x="702296" y="151320"/>
                    </a:lnTo>
                    <a:lnTo>
                      <a:pt x="669631" y="114329"/>
                    </a:lnTo>
                    <a:lnTo>
                      <a:pt x="632639" y="81663"/>
                    </a:lnTo>
                    <a:lnTo>
                      <a:pt x="592785" y="54442"/>
                    </a:lnTo>
                    <a:lnTo>
                      <a:pt x="550590" y="32665"/>
                    </a:lnTo>
                    <a:lnTo>
                      <a:pt x="506574" y="16332"/>
                    </a:lnTo>
                    <a:lnTo>
                      <a:pt x="461256" y="5444"/>
                    </a:lnTo>
                    <a:lnTo>
                      <a:pt x="415159" y="0"/>
                    </a:lnTo>
                    <a:close/>
                  </a:path>
                </a:pathLst>
              </a:custGeom>
              <a:solidFill>
                <a:srgbClr val="85BFE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2" name="object 79">
                <a:extLst>
                  <a:ext uri="{FF2B5EF4-FFF2-40B4-BE49-F238E27FC236}">
                    <a16:creationId xmlns:a16="http://schemas.microsoft.com/office/drawing/2014/main" id="{D345F9F3-F56F-7021-CD42-B7A85A46AB02}"/>
                  </a:ext>
                </a:extLst>
              </p:cNvPr>
              <p:cNvSpPr/>
              <p:nvPr/>
            </p:nvSpPr>
            <p:spPr>
              <a:xfrm>
                <a:off x="14288557" y="5507581"/>
                <a:ext cx="784225" cy="784225"/>
              </a:xfrm>
              <a:custGeom>
                <a:avLst/>
                <a:gdLst/>
                <a:ahLst/>
                <a:cxnLst/>
                <a:rect l="l" t="t" r="r" b="b"/>
                <a:pathLst>
                  <a:path w="784225" h="784225">
                    <a:moveTo>
                      <a:pt x="669631" y="114329"/>
                    </a:moveTo>
                    <a:lnTo>
                      <a:pt x="702296" y="151320"/>
                    </a:lnTo>
                    <a:lnTo>
                      <a:pt x="729518" y="191174"/>
                    </a:lnTo>
                    <a:lnTo>
                      <a:pt x="751295" y="233369"/>
                    </a:lnTo>
                    <a:lnTo>
                      <a:pt x="767627" y="277386"/>
                    </a:lnTo>
                    <a:lnTo>
                      <a:pt x="778516" y="322703"/>
                    </a:lnTo>
                    <a:lnTo>
                      <a:pt x="783960" y="368801"/>
                    </a:lnTo>
                    <a:lnTo>
                      <a:pt x="783960" y="415159"/>
                    </a:lnTo>
                    <a:lnTo>
                      <a:pt x="778516" y="461256"/>
                    </a:lnTo>
                    <a:lnTo>
                      <a:pt x="767627" y="506574"/>
                    </a:lnTo>
                    <a:lnTo>
                      <a:pt x="751295" y="550590"/>
                    </a:lnTo>
                    <a:lnTo>
                      <a:pt x="729518" y="592785"/>
                    </a:lnTo>
                    <a:lnTo>
                      <a:pt x="702296" y="632639"/>
                    </a:lnTo>
                    <a:lnTo>
                      <a:pt x="669631" y="669631"/>
                    </a:lnTo>
                    <a:lnTo>
                      <a:pt x="632639" y="702296"/>
                    </a:lnTo>
                    <a:lnTo>
                      <a:pt x="592785" y="729518"/>
                    </a:lnTo>
                    <a:lnTo>
                      <a:pt x="550590" y="751295"/>
                    </a:lnTo>
                    <a:lnTo>
                      <a:pt x="506574" y="767627"/>
                    </a:lnTo>
                    <a:lnTo>
                      <a:pt x="461256" y="778516"/>
                    </a:lnTo>
                    <a:lnTo>
                      <a:pt x="415159" y="783960"/>
                    </a:lnTo>
                    <a:lnTo>
                      <a:pt x="368801" y="783960"/>
                    </a:lnTo>
                    <a:lnTo>
                      <a:pt x="322703" y="778516"/>
                    </a:lnTo>
                    <a:lnTo>
                      <a:pt x="277386" y="767627"/>
                    </a:lnTo>
                    <a:lnTo>
                      <a:pt x="233369" y="751295"/>
                    </a:lnTo>
                    <a:lnTo>
                      <a:pt x="191174" y="729518"/>
                    </a:lnTo>
                    <a:lnTo>
                      <a:pt x="151320" y="702296"/>
                    </a:lnTo>
                    <a:lnTo>
                      <a:pt x="114329" y="669631"/>
                    </a:lnTo>
                    <a:lnTo>
                      <a:pt x="81663" y="632639"/>
                    </a:lnTo>
                    <a:lnTo>
                      <a:pt x="54442" y="592785"/>
                    </a:lnTo>
                    <a:lnTo>
                      <a:pt x="32665" y="550590"/>
                    </a:lnTo>
                    <a:lnTo>
                      <a:pt x="16332" y="506574"/>
                    </a:lnTo>
                    <a:lnTo>
                      <a:pt x="5444" y="461256"/>
                    </a:lnTo>
                    <a:lnTo>
                      <a:pt x="0" y="415159"/>
                    </a:lnTo>
                    <a:lnTo>
                      <a:pt x="0" y="368801"/>
                    </a:lnTo>
                    <a:lnTo>
                      <a:pt x="5444" y="322703"/>
                    </a:lnTo>
                    <a:lnTo>
                      <a:pt x="16332" y="277386"/>
                    </a:lnTo>
                    <a:lnTo>
                      <a:pt x="32665" y="233369"/>
                    </a:lnTo>
                    <a:lnTo>
                      <a:pt x="54442" y="191174"/>
                    </a:lnTo>
                    <a:lnTo>
                      <a:pt x="81663" y="151320"/>
                    </a:lnTo>
                    <a:lnTo>
                      <a:pt x="114329" y="114329"/>
                    </a:lnTo>
                    <a:lnTo>
                      <a:pt x="151320" y="81663"/>
                    </a:lnTo>
                    <a:lnTo>
                      <a:pt x="191174" y="54442"/>
                    </a:lnTo>
                    <a:lnTo>
                      <a:pt x="233369" y="32665"/>
                    </a:lnTo>
                    <a:lnTo>
                      <a:pt x="277386" y="16332"/>
                    </a:lnTo>
                    <a:lnTo>
                      <a:pt x="322703" y="5444"/>
                    </a:lnTo>
                    <a:lnTo>
                      <a:pt x="368801" y="0"/>
                    </a:lnTo>
                    <a:lnTo>
                      <a:pt x="415159" y="0"/>
                    </a:lnTo>
                    <a:lnTo>
                      <a:pt x="461256" y="5444"/>
                    </a:lnTo>
                    <a:lnTo>
                      <a:pt x="506574" y="16332"/>
                    </a:lnTo>
                    <a:lnTo>
                      <a:pt x="550590" y="32665"/>
                    </a:lnTo>
                    <a:lnTo>
                      <a:pt x="592785" y="54442"/>
                    </a:lnTo>
                    <a:lnTo>
                      <a:pt x="632639" y="81663"/>
                    </a:lnTo>
                    <a:lnTo>
                      <a:pt x="669631" y="114329"/>
                    </a:lnTo>
                    <a:close/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73" name="object 80">
              <a:extLst>
                <a:ext uri="{FF2B5EF4-FFF2-40B4-BE49-F238E27FC236}">
                  <a16:creationId xmlns:a16="http://schemas.microsoft.com/office/drawing/2014/main" id="{2DD6152F-C2B9-D136-E64D-F9D26B5C7735}"/>
                </a:ext>
              </a:extLst>
            </p:cNvPr>
            <p:cNvSpPr txBox="1"/>
            <p:nvPr/>
          </p:nvSpPr>
          <p:spPr>
            <a:xfrm>
              <a:off x="15833810" y="6569269"/>
              <a:ext cx="182880" cy="51117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3150" i="1" spc="10" dirty="0">
                  <a:latin typeface="Times New Roman"/>
                  <a:cs typeface="Times New Roman"/>
                </a:rPr>
                <a:t>z</a:t>
              </a:r>
              <a:endParaRPr sz="3150">
                <a:latin typeface="Times New Roman"/>
                <a:cs typeface="Times New Roman"/>
              </a:endParaRPr>
            </a:p>
          </p:txBody>
        </p:sp>
        <p:sp>
          <p:nvSpPr>
            <p:cNvPr id="174" name="object 81">
              <a:extLst>
                <a:ext uri="{FF2B5EF4-FFF2-40B4-BE49-F238E27FC236}">
                  <a16:creationId xmlns:a16="http://schemas.microsoft.com/office/drawing/2014/main" id="{F0194A06-74C1-CDF3-CFAB-BE227C8CADB3}"/>
                </a:ext>
              </a:extLst>
            </p:cNvPr>
            <p:cNvSpPr txBox="1"/>
            <p:nvPr/>
          </p:nvSpPr>
          <p:spPr>
            <a:xfrm>
              <a:off x="15984236" y="6789748"/>
              <a:ext cx="1572260" cy="370840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0"/>
                </a:spcBef>
                <a:tabLst>
                  <a:tab pos="1415415" algn="l"/>
                </a:tabLst>
              </a:pPr>
              <a:r>
                <a:rPr sz="2250" spc="-114" dirty="0">
                  <a:latin typeface="Cambria"/>
                  <a:cs typeface="Cambria"/>
                </a:rPr>
                <a:t>0	1</a:t>
              </a:r>
              <a:endParaRPr sz="2250">
                <a:latin typeface="Cambria"/>
                <a:cs typeface="Cambria"/>
              </a:endParaRPr>
            </a:p>
          </p:txBody>
        </p:sp>
        <p:grpSp>
          <p:nvGrpSpPr>
            <p:cNvPr id="175" name="object 82">
              <a:extLst>
                <a:ext uri="{FF2B5EF4-FFF2-40B4-BE49-F238E27FC236}">
                  <a16:creationId xmlns:a16="http://schemas.microsoft.com/office/drawing/2014/main" id="{FD52170C-FCFE-3942-1BFD-029D8797F8B9}"/>
                </a:ext>
              </a:extLst>
            </p:cNvPr>
            <p:cNvGrpSpPr/>
            <p:nvPr/>
          </p:nvGrpSpPr>
          <p:grpSpPr>
            <a:xfrm>
              <a:off x="15274621" y="5609368"/>
              <a:ext cx="2837180" cy="859155"/>
              <a:chOff x="13961585" y="4662704"/>
              <a:chExt cx="2837180" cy="859155"/>
            </a:xfrm>
          </p:grpSpPr>
          <p:sp>
            <p:nvSpPr>
              <p:cNvPr id="176" name="object 83">
                <a:extLst>
                  <a:ext uri="{FF2B5EF4-FFF2-40B4-BE49-F238E27FC236}">
                    <a16:creationId xmlns:a16="http://schemas.microsoft.com/office/drawing/2014/main" id="{93F61479-D272-D90C-A0DB-1B86A2190B90}"/>
                  </a:ext>
                </a:extLst>
              </p:cNvPr>
              <p:cNvSpPr/>
              <p:nvPr/>
            </p:nvSpPr>
            <p:spPr>
              <a:xfrm>
                <a:off x="13977291" y="4680485"/>
                <a:ext cx="603885" cy="730250"/>
              </a:xfrm>
              <a:custGeom>
                <a:avLst/>
                <a:gdLst/>
                <a:ahLst/>
                <a:cxnLst/>
                <a:rect l="l" t="t" r="r" b="b"/>
                <a:pathLst>
                  <a:path w="603884" h="730250">
                    <a:moveTo>
                      <a:pt x="0" y="0"/>
                    </a:moveTo>
                    <a:lnTo>
                      <a:pt x="593869" y="718118"/>
                    </a:lnTo>
                    <a:lnTo>
                      <a:pt x="603879" y="730222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7" name="object 84">
                <a:extLst>
                  <a:ext uri="{FF2B5EF4-FFF2-40B4-BE49-F238E27FC236}">
                    <a16:creationId xmlns:a16="http://schemas.microsoft.com/office/drawing/2014/main" id="{A995D304-B054-1780-5298-51C07CCE00C8}"/>
                  </a:ext>
                </a:extLst>
              </p:cNvPr>
              <p:cNvSpPr/>
              <p:nvPr/>
            </p:nvSpPr>
            <p:spPr>
              <a:xfrm>
                <a:off x="14517903" y="5354562"/>
                <a:ext cx="141605" cy="151130"/>
              </a:xfrm>
              <a:custGeom>
                <a:avLst/>
                <a:gdLst/>
                <a:ahLst/>
                <a:cxnLst/>
                <a:rect l="l" t="t" r="r" b="b"/>
                <a:pathLst>
                  <a:path w="141605" h="151129">
                    <a:moveTo>
                      <a:pt x="106509" y="0"/>
                    </a:moveTo>
                    <a:lnTo>
                      <a:pt x="0" y="88081"/>
                    </a:lnTo>
                    <a:lnTo>
                      <a:pt x="141336" y="150550"/>
                    </a:lnTo>
                    <a:lnTo>
                      <a:pt x="106509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8" name="object 85">
                <a:extLst>
                  <a:ext uri="{FF2B5EF4-FFF2-40B4-BE49-F238E27FC236}">
                    <a16:creationId xmlns:a16="http://schemas.microsoft.com/office/drawing/2014/main" id="{CC9AF424-1098-8BD7-6428-386AE800280C}"/>
                  </a:ext>
                </a:extLst>
              </p:cNvPr>
              <p:cNvSpPr/>
              <p:nvPr/>
            </p:nvSpPr>
            <p:spPr>
              <a:xfrm>
                <a:off x="13977291" y="4680485"/>
                <a:ext cx="1981835" cy="779780"/>
              </a:xfrm>
              <a:custGeom>
                <a:avLst/>
                <a:gdLst/>
                <a:ahLst/>
                <a:cxnLst/>
                <a:rect l="l" t="t" r="r" b="b"/>
                <a:pathLst>
                  <a:path w="1981834" h="779779">
                    <a:moveTo>
                      <a:pt x="0" y="0"/>
                    </a:moveTo>
                    <a:lnTo>
                      <a:pt x="1966910" y="774018"/>
                    </a:lnTo>
                    <a:lnTo>
                      <a:pt x="1981525" y="779769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9" name="object 86">
                <a:extLst>
                  <a:ext uri="{FF2B5EF4-FFF2-40B4-BE49-F238E27FC236}">
                    <a16:creationId xmlns:a16="http://schemas.microsoft.com/office/drawing/2014/main" id="{428CC109-9C6F-B472-3A40-DA816D38AC00}"/>
                  </a:ext>
                </a:extLst>
              </p:cNvPr>
              <p:cNvSpPr/>
              <p:nvPr/>
            </p:nvSpPr>
            <p:spPr>
              <a:xfrm>
                <a:off x="15918886" y="5390196"/>
                <a:ext cx="154305" cy="128905"/>
              </a:xfrm>
              <a:custGeom>
                <a:avLst/>
                <a:gdLst/>
                <a:ahLst/>
                <a:cxnLst/>
                <a:rect l="l" t="t" r="r" b="b"/>
                <a:pathLst>
                  <a:path w="154305" h="128904">
                    <a:moveTo>
                      <a:pt x="50616" y="0"/>
                    </a:moveTo>
                    <a:lnTo>
                      <a:pt x="0" y="128613"/>
                    </a:lnTo>
                    <a:lnTo>
                      <a:pt x="153922" y="114917"/>
                    </a:lnTo>
                    <a:lnTo>
                      <a:pt x="50616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0" name="object 87">
                <a:extLst>
                  <a:ext uri="{FF2B5EF4-FFF2-40B4-BE49-F238E27FC236}">
                    <a16:creationId xmlns:a16="http://schemas.microsoft.com/office/drawing/2014/main" id="{9B8B998E-DCB6-9D6E-8FE3-EB15265EB1D9}"/>
                  </a:ext>
                </a:extLst>
              </p:cNvPr>
              <p:cNvSpPr/>
              <p:nvPr/>
            </p:nvSpPr>
            <p:spPr>
              <a:xfrm>
                <a:off x="14740403" y="4680485"/>
                <a:ext cx="652145" cy="737235"/>
              </a:xfrm>
              <a:custGeom>
                <a:avLst/>
                <a:gdLst/>
                <a:ahLst/>
                <a:cxnLst/>
                <a:rect l="l" t="t" r="r" b="b"/>
                <a:pathLst>
                  <a:path w="652144" h="737235">
                    <a:moveTo>
                      <a:pt x="651797" y="0"/>
                    </a:moveTo>
                    <a:lnTo>
                      <a:pt x="10405" y="725194"/>
                    </a:lnTo>
                    <a:lnTo>
                      <a:pt x="0" y="736959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1" name="object 88">
                <a:extLst>
                  <a:ext uri="{FF2B5EF4-FFF2-40B4-BE49-F238E27FC236}">
                    <a16:creationId xmlns:a16="http://schemas.microsoft.com/office/drawing/2014/main" id="{8706BCC6-307A-ECF2-A642-1615390E6E03}"/>
                  </a:ext>
                </a:extLst>
              </p:cNvPr>
              <p:cNvSpPr/>
              <p:nvPr/>
            </p:nvSpPr>
            <p:spPr>
              <a:xfrm>
                <a:off x="14659239" y="5359897"/>
                <a:ext cx="143510" cy="149860"/>
              </a:xfrm>
              <a:custGeom>
                <a:avLst/>
                <a:gdLst/>
                <a:ahLst/>
                <a:cxnLst/>
                <a:rect l="l" t="t" r="r" b="b"/>
                <a:pathLst>
                  <a:path w="143509" h="149860">
                    <a:moveTo>
                      <a:pt x="39799" y="0"/>
                    </a:moveTo>
                    <a:lnTo>
                      <a:pt x="0" y="149314"/>
                    </a:lnTo>
                    <a:lnTo>
                      <a:pt x="143335" y="91567"/>
                    </a:lnTo>
                    <a:lnTo>
                      <a:pt x="39799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2" name="object 89">
                <a:extLst>
                  <a:ext uri="{FF2B5EF4-FFF2-40B4-BE49-F238E27FC236}">
                    <a16:creationId xmlns:a16="http://schemas.microsoft.com/office/drawing/2014/main" id="{98C3B2D7-72EC-7C8E-446E-798B4F695BD5}"/>
                  </a:ext>
                </a:extLst>
              </p:cNvPr>
              <p:cNvSpPr/>
              <p:nvPr/>
            </p:nvSpPr>
            <p:spPr>
              <a:xfrm>
                <a:off x="15393300" y="4680881"/>
                <a:ext cx="601980" cy="734060"/>
              </a:xfrm>
              <a:custGeom>
                <a:avLst/>
                <a:gdLst/>
                <a:ahLst/>
                <a:cxnLst/>
                <a:rect l="l" t="t" r="r" b="b"/>
                <a:pathLst>
                  <a:path w="601980" h="734060">
                    <a:moveTo>
                      <a:pt x="0" y="0"/>
                    </a:moveTo>
                    <a:lnTo>
                      <a:pt x="591865" y="721844"/>
                    </a:lnTo>
                    <a:lnTo>
                      <a:pt x="601824" y="733989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3" name="object 90">
                <a:extLst>
                  <a:ext uri="{FF2B5EF4-FFF2-40B4-BE49-F238E27FC236}">
                    <a16:creationId xmlns:a16="http://schemas.microsoft.com/office/drawing/2014/main" id="{B601CC3D-85BC-D31B-074E-7952DEA508C3}"/>
                  </a:ext>
                </a:extLst>
              </p:cNvPr>
              <p:cNvSpPr/>
              <p:nvPr/>
            </p:nvSpPr>
            <p:spPr>
              <a:xfrm>
                <a:off x="15931734" y="5358915"/>
                <a:ext cx="141605" cy="151130"/>
              </a:xfrm>
              <a:custGeom>
                <a:avLst/>
                <a:gdLst/>
                <a:ahLst/>
                <a:cxnLst/>
                <a:rect l="l" t="t" r="r" b="b"/>
                <a:pathLst>
                  <a:path w="141605" h="151129">
                    <a:moveTo>
                      <a:pt x="106876" y="0"/>
                    </a:moveTo>
                    <a:lnTo>
                      <a:pt x="0" y="87630"/>
                    </a:lnTo>
                    <a:lnTo>
                      <a:pt x="141074" y="150696"/>
                    </a:lnTo>
                    <a:lnTo>
                      <a:pt x="106876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4" name="object 91">
                <a:extLst>
                  <a:ext uri="{FF2B5EF4-FFF2-40B4-BE49-F238E27FC236}">
                    <a16:creationId xmlns:a16="http://schemas.microsoft.com/office/drawing/2014/main" id="{40EDFECB-2469-1DB1-FFB9-87D0AED30E29}"/>
                  </a:ext>
                </a:extLst>
              </p:cNvPr>
              <p:cNvSpPr/>
              <p:nvPr/>
            </p:nvSpPr>
            <p:spPr>
              <a:xfrm>
                <a:off x="16180669" y="4678410"/>
                <a:ext cx="601980" cy="734060"/>
              </a:xfrm>
              <a:custGeom>
                <a:avLst/>
                <a:gdLst/>
                <a:ahLst/>
                <a:cxnLst/>
                <a:rect l="l" t="t" r="r" b="b"/>
                <a:pathLst>
                  <a:path w="601980" h="734060">
                    <a:moveTo>
                      <a:pt x="601824" y="0"/>
                    </a:moveTo>
                    <a:lnTo>
                      <a:pt x="9958" y="721844"/>
                    </a:lnTo>
                    <a:lnTo>
                      <a:pt x="0" y="733989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5" name="object 92">
                <a:extLst>
                  <a:ext uri="{FF2B5EF4-FFF2-40B4-BE49-F238E27FC236}">
                    <a16:creationId xmlns:a16="http://schemas.microsoft.com/office/drawing/2014/main" id="{64B66739-4B1C-7E2A-1F0F-1BD21CB8C281}"/>
                  </a:ext>
                </a:extLst>
              </p:cNvPr>
              <p:cNvSpPr/>
              <p:nvPr/>
            </p:nvSpPr>
            <p:spPr>
              <a:xfrm>
                <a:off x="16102984" y="5356440"/>
                <a:ext cx="141605" cy="151130"/>
              </a:xfrm>
              <a:custGeom>
                <a:avLst/>
                <a:gdLst/>
                <a:ahLst/>
                <a:cxnLst/>
                <a:rect l="l" t="t" r="r" b="b"/>
                <a:pathLst>
                  <a:path w="141605" h="151129">
                    <a:moveTo>
                      <a:pt x="34197" y="0"/>
                    </a:moveTo>
                    <a:lnTo>
                      <a:pt x="0" y="150696"/>
                    </a:lnTo>
                    <a:lnTo>
                      <a:pt x="141074" y="87630"/>
                    </a:lnTo>
                    <a:lnTo>
                      <a:pt x="34197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6" name="object 93">
                <a:extLst>
                  <a:ext uri="{FF2B5EF4-FFF2-40B4-BE49-F238E27FC236}">
                    <a16:creationId xmlns:a16="http://schemas.microsoft.com/office/drawing/2014/main" id="{C850F7B8-600F-2C88-6A8D-BDB4DBB69D6D}"/>
                  </a:ext>
                </a:extLst>
              </p:cNvPr>
              <p:cNvSpPr/>
              <p:nvPr/>
            </p:nvSpPr>
            <p:spPr>
              <a:xfrm>
                <a:off x="14790340" y="4683147"/>
                <a:ext cx="1981835" cy="779780"/>
              </a:xfrm>
              <a:custGeom>
                <a:avLst/>
                <a:gdLst/>
                <a:ahLst/>
                <a:cxnLst/>
                <a:rect l="l" t="t" r="r" b="b"/>
                <a:pathLst>
                  <a:path w="1981834" h="779779">
                    <a:moveTo>
                      <a:pt x="1981525" y="0"/>
                    </a:moveTo>
                    <a:lnTo>
                      <a:pt x="14615" y="774018"/>
                    </a:lnTo>
                    <a:lnTo>
                      <a:pt x="0" y="779769"/>
                    </a:lnTo>
                  </a:path>
                </a:pathLst>
              </a:custGeom>
              <a:ln w="31412">
                <a:solidFill>
                  <a:srgbClr val="000000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7" name="object 94">
                <a:extLst>
                  <a:ext uri="{FF2B5EF4-FFF2-40B4-BE49-F238E27FC236}">
                    <a16:creationId xmlns:a16="http://schemas.microsoft.com/office/drawing/2014/main" id="{E4FDE29C-DAF6-840C-1CF6-45F56C72FF83}"/>
                  </a:ext>
                </a:extLst>
              </p:cNvPr>
              <p:cNvSpPr/>
              <p:nvPr/>
            </p:nvSpPr>
            <p:spPr>
              <a:xfrm>
                <a:off x="14676348" y="5392855"/>
                <a:ext cx="154305" cy="128905"/>
              </a:xfrm>
              <a:custGeom>
                <a:avLst/>
                <a:gdLst/>
                <a:ahLst/>
                <a:cxnLst/>
                <a:rect l="l" t="t" r="r" b="b"/>
                <a:pathLst>
                  <a:path w="154305" h="128904">
                    <a:moveTo>
                      <a:pt x="103305" y="0"/>
                    </a:moveTo>
                    <a:lnTo>
                      <a:pt x="0" y="114917"/>
                    </a:lnTo>
                    <a:lnTo>
                      <a:pt x="153922" y="128613"/>
                    </a:lnTo>
                    <a:lnTo>
                      <a:pt x="103305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88" name="object 95">
              <a:extLst>
                <a:ext uri="{FF2B5EF4-FFF2-40B4-BE49-F238E27FC236}">
                  <a16:creationId xmlns:a16="http://schemas.microsoft.com/office/drawing/2014/main" id="{60E46319-B2A3-D0BC-55EA-A7D234A0E348}"/>
                </a:ext>
              </a:extLst>
            </p:cNvPr>
            <p:cNvSpPr txBox="1"/>
            <p:nvPr/>
          </p:nvSpPr>
          <p:spPr>
            <a:xfrm>
              <a:off x="14582343" y="7328468"/>
              <a:ext cx="4480560" cy="42799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b="1" spc="20" dirty="0">
                  <a:latin typeface="Arial"/>
                  <a:cs typeface="Arial"/>
                </a:rPr>
                <a:t>Multilayer</a:t>
              </a:r>
              <a:r>
                <a:rPr sz="2600" b="1" spc="-5" dirty="0">
                  <a:latin typeface="Arial"/>
                  <a:cs typeface="Arial"/>
                </a:rPr>
                <a:t> </a:t>
              </a:r>
              <a:r>
                <a:rPr sz="2600" b="1" spc="20" dirty="0">
                  <a:latin typeface="Arial"/>
                  <a:cs typeface="Arial"/>
                </a:rPr>
                <a:t>Perceptron</a:t>
              </a:r>
              <a:r>
                <a:rPr sz="2600" b="1" spc="-5" dirty="0">
                  <a:latin typeface="Arial"/>
                  <a:cs typeface="Arial"/>
                </a:rPr>
                <a:t> </a:t>
              </a:r>
              <a:r>
                <a:rPr sz="2600" b="1" spc="10" dirty="0">
                  <a:latin typeface="Arial"/>
                  <a:cs typeface="Arial"/>
                </a:rPr>
                <a:t>(MLP)</a:t>
              </a:r>
              <a:endParaRPr sz="2600" dirty="0">
                <a:latin typeface="Arial"/>
                <a:cs typeface="Arial"/>
              </a:endParaRPr>
            </a:p>
          </p:txBody>
        </p:sp>
      </p:grpSp>
      <p:sp>
        <p:nvSpPr>
          <p:cNvPr id="200" name="內容版面配置區 153">
            <a:extLst>
              <a:ext uri="{FF2B5EF4-FFF2-40B4-BE49-F238E27FC236}">
                <a16:creationId xmlns:a16="http://schemas.microsoft.com/office/drawing/2014/main" id="{B20BE053-1385-5D16-A03B-A57528BC0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157" y="2599991"/>
            <a:ext cx="17339786" cy="7426887"/>
          </a:xfrm>
        </p:spPr>
        <p:txBody>
          <a:bodyPr/>
          <a:lstStyle/>
          <a:p>
            <a:pPr marL="565150" indent="-553085"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 b="1" dirty="0">
                <a:cs typeface="Arial"/>
              </a:rPr>
              <a:t>The output neuron is connected to all input neurons.</a:t>
            </a:r>
          </a:p>
          <a:p>
            <a:pPr marL="1224833" lvl="1" indent="-553085"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 b="1" dirty="0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Input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Output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Weights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Bias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  <p:graphicFrame>
        <p:nvGraphicFramePr>
          <p:cNvPr id="201" name="object 75">
            <a:extLst>
              <a:ext uri="{FF2B5EF4-FFF2-40B4-BE49-F238E27FC236}">
                <a16:creationId xmlns:a16="http://schemas.microsoft.com/office/drawing/2014/main" id="{11435418-1635-26B0-F00F-BA7C518949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947148"/>
              </p:ext>
            </p:extLst>
          </p:nvPr>
        </p:nvGraphicFramePr>
        <p:xfrm>
          <a:off x="2080721" y="7239519"/>
          <a:ext cx="5230493" cy="17510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>
                          <a:latin typeface="Times New Roman"/>
                          <a:cs typeface="Times New Roman"/>
                        </a:rPr>
                        <a:t>n</a:t>
                      </a: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Batch Size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4869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內容版面配置區 37">
            <a:extLst>
              <a:ext uri="{FF2B5EF4-FFF2-40B4-BE49-F238E27FC236}">
                <a16:creationId xmlns:a16="http://schemas.microsoft.com/office/drawing/2014/main" id="{1C80C2D5-4D59-E4F8-823A-764C3D0F797A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 dirty="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 dirty="0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Input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Output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Weights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Bias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12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01753" y="6669530"/>
            <a:ext cx="3093171" cy="1272964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0150026" y="8136060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0913887" y="8051102"/>
            <a:ext cx="958215" cy="100965"/>
            <a:chOff x="10913887" y="8051102"/>
            <a:chExt cx="958215" cy="100965"/>
          </a:xfrm>
        </p:grpSpPr>
        <p:sp>
          <p:nvSpPr>
            <p:cNvPr id="12" name="object 12"/>
            <p:cNvSpPr/>
            <p:nvPr/>
          </p:nvSpPr>
          <p:spPr>
            <a:xfrm>
              <a:off x="11003936" y="8101362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913884" y="8051107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graphicFrame>
        <p:nvGraphicFramePr>
          <p:cNvPr id="22" name="object 75">
            <a:extLst>
              <a:ext uri="{FF2B5EF4-FFF2-40B4-BE49-F238E27FC236}">
                <a16:creationId xmlns:a16="http://schemas.microsoft.com/office/drawing/2014/main" id="{C29E2B21-F6EB-AAD4-9696-C37FE667EF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182974"/>
              </p:ext>
            </p:extLst>
          </p:nvPr>
        </p:nvGraphicFramePr>
        <p:xfrm>
          <a:off x="1974085" y="7680735"/>
          <a:ext cx="5230493" cy="21699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, 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511774"/>
                  </a:ext>
                </a:extLst>
              </a:tr>
            </a:tbl>
          </a:graphicData>
        </a:graphic>
      </p:graphicFrame>
      <p:grpSp>
        <p:nvGrpSpPr>
          <p:cNvPr id="26" name="群組 25">
            <a:extLst>
              <a:ext uri="{FF2B5EF4-FFF2-40B4-BE49-F238E27FC236}">
                <a16:creationId xmlns:a16="http://schemas.microsoft.com/office/drawing/2014/main" id="{7A8F4C6A-EACF-1FA1-372F-880D0AB7CE24}"/>
              </a:ext>
            </a:extLst>
          </p:cNvPr>
          <p:cNvGrpSpPr/>
          <p:nvPr/>
        </p:nvGrpSpPr>
        <p:grpSpPr>
          <a:xfrm>
            <a:off x="7945883" y="3280941"/>
            <a:ext cx="2117974" cy="2517702"/>
            <a:chOff x="7945883" y="3280941"/>
            <a:chExt cx="2117974" cy="2517702"/>
          </a:xfrm>
        </p:grpSpPr>
        <p:sp>
          <p:nvSpPr>
            <p:cNvPr id="29" name="object 16">
              <a:extLst>
                <a:ext uri="{FF2B5EF4-FFF2-40B4-BE49-F238E27FC236}">
                  <a16:creationId xmlns:a16="http://schemas.microsoft.com/office/drawing/2014/main" id="{FA5C1AAC-27E2-A050-2852-54949048730A}"/>
                </a:ext>
              </a:extLst>
            </p:cNvPr>
            <p:cNvSpPr txBox="1"/>
            <p:nvPr/>
          </p:nvSpPr>
          <p:spPr>
            <a:xfrm>
              <a:off x="7945883" y="3280941"/>
              <a:ext cx="2031364" cy="2294859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00" b="1" spc="45" dirty="0">
                  <a:latin typeface="Arial"/>
                  <a:cs typeface="Arial"/>
                </a:rPr>
                <a:t>1D</a:t>
              </a:r>
              <a:r>
                <a:rPr lang="en-US" sz="2900" b="1" spc="-35" dirty="0">
                  <a:latin typeface="Arial"/>
                  <a:cs typeface="Arial"/>
                </a:rPr>
                <a:t> </a:t>
              </a:r>
              <a:r>
                <a:rPr lang="en-US" sz="290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0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0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0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0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0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0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0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0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0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0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00" dirty="0">
                <a:latin typeface="Arial"/>
                <a:cs typeface="Arial"/>
              </a:endParaRPr>
            </a:p>
          </p:txBody>
        </p:sp>
        <p:sp>
          <p:nvSpPr>
            <p:cNvPr id="30" name="文字方塊 29">
              <a:extLst>
                <a:ext uri="{FF2B5EF4-FFF2-40B4-BE49-F238E27FC236}">
                  <a16:creationId xmlns:a16="http://schemas.microsoft.com/office/drawing/2014/main" id="{ECD5F9E0-ED0B-3DB5-0DF6-451C2ECDFDED}"/>
                </a:ext>
              </a:extLst>
            </p:cNvPr>
            <p:cNvSpPr txBox="1"/>
            <p:nvPr/>
          </p:nvSpPr>
          <p:spPr>
            <a:xfrm>
              <a:off x="8104603" y="4699881"/>
              <a:ext cx="1959254" cy="1098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0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0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3600" dirty="0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 dirty="0"/>
              <a:t>Convolutio</a:t>
            </a:r>
            <a:r>
              <a:rPr lang="en-US" spc="-65" dirty="0"/>
              <a:t>n</a:t>
            </a:r>
            <a:r>
              <a:rPr lang="en-US" spc="-280" dirty="0"/>
              <a:t> </a:t>
            </a:r>
            <a:r>
              <a:rPr lang="en-US" spc="-170" dirty="0"/>
              <a:t>Layer</a:t>
            </a: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13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pic>
        <p:nvPicPr>
          <p:cNvPr id="4" name="object 9">
            <a:extLst>
              <a:ext uri="{FF2B5EF4-FFF2-40B4-BE49-F238E27FC236}">
                <a16:creationId xmlns:a16="http://schemas.microsoft.com/office/drawing/2014/main" id="{40FDA263-9CEC-ED33-2D83-23021F6065B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01753" y="6669530"/>
            <a:ext cx="3093171" cy="1337754"/>
          </a:xfrm>
          <a:prstGeom prst="rect">
            <a:avLst/>
          </a:prstGeom>
        </p:spPr>
      </p:pic>
      <p:sp>
        <p:nvSpPr>
          <p:cNvPr id="5" name="object 10">
            <a:extLst>
              <a:ext uri="{FF2B5EF4-FFF2-40B4-BE49-F238E27FC236}">
                <a16:creationId xmlns:a16="http://schemas.microsoft.com/office/drawing/2014/main" id="{5EAC6200-C36B-D805-B31B-78610BBB7DDE}"/>
              </a:ext>
            </a:extLst>
          </p:cNvPr>
          <p:cNvSpPr txBox="1"/>
          <p:nvPr/>
        </p:nvSpPr>
        <p:spPr>
          <a:xfrm>
            <a:off x="10150026" y="8136060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6" name="object 11">
            <a:extLst>
              <a:ext uri="{FF2B5EF4-FFF2-40B4-BE49-F238E27FC236}">
                <a16:creationId xmlns:a16="http://schemas.microsoft.com/office/drawing/2014/main" id="{1952A785-357C-2820-FE2D-3C98D55E7F6B}"/>
              </a:ext>
            </a:extLst>
          </p:cNvPr>
          <p:cNvGrpSpPr/>
          <p:nvPr/>
        </p:nvGrpSpPr>
        <p:grpSpPr>
          <a:xfrm>
            <a:off x="10913887" y="8051102"/>
            <a:ext cx="958215" cy="100965"/>
            <a:chOff x="10913887" y="8051102"/>
            <a:chExt cx="958215" cy="100965"/>
          </a:xfrm>
        </p:grpSpPr>
        <p:sp>
          <p:nvSpPr>
            <p:cNvPr id="7" name="object 12">
              <a:extLst>
                <a:ext uri="{FF2B5EF4-FFF2-40B4-BE49-F238E27FC236}">
                  <a16:creationId xmlns:a16="http://schemas.microsoft.com/office/drawing/2014/main" id="{078D3DA6-159B-FAF0-3C1D-7A4F08855448}"/>
                </a:ext>
              </a:extLst>
            </p:cNvPr>
            <p:cNvSpPr/>
            <p:nvPr/>
          </p:nvSpPr>
          <p:spPr>
            <a:xfrm>
              <a:off x="11003936" y="8101362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13">
              <a:extLst>
                <a:ext uri="{FF2B5EF4-FFF2-40B4-BE49-F238E27FC236}">
                  <a16:creationId xmlns:a16="http://schemas.microsoft.com/office/drawing/2014/main" id="{F5418789-6DF3-2DEC-3765-5C014CED5CC0}"/>
                </a:ext>
              </a:extLst>
            </p:cNvPr>
            <p:cNvSpPr/>
            <p:nvPr/>
          </p:nvSpPr>
          <p:spPr>
            <a:xfrm>
              <a:off x="10913884" y="8051107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4">
            <a:extLst>
              <a:ext uri="{FF2B5EF4-FFF2-40B4-BE49-F238E27FC236}">
                <a16:creationId xmlns:a16="http://schemas.microsoft.com/office/drawing/2014/main" id="{A19FC72B-919B-C5FE-0A92-EDD8DD0546C7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 dirty="0">
              <a:latin typeface="Trebuchet MS"/>
              <a:cs typeface="Trebuchet MS"/>
            </a:endParaRPr>
          </a:p>
        </p:txBody>
      </p:sp>
      <p:grpSp>
        <p:nvGrpSpPr>
          <p:cNvPr id="17" name="object 19">
            <a:extLst>
              <a:ext uri="{FF2B5EF4-FFF2-40B4-BE49-F238E27FC236}">
                <a16:creationId xmlns:a16="http://schemas.microsoft.com/office/drawing/2014/main" id="{227CB593-EAED-0A83-0333-D1E088D668BA}"/>
              </a:ext>
            </a:extLst>
          </p:cNvPr>
          <p:cNvGrpSpPr/>
          <p:nvPr/>
        </p:nvGrpSpPr>
        <p:grpSpPr>
          <a:xfrm>
            <a:off x="12372492" y="6181246"/>
            <a:ext cx="6772909" cy="1802130"/>
            <a:chOff x="12372492" y="6181246"/>
            <a:chExt cx="6772909" cy="1802130"/>
          </a:xfrm>
        </p:grpSpPr>
        <p:sp>
          <p:nvSpPr>
            <p:cNvPr id="18" name="object 20">
              <a:extLst>
                <a:ext uri="{FF2B5EF4-FFF2-40B4-BE49-F238E27FC236}">
                  <a16:creationId xmlns:a16="http://schemas.microsoft.com/office/drawing/2014/main" id="{9F184EB0-4385-379E-A8E9-C69E31D408B4}"/>
                </a:ext>
              </a:extLst>
            </p:cNvPr>
            <p:cNvSpPr/>
            <p:nvPr/>
          </p:nvSpPr>
          <p:spPr>
            <a:xfrm>
              <a:off x="12961425" y="7044965"/>
              <a:ext cx="5842000" cy="391160"/>
            </a:xfrm>
            <a:custGeom>
              <a:avLst/>
              <a:gdLst/>
              <a:ahLst/>
              <a:cxnLst/>
              <a:rect l="l" t="t" r="r" b="b"/>
              <a:pathLst>
                <a:path w="5842000" h="391159">
                  <a:moveTo>
                    <a:pt x="0" y="0"/>
                  </a:moveTo>
                  <a:lnTo>
                    <a:pt x="5841750" y="390897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21">
              <a:extLst>
                <a:ext uri="{FF2B5EF4-FFF2-40B4-BE49-F238E27FC236}">
                  <a16:creationId xmlns:a16="http://schemas.microsoft.com/office/drawing/2014/main" id="{239179A1-543E-C1B9-1611-AEBB67E4423D}"/>
                </a:ext>
              </a:extLst>
            </p:cNvPr>
            <p:cNvSpPr/>
            <p:nvPr/>
          </p:nvSpPr>
          <p:spPr>
            <a:xfrm>
              <a:off x="12388585" y="7602581"/>
              <a:ext cx="6233795" cy="20955"/>
            </a:xfrm>
            <a:custGeom>
              <a:avLst/>
              <a:gdLst/>
              <a:ahLst/>
              <a:cxnLst/>
              <a:rect l="l" t="t" r="r" b="b"/>
              <a:pathLst>
                <a:path w="6233794" h="20954">
                  <a:moveTo>
                    <a:pt x="0" y="20945"/>
                  </a:moveTo>
                  <a:lnTo>
                    <a:pt x="6233461" y="0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2">
              <a:extLst>
                <a:ext uri="{FF2B5EF4-FFF2-40B4-BE49-F238E27FC236}">
                  <a16:creationId xmlns:a16="http://schemas.microsoft.com/office/drawing/2014/main" id="{5556B065-07B7-AA47-077E-AF44A90A0A30}"/>
                </a:ext>
              </a:extLst>
            </p:cNvPr>
            <p:cNvSpPr/>
            <p:nvPr/>
          </p:nvSpPr>
          <p:spPr>
            <a:xfrm>
              <a:off x="12382962" y="7920251"/>
              <a:ext cx="6227445" cy="52705"/>
            </a:xfrm>
            <a:custGeom>
              <a:avLst/>
              <a:gdLst/>
              <a:ahLst/>
              <a:cxnLst/>
              <a:rect l="l" t="t" r="r" b="b"/>
              <a:pathLst>
                <a:path w="6227444" h="52704">
                  <a:moveTo>
                    <a:pt x="0" y="52358"/>
                  </a:moveTo>
                  <a:lnTo>
                    <a:pt x="6227103" y="0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C7B1E02E-B5CB-DF90-1B77-52F6CC751A24}"/>
                </a:ext>
              </a:extLst>
            </p:cNvPr>
            <p:cNvSpPr/>
            <p:nvPr/>
          </p:nvSpPr>
          <p:spPr>
            <a:xfrm>
              <a:off x="12932443" y="7432104"/>
              <a:ext cx="5806440" cy="339090"/>
            </a:xfrm>
            <a:custGeom>
              <a:avLst/>
              <a:gdLst/>
              <a:ahLst/>
              <a:cxnLst/>
              <a:rect l="l" t="t" r="r" b="b"/>
              <a:pathLst>
                <a:path w="5806440" h="339090">
                  <a:moveTo>
                    <a:pt x="0" y="0"/>
                  </a:moveTo>
                  <a:lnTo>
                    <a:pt x="5806186" y="338569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>
              <a:extLst>
                <a:ext uri="{FF2B5EF4-FFF2-40B4-BE49-F238E27FC236}">
                  <a16:creationId xmlns:a16="http://schemas.microsoft.com/office/drawing/2014/main" id="{A4087BE5-11B8-D56C-E623-069C91F1A0E0}"/>
                </a:ext>
              </a:extLst>
            </p:cNvPr>
            <p:cNvSpPr/>
            <p:nvPr/>
          </p:nvSpPr>
          <p:spPr>
            <a:xfrm>
              <a:off x="18617506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9BBB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EF3E1B62-5848-F6CA-0A94-9692BACD4255}"/>
                </a:ext>
              </a:extLst>
            </p:cNvPr>
            <p:cNvSpPr/>
            <p:nvPr/>
          </p:nvSpPr>
          <p:spPr>
            <a:xfrm>
              <a:off x="18617506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>
              <a:extLst>
                <a:ext uri="{FF2B5EF4-FFF2-40B4-BE49-F238E27FC236}">
                  <a16:creationId xmlns:a16="http://schemas.microsoft.com/office/drawing/2014/main" id="{2C295994-6134-DDAA-9B5A-0BC6BBAEA909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036923" y="6181246"/>
              <a:ext cx="2438669" cy="902180"/>
            </a:xfrm>
            <a:prstGeom prst="rect">
              <a:avLst/>
            </a:prstGeom>
          </p:spPr>
        </p:pic>
      </p:grpSp>
      <p:sp>
        <p:nvSpPr>
          <p:cNvPr id="28" name="object 27">
            <a:extLst>
              <a:ext uri="{FF2B5EF4-FFF2-40B4-BE49-F238E27FC236}">
                <a16:creationId xmlns:a16="http://schemas.microsoft.com/office/drawing/2014/main" id="{13478909-3D10-549B-FD56-FDF83BEA6A24}"/>
              </a:ext>
            </a:extLst>
          </p:cNvPr>
          <p:cNvSpPr txBox="1"/>
          <p:nvPr/>
        </p:nvSpPr>
        <p:spPr>
          <a:xfrm>
            <a:off x="15923350" y="6194400"/>
            <a:ext cx="38227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5" dirty="0">
                <a:latin typeface="Times New Roman"/>
                <a:cs typeface="Times New Roman"/>
              </a:rPr>
              <a:t>k</a:t>
            </a:r>
            <a:r>
              <a:rPr sz="2775" i="1" spc="7" baseline="-19519" dirty="0">
                <a:latin typeface="Times New Roman"/>
                <a:cs typeface="Times New Roman"/>
              </a:rPr>
              <a:t>w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29" name="object 28">
            <a:extLst>
              <a:ext uri="{FF2B5EF4-FFF2-40B4-BE49-F238E27FC236}">
                <a16:creationId xmlns:a16="http://schemas.microsoft.com/office/drawing/2014/main" id="{C7B95520-5AFA-1ADA-485B-D79754D21D48}"/>
              </a:ext>
            </a:extLst>
          </p:cNvPr>
          <p:cNvSpPr txBox="1"/>
          <p:nvPr/>
        </p:nvSpPr>
        <p:spPr>
          <a:xfrm>
            <a:off x="14899475" y="6425646"/>
            <a:ext cx="1746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c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30" name="object 29">
            <a:extLst>
              <a:ext uri="{FF2B5EF4-FFF2-40B4-BE49-F238E27FC236}">
                <a16:creationId xmlns:a16="http://schemas.microsoft.com/office/drawing/2014/main" id="{B539FD53-B2A1-E535-BB8C-8D80D0E0A4DE}"/>
              </a:ext>
            </a:extLst>
          </p:cNvPr>
          <p:cNvSpPr txBox="1"/>
          <p:nvPr/>
        </p:nvSpPr>
        <p:spPr>
          <a:xfrm>
            <a:off x="15036472" y="6606583"/>
            <a:ext cx="9207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5" dirty="0">
                <a:latin typeface="Times New Roman"/>
                <a:cs typeface="Times New Roman"/>
              </a:rPr>
              <a:t>i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31" name="object 30">
            <a:extLst>
              <a:ext uri="{FF2B5EF4-FFF2-40B4-BE49-F238E27FC236}">
                <a16:creationId xmlns:a16="http://schemas.microsoft.com/office/drawing/2014/main" id="{0D67F5C6-B832-9324-7D6C-9DC76F0C965F}"/>
              </a:ext>
            </a:extLst>
          </p:cNvPr>
          <p:cNvSpPr txBox="1"/>
          <p:nvPr/>
        </p:nvSpPr>
        <p:spPr>
          <a:xfrm>
            <a:off x="16963767" y="6093165"/>
            <a:ext cx="8382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" dirty="0">
                <a:latin typeface="Arial"/>
                <a:cs typeface="Arial"/>
              </a:rPr>
              <a:t>Filter</a:t>
            </a:r>
            <a:endParaRPr sz="2600">
              <a:latin typeface="Arial"/>
              <a:cs typeface="Arial"/>
            </a:endParaRPr>
          </a:p>
        </p:txBody>
      </p:sp>
      <p:graphicFrame>
        <p:nvGraphicFramePr>
          <p:cNvPr id="32" name="object 75">
            <a:extLst>
              <a:ext uri="{FF2B5EF4-FFF2-40B4-BE49-F238E27FC236}">
                <a16:creationId xmlns:a16="http://schemas.microsoft.com/office/drawing/2014/main" id="{2E147AB4-29FC-49C7-E31B-4A48F57A4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769454"/>
              </p:ext>
            </p:extLst>
          </p:nvPr>
        </p:nvGraphicFramePr>
        <p:xfrm>
          <a:off x="1959180" y="7420329"/>
          <a:ext cx="5230493" cy="25887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511774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   k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w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476213"/>
                  </a:ext>
                </a:extLst>
              </a:tr>
            </a:tbl>
          </a:graphicData>
        </a:graphic>
      </p:graphicFrame>
      <p:grpSp>
        <p:nvGrpSpPr>
          <p:cNvPr id="11" name="群組 10">
            <a:extLst>
              <a:ext uri="{FF2B5EF4-FFF2-40B4-BE49-F238E27FC236}">
                <a16:creationId xmlns:a16="http://schemas.microsoft.com/office/drawing/2014/main" id="{9DA206F1-5095-237E-E834-D92938085676}"/>
              </a:ext>
            </a:extLst>
          </p:cNvPr>
          <p:cNvGrpSpPr/>
          <p:nvPr/>
        </p:nvGrpSpPr>
        <p:grpSpPr>
          <a:xfrm>
            <a:off x="7945883" y="3280941"/>
            <a:ext cx="2117974" cy="3258189"/>
            <a:chOff x="7945883" y="3280941"/>
            <a:chExt cx="2117974" cy="3258189"/>
          </a:xfrm>
        </p:grpSpPr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3878FBA0-4797-AC51-87AE-8E811397E22A}"/>
                </a:ext>
              </a:extLst>
            </p:cNvPr>
            <p:cNvGrpSpPr/>
            <p:nvPr/>
          </p:nvGrpSpPr>
          <p:grpSpPr>
            <a:xfrm>
              <a:off x="7945883" y="3280941"/>
              <a:ext cx="2117974" cy="2517702"/>
              <a:chOff x="7945883" y="3280941"/>
              <a:chExt cx="2117974" cy="2517702"/>
            </a:xfrm>
          </p:grpSpPr>
          <p:sp>
            <p:nvSpPr>
              <p:cNvPr id="16" name="object 16"/>
              <p:cNvSpPr txBox="1"/>
              <p:nvPr/>
            </p:nvSpPr>
            <p:spPr>
              <a:xfrm>
                <a:off x="7945883" y="3280941"/>
                <a:ext cx="2031364" cy="2294859"/>
              </a:xfrm>
              <a:prstGeom prst="rect">
                <a:avLst/>
              </a:prstGeom>
            </p:spPr>
            <p:txBody>
              <a:bodyPr vert="horz" wrap="square" lIns="0" tIns="123825" rIns="0" bIns="0" rtlCol="0">
                <a:spAutoFit/>
              </a:bodyPr>
              <a:lstStyle/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r>
                  <a:rPr lang="en-US" sz="2900" b="1" spc="45" dirty="0">
                    <a:latin typeface="Arial"/>
                    <a:cs typeface="Arial"/>
                  </a:rPr>
                  <a:t>1D</a:t>
                </a:r>
                <a:r>
                  <a:rPr lang="en-US" sz="2900" b="1" spc="-35" dirty="0">
                    <a:latin typeface="Arial"/>
                    <a:cs typeface="Arial"/>
                  </a:rPr>
                  <a:t> </a:t>
                </a:r>
                <a:r>
                  <a:rPr lang="en-US" sz="2900" b="1" dirty="0">
                    <a:latin typeface="Arial"/>
                    <a:cs typeface="Arial"/>
                  </a:rPr>
                  <a:t>Conv</a:t>
                </a:r>
              </a:p>
              <a:p>
                <a:pPr marL="277495">
                  <a:spcBef>
                    <a:spcPts val="975"/>
                  </a:spcBef>
                </a:pP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=1, 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0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00" i="1" spc="25" dirty="0" err="1">
                    <a:latin typeface="Times New Roman"/>
                    <a:cs typeface="Times New Roman"/>
                  </a:rPr>
                  <a:t>w</a:t>
                </a:r>
                <a:r>
                  <a:rPr lang="en-US" altLang="zh-TW" sz="2900" i="1" baseline="-25000" dirty="0" err="1">
                    <a:latin typeface="Times New Roman"/>
                    <a:cs typeface="Times New Roman"/>
                  </a:rPr>
                  <a:t>i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endParaRPr lang="en-US" sz="2900" b="1" dirty="0">
                  <a:latin typeface="Arial"/>
                  <a:cs typeface="Arial"/>
                </a:endParaRPr>
              </a:p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endParaRPr sz="2900" dirty="0">
                  <a:latin typeface="Arial"/>
                  <a:cs typeface="Arial"/>
                </a:endParaRPr>
              </a:p>
            </p:txBody>
          </p:sp>
          <p:sp>
            <p:nvSpPr>
              <p:cNvPr id="27" name="文字方塊 26">
                <a:extLst>
                  <a:ext uri="{FF2B5EF4-FFF2-40B4-BE49-F238E27FC236}">
                    <a16:creationId xmlns:a16="http://schemas.microsoft.com/office/drawing/2014/main" id="{42CE210E-0235-110D-CA4B-2A27C3249BEA}"/>
                  </a:ext>
                </a:extLst>
              </p:cNvPr>
              <p:cNvSpPr txBox="1"/>
              <p:nvPr/>
            </p:nvSpPr>
            <p:spPr>
              <a:xfrm>
                <a:off x="8104603" y="4699881"/>
                <a:ext cx="1959254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o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3EE92F97-623E-2CBC-3C02-FA97619EA857}"/>
                </a:ext>
              </a:extLst>
            </p:cNvPr>
            <p:cNvSpPr txBox="1"/>
            <p:nvPr/>
          </p:nvSpPr>
          <p:spPr>
            <a:xfrm>
              <a:off x="8138515" y="5440368"/>
              <a:ext cx="1586588" cy="1098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3600" dirty="0"/>
            </a:p>
          </p:txBody>
        </p:sp>
      </p:grpSp>
      <p:sp>
        <p:nvSpPr>
          <p:cNvPr id="14" name="內容版面配置區 37">
            <a:extLst>
              <a:ext uri="{FF2B5EF4-FFF2-40B4-BE49-F238E27FC236}">
                <a16:creationId xmlns:a16="http://schemas.microsoft.com/office/drawing/2014/main" id="{3467EA3C-D338-64CD-FFEE-A5D5ED5FD9CB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Input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Output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Weights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Bias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33401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內容版面配置區 37">
            <a:extLst>
              <a:ext uri="{FF2B5EF4-FFF2-40B4-BE49-F238E27FC236}">
                <a16:creationId xmlns:a16="http://schemas.microsoft.com/office/drawing/2014/main" id="{322B5E72-6126-F39C-B40F-FE23FBEB4991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 dirty="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 dirty="0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Input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Output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Weights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Bias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14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32" name="object 75">
            <a:extLst>
              <a:ext uri="{FF2B5EF4-FFF2-40B4-BE49-F238E27FC236}">
                <a16:creationId xmlns:a16="http://schemas.microsoft.com/office/drawing/2014/main" id="{2E147AB4-29FC-49C7-E31B-4A48F57A45DF}"/>
              </a:ext>
            </a:extLst>
          </p:cNvPr>
          <p:cNvGraphicFramePr>
            <a:graphicFrameLocks noGrp="1"/>
          </p:cNvGraphicFramePr>
          <p:nvPr/>
        </p:nvGraphicFramePr>
        <p:xfrm>
          <a:off x="1959180" y="7420329"/>
          <a:ext cx="5230493" cy="25887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511774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   k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w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476213"/>
                  </a:ext>
                </a:extLst>
              </a:tr>
            </a:tbl>
          </a:graphicData>
        </a:graphic>
      </p:graphicFrame>
      <p:pic>
        <p:nvPicPr>
          <p:cNvPr id="9" name="object 9">
            <a:extLst>
              <a:ext uri="{FF2B5EF4-FFF2-40B4-BE49-F238E27FC236}">
                <a16:creationId xmlns:a16="http://schemas.microsoft.com/office/drawing/2014/main" id="{4459CE23-AC03-7772-5504-E32680DACF4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01753" y="6669530"/>
            <a:ext cx="3093171" cy="1337754"/>
          </a:xfrm>
          <a:prstGeom prst="rect">
            <a:avLst/>
          </a:prstGeom>
        </p:spPr>
      </p:pic>
      <p:sp>
        <p:nvSpPr>
          <p:cNvPr id="10" name="object 10">
            <a:extLst>
              <a:ext uri="{FF2B5EF4-FFF2-40B4-BE49-F238E27FC236}">
                <a16:creationId xmlns:a16="http://schemas.microsoft.com/office/drawing/2014/main" id="{1D992B0C-03C5-DC78-8B1C-8E6D3482C294}"/>
              </a:ext>
            </a:extLst>
          </p:cNvPr>
          <p:cNvSpPr txBox="1"/>
          <p:nvPr/>
        </p:nvSpPr>
        <p:spPr>
          <a:xfrm>
            <a:off x="10150026" y="8136060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11" name="object 11">
            <a:extLst>
              <a:ext uri="{FF2B5EF4-FFF2-40B4-BE49-F238E27FC236}">
                <a16:creationId xmlns:a16="http://schemas.microsoft.com/office/drawing/2014/main" id="{33AE4C13-F867-E535-24CC-5AE9FD05F426}"/>
              </a:ext>
            </a:extLst>
          </p:cNvPr>
          <p:cNvGrpSpPr/>
          <p:nvPr/>
        </p:nvGrpSpPr>
        <p:grpSpPr>
          <a:xfrm>
            <a:off x="10913887" y="8051102"/>
            <a:ext cx="958215" cy="100965"/>
            <a:chOff x="10913887" y="8051102"/>
            <a:chExt cx="958215" cy="100965"/>
          </a:xfrm>
        </p:grpSpPr>
        <p:sp>
          <p:nvSpPr>
            <p:cNvPr id="12" name="object 12">
              <a:extLst>
                <a:ext uri="{FF2B5EF4-FFF2-40B4-BE49-F238E27FC236}">
                  <a16:creationId xmlns:a16="http://schemas.microsoft.com/office/drawing/2014/main" id="{361678C8-649B-EE22-5634-FCB98F9A945D}"/>
                </a:ext>
              </a:extLst>
            </p:cNvPr>
            <p:cNvSpPr/>
            <p:nvPr/>
          </p:nvSpPr>
          <p:spPr>
            <a:xfrm>
              <a:off x="11003936" y="8101362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7FD174F7-B98D-1624-6096-CB7E485A2644}"/>
                </a:ext>
              </a:extLst>
            </p:cNvPr>
            <p:cNvSpPr/>
            <p:nvPr/>
          </p:nvSpPr>
          <p:spPr>
            <a:xfrm>
              <a:off x="10913884" y="8051107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>
            <a:extLst>
              <a:ext uri="{FF2B5EF4-FFF2-40B4-BE49-F238E27FC236}">
                <a16:creationId xmlns:a16="http://schemas.microsoft.com/office/drawing/2014/main" id="{611456C3-82E9-2737-A6F9-8C2C3CB88016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22" name="object 19">
            <a:extLst>
              <a:ext uri="{FF2B5EF4-FFF2-40B4-BE49-F238E27FC236}">
                <a16:creationId xmlns:a16="http://schemas.microsoft.com/office/drawing/2014/main" id="{2EE34246-883E-0700-6749-D3703033A96F}"/>
              </a:ext>
            </a:extLst>
          </p:cNvPr>
          <p:cNvGrpSpPr/>
          <p:nvPr/>
        </p:nvGrpSpPr>
        <p:grpSpPr>
          <a:xfrm>
            <a:off x="12372492" y="6181246"/>
            <a:ext cx="6772909" cy="1946910"/>
            <a:chOff x="12372492" y="6181246"/>
            <a:chExt cx="6772909" cy="1946910"/>
          </a:xfrm>
        </p:grpSpPr>
        <p:sp>
          <p:nvSpPr>
            <p:cNvPr id="33" name="object 20">
              <a:extLst>
                <a:ext uri="{FF2B5EF4-FFF2-40B4-BE49-F238E27FC236}">
                  <a16:creationId xmlns:a16="http://schemas.microsoft.com/office/drawing/2014/main" id="{28ED5414-B3A6-8CE7-BEF1-A09B6DBA2744}"/>
                </a:ext>
              </a:extLst>
            </p:cNvPr>
            <p:cNvSpPr/>
            <p:nvPr/>
          </p:nvSpPr>
          <p:spPr>
            <a:xfrm>
              <a:off x="12961425" y="7044965"/>
              <a:ext cx="5842000" cy="391160"/>
            </a:xfrm>
            <a:custGeom>
              <a:avLst/>
              <a:gdLst/>
              <a:ahLst/>
              <a:cxnLst/>
              <a:rect l="l" t="t" r="r" b="b"/>
              <a:pathLst>
                <a:path w="5842000" h="391159">
                  <a:moveTo>
                    <a:pt x="0" y="0"/>
                  </a:moveTo>
                  <a:lnTo>
                    <a:pt x="5841750" y="390897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1">
              <a:extLst>
                <a:ext uri="{FF2B5EF4-FFF2-40B4-BE49-F238E27FC236}">
                  <a16:creationId xmlns:a16="http://schemas.microsoft.com/office/drawing/2014/main" id="{CE2F1326-76DF-A7A6-C5B2-AE3C1076D7DF}"/>
                </a:ext>
              </a:extLst>
            </p:cNvPr>
            <p:cNvSpPr/>
            <p:nvPr/>
          </p:nvSpPr>
          <p:spPr>
            <a:xfrm>
              <a:off x="12388585" y="7602581"/>
              <a:ext cx="6233795" cy="20955"/>
            </a:xfrm>
            <a:custGeom>
              <a:avLst/>
              <a:gdLst/>
              <a:ahLst/>
              <a:cxnLst/>
              <a:rect l="l" t="t" r="r" b="b"/>
              <a:pathLst>
                <a:path w="6233794" h="20954">
                  <a:moveTo>
                    <a:pt x="0" y="20945"/>
                  </a:moveTo>
                  <a:lnTo>
                    <a:pt x="6233461" y="0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5" name="object 22">
              <a:extLst>
                <a:ext uri="{FF2B5EF4-FFF2-40B4-BE49-F238E27FC236}">
                  <a16:creationId xmlns:a16="http://schemas.microsoft.com/office/drawing/2014/main" id="{F05931B0-75F5-497A-290F-8AC9C4DF3D0D}"/>
                </a:ext>
              </a:extLst>
            </p:cNvPr>
            <p:cNvSpPr/>
            <p:nvPr/>
          </p:nvSpPr>
          <p:spPr>
            <a:xfrm>
              <a:off x="12382962" y="7920251"/>
              <a:ext cx="6227445" cy="52705"/>
            </a:xfrm>
            <a:custGeom>
              <a:avLst/>
              <a:gdLst/>
              <a:ahLst/>
              <a:cxnLst/>
              <a:rect l="l" t="t" r="r" b="b"/>
              <a:pathLst>
                <a:path w="6227444" h="52704">
                  <a:moveTo>
                    <a:pt x="0" y="52358"/>
                  </a:moveTo>
                  <a:lnTo>
                    <a:pt x="6227103" y="0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23">
              <a:extLst>
                <a:ext uri="{FF2B5EF4-FFF2-40B4-BE49-F238E27FC236}">
                  <a16:creationId xmlns:a16="http://schemas.microsoft.com/office/drawing/2014/main" id="{EB0682A1-2DF3-95B4-9F39-CE1EA418F158}"/>
                </a:ext>
              </a:extLst>
            </p:cNvPr>
            <p:cNvSpPr/>
            <p:nvPr/>
          </p:nvSpPr>
          <p:spPr>
            <a:xfrm>
              <a:off x="12932443" y="7432104"/>
              <a:ext cx="5806440" cy="339090"/>
            </a:xfrm>
            <a:custGeom>
              <a:avLst/>
              <a:gdLst/>
              <a:ahLst/>
              <a:cxnLst/>
              <a:rect l="l" t="t" r="r" b="b"/>
              <a:pathLst>
                <a:path w="5806440" h="339090">
                  <a:moveTo>
                    <a:pt x="0" y="0"/>
                  </a:moveTo>
                  <a:lnTo>
                    <a:pt x="5806186" y="338569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24">
              <a:extLst>
                <a:ext uri="{FF2B5EF4-FFF2-40B4-BE49-F238E27FC236}">
                  <a16:creationId xmlns:a16="http://schemas.microsoft.com/office/drawing/2014/main" id="{9643C6F1-334F-94AD-469C-C7B45416F61A}"/>
                </a:ext>
              </a:extLst>
            </p:cNvPr>
            <p:cNvSpPr/>
            <p:nvPr/>
          </p:nvSpPr>
          <p:spPr>
            <a:xfrm>
              <a:off x="18233758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70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65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F8B6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5">
              <a:extLst>
                <a:ext uri="{FF2B5EF4-FFF2-40B4-BE49-F238E27FC236}">
                  <a16:creationId xmlns:a16="http://schemas.microsoft.com/office/drawing/2014/main" id="{0C32A749-69B2-33C3-A4A1-E1B4BBC375A4}"/>
                </a:ext>
              </a:extLst>
            </p:cNvPr>
            <p:cNvSpPr/>
            <p:nvPr/>
          </p:nvSpPr>
          <p:spPr>
            <a:xfrm>
              <a:off x="18233758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6">
              <a:extLst>
                <a:ext uri="{FF2B5EF4-FFF2-40B4-BE49-F238E27FC236}">
                  <a16:creationId xmlns:a16="http://schemas.microsoft.com/office/drawing/2014/main" id="{A83915D6-3A4A-3C4F-D559-4DDC7B454954}"/>
                </a:ext>
              </a:extLst>
            </p:cNvPr>
            <p:cNvSpPr/>
            <p:nvPr/>
          </p:nvSpPr>
          <p:spPr>
            <a:xfrm>
              <a:off x="18617506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9BBB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27">
              <a:extLst>
                <a:ext uri="{FF2B5EF4-FFF2-40B4-BE49-F238E27FC236}">
                  <a16:creationId xmlns:a16="http://schemas.microsoft.com/office/drawing/2014/main" id="{F3BB731D-3312-C03C-B18B-5C83D2D8F608}"/>
                </a:ext>
              </a:extLst>
            </p:cNvPr>
            <p:cNvSpPr/>
            <p:nvPr/>
          </p:nvSpPr>
          <p:spPr>
            <a:xfrm>
              <a:off x="18617506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28">
              <a:extLst>
                <a:ext uri="{FF2B5EF4-FFF2-40B4-BE49-F238E27FC236}">
                  <a16:creationId xmlns:a16="http://schemas.microsoft.com/office/drawing/2014/main" id="{EE1CDF2C-497C-07A5-91A0-9A1DAF369A6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036923" y="7225705"/>
              <a:ext cx="2438669" cy="902180"/>
            </a:xfrm>
            <a:prstGeom prst="rect">
              <a:avLst/>
            </a:prstGeom>
          </p:spPr>
        </p:pic>
        <p:pic>
          <p:nvPicPr>
            <p:cNvPr id="43" name="object 29">
              <a:extLst>
                <a:ext uri="{FF2B5EF4-FFF2-40B4-BE49-F238E27FC236}">
                  <a16:creationId xmlns:a16="http://schemas.microsoft.com/office/drawing/2014/main" id="{7BC056E4-960E-C519-29A5-64839AF5605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036923" y="6181246"/>
              <a:ext cx="2438669" cy="902180"/>
            </a:xfrm>
            <a:prstGeom prst="rect">
              <a:avLst/>
            </a:prstGeom>
          </p:spPr>
        </p:pic>
      </p:grpSp>
      <p:sp>
        <p:nvSpPr>
          <p:cNvPr id="44" name="object 30">
            <a:extLst>
              <a:ext uri="{FF2B5EF4-FFF2-40B4-BE49-F238E27FC236}">
                <a16:creationId xmlns:a16="http://schemas.microsoft.com/office/drawing/2014/main" id="{7F1EFE67-5D86-2043-3805-D130C5E3589F}"/>
              </a:ext>
            </a:extLst>
          </p:cNvPr>
          <p:cNvSpPr txBox="1"/>
          <p:nvPr/>
        </p:nvSpPr>
        <p:spPr>
          <a:xfrm>
            <a:off x="15923350" y="6194400"/>
            <a:ext cx="38227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5" dirty="0">
                <a:latin typeface="Times New Roman"/>
                <a:cs typeface="Times New Roman"/>
              </a:rPr>
              <a:t>k</a:t>
            </a:r>
            <a:r>
              <a:rPr sz="2775" i="1" spc="7" baseline="-19519" dirty="0">
                <a:latin typeface="Times New Roman"/>
                <a:cs typeface="Times New Roman"/>
              </a:rPr>
              <a:t>w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45" name="object 31">
            <a:extLst>
              <a:ext uri="{FF2B5EF4-FFF2-40B4-BE49-F238E27FC236}">
                <a16:creationId xmlns:a16="http://schemas.microsoft.com/office/drawing/2014/main" id="{850AC32E-362A-DBC7-2792-D47E3ED114DF}"/>
              </a:ext>
            </a:extLst>
          </p:cNvPr>
          <p:cNvSpPr txBox="1"/>
          <p:nvPr/>
        </p:nvSpPr>
        <p:spPr>
          <a:xfrm>
            <a:off x="14899475" y="6425646"/>
            <a:ext cx="1746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c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6" name="object 32">
            <a:extLst>
              <a:ext uri="{FF2B5EF4-FFF2-40B4-BE49-F238E27FC236}">
                <a16:creationId xmlns:a16="http://schemas.microsoft.com/office/drawing/2014/main" id="{DFBB8C9E-3685-50EC-F0E4-4A6ADB70D997}"/>
              </a:ext>
            </a:extLst>
          </p:cNvPr>
          <p:cNvSpPr txBox="1"/>
          <p:nvPr/>
        </p:nvSpPr>
        <p:spPr>
          <a:xfrm>
            <a:off x="15036472" y="6606583"/>
            <a:ext cx="9207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5" dirty="0">
                <a:latin typeface="Times New Roman"/>
                <a:cs typeface="Times New Roman"/>
              </a:rPr>
              <a:t>i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47" name="object 33">
            <a:extLst>
              <a:ext uri="{FF2B5EF4-FFF2-40B4-BE49-F238E27FC236}">
                <a16:creationId xmlns:a16="http://schemas.microsoft.com/office/drawing/2014/main" id="{EDDD8864-93D0-71DD-8799-7BA4DE78E970}"/>
              </a:ext>
            </a:extLst>
          </p:cNvPr>
          <p:cNvSpPr txBox="1"/>
          <p:nvPr/>
        </p:nvSpPr>
        <p:spPr>
          <a:xfrm>
            <a:off x="16963767" y="6093165"/>
            <a:ext cx="8382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" dirty="0">
                <a:latin typeface="Arial"/>
                <a:cs typeface="Arial"/>
              </a:rPr>
              <a:t>Filter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AE039994-A1DB-42FD-D47C-9BA37ED83441}"/>
              </a:ext>
            </a:extLst>
          </p:cNvPr>
          <p:cNvGrpSpPr/>
          <p:nvPr/>
        </p:nvGrpSpPr>
        <p:grpSpPr>
          <a:xfrm>
            <a:off x="7945883" y="3280941"/>
            <a:ext cx="2117974" cy="3258189"/>
            <a:chOff x="7945883" y="3280941"/>
            <a:chExt cx="2117974" cy="3258189"/>
          </a:xfrm>
        </p:grpSpPr>
        <p:grpSp>
          <p:nvGrpSpPr>
            <p:cNvPr id="20" name="群組 19">
              <a:extLst>
                <a:ext uri="{FF2B5EF4-FFF2-40B4-BE49-F238E27FC236}">
                  <a16:creationId xmlns:a16="http://schemas.microsoft.com/office/drawing/2014/main" id="{797BDF84-3B5D-2C03-1D5C-FBFA9466923D}"/>
                </a:ext>
              </a:extLst>
            </p:cNvPr>
            <p:cNvGrpSpPr/>
            <p:nvPr/>
          </p:nvGrpSpPr>
          <p:grpSpPr>
            <a:xfrm>
              <a:off x="7945883" y="3280941"/>
              <a:ext cx="2117974" cy="2517702"/>
              <a:chOff x="7945883" y="3280941"/>
              <a:chExt cx="2117974" cy="2517702"/>
            </a:xfrm>
          </p:grpSpPr>
          <p:sp>
            <p:nvSpPr>
              <p:cNvPr id="24" name="object 16">
                <a:extLst>
                  <a:ext uri="{FF2B5EF4-FFF2-40B4-BE49-F238E27FC236}">
                    <a16:creationId xmlns:a16="http://schemas.microsoft.com/office/drawing/2014/main" id="{F1F0101D-FE1C-FAEB-8383-53EA267AA7B7}"/>
                  </a:ext>
                </a:extLst>
              </p:cNvPr>
              <p:cNvSpPr txBox="1"/>
              <p:nvPr/>
            </p:nvSpPr>
            <p:spPr>
              <a:xfrm>
                <a:off x="7945883" y="3280941"/>
                <a:ext cx="2031364" cy="2294859"/>
              </a:xfrm>
              <a:prstGeom prst="rect">
                <a:avLst/>
              </a:prstGeom>
            </p:spPr>
            <p:txBody>
              <a:bodyPr vert="horz" wrap="square" lIns="0" tIns="123825" rIns="0" bIns="0" rtlCol="0">
                <a:spAutoFit/>
              </a:bodyPr>
              <a:lstStyle/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r>
                  <a:rPr lang="en-US" sz="2900" b="1" spc="45" dirty="0">
                    <a:latin typeface="Arial"/>
                    <a:cs typeface="Arial"/>
                  </a:rPr>
                  <a:t>1D</a:t>
                </a:r>
                <a:r>
                  <a:rPr lang="en-US" sz="2900" b="1" spc="-35" dirty="0">
                    <a:latin typeface="Arial"/>
                    <a:cs typeface="Arial"/>
                  </a:rPr>
                  <a:t> </a:t>
                </a:r>
                <a:r>
                  <a:rPr lang="en-US" sz="2900" b="1" dirty="0">
                    <a:latin typeface="Arial"/>
                    <a:cs typeface="Arial"/>
                  </a:rPr>
                  <a:t>Conv</a:t>
                </a:r>
              </a:p>
              <a:p>
                <a:pPr marL="277495">
                  <a:spcBef>
                    <a:spcPts val="975"/>
                  </a:spcBef>
                </a:pP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=1, 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0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00" i="1" spc="25" dirty="0" err="1">
                    <a:latin typeface="Times New Roman"/>
                    <a:cs typeface="Times New Roman"/>
                  </a:rPr>
                  <a:t>w</a:t>
                </a:r>
                <a:r>
                  <a:rPr lang="en-US" altLang="zh-TW" sz="2900" i="1" baseline="-25000" dirty="0" err="1">
                    <a:latin typeface="Times New Roman"/>
                    <a:cs typeface="Times New Roman"/>
                  </a:rPr>
                  <a:t>i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endParaRPr lang="en-US" sz="2900" b="1" dirty="0">
                  <a:latin typeface="Arial"/>
                  <a:cs typeface="Arial"/>
                </a:endParaRPr>
              </a:p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endParaRPr sz="2900" dirty="0">
                  <a:latin typeface="Arial"/>
                  <a:cs typeface="Arial"/>
                </a:endParaRPr>
              </a:p>
            </p:txBody>
          </p:sp>
          <p:sp>
            <p:nvSpPr>
              <p:cNvPr id="25" name="文字方塊 24">
                <a:extLst>
                  <a:ext uri="{FF2B5EF4-FFF2-40B4-BE49-F238E27FC236}">
                    <a16:creationId xmlns:a16="http://schemas.microsoft.com/office/drawing/2014/main" id="{7CFB00E6-CE86-E67B-56FD-A6B74E24902B}"/>
                  </a:ext>
                </a:extLst>
              </p:cNvPr>
              <p:cNvSpPr txBox="1"/>
              <p:nvPr/>
            </p:nvSpPr>
            <p:spPr>
              <a:xfrm>
                <a:off x="8104603" y="4699881"/>
                <a:ext cx="1959254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o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  <p:sp>
          <p:nvSpPr>
            <p:cNvPr id="23" name="文字方塊 22">
              <a:extLst>
                <a:ext uri="{FF2B5EF4-FFF2-40B4-BE49-F238E27FC236}">
                  <a16:creationId xmlns:a16="http://schemas.microsoft.com/office/drawing/2014/main" id="{66DD85BA-8574-F411-9C1A-516FF7070775}"/>
                </a:ext>
              </a:extLst>
            </p:cNvPr>
            <p:cNvSpPr txBox="1"/>
            <p:nvPr/>
          </p:nvSpPr>
          <p:spPr>
            <a:xfrm>
              <a:off x="8138515" y="5440368"/>
              <a:ext cx="1586588" cy="1098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09798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內容版面配置區 37">
            <a:extLst>
              <a:ext uri="{FF2B5EF4-FFF2-40B4-BE49-F238E27FC236}">
                <a16:creationId xmlns:a16="http://schemas.microsoft.com/office/drawing/2014/main" id="{FBEF45EB-7648-21EE-D65C-4F762AC1A657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 dirty="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 dirty="0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Input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Output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Weights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Bias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15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32" name="object 75">
            <a:extLst>
              <a:ext uri="{FF2B5EF4-FFF2-40B4-BE49-F238E27FC236}">
                <a16:creationId xmlns:a16="http://schemas.microsoft.com/office/drawing/2014/main" id="{2E147AB4-29FC-49C7-E31B-4A48F57A45DF}"/>
              </a:ext>
            </a:extLst>
          </p:cNvPr>
          <p:cNvGraphicFramePr>
            <a:graphicFrameLocks noGrp="1"/>
          </p:cNvGraphicFramePr>
          <p:nvPr/>
        </p:nvGraphicFramePr>
        <p:xfrm>
          <a:off x="1959180" y="7420329"/>
          <a:ext cx="5230493" cy="25887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511774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   k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w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476213"/>
                  </a:ext>
                </a:extLst>
              </a:tr>
            </a:tbl>
          </a:graphicData>
        </a:graphic>
      </p:graphicFrame>
      <p:pic>
        <p:nvPicPr>
          <p:cNvPr id="4" name="object 9">
            <a:extLst>
              <a:ext uri="{FF2B5EF4-FFF2-40B4-BE49-F238E27FC236}">
                <a16:creationId xmlns:a16="http://schemas.microsoft.com/office/drawing/2014/main" id="{1753AFB4-72F1-8698-0E4E-B00A5FC9B66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01753" y="6669530"/>
            <a:ext cx="3093171" cy="1337754"/>
          </a:xfrm>
          <a:prstGeom prst="rect">
            <a:avLst/>
          </a:prstGeom>
        </p:spPr>
      </p:pic>
      <p:sp>
        <p:nvSpPr>
          <p:cNvPr id="5" name="object 10">
            <a:extLst>
              <a:ext uri="{FF2B5EF4-FFF2-40B4-BE49-F238E27FC236}">
                <a16:creationId xmlns:a16="http://schemas.microsoft.com/office/drawing/2014/main" id="{5ADA1EAD-B007-BB26-4F22-293B222EFFDB}"/>
              </a:ext>
            </a:extLst>
          </p:cNvPr>
          <p:cNvSpPr txBox="1"/>
          <p:nvPr/>
        </p:nvSpPr>
        <p:spPr>
          <a:xfrm>
            <a:off x="10150026" y="8136060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6" name="object 11">
            <a:extLst>
              <a:ext uri="{FF2B5EF4-FFF2-40B4-BE49-F238E27FC236}">
                <a16:creationId xmlns:a16="http://schemas.microsoft.com/office/drawing/2014/main" id="{18A8458E-ABEA-B365-E5A9-4FD8A1E2671D}"/>
              </a:ext>
            </a:extLst>
          </p:cNvPr>
          <p:cNvGrpSpPr/>
          <p:nvPr/>
        </p:nvGrpSpPr>
        <p:grpSpPr>
          <a:xfrm>
            <a:off x="10913887" y="8051102"/>
            <a:ext cx="958215" cy="100965"/>
            <a:chOff x="10913887" y="8051102"/>
            <a:chExt cx="958215" cy="100965"/>
          </a:xfrm>
        </p:grpSpPr>
        <p:sp>
          <p:nvSpPr>
            <p:cNvPr id="7" name="object 12">
              <a:extLst>
                <a:ext uri="{FF2B5EF4-FFF2-40B4-BE49-F238E27FC236}">
                  <a16:creationId xmlns:a16="http://schemas.microsoft.com/office/drawing/2014/main" id="{4DE0A1AC-D385-0F23-47DE-525ADC990B7B}"/>
                </a:ext>
              </a:extLst>
            </p:cNvPr>
            <p:cNvSpPr/>
            <p:nvPr/>
          </p:nvSpPr>
          <p:spPr>
            <a:xfrm>
              <a:off x="11003936" y="8101362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13">
              <a:extLst>
                <a:ext uri="{FF2B5EF4-FFF2-40B4-BE49-F238E27FC236}">
                  <a16:creationId xmlns:a16="http://schemas.microsoft.com/office/drawing/2014/main" id="{93D9A8B1-2416-7ED2-3A30-C72BAD7244C5}"/>
                </a:ext>
              </a:extLst>
            </p:cNvPr>
            <p:cNvSpPr/>
            <p:nvPr/>
          </p:nvSpPr>
          <p:spPr>
            <a:xfrm>
              <a:off x="10913884" y="8051107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4">
            <a:extLst>
              <a:ext uri="{FF2B5EF4-FFF2-40B4-BE49-F238E27FC236}">
                <a16:creationId xmlns:a16="http://schemas.microsoft.com/office/drawing/2014/main" id="{7C369721-F233-73E1-D27A-FEF82A3FDC70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pic>
        <p:nvPicPr>
          <p:cNvPr id="17" name="object 19">
            <a:extLst>
              <a:ext uri="{FF2B5EF4-FFF2-40B4-BE49-F238E27FC236}">
                <a16:creationId xmlns:a16="http://schemas.microsoft.com/office/drawing/2014/main" id="{7BDE2909-DAFF-2F69-C775-90C862B7256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036923" y="8252697"/>
            <a:ext cx="2438669" cy="902180"/>
          </a:xfrm>
          <a:prstGeom prst="rect">
            <a:avLst/>
          </a:prstGeom>
        </p:spPr>
      </p:pic>
      <p:grpSp>
        <p:nvGrpSpPr>
          <p:cNvPr id="18" name="object 20">
            <a:extLst>
              <a:ext uri="{FF2B5EF4-FFF2-40B4-BE49-F238E27FC236}">
                <a16:creationId xmlns:a16="http://schemas.microsoft.com/office/drawing/2014/main" id="{1B13328E-8B15-0062-852E-BC65E5E7B906}"/>
              </a:ext>
            </a:extLst>
          </p:cNvPr>
          <p:cNvGrpSpPr/>
          <p:nvPr/>
        </p:nvGrpSpPr>
        <p:grpSpPr>
          <a:xfrm>
            <a:off x="12382963" y="6181246"/>
            <a:ext cx="6758418" cy="1946639"/>
            <a:chOff x="12382963" y="6181246"/>
            <a:chExt cx="6758418" cy="1946639"/>
          </a:xfrm>
        </p:grpSpPr>
        <p:sp>
          <p:nvSpPr>
            <p:cNvPr id="19" name="object 21">
              <a:extLst>
                <a:ext uri="{FF2B5EF4-FFF2-40B4-BE49-F238E27FC236}">
                  <a16:creationId xmlns:a16="http://schemas.microsoft.com/office/drawing/2014/main" id="{4DA122BA-5E88-BC15-3C53-1E1FF51469E6}"/>
                </a:ext>
              </a:extLst>
            </p:cNvPr>
            <p:cNvSpPr/>
            <p:nvPr/>
          </p:nvSpPr>
          <p:spPr>
            <a:xfrm>
              <a:off x="12891599" y="7044965"/>
              <a:ext cx="5137150" cy="391160"/>
            </a:xfrm>
            <a:custGeom>
              <a:avLst/>
              <a:gdLst/>
              <a:ahLst/>
              <a:cxnLst/>
              <a:rect l="l" t="t" r="r" b="b"/>
              <a:pathLst>
                <a:path w="5137150" h="391159">
                  <a:moveTo>
                    <a:pt x="0" y="0"/>
                  </a:moveTo>
                  <a:lnTo>
                    <a:pt x="5136582" y="390899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2">
              <a:extLst>
                <a:ext uri="{FF2B5EF4-FFF2-40B4-BE49-F238E27FC236}">
                  <a16:creationId xmlns:a16="http://schemas.microsoft.com/office/drawing/2014/main" id="{819160CB-BD0C-8AA0-BF78-B2E109C34070}"/>
                </a:ext>
              </a:extLst>
            </p:cNvPr>
            <p:cNvSpPr/>
            <p:nvPr/>
          </p:nvSpPr>
          <p:spPr>
            <a:xfrm>
              <a:off x="12387865" y="7592042"/>
              <a:ext cx="5481320" cy="42545"/>
            </a:xfrm>
            <a:custGeom>
              <a:avLst/>
              <a:gdLst/>
              <a:ahLst/>
              <a:cxnLst/>
              <a:rect l="l" t="t" r="r" b="b"/>
              <a:pathLst>
                <a:path w="5481319" h="42545">
                  <a:moveTo>
                    <a:pt x="5481088" y="21014"/>
                  </a:moveTo>
                  <a:lnTo>
                    <a:pt x="80" y="42028"/>
                  </a:lnTo>
                  <a:lnTo>
                    <a:pt x="0" y="21013"/>
                  </a:lnTo>
                  <a:lnTo>
                    <a:pt x="5481007" y="0"/>
                  </a:lnTo>
                  <a:lnTo>
                    <a:pt x="5481088" y="21014"/>
                  </a:lnTo>
                  <a:close/>
                </a:path>
              </a:pathLst>
            </a:custGeom>
            <a:solidFill>
              <a:srgbClr val="000000"/>
            </a:solidFill>
            <a:ln>
              <a:solidFill>
                <a:schemeClr val="dk1">
                  <a:shade val="95000"/>
                  <a:satMod val="105000"/>
                </a:schemeClr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9A1F89F6-12A7-EBC4-67E8-FB2B8F0EF89A}"/>
                </a:ext>
              </a:extLst>
            </p:cNvPr>
            <p:cNvSpPr/>
            <p:nvPr/>
          </p:nvSpPr>
          <p:spPr>
            <a:xfrm>
              <a:off x="12382963" y="7920259"/>
              <a:ext cx="5475605" cy="52705"/>
            </a:xfrm>
            <a:custGeom>
              <a:avLst/>
              <a:gdLst/>
              <a:ahLst/>
              <a:cxnLst/>
              <a:rect l="l" t="t" r="r" b="b"/>
              <a:pathLst>
                <a:path w="5475605" h="52704">
                  <a:moveTo>
                    <a:pt x="0" y="52350"/>
                  </a:moveTo>
                  <a:lnTo>
                    <a:pt x="5475426" y="0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>
              <a:extLst>
                <a:ext uri="{FF2B5EF4-FFF2-40B4-BE49-F238E27FC236}">
                  <a16:creationId xmlns:a16="http://schemas.microsoft.com/office/drawing/2014/main" id="{CD5CC538-975F-5CE5-7F84-1E1BA85EC35D}"/>
                </a:ext>
              </a:extLst>
            </p:cNvPr>
            <p:cNvSpPr/>
            <p:nvPr/>
          </p:nvSpPr>
          <p:spPr>
            <a:xfrm>
              <a:off x="12866110" y="7432103"/>
              <a:ext cx="5105400" cy="339090"/>
            </a:xfrm>
            <a:custGeom>
              <a:avLst/>
              <a:gdLst/>
              <a:ahLst/>
              <a:cxnLst/>
              <a:rect l="l" t="t" r="r" b="b"/>
              <a:pathLst>
                <a:path w="5105400" h="339090">
                  <a:moveTo>
                    <a:pt x="0" y="0"/>
                  </a:moveTo>
                  <a:lnTo>
                    <a:pt x="5105310" y="338564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FCA98A64-D769-F453-0A67-80BC3C2C97A7}"/>
                </a:ext>
              </a:extLst>
            </p:cNvPr>
            <p:cNvSpPr/>
            <p:nvPr/>
          </p:nvSpPr>
          <p:spPr>
            <a:xfrm>
              <a:off x="17850011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31" y="9078"/>
                  </a:lnTo>
                  <a:lnTo>
                    <a:pt x="352994" y="178025"/>
                  </a:lnTo>
                  <a:lnTo>
                    <a:pt x="352565" y="179083"/>
                  </a:lnTo>
                  <a:lnTo>
                    <a:pt x="35256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40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70" y="169387"/>
                  </a:lnTo>
                  <a:lnTo>
                    <a:pt x="2198" y="170968"/>
                  </a:lnTo>
                  <a:lnTo>
                    <a:pt x="344513" y="170968"/>
                  </a:lnTo>
                  <a:lnTo>
                    <a:pt x="345465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>
              <a:extLst>
                <a:ext uri="{FF2B5EF4-FFF2-40B4-BE49-F238E27FC236}">
                  <a16:creationId xmlns:a16="http://schemas.microsoft.com/office/drawing/2014/main" id="{84FBF3BD-19BD-A261-0AE6-958569EAD13D}"/>
                </a:ext>
              </a:extLst>
            </p:cNvPr>
            <p:cNvSpPr/>
            <p:nvPr/>
          </p:nvSpPr>
          <p:spPr>
            <a:xfrm>
              <a:off x="17850011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7">
              <a:extLst>
                <a:ext uri="{FF2B5EF4-FFF2-40B4-BE49-F238E27FC236}">
                  <a16:creationId xmlns:a16="http://schemas.microsoft.com/office/drawing/2014/main" id="{040DDDE7-9C73-EA0E-0A57-FCD703DEE48A}"/>
                </a:ext>
              </a:extLst>
            </p:cNvPr>
            <p:cNvSpPr/>
            <p:nvPr/>
          </p:nvSpPr>
          <p:spPr>
            <a:xfrm>
              <a:off x="18233759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70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65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F8B6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8">
              <a:extLst>
                <a:ext uri="{FF2B5EF4-FFF2-40B4-BE49-F238E27FC236}">
                  <a16:creationId xmlns:a16="http://schemas.microsoft.com/office/drawing/2014/main" id="{39B46CFC-8B28-64E9-3199-FD871C9E2F33}"/>
                </a:ext>
              </a:extLst>
            </p:cNvPr>
            <p:cNvSpPr/>
            <p:nvPr/>
          </p:nvSpPr>
          <p:spPr>
            <a:xfrm>
              <a:off x="18233759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9">
              <a:extLst>
                <a:ext uri="{FF2B5EF4-FFF2-40B4-BE49-F238E27FC236}">
                  <a16:creationId xmlns:a16="http://schemas.microsoft.com/office/drawing/2014/main" id="{687E8E79-0AB5-3B4F-A314-62D8F202B0B3}"/>
                </a:ext>
              </a:extLst>
            </p:cNvPr>
            <p:cNvSpPr/>
            <p:nvPr/>
          </p:nvSpPr>
          <p:spPr>
            <a:xfrm>
              <a:off x="18617506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9BBB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0">
              <a:extLst>
                <a:ext uri="{FF2B5EF4-FFF2-40B4-BE49-F238E27FC236}">
                  <a16:creationId xmlns:a16="http://schemas.microsoft.com/office/drawing/2014/main" id="{0C009F6C-66FF-493E-8092-563E27620B38}"/>
                </a:ext>
              </a:extLst>
            </p:cNvPr>
            <p:cNvSpPr/>
            <p:nvPr/>
          </p:nvSpPr>
          <p:spPr>
            <a:xfrm>
              <a:off x="18617506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31">
              <a:extLst>
                <a:ext uri="{FF2B5EF4-FFF2-40B4-BE49-F238E27FC236}">
                  <a16:creationId xmlns:a16="http://schemas.microsoft.com/office/drawing/2014/main" id="{81AB85A3-D2A2-5215-C525-A7F1E38EC075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036923" y="7225705"/>
              <a:ext cx="2438669" cy="902180"/>
            </a:xfrm>
            <a:prstGeom prst="rect">
              <a:avLst/>
            </a:prstGeom>
          </p:spPr>
        </p:pic>
        <p:pic>
          <p:nvPicPr>
            <p:cNvPr id="49" name="object 32">
              <a:extLst>
                <a:ext uri="{FF2B5EF4-FFF2-40B4-BE49-F238E27FC236}">
                  <a16:creationId xmlns:a16="http://schemas.microsoft.com/office/drawing/2014/main" id="{1D693CF5-0B89-C15C-1D7E-8F8BCBB629DF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036923" y="6181246"/>
              <a:ext cx="2438669" cy="902180"/>
            </a:xfrm>
            <a:prstGeom prst="rect">
              <a:avLst/>
            </a:prstGeom>
          </p:spPr>
        </p:pic>
      </p:grpSp>
      <p:sp>
        <p:nvSpPr>
          <p:cNvPr id="50" name="object 33">
            <a:extLst>
              <a:ext uri="{FF2B5EF4-FFF2-40B4-BE49-F238E27FC236}">
                <a16:creationId xmlns:a16="http://schemas.microsoft.com/office/drawing/2014/main" id="{3B718F9D-5C61-8487-7CB0-B24AA0B3CE9B}"/>
              </a:ext>
            </a:extLst>
          </p:cNvPr>
          <p:cNvSpPr txBox="1"/>
          <p:nvPr/>
        </p:nvSpPr>
        <p:spPr>
          <a:xfrm>
            <a:off x="15923350" y="6194400"/>
            <a:ext cx="38227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5" dirty="0">
                <a:latin typeface="Times New Roman"/>
                <a:cs typeface="Times New Roman"/>
              </a:rPr>
              <a:t>k</a:t>
            </a:r>
            <a:r>
              <a:rPr sz="2775" i="1" spc="7" baseline="-19519" dirty="0">
                <a:latin typeface="Times New Roman"/>
                <a:cs typeface="Times New Roman"/>
              </a:rPr>
              <a:t>w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51" name="object 34">
            <a:extLst>
              <a:ext uri="{FF2B5EF4-FFF2-40B4-BE49-F238E27FC236}">
                <a16:creationId xmlns:a16="http://schemas.microsoft.com/office/drawing/2014/main" id="{4A409F75-2649-B7DD-DD72-86B27B0590AE}"/>
              </a:ext>
            </a:extLst>
          </p:cNvPr>
          <p:cNvSpPr txBox="1"/>
          <p:nvPr/>
        </p:nvSpPr>
        <p:spPr>
          <a:xfrm>
            <a:off x="14899475" y="6425646"/>
            <a:ext cx="1746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c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52" name="object 35">
            <a:extLst>
              <a:ext uri="{FF2B5EF4-FFF2-40B4-BE49-F238E27FC236}">
                <a16:creationId xmlns:a16="http://schemas.microsoft.com/office/drawing/2014/main" id="{4297B520-FF30-BE2F-9BE0-DC6EEB9C1265}"/>
              </a:ext>
            </a:extLst>
          </p:cNvPr>
          <p:cNvSpPr txBox="1"/>
          <p:nvPr/>
        </p:nvSpPr>
        <p:spPr>
          <a:xfrm>
            <a:off x="15036472" y="6606583"/>
            <a:ext cx="9207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5" dirty="0">
                <a:latin typeface="Times New Roman"/>
                <a:cs typeface="Times New Roman"/>
              </a:rPr>
              <a:t>i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53" name="object 36">
            <a:extLst>
              <a:ext uri="{FF2B5EF4-FFF2-40B4-BE49-F238E27FC236}">
                <a16:creationId xmlns:a16="http://schemas.microsoft.com/office/drawing/2014/main" id="{609B2B66-92BC-37FF-3955-2A27C7903DB7}"/>
              </a:ext>
            </a:extLst>
          </p:cNvPr>
          <p:cNvSpPr txBox="1"/>
          <p:nvPr/>
        </p:nvSpPr>
        <p:spPr>
          <a:xfrm>
            <a:off x="16963767" y="6093165"/>
            <a:ext cx="8382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" dirty="0">
                <a:latin typeface="Arial"/>
                <a:cs typeface="Arial"/>
              </a:rPr>
              <a:t>Filter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54" name="object 37">
            <a:extLst>
              <a:ext uri="{FF2B5EF4-FFF2-40B4-BE49-F238E27FC236}">
                <a16:creationId xmlns:a16="http://schemas.microsoft.com/office/drawing/2014/main" id="{7B50BE91-5560-4F51-E39D-3B17DF0CE415}"/>
              </a:ext>
            </a:extLst>
          </p:cNvPr>
          <p:cNvGrpSpPr/>
          <p:nvPr/>
        </p:nvGrpSpPr>
        <p:grpSpPr>
          <a:xfrm>
            <a:off x="16629681" y="6683698"/>
            <a:ext cx="261620" cy="1986280"/>
            <a:chOff x="16629681" y="6683698"/>
            <a:chExt cx="261620" cy="1986280"/>
          </a:xfrm>
        </p:grpSpPr>
        <p:sp>
          <p:nvSpPr>
            <p:cNvPr id="55" name="object 38">
              <a:extLst>
                <a:ext uri="{FF2B5EF4-FFF2-40B4-BE49-F238E27FC236}">
                  <a16:creationId xmlns:a16="http://schemas.microsoft.com/office/drawing/2014/main" id="{6BFD17EA-0249-844C-0302-E8E1BF72788F}"/>
                </a:ext>
              </a:extLst>
            </p:cNvPr>
            <p:cNvSpPr/>
            <p:nvPr/>
          </p:nvSpPr>
          <p:spPr>
            <a:xfrm>
              <a:off x="16753866" y="6797378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5">
                  <a:moveTo>
                    <a:pt x="0" y="175688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39">
              <a:extLst>
                <a:ext uri="{FF2B5EF4-FFF2-40B4-BE49-F238E27FC236}">
                  <a16:creationId xmlns:a16="http://schemas.microsoft.com/office/drawing/2014/main" id="{2009338C-D98C-455B-A0F0-E5E83F721AD4}"/>
                </a:ext>
              </a:extLst>
            </p:cNvPr>
            <p:cNvSpPr/>
            <p:nvPr/>
          </p:nvSpPr>
          <p:spPr>
            <a:xfrm>
              <a:off x="16629672" y="6683698"/>
              <a:ext cx="128270" cy="1986280"/>
            </a:xfrm>
            <a:custGeom>
              <a:avLst/>
              <a:gdLst/>
              <a:ahLst/>
              <a:cxnLst/>
              <a:rect l="l" t="t" r="r" b="b"/>
              <a:pathLst>
                <a:path w="128269" h="1986279">
                  <a:moveTo>
                    <a:pt x="127965" y="1873059"/>
                  </a:moveTo>
                  <a:lnTo>
                    <a:pt x="113157" y="1858251"/>
                  </a:lnTo>
                  <a:lnTo>
                    <a:pt x="0" y="1971395"/>
                  </a:lnTo>
                  <a:lnTo>
                    <a:pt x="14808" y="1986203"/>
                  </a:lnTo>
                  <a:lnTo>
                    <a:pt x="127965" y="1873059"/>
                  </a:lnTo>
                  <a:close/>
                </a:path>
                <a:path w="128269" h="1986279">
                  <a:moveTo>
                    <a:pt x="127965" y="113157"/>
                  </a:moveTo>
                  <a:lnTo>
                    <a:pt x="14808" y="0"/>
                  </a:lnTo>
                  <a:lnTo>
                    <a:pt x="0" y="14808"/>
                  </a:lnTo>
                  <a:lnTo>
                    <a:pt x="113157" y="127965"/>
                  </a:lnTo>
                  <a:lnTo>
                    <a:pt x="127965" y="11315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40">
              <a:extLst>
                <a:ext uri="{FF2B5EF4-FFF2-40B4-BE49-F238E27FC236}">
                  <a16:creationId xmlns:a16="http://schemas.microsoft.com/office/drawing/2014/main" id="{41C97A90-3B87-7E81-6344-79938210842E}"/>
                </a:ext>
              </a:extLst>
            </p:cNvPr>
            <p:cNvSpPr/>
            <p:nvPr/>
          </p:nvSpPr>
          <p:spPr>
            <a:xfrm>
              <a:off x="16762777" y="8261293"/>
              <a:ext cx="128270" cy="0"/>
            </a:xfrm>
            <a:custGeom>
              <a:avLst/>
              <a:gdLst/>
              <a:ahLst/>
              <a:cxnLst/>
              <a:rect l="l" t="t" r="r" b="b"/>
              <a:pathLst>
                <a:path w="128269">
                  <a:moveTo>
                    <a:pt x="127954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41">
            <a:extLst>
              <a:ext uri="{FF2B5EF4-FFF2-40B4-BE49-F238E27FC236}">
                <a16:creationId xmlns:a16="http://schemas.microsoft.com/office/drawing/2014/main" id="{0DA67077-A709-005E-6ED5-0F3B0FC777F5}"/>
              </a:ext>
            </a:extLst>
          </p:cNvPr>
          <p:cNvSpPr txBox="1"/>
          <p:nvPr/>
        </p:nvSpPr>
        <p:spPr>
          <a:xfrm>
            <a:off x="16966094" y="7946116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10" name="群組 9">
            <a:extLst>
              <a:ext uri="{FF2B5EF4-FFF2-40B4-BE49-F238E27FC236}">
                <a16:creationId xmlns:a16="http://schemas.microsoft.com/office/drawing/2014/main" id="{CAB17930-BA42-4C96-37F1-DFC166C2BBF7}"/>
              </a:ext>
            </a:extLst>
          </p:cNvPr>
          <p:cNvGrpSpPr/>
          <p:nvPr/>
        </p:nvGrpSpPr>
        <p:grpSpPr>
          <a:xfrm>
            <a:off x="7945883" y="3280941"/>
            <a:ext cx="2117974" cy="3258189"/>
            <a:chOff x="7945883" y="3280941"/>
            <a:chExt cx="2117974" cy="3258189"/>
          </a:xfrm>
        </p:grpSpPr>
        <p:grpSp>
          <p:nvGrpSpPr>
            <p:cNvPr id="11" name="群組 10">
              <a:extLst>
                <a:ext uri="{FF2B5EF4-FFF2-40B4-BE49-F238E27FC236}">
                  <a16:creationId xmlns:a16="http://schemas.microsoft.com/office/drawing/2014/main" id="{93A2B24E-A274-54FE-C3F4-3194F273F250}"/>
                </a:ext>
              </a:extLst>
            </p:cNvPr>
            <p:cNvGrpSpPr/>
            <p:nvPr/>
          </p:nvGrpSpPr>
          <p:grpSpPr>
            <a:xfrm>
              <a:off x="7945883" y="3280941"/>
              <a:ext cx="2117974" cy="2517702"/>
              <a:chOff x="7945883" y="3280941"/>
              <a:chExt cx="2117974" cy="2517702"/>
            </a:xfrm>
          </p:grpSpPr>
          <p:sp>
            <p:nvSpPr>
              <p:cNvPr id="13" name="object 16">
                <a:extLst>
                  <a:ext uri="{FF2B5EF4-FFF2-40B4-BE49-F238E27FC236}">
                    <a16:creationId xmlns:a16="http://schemas.microsoft.com/office/drawing/2014/main" id="{9A5A8ADF-2C0F-C90A-772F-9BC0202A1938}"/>
                  </a:ext>
                </a:extLst>
              </p:cNvPr>
              <p:cNvSpPr txBox="1"/>
              <p:nvPr/>
            </p:nvSpPr>
            <p:spPr>
              <a:xfrm>
                <a:off x="7945883" y="3280941"/>
                <a:ext cx="2031364" cy="2294859"/>
              </a:xfrm>
              <a:prstGeom prst="rect">
                <a:avLst/>
              </a:prstGeom>
            </p:spPr>
            <p:txBody>
              <a:bodyPr vert="horz" wrap="square" lIns="0" tIns="123825" rIns="0" bIns="0" rtlCol="0">
                <a:spAutoFit/>
              </a:bodyPr>
              <a:lstStyle/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r>
                  <a:rPr lang="en-US" sz="2900" b="1" spc="45" dirty="0">
                    <a:latin typeface="Arial"/>
                    <a:cs typeface="Arial"/>
                  </a:rPr>
                  <a:t>1D</a:t>
                </a:r>
                <a:r>
                  <a:rPr lang="en-US" sz="2900" b="1" spc="-35" dirty="0">
                    <a:latin typeface="Arial"/>
                    <a:cs typeface="Arial"/>
                  </a:rPr>
                  <a:t> </a:t>
                </a:r>
                <a:r>
                  <a:rPr lang="en-US" sz="2900" b="1" dirty="0">
                    <a:latin typeface="Arial"/>
                    <a:cs typeface="Arial"/>
                  </a:rPr>
                  <a:t>Conv</a:t>
                </a:r>
              </a:p>
              <a:p>
                <a:pPr marL="277495">
                  <a:spcBef>
                    <a:spcPts val="975"/>
                  </a:spcBef>
                </a:pP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=1, 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0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00" i="1" spc="25" dirty="0" err="1">
                    <a:latin typeface="Times New Roman"/>
                    <a:cs typeface="Times New Roman"/>
                  </a:rPr>
                  <a:t>w</a:t>
                </a:r>
                <a:r>
                  <a:rPr lang="en-US" altLang="zh-TW" sz="2900" i="1" baseline="-25000" dirty="0" err="1">
                    <a:latin typeface="Times New Roman"/>
                    <a:cs typeface="Times New Roman"/>
                  </a:rPr>
                  <a:t>i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endParaRPr lang="en-US" sz="2900" b="1" dirty="0">
                  <a:latin typeface="Arial"/>
                  <a:cs typeface="Arial"/>
                </a:endParaRPr>
              </a:p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endParaRPr sz="2900" dirty="0">
                  <a:latin typeface="Arial"/>
                  <a:cs typeface="Arial"/>
                </a:endParaRPr>
              </a:p>
            </p:txBody>
          </p:sp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40996C7A-9459-AC25-8320-AD8CDDFCDFC7}"/>
                  </a:ext>
                </a:extLst>
              </p:cNvPr>
              <p:cNvSpPr txBox="1"/>
              <p:nvPr/>
            </p:nvSpPr>
            <p:spPr>
              <a:xfrm>
                <a:off x="8104603" y="4699881"/>
                <a:ext cx="1959254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o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  <p:sp>
          <p:nvSpPr>
            <p:cNvPr id="12" name="文字方塊 11">
              <a:extLst>
                <a:ext uri="{FF2B5EF4-FFF2-40B4-BE49-F238E27FC236}">
                  <a16:creationId xmlns:a16="http://schemas.microsoft.com/office/drawing/2014/main" id="{1C3CBB2B-BEEE-5772-4632-EB931B4A7B07}"/>
                </a:ext>
              </a:extLst>
            </p:cNvPr>
            <p:cNvSpPr txBox="1"/>
            <p:nvPr/>
          </p:nvSpPr>
          <p:spPr>
            <a:xfrm>
              <a:off x="8138515" y="5440368"/>
              <a:ext cx="1586588" cy="1098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55055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內容版面配置區 37">
            <a:extLst>
              <a:ext uri="{FF2B5EF4-FFF2-40B4-BE49-F238E27FC236}">
                <a16:creationId xmlns:a16="http://schemas.microsoft.com/office/drawing/2014/main" id="{C2140213-0A36-562E-276E-6F21D98882F7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 dirty="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 dirty="0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Input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Output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Weights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Bias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 dirty="0"/>
              <a:t>Convolutio</a:t>
            </a:r>
            <a:r>
              <a:rPr lang="en-US" spc="-65" dirty="0"/>
              <a:t>n</a:t>
            </a:r>
            <a:r>
              <a:rPr lang="en-US" spc="-280" dirty="0"/>
              <a:t> </a:t>
            </a:r>
            <a:r>
              <a:rPr lang="en-US" spc="-170" dirty="0"/>
              <a:t>Layer</a:t>
            </a: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16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32" name="object 75">
            <a:extLst>
              <a:ext uri="{FF2B5EF4-FFF2-40B4-BE49-F238E27FC236}">
                <a16:creationId xmlns:a16="http://schemas.microsoft.com/office/drawing/2014/main" id="{2E147AB4-29FC-49C7-E31B-4A48F57A45DF}"/>
              </a:ext>
            </a:extLst>
          </p:cNvPr>
          <p:cNvGraphicFramePr>
            <a:graphicFrameLocks noGrp="1"/>
          </p:cNvGraphicFramePr>
          <p:nvPr/>
        </p:nvGraphicFramePr>
        <p:xfrm>
          <a:off x="1959180" y="7420329"/>
          <a:ext cx="5230493" cy="25887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511774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   k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w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476213"/>
                  </a:ext>
                </a:extLst>
              </a:tr>
            </a:tbl>
          </a:graphicData>
        </a:graphic>
      </p:graphicFrame>
      <p:pic>
        <p:nvPicPr>
          <p:cNvPr id="12" name="圖片 11" descr="一張含有 圖表, 行, 螢幕擷取畫面, 方案 的圖片&#10;&#10;自動產生的描述">
            <a:extLst>
              <a:ext uri="{FF2B5EF4-FFF2-40B4-BE49-F238E27FC236}">
                <a16:creationId xmlns:a16="http://schemas.microsoft.com/office/drawing/2014/main" id="{A2A95350-AE5B-0375-BA4C-670D29AA8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291" y="6030972"/>
            <a:ext cx="10660689" cy="3207229"/>
          </a:xfrm>
          <a:prstGeom prst="rect">
            <a:avLst/>
          </a:prstGeom>
        </p:spPr>
      </p:pic>
      <p:grpSp>
        <p:nvGrpSpPr>
          <p:cNvPr id="13" name="群組 12">
            <a:extLst>
              <a:ext uri="{FF2B5EF4-FFF2-40B4-BE49-F238E27FC236}">
                <a16:creationId xmlns:a16="http://schemas.microsoft.com/office/drawing/2014/main" id="{3C8A290D-F1BF-D628-5D1A-475B0703AB0F}"/>
              </a:ext>
            </a:extLst>
          </p:cNvPr>
          <p:cNvGrpSpPr/>
          <p:nvPr/>
        </p:nvGrpSpPr>
        <p:grpSpPr>
          <a:xfrm>
            <a:off x="7945883" y="3280941"/>
            <a:ext cx="2117974" cy="3258189"/>
            <a:chOff x="7945883" y="3280941"/>
            <a:chExt cx="2117974" cy="3258189"/>
          </a:xfrm>
        </p:grpSpPr>
        <p:grpSp>
          <p:nvGrpSpPr>
            <p:cNvPr id="14" name="群組 13">
              <a:extLst>
                <a:ext uri="{FF2B5EF4-FFF2-40B4-BE49-F238E27FC236}">
                  <a16:creationId xmlns:a16="http://schemas.microsoft.com/office/drawing/2014/main" id="{F163BFEF-F035-EC70-7F04-4C56B0024DD5}"/>
                </a:ext>
              </a:extLst>
            </p:cNvPr>
            <p:cNvGrpSpPr/>
            <p:nvPr/>
          </p:nvGrpSpPr>
          <p:grpSpPr>
            <a:xfrm>
              <a:off x="7945883" y="3280941"/>
              <a:ext cx="2117974" cy="2517702"/>
              <a:chOff x="7945883" y="3280941"/>
              <a:chExt cx="2117974" cy="2517702"/>
            </a:xfrm>
          </p:grpSpPr>
          <p:sp>
            <p:nvSpPr>
              <p:cNvPr id="17" name="object 16">
                <a:extLst>
                  <a:ext uri="{FF2B5EF4-FFF2-40B4-BE49-F238E27FC236}">
                    <a16:creationId xmlns:a16="http://schemas.microsoft.com/office/drawing/2014/main" id="{C2B01D6F-D133-E74C-54FD-0CEF5260284B}"/>
                  </a:ext>
                </a:extLst>
              </p:cNvPr>
              <p:cNvSpPr txBox="1"/>
              <p:nvPr/>
            </p:nvSpPr>
            <p:spPr>
              <a:xfrm>
                <a:off x="7945883" y="3280941"/>
                <a:ext cx="2031364" cy="2294859"/>
              </a:xfrm>
              <a:prstGeom prst="rect">
                <a:avLst/>
              </a:prstGeom>
            </p:spPr>
            <p:txBody>
              <a:bodyPr vert="horz" wrap="square" lIns="0" tIns="123825" rIns="0" bIns="0" rtlCol="0">
                <a:spAutoFit/>
              </a:bodyPr>
              <a:lstStyle/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r>
                  <a:rPr lang="en-US" sz="2900" b="1" spc="45" dirty="0">
                    <a:latin typeface="Arial"/>
                    <a:cs typeface="Arial"/>
                  </a:rPr>
                  <a:t>1D</a:t>
                </a:r>
                <a:r>
                  <a:rPr lang="en-US" sz="2900" b="1" spc="-35" dirty="0">
                    <a:latin typeface="Arial"/>
                    <a:cs typeface="Arial"/>
                  </a:rPr>
                  <a:t> </a:t>
                </a:r>
                <a:r>
                  <a:rPr lang="en-US" sz="2900" b="1" dirty="0">
                    <a:latin typeface="Arial"/>
                    <a:cs typeface="Arial"/>
                  </a:rPr>
                  <a:t>Conv</a:t>
                </a:r>
              </a:p>
              <a:p>
                <a:pPr marL="277495">
                  <a:spcBef>
                    <a:spcPts val="975"/>
                  </a:spcBef>
                </a:pP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=1, 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0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00" i="1" spc="25" dirty="0" err="1">
                    <a:latin typeface="Times New Roman"/>
                    <a:cs typeface="Times New Roman"/>
                  </a:rPr>
                  <a:t>w</a:t>
                </a:r>
                <a:r>
                  <a:rPr lang="en-US" altLang="zh-TW" sz="2900" i="1" baseline="-25000" dirty="0" err="1">
                    <a:latin typeface="Times New Roman"/>
                    <a:cs typeface="Times New Roman"/>
                  </a:rPr>
                  <a:t>i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endParaRPr lang="en-US" sz="2900" b="1" dirty="0">
                  <a:latin typeface="Arial"/>
                  <a:cs typeface="Arial"/>
                </a:endParaRPr>
              </a:p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endParaRPr sz="2900" dirty="0">
                  <a:latin typeface="Arial"/>
                  <a:cs typeface="Arial"/>
                </a:endParaRPr>
              </a:p>
            </p:txBody>
          </p:sp>
          <p:sp>
            <p:nvSpPr>
              <p:cNvPr id="18" name="文字方塊 17">
                <a:extLst>
                  <a:ext uri="{FF2B5EF4-FFF2-40B4-BE49-F238E27FC236}">
                    <a16:creationId xmlns:a16="http://schemas.microsoft.com/office/drawing/2014/main" id="{128E1EFF-315E-10D4-2282-DFFDE51ADCF4}"/>
                  </a:ext>
                </a:extLst>
              </p:cNvPr>
              <p:cNvSpPr txBox="1"/>
              <p:nvPr/>
            </p:nvSpPr>
            <p:spPr>
              <a:xfrm>
                <a:off x="8104603" y="4699881"/>
                <a:ext cx="1959254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o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F87167A0-9173-A380-7F2C-3BF147586EC7}"/>
                </a:ext>
              </a:extLst>
            </p:cNvPr>
            <p:cNvSpPr txBox="1"/>
            <p:nvPr/>
          </p:nvSpPr>
          <p:spPr>
            <a:xfrm>
              <a:off x="8138515" y="5440368"/>
              <a:ext cx="1586588" cy="1098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708789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385A9F-DD76-90EF-AAB5-F34471A72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pc="-200" dirty="0"/>
              <a:t>Convolutio</a:t>
            </a:r>
            <a:r>
              <a:rPr lang="en-US" altLang="zh-TW" spc="-65" dirty="0"/>
              <a:t>n</a:t>
            </a:r>
            <a:r>
              <a:rPr lang="en-US" altLang="zh-TW" spc="-280" dirty="0"/>
              <a:t> </a:t>
            </a:r>
            <a:r>
              <a:rPr lang="en-US" altLang="zh-TW" spc="-170" dirty="0"/>
              <a:t>Layer</a:t>
            </a:r>
            <a:endParaRPr kumimoji="1" lang="zh-TW" altLang="en-US" dirty="0"/>
          </a:p>
        </p:txBody>
      </p:sp>
      <p:pic>
        <p:nvPicPr>
          <p:cNvPr id="4" name="object 9">
            <a:extLst>
              <a:ext uri="{FF2B5EF4-FFF2-40B4-BE49-F238E27FC236}">
                <a16:creationId xmlns:a16="http://schemas.microsoft.com/office/drawing/2014/main" id="{CA8CC8CF-70B7-7F31-EB29-8D3CF7C54F2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01753" y="6623606"/>
            <a:ext cx="3121408" cy="1318888"/>
          </a:xfrm>
          <a:prstGeom prst="rect">
            <a:avLst/>
          </a:prstGeom>
        </p:spPr>
      </p:pic>
      <p:sp>
        <p:nvSpPr>
          <p:cNvPr id="5" name="object 10">
            <a:extLst>
              <a:ext uri="{FF2B5EF4-FFF2-40B4-BE49-F238E27FC236}">
                <a16:creationId xmlns:a16="http://schemas.microsoft.com/office/drawing/2014/main" id="{728338FA-D314-A61D-9DF8-95268102DFD9}"/>
              </a:ext>
            </a:extLst>
          </p:cNvPr>
          <p:cNvSpPr txBox="1"/>
          <p:nvPr/>
        </p:nvSpPr>
        <p:spPr>
          <a:xfrm>
            <a:off x="10150026" y="8136060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6" name="object 11">
            <a:extLst>
              <a:ext uri="{FF2B5EF4-FFF2-40B4-BE49-F238E27FC236}">
                <a16:creationId xmlns:a16="http://schemas.microsoft.com/office/drawing/2014/main" id="{098E7019-7CDA-2D42-32D5-CDACCFB2A5EA}"/>
              </a:ext>
            </a:extLst>
          </p:cNvPr>
          <p:cNvGrpSpPr/>
          <p:nvPr/>
        </p:nvGrpSpPr>
        <p:grpSpPr>
          <a:xfrm>
            <a:off x="10913887" y="8051102"/>
            <a:ext cx="958215" cy="100965"/>
            <a:chOff x="10913887" y="8051102"/>
            <a:chExt cx="958215" cy="100965"/>
          </a:xfrm>
        </p:grpSpPr>
        <p:sp>
          <p:nvSpPr>
            <p:cNvPr id="7" name="object 12">
              <a:extLst>
                <a:ext uri="{FF2B5EF4-FFF2-40B4-BE49-F238E27FC236}">
                  <a16:creationId xmlns:a16="http://schemas.microsoft.com/office/drawing/2014/main" id="{D1C348D6-9C94-F195-47D4-8511854C1865}"/>
                </a:ext>
              </a:extLst>
            </p:cNvPr>
            <p:cNvSpPr/>
            <p:nvPr/>
          </p:nvSpPr>
          <p:spPr>
            <a:xfrm>
              <a:off x="11003936" y="8101362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13">
              <a:extLst>
                <a:ext uri="{FF2B5EF4-FFF2-40B4-BE49-F238E27FC236}">
                  <a16:creationId xmlns:a16="http://schemas.microsoft.com/office/drawing/2014/main" id="{7F73978C-D9B6-E107-199F-B93238CD1C34}"/>
                </a:ext>
              </a:extLst>
            </p:cNvPr>
            <p:cNvSpPr/>
            <p:nvPr/>
          </p:nvSpPr>
          <p:spPr>
            <a:xfrm>
              <a:off x="10913884" y="8051107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14">
            <a:extLst>
              <a:ext uri="{FF2B5EF4-FFF2-40B4-BE49-F238E27FC236}">
                <a16:creationId xmlns:a16="http://schemas.microsoft.com/office/drawing/2014/main" id="{5D400790-CF75-2CED-0EF9-8F1F8FBD20AE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pic>
        <p:nvPicPr>
          <p:cNvPr id="10" name="object 19">
            <a:extLst>
              <a:ext uri="{FF2B5EF4-FFF2-40B4-BE49-F238E27FC236}">
                <a16:creationId xmlns:a16="http://schemas.microsoft.com/office/drawing/2014/main" id="{23EAB4A6-D5C1-E204-59E7-46EE16FCA3C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036923" y="8252697"/>
            <a:ext cx="2438669" cy="902180"/>
          </a:xfrm>
          <a:prstGeom prst="rect">
            <a:avLst/>
          </a:prstGeom>
        </p:spPr>
      </p:pic>
      <p:grpSp>
        <p:nvGrpSpPr>
          <p:cNvPr id="11" name="object 20">
            <a:extLst>
              <a:ext uri="{FF2B5EF4-FFF2-40B4-BE49-F238E27FC236}">
                <a16:creationId xmlns:a16="http://schemas.microsoft.com/office/drawing/2014/main" id="{AF7B3A97-1957-24DF-9D07-5EC252E38DA0}"/>
              </a:ext>
            </a:extLst>
          </p:cNvPr>
          <p:cNvGrpSpPr/>
          <p:nvPr/>
        </p:nvGrpSpPr>
        <p:grpSpPr>
          <a:xfrm>
            <a:off x="12746914" y="6181246"/>
            <a:ext cx="6770370" cy="1946910"/>
            <a:chOff x="12746914" y="6181246"/>
            <a:chExt cx="6770370" cy="1946910"/>
          </a:xfrm>
        </p:grpSpPr>
        <p:sp>
          <p:nvSpPr>
            <p:cNvPr id="12" name="object 21">
              <a:extLst>
                <a:ext uri="{FF2B5EF4-FFF2-40B4-BE49-F238E27FC236}">
                  <a16:creationId xmlns:a16="http://schemas.microsoft.com/office/drawing/2014/main" id="{6D0552A4-C8E9-8901-C41F-C0B92D7C23E8}"/>
                </a:ext>
              </a:extLst>
            </p:cNvPr>
            <p:cNvSpPr/>
            <p:nvPr/>
          </p:nvSpPr>
          <p:spPr>
            <a:xfrm>
              <a:off x="13266028" y="6672878"/>
              <a:ext cx="5137150" cy="391160"/>
            </a:xfrm>
            <a:custGeom>
              <a:avLst/>
              <a:gdLst/>
              <a:ahLst/>
              <a:cxnLst/>
              <a:rect l="l" t="t" r="r" b="b"/>
              <a:pathLst>
                <a:path w="5137150" h="391159">
                  <a:moveTo>
                    <a:pt x="0" y="0"/>
                  </a:moveTo>
                  <a:lnTo>
                    <a:pt x="5136582" y="390899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22">
              <a:extLst>
                <a:ext uri="{FF2B5EF4-FFF2-40B4-BE49-F238E27FC236}">
                  <a16:creationId xmlns:a16="http://schemas.microsoft.com/office/drawing/2014/main" id="{05F2367B-97CF-7F00-CBC9-F8A1F2289BEE}"/>
                </a:ext>
              </a:extLst>
            </p:cNvPr>
            <p:cNvSpPr/>
            <p:nvPr/>
          </p:nvSpPr>
          <p:spPr>
            <a:xfrm>
              <a:off x="12762304" y="7219955"/>
              <a:ext cx="5481320" cy="42545"/>
            </a:xfrm>
            <a:custGeom>
              <a:avLst/>
              <a:gdLst/>
              <a:ahLst/>
              <a:cxnLst/>
              <a:rect l="l" t="t" r="r" b="b"/>
              <a:pathLst>
                <a:path w="5481319" h="42545">
                  <a:moveTo>
                    <a:pt x="5481088" y="21014"/>
                  </a:moveTo>
                  <a:lnTo>
                    <a:pt x="80" y="42028"/>
                  </a:lnTo>
                  <a:lnTo>
                    <a:pt x="0" y="21013"/>
                  </a:lnTo>
                  <a:lnTo>
                    <a:pt x="5481007" y="0"/>
                  </a:lnTo>
                  <a:lnTo>
                    <a:pt x="5481088" y="2101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23">
              <a:extLst>
                <a:ext uri="{FF2B5EF4-FFF2-40B4-BE49-F238E27FC236}">
                  <a16:creationId xmlns:a16="http://schemas.microsoft.com/office/drawing/2014/main" id="{46920C3F-4EC6-3B02-0D26-D4F08A57F175}"/>
                </a:ext>
              </a:extLst>
            </p:cNvPr>
            <p:cNvSpPr/>
            <p:nvPr/>
          </p:nvSpPr>
          <p:spPr>
            <a:xfrm>
              <a:off x="12757391" y="7548173"/>
              <a:ext cx="5475605" cy="52705"/>
            </a:xfrm>
            <a:custGeom>
              <a:avLst/>
              <a:gdLst/>
              <a:ahLst/>
              <a:cxnLst/>
              <a:rect l="l" t="t" r="r" b="b"/>
              <a:pathLst>
                <a:path w="5475605" h="52704">
                  <a:moveTo>
                    <a:pt x="0" y="52350"/>
                  </a:moveTo>
                  <a:lnTo>
                    <a:pt x="5475426" y="0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4">
              <a:extLst>
                <a:ext uri="{FF2B5EF4-FFF2-40B4-BE49-F238E27FC236}">
                  <a16:creationId xmlns:a16="http://schemas.microsoft.com/office/drawing/2014/main" id="{FF795496-D45D-DA3C-F4EF-E7D88B5C6672}"/>
                </a:ext>
              </a:extLst>
            </p:cNvPr>
            <p:cNvSpPr/>
            <p:nvPr/>
          </p:nvSpPr>
          <p:spPr>
            <a:xfrm>
              <a:off x="13240539" y="7060017"/>
              <a:ext cx="5105400" cy="339090"/>
            </a:xfrm>
            <a:custGeom>
              <a:avLst/>
              <a:gdLst/>
              <a:ahLst/>
              <a:cxnLst/>
              <a:rect l="l" t="t" r="r" b="b"/>
              <a:pathLst>
                <a:path w="5105400" h="339090">
                  <a:moveTo>
                    <a:pt x="0" y="0"/>
                  </a:moveTo>
                  <a:lnTo>
                    <a:pt x="5105310" y="338564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25">
              <a:extLst>
                <a:ext uri="{FF2B5EF4-FFF2-40B4-BE49-F238E27FC236}">
                  <a16:creationId xmlns:a16="http://schemas.microsoft.com/office/drawing/2014/main" id="{4B475064-6093-AA68-3C50-4F15482BB1F5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846085" y="7045618"/>
              <a:ext cx="1671174" cy="902180"/>
            </a:xfrm>
            <a:prstGeom prst="rect">
              <a:avLst/>
            </a:prstGeom>
          </p:spPr>
        </p:pic>
        <p:pic>
          <p:nvPicPr>
            <p:cNvPr id="17" name="object 26">
              <a:extLst>
                <a:ext uri="{FF2B5EF4-FFF2-40B4-BE49-F238E27FC236}">
                  <a16:creationId xmlns:a16="http://schemas.microsoft.com/office/drawing/2014/main" id="{300774B2-D957-FDA2-E367-D23AF21A40DE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036923" y="7225705"/>
              <a:ext cx="2438669" cy="902180"/>
            </a:xfrm>
            <a:prstGeom prst="rect">
              <a:avLst/>
            </a:prstGeom>
          </p:spPr>
        </p:pic>
        <p:pic>
          <p:nvPicPr>
            <p:cNvPr id="18" name="object 27">
              <a:extLst>
                <a:ext uri="{FF2B5EF4-FFF2-40B4-BE49-F238E27FC236}">
                  <a16:creationId xmlns:a16="http://schemas.microsoft.com/office/drawing/2014/main" id="{99D7A32E-CA81-9EAF-116F-789E1CF6C46F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036923" y="6181246"/>
              <a:ext cx="2438669" cy="902180"/>
            </a:xfrm>
            <a:prstGeom prst="rect">
              <a:avLst/>
            </a:prstGeom>
          </p:spPr>
        </p:pic>
      </p:grpSp>
      <p:sp>
        <p:nvSpPr>
          <p:cNvPr id="19" name="object 28">
            <a:extLst>
              <a:ext uri="{FF2B5EF4-FFF2-40B4-BE49-F238E27FC236}">
                <a16:creationId xmlns:a16="http://schemas.microsoft.com/office/drawing/2014/main" id="{F10A4F98-69AD-8581-645E-17CB2C6179D8}"/>
              </a:ext>
            </a:extLst>
          </p:cNvPr>
          <p:cNvSpPr txBox="1"/>
          <p:nvPr/>
        </p:nvSpPr>
        <p:spPr>
          <a:xfrm>
            <a:off x="15923350" y="6194400"/>
            <a:ext cx="38227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5" dirty="0">
                <a:latin typeface="Times New Roman"/>
                <a:cs typeface="Times New Roman"/>
              </a:rPr>
              <a:t>k</a:t>
            </a:r>
            <a:r>
              <a:rPr sz="2775" i="1" spc="7" baseline="-19519" dirty="0">
                <a:latin typeface="Times New Roman"/>
                <a:cs typeface="Times New Roman"/>
              </a:rPr>
              <a:t>w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20" name="object 29">
            <a:extLst>
              <a:ext uri="{FF2B5EF4-FFF2-40B4-BE49-F238E27FC236}">
                <a16:creationId xmlns:a16="http://schemas.microsoft.com/office/drawing/2014/main" id="{64AF022E-ACED-ED96-B55C-7F370102F6A1}"/>
              </a:ext>
            </a:extLst>
          </p:cNvPr>
          <p:cNvSpPr txBox="1"/>
          <p:nvPr/>
        </p:nvSpPr>
        <p:spPr>
          <a:xfrm>
            <a:off x="14874075" y="6425646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21" name="object 30">
            <a:extLst>
              <a:ext uri="{FF2B5EF4-FFF2-40B4-BE49-F238E27FC236}">
                <a16:creationId xmlns:a16="http://schemas.microsoft.com/office/drawing/2014/main" id="{5473204A-96FB-35F0-5105-91EE24FD8BBB}"/>
              </a:ext>
            </a:extLst>
          </p:cNvPr>
          <p:cNvGrpSpPr/>
          <p:nvPr/>
        </p:nvGrpSpPr>
        <p:grpSpPr>
          <a:xfrm>
            <a:off x="16629681" y="6683698"/>
            <a:ext cx="261620" cy="1986280"/>
            <a:chOff x="16629681" y="6683698"/>
            <a:chExt cx="261620" cy="1986280"/>
          </a:xfrm>
        </p:grpSpPr>
        <p:sp>
          <p:nvSpPr>
            <p:cNvPr id="22" name="object 31">
              <a:extLst>
                <a:ext uri="{FF2B5EF4-FFF2-40B4-BE49-F238E27FC236}">
                  <a16:creationId xmlns:a16="http://schemas.microsoft.com/office/drawing/2014/main" id="{14E349E1-C3BD-2C7C-873E-9C5E7861907D}"/>
                </a:ext>
              </a:extLst>
            </p:cNvPr>
            <p:cNvSpPr/>
            <p:nvPr/>
          </p:nvSpPr>
          <p:spPr>
            <a:xfrm>
              <a:off x="16753866" y="6797378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5">
                  <a:moveTo>
                    <a:pt x="0" y="175688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2">
              <a:extLst>
                <a:ext uri="{FF2B5EF4-FFF2-40B4-BE49-F238E27FC236}">
                  <a16:creationId xmlns:a16="http://schemas.microsoft.com/office/drawing/2014/main" id="{042E0FC7-1C68-C498-D961-E6D65A258545}"/>
                </a:ext>
              </a:extLst>
            </p:cNvPr>
            <p:cNvSpPr/>
            <p:nvPr/>
          </p:nvSpPr>
          <p:spPr>
            <a:xfrm>
              <a:off x="16629672" y="6683698"/>
              <a:ext cx="128270" cy="1986280"/>
            </a:xfrm>
            <a:custGeom>
              <a:avLst/>
              <a:gdLst/>
              <a:ahLst/>
              <a:cxnLst/>
              <a:rect l="l" t="t" r="r" b="b"/>
              <a:pathLst>
                <a:path w="128269" h="1986279">
                  <a:moveTo>
                    <a:pt x="127965" y="1873059"/>
                  </a:moveTo>
                  <a:lnTo>
                    <a:pt x="113157" y="1858251"/>
                  </a:lnTo>
                  <a:lnTo>
                    <a:pt x="0" y="1971395"/>
                  </a:lnTo>
                  <a:lnTo>
                    <a:pt x="14808" y="1986203"/>
                  </a:lnTo>
                  <a:lnTo>
                    <a:pt x="127965" y="1873059"/>
                  </a:lnTo>
                  <a:close/>
                </a:path>
                <a:path w="128269" h="1986279">
                  <a:moveTo>
                    <a:pt x="127965" y="113157"/>
                  </a:moveTo>
                  <a:lnTo>
                    <a:pt x="14808" y="0"/>
                  </a:lnTo>
                  <a:lnTo>
                    <a:pt x="0" y="14808"/>
                  </a:lnTo>
                  <a:lnTo>
                    <a:pt x="113157" y="127965"/>
                  </a:lnTo>
                  <a:lnTo>
                    <a:pt x="127965" y="11315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33">
              <a:extLst>
                <a:ext uri="{FF2B5EF4-FFF2-40B4-BE49-F238E27FC236}">
                  <a16:creationId xmlns:a16="http://schemas.microsoft.com/office/drawing/2014/main" id="{A935E6A6-609C-24BB-EB63-B3FFC9E9C7F8}"/>
                </a:ext>
              </a:extLst>
            </p:cNvPr>
            <p:cNvSpPr/>
            <p:nvPr/>
          </p:nvSpPr>
          <p:spPr>
            <a:xfrm>
              <a:off x="16762777" y="8261293"/>
              <a:ext cx="128270" cy="0"/>
            </a:xfrm>
            <a:custGeom>
              <a:avLst/>
              <a:gdLst/>
              <a:ahLst/>
              <a:cxnLst/>
              <a:rect l="l" t="t" r="r" b="b"/>
              <a:pathLst>
                <a:path w="128269">
                  <a:moveTo>
                    <a:pt x="127954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34">
            <a:extLst>
              <a:ext uri="{FF2B5EF4-FFF2-40B4-BE49-F238E27FC236}">
                <a16:creationId xmlns:a16="http://schemas.microsoft.com/office/drawing/2014/main" id="{43753200-FDCB-AA93-C956-938372813439}"/>
              </a:ext>
            </a:extLst>
          </p:cNvPr>
          <p:cNvSpPr txBox="1"/>
          <p:nvPr/>
        </p:nvSpPr>
        <p:spPr>
          <a:xfrm>
            <a:off x="16966094" y="7946116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graphicFrame>
        <p:nvGraphicFramePr>
          <p:cNvPr id="26" name="object 75">
            <a:extLst>
              <a:ext uri="{FF2B5EF4-FFF2-40B4-BE49-F238E27FC236}">
                <a16:creationId xmlns:a16="http://schemas.microsoft.com/office/drawing/2014/main" id="{2922F2F4-E5B9-8711-E27F-35AF31CAD85F}"/>
              </a:ext>
            </a:extLst>
          </p:cNvPr>
          <p:cNvGraphicFramePr>
            <a:graphicFrameLocks noGrp="1"/>
          </p:cNvGraphicFramePr>
          <p:nvPr/>
        </p:nvGraphicFramePr>
        <p:xfrm>
          <a:off x="1959180" y="7420329"/>
          <a:ext cx="5230493" cy="25887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511774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   k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w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476213"/>
                  </a:ext>
                </a:extLst>
              </a:tr>
            </a:tbl>
          </a:graphicData>
        </a:graphic>
      </p:graphicFrame>
      <p:sp>
        <p:nvSpPr>
          <p:cNvPr id="30" name="內容版面配置區 37">
            <a:extLst>
              <a:ext uri="{FF2B5EF4-FFF2-40B4-BE49-F238E27FC236}">
                <a16:creationId xmlns:a16="http://schemas.microsoft.com/office/drawing/2014/main" id="{90281A9D-7516-B08C-1C67-5C2AF74BC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157" y="2391071"/>
            <a:ext cx="17339786" cy="7426887"/>
          </a:xfrm>
        </p:spPr>
        <p:txBody>
          <a:bodyPr/>
          <a:lstStyle/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 b="1" dirty="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 b="1" dirty="0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Input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Output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Weights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Bias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  <p:grpSp>
        <p:nvGrpSpPr>
          <p:cNvPr id="31" name="群組 30">
            <a:extLst>
              <a:ext uri="{FF2B5EF4-FFF2-40B4-BE49-F238E27FC236}">
                <a16:creationId xmlns:a16="http://schemas.microsoft.com/office/drawing/2014/main" id="{B0D89B72-8E86-D610-309E-0E806D67AD9D}"/>
              </a:ext>
            </a:extLst>
          </p:cNvPr>
          <p:cNvGrpSpPr/>
          <p:nvPr/>
        </p:nvGrpSpPr>
        <p:grpSpPr>
          <a:xfrm>
            <a:off x="7945883" y="3280941"/>
            <a:ext cx="2117974" cy="3258189"/>
            <a:chOff x="7945883" y="3280941"/>
            <a:chExt cx="2117974" cy="3258189"/>
          </a:xfrm>
        </p:grpSpPr>
        <p:grpSp>
          <p:nvGrpSpPr>
            <p:cNvPr id="32" name="群組 31">
              <a:extLst>
                <a:ext uri="{FF2B5EF4-FFF2-40B4-BE49-F238E27FC236}">
                  <a16:creationId xmlns:a16="http://schemas.microsoft.com/office/drawing/2014/main" id="{992BAF11-B7A6-43F9-0B43-6D49A08D05A8}"/>
                </a:ext>
              </a:extLst>
            </p:cNvPr>
            <p:cNvGrpSpPr/>
            <p:nvPr/>
          </p:nvGrpSpPr>
          <p:grpSpPr>
            <a:xfrm>
              <a:off x="7945883" y="3280941"/>
              <a:ext cx="2117974" cy="2517702"/>
              <a:chOff x="7945883" y="3280941"/>
              <a:chExt cx="2117974" cy="2517702"/>
            </a:xfrm>
          </p:grpSpPr>
          <p:sp>
            <p:nvSpPr>
              <p:cNvPr id="34" name="object 16">
                <a:extLst>
                  <a:ext uri="{FF2B5EF4-FFF2-40B4-BE49-F238E27FC236}">
                    <a16:creationId xmlns:a16="http://schemas.microsoft.com/office/drawing/2014/main" id="{6E2B5700-0EA0-AFA7-BDD8-B08ED862BD1E}"/>
                  </a:ext>
                </a:extLst>
              </p:cNvPr>
              <p:cNvSpPr txBox="1"/>
              <p:nvPr/>
            </p:nvSpPr>
            <p:spPr>
              <a:xfrm>
                <a:off x="7945883" y="3280941"/>
                <a:ext cx="2031364" cy="2294859"/>
              </a:xfrm>
              <a:prstGeom prst="rect">
                <a:avLst/>
              </a:prstGeom>
            </p:spPr>
            <p:txBody>
              <a:bodyPr vert="horz" wrap="square" lIns="0" tIns="123825" rIns="0" bIns="0" rtlCol="0">
                <a:spAutoFit/>
              </a:bodyPr>
              <a:lstStyle/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r>
                  <a:rPr lang="en-US" sz="2900" b="1" spc="45" dirty="0">
                    <a:latin typeface="Arial"/>
                    <a:cs typeface="Arial"/>
                  </a:rPr>
                  <a:t>1D</a:t>
                </a:r>
                <a:r>
                  <a:rPr lang="en-US" sz="2900" b="1" spc="-35" dirty="0">
                    <a:latin typeface="Arial"/>
                    <a:cs typeface="Arial"/>
                  </a:rPr>
                  <a:t> </a:t>
                </a:r>
                <a:r>
                  <a:rPr lang="en-US" sz="2900" b="1" dirty="0">
                    <a:latin typeface="Arial"/>
                    <a:cs typeface="Arial"/>
                  </a:rPr>
                  <a:t>Conv</a:t>
                </a:r>
              </a:p>
              <a:p>
                <a:pPr marL="277495">
                  <a:spcBef>
                    <a:spcPts val="975"/>
                  </a:spcBef>
                </a:pP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=1, 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0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00" i="1" spc="25" dirty="0" err="1">
                    <a:latin typeface="Times New Roman"/>
                    <a:cs typeface="Times New Roman"/>
                  </a:rPr>
                  <a:t>w</a:t>
                </a:r>
                <a:r>
                  <a:rPr lang="en-US" altLang="zh-TW" sz="2900" i="1" baseline="-25000" dirty="0" err="1">
                    <a:latin typeface="Times New Roman"/>
                    <a:cs typeface="Times New Roman"/>
                  </a:rPr>
                  <a:t>i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endParaRPr lang="en-US" sz="2900" b="1" dirty="0">
                  <a:latin typeface="Arial"/>
                  <a:cs typeface="Arial"/>
                </a:endParaRPr>
              </a:p>
              <a:p>
                <a:pPr marL="277495">
                  <a:lnSpc>
                    <a:spcPct val="100000"/>
                  </a:lnSpc>
                  <a:spcBef>
                    <a:spcPts val="975"/>
                  </a:spcBef>
                </a:pPr>
                <a:endParaRPr sz="2900" dirty="0">
                  <a:latin typeface="Arial"/>
                  <a:cs typeface="Arial"/>
                </a:endParaRPr>
              </a:p>
            </p:txBody>
          </p:sp>
          <p:sp>
            <p:nvSpPr>
              <p:cNvPr id="35" name="文字方塊 34">
                <a:extLst>
                  <a:ext uri="{FF2B5EF4-FFF2-40B4-BE49-F238E27FC236}">
                    <a16:creationId xmlns:a16="http://schemas.microsoft.com/office/drawing/2014/main" id="{5A04D2DB-B9DB-EE24-F26B-27AAB568BBCF}"/>
                  </a:ext>
                </a:extLst>
              </p:cNvPr>
              <p:cNvSpPr txBox="1"/>
              <p:nvPr/>
            </p:nvSpPr>
            <p:spPr>
              <a:xfrm>
                <a:off x="8104603" y="4699881"/>
                <a:ext cx="1959254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0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zh-TW" sz="290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o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7B151F58-9A35-8CA6-3913-827E66D5F61A}"/>
                </a:ext>
              </a:extLst>
            </p:cNvPr>
            <p:cNvSpPr txBox="1"/>
            <p:nvPr/>
          </p:nvSpPr>
          <p:spPr>
            <a:xfrm>
              <a:off x="8138515" y="5440368"/>
              <a:ext cx="1586588" cy="10987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8573284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18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sp>
        <p:nvSpPr>
          <p:cNvPr id="35" name="object 9">
            <a:extLst>
              <a:ext uri="{FF2B5EF4-FFF2-40B4-BE49-F238E27FC236}">
                <a16:creationId xmlns:a16="http://schemas.microsoft.com/office/drawing/2014/main" id="{BBB4818D-3D45-B4BE-871C-150D5C2B2A98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sp>
        <p:nvSpPr>
          <p:cNvPr id="41" name="object 15">
            <a:extLst>
              <a:ext uri="{FF2B5EF4-FFF2-40B4-BE49-F238E27FC236}">
                <a16:creationId xmlns:a16="http://schemas.microsoft.com/office/drawing/2014/main" id="{60057B4F-FE11-2F7A-3A42-01B26B18D9C3}"/>
              </a:ext>
            </a:extLst>
          </p:cNvPr>
          <p:cNvSpPr/>
          <p:nvPr/>
        </p:nvSpPr>
        <p:spPr>
          <a:xfrm>
            <a:off x="10221032" y="7709022"/>
            <a:ext cx="0" cy="591185"/>
          </a:xfrm>
          <a:custGeom>
            <a:avLst/>
            <a:gdLst/>
            <a:ahLst/>
            <a:cxnLst/>
            <a:rect l="l" t="t" r="r" b="b"/>
            <a:pathLst>
              <a:path h="591184">
                <a:moveTo>
                  <a:pt x="0" y="0"/>
                </a:moveTo>
                <a:lnTo>
                  <a:pt x="0" y="590610"/>
                </a:lnTo>
              </a:path>
            </a:pathLst>
          </a:custGeom>
          <a:ln w="20941">
            <a:solidFill>
              <a:srgbClr val="8A8A8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16">
            <a:extLst>
              <a:ext uri="{FF2B5EF4-FFF2-40B4-BE49-F238E27FC236}">
                <a16:creationId xmlns:a16="http://schemas.microsoft.com/office/drawing/2014/main" id="{4291CCB5-D9EE-DAD6-8B04-BCA8E7637B34}"/>
              </a:ext>
            </a:extLst>
          </p:cNvPr>
          <p:cNvSpPr/>
          <p:nvPr/>
        </p:nvSpPr>
        <p:spPr>
          <a:xfrm>
            <a:off x="10170770" y="7618977"/>
            <a:ext cx="100965" cy="770890"/>
          </a:xfrm>
          <a:custGeom>
            <a:avLst/>
            <a:gdLst/>
            <a:ahLst/>
            <a:cxnLst/>
            <a:rect l="l" t="t" r="r" b="b"/>
            <a:pathLst>
              <a:path w="100965" h="770890">
                <a:moveTo>
                  <a:pt x="100520" y="670191"/>
                </a:moveTo>
                <a:lnTo>
                  <a:pt x="0" y="670191"/>
                </a:lnTo>
                <a:lnTo>
                  <a:pt x="50253" y="770712"/>
                </a:lnTo>
                <a:lnTo>
                  <a:pt x="100520" y="670191"/>
                </a:lnTo>
                <a:close/>
              </a:path>
              <a:path w="100965" h="770890">
                <a:moveTo>
                  <a:pt x="100520" y="100520"/>
                </a:moveTo>
                <a:lnTo>
                  <a:pt x="50253" y="0"/>
                </a:lnTo>
                <a:lnTo>
                  <a:pt x="0" y="100520"/>
                </a:lnTo>
                <a:lnTo>
                  <a:pt x="100520" y="100520"/>
                </a:lnTo>
                <a:close/>
              </a:path>
            </a:pathLst>
          </a:custGeom>
          <a:solidFill>
            <a:srgbClr val="8A8A8A"/>
          </a:solidFill>
        </p:spPr>
        <p:txBody>
          <a:bodyPr wrap="square" lIns="0" tIns="0" rIns="0" bIns="0" rtlCol="0"/>
          <a:lstStyle/>
          <a:p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object 18">
                <a:extLst>
                  <a:ext uri="{FF2B5EF4-FFF2-40B4-BE49-F238E27FC236}">
                    <a16:creationId xmlns:a16="http://schemas.microsoft.com/office/drawing/2014/main" id="{32979D93-6378-5C8C-9BF3-835FFE280C0F}"/>
                  </a:ext>
                </a:extLst>
              </p:cNvPr>
              <p:cNvSpPr txBox="1"/>
              <p:nvPr/>
            </p:nvSpPr>
            <p:spPr>
              <a:xfrm>
                <a:off x="13294924" y="9053222"/>
                <a:ext cx="5367726" cy="1148391"/>
              </a:xfrm>
              <a:prstGeom prst="rect">
                <a:avLst/>
              </a:prstGeom>
            </p:spPr>
            <p:txBody>
              <a:bodyPr vert="horz" wrap="square" lIns="0" tIns="144145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1135"/>
                  </a:spcBef>
                </a:pPr>
                <a:r>
                  <a:rPr lang="en-US" sz="2400" b="1" spc="-10" dirty="0">
                    <a:latin typeface="Arial"/>
                    <a:cs typeface="Arial"/>
                  </a:rPr>
                  <a:t>Activation</a:t>
                </a:r>
                <a:r>
                  <a:rPr lang="en-US" sz="2400" b="1" spc="-20" dirty="0">
                    <a:latin typeface="Arial"/>
                    <a:cs typeface="Arial"/>
                  </a:rPr>
                  <a:t> </a:t>
                </a:r>
                <a:r>
                  <a:rPr lang="en-US" sz="2400" b="1" spc="75" dirty="0">
                    <a:latin typeface="Arial"/>
                    <a:cs typeface="Arial"/>
                  </a:rPr>
                  <a:t>Map</a:t>
                </a:r>
                <a:r>
                  <a:rPr lang="en-US" sz="2400" b="1" spc="-20" dirty="0">
                    <a:latin typeface="Arial"/>
                    <a:cs typeface="Arial"/>
                  </a:rPr>
                  <a:t> </a:t>
                </a:r>
                <a:r>
                  <a:rPr lang="en-US" sz="2400" b="1" spc="215" dirty="0">
                    <a:latin typeface="Arial"/>
                    <a:cs typeface="Arial"/>
                  </a:rPr>
                  <a:t>/</a:t>
                </a:r>
                <a:r>
                  <a:rPr lang="en-US" sz="2400" b="1" spc="-15" dirty="0">
                    <a:latin typeface="Arial"/>
                    <a:cs typeface="Arial"/>
                  </a:rPr>
                  <a:t> </a:t>
                </a:r>
                <a:r>
                  <a:rPr lang="en-US" sz="2400" b="1" spc="10" dirty="0">
                    <a:latin typeface="Arial"/>
                    <a:cs typeface="Arial"/>
                  </a:rPr>
                  <a:t>Feature</a:t>
                </a:r>
                <a:r>
                  <a:rPr lang="en-US" sz="2400" b="1" spc="-20" dirty="0">
                    <a:latin typeface="Arial"/>
                    <a:cs typeface="Arial"/>
                  </a:rPr>
                  <a:t> </a:t>
                </a:r>
                <a:r>
                  <a:rPr lang="en-US" sz="2400" b="1" spc="75" dirty="0">
                    <a:latin typeface="Arial"/>
                    <a:cs typeface="Arial"/>
                  </a:rPr>
                  <a:t>Map</a:t>
                </a:r>
              </a:p>
              <a:p>
                <a:pPr algn="ctr">
                  <a:lnSpc>
                    <a:spcPct val="100000"/>
                  </a:lnSpc>
                  <a:spcBef>
                    <a:spcPts val="1135"/>
                  </a:spcBef>
                </a:pPr>
                <a:r>
                  <a:rPr lang="en-US" sz="3200" i="1" spc="7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14:m>
                  <m:oMath xmlns:m="http://schemas.openxmlformats.org/officeDocument/2006/math">
                    <m:r>
                      <a:rPr lang="en-US" sz="3200" b="0" i="1" spc="75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sz="3200" i="1" spc="7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</a:t>
                </a:r>
              </a:p>
            </p:txBody>
          </p:sp>
        </mc:Choice>
        <mc:Fallback xmlns="">
          <p:sp>
            <p:nvSpPr>
              <p:cNvPr id="44" name="object 18">
                <a:extLst>
                  <a:ext uri="{FF2B5EF4-FFF2-40B4-BE49-F238E27FC236}">
                    <a16:creationId xmlns:a16="http://schemas.microsoft.com/office/drawing/2014/main" id="{32979D93-6378-5C8C-9BF3-835FFE280C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94924" y="9053222"/>
                <a:ext cx="5367726" cy="1148391"/>
              </a:xfrm>
              <a:prstGeom prst="rect">
                <a:avLst/>
              </a:prstGeom>
              <a:blipFill>
                <a:blip r:embed="rId3"/>
                <a:stretch>
                  <a:fillRect b="-1956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5" name="object 75">
            <a:extLst>
              <a:ext uri="{FF2B5EF4-FFF2-40B4-BE49-F238E27FC236}">
                <a16:creationId xmlns:a16="http://schemas.microsoft.com/office/drawing/2014/main" id="{70BB48AB-C13B-41C5-BDD3-C45821E79A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454618"/>
              </p:ext>
            </p:extLst>
          </p:nvPr>
        </p:nvGraphicFramePr>
        <p:xfrm>
          <a:off x="1863375" y="7421050"/>
          <a:ext cx="5230493" cy="25887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1511774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7476213"/>
                  </a:ext>
                </a:extLst>
              </a:tr>
            </a:tbl>
          </a:graphicData>
        </a:graphic>
      </p:graphicFrame>
      <p:pic>
        <p:nvPicPr>
          <p:cNvPr id="4" name="object 8">
            <a:extLst>
              <a:ext uri="{FF2B5EF4-FFF2-40B4-BE49-F238E27FC236}">
                <a16:creationId xmlns:a16="http://schemas.microsoft.com/office/drawing/2014/main" id="{2ACAFAC1-E430-8C77-CA4F-F7C6D8EA80E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201753" y="6669530"/>
            <a:ext cx="3093171" cy="2791150"/>
          </a:xfrm>
          <a:prstGeom prst="rect">
            <a:avLst/>
          </a:prstGeom>
        </p:spPr>
      </p:pic>
      <p:sp>
        <p:nvSpPr>
          <p:cNvPr id="5" name="object 11">
            <a:extLst>
              <a:ext uri="{FF2B5EF4-FFF2-40B4-BE49-F238E27FC236}">
                <a16:creationId xmlns:a16="http://schemas.microsoft.com/office/drawing/2014/main" id="{FFF88C32-1C1C-3F10-21D4-E43E208B4D54}"/>
              </a:ext>
            </a:extLst>
          </p:cNvPr>
          <p:cNvSpPr txBox="1"/>
          <p:nvPr/>
        </p:nvSpPr>
        <p:spPr>
          <a:xfrm>
            <a:off x="10221032" y="9652605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0B799B76-5467-7E1B-B1F3-693A698FE8A2}"/>
              </a:ext>
            </a:extLst>
          </p:cNvPr>
          <p:cNvSpPr/>
          <p:nvPr/>
        </p:nvSpPr>
        <p:spPr>
          <a:xfrm>
            <a:off x="10978002" y="9571139"/>
            <a:ext cx="778510" cy="0"/>
          </a:xfrm>
          <a:custGeom>
            <a:avLst/>
            <a:gdLst/>
            <a:ahLst/>
            <a:cxnLst/>
            <a:rect l="l" t="t" r="r" b="b"/>
            <a:pathLst>
              <a:path w="778509">
                <a:moveTo>
                  <a:pt x="0" y="0"/>
                </a:moveTo>
                <a:lnTo>
                  <a:pt x="10470" y="0"/>
                </a:lnTo>
                <a:lnTo>
                  <a:pt x="767515" y="0"/>
                </a:lnTo>
                <a:lnTo>
                  <a:pt x="777986" y="0"/>
                </a:lnTo>
              </a:path>
            </a:pathLst>
          </a:custGeom>
          <a:ln w="20941">
            <a:solidFill>
              <a:srgbClr val="8A8A8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24BBD482-CB3A-60F5-FA23-3C48E9E3DD9C}"/>
              </a:ext>
            </a:extLst>
          </p:cNvPr>
          <p:cNvSpPr/>
          <p:nvPr/>
        </p:nvSpPr>
        <p:spPr>
          <a:xfrm>
            <a:off x="10887950" y="9520884"/>
            <a:ext cx="958215" cy="100965"/>
          </a:xfrm>
          <a:custGeom>
            <a:avLst/>
            <a:gdLst/>
            <a:ahLst/>
            <a:cxnLst/>
            <a:rect l="l" t="t" r="r" b="b"/>
            <a:pathLst>
              <a:path w="958215" h="100965">
                <a:moveTo>
                  <a:pt x="100520" y="0"/>
                </a:moveTo>
                <a:lnTo>
                  <a:pt x="0" y="50266"/>
                </a:lnTo>
                <a:lnTo>
                  <a:pt x="100520" y="100520"/>
                </a:lnTo>
                <a:lnTo>
                  <a:pt x="100520" y="0"/>
                </a:lnTo>
                <a:close/>
              </a:path>
              <a:path w="958215" h="100965">
                <a:moveTo>
                  <a:pt x="958088" y="50266"/>
                </a:moveTo>
                <a:lnTo>
                  <a:pt x="857567" y="0"/>
                </a:lnTo>
                <a:lnTo>
                  <a:pt x="857567" y="100520"/>
                </a:lnTo>
                <a:lnTo>
                  <a:pt x="958088" y="50266"/>
                </a:lnTo>
                <a:close/>
              </a:path>
            </a:pathLst>
          </a:custGeom>
          <a:solidFill>
            <a:srgbClr val="8A8A8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96DE4B59-C4E6-745C-55B7-96A2CD5A978D}"/>
              </a:ext>
            </a:extLst>
          </p:cNvPr>
          <p:cNvGrpSpPr/>
          <p:nvPr/>
        </p:nvGrpSpPr>
        <p:grpSpPr>
          <a:xfrm>
            <a:off x="7945883" y="3263574"/>
            <a:ext cx="5048406" cy="3285491"/>
            <a:chOff x="7945883" y="3263574"/>
            <a:chExt cx="5048406" cy="3285491"/>
          </a:xfrm>
        </p:grpSpPr>
        <p:sp>
          <p:nvSpPr>
            <p:cNvPr id="30" name="object 16">
              <a:extLst>
                <a:ext uri="{FF2B5EF4-FFF2-40B4-BE49-F238E27FC236}">
                  <a16:creationId xmlns:a16="http://schemas.microsoft.com/office/drawing/2014/main" id="{1EB7A839-2615-E9D3-7CF8-A5DDB6082CAD}"/>
                </a:ext>
              </a:extLst>
            </p:cNvPr>
            <p:cNvSpPr txBox="1"/>
            <p:nvPr/>
          </p:nvSpPr>
          <p:spPr>
            <a:xfrm>
              <a:off x="10120460" y="3263574"/>
              <a:ext cx="2873829" cy="2319481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40" b="1" spc="45" dirty="0">
                  <a:latin typeface="Arial"/>
                  <a:cs typeface="Arial"/>
                </a:rPr>
                <a:t>2D</a:t>
              </a:r>
              <a:r>
                <a:rPr lang="en-US" sz="2940" b="1" spc="-35" dirty="0">
                  <a:latin typeface="Arial"/>
                  <a:cs typeface="Arial"/>
                </a:rPr>
                <a:t> </a:t>
              </a:r>
              <a:r>
                <a:rPr lang="en-US" sz="294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h</a:t>
              </a:r>
              <a:r>
                <a:rPr lang="en-US" altLang="zh-TW" sz="2940" i="1" baseline="-25000" dirty="0">
                  <a:latin typeface="Times New Roman"/>
                  <a:cs typeface="Times New Roman"/>
                </a:rPr>
                <a:t>i, </a:t>
              </a:r>
              <a:r>
                <a:rPr lang="en-US" altLang="zh-TW" sz="294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4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4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40" dirty="0">
                <a:latin typeface="Arial"/>
                <a:cs typeface="Arial"/>
              </a:endParaRPr>
            </a:p>
          </p:txBody>
        </p:sp>
        <p:sp>
          <p:nvSpPr>
            <p:cNvPr id="31" name="文字方塊 30">
              <a:extLst>
                <a:ext uri="{FF2B5EF4-FFF2-40B4-BE49-F238E27FC236}">
                  <a16:creationId xmlns:a16="http://schemas.microsoft.com/office/drawing/2014/main" id="{8006A769-A7D1-3F64-C799-1A59A1E3F090}"/>
                </a:ext>
              </a:extLst>
            </p:cNvPr>
            <p:cNvSpPr txBox="1"/>
            <p:nvPr/>
          </p:nvSpPr>
          <p:spPr>
            <a:xfrm>
              <a:off x="10265616" y="5502797"/>
              <a:ext cx="2019142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 err="1">
                  <a:latin typeface="Times New Roman"/>
                  <a:cs typeface="Times New Roman"/>
                </a:rPr>
                <a:t>h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,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8C46C0AD-9674-42CF-C6EF-3D6A0AE3DBF0}"/>
                </a:ext>
              </a:extLst>
            </p:cNvPr>
            <p:cNvSpPr txBox="1"/>
            <p:nvPr/>
          </p:nvSpPr>
          <p:spPr>
            <a:xfrm>
              <a:off x="10265616" y="4729100"/>
              <a:ext cx="2476255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h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9E3C2CFF-D583-CF53-53B4-F9CEFCA2EFD5}"/>
                </a:ext>
              </a:extLst>
            </p:cNvPr>
            <p:cNvGrpSpPr/>
            <p:nvPr/>
          </p:nvGrpSpPr>
          <p:grpSpPr>
            <a:xfrm>
              <a:off x="7945883" y="3280941"/>
              <a:ext cx="2031364" cy="3268124"/>
              <a:chOff x="7945883" y="3280941"/>
              <a:chExt cx="2031364" cy="3268124"/>
            </a:xfrm>
          </p:grpSpPr>
          <p:grpSp>
            <p:nvGrpSpPr>
              <p:cNvPr id="9" name="群組 8">
                <a:extLst>
                  <a:ext uri="{FF2B5EF4-FFF2-40B4-BE49-F238E27FC236}">
                    <a16:creationId xmlns:a16="http://schemas.microsoft.com/office/drawing/2014/main" id="{F507EA5D-9896-4CB8-6DDC-3679FAF77A8C}"/>
                  </a:ext>
                </a:extLst>
              </p:cNvPr>
              <p:cNvGrpSpPr/>
              <p:nvPr/>
            </p:nvGrpSpPr>
            <p:grpSpPr>
              <a:xfrm>
                <a:off x="7945883" y="3280941"/>
                <a:ext cx="2031364" cy="2517702"/>
                <a:chOff x="7945883" y="3280941"/>
                <a:chExt cx="2031364" cy="2517702"/>
              </a:xfrm>
            </p:grpSpPr>
            <p:sp>
              <p:nvSpPr>
                <p:cNvPr id="11" name="object 16">
                  <a:extLst>
                    <a:ext uri="{FF2B5EF4-FFF2-40B4-BE49-F238E27FC236}">
                      <a16:creationId xmlns:a16="http://schemas.microsoft.com/office/drawing/2014/main" id="{4170D85D-CCC6-9819-0B38-0F0616DB7DB8}"/>
                    </a:ext>
                  </a:extLst>
                </p:cNvPr>
                <p:cNvSpPr txBox="1"/>
                <p:nvPr/>
              </p:nvSpPr>
              <p:spPr>
                <a:xfrm>
                  <a:off x="7945883" y="3280941"/>
                  <a:ext cx="2031364" cy="2294859"/>
                </a:xfrm>
                <a:prstGeom prst="rect">
                  <a:avLst/>
                </a:prstGeom>
              </p:spPr>
              <p:txBody>
                <a:bodyPr vert="horz" wrap="square" lIns="0" tIns="123825" rIns="0" bIns="0" rtlCol="0">
                  <a:spAutoFit/>
                </a:bodyPr>
                <a:lstStyle/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r>
                    <a:rPr lang="en-US" sz="2900" b="1" spc="45" dirty="0">
                      <a:latin typeface="Arial"/>
                      <a:cs typeface="Arial"/>
                    </a:rPr>
                    <a:t>1D</a:t>
                  </a:r>
                  <a:r>
                    <a:rPr lang="en-US" sz="2900" b="1" spc="-35" dirty="0">
                      <a:latin typeface="Arial"/>
                      <a:cs typeface="Arial"/>
                    </a:rPr>
                    <a:t> </a:t>
                  </a:r>
                  <a:r>
                    <a:rPr lang="en-US" sz="2900" b="1" dirty="0">
                      <a:latin typeface="Arial"/>
                      <a:cs typeface="Arial"/>
                    </a:rPr>
                    <a:t>Conv</a:t>
                  </a:r>
                </a:p>
                <a:p>
                  <a:pPr marL="277495">
                    <a:spcBef>
                      <a:spcPts val="975"/>
                    </a:spcBef>
                  </a:pP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0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25" dirty="0" err="1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00" i="1" baseline="-25000" dirty="0" err="1">
                      <a:latin typeface="Times New Roman"/>
                      <a:cs typeface="Times New Roman"/>
                    </a:rPr>
                    <a:t>i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lang="en-US" sz="2900" b="1" dirty="0">
                    <a:latin typeface="Arial"/>
                    <a:cs typeface="Arial"/>
                  </a:endParaRP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sz="29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12" name="文字方塊 11">
                  <a:extLst>
                    <a:ext uri="{FF2B5EF4-FFF2-40B4-BE49-F238E27FC236}">
                      <a16:creationId xmlns:a16="http://schemas.microsoft.com/office/drawing/2014/main" id="{1E092554-0BD8-639E-52B8-362D7F09487E}"/>
                    </a:ext>
                  </a:extLst>
                </p:cNvPr>
                <p:cNvSpPr txBox="1"/>
                <p:nvPr/>
              </p:nvSpPr>
              <p:spPr>
                <a:xfrm>
                  <a:off x="8104603" y="4699881"/>
                  <a:ext cx="1583832" cy="109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4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25" dirty="0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40" i="1" spc="25" baseline="-25000" dirty="0">
                      <a:latin typeface="Times New Roman"/>
                      <a:cs typeface="Times New Roman"/>
                    </a:rPr>
                    <a:t>o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endParaRPr kumimoji="1" lang="zh-TW" altLang="en-US" sz="3600" dirty="0"/>
                </a:p>
              </p:txBody>
            </p:sp>
          </p:grpSp>
          <p:sp>
            <p:nvSpPr>
              <p:cNvPr id="10" name="文字方塊 9">
                <a:extLst>
                  <a:ext uri="{FF2B5EF4-FFF2-40B4-BE49-F238E27FC236}">
                    <a16:creationId xmlns:a16="http://schemas.microsoft.com/office/drawing/2014/main" id="{E12927BB-2A52-1AD3-4E10-5AEAA7366F72}"/>
                  </a:ext>
                </a:extLst>
              </p:cNvPr>
              <p:cNvSpPr txBox="1"/>
              <p:nvPr/>
            </p:nvSpPr>
            <p:spPr>
              <a:xfrm>
                <a:off x="8104603" y="5450303"/>
                <a:ext cx="1586588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k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</p:grpSp>
      <p:sp>
        <p:nvSpPr>
          <p:cNvPr id="15" name="內容版面配置區 14">
            <a:extLst>
              <a:ext uri="{FF2B5EF4-FFF2-40B4-BE49-F238E27FC236}">
                <a16:creationId xmlns:a16="http://schemas.microsoft.com/office/drawing/2014/main" id="{64BFF4E5-6434-0E1E-1821-3BFB293BE6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內容版面配置區 37">
            <a:extLst>
              <a:ext uri="{FF2B5EF4-FFF2-40B4-BE49-F238E27FC236}">
                <a16:creationId xmlns:a16="http://schemas.microsoft.com/office/drawing/2014/main" id="{516A3C71-A781-A111-DCE4-57EB3C6CE333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Input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Output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Weights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Bias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80875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 dirty="0"/>
              <a:t>Convolutio</a:t>
            </a:r>
            <a:r>
              <a:rPr lang="en-US" spc="-65" dirty="0"/>
              <a:t>n</a:t>
            </a:r>
            <a:r>
              <a:rPr lang="en-US" spc="-280" dirty="0"/>
              <a:t> </a:t>
            </a:r>
            <a:r>
              <a:rPr lang="en-US" spc="-170" dirty="0"/>
              <a:t>Layer</a:t>
            </a: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19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E1F386D-759C-F0C4-5015-964E5F57A2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631538"/>
              </p:ext>
            </p:extLst>
          </p:nvPr>
        </p:nvGraphicFramePr>
        <p:xfrm>
          <a:off x="1492798" y="7122919"/>
          <a:ext cx="5230493" cy="34942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</a:tbl>
          </a:graphicData>
        </a:graphic>
      </p:graphicFrame>
      <p:pic>
        <p:nvPicPr>
          <p:cNvPr id="5" name="object 9">
            <a:extLst>
              <a:ext uri="{FF2B5EF4-FFF2-40B4-BE49-F238E27FC236}">
                <a16:creationId xmlns:a16="http://schemas.microsoft.com/office/drawing/2014/main" id="{498FF82A-D0FD-5B36-E969-0D618A28D4E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01753" y="6669530"/>
            <a:ext cx="3093171" cy="2791150"/>
          </a:xfrm>
          <a:prstGeom prst="rect">
            <a:avLst/>
          </a:prstGeom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BFC7E94A-08DB-ECF7-43D2-48F45D50CE75}"/>
              </a:ext>
            </a:extLst>
          </p:cNvPr>
          <p:cNvSpPr txBox="1"/>
          <p:nvPr/>
        </p:nvSpPr>
        <p:spPr>
          <a:xfrm>
            <a:off x="10150026" y="9643867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7" name="object 11">
            <a:extLst>
              <a:ext uri="{FF2B5EF4-FFF2-40B4-BE49-F238E27FC236}">
                <a16:creationId xmlns:a16="http://schemas.microsoft.com/office/drawing/2014/main" id="{CAE8229B-C2E7-1074-EE32-2AA41A5F0A4E}"/>
              </a:ext>
            </a:extLst>
          </p:cNvPr>
          <p:cNvGrpSpPr/>
          <p:nvPr/>
        </p:nvGrpSpPr>
        <p:grpSpPr>
          <a:xfrm>
            <a:off x="10913887" y="9558910"/>
            <a:ext cx="958215" cy="100965"/>
            <a:chOff x="10913887" y="9558910"/>
            <a:chExt cx="958215" cy="100965"/>
          </a:xfrm>
        </p:grpSpPr>
        <p:sp>
          <p:nvSpPr>
            <p:cNvPr id="8" name="object 12">
              <a:extLst>
                <a:ext uri="{FF2B5EF4-FFF2-40B4-BE49-F238E27FC236}">
                  <a16:creationId xmlns:a16="http://schemas.microsoft.com/office/drawing/2014/main" id="{CB2AABFF-5B98-6F3D-A3E2-F9BCDA5C8FFA}"/>
                </a:ext>
              </a:extLst>
            </p:cNvPr>
            <p:cNvSpPr/>
            <p:nvPr/>
          </p:nvSpPr>
          <p:spPr>
            <a:xfrm>
              <a:off x="11003936" y="9609170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F82B1987-DCA6-25A3-345E-4685E0C8D0FD}"/>
                </a:ext>
              </a:extLst>
            </p:cNvPr>
            <p:cNvSpPr/>
            <p:nvPr/>
          </p:nvSpPr>
          <p:spPr>
            <a:xfrm>
              <a:off x="10913884" y="9558915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4">
            <a:extLst>
              <a:ext uri="{FF2B5EF4-FFF2-40B4-BE49-F238E27FC236}">
                <a16:creationId xmlns:a16="http://schemas.microsoft.com/office/drawing/2014/main" id="{38FAF280-B147-DDD4-AFD5-ECE9718BAB59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11" name="object 15">
            <a:extLst>
              <a:ext uri="{FF2B5EF4-FFF2-40B4-BE49-F238E27FC236}">
                <a16:creationId xmlns:a16="http://schemas.microsoft.com/office/drawing/2014/main" id="{983E1059-4904-DA8B-137F-49EA87007914}"/>
              </a:ext>
            </a:extLst>
          </p:cNvPr>
          <p:cNvGrpSpPr/>
          <p:nvPr/>
        </p:nvGrpSpPr>
        <p:grpSpPr>
          <a:xfrm>
            <a:off x="10170772" y="6181246"/>
            <a:ext cx="8974455" cy="2541905"/>
            <a:chOff x="10170772" y="6181246"/>
            <a:chExt cx="8974455" cy="2541905"/>
          </a:xfrm>
        </p:grpSpPr>
        <p:sp>
          <p:nvSpPr>
            <p:cNvPr id="12" name="object 16">
              <a:extLst>
                <a:ext uri="{FF2B5EF4-FFF2-40B4-BE49-F238E27FC236}">
                  <a16:creationId xmlns:a16="http://schemas.microsoft.com/office/drawing/2014/main" id="{918A1752-2E0A-41A2-888F-5611F6201630}"/>
                </a:ext>
              </a:extLst>
            </p:cNvPr>
            <p:cNvSpPr/>
            <p:nvPr/>
          </p:nvSpPr>
          <p:spPr>
            <a:xfrm>
              <a:off x="12961425" y="7044965"/>
              <a:ext cx="5842000" cy="391160"/>
            </a:xfrm>
            <a:custGeom>
              <a:avLst/>
              <a:gdLst/>
              <a:ahLst/>
              <a:cxnLst/>
              <a:rect l="l" t="t" r="r" b="b"/>
              <a:pathLst>
                <a:path w="5842000" h="391159">
                  <a:moveTo>
                    <a:pt x="0" y="0"/>
                  </a:moveTo>
                  <a:lnTo>
                    <a:pt x="5841750" y="390897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7">
              <a:extLst>
                <a:ext uri="{FF2B5EF4-FFF2-40B4-BE49-F238E27FC236}">
                  <a16:creationId xmlns:a16="http://schemas.microsoft.com/office/drawing/2014/main" id="{3E2973C3-1CC9-2D80-FBA9-9029C4AB0988}"/>
                </a:ext>
              </a:extLst>
            </p:cNvPr>
            <p:cNvSpPr/>
            <p:nvPr/>
          </p:nvSpPr>
          <p:spPr>
            <a:xfrm>
              <a:off x="12388586" y="7602581"/>
              <a:ext cx="6233795" cy="20955"/>
            </a:xfrm>
            <a:custGeom>
              <a:avLst/>
              <a:gdLst/>
              <a:ahLst/>
              <a:cxnLst/>
              <a:rect l="l" t="t" r="r" b="b"/>
              <a:pathLst>
                <a:path w="6233794" h="20954">
                  <a:moveTo>
                    <a:pt x="0" y="20945"/>
                  </a:moveTo>
                  <a:lnTo>
                    <a:pt x="6233461" y="0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8">
              <a:extLst>
                <a:ext uri="{FF2B5EF4-FFF2-40B4-BE49-F238E27FC236}">
                  <a16:creationId xmlns:a16="http://schemas.microsoft.com/office/drawing/2014/main" id="{AD81790F-C865-C659-4872-7F8EFA8991A3}"/>
                </a:ext>
              </a:extLst>
            </p:cNvPr>
            <p:cNvSpPr/>
            <p:nvPr/>
          </p:nvSpPr>
          <p:spPr>
            <a:xfrm>
              <a:off x="12388586" y="7920253"/>
              <a:ext cx="6221730" cy="791845"/>
            </a:xfrm>
            <a:custGeom>
              <a:avLst/>
              <a:gdLst/>
              <a:ahLst/>
              <a:cxnLst/>
              <a:rect l="l" t="t" r="r" b="b"/>
              <a:pathLst>
                <a:path w="6221730" h="791845">
                  <a:moveTo>
                    <a:pt x="0" y="791836"/>
                  </a:moveTo>
                  <a:lnTo>
                    <a:pt x="6221487" y="0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9">
              <a:extLst>
                <a:ext uri="{FF2B5EF4-FFF2-40B4-BE49-F238E27FC236}">
                  <a16:creationId xmlns:a16="http://schemas.microsoft.com/office/drawing/2014/main" id="{B31CA4FF-67E3-C7C6-E110-A3790B2F5DD1}"/>
                </a:ext>
              </a:extLst>
            </p:cNvPr>
            <p:cNvSpPr/>
            <p:nvPr/>
          </p:nvSpPr>
          <p:spPr>
            <a:xfrm>
              <a:off x="13014012" y="7770668"/>
              <a:ext cx="5725160" cy="360045"/>
            </a:xfrm>
            <a:custGeom>
              <a:avLst/>
              <a:gdLst/>
              <a:ahLst/>
              <a:cxnLst/>
              <a:rect l="l" t="t" r="r" b="b"/>
              <a:pathLst>
                <a:path w="5725159" h="360045">
                  <a:moveTo>
                    <a:pt x="0" y="359495"/>
                  </a:moveTo>
                  <a:lnTo>
                    <a:pt x="5724614" y="0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20">
              <a:extLst>
                <a:ext uri="{FF2B5EF4-FFF2-40B4-BE49-F238E27FC236}">
                  <a16:creationId xmlns:a16="http://schemas.microsoft.com/office/drawing/2014/main" id="{7EC468D5-A6EC-BA31-8344-04A8278AEECD}"/>
                </a:ext>
              </a:extLst>
            </p:cNvPr>
            <p:cNvSpPr/>
            <p:nvPr/>
          </p:nvSpPr>
          <p:spPr>
            <a:xfrm>
              <a:off x="18617507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9BBB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21">
              <a:extLst>
                <a:ext uri="{FF2B5EF4-FFF2-40B4-BE49-F238E27FC236}">
                  <a16:creationId xmlns:a16="http://schemas.microsoft.com/office/drawing/2014/main" id="{905D5DF9-4DE8-B26C-C679-C6666716095C}"/>
                </a:ext>
              </a:extLst>
            </p:cNvPr>
            <p:cNvSpPr/>
            <p:nvPr/>
          </p:nvSpPr>
          <p:spPr>
            <a:xfrm>
              <a:off x="18617507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22">
              <a:extLst>
                <a:ext uri="{FF2B5EF4-FFF2-40B4-BE49-F238E27FC236}">
                  <a16:creationId xmlns:a16="http://schemas.microsoft.com/office/drawing/2014/main" id="{BD8BCEE4-8E51-B06D-072F-C0C9627A061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036923" y="6181246"/>
              <a:ext cx="2438669" cy="1664322"/>
            </a:xfrm>
            <a:prstGeom prst="rect">
              <a:avLst/>
            </a:prstGeom>
          </p:spPr>
        </p:pic>
        <p:sp>
          <p:nvSpPr>
            <p:cNvPr id="20" name="object 23">
              <a:extLst>
                <a:ext uri="{FF2B5EF4-FFF2-40B4-BE49-F238E27FC236}">
                  <a16:creationId xmlns:a16="http://schemas.microsoft.com/office/drawing/2014/main" id="{75CF051D-48D8-9A08-5A9B-80701796FC1A}"/>
                </a:ext>
              </a:extLst>
            </p:cNvPr>
            <p:cNvSpPr/>
            <p:nvPr/>
          </p:nvSpPr>
          <p:spPr>
            <a:xfrm>
              <a:off x="10221032" y="7709022"/>
              <a:ext cx="0" cy="591185"/>
            </a:xfrm>
            <a:custGeom>
              <a:avLst/>
              <a:gdLst/>
              <a:ahLst/>
              <a:cxnLst/>
              <a:rect l="l" t="t" r="r" b="b"/>
              <a:pathLst>
                <a:path h="591184">
                  <a:moveTo>
                    <a:pt x="0" y="0"/>
                  </a:moveTo>
                  <a:lnTo>
                    <a:pt x="0" y="59061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4">
              <a:extLst>
                <a:ext uri="{FF2B5EF4-FFF2-40B4-BE49-F238E27FC236}">
                  <a16:creationId xmlns:a16="http://schemas.microsoft.com/office/drawing/2014/main" id="{6BF85EDD-8E24-EDA6-EC0A-D712F16C0971}"/>
                </a:ext>
              </a:extLst>
            </p:cNvPr>
            <p:cNvSpPr/>
            <p:nvPr/>
          </p:nvSpPr>
          <p:spPr>
            <a:xfrm>
              <a:off x="10170770" y="7618977"/>
              <a:ext cx="100965" cy="770890"/>
            </a:xfrm>
            <a:custGeom>
              <a:avLst/>
              <a:gdLst/>
              <a:ahLst/>
              <a:cxnLst/>
              <a:rect l="l" t="t" r="r" b="b"/>
              <a:pathLst>
                <a:path w="100965" h="770890">
                  <a:moveTo>
                    <a:pt x="100520" y="670191"/>
                  </a:moveTo>
                  <a:lnTo>
                    <a:pt x="0" y="670191"/>
                  </a:lnTo>
                  <a:lnTo>
                    <a:pt x="50253" y="770712"/>
                  </a:lnTo>
                  <a:lnTo>
                    <a:pt x="100520" y="670191"/>
                  </a:lnTo>
                  <a:close/>
                </a:path>
                <a:path w="100965" h="770890">
                  <a:moveTo>
                    <a:pt x="100520" y="100520"/>
                  </a:moveTo>
                  <a:lnTo>
                    <a:pt x="50253" y="0"/>
                  </a:lnTo>
                  <a:lnTo>
                    <a:pt x="0" y="100520"/>
                  </a:lnTo>
                  <a:lnTo>
                    <a:pt x="100520" y="100520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5">
            <a:extLst>
              <a:ext uri="{FF2B5EF4-FFF2-40B4-BE49-F238E27FC236}">
                <a16:creationId xmlns:a16="http://schemas.microsoft.com/office/drawing/2014/main" id="{6D264B31-812B-7D48-94B8-8FE3CF61A4E0}"/>
              </a:ext>
            </a:extLst>
          </p:cNvPr>
          <p:cNvSpPr txBox="1"/>
          <p:nvPr/>
        </p:nvSpPr>
        <p:spPr>
          <a:xfrm>
            <a:off x="14837009" y="6105780"/>
            <a:ext cx="3002915" cy="1797685"/>
          </a:xfrm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R="439420" algn="ctr">
              <a:lnSpc>
                <a:spcPct val="100000"/>
              </a:lnSpc>
              <a:spcBef>
                <a:spcPts val="835"/>
              </a:spcBef>
            </a:pPr>
            <a:r>
              <a:rPr sz="2600" i="1" spc="5" dirty="0">
                <a:latin typeface="Times New Roman"/>
                <a:cs typeface="Times New Roman"/>
              </a:rPr>
              <a:t>k</a:t>
            </a:r>
            <a:r>
              <a:rPr sz="2775" i="1" spc="7" baseline="-19519" dirty="0">
                <a:latin typeface="Times New Roman"/>
                <a:cs typeface="Times New Roman"/>
              </a:rPr>
              <a:t>w</a:t>
            </a:r>
            <a:endParaRPr sz="2775" baseline="-19519">
              <a:latin typeface="Times New Roman"/>
              <a:cs typeface="Times New Roman"/>
            </a:endParaRPr>
          </a:p>
          <a:p>
            <a:pPr marR="43180" algn="r">
              <a:lnSpc>
                <a:spcPts val="2695"/>
              </a:lnSpc>
              <a:spcBef>
                <a:spcPts val="745"/>
              </a:spcBef>
            </a:pPr>
            <a:r>
              <a:rPr sz="2600" b="1" spc="5" dirty="0">
                <a:latin typeface="Arial"/>
                <a:cs typeface="Arial"/>
              </a:rPr>
              <a:t>Filter</a:t>
            </a:r>
            <a:endParaRPr sz="2600">
              <a:latin typeface="Arial"/>
              <a:cs typeface="Arial"/>
            </a:endParaRPr>
          </a:p>
          <a:p>
            <a:pPr marL="867410">
              <a:lnSpc>
                <a:spcPts val="2695"/>
              </a:lnSpc>
            </a:pPr>
            <a:r>
              <a:rPr sz="2600" i="1" spc="-35" dirty="0">
                <a:latin typeface="Times New Roman"/>
                <a:cs typeface="Times New Roman"/>
              </a:rPr>
              <a:t>k</a:t>
            </a:r>
            <a:r>
              <a:rPr sz="2775" i="1" spc="-52" baseline="-19519" dirty="0">
                <a:latin typeface="Times New Roman"/>
                <a:cs typeface="Times New Roman"/>
              </a:rPr>
              <a:t>h</a:t>
            </a:r>
            <a:endParaRPr sz="2775" baseline="-19519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8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4594B4D0-8183-521E-81C3-6E31A2ED7520}"/>
              </a:ext>
            </a:extLst>
          </p:cNvPr>
          <p:cNvGrpSpPr/>
          <p:nvPr/>
        </p:nvGrpSpPr>
        <p:grpSpPr>
          <a:xfrm>
            <a:off x="7945883" y="3263574"/>
            <a:ext cx="5048406" cy="3285491"/>
            <a:chOff x="7945883" y="3263574"/>
            <a:chExt cx="5048406" cy="3285491"/>
          </a:xfrm>
        </p:grpSpPr>
        <p:sp>
          <p:nvSpPr>
            <p:cNvPr id="25" name="object 16">
              <a:extLst>
                <a:ext uri="{FF2B5EF4-FFF2-40B4-BE49-F238E27FC236}">
                  <a16:creationId xmlns:a16="http://schemas.microsoft.com/office/drawing/2014/main" id="{42FA4494-55E4-FED0-C78C-DE2B091E7DD3}"/>
                </a:ext>
              </a:extLst>
            </p:cNvPr>
            <p:cNvSpPr txBox="1"/>
            <p:nvPr/>
          </p:nvSpPr>
          <p:spPr>
            <a:xfrm>
              <a:off x="10120460" y="3263574"/>
              <a:ext cx="2873829" cy="2319481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40" b="1" spc="45" dirty="0">
                  <a:latin typeface="Arial"/>
                  <a:cs typeface="Arial"/>
                </a:rPr>
                <a:t>2D</a:t>
              </a:r>
              <a:r>
                <a:rPr lang="en-US" sz="2940" b="1" spc="-35" dirty="0">
                  <a:latin typeface="Arial"/>
                  <a:cs typeface="Arial"/>
                </a:rPr>
                <a:t> </a:t>
              </a:r>
              <a:r>
                <a:rPr lang="en-US" sz="294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h</a:t>
              </a:r>
              <a:r>
                <a:rPr lang="en-US" altLang="zh-TW" sz="2940" i="1" baseline="-25000" dirty="0">
                  <a:latin typeface="Times New Roman"/>
                  <a:cs typeface="Times New Roman"/>
                </a:rPr>
                <a:t>i, </a:t>
              </a:r>
              <a:r>
                <a:rPr lang="en-US" altLang="zh-TW" sz="294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4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4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40" dirty="0">
                <a:latin typeface="Arial"/>
                <a:cs typeface="Arial"/>
              </a:endParaRPr>
            </a:p>
          </p:txBody>
        </p:sp>
        <p:sp>
          <p:nvSpPr>
            <p:cNvPr id="26" name="文字方塊 25">
              <a:extLst>
                <a:ext uri="{FF2B5EF4-FFF2-40B4-BE49-F238E27FC236}">
                  <a16:creationId xmlns:a16="http://schemas.microsoft.com/office/drawing/2014/main" id="{008AE21E-8997-3657-03D5-0A456FA445E5}"/>
                </a:ext>
              </a:extLst>
            </p:cNvPr>
            <p:cNvSpPr txBox="1"/>
            <p:nvPr/>
          </p:nvSpPr>
          <p:spPr>
            <a:xfrm>
              <a:off x="10265616" y="5502797"/>
              <a:ext cx="2019142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 err="1">
                  <a:latin typeface="Times New Roman"/>
                  <a:cs typeface="Times New Roman"/>
                </a:rPr>
                <a:t>h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,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CCBA305F-0AF1-442E-EB53-F824AE32ACB9}"/>
                </a:ext>
              </a:extLst>
            </p:cNvPr>
            <p:cNvSpPr txBox="1"/>
            <p:nvPr/>
          </p:nvSpPr>
          <p:spPr>
            <a:xfrm>
              <a:off x="10265616" y="4729100"/>
              <a:ext cx="2476255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h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grpSp>
          <p:nvGrpSpPr>
            <p:cNvPr id="29" name="群組 28">
              <a:extLst>
                <a:ext uri="{FF2B5EF4-FFF2-40B4-BE49-F238E27FC236}">
                  <a16:creationId xmlns:a16="http://schemas.microsoft.com/office/drawing/2014/main" id="{4C974B40-31CA-73E3-2E36-02B4FDC820F5}"/>
                </a:ext>
              </a:extLst>
            </p:cNvPr>
            <p:cNvGrpSpPr/>
            <p:nvPr/>
          </p:nvGrpSpPr>
          <p:grpSpPr>
            <a:xfrm>
              <a:off x="7945883" y="3280941"/>
              <a:ext cx="2031364" cy="3268124"/>
              <a:chOff x="7945883" y="3280941"/>
              <a:chExt cx="2031364" cy="3268124"/>
            </a:xfrm>
          </p:grpSpPr>
          <p:grpSp>
            <p:nvGrpSpPr>
              <p:cNvPr id="32" name="群組 31">
                <a:extLst>
                  <a:ext uri="{FF2B5EF4-FFF2-40B4-BE49-F238E27FC236}">
                    <a16:creationId xmlns:a16="http://schemas.microsoft.com/office/drawing/2014/main" id="{17981ABE-A554-4BE0-89B8-D8033B1DD189}"/>
                  </a:ext>
                </a:extLst>
              </p:cNvPr>
              <p:cNvGrpSpPr/>
              <p:nvPr/>
            </p:nvGrpSpPr>
            <p:grpSpPr>
              <a:xfrm>
                <a:off x="7945883" y="3280941"/>
                <a:ext cx="2031364" cy="2517702"/>
                <a:chOff x="7945883" y="3280941"/>
                <a:chExt cx="2031364" cy="2517702"/>
              </a:xfrm>
            </p:grpSpPr>
            <p:sp>
              <p:nvSpPr>
                <p:cNvPr id="35" name="object 16">
                  <a:extLst>
                    <a:ext uri="{FF2B5EF4-FFF2-40B4-BE49-F238E27FC236}">
                      <a16:creationId xmlns:a16="http://schemas.microsoft.com/office/drawing/2014/main" id="{90DE25D7-96B6-B75F-595D-93F9D6DA681C}"/>
                    </a:ext>
                  </a:extLst>
                </p:cNvPr>
                <p:cNvSpPr txBox="1"/>
                <p:nvPr/>
              </p:nvSpPr>
              <p:spPr>
                <a:xfrm>
                  <a:off x="7945883" y="3280941"/>
                  <a:ext cx="2031364" cy="2294859"/>
                </a:xfrm>
                <a:prstGeom prst="rect">
                  <a:avLst/>
                </a:prstGeom>
              </p:spPr>
              <p:txBody>
                <a:bodyPr vert="horz" wrap="square" lIns="0" tIns="123825" rIns="0" bIns="0" rtlCol="0">
                  <a:spAutoFit/>
                </a:bodyPr>
                <a:lstStyle/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r>
                    <a:rPr lang="en-US" sz="2900" b="1" spc="45" dirty="0">
                      <a:latin typeface="Arial"/>
                      <a:cs typeface="Arial"/>
                    </a:rPr>
                    <a:t>1D</a:t>
                  </a:r>
                  <a:r>
                    <a:rPr lang="en-US" sz="2900" b="1" spc="-35" dirty="0">
                      <a:latin typeface="Arial"/>
                      <a:cs typeface="Arial"/>
                    </a:rPr>
                    <a:t> </a:t>
                  </a:r>
                  <a:r>
                    <a:rPr lang="en-US" sz="2900" b="1" dirty="0">
                      <a:latin typeface="Arial"/>
                      <a:cs typeface="Arial"/>
                    </a:rPr>
                    <a:t>Conv</a:t>
                  </a:r>
                </a:p>
                <a:p>
                  <a:pPr marL="277495">
                    <a:spcBef>
                      <a:spcPts val="975"/>
                    </a:spcBef>
                  </a:pP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0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25" dirty="0" err="1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00" i="1" baseline="-25000" dirty="0" err="1">
                      <a:latin typeface="Times New Roman"/>
                      <a:cs typeface="Times New Roman"/>
                    </a:rPr>
                    <a:t>i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lang="en-US" sz="2900" b="1" dirty="0">
                    <a:latin typeface="Arial"/>
                    <a:cs typeface="Arial"/>
                  </a:endParaRP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sz="29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36" name="文字方塊 35">
                  <a:extLst>
                    <a:ext uri="{FF2B5EF4-FFF2-40B4-BE49-F238E27FC236}">
                      <a16:creationId xmlns:a16="http://schemas.microsoft.com/office/drawing/2014/main" id="{D8A16BD7-3E3A-75F4-9C67-F0A123EF3FEF}"/>
                    </a:ext>
                  </a:extLst>
                </p:cNvPr>
                <p:cNvSpPr txBox="1"/>
                <p:nvPr/>
              </p:nvSpPr>
              <p:spPr>
                <a:xfrm>
                  <a:off x="8104603" y="4699881"/>
                  <a:ext cx="1583832" cy="109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4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25" dirty="0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40" i="1" spc="25" baseline="-25000" dirty="0">
                      <a:latin typeface="Times New Roman"/>
                      <a:cs typeface="Times New Roman"/>
                    </a:rPr>
                    <a:t>o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endParaRPr kumimoji="1" lang="zh-TW" altLang="en-US" sz="3600" dirty="0"/>
                </a:p>
              </p:txBody>
            </p:sp>
          </p:grpSp>
          <p:sp>
            <p:nvSpPr>
              <p:cNvPr id="34" name="文字方塊 33">
                <a:extLst>
                  <a:ext uri="{FF2B5EF4-FFF2-40B4-BE49-F238E27FC236}">
                    <a16:creationId xmlns:a16="http://schemas.microsoft.com/office/drawing/2014/main" id="{968F0B09-3834-4546-75DE-DE03DB27BDF5}"/>
                  </a:ext>
                </a:extLst>
              </p:cNvPr>
              <p:cNvSpPr txBox="1"/>
              <p:nvPr/>
            </p:nvSpPr>
            <p:spPr>
              <a:xfrm>
                <a:off x="8104603" y="5450303"/>
                <a:ext cx="1586588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k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</p:grpSp>
      <p:sp>
        <p:nvSpPr>
          <p:cNvPr id="39" name="內容版面配置區 38">
            <a:extLst>
              <a:ext uri="{FF2B5EF4-FFF2-40B4-BE49-F238E27FC236}">
                <a16:creationId xmlns:a16="http://schemas.microsoft.com/office/drawing/2014/main" id="{4ABCA6DE-E369-29E8-608B-9DF35A27A8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0" name="內容版面配置區 37">
            <a:extLst>
              <a:ext uri="{FF2B5EF4-FFF2-40B4-BE49-F238E27FC236}">
                <a16:creationId xmlns:a16="http://schemas.microsoft.com/office/drawing/2014/main" id="{8C18297E-3E2C-4493-EFC2-C737CE9C1CE2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Input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Output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Weights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Bias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23898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940"/>
              </a:spcBef>
            </a:pPr>
            <a:r>
              <a:rPr lang="en-US" spc="-10" dirty="0"/>
              <a:t>Deep</a:t>
            </a:r>
            <a:r>
              <a:rPr lang="en-US" spc="-295" dirty="0"/>
              <a:t> </a:t>
            </a:r>
            <a:r>
              <a:rPr lang="en-US" spc="-140" dirty="0"/>
              <a:t>Learning</a:t>
            </a:r>
            <a:r>
              <a:rPr lang="en-US" spc="-295" dirty="0"/>
              <a:t> </a:t>
            </a:r>
            <a:r>
              <a:rPr lang="en-US" spc="-155" dirty="0"/>
              <a:t>Continues</a:t>
            </a:r>
            <a:r>
              <a:rPr lang="en-US" spc="-295" dirty="0"/>
              <a:t> </a:t>
            </a:r>
            <a:r>
              <a:rPr lang="en-US" spc="-5" dirty="0"/>
              <a:t>to</a:t>
            </a:r>
            <a:r>
              <a:rPr lang="en-US" spc="-290" dirty="0"/>
              <a:t> </a:t>
            </a:r>
            <a:r>
              <a:rPr lang="en-US" spc="-120" dirty="0"/>
              <a:t>Scale</a:t>
            </a:r>
          </a:p>
        </p:txBody>
      </p:sp>
      <p:sp>
        <p:nvSpPr>
          <p:cNvPr id="43" name="內容版面配置區 2">
            <a:extLst>
              <a:ext uri="{FF2B5EF4-FFF2-40B4-BE49-F238E27FC236}">
                <a16:creationId xmlns:a16="http://schemas.microsoft.com/office/drawing/2014/main" id="{15BD3470-4E55-BAC3-3342-B62C240C8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TW" dirty="0"/>
              <a:t>The demand of computation grows exponentially</a:t>
            </a:r>
            <a:endParaRPr kumimoji="1" lang="zh-TW" altLang="en-US" dirty="0"/>
          </a:p>
        </p:txBody>
      </p:sp>
      <p:sp>
        <p:nvSpPr>
          <p:cNvPr id="3" name="object 3"/>
          <p:cNvSpPr txBox="1"/>
          <p:nvPr/>
        </p:nvSpPr>
        <p:spPr>
          <a:xfrm>
            <a:off x="4342318" y="5179907"/>
            <a:ext cx="678180" cy="503682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35"/>
              </a:spcBef>
            </a:pPr>
            <a:r>
              <a:rPr sz="2600" spc="20" dirty="0">
                <a:latin typeface="Arial MT"/>
                <a:cs typeface="Arial MT"/>
              </a:rPr>
              <a:t>100</a:t>
            </a:r>
            <a:endParaRPr sz="26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29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250" dirty="0">
              <a:latin typeface="Arial MT"/>
              <a:cs typeface="Arial MT"/>
            </a:endParaRPr>
          </a:p>
          <a:p>
            <a:pPr marR="5080" algn="r">
              <a:lnSpc>
                <a:spcPct val="100000"/>
              </a:lnSpc>
              <a:spcBef>
                <a:spcPts val="5"/>
              </a:spcBef>
            </a:pPr>
            <a:r>
              <a:rPr sz="2600" spc="20" dirty="0">
                <a:latin typeface="Arial MT"/>
                <a:cs typeface="Arial MT"/>
              </a:rPr>
              <a:t>10</a:t>
            </a:r>
            <a:endParaRPr sz="26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29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250" dirty="0">
              <a:latin typeface="Arial MT"/>
              <a:cs typeface="Arial MT"/>
            </a:endParaRPr>
          </a:p>
          <a:p>
            <a:pPr marR="5080" algn="r">
              <a:lnSpc>
                <a:spcPct val="100000"/>
              </a:lnSpc>
            </a:pPr>
            <a:r>
              <a:rPr sz="2600" spc="20" dirty="0">
                <a:latin typeface="Arial MT"/>
                <a:cs typeface="Arial MT"/>
              </a:rPr>
              <a:t>1</a:t>
            </a:r>
            <a:endParaRPr sz="26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29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250" dirty="0">
              <a:latin typeface="Arial MT"/>
              <a:cs typeface="Arial MT"/>
            </a:endParaRPr>
          </a:p>
          <a:p>
            <a:pPr marR="5080" algn="r">
              <a:lnSpc>
                <a:spcPct val="100000"/>
              </a:lnSpc>
            </a:pPr>
            <a:r>
              <a:rPr sz="2600" spc="15" dirty="0">
                <a:latin typeface="Arial MT"/>
                <a:cs typeface="Arial MT"/>
              </a:rPr>
              <a:t>0.1</a:t>
            </a:r>
            <a:endParaRPr sz="26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29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250" dirty="0">
              <a:latin typeface="Arial MT"/>
              <a:cs typeface="Arial MT"/>
            </a:endParaRPr>
          </a:p>
          <a:p>
            <a:pPr marR="5080" algn="r">
              <a:lnSpc>
                <a:spcPct val="100000"/>
              </a:lnSpc>
            </a:pPr>
            <a:r>
              <a:rPr sz="2600" spc="15" dirty="0">
                <a:latin typeface="Arial MT"/>
                <a:cs typeface="Arial MT"/>
              </a:rPr>
              <a:t>0.01</a:t>
            </a:r>
            <a:endParaRPr sz="2600" dirty="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49062" y="4027600"/>
            <a:ext cx="7708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20" dirty="0">
                <a:latin typeface="Arial MT"/>
                <a:cs typeface="Arial MT"/>
              </a:rPr>
              <a:t>1000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18339" y="10146148"/>
            <a:ext cx="678180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 MT"/>
                <a:cs typeface="Arial MT"/>
              </a:rPr>
              <a:t>2017</a:t>
            </a:r>
            <a:endParaRPr sz="23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57071" y="10146148"/>
            <a:ext cx="678180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 MT"/>
                <a:cs typeface="Arial MT"/>
              </a:rPr>
              <a:t>2018</a:t>
            </a:r>
            <a:endParaRPr sz="230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195802" y="10146148"/>
            <a:ext cx="678180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 MT"/>
                <a:cs typeface="Arial MT"/>
              </a:rPr>
              <a:t>2020</a:t>
            </a:r>
            <a:endParaRPr sz="2300">
              <a:latin typeface="Arial MT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834532" y="10146148"/>
            <a:ext cx="678180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 MT"/>
                <a:cs typeface="Arial MT"/>
              </a:rPr>
              <a:t>2021</a:t>
            </a:r>
            <a:endParaRPr sz="2300">
              <a:latin typeface="Arial MT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473268" y="10146148"/>
            <a:ext cx="678180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 MT"/>
                <a:cs typeface="Arial MT"/>
              </a:rPr>
              <a:t>2022</a:t>
            </a:r>
            <a:endParaRPr sz="2300">
              <a:latin typeface="Arial MT"/>
              <a:cs typeface="Arial MT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6546850" y="4497331"/>
            <a:ext cx="8952865" cy="4795520"/>
            <a:chOff x="6477951" y="3454175"/>
            <a:chExt cx="8952865" cy="4795520"/>
          </a:xfrm>
        </p:grpSpPr>
        <p:sp>
          <p:nvSpPr>
            <p:cNvPr id="11" name="object 11"/>
            <p:cNvSpPr/>
            <p:nvPr/>
          </p:nvSpPr>
          <p:spPr>
            <a:xfrm>
              <a:off x="6556483" y="3532703"/>
              <a:ext cx="8796020" cy="4638675"/>
            </a:xfrm>
            <a:custGeom>
              <a:avLst/>
              <a:gdLst/>
              <a:ahLst/>
              <a:cxnLst/>
              <a:rect l="l" t="t" r="r" b="b"/>
              <a:pathLst>
                <a:path w="8796019" h="4638675">
                  <a:moveTo>
                    <a:pt x="0" y="4638392"/>
                  </a:moveTo>
                  <a:lnTo>
                    <a:pt x="1368230" y="4243818"/>
                  </a:lnTo>
                  <a:lnTo>
                    <a:pt x="2150081" y="3679081"/>
                  </a:lnTo>
                  <a:lnTo>
                    <a:pt x="3518311" y="2936298"/>
                  </a:lnTo>
                  <a:lnTo>
                    <a:pt x="4495611" y="2080146"/>
                  </a:lnTo>
                  <a:lnTo>
                    <a:pt x="5082002" y="1721350"/>
                  </a:lnTo>
                  <a:lnTo>
                    <a:pt x="6059312" y="554538"/>
                  </a:lnTo>
                  <a:lnTo>
                    <a:pt x="8795774" y="0"/>
                  </a:lnTo>
                </a:path>
              </a:pathLst>
            </a:custGeom>
            <a:ln w="62825">
              <a:solidFill>
                <a:srgbClr val="A31F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77951" y="8092564"/>
              <a:ext cx="157063" cy="15706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46183" y="7697987"/>
              <a:ext cx="157063" cy="15706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28029" y="7133258"/>
              <a:ext cx="157063" cy="15706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273720" y="3454175"/>
              <a:ext cx="157063" cy="15706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930816" y="7852441"/>
              <a:ext cx="221333" cy="221333"/>
            </a:xfrm>
            <a:prstGeom prst="rect">
              <a:avLst/>
            </a:prstGeom>
          </p:spPr>
        </p:pic>
      </p:grpSp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65159" y="7433622"/>
            <a:ext cx="157063" cy="157063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042466" y="6577473"/>
            <a:ext cx="157063" cy="157063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628851" y="6218678"/>
            <a:ext cx="157063" cy="157063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606159" y="5051864"/>
            <a:ext cx="157063" cy="157063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3667960" y="4686067"/>
            <a:ext cx="400050" cy="468122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010"/>
              </a:lnSpc>
            </a:pPr>
            <a:r>
              <a:rPr sz="2600" spc="20" dirty="0">
                <a:latin typeface="Arial MT"/>
                <a:cs typeface="Arial MT"/>
              </a:rPr>
              <a:t>Model</a:t>
            </a:r>
            <a:r>
              <a:rPr sz="2600" dirty="0">
                <a:latin typeface="Arial MT"/>
                <a:cs typeface="Arial MT"/>
              </a:rPr>
              <a:t> </a:t>
            </a:r>
            <a:r>
              <a:rPr sz="2600" spc="15" dirty="0">
                <a:latin typeface="Arial MT"/>
                <a:cs typeface="Arial MT"/>
              </a:rPr>
              <a:t>Size</a:t>
            </a:r>
            <a:r>
              <a:rPr sz="2600" dirty="0">
                <a:latin typeface="Arial MT"/>
                <a:cs typeface="Arial MT"/>
              </a:rPr>
              <a:t> </a:t>
            </a:r>
            <a:r>
              <a:rPr sz="2600" spc="20" dirty="0">
                <a:latin typeface="Arial MT"/>
                <a:cs typeface="Arial MT"/>
              </a:rPr>
              <a:t>(#Params</a:t>
            </a:r>
            <a:r>
              <a:rPr sz="2600" dirty="0">
                <a:latin typeface="Arial MT"/>
                <a:cs typeface="Arial MT"/>
              </a:rPr>
              <a:t> </a:t>
            </a:r>
            <a:r>
              <a:rPr sz="2600" spc="10" dirty="0">
                <a:latin typeface="Arial MT"/>
                <a:cs typeface="Arial MT"/>
              </a:rPr>
              <a:t>in</a:t>
            </a:r>
            <a:r>
              <a:rPr sz="2600" spc="5" dirty="0">
                <a:latin typeface="Arial MT"/>
                <a:cs typeface="Arial MT"/>
              </a:rPr>
              <a:t> </a:t>
            </a:r>
            <a:r>
              <a:rPr sz="2600" spc="10" dirty="0">
                <a:latin typeface="Arial MT"/>
                <a:cs typeface="Arial MT"/>
              </a:rPr>
              <a:t>Billion)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9450018" y="10922758"/>
            <a:ext cx="216535" cy="31877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z="1950" spc="75" dirty="0">
                <a:solidFill>
                  <a:srgbClr val="FFFFFF"/>
                </a:solidFill>
                <a:latin typeface="Trebuchet MS"/>
                <a:cs typeface="Trebuchet MS"/>
              </a:rPr>
              <a:t>2</a:t>
            </a:fld>
            <a:endParaRPr sz="195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4838754" y="3934376"/>
            <a:ext cx="97472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20" dirty="0">
                <a:latin typeface="Arial MT"/>
                <a:cs typeface="Arial MT"/>
              </a:rPr>
              <a:t>M</a:t>
            </a:r>
            <a:r>
              <a:rPr sz="1950" spc="-95" dirty="0">
                <a:latin typeface="Arial MT"/>
                <a:cs typeface="Arial MT"/>
              </a:rPr>
              <a:t>T</a:t>
            </a:r>
            <a:r>
              <a:rPr sz="1950" spc="15" dirty="0">
                <a:latin typeface="Arial MT"/>
                <a:cs typeface="Arial MT"/>
              </a:rPr>
              <a:t>-NLG</a:t>
            </a:r>
            <a:endParaRPr sz="1950">
              <a:latin typeface="Arial MT"/>
              <a:cs typeface="Arial MT"/>
            </a:endParaRPr>
          </a:p>
        </p:txBody>
      </p:sp>
      <p:graphicFrame>
        <p:nvGraphicFramePr>
          <p:cNvPr id="23" name="object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753066"/>
              </p:ext>
            </p:extLst>
          </p:nvPr>
        </p:nvGraphicFramePr>
        <p:xfrm>
          <a:off x="5251987" y="4257717"/>
          <a:ext cx="11185525" cy="5758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12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92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5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8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51797">
                <a:tc>
                  <a:txBody>
                    <a:bodyPr/>
                    <a:lstStyle/>
                    <a:p>
                      <a:pPr marR="267970">
                        <a:lnSpc>
                          <a:spcPct val="100000"/>
                        </a:lnSpc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4470"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17675" marR="402590" indent="-69850">
                        <a:lnSpc>
                          <a:spcPts val="2310"/>
                        </a:lnSpc>
                        <a:spcBef>
                          <a:spcPts val="1295"/>
                        </a:spcBef>
                      </a:pPr>
                      <a:r>
                        <a:rPr sz="1950" dirty="0">
                          <a:latin typeface="Arial MT"/>
                          <a:cs typeface="Arial MT"/>
                        </a:rPr>
                        <a:t>GP</a:t>
                      </a:r>
                      <a:r>
                        <a:rPr sz="1950" spc="-110" dirty="0">
                          <a:latin typeface="Arial MT"/>
                          <a:cs typeface="Arial MT"/>
                        </a:rPr>
                        <a:t>T</a:t>
                      </a:r>
                      <a:r>
                        <a:rPr sz="1950" dirty="0">
                          <a:latin typeface="Arial MT"/>
                          <a:cs typeface="Arial MT"/>
                        </a:rPr>
                        <a:t>-3  </a:t>
                      </a:r>
                      <a:r>
                        <a:rPr sz="1950" spc="15" dirty="0">
                          <a:latin typeface="Arial MT"/>
                          <a:cs typeface="Arial MT"/>
                        </a:rPr>
                        <a:t>175B</a:t>
                      </a:r>
                      <a:endParaRPr sz="1950">
                        <a:latin typeface="Arial MT"/>
                        <a:cs typeface="Arial MT"/>
                      </a:endParaRPr>
                    </a:p>
                  </a:txBody>
                  <a:tcPr marL="0" marR="0" marT="164465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84150" algn="r">
                        <a:lnSpc>
                          <a:spcPts val="2190"/>
                        </a:lnSpc>
                      </a:pPr>
                      <a:r>
                        <a:rPr sz="1950" spc="15" dirty="0">
                          <a:latin typeface="Arial MT"/>
                          <a:cs typeface="Arial MT"/>
                        </a:rPr>
                        <a:t>530B</a:t>
                      </a:r>
                      <a:endParaRPr sz="195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1797">
                <a:tc>
                  <a:txBody>
                    <a:bodyPr/>
                    <a:lstStyle/>
                    <a:p>
                      <a:pPr marR="267970">
                        <a:lnSpc>
                          <a:spcPct val="100000"/>
                        </a:lnSpc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4470">
                        <a:lnSpc>
                          <a:spcPct val="100000"/>
                        </a:lnSpc>
                      </a:pPr>
                      <a:endParaRPr sz="2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73430" marR="1409700" indent="-146685">
                        <a:lnSpc>
                          <a:spcPts val="2310"/>
                        </a:lnSpc>
                        <a:spcBef>
                          <a:spcPts val="1585"/>
                        </a:spcBef>
                      </a:pPr>
                      <a:r>
                        <a:rPr sz="1950" spc="-110" dirty="0">
                          <a:latin typeface="Arial MT"/>
                          <a:cs typeface="Arial MT"/>
                        </a:rPr>
                        <a:t>T</a:t>
                      </a:r>
                      <a:r>
                        <a:rPr sz="1950" dirty="0">
                          <a:latin typeface="Arial MT"/>
                          <a:cs typeface="Arial MT"/>
                        </a:rPr>
                        <a:t>-NLG  </a:t>
                      </a:r>
                      <a:r>
                        <a:rPr sz="1950" spc="15" dirty="0">
                          <a:latin typeface="Arial MT"/>
                          <a:cs typeface="Arial MT"/>
                        </a:rPr>
                        <a:t>17B</a:t>
                      </a:r>
                      <a:endParaRPr sz="1950">
                        <a:latin typeface="Arial MT"/>
                        <a:cs typeface="Arial MT"/>
                      </a:endParaRPr>
                    </a:p>
                  </a:txBody>
                  <a:tcPr marL="0" marR="0" marT="201295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1797">
                <a:tc>
                  <a:txBody>
                    <a:bodyPr/>
                    <a:lstStyle/>
                    <a:p>
                      <a:pPr marR="267970"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1845"/>
                        </a:spcBef>
                      </a:pPr>
                      <a:r>
                        <a:rPr sz="1950" spc="20" dirty="0">
                          <a:latin typeface="Arial MT"/>
                          <a:cs typeface="Arial MT"/>
                        </a:rPr>
                        <a:t>Me</a:t>
                      </a:r>
                      <a:endParaRPr sz="1950">
                        <a:latin typeface="Arial MT"/>
                        <a:cs typeface="Arial MT"/>
                      </a:endParaRPr>
                    </a:p>
                  </a:txBody>
                  <a:tcPr marL="0" marR="0" marT="234315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5435" marR="1507490" indent="-98425">
                        <a:lnSpc>
                          <a:spcPts val="2310"/>
                        </a:lnSpc>
                        <a:spcBef>
                          <a:spcPts val="1950"/>
                        </a:spcBef>
                      </a:pPr>
                      <a:r>
                        <a:rPr sz="1950" dirty="0">
                          <a:latin typeface="Arial MT"/>
                          <a:cs typeface="Arial MT"/>
                        </a:rPr>
                        <a:t>gatronLM  </a:t>
                      </a:r>
                      <a:r>
                        <a:rPr sz="1950" spc="10" dirty="0">
                          <a:latin typeface="Arial MT"/>
                          <a:cs typeface="Arial MT"/>
                        </a:rPr>
                        <a:t>8.3B</a:t>
                      </a:r>
                      <a:endParaRPr sz="1950">
                        <a:latin typeface="Arial MT"/>
                        <a:cs typeface="Arial MT"/>
                      </a:endParaRPr>
                    </a:p>
                  </a:txBody>
                  <a:tcPr marL="0" marR="0" marT="247650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1797">
                <a:tc>
                  <a:txBody>
                    <a:bodyPr/>
                    <a:lstStyle/>
                    <a:p>
                      <a:pPr marR="267970"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72945" marR="247015" indent="-104775">
                        <a:lnSpc>
                          <a:spcPts val="2310"/>
                        </a:lnSpc>
                        <a:spcBef>
                          <a:spcPts val="919"/>
                        </a:spcBef>
                      </a:pPr>
                      <a:r>
                        <a:rPr sz="1950" dirty="0">
                          <a:latin typeface="Arial MT"/>
                          <a:cs typeface="Arial MT"/>
                        </a:rPr>
                        <a:t>GP</a:t>
                      </a:r>
                      <a:r>
                        <a:rPr sz="1950" spc="-110" dirty="0">
                          <a:latin typeface="Arial MT"/>
                          <a:cs typeface="Arial MT"/>
                        </a:rPr>
                        <a:t>T</a:t>
                      </a:r>
                      <a:r>
                        <a:rPr sz="1950" dirty="0">
                          <a:latin typeface="Arial MT"/>
                          <a:cs typeface="Arial MT"/>
                        </a:rPr>
                        <a:t>-2  </a:t>
                      </a:r>
                      <a:r>
                        <a:rPr sz="1950" spc="10" dirty="0">
                          <a:latin typeface="Arial MT"/>
                          <a:cs typeface="Arial MT"/>
                        </a:rPr>
                        <a:t>1.5B</a:t>
                      </a:r>
                      <a:endParaRPr sz="1950">
                        <a:latin typeface="Arial MT"/>
                        <a:cs typeface="Arial MT"/>
                      </a:endParaRPr>
                    </a:p>
                    <a:p>
                      <a:pPr marL="599440" marR="204470">
                        <a:lnSpc>
                          <a:spcPct val="100000"/>
                        </a:lnSpc>
                        <a:spcBef>
                          <a:spcPts val="484"/>
                        </a:spcBef>
                      </a:pPr>
                      <a:r>
                        <a:rPr sz="1950" spc="5" dirty="0">
                          <a:latin typeface="Arial MT"/>
                          <a:cs typeface="Arial MT"/>
                        </a:rPr>
                        <a:t>BERT</a:t>
                      </a:r>
                      <a:endParaRPr sz="1950">
                        <a:latin typeface="Arial MT"/>
                        <a:cs typeface="Arial MT"/>
                      </a:endParaRPr>
                    </a:p>
                  </a:txBody>
                  <a:tcPr marL="0" marR="0" marT="116839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0335"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3175">
                      <a:solidFill>
                        <a:srgbClr val="B8B8B8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1797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1165"/>
                        </a:spcBef>
                      </a:pPr>
                      <a:r>
                        <a:rPr sz="1950" spc="20" dirty="0">
                          <a:latin typeface="Arial MT"/>
                          <a:cs typeface="Arial MT"/>
                        </a:rPr>
                        <a:t>GP</a:t>
                      </a:r>
                      <a:endParaRPr sz="1950">
                        <a:latin typeface="Arial MT"/>
                        <a:cs typeface="Arial MT"/>
                      </a:endParaRPr>
                    </a:p>
                    <a:p>
                      <a:pPr marL="760730" marR="212725">
                        <a:lnSpc>
                          <a:spcPts val="2325"/>
                        </a:lnSpc>
                        <a:spcBef>
                          <a:spcPts val="625"/>
                        </a:spcBef>
                        <a:tabLst>
                          <a:tab pos="2482215" algn="l"/>
                        </a:tabLst>
                      </a:pPr>
                      <a:r>
                        <a:rPr sz="1950" spc="-75" dirty="0">
                          <a:latin typeface="Arial MT"/>
                          <a:cs typeface="Arial MT"/>
                        </a:rPr>
                        <a:t>T</a:t>
                      </a:r>
                      <a:r>
                        <a:rPr sz="1950" dirty="0">
                          <a:latin typeface="Arial MT"/>
                          <a:cs typeface="Arial MT"/>
                        </a:rPr>
                        <a:t>ransformer	</a:t>
                      </a:r>
                      <a:r>
                        <a:rPr sz="2925" baseline="18518" dirty="0">
                          <a:latin typeface="Arial MT"/>
                          <a:cs typeface="Arial MT"/>
                        </a:rPr>
                        <a:t>0.</a:t>
                      </a:r>
                      <a:endParaRPr sz="2925" baseline="18518">
                        <a:latin typeface="Arial MT"/>
                        <a:cs typeface="Arial MT"/>
                      </a:endParaRPr>
                    </a:p>
                    <a:p>
                      <a:pPr marL="1111885" marR="267970">
                        <a:lnSpc>
                          <a:spcPts val="2325"/>
                        </a:lnSpc>
                      </a:pPr>
                      <a:r>
                        <a:rPr sz="1950" spc="15" dirty="0">
                          <a:latin typeface="Arial MT"/>
                          <a:cs typeface="Arial MT"/>
                        </a:rPr>
                        <a:t>0.05B</a:t>
                      </a:r>
                      <a:endParaRPr sz="1950">
                        <a:latin typeface="Arial MT"/>
                        <a:cs typeface="Arial MT"/>
                      </a:endParaRPr>
                    </a:p>
                  </a:txBody>
                  <a:tcPr marL="0" marR="0" marT="1479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01980" marR="204470">
                        <a:lnSpc>
                          <a:spcPts val="1385"/>
                        </a:lnSpc>
                      </a:pPr>
                      <a:r>
                        <a:rPr sz="1950" spc="15" dirty="0">
                          <a:latin typeface="Arial MT"/>
                          <a:cs typeface="Arial MT"/>
                        </a:rPr>
                        <a:t>0.34B</a:t>
                      </a:r>
                      <a:endParaRPr sz="1950">
                        <a:latin typeface="Arial MT"/>
                        <a:cs typeface="Arial MT"/>
                      </a:endParaRPr>
                    </a:p>
                    <a:p>
                      <a:pPr marR="2418080" algn="r">
                        <a:lnSpc>
                          <a:spcPts val="2105"/>
                        </a:lnSpc>
                      </a:pPr>
                      <a:r>
                        <a:rPr sz="1950" dirty="0">
                          <a:latin typeface="Arial MT"/>
                          <a:cs typeface="Arial MT"/>
                        </a:rPr>
                        <a:t>T</a:t>
                      </a:r>
                      <a:endParaRPr sz="1950">
                        <a:latin typeface="Arial MT"/>
                        <a:cs typeface="Arial MT"/>
                      </a:endParaRPr>
                    </a:p>
                    <a:p>
                      <a:pPr marR="2359660" algn="r">
                        <a:lnSpc>
                          <a:spcPts val="2325"/>
                        </a:lnSpc>
                      </a:pPr>
                      <a:r>
                        <a:rPr sz="1950" spc="-35" dirty="0">
                          <a:latin typeface="Arial MT"/>
                          <a:cs typeface="Arial MT"/>
                        </a:rPr>
                        <a:t>11B</a:t>
                      </a:r>
                      <a:endParaRPr sz="195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0335"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R="14033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2550">
                        <a:latin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00000"/>
                        </a:lnSpc>
                      </a:pPr>
                      <a:r>
                        <a:rPr sz="1950" spc="165" dirty="0">
                          <a:solidFill>
                            <a:srgbClr val="5E5E5E"/>
                          </a:solidFill>
                          <a:latin typeface="Trebuchet MS"/>
                          <a:cs typeface="Trebuchet MS"/>
                        </a:rPr>
                        <a:t>As</a:t>
                      </a:r>
                      <a:endParaRPr sz="195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B8B8B8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0350">
                        <a:lnSpc>
                          <a:spcPts val="2410"/>
                        </a:lnSpc>
                      </a:pPr>
                      <a:r>
                        <a:rPr sz="2450" spc="10" dirty="0">
                          <a:latin typeface="Arial MT"/>
                          <a:cs typeface="Arial MT"/>
                        </a:rPr>
                        <a:t>Model</a:t>
                      </a:r>
                      <a:r>
                        <a:rPr sz="245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2450" spc="10" dirty="0">
                          <a:latin typeface="Arial MT"/>
                          <a:cs typeface="Arial MT"/>
                        </a:rPr>
                        <a:t>Size</a:t>
                      </a:r>
                      <a:endParaRPr sz="2450" dirty="0">
                        <a:latin typeface="Arial MT"/>
                        <a:cs typeface="Arial MT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750" dirty="0">
                        <a:latin typeface="Times New Roman"/>
                        <a:cs typeface="Times New Roman"/>
                      </a:endParaRPr>
                    </a:p>
                    <a:p>
                      <a:pPr marL="137160">
                        <a:lnSpc>
                          <a:spcPct val="100000"/>
                        </a:lnSpc>
                      </a:pPr>
                      <a:r>
                        <a:rPr sz="1950" spc="75" dirty="0">
                          <a:solidFill>
                            <a:srgbClr val="5E5E5E"/>
                          </a:solidFill>
                          <a:latin typeface="Trebuchet MS"/>
                          <a:cs typeface="Trebuchet MS"/>
                        </a:rPr>
                        <a:t>sume</a:t>
                      </a:r>
                      <a:r>
                        <a:rPr sz="1950" spc="-55" dirty="0">
                          <a:solidFill>
                            <a:srgbClr val="5E5E5E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dirty="0">
                          <a:solidFill>
                            <a:srgbClr val="5E5E5E"/>
                          </a:solidFill>
                          <a:latin typeface="Trebuchet MS"/>
                          <a:cs typeface="Trebuchet MS"/>
                        </a:rPr>
                        <a:t>data</a:t>
                      </a:r>
                      <a:r>
                        <a:rPr sz="1950" spc="-55" dirty="0">
                          <a:solidFill>
                            <a:srgbClr val="5E5E5E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-35" dirty="0">
                          <a:solidFill>
                            <a:srgbClr val="5E5E5E"/>
                          </a:solidFill>
                          <a:latin typeface="Trebuchet MS"/>
                          <a:cs typeface="Trebuchet MS"/>
                        </a:rPr>
                        <a:t>are</a:t>
                      </a:r>
                      <a:r>
                        <a:rPr sz="1950" spc="-55" dirty="0">
                          <a:solidFill>
                            <a:srgbClr val="5E5E5E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950" spc="55" dirty="0">
                          <a:solidFill>
                            <a:srgbClr val="5E5E5E"/>
                          </a:solidFill>
                          <a:latin typeface="Trebuchet MS"/>
                          <a:cs typeface="Trebuchet MS"/>
                        </a:rPr>
                        <a:t>FP16.</a:t>
                      </a:r>
                      <a:endParaRPr sz="195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B8B8B8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B8B8B8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 dirty="0"/>
              <a:t>Convolutio</a:t>
            </a:r>
            <a:r>
              <a:rPr lang="en-US" spc="-65" dirty="0"/>
              <a:t>n</a:t>
            </a:r>
            <a:r>
              <a:rPr lang="en-US" spc="-280" dirty="0"/>
              <a:t> </a:t>
            </a:r>
            <a:r>
              <a:rPr lang="en-US" spc="-170" dirty="0"/>
              <a:t>Layer</a:t>
            </a: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20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E1F386D-759C-F0C4-5015-964E5F57A2AE}"/>
              </a:ext>
            </a:extLst>
          </p:cNvPr>
          <p:cNvGraphicFramePr>
            <a:graphicFrameLocks noGrp="1"/>
          </p:cNvGraphicFramePr>
          <p:nvPr/>
        </p:nvGraphicFramePr>
        <p:xfrm>
          <a:off x="1492798" y="7122919"/>
          <a:ext cx="5230493" cy="34942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</a:tbl>
          </a:graphicData>
        </a:graphic>
      </p:graphicFrame>
      <p:pic>
        <p:nvPicPr>
          <p:cNvPr id="24" name="object 9">
            <a:extLst>
              <a:ext uri="{FF2B5EF4-FFF2-40B4-BE49-F238E27FC236}">
                <a16:creationId xmlns:a16="http://schemas.microsoft.com/office/drawing/2014/main" id="{FFD985CD-2C1E-8489-F4C9-42DE748F77A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01753" y="6669530"/>
            <a:ext cx="3093171" cy="2791150"/>
          </a:xfrm>
          <a:prstGeom prst="rect">
            <a:avLst/>
          </a:prstGeom>
        </p:spPr>
      </p:pic>
      <p:sp>
        <p:nvSpPr>
          <p:cNvPr id="25" name="object 10">
            <a:extLst>
              <a:ext uri="{FF2B5EF4-FFF2-40B4-BE49-F238E27FC236}">
                <a16:creationId xmlns:a16="http://schemas.microsoft.com/office/drawing/2014/main" id="{D91CF1CF-C978-9A4D-2FBA-11779DD457FE}"/>
              </a:ext>
            </a:extLst>
          </p:cNvPr>
          <p:cNvSpPr txBox="1"/>
          <p:nvPr/>
        </p:nvSpPr>
        <p:spPr>
          <a:xfrm>
            <a:off x="10150026" y="9643867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26" name="object 11">
            <a:extLst>
              <a:ext uri="{FF2B5EF4-FFF2-40B4-BE49-F238E27FC236}">
                <a16:creationId xmlns:a16="http://schemas.microsoft.com/office/drawing/2014/main" id="{77C1FE18-A879-780B-8FFB-21D0082258D3}"/>
              </a:ext>
            </a:extLst>
          </p:cNvPr>
          <p:cNvGrpSpPr/>
          <p:nvPr/>
        </p:nvGrpSpPr>
        <p:grpSpPr>
          <a:xfrm>
            <a:off x="10913887" y="9558910"/>
            <a:ext cx="958215" cy="100965"/>
            <a:chOff x="10913887" y="9558910"/>
            <a:chExt cx="958215" cy="100965"/>
          </a:xfrm>
        </p:grpSpPr>
        <p:sp>
          <p:nvSpPr>
            <p:cNvPr id="28" name="object 12">
              <a:extLst>
                <a:ext uri="{FF2B5EF4-FFF2-40B4-BE49-F238E27FC236}">
                  <a16:creationId xmlns:a16="http://schemas.microsoft.com/office/drawing/2014/main" id="{AAA117E0-42AD-BE9B-EE42-145FED402657}"/>
                </a:ext>
              </a:extLst>
            </p:cNvPr>
            <p:cNvSpPr/>
            <p:nvPr/>
          </p:nvSpPr>
          <p:spPr>
            <a:xfrm>
              <a:off x="11003936" y="9609170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13">
              <a:extLst>
                <a:ext uri="{FF2B5EF4-FFF2-40B4-BE49-F238E27FC236}">
                  <a16:creationId xmlns:a16="http://schemas.microsoft.com/office/drawing/2014/main" id="{B78181A3-DBBF-BEFE-EE99-1E0EF0378E93}"/>
                </a:ext>
              </a:extLst>
            </p:cNvPr>
            <p:cNvSpPr/>
            <p:nvPr/>
          </p:nvSpPr>
          <p:spPr>
            <a:xfrm>
              <a:off x="10913884" y="9558915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14">
            <a:extLst>
              <a:ext uri="{FF2B5EF4-FFF2-40B4-BE49-F238E27FC236}">
                <a16:creationId xmlns:a16="http://schemas.microsoft.com/office/drawing/2014/main" id="{BE94813D-371D-CA85-C0A8-3D1DF7366578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34" name="object 15">
            <a:extLst>
              <a:ext uri="{FF2B5EF4-FFF2-40B4-BE49-F238E27FC236}">
                <a16:creationId xmlns:a16="http://schemas.microsoft.com/office/drawing/2014/main" id="{B011F5A2-B533-6B9F-8AF4-51CA9AA0183A}"/>
              </a:ext>
            </a:extLst>
          </p:cNvPr>
          <p:cNvGrpSpPr/>
          <p:nvPr/>
        </p:nvGrpSpPr>
        <p:grpSpPr>
          <a:xfrm>
            <a:off x="10170772" y="6181246"/>
            <a:ext cx="8974455" cy="3050540"/>
            <a:chOff x="10170772" y="6181246"/>
            <a:chExt cx="8974455" cy="3050540"/>
          </a:xfrm>
        </p:grpSpPr>
        <p:sp>
          <p:nvSpPr>
            <p:cNvPr id="35" name="object 16">
              <a:extLst>
                <a:ext uri="{FF2B5EF4-FFF2-40B4-BE49-F238E27FC236}">
                  <a16:creationId xmlns:a16="http://schemas.microsoft.com/office/drawing/2014/main" id="{3BAA5D87-54F5-1F64-9E45-EBC0419E974C}"/>
                </a:ext>
              </a:extLst>
            </p:cNvPr>
            <p:cNvSpPr/>
            <p:nvPr/>
          </p:nvSpPr>
          <p:spPr>
            <a:xfrm>
              <a:off x="12929552" y="7044965"/>
              <a:ext cx="5516880" cy="391160"/>
            </a:xfrm>
            <a:custGeom>
              <a:avLst/>
              <a:gdLst/>
              <a:ahLst/>
              <a:cxnLst/>
              <a:rect l="l" t="t" r="r" b="b"/>
              <a:pathLst>
                <a:path w="5516880" h="391159">
                  <a:moveTo>
                    <a:pt x="0" y="0"/>
                  </a:moveTo>
                  <a:lnTo>
                    <a:pt x="5516711" y="390901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17">
              <a:extLst>
                <a:ext uri="{FF2B5EF4-FFF2-40B4-BE49-F238E27FC236}">
                  <a16:creationId xmlns:a16="http://schemas.microsoft.com/office/drawing/2014/main" id="{47B21600-CC5F-7D2F-F660-7AA842344E60}"/>
                </a:ext>
              </a:extLst>
            </p:cNvPr>
            <p:cNvSpPr/>
            <p:nvPr/>
          </p:nvSpPr>
          <p:spPr>
            <a:xfrm>
              <a:off x="12388586" y="7602580"/>
              <a:ext cx="5887085" cy="20955"/>
            </a:xfrm>
            <a:custGeom>
              <a:avLst/>
              <a:gdLst/>
              <a:ahLst/>
              <a:cxnLst/>
              <a:rect l="l" t="t" r="r" b="b"/>
              <a:pathLst>
                <a:path w="5887084" h="20954">
                  <a:moveTo>
                    <a:pt x="0" y="20945"/>
                  </a:moveTo>
                  <a:lnTo>
                    <a:pt x="5886632" y="0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8">
              <a:extLst>
                <a:ext uri="{FF2B5EF4-FFF2-40B4-BE49-F238E27FC236}">
                  <a16:creationId xmlns:a16="http://schemas.microsoft.com/office/drawing/2014/main" id="{8ED5D502-612C-7AC6-D463-AB094B4C87A2}"/>
                </a:ext>
              </a:extLst>
            </p:cNvPr>
            <p:cNvSpPr/>
            <p:nvPr/>
          </p:nvSpPr>
          <p:spPr>
            <a:xfrm>
              <a:off x="12388586" y="7920251"/>
              <a:ext cx="5875655" cy="791845"/>
            </a:xfrm>
            <a:custGeom>
              <a:avLst/>
              <a:gdLst/>
              <a:ahLst/>
              <a:cxnLst/>
              <a:rect l="l" t="t" r="r" b="b"/>
              <a:pathLst>
                <a:path w="5875655" h="791845">
                  <a:moveTo>
                    <a:pt x="0" y="791838"/>
                  </a:moveTo>
                  <a:lnTo>
                    <a:pt x="5875326" y="0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19">
              <a:extLst>
                <a:ext uri="{FF2B5EF4-FFF2-40B4-BE49-F238E27FC236}">
                  <a16:creationId xmlns:a16="http://schemas.microsoft.com/office/drawing/2014/main" id="{FEA8CB80-C42A-7D29-EF6B-7277777B6E95}"/>
                </a:ext>
              </a:extLst>
            </p:cNvPr>
            <p:cNvSpPr/>
            <p:nvPr/>
          </p:nvSpPr>
          <p:spPr>
            <a:xfrm>
              <a:off x="12979217" y="7770672"/>
              <a:ext cx="5406390" cy="360045"/>
            </a:xfrm>
            <a:custGeom>
              <a:avLst/>
              <a:gdLst/>
              <a:ahLst/>
              <a:cxnLst/>
              <a:rect l="l" t="t" r="r" b="b"/>
              <a:pathLst>
                <a:path w="5406390" h="360045">
                  <a:moveTo>
                    <a:pt x="0" y="359491"/>
                  </a:moveTo>
                  <a:lnTo>
                    <a:pt x="5406103" y="0"/>
                  </a:lnTo>
                </a:path>
              </a:pathLst>
            </a:custGeom>
            <a:ln w="20941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0">
              <a:extLst>
                <a:ext uri="{FF2B5EF4-FFF2-40B4-BE49-F238E27FC236}">
                  <a16:creationId xmlns:a16="http://schemas.microsoft.com/office/drawing/2014/main" id="{36169DE1-CE01-FB75-D7E5-607C07539C13}"/>
                </a:ext>
              </a:extLst>
            </p:cNvPr>
            <p:cNvSpPr/>
            <p:nvPr/>
          </p:nvSpPr>
          <p:spPr>
            <a:xfrm>
              <a:off x="18233759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70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65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F8B6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21">
              <a:extLst>
                <a:ext uri="{FF2B5EF4-FFF2-40B4-BE49-F238E27FC236}">
                  <a16:creationId xmlns:a16="http://schemas.microsoft.com/office/drawing/2014/main" id="{9B5D769E-E2FB-E954-9AB1-B5E8D372A41E}"/>
                </a:ext>
              </a:extLst>
            </p:cNvPr>
            <p:cNvSpPr/>
            <p:nvPr/>
          </p:nvSpPr>
          <p:spPr>
            <a:xfrm>
              <a:off x="18233759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22">
              <a:extLst>
                <a:ext uri="{FF2B5EF4-FFF2-40B4-BE49-F238E27FC236}">
                  <a16:creationId xmlns:a16="http://schemas.microsoft.com/office/drawing/2014/main" id="{29CD8654-CE96-EE9C-C287-BF0BC68F45D4}"/>
                </a:ext>
              </a:extLst>
            </p:cNvPr>
            <p:cNvSpPr/>
            <p:nvPr/>
          </p:nvSpPr>
          <p:spPr>
            <a:xfrm>
              <a:off x="18617507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9BBB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23">
              <a:extLst>
                <a:ext uri="{FF2B5EF4-FFF2-40B4-BE49-F238E27FC236}">
                  <a16:creationId xmlns:a16="http://schemas.microsoft.com/office/drawing/2014/main" id="{FA7D6889-B662-1BFB-0EAF-E8E214FA8A3F}"/>
                </a:ext>
              </a:extLst>
            </p:cNvPr>
            <p:cNvSpPr/>
            <p:nvPr/>
          </p:nvSpPr>
          <p:spPr>
            <a:xfrm>
              <a:off x="18617507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24">
              <a:extLst>
                <a:ext uri="{FF2B5EF4-FFF2-40B4-BE49-F238E27FC236}">
                  <a16:creationId xmlns:a16="http://schemas.microsoft.com/office/drawing/2014/main" id="{C4E0822E-75D2-AAA2-F6DE-CDD659C53318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036923" y="6181246"/>
              <a:ext cx="2438669" cy="3050051"/>
            </a:xfrm>
            <a:prstGeom prst="rect">
              <a:avLst/>
            </a:prstGeom>
          </p:spPr>
        </p:pic>
        <p:sp>
          <p:nvSpPr>
            <p:cNvPr id="45" name="object 25">
              <a:extLst>
                <a:ext uri="{FF2B5EF4-FFF2-40B4-BE49-F238E27FC236}">
                  <a16:creationId xmlns:a16="http://schemas.microsoft.com/office/drawing/2014/main" id="{5AA9697C-BCFE-CB19-1778-277E70985497}"/>
                </a:ext>
              </a:extLst>
            </p:cNvPr>
            <p:cNvSpPr/>
            <p:nvPr/>
          </p:nvSpPr>
          <p:spPr>
            <a:xfrm>
              <a:off x="10221032" y="7709022"/>
              <a:ext cx="0" cy="591185"/>
            </a:xfrm>
            <a:custGeom>
              <a:avLst/>
              <a:gdLst/>
              <a:ahLst/>
              <a:cxnLst/>
              <a:rect l="l" t="t" r="r" b="b"/>
              <a:pathLst>
                <a:path h="591184">
                  <a:moveTo>
                    <a:pt x="0" y="0"/>
                  </a:moveTo>
                  <a:lnTo>
                    <a:pt x="0" y="59061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26">
              <a:extLst>
                <a:ext uri="{FF2B5EF4-FFF2-40B4-BE49-F238E27FC236}">
                  <a16:creationId xmlns:a16="http://schemas.microsoft.com/office/drawing/2014/main" id="{839D9886-B6F0-5DEF-E1DE-354712035865}"/>
                </a:ext>
              </a:extLst>
            </p:cNvPr>
            <p:cNvSpPr/>
            <p:nvPr/>
          </p:nvSpPr>
          <p:spPr>
            <a:xfrm>
              <a:off x="10170770" y="7618977"/>
              <a:ext cx="100965" cy="770890"/>
            </a:xfrm>
            <a:custGeom>
              <a:avLst/>
              <a:gdLst/>
              <a:ahLst/>
              <a:cxnLst/>
              <a:rect l="l" t="t" r="r" b="b"/>
              <a:pathLst>
                <a:path w="100965" h="770890">
                  <a:moveTo>
                    <a:pt x="100520" y="670191"/>
                  </a:moveTo>
                  <a:lnTo>
                    <a:pt x="0" y="670191"/>
                  </a:lnTo>
                  <a:lnTo>
                    <a:pt x="50253" y="770712"/>
                  </a:lnTo>
                  <a:lnTo>
                    <a:pt x="100520" y="670191"/>
                  </a:lnTo>
                  <a:close/>
                </a:path>
                <a:path w="100965" h="770890">
                  <a:moveTo>
                    <a:pt x="100520" y="100520"/>
                  </a:moveTo>
                  <a:lnTo>
                    <a:pt x="50253" y="0"/>
                  </a:lnTo>
                  <a:lnTo>
                    <a:pt x="0" y="100520"/>
                  </a:lnTo>
                  <a:lnTo>
                    <a:pt x="100520" y="100520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27">
            <a:extLst>
              <a:ext uri="{FF2B5EF4-FFF2-40B4-BE49-F238E27FC236}">
                <a16:creationId xmlns:a16="http://schemas.microsoft.com/office/drawing/2014/main" id="{008CA3EE-BB75-C03D-EE21-905B2001E087}"/>
              </a:ext>
            </a:extLst>
          </p:cNvPr>
          <p:cNvSpPr txBox="1"/>
          <p:nvPr/>
        </p:nvSpPr>
        <p:spPr>
          <a:xfrm>
            <a:off x="14837009" y="6105780"/>
            <a:ext cx="3002915" cy="1797685"/>
          </a:xfrm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R="439420" algn="ctr">
              <a:lnSpc>
                <a:spcPct val="100000"/>
              </a:lnSpc>
              <a:spcBef>
                <a:spcPts val="835"/>
              </a:spcBef>
            </a:pPr>
            <a:r>
              <a:rPr sz="2600" i="1" spc="5" dirty="0">
                <a:latin typeface="Times New Roman"/>
                <a:cs typeface="Times New Roman"/>
              </a:rPr>
              <a:t>k</a:t>
            </a:r>
            <a:r>
              <a:rPr sz="2775" i="1" spc="7" baseline="-19519" dirty="0">
                <a:latin typeface="Times New Roman"/>
                <a:cs typeface="Times New Roman"/>
              </a:rPr>
              <a:t>w</a:t>
            </a:r>
            <a:endParaRPr sz="2775" baseline="-19519">
              <a:latin typeface="Times New Roman"/>
              <a:cs typeface="Times New Roman"/>
            </a:endParaRPr>
          </a:p>
          <a:p>
            <a:pPr marR="43180" algn="r">
              <a:lnSpc>
                <a:spcPts val="2695"/>
              </a:lnSpc>
              <a:spcBef>
                <a:spcPts val="745"/>
              </a:spcBef>
            </a:pPr>
            <a:r>
              <a:rPr sz="2600" b="1" spc="5" dirty="0">
                <a:latin typeface="Arial"/>
                <a:cs typeface="Arial"/>
              </a:rPr>
              <a:t>Filter</a:t>
            </a:r>
            <a:endParaRPr sz="2600">
              <a:latin typeface="Arial"/>
              <a:cs typeface="Arial"/>
            </a:endParaRPr>
          </a:p>
          <a:p>
            <a:pPr marL="867410">
              <a:lnSpc>
                <a:spcPts val="2695"/>
              </a:lnSpc>
            </a:pPr>
            <a:r>
              <a:rPr sz="2600" i="1" spc="-35" dirty="0">
                <a:latin typeface="Times New Roman"/>
                <a:cs typeface="Times New Roman"/>
              </a:rPr>
              <a:t>k</a:t>
            </a:r>
            <a:r>
              <a:rPr sz="2775" i="1" spc="-52" baseline="-19519" dirty="0">
                <a:latin typeface="Times New Roman"/>
                <a:cs typeface="Times New Roman"/>
              </a:rPr>
              <a:t>h</a:t>
            </a:r>
            <a:endParaRPr sz="2775" baseline="-19519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8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700AC6D3-A942-A185-610D-AC70C8018BDE}"/>
              </a:ext>
            </a:extLst>
          </p:cNvPr>
          <p:cNvGrpSpPr/>
          <p:nvPr/>
        </p:nvGrpSpPr>
        <p:grpSpPr>
          <a:xfrm>
            <a:off x="7945883" y="3263574"/>
            <a:ext cx="5048406" cy="3285491"/>
            <a:chOff x="7945883" y="3263574"/>
            <a:chExt cx="5048406" cy="3285491"/>
          </a:xfrm>
        </p:grpSpPr>
        <p:sp>
          <p:nvSpPr>
            <p:cNvPr id="6" name="object 16">
              <a:extLst>
                <a:ext uri="{FF2B5EF4-FFF2-40B4-BE49-F238E27FC236}">
                  <a16:creationId xmlns:a16="http://schemas.microsoft.com/office/drawing/2014/main" id="{193A7BCA-8111-C480-1E20-98D943EB9495}"/>
                </a:ext>
              </a:extLst>
            </p:cNvPr>
            <p:cNvSpPr txBox="1"/>
            <p:nvPr/>
          </p:nvSpPr>
          <p:spPr>
            <a:xfrm>
              <a:off x="10120460" y="3263574"/>
              <a:ext cx="2873829" cy="2319481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40" b="1" spc="45" dirty="0">
                  <a:latin typeface="Arial"/>
                  <a:cs typeface="Arial"/>
                </a:rPr>
                <a:t>2D</a:t>
              </a:r>
              <a:r>
                <a:rPr lang="en-US" sz="2940" b="1" spc="-35" dirty="0">
                  <a:latin typeface="Arial"/>
                  <a:cs typeface="Arial"/>
                </a:rPr>
                <a:t> </a:t>
              </a:r>
              <a:r>
                <a:rPr lang="en-US" sz="294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h</a:t>
              </a:r>
              <a:r>
                <a:rPr lang="en-US" altLang="zh-TW" sz="2940" i="1" baseline="-25000" dirty="0">
                  <a:latin typeface="Times New Roman"/>
                  <a:cs typeface="Times New Roman"/>
                </a:rPr>
                <a:t>i, </a:t>
              </a:r>
              <a:r>
                <a:rPr lang="en-US" altLang="zh-TW" sz="294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4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4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40" dirty="0">
                <a:latin typeface="Arial"/>
                <a:cs typeface="Arial"/>
              </a:endParaRPr>
            </a:p>
          </p:txBody>
        </p: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2C3B8C85-45D3-EA1E-2722-A436613DF180}"/>
                </a:ext>
              </a:extLst>
            </p:cNvPr>
            <p:cNvSpPr txBox="1"/>
            <p:nvPr/>
          </p:nvSpPr>
          <p:spPr>
            <a:xfrm>
              <a:off x="10265616" y="5502797"/>
              <a:ext cx="2019142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 err="1">
                  <a:latin typeface="Times New Roman"/>
                  <a:cs typeface="Times New Roman"/>
                </a:rPr>
                <a:t>h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,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25A62E85-04F7-7B3E-8E39-8C15D2E48C46}"/>
                </a:ext>
              </a:extLst>
            </p:cNvPr>
            <p:cNvSpPr txBox="1"/>
            <p:nvPr/>
          </p:nvSpPr>
          <p:spPr>
            <a:xfrm>
              <a:off x="10265616" y="4729100"/>
              <a:ext cx="2476255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h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93A412AB-5A7E-4EB7-DB81-12CEF9A665ED}"/>
                </a:ext>
              </a:extLst>
            </p:cNvPr>
            <p:cNvGrpSpPr/>
            <p:nvPr/>
          </p:nvGrpSpPr>
          <p:grpSpPr>
            <a:xfrm>
              <a:off x="7945883" y="3280941"/>
              <a:ext cx="2031364" cy="3268124"/>
              <a:chOff x="7945883" y="3280941"/>
              <a:chExt cx="2031364" cy="3268124"/>
            </a:xfrm>
          </p:grpSpPr>
          <p:grpSp>
            <p:nvGrpSpPr>
              <p:cNvPr id="10" name="群組 9">
                <a:extLst>
                  <a:ext uri="{FF2B5EF4-FFF2-40B4-BE49-F238E27FC236}">
                    <a16:creationId xmlns:a16="http://schemas.microsoft.com/office/drawing/2014/main" id="{489A5F14-C1C2-2B6A-71EC-FCA62710995E}"/>
                  </a:ext>
                </a:extLst>
              </p:cNvPr>
              <p:cNvGrpSpPr/>
              <p:nvPr/>
            </p:nvGrpSpPr>
            <p:grpSpPr>
              <a:xfrm>
                <a:off x="7945883" y="3280941"/>
                <a:ext cx="2031364" cy="2517702"/>
                <a:chOff x="7945883" y="3280941"/>
                <a:chExt cx="2031364" cy="2517702"/>
              </a:xfrm>
            </p:grpSpPr>
            <p:sp>
              <p:nvSpPr>
                <p:cNvPr id="12" name="object 16">
                  <a:extLst>
                    <a:ext uri="{FF2B5EF4-FFF2-40B4-BE49-F238E27FC236}">
                      <a16:creationId xmlns:a16="http://schemas.microsoft.com/office/drawing/2014/main" id="{937ACE42-6089-16CA-3A37-42AA07D95490}"/>
                    </a:ext>
                  </a:extLst>
                </p:cNvPr>
                <p:cNvSpPr txBox="1"/>
                <p:nvPr/>
              </p:nvSpPr>
              <p:spPr>
                <a:xfrm>
                  <a:off x="7945883" y="3280941"/>
                  <a:ext cx="2031364" cy="2294859"/>
                </a:xfrm>
                <a:prstGeom prst="rect">
                  <a:avLst/>
                </a:prstGeom>
              </p:spPr>
              <p:txBody>
                <a:bodyPr vert="horz" wrap="square" lIns="0" tIns="123825" rIns="0" bIns="0" rtlCol="0">
                  <a:spAutoFit/>
                </a:bodyPr>
                <a:lstStyle/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r>
                    <a:rPr lang="en-US" sz="2900" b="1" spc="45" dirty="0">
                      <a:latin typeface="Arial"/>
                      <a:cs typeface="Arial"/>
                    </a:rPr>
                    <a:t>1D</a:t>
                  </a:r>
                  <a:r>
                    <a:rPr lang="en-US" sz="2900" b="1" spc="-35" dirty="0">
                      <a:latin typeface="Arial"/>
                      <a:cs typeface="Arial"/>
                    </a:rPr>
                    <a:t> </a:t>
                  </a:r>
                  <a:r>
                    <a:rPr lang="en-US" sz="2900" b="1" dirty="0">
                      <a:latin typeface="Arial"/>
                      <a:cs typeface="Arial"/>
                    </a:rPr>
                    <a:t>Conv</a:t>
                  </a:r>
                </a:p>
                <a:p>
                  <a:pPr marL="277495">
                    <a:spcBef>
                      <a:spcPts val="975"/>
                    </a:spcBef>
                  </a:pP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0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25" dirty="0" err="1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00" i="1" baseline="-25000" dirty="0" err="1">
                      <a:latin typeface="Times New Roman"/>
                      <a:cs typeface="Times New Roman"/>
                    </a:rPr>
                    <a:t>i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lang="en-US" sz="2900" b="1" dirty="0">
                    <a:latin typeface="Arial"/>
                    <a:cs typeface="Arial"/>
                  </a:endParaRP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sz="29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13" name="文字方塊 12">
                  <a:extLst>
                    <a:ext uri="{FF2B5EF4-FFF2-40B4-BE49-F238E27FC236}">
                      <a16:creationId xmlns:a16="http://schemas.microsoft.com/office/drawing/2014/main" id="{607C2AC3-0523-3AB9-9460-40AEA0D18187}"/>
                    </a:ext>
                  </a:extLst>
                </p:cNvPr>
                <p:cNvSpPr txBox="1"/>
                <p:nvPr/>
              </p:nvSpPr>
              <p:spPr>
                <a:xfrm>
                  <a:off x="8104603" y="4699881"/>
                  <a:ext cx="1583832" cy="109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4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25" dirty="0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40" i="1" spc="25" baseline="-25000" dirty="0">
                      <a:latin typeface="Times New Roman"/>
                      <a:cs typeface="Times New Roman"/>
                    </a:rPr>
                    <a:t>o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endParaRPr kumimoji="1" lang="zh-TW" altLang="en-US" sz="3600" dirty="0"/>
                </a:p>
              </p:txBody>
            </p:sp>
          </p:grpSp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41E0F97C-FB27-FEEA-DA17-FF6EF890E4D0}"/>
                  </a:ext>
                </a:extLst>
              </p:cNvPr>
              <p:cNvSpPr txBox="1"/>
              <p:nvPr/>
            </p:nvSpPr>
            <p:spPr>
              <a:xfrm>
                <a:off x="8104603" y="5450303"/>
                <a:ext cx="1586588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k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</p:grpSp>
      <p:sp>
        <p:nvSpPr>
          <p:cNvPr id="15" name="內容版面配置區 14">
            <a:extLst>
              <a:ext uri="{FF2B5EF4-FFF2-40B4-BE49-F238E27FC236}">
                <a16:creationId xmlns:a16="http://schemas.microsoft.com/office/drawing/2014/main" id="{E7C06FA8-E272-14DE-D906-4F487262CF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內容版面配置區 37">
            <a:extLst>
              <a:ext uri="{FF2B5EF4-FFF2-40B4-BE49-F238E27FC236}">
                <a16:creationId xmlns:a16="http://schemas.microsoft.com/office/drawing/2014/main" id="{3B0F506B-DD4A-8F4E-C240-8F02B4C99EDF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Input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Output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Weights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Bias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40283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21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E1F386D-759C-F0C4-5015-964E5F57A2AE}"/>
              </a:ext>
            </a:extLst>
          </p:cNvPr>
          <p:cNvGraphicFramePr>
            <a:graphicFrameLocks noGrp="1"/>
          </p:cNvGraphicFramePr>
          <p:nvPr/>
        </p:nvGraphicFramePr>
        <p:xfrm>
          <a:off x="1492798" y="7122919"/>
          <a:ext cx="5230493" cy="34942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</a:tbl>
          </a:graphicData>
        </a:graphic>
      </p:graphicFrame>
      <p:pic>
        <p:nvPicPr>
          <p:cNvPr id="5" name="object 9">
            <a:extLst>
              <a:ext uri="{FF2B5EF4-FFF2-40B4-BE49-F238E27FC236}">
                <a16:creationId xmlns:a16="http://schemas.microsoft.com/office/drawing/2014/main" id="{77EB7861-5523-7DA6-F253-E1A7F14BCA5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01753" y="6669530"/>
            <a:ext cx="3093171" cy="2791150"/>
          </a:xfrm>
          <a:prstGeom prst="rect">
            <a:avLst/>
          </a:prstGeom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B1B7C727-83A0-B51A-25EA-718E1F2E6D30}"/>
              </a:ext>
            </a:extLst>
          </p:cNvPr>
          <p:cNvSpPr txBox="1"/>
          <p:nvPr/>
        </p:nvSpPr>
        <p:spPr>
          <a:xfrm>
            <a:off x="10150026" y="9643867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7" name="object 11">
            <a:extLst>
              <a:ext uri="{FF2B5EF4-FFF2-40B4-BE49-F238E27FC236}">
                <a16:creationId xmlns:a16="http://schemas.microsoft.com/office/drawing/2014/main" id="{CFF9497C-B399-7845-23D7-879B551E2713}"/>
              </a:ext>
            </a:extLst>
          </p:cNvPr>
          <p:cNvGrpSpPr/>
          <p:nvPr/>
        </p:nvGrpSpPr>
        <p:grpSpPr>
          <a:xfrm>
            <a:off x="10913887" y="9558910"/>
            <a:ext cx="958215" cy="100965"/>
            <a:chOff x="10913887" y="9558910"/>
            <a:chExt cx="958215" cy="100965"/>
          </a:xfrm>
        </p:grpSpPr>
        <p:sp>
          <p:nvSpPr>
            <p:cNvPr id="8" name="object 12">
              <a:extLst>
                <a:ext uri="{FF2B5EF4-FFF2-40B4-BE49-F238E27FC236}">
                  <a16:creationId xmlns:a16="http://schemas.microsoft.com/office/drawing/2014/main" id="{8ED1D3BF-FFD6-D857-60F0-2B7687B486CC}"/>
                </a:ext>
              </a:extLst>
            </p:cNvPr>
            <p:cNvSpPr/>
            <p:nvPr/>
          </p:nvSpPr>
          <p:spPr>
            <a:xfrm>
              <a:off x="11003936" y="9609170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271143CE-CFBD-6AB2-AB13-60865BB85C19}"/>
                </a:ext>
              </a:extLst>
            </p:cNvPr>
            <p:cNvSpPr/>
            <p:nvPr/>
          </p:nvSpPr>
          <p:spPr>
            <a:xfrm>
              <a:off x="10913884" y="9558915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4">
            <a:extLst>
              <a:ext uri="{FF2B5EF4-FFF2-40B4-BE49-F238E27FC236}">
                <a16:creationId xmlns:a16="http://schemas.microsoft.com/office/drawing/2014/main" id="{80041F5B-CB8F-0C12-08C8-1712454366AE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11" name="object 15">
            <a:extLst>
              <a:ext uri="{FF2B5EF4-FFF2-40B4-BE49-F238E27FC236}">
                <a16:creationId xmlns:a16="http://schemas.microsoft.com/office/drawing/2014/main" id="{F9ACEBB6-6C72-514E-91B3-AF8C91DAC176}"/>
              </a:ext>
            </a:extLst>
          </p:cNvPr>
          <p:cNvGrpSpPr/>
          <p:nvPr/>
        </p:nvGrpSpPr>
        <p:grpSpPr>
          <a:xfrm>
            <a:off x="10170772" y="6181246"/>
            <a:ext cx="8974455" cy="4439920"/>
            <a:chOff x="10170772" y="6181246"/>
            <a:chExt cx="8974455" cy="4439920"/>
          </a:xfrm>
        </p:grpSpPr>
        <p:sp>
          <p:nvSpPr>
            <p:cNvPr id="12" name="object 16">
              <a:extLst>
                <a:ext uri="{FF2B5EF4-FFF2-40B4-BE49-F238E27FC236}">
                  <a16:creationId xmlns:a16="http://schemas.microsoft.com/office/drawing/2014/main" id="{5A16CE40-C817-59C7-B692-E17E99D66176}"/>
                </a:ext>
              </a:extLst>
            </p:cNvPr>
            <p:cNvSpPr/>
            <p:nvPr/>
          </p:nvSpPr>
          <p:spPr>
            <a:xfrm>
              <a:off x="12387072" y="7034536"/>
              <a:ext cx="5623560" cy="1688464"/>
            </a:xfrm>
            <a:custGeom>
              <a:avLst/>
              <a:gdLst/>
              <a:ahLst/>
              <a:cxnLst/>
              <a:rect l="l" t="t" r="r" b="b"/>
              <a:pathLst>
                <a:path w="5623559" h="1688465">
                  <a:moveTo>
                    <a:pt x="5454777" y="896086"/>
                  </a:moveTo>
                  <a:lnTo>
                    <a:pt x="5451767" y="875360"/>
                  </a:lnTo>
                  <a:lnTo>
                    <a:pt x="0" y="1667192"/>
                  </a:lnTo>
                  <a:lnTo>
                    <a:pt x="3009" y="1687918"/>
                  </a:lnTo>
                  <a:lnTo>
                    <a:pt x="5454777" y="896086"/>
                  </a:lnTo>
                  <a:close/>
                </a:path>
                <a:path w="5623559" h="1688465">
                  <a:moveTo>
                    <a:pt x="5463806" y="578523"/>
                  </a:moveTo>
                  <a:lnTo>
                    <a:pt x="5463718" y="557580"/>
                  </a:lnTo>
                  <a:lnTo>
                    <a:pt x="1473" y="578523"/>
                  </a:lnTo>
                  <a:lnTo>
                    <a:pt x="1549" y="599465"/>
                  </a:lnTo>
                  <a:lnTo>
                    <a:pt x="5463806" y="578523"/>
                  </a:lnTo>
                  <a:close/>
                </a:path>
                <a:path w="5623559" h="1688465">
                  <a:moveTo>
                    <a:pt x="5566664" y="746582"/>
                  </a:moveTo>
                  <a:lnTo>
                    <a:pt x="5565165" y="725690"/>
                  </a:lnTo>
                  <a:lnTo>
                    <a:pt x="548805" y="1085189"/>
                  </a:lnTo>
                  <a:lnTo>
                    <a:pt x="550303" y="1106081"/>
                  </a:lnTo>
                  <a:lnTo>
                    <a:pt x="5566664" y="746582"/>
                  </a:lnTo>
                  <a:close/>
                </a:path>
                <a:path w="5623559" h="1688465">
                  <a:moveTo>
                    <a:pt x="5623268" y="390893"/>
                  </a:moveTo>
                  <a:lnTo>
                    <a:pt x="504266" y="0"/>
                  </a:lnTo>
                  <a:lnTo>
                    <a:pt x="502678" y="20878"/>
                  </a:lnTo>
                  <a:lnTo>
                    <a:pt x="5621680" y="411772"/>
                  </a:lnTo>
                  <a:lnTo>
                    <a:pt x="5623268" y="39089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7">
              <a:extLst>
                <a:ext uri="{FF2B5EF4-FFF2-40B4-BE49-F238E27FC236}">
                  <a16:creationId xmlns:a16="http://schemas.microsoft.com/office/drawing/2014/main" id="{8A4A70BF-7417-C3DD-0912-E09789FFCF1F}"/>
                </a:ext>
              </a:extLst>
            </p:cNvPr>
            <p:cNvSpPr/>
            <p:nvPr/>
          </p:nvSpPr>
          <p:spPr>
            <a:xfrm>
              <a:off x="17850012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31" y="9078"/>
                  </a:lnTo>
                  <a:lnTo>
                    <a:pt x="352994" y="178025"/>
                  </a:lnTo>
                  <a:lnTo>
                    <a:pt x="352565" y="179083"/>
                  </a:lnTo>
                  <a:lnTo>
                    <a:pt x="35256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40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70" y="169387"/>
                  </a:lnTo>
                  <a:lnTo>
                    <a:pt x="2198" y="170968"/>
                  </a:lnTo>
                  <a:lnTo>
                    <a:pt x="344513" y="170968"/>
                  </a:lnTo>
                  <a:lnTo>
                    <a:pt x="345465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8">
              <a:extLst>
                <a:ext uri="{FF2B5EF4-FFF2-40B4-BE49-F238E27FC236}">
                  <a16:creationId xmlns:a16="http://schemas.microsoft.com/office/drawing/2014/main" id="{675A95FC-68A1-B9AF-2204-8A56D9550942}"/>
                </a:ext>
              </a:extLst>
            </p:cNvPr>
            <p:cNvSpPr/>
            <p:nvPr/>
          </p:nvSpPr>
          <p:spPr>
            <a:xfrm>
              <a:off x="17850012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9">
              <a:extLst>
                <a:ext uri="{FF2B5EF4-FFF2-40B4-BE49-F238E27FC236}">
                  <a16:creationId xmlns:a16="http://schemas.microsoft.com/office/drawing/2014/main" id="{501B7DD5-A962-4A07-F9D6-4876BFE3506E}"/>
                </a:ext>
              </a:extLst>
            </p:cNvPr>
            <p:cNvSpPr/>
            <p:nvPr/>
          </p:nvSpPr>
          <p:spPr>
            <a:xfrm>
              <a:off x="18233759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70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65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F8B6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20">
              <a:extLst>
                <a:ext uri="{FF2B5EF4-FFF2-40B4-BE49-F238E27FC236}">
                  <a16:creationId xmlns:a16="http://schemas.microsoft.com/office/drawing/2014/main" id="{A328383E-E8B6-AAFF-36B7-3C21E29DA701}"/>
                </a:ext>
              </a:extLst>
            </p:cNvPr>
            <p:cNvSpPr/>
            <p:nvPr/>
          </p:nvSpPr>
          <p:spPr>
            <a:xfrm>
              <a:off x="18233759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21">
              <a:extLst>
                <a:ext uri="{FF2B5EF4-FFF2-40B4-BE49-F238E27FC236}">
                  <a16:creationId xmlns:a16="http://schemas.microsoft.com/office/drawing/2014/main" id="{0DCE6660-8A84-AB8F-226D-27B8C5E83250}"/>
                </a:ext>
              </a:extLst>
            </p:cNvPr>
            <p:cNvSpPr/>
            <p:nvPr/>
          </p:nvSpPr>
          <p:spPr>
            <a:xfrm>
              <a:off x="18617507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9BBB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22">
              <a:extLst>
                <a:ext uri="{FF2B5EF4-FFF2-40B4-BE49-F238E27FC236}">
                  <a16:creationId xmlns:a16="http://schemas.microsoft.com/office/drawing/2014/main" id="{17A5C499-0FA6-5718-E54A-B6445493A40D}"/>
                </a:ext>
              </a:extLst>
            </p:cNvPr>
            <p:cNvSpPr/>
            <p:nvPr/>
          </p:nvSpPr>
          <p:spPr>
            <a:xfrm>
              <a:off x="18617507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3">
              <a:extLst>
                <a:ext uri="{FF2B5EF4-FFF2-40B4-BE49-F238E27FC236}">
                  <a16:creationId xmlns:a16="http://schemas.microsoft.com/office/drawing/2014/main" id="{1853EE80-DAE4-1669-E0DA-463381AF5C30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036923" y="6181246"/>
              <a:ext cx="2438669" cy="4439611"/>
            </a:xfrm>
            <a:prstGeom prst="rect">
              <a:avLst/>
            </a:prstGeom>
          </p:spPr>
        </p:pic>
        <p:sp>
          <p:nvSpPr>
            <p:cNvPr id="22" name="object 24">
              <a:extLst>
                <a:ext uri="{FF2B5EF4-FFF2-40B4-BE49-F238E27FC236}">
                  <a16:creationId xmlns:a16="http://schemas.microsoft.com/office/drawing/2014/main" id="{E70B04BA-6D9C-C74E-60CB-0B7DB15B5F7A}"/>
                </a:ext>
              </a:extLst>
            </p:cNvPr>
            <p:cNvSpPr/>
            <p:nvPr/>
          </p:nvSpPr>
          <p:spPr>
            <a:xfrm>
              <a:off x="16861476" y="7519719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5">
                  <a:moveTo>
                    <a:pt x="0" y="175688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5">
              <a:extLst>
                <a:ext uri="{FF2B5EF4-FFF2-40B4-BE49-F238E27FC236}">
                  <a16:creationId xmlns:a16="http://schemas.microsoft.com/office/drawing/2014/main" id="{04FB340E-7D90-52F8-E5B4-C80ABD647C57}"/>
                </a:ext>
              </a:extLst>
            </p:cNvPr>
            <p:cNvSpPr/>
            <p:nvPr/>
          </p:nvSpPr>
          <p:spPr>
            <a:xfrm>
              <a:off x="16737279" y="7406049"/>
              <a:ext cx="128270" cy="1986280"/>
            </a:xfrm>
            <a:custGeom>
              <a:avLst/>
              <a:gdLst/>
              <a:ahLst/>
              <a:cxnLst/>
              <a:rect l="l" t="t" r="r" b="b"/>
              <a:pathLst>
                <a:path w="128269" h="1986279">
                  <a:moveTo>
                    <a:pt x="127952" y="1873046"/>
                  </a:moveTo>
                  <a:lnTo>
                    <a:pt x="113144" y="1858238"/>
                  </a:lnTo>
                  <a:lnTo>
                    <a:pt x="0" y="1971382"/>
                  </a:lnTo>
                  <a:lnTo>
                    <a:pt x="14808" y="1986191"/>
                  </a:lnTo>
                  <a:lnTo>
                    <a:pt x="127952" y="1873046"/>
                  </a:lnTo>
                  <a:close/>
                </a:path>
                <a:path w="128269" h="1986279">
                  <a:moveTo>
                    <a:pt x="127952" y="113144"/>
                  </a:moveTo>
                  <a:lnTo>
                    <a:pt x="14808" y="0"/>
                  </a:lnTo>
                  <a:lnTo>
                    <a:pt x="0" y="14808"/>
                  </a:lnTo>
                  <a:lnTo>
                    <a:pt x="113144" y="127952"/>
                  </a:lnTo>
                  <a:lnTo>
                    <a:pt x="127952" y="1131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26">
              <a:extLst>
                <a:ext uri="{FF2B5EF4-FFF2-40B4-BE49-F238E27FC236}">
                  <a16:creationId xmlns:a16="http://schemas.microsoft.com/office/drawing/2014/main" id="{2FC07BD0-2C14-0FDF-4973-743F43721145}"/>
                </a:ext>
              </a:extLst>
            </p:cNvPr>
            <p:cNvSpPr/>
            <p:nvPr/>
          </p:nvSpPr>
          <p:spPr>
            <a:xfrm>
              <a:off x="16862460" y="8398164"/>
              <a:ext cx="128270" cy="0"/>
            </a:xfrm>
            <a:custGeom>
              <a:avLst/>
              <a:gdLst/>
              <a:ahLst/>
              <a:cxnLst/>
              <a:rect l="l" t="t" r="r" b="b"/>
              <a:pathLst>
                <a:path w="128269">
                  <a:moveTo>
                    <a:pt x="127954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27">
              <a:extLst>
                <a:ext uri="{FF2B5EF4-FFF2-40B4-BE49-F238E27FC236}">
                  <a16:creationId xmlns:a16="http://schemas.microsoft.com/office/drawing/2014/main" id="{FA28A41A-1D5E-C72F-E05B-FB93C98152BF}"/>
                </a:ext>
              </a:extLst>
            </p:cNvPr>
            <p:cNvSpPr/>
            <p:nvPr/>
          </p:nvSpPr>
          <p:spPr>
            <a:xfrm>
              <a:off x="10221032" y="7709022"/>
              <a:ext cx="0" cy="591185"/>
            </a:xfrm>
            <a:custGeom>
              <a:avLst/>
              <a:gdLst/>
              <a:ahLst/>
              <a:cxnLst/>
              <a:rect l="l" t="t" r="r" b="b"/>
              <a:pathLst>
                <a:path h="591184">
                  <a:moveTo>
                    <a:pt x="0" y="0"/>
                  </a:moveTo>
                  <a:lnTo>
                    <a:pt x="0" y="59061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28">
              <a:extLst>
                <a:ext uri="{FF2B5EF4-FFF2-40B4-BE49-F238E27FC236}">
                  <a16:creationId xmlns:a16="http://schemas.microsoft.com/office/drawing/2014/main" id="{2C7EA9AB-93CE-46B4-BFF5-D6C73E306D04}"/>
                </a:ext>
              </a:extLst>
            </p:cNvPr>
            <p:cNvSpPr/>
            <p:nvPr/>
          </p:nvSpPr>
          <p:spPr>
            <a:xfrm>
              <a:off x="10170770" y="7618977"/>
              <a:ext cx="100965" cy="770890"/>
            </a:xfrm>
            <a:custGeom>
              <a:avLst/>
              <a:gdLst/>
              <a:ahLst/>
              <a:cxnLst/>
              <a:rect l="l" t="t" r="r" b="b"/>
              <a:pathLst>
                <a:path w="100965" h="770890">
                  <a:moveTo>
                    <a:pt x="100520" y="670191"/>
                  </a:moveTo>
                  <a:lnTo>
                    <a:pt x="0" y="670191"/>
                  </a:lnTo>
                  <a:lnTo>
                    <a:pt x="50253" y="770712"/>
                  </a:lnTo>
                  <a:lnTo>
                    <a:pt x="100520" y="670191"/>
                  </a:lnTo>
                  <a:close/>
                </a:path>
                <a:path w="100965" h="770890">
                  <a:moveTo>
                    <a:pt x="100520" y="100520"/>
                  </a:moveTo>
                  <a:lnTo>
                    <a:pt x="50253" y="0"/>
                  </a:lnTo>
                  <a:lnTo>
                    <a:pt x="0" y="100520"/>
                  </a:lnTo>
                  <a:lnTo>
                    <a:pt x="100520" y="100520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29">
            <a:extLst>
              <a:ext uri="{FF2B5EF4-FFF2-40B4-BE49-F238E27FC236}">
                <a16:creationId xmlns:a16="http://schemas.microsoft.com/office/drawing/2014/main" id="{6FC5796D-C8D6-6F6D-4D96-B63ABA4DCAA9}"/>
              </a:ext>
            </a:extLst>
          </p:cNvPr>
          <p:cNvSpPr txBox="1"/>
          <p:nvPr/>
        </p:nvSpPr>
        <p:spPr>
          <a:xfrm>
            <a:off x="14824309" y="6105780"/>
            <a:ext cx="3028315" cy="2404110"/>
          </a:xfrm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R="439420" algn="ctr">
              <a:lnSpc>
                <a:spcPct val="100000"/>
              </a:lnSpc>
              <a:spcBef>
                <a:spcPts val="835"/>
              </a:spcBef>
            </a:pPr>
            <a:r>
              <a:rPr sz="2600" i="1" spc="5" dirty="0">
                <a:latin typeface="Times New Roman"/>
                <a:cs typeface="Times New Roman"/>
              </a:rPr>
              <a:t>k</a:t>
            </a:r>
            <a:r>
              <a:rPr sz="2775" i="1" spc="7" baseline="-19519" dirty="0">
                <a:latin typeface="Times New Roman"/>
                <a:cs typeface="Times New Roman"/>
              </a:rPr>
              <a:t>w</a:t>
            </a:r>
            <a:endParaRPr sz="2775" baseline="-19519" dirty="0">
              <a:latin typeface="Times New Roman"/>
              <a:cs typeface="Times New Roman"/>
            </a:endParaRPr>
          </a:p>
          <a:p>
            <a:pPr marL="2088514" algn="ctr">
              <a:lnSpc>
                <a:spcPts val="2695"/>
              </a:lnSpc>
              <a:spcBef>
                <a:spcPts val="745"/>
              </a:spcBef>
            </a:pPr>
            <a:r>
              <a:rPr sz="2600" b="1" spc="5" dirty="0">
                <a:latin typeface="Arial"/>
                <a:cs typeface="Arial"/>
              </a:rPr>
              <a:t>Filter</a:t>
            </a:r>
            <a:endParaRPr sz="2600" dirty="0">
              <a:latin typeface="Arial"/>
              <a:cs typeface="Arial"/>
            </a:endParaRPr>
          </a:p>
          <a:p>
            <a:pPr marL="880110">
              <a:lnSpc>
                <a:spcPts val="2695"/>
              </a:lnSpc>
            </a:pPr>
            <a:r>
              <a:rPr sz="2600" i="1" spc="-35" dirty="0">
                <a:latin typeface="Times New Roman"/>
                <a:cs typeface="Times New Roman"/>
              </a:rPr>
              <a:t>k</a:t>
            </a:r>
            <a:r>
              <a:rPr sz="2775" i="1" spc="-52" baseline="-19519" dirty="0">
                <a:latin typeface="Times New Roman"/>
                <a:cs typeface="Times New Roman"/>
              </a:rPr>
              <a:t>h</a:t>
            </a:r>
            <a:endParaRPr sz="2775" baseline="-19519" dirty="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8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  <a:p>
            <a:pPr marL="2085975" algn="ctr">
              <a:lnSpc>
                <a:spcPct val="100000"/>
              </a:lnSpc>
              <a:spcBef>
                <a:spcPts val="165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AC5ED02D-CCE8-4475-A4CB-B7334D71C569}"/>
              </a:ext>
            </a:extLst>
          </p:cNvPr>
          <p:cNvGrpSpPr/>
          <p:nvPr/>
        </p:nvGrpSpPr>
        <p:grpSpPr>
          <a:xfrm>
            <a:off x="7945883" y="3263574"/>
            <a:ext cx="5048406" cy="3285491"/>
            <a:chOff x="7945883" y="3263574"/>
            <a:chExt cx="5048406" cy="3285491"/>
          </a:xfrm>
        </p:grpSpPr>
        <p:sp>
          <p:nvSpPr>
            <p:cNvPr id="25" name="object 16">
              <a:extLst>
                <a:ext uri="{FF2B5EF4-FFF2-40B4-BE49-F238E27FC236}">
                  <a16:creationId xmlns:a16="http://schemas.microsoft.com/office/drawing/2014/main" id="{72DB26DB-C2DE-854E-2AE1-90CE31207DE1}"/>
                </a:ext>
              </a:extLst>
            </p:cNvPr>
            <p:cNvSpPr txBox="1"/>
            <p:nvPr/>
          </p:nvSpPr>
          <p:spPr>
            <a:xfrm>
              <a:off x="10120460" y="3263574"/>
              <a:ext cx="2873829" cy="2319481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40" b="1" spc="45" dirty="0">
                  <a:latin typeface="Arial"/>
                  <a:cs typeface="Arial"/>
                </a:rPr>
                <a:t>2D</a:t>
              </a:r>
              <a:r>
                <a:rPr lang="en-US" sz="2940" b="1" spc="-35" dirty="0">
                  <a:latin typeface="Arial"/>
                  <a:cs typeface="Arial"/>
                </a:rPr>
                <a:t> </a:t>
              </a:r>
              <a:r>
                <a:rPr lang="en-US" sz="294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h</a:t>
              </a:r>
              <a:r>
                <a:rPr lang="en-US" altLang="zh-TW" sz="2940" i="1" baseline="-25000" dirty="0">
                  <a:latin typeface="Times New Roman"/>
                  <a:cs typeface="Times New Roman"/>
                </a:rPr>
                <a:t>i, </a:t>
              </a:r>
              <a:r>
                <a:rPr lang="en-US" altLang="zh-TW" sz="294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4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4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40" dirty="0">
                <a:latin typeface="Arial"/>
                <a:cs typeface="Arial"/>
              </a:endParaRPr>
            </a:p>
          </p:txBody>
        </p:sp>
        <p:sp>
          <p:nvSpPr>
            <p:cNvPr id="26" name="文字方塊 25">
              <a:extLst>
                <a:ext uri="{FF2B5EF4-FFF2-40B4-BE49-F238E27FC236}">
                  <a16:creationId xmlns:a16="http://schemas.microsoft.com/office/drawing/2014/main" id="{1814F968-DE6A-2679-EF57-3FC33D603E08}"/>
                </a:ext>
              </a:extLst>
            </p:cNvPr>
            <p:cNvSpPr txBox="1"/>
            <p:nvPr/>
          </p:nvSpPr>
          <p:spPr>
            <a:xfrm>
              <a:off x="10265616" y="5502797"/>
              <a:ext cx="2019142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 err="1">
                  <a:latin typeface="Times New Roman"/>
                  <a:cs typeface="Times New Roman"/>
                </a:rPr>
                <a:t>h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,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07179632-2E36-29E7-A08A-7B7846260B4F}"/>
                </a:ext>
              </a:extLst>
            </p:cNvPr>
            <p:cNvSpPr txBox="1"/>
            <p:nvPr/>
          </p:nvSpPr>
          <p:spPr>
            <a:xfrm>
              <a:off x="10265616" y="4729100"/>
              <a:ext cx="2476255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h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grpSp>
          <p:nvGrpSpPr>
            <p:cNvPr id="29" name="群組 28">
              <a:extLst>
                <a:ext uri="{FF2B5EF4-FFF2-40B4-BE49-F238E27FC236}">
                  <a16:creationId xmlns:a16="http://schemas.microsoft.com/office/drawing/2014/main" id="{44A7711B-6C93-079E-90E7-30254014D949}"/>
                </a:ext>
              </a:extLst>
            </p:cNvPr>
            <p:cNvGrpSpPr/>
            <p:nvPr/>
          </p:nvGrpSpPr>
          <p:grpSpPr>
            <a:xfrm>
              <a:off x="7945883" y="3280941"/>
              <a:ext cx="2031364" cy="3268124"/>
              <a:chOff x="7945883" y="3280941"/>
              <a:chExt cx="2031364" cy="3268124"/>
            </a:xfrm>
          </p:grpSpPr>
          <p:grpSp>
            <p:nvGrpSpPr>
              <p:cNvPr id="32" name="群組 31">
                <a:extLst>
                  <a:ext uri="{FF2B5EF4-FFF2-40B4-BE49-F238E27FC236}">
                    <a16:creationId xmlns:a16="http://schemas.microsoft.com/office/drawing/2014/main" id="{6EAA718C-2EBA-DE83-CF45-3B049AB68443}"/>
                  </a:ext>
                </a:extLst>
              </p:cNvPr>
              <p:cNvGrpSpPr/>
              <p:nvPr/>
            </p:nvGrpSpPr>
            <p:grpSpPr>
              <a:xfrm>
                <a:off x="7945883" y="3280941"/>
                <a:ext cx="2031364" cy="2517702"/>
                <a:chOff x="7945883" y="3280941"/>
                <a:chExt cx="2031364" cy="2517702"/>
              </a:xfrm>
            </p:grpSpPr>
            <p:sp>
              <p:nvSpPr>
                <p:cNvPr id="35" name="object 16">
                  <a:extLst>
                    <a:ext uri="{FF2B5EF4-FFF2-40B4-BE49-F238E27FC236}">
                      <a16:creationId xmlns:a16="http://schemas.microsoft.com/office/drawing/2014/main" id="{80CC6C85-C042-0C67-AB24-928A083107B5}"/>
                    </a:ext>
                  </a:extLst>
                </p:cNvPr>
                <p:cNvSpPr txBox="1"/>
                <p:nvPr/>
              </p:nvSpPr>
              <p:spPr>
                <a:xfrm>
                  <a:off x="7945883" y="3280941"/>
                  <a:ext cx="2031364" cy="2294859"/>
                </a:xfrm>
                <a:prstGeom prst="rect">
                  <a:avLst/>
                </a:prstGeom>
              </p:spPr>
              <p:txBody>
                <a:bodyPr vert="horz" wrap="square" lIns="0" tIns="123825" rIns="0" bIns="0" rtlCol="0">
                  <a:spAutoFit/>
                </a:bodyPr>
                <a:lstStyle/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r>
                    <a:rPr lang="en-US" sz="2900" b="1" spc="45" dirty="0">
                      <a:latin typeface="Arial"/>
                      <a:cs typeface="Arial"/>
                    </a:rPr>
                    <a:t>1D</a:t>
                  </a:r>
                  <a:r>
                    <a:rPr lang="en-US" sz="2900" b="1" spc="-35" dirty="0">
                      <a:latin typeface="Arial"/>
                      <a:cs typeface="Arial"/>
                    </a:rPr>
                    <a:t> </a:t>
                  </a:r>
                  <a:r>
                    <a:rPr lang="en-US" sz="2900" b="1" dirty="0">
                      <a:latin typeface="Arial"/>
                      <a:cs typeface="Arial"/>
                    </a:rPr>
                    <a:t>Conv</a:t>
                  </a:r>
                </a:p>
                <a:p>
                  <a:pPr marL="277495">
                    <a:spcBef>
                      <a:spcPts val="975"/>
                    </a:spcBef>
                  </a:pP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0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25" dirty="0" err="1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00" i="1" baseline="-25000" dirty="0" err="1">
                      <a:latin typeface="Times New Roman"/>
                      <a:cs typeface="Times New Roman"/>
                    </a:rPr>
                    <a:t>i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lang="en-US" sz="2900" b="1" dirty="0">
                    <a:latin typeface="Arial"/>
                    <a:cs typeface="Arial"/>
                  </a:endParaRP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sz="29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36" name="文字方塊 35">
                  <a:extLst>
                    <a:ext uri="{FF2B5EF4-FFF2-40B4-BE49-F238E27FC236}">
                      <a16:creationId xmlns:a16="http://schemas.microsoft.com/office/drawing/2014/main" id="{637FEF3C-8B4B-CA48-41DE-C7FC413132FF}"/>
                    </a:ext>
                  </a:extLst>
                </p:cNvPr>
                <p:cNvSpPr txBox="1"/>
                <p:nvPr/>
              </p:nvSpPr>
              <p:spPr>
                <a:xfrm>
                  <a:off x="8104603" y="4699881"/>
                  <a:ext cx="1583832" cy="109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4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25" dirty="0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40" i="1" spc="25" baseline="-25000" dirty="0">
                      <a:latin typeface="Times New Roman"/>
                      <a:cs typeface="Times New Roman"/>
                    </a:rPr>
                    <a:t>o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endParaRPr kumimoji="1" lang="zh-TW" altLang="en-US" sz="3600" dirty="0"/>
                </a:p>
              </p:txBody>
            </p:sp>
          </p:grpSp>
          <p:sp>
            <p:nvSpPr>
              <p:cNvPr id="34" name="文字方塊 33">
                <a:extLst>
                  <a:ext uri="{FF2B5EF4-FFF2-40B4-BE49-F238E27FC236}">
                    <a16:creationId xmlns:a16="http://schemas.microsoft.com/office/drawing/2014/main" id="{D1B4C885-7C20-D459-8B46-6113DEDA1477}"/>
                  </a:ext>
                </a:extLst>
              </p:cNvPr>
              <p:cNvSpPr txBox="1"/>
              <p:nvPr/>
            </p:nvSpPr>
            <p:spPr>
              <a:xfrm>
                <a:off x="8104603" y="5450303"/>
                <a:ext cx="1586588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k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</p:grpSp>
      <p:sp>
        <p:nvSpPr>
          <p:cNvPr id="39" name="內容版面配置區 38">
            <a:extLst>
              <a:ext uri="{FF2B5EF4-FFF2-40B4-BE49-F238E27FC236}">
                <a16:creationId xmlns:a16="http://schemas.microsoft.com/office/drawing/2014/main" id="{EE90F7BF-5645-3612-F7E6-40FE67C3C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0" name="內容版面配置區 37">
            <a:extLst>
              <a:ext uri="{FF2B5EF4-FFF2-40B4-BE49-F238E27FC236}">
                <a16:creationId xmlns:a16="http://schemas.microsoft.com/office/drawing/2014/main" id="{0B23BA75-11DE-93EC-7A6A-6645424DFAC6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Input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Output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Weights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Bias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961141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22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E1F386D-759C-F0C4-5015-964E5F57A2AE}"/>
              </a:ext>
            </a:extLst>
          </p:cNvPr>
          <p:cNvGraphicFramePr>
            <a:graphicFrameLocks noGrp="1"/>
          </p:cNvGraphicFramePr>
          <p:nvPr/>
        </p:nvGraphicFramePr>
        <p:xfrm>
          <a:off x="1492798" y="7122919"/>
          <a:ext cx="5230493" cy="34942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</a:tbl>
          </a:graphicData>
        </a:graphic>
      </p:graphicFrame>
      <p:pic>
        <p:nvPicPr>
          <p:cNvPr id="24" name="object 9">
            <a:extLst>
              <a:ext uri="{FF2B5EF4-FFF2-40B4-BE49-F238E27FC236}">
                <a16:creationId xmlns:a16="http://schemas.microsoft.com/office/drawing/2014/main" id="{03DB088F-A7DB-5272-5B47-592BBA4F55D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01753" y="6669530"/>
            <a:ext cx="3093171" cy="2791150"/>
          </a:xfrm>
          <a:prstGeom prst="rect">
            <a:avLst/>
          </a:prstGeom>
        </p:spPr>
      </p:pic>
      <p:sp>
        <p:nvSpPr>
          <p:cNvPr id="25" name="object 10">
            <a:extLst>
              <a:ext uri="{FF2B5EF4-FFF2-40B4-BE49-F238E27FC236}">
                <a16:creationId xmlns:a16="http://schemas.microsoft.com/office/drawing/2014/main" id="{9A2C134F-9F50-1F94-24D8-9E1BC593277D}"/>
              </a:ext>
            </a:extLst>
          </p:cNvPr>
          <p:cNvSpPr txBox="1"/>
          <p:nvPr/>
        </p:nvSpPr>
        <p:spPr>
          <a:xfrm>
            <a:off x="10150026" y="9643867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26" name="object 11">
            <a:extLst>
              <a:ext uri="{FF2B5EF4-FFF2-40B4-BE49-F238E27FC236}">
                <a16:creationId xmlns:a16="http://schemas.microsoft.com/office/drawing/2014/main" id="{4526BA0E-BFC9-A806-42E4-5F32F3B5AFC4}"/>
              </a:ext>
            </a:extLst>
          </p:cNvPr>
          <p:cNvGrpSpPr/>
          <p:nvPr/>
        </p:nvGrpSpPr>
        <p:grpSpPr>
          <a:xfrm>
            <a:off x="10913887" y="9558910"/>
            <a:ext cx="958215" cy="100965"/>
            <a:chOff x="10913887" y="9558910"/>
            <a:chExt cx="958215" cy="100965"/>
          </a:xfrm>
        </p:grpSpPr>
        <p:sp>
          <p:nvSpPr>
            <p:cNvPr id="28" name="object 12">
              <a:extLst>
                <a:ext uri="{FF2B5EF4-FFF2-40B4-BE49-F238E27FC236}">
                  <a16:creationId xmlns:a16="http://schemas.microsoft.com/office/drawing/2014/main" id="{BEE472B7-1FF3-4208-7B60-85EB4C50C514}"/>
                </a:ext>
              </a:extLst>
            </p:cNvPr>
            <p:cNvSpPr/>
            <p:nvPr/>
          </p:nvSpPr>
          <p:spPr>
            <a:xfrm>
              <a:off x="11003936" y="9609170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13">
              <a:extLst>
                <a:ext uri="{FF2B5EF4-FFF2-40B4-BE49-F238E27FC236}">
                  <a16:creationId xmlns:a16="http://schemas.microsoft.com/office/drawing/2014/main" id="{B85547DB-954A-C8B9-E6E1-C8EBBCA7B8CA}"/>
                </a:ext>
              </a:extLst>
            </p:cNvPr>
            <p:cNvSpPr/>
            <p:nvPr/>
          </p:nvSpPr>
          <p:spPr>
            <a:xfrm>
              <a:off x="10913884" y="9558915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14">
            <a:extLst>
              <a:ext uri="{FF2B5EF4-FFF2-40B4-BE49-F238E27FC236}">
                <a16:creationId xmlns:a16="http://schemas.microsoft.com/office/drawing/2014/main" id="{C395237A-DBDB-EFBB-4963-0D7B62E6267A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34" name="object 16">
            <a:extLst>
              <a:ext uri="{FF2B5EF4-FFF2-40B4-BE49-F238E27FC236}">
                <a16:creationId xmlns:a16="http://schemas.microsoft.com/office/drawing/2014/main" id="{261D06C6-01EA-B9D2-C7A7-BE0493E30DD6}"/>
              </a:ext>
            </a:extLst>
          </p:cNvPr>
          <p:cNvGrpSpPr/>
          <p:nvPr/>
        </p:nvGrpSpPr>
        <p:grpSpPr>
          <a:xfrm>
            <a:off x="10619096" y="6181246"/>
            <a:ext cx="8712835" cy="4439920"/>
            <a:chOff x="10619096" y="6181246"/>
            <a:chExt cx="8712835" cy="4439920"/>
          </a:xfrm>
        </p:grpSpPr>
        <p:sp>
          <p:nvSpPr>
            <p:cNvPr id="35" name="object 17">
              <a:extLst>
                <a:ext uri="{FF2B5EF4-FFF2-40B4-BE49-F238E27FC236}">
                  <a16:creationId xmlns:a16="http://schemas.microsoft.com/office/drawing/2014/main" id="{92D161F2-6A3B-E669-0D5D-9D7692006D57}"/>
                </a:ext>
              </a:extLst>
            </p:cNvPr>
            <p:cNvSpPr/>
            <p:nvPr/>
          </p:nvSpPr>
          <p:spPr>
            <a:xfrm>
              <a:off x="12517839" y="7932454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18">
              <a:extLst>
                <a:ext uri="{FF2B5EF4-FFF2-40B4-BE49-F238E27FC236}">
                  <a16:creationId xmlns:a16="http://schemas.microsoft.com/office/drawing/2014/main" id="{8CEA5977-0F95-84EC-0A5F-0A696F936934}"/>
                </a:ext>
              </a:extLst>
            </p:cNvPr>
            <p:cNvSpPr/>
            <p:nvPr/>
          </p:nvSpPr>
          <p:spPr>
            <a:xfrm>
              <a:off x="12551209" y="7405642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9">
              <a:extLst>
                <a:ext uri="{FF2B5EF4-FFF2-40B4-BE49-F238E27FC236}">
                  <a16:creationId xmlns:a16="http://schemas.microsoft.com/office/drawing/2014/main" id="{1EDFEDA9-ABD3-8161-CFA8-957A7434EB59}"/>
                </a:ext>
              </a:extLst>
            </p:cNvPr>
            <p:cNvSpPr/>
            <p:nvPr/>
          </p:nvSpPr>
          <p:spPr>
            <a:xfrm>
              <a:off x="13104197" y="6861776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0">
              <a:extLst>
                <a:ext uri="{FF2B5EF4-FFF2-40B4-BE49-F238E27FC236}">
                  <a16:creationId xmlns:a16="http://schemas.microsoft.com/office/drawing/2014/main" id="{4ABC3BE3-52E0-B398-5C66-BA77A3493838}"/>
                </a:ext>
              </a:extLst>
            </p:cNvPr>
            <p:cNvSpPr/>
            <p:nvPr/>
          </p:nvSpPr>
          <p:spPr>
            <a:xfrm>
              <a:off x="12517839" y="6809452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1">
              <a:extLst>
                <a:ext uri="{FF2B5EF4-FFF2-40B4-BE49-F238E27FC236}">
                  <a16:creationId xmlns:a16="http://schemas.microsoft.com/office/drawing/2014/main" id="{042340B2-6262-7218-0EC8-3A834C0A4542}"/>
                </a:ext>
              </a:extLst>
            </p:cNvPr>
            <p:cNvSpPr/>
            <p:nvPr/>
          </p:nvSpPr>
          <p:spPr>
            <a:xfrm>
              <a:off x="10655926" y="6856078"/>
              <a:ext cx="579755" cy="579755"/>
            </a:xfrm>
            <a:custGeom>
              <a:avLst/>
              <a:gdLst/>
              <a:ahLst/>
              <a:cxnLst/>
              <a:rect l="l" t="t" r="r" b="b"/>
              <a:pathLst>
                <a:path w="579754" h="579754">
                  <a:moveTo>
                    <a:pt x="0" y="579195"/>
                  </a:moveTo>
                  <a:lnTo>
                    <a:pt x="579195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22">
              <a:extLst>
                <a:ext uri="{FF2B5EF4-FFF2-40B4-BE49-F238E27FC236}">
                  <a16:creationId xmlns:a16="http://schemas.microsoft.com/office/drawing/2014/main" id="{4D4371BC-0C12-C2E5-868B-66C364280C01}"/>
                </a:ext>
              </a:extLst>
            </p:cNvPr>
            <p:cNvSpPr/>
            <p:nvPr/>
          </p:nvSpPr>
          <p:spPr>
            <a:xfrm>
              <a:off x="10676313" y="7403828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1887042" y="0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23">
              <a:extLst>
                <a:ext uri="{FF2B5EF4-FFF2-40B4-BE49-F238E27FC236}">
                  <a16:creationId xmlns:a16="http://schemas.microsoft.com/office/drawing/2014/main" id="{46F7ED95-D27D-74C1-A22B-8C5A40335DB4}"/>
                </a:ext>
              </a:extLst>
            </p:cNvPr>
            <p:cNvSpPr/>
            <p:nvPr/>
          </p:nvSpPr>
          <p:spPr>
            <a:xfrm>
              <a:off x="11207731" y="6863314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19">
                  <a:moveTo>
                    <a:pt x="1887042" y="0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24">
              <a:extLst>
                <a:ext uri="{FF2B5EF4-FFF2-40B4-BE49-F238E27FC236}">
                  <a16:creationId xmlns:a16="http://schemas.microsoft.com/office/drawing/2014/main" id="{B09C5C52-5581-0E5E-8642-9DFD0E299FBD}"/>
                </a:ext>
              </a:extLst>
            </p:cNvPr>
            <p:cNvSpPr/>
            <p:nvPr/>
          </p:nvSpPr>
          <p:spPr>
            <a:xfrm>
              <a:off x="12566028" y="6844632"/>
              <a:ext cx="5623560" cy="1688464"/>
            </a:xfrm>
            <a:custGeom>
              <a:avLst/>
              <a:gdLst/>
              <a:ahLst/>
              <a:cxnLst/>
              <a:rect l="l" t="t" r="r" b="b"/>
              <a:pathLst>
                <a:path w="5623559" h="1688465">
                  <a:moveTo>
                    <a:pt x="5454764" y="896099"/>
                  </a:moveTo>
                  <a:lnTo>
                    <a:pt x="5451754" y="875372"/>
                  </a:lnTo>
                  <a:lnTo>
                    <a:pt x="0" y="1667205"/>
                  </a:lnTo>
                  <a:lnTo>
                    <a:pt x="3009" y="1687931"/>
                  </a:lnTo>
                  <a:lnTo>
                    <a:pt x="5454764" y="896099"/>
                  </a:lnTo>
                  <a:close/>
                </a:path>
                <a:path w="5623559" h="1688465">
                  <a:moveTo>
                    <a:pt x="5463794" y="578535"/>
                  </a:moveTo>
                  <a:lnTo>
                    <a:pt x="5463718" y="557593"/>
                  </a:lnTo>
                  <a:lnTo>
                    <a:pt x="1460" y="578535"/>
                  </a:lnTo>
                  <a:lnTo>
                    <a:pt x="1536" y="599478"/>
                  </a:lnTo>
                  <a:lnTo>
                    <a:pt x="5463794" y="578535"/>
                  </a:lnTo>
                  <a:close/>
                </a:path>
                <a:path w="5623559" h="1688465">
                  <a:moveTo>
                    <a:pt x="5566664" y="746594"/>
                  </a:moveTo>
                  <a:lnTo>
                    <a:pt x="5565165" y="725703"/>
                  </a:lnTo>
                  <a:lnTo>
                    <a:pt x="548792" y="1085202"/>
                  </a:lnTo>
                  <a:lnTo>
                    <a:pt x="550291" y="1106081"/>
                  </a:lnTo>
                  <a:lnTo>
                    <a:pt x="5566664" y="746594"/>
                  </a:lnTo>
                  <a:close/>
                </a:path>
                <a:path w="5623559" h="1688465">
                  <a:moveTo>
                    <a:pt x="5623268" y="390906"/>
                  </a:moveTo>
                  <a:lnTo>
                    <a:pt x="504266" y="0"/>
                  </a:lnTo>
                  <a:lnTo>
                    <a:pt x="502666" y="20878"/>
                  </a:lnTo>
                  <a:lnTo>
                    <a:pt x="5621667" y="411784"/>
                  </a:lnTo>
                  <a:lnTo>
                    <a:pt x="5623268" y="390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25">
              <a:extLst>
                <a:ext uri="{FF2B5EF4-FFF2-40B4-BE49-F238E27FC236}">
                  <a16:creationId xmlns:a16="http://schemas.microsoft.com/office/drawing/2014/main" id="{7B3CE99A-5510-0228-C121-AEE65287A510}"/>
                </a:ext>
              </a:extLst>
            </p:cNvPr>
            <p:cNvSpPr/>
            <p:nvPr/>
          </p:nvSpPr>
          <p:spPr>
            <a:xfrm>
              <a:off x="18036152" y="7234936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4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4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94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70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65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26">
              <a:extLst>
                <a:ext uri="{FF2B5EF4-FFF2-40B4-BE49-F238E27FC236}">
                  <a16:creationId xmlns:a16="http://schemas.microsoft.com/office/drawing/2014/main" id="{F6E12360-D263-F1AC-B326-E89448D83F51}"/>
                </a:ext>
              </a:extLst>
            </p:cNvPr>
            <p:cNvSpPr/>
            <p:nvPr/>
          </p:nvSpPr>
          <p:spPr>
            <a:xfrm>
              <a:off x="18036152" y="7234936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27">
              <a:extLst>
                <a:ext uri="{FF2B5EF4-FFF2-40B4-BE49-F238E27FC236}">
                  <a16:creationId xmlns:a16="http://schemas.microsoft.com/office/drawing/2014/main" id="{331DBC1F-19F5-4A9A-2DA0-382A925CC265}"/>
                </a:ext>
              </a:extLst>
            </p:cNvPr>
            <p:cNvSpPr/>
            <p:nvPr/>
          </p:nvSpPr>
          <p:spPr>
            <a:xfrm>
              <a:off x="18419899" y="7234936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4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4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94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F8B6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28">
              <a:extLst>
                <a:ext uri="{FF2B5EF4-FFF2-40B4-BE49-F238E27FC236}">
                  <a16:creationId xmlns:a16="http://schemas.microsoft.com/office/drawing/2014/main" id="{E12BC26B-A5DD-52E4-D689-97CBBED942A3}"/>
                </a:ext>
              </a:extLst>
            </p:cNvPr>
            <p:cNvSpPr/>
            <p:nvPr/>
          </p:nvSpPr>
          <p:spPr>
            <a:xfrm>
              <a:off x="18419899" y="7234936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29">
              <a:extLst>
                <a:ext uri="{FF2B5EF4-FFF2-40B4-BE49-F238E27FC236}">
                  <a16:creationId xmlns:a16="http://schemas.microsoft.com/office/drawing/2014/main" id="{6F000646-8E08-670F-17A2-76B723834133}"/>
                </a:ext>
              </a:extLst>
            </p:cNvPr>
            <p:cNvSpPr/>
            <p:nvPr/>
          </p:nvSpPr>
          <p:spPr>
            <a:xfrm>
              <a:off x="18803646" y="7234936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37" y="181565"/>
                  </a:lnTo>
                  <a:lnTo>
                    <a:pt x="0" y="182444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4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9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9BBB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30">
              <a:extLst>
                <a:ext uri="{FF2B5EF4-FFF2-40B4-BE49-F238E27FC236}">
                  <a16:creationId xmlns:a16="http://schemas.microsoft.com/office/drawing/2014/main" id="{8FE20F34-6CAA-C146-6E15-AAE52738CA79}"/>
                </a:ext>
              </a:extLst>
            </p:cNvPr>
            <p:cNvSpPr/>
            <p:nvPr/>
          </p:nvSpPr>
          <p:spPr>
            <a:xfrm>
              <a:off x="18803647" y="7234936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31">
              <a:extLst>
                <a:ext uri="{FF2B5EF4-FFF2-40B4-BE49-F238E27FC236}">
                  <a16:creationId xmlns:a16="http://schemas.microsoft.com/office/drawing/2014/main" id="{ADECD3C3-EECD-59B7-B643-7D7CEF7B317F}"/>
                </a:ext>
              </a:extLst>
            </p:cNvPr>
            <p:cNvSpPr/>
            <p:nvPr/>
          </p:nvSpPr>
          <p:spPr>
            <a:xfrm>
              <a:off x="17850011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31" y="9078"/>
                  </a:lnTo>
                  <a:lnTo>
                    <a:pt x="352994" y="178025"/>
                  </a:lnTo>
                  <a:lnTo>
                    <a:pt x="352565" y="179083"/>
                  </a:lnTo>
                  <a:lnTo>
                    <a:pt x="35256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40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70" y="169387"/>
                  </a:lnTo>
                  <a:lnTo>
                    <a:pt x="2198" y="170968"/>
                  </a:lnTo>
                  <a:lnTo>
                    <a:pt x="344513" y="170968"/>
                  </a:lnTo>
                  <a:lnTo>
                    <a:pt x="345465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32">
              <a:extLst>
                <a:ext uri="{FF2B5EF4-FFF2-40B4-BE49-F238E27FC236}">
                  <a16:creationId xmlns:a16="http://schemas.microsoft.com/office/drawing/2014/main" id="{BF73AAFD-CDB8-3F2C-BB91-C882EBB654F4}"/>
                </a:ext>
              </a:extLst>
            </p:cNvPr>
            <p:cNvSpPr/>
            <p:nvPr/>
          </p:nvSpPr>
          <p:spPr>
            <a:xfrm>
              <a:off x="17850011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33">
              <a:extLst>
                <a:ext uri="{FF2B5EF4-FFF2-40B4-BE49-F238E27FC236}">
                  <a16:creationId xmlns:a16="http://schemas.microsoft.com/office/drawing/2014/main" id="{A375CBEC-F386-7753-3B7D-0A6B235C3F27}"/>
                </a:ext>
              </a:extLst>
            </p:cNvPr>
            <p:cNvSpPr/>
            <p:nvPr/>
          </p:nvSpPr>
          <p:spPr>
            <a:xfrm>
              <a:off x="18233759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70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65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F8B6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34">
              <a:extLst>
                <a:ext uri="{FF2B5EF4-FFF2-40B4-BE49-F238E27FC236}">
                  <a16:creationId xmlns:a16="http://schemas.microsoft.com/office/drawing/2014/main" id="{E1093C93-5D19-302E-5054-3CD733B43099}"/>
                </a:ext>
              </a:extLst>
            </p:cNvPr>
            <p:cNvSpPr/>
            <p:nvPr/>
          </p:nvSpPr>
          <p:spPr>
            <a:xfrm>
              <a:off x="18233759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35">
              <a:extLst>
                <a:ext uri="{FF2B5EF4-FFF2-40B4-BE49-F238E27FC236}">
                  <a16:creationId xmlns:a16="http://schemas.microsoft.com/office/drawing/2014/main" id="{93CE3380-49FF-6254-5550-2AF04DDE2635}"/>
                </a:ext>
              </a:extLst>
            </p:cNvPr>
            <p:cNvSpPr/>
            <p:nvPr/>
          </p:nvSpPr>
          <p:spPr>
            <a:xfrm>
              <a:off x="18617506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341099" y="181565"/>
                  </a:moveTo>
                  <a:lnTo>
                    <a:pt x="827" y="181565"/>
                  </a:lnTo>
                  <a:lnTo>
                    <a:pt x="0" y="182434"/>
                  </a:lnTo>
                  <a:lnTo>
                    <a:pt x="0" y="522706"/>
                  </a:lnTo>
                  <a:lnTo>
                    <a:pt x="827" y="523544"/>
                  </a:lnTo>
                  <a:lnTo>
                    <a:pt x="341099" y="523544"/>
                  </a:lnTo>
                  <a:lnTo>
                    <a:pt x="341979" y="522706"/>
                  </a:lnTo>
                  <a:lnTo>
                    <a:pt x="341979" y="182434"/>
                  </a:lnTo>
                  <a:lnTo>
                    <a:pt x="341099" y="181565"/>
                  </a:lnTo>
                  <a:close/>
                </a:path>
                <a:path w="523875" h="523875">
                  <a:moveTo>
                    <a:pt x="522444" y="9036"/>
                  </a:moveTo>
                  <a:lnTo>
                    <a:pt x="521942" y="9078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521858"/>
                  </a:lnTo>
                  <a:lnTo>
                    <a:pt x="353727" y="522340"/>
                  </a:lnTo>
                  <a:lnTo>
                    <a:pt x="522580" y="352711"/>
                  </a:lnTo>
                  <a:lnTo>
                    <a:pt x="523544" y="350397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444" y="9036"/>
                  </a:lnTo>
                  <a:close/>
                </a:path>
                <a:path w="523875" h="523875">
                  <a:moveTo>
                    <a:pt x="51430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514089" y="1958"/>
                  </a:lnTo>
                  <a:lnTo>
                    <a:pt x="514822" y="1246"/>
                  </a:lnTo>
                  <a:lnTo>
                    <a:pt x="514308" y="0"/>
                  </a:lnTo>
                  <a:close/>
                </a:path>
              </a:pathLst>
            </a:custGeom>
            <a:solidFill>
              <a:srgbClr val="9BBB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36">
              <a:extLst>
                <a:ext uri="{FF2B5EF4-FFF2-40B4-BE49-F238E27FC236}">
                  <a16:creationId xmlns:a16="http://schemas.microsoft.com/office/drawing/2014/main" id="{60A90827-285E-9326-7D13-0127DDFF64C6}"/>
                </a:ext>
              </a:extLst>
            </p:cNvPr>
            <p:cNvSpPr/>
            <p:nvPr/>
          </p:nvSpPr>
          <p:spPr>
            <a:xfrm>
              <a:off x="18617506" y="7420329"/>
              <a:ext cx="523875" cy="523875"/>
            </a:xfrm>
            <a:custGeom>
              <a:avLst/>
              <a:gdLst/>
              <a:ahLst/>
              <a:cxnLst/>
              <a:rect l="l" t="t" r="r" b="b"/>
              <a:pathLst>
                <a:path w="523875" h="523875">
                  <a:moveTo>
                    <a:pt x="174528" y="0"/>
                  </a:moveTo>
                  <a:lnTo>
                    <a:pt x="172277" y="0"/>
                  </a:lnTo>
                  <a:lnTo>
                    <a:pt x="170110" y="900"/>
                  </a:lnTo>
                  <a:lnTo>
                    <a:pt x="168518" y="2492"/>
                  </a:lnTo>
                  <a:lnTo>
                    <a:pt x="2492" y="168476"/>
                  </a:lnTo>
                  <a:lnTo>
                    <a:pt x="1581" y="169387"/>
                  </a:lnTo>
                  <a:lnTo>
                    <a:pt x="2209" y="170968"/>
                  </a:lnTo>
                  <a:lnTo>
                    <a:pt x="3518" y="170968"/>
                  </a:lnTo>
                  <a:lnTo>
                    <a:pt x="343497" y="170968"/>
                  </a:lnTo>
                  <a:lnTo>
                    <a:pt x="344513" y="170968"/>
                  </a:lnTo>
                  <a:lnTo>
                    <a:pt x="345476" y="170581"/>
                  </a:lnTo>
                  <a:lnTo>
                    <a:pt x="346198" y="169869"/>
                  </a:lnTo>
                  <a:lnTo>
                    <a:pt x="514099" y="1958"/>
                  </a:lnTo>
                  <a:lnTo>
                    <a:pt x="514832" y="1246"/>
                  </a:lnTo>
                  <a:lnTo>
                    <a:pt x="514308" y="0"/>
                  </a:lnTo>
                  <a:lnTo>
                    <a:pt x="513282" y="0"/>
                  </a:lnTo>
                  <a:lnTo>
                    <a:pt x="174528" y="0"/>
                  </a:lnTo>
                  <a:close/>
                </a:path>
                <a:path w="523875" h="523875">
                  <a:moveTo>
                    <a:pt x="522853" y="9203"/>
                  </a:moveTo>
                  <a:lnTo>
                    <a:pt x="522444" y="9036"/>
                  </a:lnTo>
                  <a:lnTo>
                    <a:pt x="521942" y="9078"/>
                  </a:lnTo>
                  <a:lnTo>
                    <a:pt x="521586" y="9444"/>
                  </a:lnTo>
                  <a:lnTo>
                    <a:pt x="353800" y="177230"/>
                  </a:lnTo>
                  <a:lnTo>
                    <a:pt x="353004" y="178025"/>
                  </a:lnTo>
                  <a:lnTo>
                    <a:pt x="352575" y="179083"/>
                  </a:lnTo>
                  <a:lnTo>
                    <a:pt x="352575" y="180214"/>
                  </a:lnTo>
                  <a:lnTo>
                    <a:pt x="352575" y="520884"/>
                  </a:lnTo>
                  <a:lnTo>
                    <a:pt x="352575" y="521858"/>
                  </a:lnTo>
                  <a:lnTo>
                    <a:pt x="353737" y="522340"/>
                  </a:lnTo>
                  <a:lnTo>
                    <a:pt x="354418" y="521659"/>
                  </a:lnTo>
                  <a:lnTo>
                    <a:pt x="520884" y="354418"/>
                  </a:lnTo>
                  <a:lnTo>
                    <a:pt x="522591" y="352711"/>
                  </a:lnTo>
                  <a:lnTo>
                    <a:pt x="523544" y="350397"/>
                  </a:lnTo>
                  <a:lnTo>
                    <a:pt x="523544" y="347989"/>
                  </a:lnTo>
                  <a:lnTo>
                    <a:pt x="523544" y="10261"/>
                  </a:lnTo>
                  <a:lnTo>
                    <a:pt x="523544" y="9748"/>
                  </a:lnTo>
                  <a:lnTo>
                    <a:pt x="523251" y="9371"/>
                  </a:lnTo>
                  <a:lnTo>
                    <a:pt x="522853" y="9203"/>
                  </a:lnTo>
                  <a:close/>
                </a:path>
                <a:path w="523875" h="523875">
                  <a:moveTo>
                    <a:pt x="1884" y="181565"/>
                  </a:moveTo>
                  <a:lnTo>
                    <a:pt x="837" y="181565"/>
                  </a:lnTo>
                  <a:lnTo>
                    <a:pt x="0" y="182434"/>
                  </a:lnTo>
                  <a:lnTo>
                    <a:pt x="0" y="183481"/>
                  </a:lnTo>
                  <a:lnTo>
                    <a:pt x="0" y="521659"/>
                  </a:lnTo>
                  <a:lnTo>
                    <a:pt x="0" y="522706"/>
                  </a:lnTo>
                  <a:lnTo>
                    <a:pt x="837" y="523544"/>
                  </a:lnTo>
                  <a:lnTo>
                    <a:pt x="1884" y="523544"/>
                  </a:lnTo>
                  <a:lnTo>
                    <a:pt x="340062" y="523544"/>
                  </a:lnTo>
                  <a:lnTo>
                    <a:pt x="341110" y="523544"/>
                  </a:lnTo>
                  <a:lnTo>
                    <a:pt x="341979" y="522706"/>
                  </a:lnTo>
                  <a:lnTo>
                    <a:pt x="341979" y="521659"/>
                  </a:lnTo>
                  <a:lnTo>
                    <a:pt x="341979" y="183481"/>
                  </a:lnTo>
                  <a:lnTo>
                    <a:pt x="341979" y="182434"/>
                  </a:lnTo>
                  <a:lnTo>
                    <a:pt x="341110" y="181565"/>
                  </a:lnTo>
                  <a:lnTo>
                    <a:pt x="340062" y="181565"/>
                  </a:lnTo>
                  <a:lnTo>
                    <a:pt x="1884" y="181565"/>
                  </a:lnTo>
                  <a:close/>
                </a:path>
              </a:pathLst>
            </a:custGeom>
            <a:ln w="7853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37">
              <a:extLst>
                <a:ext uri="{FF2B5EF4-FFF2-40B4-BE49-F238E27FC236}">
                  <a16:creationId xmlns:a16="http://schemas.microsoft.com/office/drawing/2014/main" id="{AEB7862F-49C8-CE95-01C8-F11D8F10BE5C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036923" y="6181246"/>
              <a:ext cx="2438669" cy="4439611"/>
            </a:xfrm>
            <a:prstGeom prst="rect">
              <a:avLst/>
            </a:prstGeom>
          </p:spPr>
        </p:pic>
      </p:grpSp>
      <p:grpSp>
        <p:nvGrpSpPr>
          <p:cNvPr id="62" name="object 39">
            <a:extLst>
              <a:ext uri="{FF2B5EF4-FFF2-40B4-BE49-F238E27FC236}">
                <a16:creationId xmlns:a16="http://schemas.microsoft.com/office/drawing/2014/main" id="{7DBE1F20-3660-4F1F-D73D-B70A4954D7EB}"/>
              </a:ext>
            </a:extLst>
          </p:cNvPr>
          <p:cNvGrpSpPr/>
          <p:nvPr/>
        </p:nvGrpSpPr>
        <p:grpSpPr>
          <a:xfrm>
            <a:off x="10170772" y="7406038"/>
            <a:ext cx="6819900" cy="1986280"/>
            <a:chOff x="10170772" y="7406038"/>
            <a:chExt cx="6819900" cy="1986280"/>
          </a:xfrm>
        </p:grpSpPr>
        <p:sp>
          <p:nvSpPr>
            <p:cNvPr id="63" name="object 40">
              <a:extLst>
                <a:ext uri="{FF2B5EF4-FFF2-40B4-BE49-F238E27FC236}">
                  <a16:creationId xmlns:a16="http://schemas.microsoft.com/office/drawing/2014/main" id="{FCD7E4C6-CCF6-D806-01F5-D2223BD1301E}"/>
                </a:ext>
              </a:extLst>
            </p:cNvPr>
            <p:cNvSpPr/>
            <p:nvPr/>
          </p:nvSpPr>
          <p:spPr>
            <a:xfrm>
              <a:off x="16861476" y="7519720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5">
                  <a:moveTo>
                    <a:pt x="0" y="175688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41">
              <a:extLst>
                <a:ext uri="{FF2B5EF4-FFF2-40B4-BE49-F238E27FC236}">
                  <a16:creationId xmlns:a16="http://schemas.microsoft.com/office/drawing/2014/main" id="{3DF46EF5-EA97-7188-CF15-D84D6B7FBA36}"/>
                </a:ext>
              </a:extLst>
            </p:cNvPr>
            <p:cNvSpPr/>
            <p:nvPr/>
          </p:nvSpPr>
          <p:spPr>
            <a:xfrm>
              <a:off x="16737279" y="7406049"/>
              <a:ext cx="128270" cy="1986280"/>
            </a:xfrm>
            <a:custGeom>
              <a:avLst/>
              <a:gdLst/>
              <a:ahLst/>
              <a:cxnLst/>
              <a:rect l="l" t="t" r="r" b="b"/>
              <a:pathLst>
                <a:path w="128269" h="1986279">
                  <a:moveTo>
                    <a:pt x="127952" y="1873046"/>
                  </a:moveTo>
                  <a:lnTo>
                    <a:pt x="113144" y="1858238"/>
                  </a:lnTo>
                  <a:lnTo>
                    <a:pt x="0" y="1971382"/>
                  </a:lnTo>
                  <a:lnTo>
                    <a:pt x="14808" y="1986191"/>
                  </a:lnTo>
                  <a:lnTo>
                    <a:pt x="127952" y="1873046"/>
                  </a:lnTo>
                  <a:close/>
                </a:path>
                <a:path w="128269" h="1986279">
                  <a:moveTo>
                    <a:pt x="127952" y="113144"/>
                  </a:moveTo>
                  <a:lnTo>
                    <a:pt x="14808" y="0"/>
                  </a:lnTo>
                  <a:lnTo>
                    <a:pt x="0" y="14808"/>
                  </a:lnTo>
                  <a:lnTo>
                    <a:pt x="113144" y="127952"/>
                  </a:lnTo>
                  <a:lnTo>
                    <a:pt x="127952" y="1131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42">
              <a:extLst>
                <a:ext uri="{FF2B5EF4-FFF2-40B4-BE49-F238E27FC236}">
                  <a16:creationId xmlns:a16="http://schemas.microsoft.com/office/drawing/2014/main" id="{00560976-0D3B-5473-C2D3-222015B8B3A6}"/>
                </a:ext>
              </a:extLst>
            </p:cNvPr>
            <p:cNvSpPr/>
            <p:nvPr/>
          </p:nvSpPr>
          <p:spPr>
            <a:xfrm>
              <a:off x="16862460" y="8398164"/>
              <a:ext cx="128270" cy="0"/>
            </a:xfrm>
            <a:custGeom>
              <a:avLst/>
              <a:gdLst/>
              <a:ahLst/>
              <a:cxnLst/>
              <a:rect l="l" t="t" r="r" b="b"/>
              <a:pathLst>
                <a:path w="128269">
                  <a:moveTo>
                    <a:pt x="127954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43">
              <a:extLst>
                <a:ext uri="{FF2B5EF4-FFF2-40B4-BE49-F238E27FC236}">
                  <a16:creationId xmlns:a16="http://schemas.microsoft.com/office/drawing/2014/main" id="{FCDFAC6E-DF5E-7E35-CEB7-FD4CFEC39F7A}"/>
                </a:ext>
              </a:extLst>
            </p:cNvPr>
            <p:cNvSpPr/>
            <p:nvPr/>
          </p:nvSpPr>
          <p:spPr>
            <a:xfrm>
              <a:off x="10221032" y="7709023"/>
              <a:ext cx="0" cy="591185"/>
            </a:xfrm>
            <a:custGeom>
              <a:avLst/>
              <a:gdLst/>
              <a:ahLst/>
              <a:cxnLst/>
              <a:rect l="l" t="t" r="r" b="b"/>
              <a:pathLst>
                <a:path h="591184">
                  <a:moveTo>
                    <a:pt x="0" y="0"/>
                  </a:moveTo>
                  <a:lnTo>
                    <a:pt x="0" y="59061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44">
              <a:extLst>
                <a:ext uri="{FF2B5EF4-FFF2-40B4-BE49-F238E27FC236}">
                  <a16:creationId xmlns:a16="http://schemas.microsoft.com/office/drawing/2014/main" id="{24C8872F-4486-0B3A-F347-9E1AFFFD34BE}"/>
                </a:ext>
              </a:extLst>
            </p:cNvPr>
            <p:cNvSpPr/>
            <p:nvPr/>
          </p:nvSpPr>
          <p:spPr>
            <a:xfrm>
              <a:off x="10170770" y="7618977"/>
              <a:ext cx="100965" cy="770890"/>
            </a:xfrm>
            <a:custGeom>
              <a:avLst/>
              <a:gdLst/>
              <a:ahLst/>
              <a:cxnLst/>
              <a:rect l="l" t="t" r="r" b="b"/>
              <a:pathLst>
                <a:path w="100965" h="770890">
                  <a:moveTo>
                    <a:pt x="100520" y="670191"/>
                  </a:moveTo>
                  <a:lnTo>
                    <a:pt x="0" y="670191"/>
                  </a:lnTo>
                  <a:lnTo>
                    <a:pt x="50253" y="770712"/>
                  </a:lnTo>
                  <a:lnTo>
                    <a:pt x="100520" y="670191"/>
                  </a:lnTo>
                  <a:close/>
                </a:path>
                <a:path w="100965" h="770890">
                  <a:moveTo>
                    <a:pt x="100520" y="100520"/>
                  </a:moveTo>
                  <a:lnTo>
                    <a:pt x="50253" y="0"/>
                  </a:lnTo>
                  <a:lnTo>
                    <a:pt x="0" y="100520"/>
                  </a:lnTo>
                  <a:lnTo>
                    <a:pt x="100520" y="100520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8" name="object 45">
            <a:extLst>
              <a:ext uri="{FF2B5EF4-FFF2-40B4-BE49-F238E27FC236}">
                <a16:creationId xmlns:a16="http://schemas.microsoft.com/office/drawing/2014/main" id="{6B5DB5B1-9F3D-5A57-9FB0-045099E7150F}"/>
              </a:ext>
            </a:extLst>
          </p:cNvPr>
          <p:cNvSpPr txBox="1"/>
          <p:nvPr/>
        </p:nvSpPr>
        <p:spPr>
          <a:xfrm>
            <a:off x="17215280" y="8082058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69" name="object 46">
            <a:extLst>
              <a:ext uri="{FF2B5EF4-FFF2-40B4-BE49-F238E27FC236}">
                <a16:creationId xmlns:a16="http://schemas.microsoft.com/office/drawing/2014/main" id="{758D8D12-6EB4-3F94-62CD-FD7382B2D445}"/>
              </a:ext>
            </a:extLst>
          </p:cNvPr>
          <p:cNvSpPr txBox="1"/>
          <p:nvPr/>
        </p:nvSpPr>
        <p:spPr>
          <a:xfrm>
            <a:off x="16590511" y="9890076"/>
            <a:ext cx="244475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-5" dirty="0">
                <a:latin typeface="Arial"/>
                <a:cs typeface="Arial"/>
              </a:rPr>
              <a:t>Weight</a:t>
            </a:r>
            <a:r>
              <a:rPr sz="2600" b="1" spc="-50" dirty="0">
                <a:latin typeface="Arial"/>
                <a:cs typeface="Arial"/>
              </a:rPr>
              <a:t> </a:t>
            </a:r>
            <a:r>
              <a:rPr sz="2600" b="1" spc="-5" dirty="0">
                <a:latin typeface="Arial"/>
                <a:cs typeface="Arial"/>
              </a:rPr>
              <a:t>Sharing</a:t>
            </a:r>
            <a:endParaRPr sz="2600">
              <a:latin typeface="Arial"/>
              <a:cs typeface="Arial"/>
            </a:endParaRPr>
          </a:p>
        </p:txBody>
      </p:sp>
      <p:pic>
        <p:nvPicPr>
          <p:cNvPr id="71" name="object 15">
            <a:extLst>
              <a:ext uri="{FF2B5EF4-FFF2-40B4-BE49-F238E27FC236}">
                <a16:creationId xmlns:a16="http://schemas.microsoft.com/office/drawing/2014/main" id="{3C0E4E0D-C553-78B3-6322-ACF376EFBD00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87558" y="3340307"/>
            <a:ext cx="2236988" cy="2685667"/>
          </a:xfrm>
          <a:prstGeom prst="rect">
            <a:avLst/>
          </a:prstGeom>
        </p:spPr>
      </p:pic>
      <p:sp>
        <p:nvSpPr>
          <p:cNvPr id="72" name="object 47">
            <a:extLst>
              <a:ext uri="{FF2B5EF4-FFF2-40B4-BE49-F238E27FC236}">
                <a16:creationId xmlns:a16="http://schemas.microsoft.com/office/drawing/2014/main" id="{C886BC51-A540-5185-DDC5-87AC5F43B6A2}"/>
              </a:ext>
            </a:extLst>
          </p:cNvPr>
          <p:cNvSpPr txBox="1"/>
          <p:nvPr/>
        </p:nvSpPr>
        <p:spPr>
          <a:xfrm>
            <a:off x="14106298" y="5376829"/>
            <a:ext cx="29845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3" name="object 49">
            <a:extLst>
              <a:ext uri="{FF2B5EF4-FFF2-40B4-BE49-F238E27FC236}">
                <a16:creationId xmlns:a16="http://schemas.microsoft.com/office/drawing/2014/main" id="{EA33BD5C-12B2-3A3D-160F-57505F1685F8}"/>
              </a:ext>
            </a:extLst>
          </p:cNvPr>
          <p:cNvSpPr txBox="1"/>
          <p:nvPr/>
        </p:nvSpPr>
        <p:spPr>
          <a:xfrm>
            <a:off x="14404748" y="3079972"/>
            <a:ext cx="407034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0" dirty="0">
                <a:latin typeface="Times New Roman"/>
                <a:cs typeface="Times New Roman"/>
              </a:rPr>
              <a:t>w</a:t>
            </a:r>
            <a:r>
              <a:rPr sz="2775" i="1" spc="-44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4" name="object 50">
            <a:extLst>
              <a:ext uri="{FF2B5EF4-FFF2-40B4-BE49-F238E27FC236}">
                <a16:creationId xmlns:a16="http://schemas.microsoft.com/office/drawing/2014/main" id="{B14720F1-40ED-AE6C-5F5B-3D3C69715F51}"/>
              </a:ext>
            </a:extLst>
          </p:cNvPr>
          <p:cNvSpPr txBox="1"/>
          <p:nvPr/>
        </p:nvSpPr>
        <p:spPr>
          <a:xfrm>
            <a:off x="15268035" y="3185035"/>
            <a:ext cx="3511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5" name="object 48">
            <a:extLst>
              <a:ext uri="{FF2B5EF4-FFF2-40B4-BE49-F238E27FC236}">
                <a16:creationId xmlns:a16="http://schemas.microsoft.com/office/drawing/2014/main" id="{432D2E1A-B563-76F3-9251-EF43F4091F30}"/>
              </a:ext>
            </a:extLst>
          </p:cNvPr>
          <p:cNvSpPr txBox="1"/>
          <p:nvPr/>
        </p:nvSpPr>
        <p:spPr>
          <a:xfrm>
            <a:off x="15344749" y="5559770"/>
            <a:ext cx="638810" cy="94064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259079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w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400" dirty="0">
              <a:latin typeface="Times New Roman"/>
              <a:cs typeface="Times New Roman"/>
            </a:endParaRPr>
          </a:p>
        </p:txBody>
      </p:sp>
      <p:sp>
        <p:nvSpPr>
          <p:cNvPr id="76" name="object 29">
            <a:extLst>
              <a:ext uri="{FF2B5EF4-FFF2-40B4-BE49-F238E27FC236}">
                <a16:creationId xmlns:a16="http://schemas.microsoft.com/office/drawing/2014/main" id="{6A403DF3-FF09-6D64-1726-F05502255401}"/>
              </a:ext>
            </a:extLst>
          </p:cNvPr>
          <p:cNvSpPr txBox="1"/>
          <p:nvPr/>
        </p:nvSpPr>
        <p:spPr>
          <a:xfrm>
            <a:off x="14824309" y="6105780"/>
            <a:ext cx="3028315" cy="1702389"/>
          </a:xfrm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R="439420" algn="ctr">
              <a:lnSpc>
                <a:spcPct val="100000"/>
              </a:lnSpc>
              <a:spcBef>
                <a:spcPts val="835"/>
              </a:spcBef>
            </a:pPr>
            <a:r>
              <a:rPr sz="2600" i="1" spc="5" dirty="0">
                <a:latin typeface="Times New Roman"/>
                <a:cs typeface="Times New Roman"/>
              </a:rPr>
              <a:t>k</a:t>
            </a:r>
            <a:r>
              <a:rPr sz="2775" i="1" spc="7" baseline="-19519" dirty="0">
                <a:latin typeface="Times New Roman"/>
                <a:cs typeface="Times New Roman"/>
              </a:rPr>
              <a:t>w</a:t>
            </a:r>
            <a:endParaRPr sz="2775" baseline="-19519" dirty="0">
              <a:latin typeface="Times New Roman"/>
              <a:cs typeface="Times New Roman"/>
            </a:endParaRPr>
          </a:p>
          <a:p>
            <a:pPr marL="880110">
              <a:lnSpc>
                <a:spcPts val="2695"/>
              </a:lnSpc>
            </a:pPr>
            <a:endParaRPr lang="en-US" sz="2600" i="1" spc="-35" dirty="0">
              <a:latin typeface="Times New Roman"/>
              <a:cs typeface="Times New Roman"/>
            </a:endParaRPr>
          </a:p>
          <a:p>
            <a:pPr marL="880110">
              <a:lnSpc>
                <a:spcPts val="2695"/>
              </a:lnSpc>
            </a:pPr>
            <a:r>
              <a:rPr sz="2600" i="1" spc="-35" dirty="0" err="1">
                <a:latin typeface="Times New Roman"/>
                <a:cs typeface="Times New Roman"/>
              </a:rPr>
              <a:t>k</a:t>
            </a:r>
            <a:r>
              <a:rPr sz="2775" i="1" spc="-52" baseline="-19519" dirty="0" err="1">
                <a:latin typeface="Times New Roman"/>
                <a:cs typeface="Times New Roman"/>
              </a:rPr>
              <a:t>h</a:t>
            </a:r>
            <a:endParaRPr sz="2775" baseline="-19519" dirty="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8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BA5B75BC-D8A0-B421-A9E3-703AC5002612}"/>
              </a:ext>
            </a:extLst>
          </p:cNvPr>
          <p:cNvGrpSpPr/>
          <p:nvPr/>
        </p:nvGrpSpPr>
        <p:grpSpPr>
          <a:xfrm>
            <a:off x="7945883" y="3263574"/>
            <a:ext cx="5048406" cy="3285491"/>
            <a:chOff x="7945883" y="3263574"/>
            <a:chExt cx="5048406" cy="3285491"/>
          </a:xfrm>
        </p:grpSpPr>
        <p:sp>
          <p:nvSpPr>
            <p:cNvPr id="6" name="object 16">
              <a:extLst>
                <a:ext uri="{FF2B5EF4-FFF2-40B4-BE49-F238E27FC236}">
                  <a16:creationId xmlns:a16="http://schemas.microsoft.com/office/drawing/2014/main" id="{8CCE11CD-65F6-AD4A-E0E0-34EA43D3FB89}"/>
                </a:ext>
              </a:extLst>
            </p:cNvPr>
            <p:cNvSpPr txBox="1"/>
            <p:nvPr/>
          </p:nvSpPr>
          <p:spPr>
            <a:xfrm>
              <a:off x="10120460" y="3263574"/>
              <a:ext cx="2873829" cy="2319481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40" b="1" spc="45" dirty="0">
                  <a:latin typeface="Arial"/>
                  <a:cs typeface="Arial"/>
                </a:rPr>
                <a:t>2D</a:t>
              </a:r>
              <a:r>
                <a:rPr lang="en-US" sz="2940" b="1" spc="-35" dirty="0">
                  <a:latin typeface="Arial"/>
                  <a:cs typeface="Arial"/>
                </a:rPr>
                <a:t> </a:t>
              </a:r>
              <a:r>
                <a:rPr lang="en-US" sz="294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h</a:t>
              </a:r>
              <a:r>
                <a:rPr lang="en-US" altLang="zh-TW" sz="2940" i="1" baseline="-25000" dirty="0">
                  <a:latin typeface="Times New Roman"/>
                  <a:cs typeface="Times New Roman"/>
                </a:rPr>
                <a:t>i, </a:t>
              </a:r>
              <a:r>
                <a:rPr lang="en-US" altLang="zh-TW" sz="294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4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4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40" dirty="0">
                <a:latin typeface="Arial"/>
                <a:cs typeface="Arial"/>
              </a:endParaRPr>
            </a:p>
          </p:txBody>
        </p: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6FD46449-1D05-23E4-7EE5-D37DAC7F898F}"/>
                </a:ext>
              </a:extLst>
            </p:cNvPr>
            <p:cNvSpPr txBox="1"/>
            <p:nvPr/>
          </p:nvSpPr>
          <p:spPr>
            <a:xfrm>
              <a:off x="10265616" y="5502797"/>
              <a:ext cx="2019142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 err="1">
                  <a:latin typeface="Times New Roman"/>
                  <a:cs typeface="Times New Roman"/>
                </a:rPr>
                <a:t>h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,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18CAED4A-A947-EF98-82CD-0FC4627F8144}"/>
                </a:ext>
              </a:extLst>
            </p:cNvPr>
            <p:cNvSpPr txBox="1"/>
            <p:nvPr/>
          </p:nvSpPr>
          <p:spPr>
            <a:xfrm>
              <a:off x="10265616" y="4729100"/>
              <a:ext cx="2476255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h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4D0E63EF-6252-BAF9-A448-639034F3E375}"/>
                </a:ext>
              </a:extLst>
            </p:cNvPr>
            <p:cNvGrpSpPr/>
            <p:nvPr/>
          </p:nvGrpSpPr>
          <p:grpSpPr>
            <a:xfrm>
              <a:off x="7945883" y="3280941"/>
              <a:ext cx="2031364" cy="3268124"/>
              <a:chOff x="7945883" y="3280941"/>
              <a:chExt cx="2031364" cy="3268124"/>
            </a:xfrm>
          </p:grpSpPr>
          <p:grpSp>
            <p:nvGrpSpPr>
              <p:cNvPr id="10" name="群組 9">
                <a:extLst>
                  <a:ext uri="{FF2B5EF4-FFF2-40B4-BE49-F238E27FC236}">
                    <a16:creationId xmlns:a16="http://schemas.microsoft.com/office/drawing/2014/main" id="{D8494DFF-9298-E6F1-623F-38D116B394B2}"/>
                  </a:ext>
                </a:extLst>
              </p:cNvPr>
              <p:cNvGrpSpPr/>
              <p:nvPr/>
            </p:nvGrpSpPr>
            <p:grpSpPr>
              <a:xfrm>
                <a:off x="7945883" y="3280941"/>
                <a:ext cx="2031364" cy="2517702"/>
                <a:chOff x="7945883" y="3280941"/>
                <a:chExt cx="2031364" cy="2517702"/>
              </a:xfrm>
            </p:grpSpPr>
            <p:sp>
              <p:nvSpPr>
                <p:cNvPr id="12" name="object 16">
                  <a:extLst>
                    <a:ext uri="{FF2B5EF4-FFF2-40B4-BE49-F238E27FC236}">
                      <a16:creationId xmlns:a16="http://schemas.microsoft.com/office/drawing/2014/main" id="{C1ADD118-668A-08FC-788B-AE11E8F62217}"/>
                    </a:ext>
                  </a:extLst>
                </p:cNvPr>
                <p:cNvSpPr txBox="1"/>
                <p:nvPr/>
              </p:nvSpPr>
              <p:spPr>
                <a:xfrm>
                  <a:off x="7945883" y="3280941"/>
                  <a:ext cx="2031364" cy="2294859"/>
                </a:xfrm>
                <a:prstGeom prst="rect">
                  <a:avLst/>
                </a:prstGeom>
              </p:spPr>
              <p:txBody>
                <a:bodyPr vert="horz" wrap="square" lIns="0" tIns="123825" rIns="0" bIns="0" rtlCol="0">
                  <a:spAutoFit/>
                </a:bodyPr>
                <a:lstStyle/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r>
                    <a:rPr lang="en-US" sz="2900" b="1" spc="45" dirty="0">
                      <a:latin typeface="Arial"/>
                      <a:cs typeface="Arial"/>
                    </a:rPr>
                    <a:t>1D</a:t>
                  </a:r>
                  <a:r>
                    <a:rPr lang="en-US" sz="2900" b="1" spc="-35" dirty="0">
                      <a:latin typeface="Arial"/>
                      <a:cs typeface="Arial"/>
                    </a:rPr>
                    <a:t> </a:t>
                  </a:r>
                  <a:r>
                    <a:rPr lang="en-US" sz="2900" b="1" dirty="0">
                      <a:latin typeface="Arial"/>
                      <a:cs typeface="Arial"/>
                    </a:rPr>
                    <a:t>Conv</a:t>
                  </a:r>
                </a:p>
                <a:p>
                  <a:pPr marL="277495">
                    <a:spcBef>
                      <a:spcPts val="975"/>
                    </a:spcBef>
                  </a:pP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0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25" dirty="0" err="1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00" i="1" baseline="-25000" dirty="0" err="1">
                      <a:latin typeface="Times New Roman"/>
                      <a:cs typeface="Times New Roman"/>
                    </a:rPr>
                    <a:t>i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lang="en-US" sz="2900" b="1" dirty="0">
                    <a:latin typeface="Arial"/>
                    <a:cs typeface="Arial"/>
                  </a:endParaRP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sz="29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13" name="文字方塊 12">
                  <a:extLst>
                    <a:ext uri="{FF2B5EF4-FFF2-40B4-BE49-F238E27FC236}">
                      <a16:creationId xmlns:a16="http://schemas.microsoft.com/office/drawing/2014/main" id="{E1F128B6-C885-6137-8AFB-964E4140856B}"/>
                    </a:ext>
                  </a:extLst>
                </p:cNvPr>
                <p:cNvSpPr txBox="1"/>
                <p:nvPr/>
              </p:nvSpPr>
              <p:spPr>
                <a:xfrm>
                  <a:off x="8104603" y="4699881"/>
                  <a:ext cx="1583832" cy="109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4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25" dirty="0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40" i="1" spc="25" baseline="-25000" dirty="0">
                      <a:latin typeface="Times New Roman"/>
                      <a:cs typeface="Times New Roman"/>
                    </a:rPr>
                    <a:t>o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endParaRPr kumimoji="1" lang="zh-TW" altLang="en-US" sz="3600" dirty="0"/>
                </a:p>
              </p:txBody>
            </p:sp>
          </p:grpSp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237AC9E0-8728-C986-0710-B2148B67D985}"/>
                  </a:ext>
                </a:extLst>
              </p:cNvPr>
              <p:cNvSpPr txBox="1"/>
              <p:nvPr/>
            </p:nvSpPr>
            <p:spPr>
              <a:xfrm>
                <a:off x="8104603" y="5450303"/>
                <a:ext cx="1586588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k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</p:grpSp>
      <p:sp>
        <p:nvSpPr>
          <p:cNvPr id="15" name="內容版面配置區 14">
            <a:extLst>
              <a:ext uri="{FF2B5EF4-FFF2-40B4-BE49-F238E27FC236}">
                <a16:creationId xmlns:a16="http://schemas.microsoft.com/office/drawing/2014/main" id="{D69EE353-A3CC-C003-9BA1-2FB4A0BA43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內容版面配置區 37">
            <a:extLst>
              <a:ext uri="{FF2B5EF4-FFF2-40B4-BE49-F238E27FC236}">
                <a16:creationId xmlns:a16="http://schemas.microsoft.com/office/drawing/2014/main" id="{A54981DD-3B3B-71E1-EE8B-164C4E80DFD4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Input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Output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Weights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Bias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87468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23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E1F386D-759C-F0C4-5015-964E5F57A2AE}"/>
              </a:ext>
            </a:extLst>
          </p:cNvPr>
          <p:cNvGraphicFramePr>
            <a:graphicFrameLocks noGrp="1"/>
          </p:cNvGraphicFramePr>
          <p:nvPr/>
        </p:nvGraphicFramePr>
        <p:xfrm>
          <a:off x="1492798" y="7122919"/>
          <a:ext cx="5230493" cy="34942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</a:tbl>
          </a:graphicData>
        </a:graphic>
      </p:graphicFrame>
      <p:pic>
        <p:nvPicPr>
          <p:cNvPr id="71" name="object 15">
            <a:extLst>
              <a:ext uri="{FF2B5EF4-FFF2-40B4-BE49-F238E27FC236}">
                <a16:creationId xmlns:a16="http://schemas.microsoft.com/office/drawing/2014/main" id="{3C0E4E0D-C553-78B3-6322-ACF376EFBD0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87558" y="3340307"/>
            <a:ext cx="2236988" cy="2685667"/>
          </a:xfrm>
          <a:prstGeom prst="rect">
            <a:avLst/>
          </a:prstGeom>
        </p:spPr>
      </p:pic>
      <p:sp>
        <p:nvSpPr>
          <p:cNvPr id="72" name="object 47">
            <a:extLst>
              <a:ext uri="{FF2B5EF4-FFF2-40B4-BE49-F238E27FC236}">
                <a16:creationId xmlns:a16="http://schemas.microsoft.com/office/drawing/2014/main" id="{C886BC51-A540-5185-DDC5-87AC5F43B6A2}"/>
              </a:ext>
            </a:extLst>
          </p:cNvPr>
          <p:cNvSpPr txBox="1"/>
          <p:nvPr/>
        </p:nvSpPr>
        <p:spPr>
          <a:xfrm>
            <a:off x="14106298" y="5376829"/>
            <a:ext cx="29845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3" name="object 49">
            <a:extLst>
              <a:ext uri="{FF2B5EF4-FFF2-40B4-BE49-F238E27FC236}">
                <a16:creationId xmlns:a16="http://schemas.microsoft.com/office/drawing/2014/main" id="{EA33BD5C-12B2-3A3D-160F-57505F1685F8}"/>
              </a:ext>
            </a:extLst>
          </p:cNvPr>
          <p:cNvSpPr txBox="1"/>
          <p:nvPr/>
        </p:nvSpPr>
        <p:spPr>
          <a:xfrm>
            <a:off x="14404748" y="3079972"/>
            <a:ext cx="407034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0" dirty="0">
                <a:latin typeface="Times New Roman"/>
                <a:cs typeface="Times New Roman"/>
              </a:rPr>
              <a:t>w</a:t>
            </a:r>
            <a:r>
              <a:rPr sz="2775" i="1" spc="-44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4" name="object 50">
            <a:extLst>
              <a:ext uri="{FF2B5EF4-FFF2-40B4-BE49-F238E27FC236}">
                <a16:creationId xmlns:a16="http://schemas.microsoft.com/office/drawing/2014/main" id="{B14720F1-40ED-AE6C-5F5B-3D3C69715F51}"/>
              </a:ext>
            </a:extLst>
          </p:cNvPr>
          <p:cNvSpPr txBox="1"/>
          <p:nvPr/>
        </p:nvSpPr>
        <p:spPr>
          <a:xfrm>
            <a:off x="15268035" y="3185035"/>
            <a:ext cx="3511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pic>
        <p:nvPicPr>
          <p:cNvPr id="5" name="object 9">
            <a:extLst>
              <a:ext uri="{FF2B5EF4-FFF2-40B4-BE49-F238E27FC236}">
                <a16:creationId xmlns:a16="http://schemas.microsoft.com/office/drawing/2014/main" id="{221FA78C-8477-94D7-FB0C-E4CBADD5296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01753" y="6669530"/>
            <a:ext cx="3093171" cy="2791150"/>
          </a:xfrm>
          <a:prstGeom prst="rect">
            <a:avLst/>
          </a:prstGeom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0EF1D7B8-E852-25DC-EDBC-6E7C3686ED31}"/>
              </a:ext>
            </a:extLst>
          </p:cNvPr>
          <p:cNvSpPr txBox="1"/>
          <p:nvPr/>
        </p:nvSpPr>
        <p:spPr>
          <a:xfrm>
            <a:off x="10150026" y="9643867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7" name="object 11">
            <a:extLst>
              <a:ext uri="{FF2B5EF4-FFF2-40B4-BE49-F238E27FC236}">
                <a16:creationId xmlns:a16="http://schemas.microsoft.com/office/drawing/2014/main" id="{14D87F3F-28A1-6FE8-CC9E-A3979DE88C00}"/>
              </a:ext>
            </a:extLst>
          </p:cNvPr>
          <p:cNvGrpSpPr/>
          <p:nvPr/>
        </p:nvGrpSpPr>
        <p:grpSpPr>
          <a:xfrm>
            <a:off x="10913887" y="9558910"/>
            <a:ext cx="958215" cy="100965"/>
            <a:chOff x="10913887" y="9558910"/>
            <a:chExt cx="958215" cy="100965"/>
          </a:xfrm>
        </p:grpSpPr>
        <p:sp>
          <p:nvSpPr>
            <p:cNvPr id="8" name="object 12">
              <a:extLst>
                <a:ext uri="{FF2B5EF4-FFF2-40B4-BE49-F238E27FC236}">
                  <a16:creationId xmlns:a16="http://schemas.microsoft.com/office/drawing/2014/main" id="{5DB33929-C733-322C-FF2F-2AD0D3430C08}"/>
                </a:ext>
              </a:extLst>
            </p:cNvPr>
            <p:cNvSpPr/>
            <p:nvPr/>
          </p:nvSpPr>
          <p:spPr>
            <a:xfrm>
              <a:off x="11003936" y="9609170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028FD328-7F83-9878-0ADE-05963CCA6F61}"/>
                </a:ext>
              </a:extLst>
            </p:cNvPr>
            <p:cNvSpPr/>
            <p:nvPr/>
          </p:nvSpPr>
          <p:spPr>
            <a:xfrm>
              <a:off x="10913884" y="9558915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4">
            <a:extLst>
              <a:ext uri="{FF2B5EF4-FFF2-40B4-BE49-F238E27FC236}">
                <a16:creationId xmlns:a16="http://schemas.microsoft.com/office/drawing/2014/main" id="{56ABBB72-189B-5DCD-98DD-6EC48229D550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11" name="object 16">
            <a:extLst>
              <a:ext uri="{FF2B5EF4-FFF2-40B4-BE49-F238E27FC236}">
                <a16:creationId xmlns:a16="http://schemas.microsoft.com/office/drawing/2014/main" id="{1CC84D83-CB30-E716-11C1-9E1B7D6699F3}"/>
              </a:ext>
            </a:extLst>
          </p:cNvPr>
          <p:cNvGrpSpPr/>
          <p:nvPr/>
        </p:nvGrpSpPr>
        <p:grpSpPr>
          <a:xfrm>
            <a:off x="10807572" y="6181246"/>
            <a:ext cx="8710295" cy="4439920"/>
            <a:chOff x="10807572" y="6181246"/>
            <a:chExt cx="8710295" cy="4439920"/>
          </a:xfrm>
        </p:grpSpPr>
        <p:sp>
          <p:nvSpPr>
            <p:cNvPr id="12" name="object 17">
              <a:extLst>
                <a:ext uri="{FF2B5EF4-FFF2-40B4-BE49-F238E27FC236}">
                  <a16:creationId xmlns:a16="http://schemas.microsoft.com/office/drawing/2014/main" id="{3F6F1AEE-709E-3230-8E66-98546EEA9BBE}"/>
                </a:ext>
              </a:extLst>
            </p:cNvPr>
            <p:cNvSpPr/>
            <p:nvPr/>
          </p:nvSpPr>
          <p:spPr>
            <a:xfrm>
              <a:off x="12706316" y="7733507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8">
              <a:extLst>
                <a:ext uri="{FF2B5EF4-FFF2-40B4-BE49-F238E27FC236}">
                  <a16:creationId xmlns:a16="http://schemas.microsoft.com/office/drawing/2014/main" id="{ECC5C2B2-544B-4E29-67EF-A0C276BCA9B7}"/>
                </a:ext>
              </a:extLst>
            </p:cNvPr>
            <p:cNvSpPr/>
            <p:nvPr/>
          </p:nvSpPr>
          <p:spPr>
            <a:xfrm>
              <a:off x="12739685" y="7206695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9">
              <a:extLst>
                <a:ext uri="{FF2B5EF4-FFF2-40B4-BE49-F238E27FC236}">
                  <a16:creationId xmlns:a16="http://schemas.microsoft.com/office/drawing/2014/main" id="{39E1C498-4719-C416-6984-502DE6C12B7F}"/>
                </a:ext>
              </a:extLst>
            </p:cNvPr>
            <p:cNvSpPr/>
            <p:nvPr/>
          </p:nvSpPr>
          <p:spPr>
            <a:xfrm>
              <a:off x="13292673" y="6662829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0">
              <a:extLst>
                <a:ext uri="{FF2B5EF4-FFF2-40B4-BE49-F238E27FC236}">
                  <a16:creationId xmlns:a16="http://schemas.microsoft.com/office/drawing/2014/main" id="{BA24EAEB-0BF5-B4CF-7FDE-A5EBDC230B68}"/>
                </a:ext>
              </a:extLst>
            </p:cNvPr>
            <p:cNvSpPr/>
            <p:nvPr/>
          </p:nvSpPr>
          <p:spPr>
            <a:xfrm>
              <a:off x="12706316" y="6610505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21">
              <a:extLst>
                <a:ext uri="{FF2B5EF4-FFF2-40B4-BE49-F238E27FC236}">
                  <a16:creationId xmlns:a16="http://schemas.microsoft.com/office/drawing/2014/main" id="{3008987B-F7F4-D00A-90F3-3F616F5F5076}"/>
                </a:ext>
              </a:extLst>
            </p:cNvPr>
            <p:cNvSpPr/>
            <p:nvPr/>
          </p:nvSpPr>
          <p:spPr>
            <a:xfrm>
              <a:off x="10844402" y="6657131"/>
              <a:ext cx="579755" cy="579755"/>
            </a:xfrm>
            <a:custGeom>
              <a:avLst/>
              <a:gdLst/>
              <a:ahLst/>
              <a:cxnLst/>
              <a:rect l="l" t="t" r="r" b="b"/>
              <a:pathLst>
                <a:path w="579754" h="579754">
                  <a:moveTo>
                    <a:pt x="0" y="579195"/>
                  </a:moveTo>
                  <a:lnTo>
                    <a:pt x="579195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22">
              <a:extLst>
                <a:ext uri="{FF2B5EF4-FFF2-40B4-BE49-F238E27FC236}">
                  <a16:creationId xmlns:a16="http://schemas.microsoft.com/office/drawing/2014/main" id="{B4A32FAA-C913-06E7-3BB3-096D4621575E}"/>
                </a:ext>
              </a:extLst>
            </p:cNvPr>
            <p:cNvSpPr/>
            <p:nvPr/>
          </p:nvSpPr>
          <p:spPr>
            <a:xfrm>
              <a:off x="10864789" y="7204881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1887042" y="0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23">
              <a:extLst>
                <a:ext uri="{FF2B5EF4-FFF2-40B4-BE49-F238E27FC236}">
                  <a16:creationId xmlns:a16="http://schemas.microsoft.com/office/drawing/2014/main" id="{13920086-A42F-0828-A0B9-6F7922D452A6}"/>
                </a:ext>
              </a:extLst>
            </p:cNvPr>
            <p:cNvSpPr/>
            <p:nvPr/>
          </p:nvSpPr>
          <p:spPr>
            <a:xfrm>
              <a:off x="11396208" y="6664367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19">
                  <a:moveTo>
                    <a:pt x="1887042" y="0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4">
              <a:extLst>
                <a:ext uri="{FF2B5EF4-FFF2-40B4-BE49-F238E27FC236}">
                  <a16:creationId xmlns:a16="http://schemas.microsoft.com/office/drawing/2014/main" id="{9F1FFBDF-3E16-2E70-B2B1-4358E2C89DAB}"/>
                </a:ext>
              </a:extLst>
            </p:cNvPr>
            <p:cNvSpPr/>
            <p:nvPr/>
          </p:nvSpPr>
          <p:spPr>
            <a:xfrm>
              <a:off x="12754496" y="6645687"/>
              <a:ext cx="5623560" cy="1688464"/>
            </a:xfrm>
            <a:custGeom>
              <a:avLst/>
              <a:gdLst/>
              <a:ahLst/>
              <a:cxnLst/>
              <a:rect l="l" t="t" r="r" b="b"/>
              <a:pathLst>
                <a:path w="5623559" h="1688465">
                  <a:moveTo>
                    <a:pt x="5454777" y="896099"/>
                  </a:moveTo>
                  <a:lnTo>
                    <a:pt x="5451767" y="875372"/>
                  </a:lnTo>
                  <a:lnTo>
                    <a:pt x="0" y="1667205"/>
                  </a:lnTo>
                  <a:lnTo>
                    <a:pt x="3009" y="1687931"/>
                  </a:lnTo>
                  <a:lnTo>
                    <a:pt x="5454777" y="896099"/>
                  </a:lnTo>
                  <a:close/>
                </a:path>
                <a:path w="5623559" h="1688465">
                  <a:moveTo>
                    <a:pt x="5463806" y="578535"/>
                  </a:moveTo>
                  <a:lnTo>
                    <a:pt x="5463718" y="557593"/>
                  </a:lnTo>
                  <a:lnTo>
                    <a:pt x="1473" y="578535"/>
                  </a:lnTo>
                  <a:lnTo>
                    <a:pt x="1549" y="599478"/>
                  </a:lnTo>
                  <a:lnTo>
                    <a:pt x="5463806" y="578535"/>
                  </a:lnTo>
                  <a:close/>
                </a:path>
                <a:path w="5623559" h="1688465">
                  <a:moveTo>
                    <a:pt x="5566664" y="746594"/>
                  </a:moveTo>
                  <a:lnTo>
                    <a:pt x="5565165" y="725703"/>
                  </a:lnTo>
                  <a:lnTo>
                    <a:pt x="548805" y="1085202"/>
                  </a:lnTo>
                  <a:lnTo>
                    <a:pt x="550303" y="1106081"/>
                  </a:lnTo>
                  <a:lnTo>
                    <a:pt x="5566664" y="746594"/>
                  </a:lnTo>
                  <a:close/>
                </a:path>
                <a:path w="5623559" h="1688465">
                  <a:moveTo>
                    <a:pt x="5623268" y="390906"/>
                  </a:moveTo>
                  <a:lnTo>
                    <a:pt x="504266" y="0"/>
                  </a:lnTo>
                  <a:lnTo>
                    <a:pt x="502678" y="20878"/>
                  </a:lnTo>
                  <a:lnTo>
                    <a:pt x="5621680" y="411784"/>
                  </a:lnTo>
                  <a:lnTo>
                    <a:pt x="5623268" y="390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5">
              <a:extLst>
                <a:ext uri="{FF2B5EF4-FFF2-40B4-BE49-F238E27FC236}">
                  <a16:creationId xmlns:a16="http://schemas.microsoft.com/office/drawing/2014/main" id="{F46785F9-DFDE-F7C2-19A1-576047FC118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846085" y="7045618"/>
              <a:ext cx="1671174" cy="902180"/>
            </a:xfrm>
            <a:prstGeom prst="rect">
              <a:avLst/>
            </a:prstGeom>
          </p:spPr>
        </p:pic>
        <p:pic>
          <p:nvPicPr>
            <p:cNvPr id="23" name="object 26">
              <a:extLst>
                <a:ext uri="{FF2B5EF4-FFF2-40B4-BE49-F238E27FC236}">
                  <a16:creationId xmlns:a16="http://schemas.microsoft.com/office/drawing/2014/main" id="{587DCECC-C8A9-BE7A-AC2A-C889D5D1AADE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036923" y="6181246"/>
              <a:ext cx="2438669" cy="4439611"/>
            </a:xfrm>
            <a:prstGeom prst="rect">
              <a:avLst/>
            </a:prstGeom>
          </p:spPr>
        </p:pic>
      </p:grpSp>
      <p:grpSp>
        <p:nvGrpSpPr>
          <p:cNvPr id="49" name="object 28">
            <a:extLst>
              <a:ext uri="{FF2B5EF4-FFF2-40B4-BE49-F238E27FC236}">
                <a16:creationId xmlns:a16="http://schemas.microsoft.com/office/drawing/2014/main" id="{821796D0-F0AA-6902-8705-B2A571FA5B5F}"/>
              </a:ext>
            </a:extLst>
          </p:cNvPr>
          <p:cNvGrpSpPr/>
          <p:nvPr/>
        </p:nvGrpSpPr>
        <p:grpSpPr>
          <a:xfrm>
            <a:off x="10170772" y="7406038"/>
            <a:ext cx="6819900" cy="1986280"/>
            <a:chOff x="10170772" y="7406038"/>
            <a:chExt cx="6819900" cy="1986280"/>
          </a:xfrm>
        </p:grpSpPr>
        <p:sp>
          <p:nvSpPr>
            <p:cNvPr id="50" name="object 29">
              <a:extLst>
                <a:ext uri="{FF2B5EF4-FFF2-40B4-BE49-F238E27FC236}">
                  <a16:creationId xmlns:a16="http://schemas.microsoft.com/office/drawing/2014/main" id="{A952C097-3D36-850A-6370-9161CD61DEB2}"/>
                </a:ext>
              </a:extLst>
            </p:cNvPr>
            <p:cNvSpPr/>
            <p:nvPr/>
          </p:nvSpPr>
          <p:spPr>
            <a:xfrm>
              <a:off x="16861476" y="7519720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5">
                  <a:moveTo>
                    <a:pt x="0" y="175688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30">
              <a:extLst>
                <a:ext uri="{FF2B5EF4-FFF2-40B4-BE49-F238E27FC236}">
                  <a16:creationId xmlns:a16="http://schemas.microsoft.com/office/drawing/2014/main" id="{89E0E740-6FBE-0DBD-25B5-02F6884ADDEA}"/>
                </a:ext>
              </a:extLst>
            </p:cNvPr>
            <p:cNvSpPr/>
            <p:nvPr/>
          </p:nvSpPr>
          <p:spPr>
            <a:xfrm>
              <a:off x="16737279" y="7406049"/>
              <a:ext cx="128270" cy="1986280"/>
            </a:xfrm>
            <a:custGeom>
              <a:avLst/>
              <a:gdLst/>
              <a:ahLst/>
              <a:cxnLst/>
              <a:rect l="l" t="t" r="r" b="b"/>
              <a:pathLst>
                <a:path w="128269" h="1986279">
                  <a:moveTo>
                    <a:pt x="127952" y="1873046"/>
                  </a:moveTo>
                  <a:lnTo>
                    <a:pt x="113144" y="1858238"/>
                  </a:lnTo>
                  <a:lnTo>
                    <a:pt x="0" y="1971382"/>
                  </a:lnTo>
                  <a:lnTo>
                    <a:pt x="14808" y="1986191"/>
                  </a:lnTo>
                  <a:lnTo>
                    <a:pt x="127952" y="1873046"/>
                  </a:lnTo>
                  <a:close/>
                </a:path>
                <a:path w="128269" h="1986279">
                  <a:moveTo>
                    <a:pt x="127952" y="113144"/>
                  </a:moveTo>
                  <a:lnTo>
                    <a:pt x="14808" y="0"/>
                  </a:lnTo>
                  <a:lnTo>
                    <a:pt x="0" y="14808"/>
                  </a:lnTo>
                  <a:lnTo>
                    <a:pt x="113144" y="127952"/>
                  </a:lnTo>
                  <a:lnTo>
                    <a:pt x="127952" y="1131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31">
              <a:extLst>
                <a:ext uri="{FF2B5EF4-FFF2-40B4-BE49-F238E27FC236}">
                  <a16:creationId xmlns:a16="http://schemas.microsoft.com/office/drawing/2014/main" id="{76A86AED-E719-708E-F812-05C2DF8B4262}"/>
                </a:ext>
              </a:extLst>
            </p:cNvPr>
            <p:cNvSpPr/>
            <p:nvPr/>
          </p:nvSpPr>
          <p:spPr>
            <a:xfrm>
              <a:off x="16862460" y="8398164"/>
              <a:ext cx="128270" cy="0"/>
            </a:xfrm>
            <a:custGeom>
              <a:avLst/>
              <a:gdLst/>
              <a:ahLst/>
              <a:cxnLst/>
              <a:rect l="l" t="t" r="r" b="b"/>
              <a:pathLst>
                <a:path w="128269">
                  <a:moveTo>
                    <a:pt x="127954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32">
              <a:extLst>
                <a:ext uri="{FF2B5EF4-FFF2-40B4-BE49-F238E27FC236}">
                  <a16:creationId xmlns:a16="http://schemas.microsoft.com/office/drawing/2014/main" id="{24C85445-D37F-3F40-C75F-658693520167}"/>
                </a:ext>
              </a:extLst>
            </p:cNvPr>
            <p:cNvSpPr/>
            <p:nvPr/>
          </p:nvSpPr>
          <p:spPr>
            <a:xfrm>
              <a:off x="10221032" y="7709023"/>
              <a:ext cx="0" cy="591185"/>
            </a:xfrm>
            <a:custGeom>
              <a:avLst/>
              <a:gdLst/>
              <a:ahLst/>
              <a:cxnLst/>
              <a:rect l="l" t="t" r="r" b="b"/>
              <a:pathLst>
                <a:path h="591184">
                  <a:moveTo>
                    <a:pt x="0" y="0"/>
                  </a:moveTo>
                  <a:lnTo>
                    <a:pt x="0" y="59061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33">
              <a:extLst>
                <a:ext uri="{FF2B5EF4-FFF2-40B4-BE49-F238E27FC236}">
                  <a16:creationId xmlns:a16="http://schemas.microsoft.com/office/drawing/2014/main" id="{5A8AE454-4926-4B41-4E25-4F8C4B5532FD}"/>
                </a:ext>
              </a:extLst>
            </p:cNvPr>
            <p:cNvSpPr/>
            <p:nvPr/>
          </p:nvSpPr>
          <p:spPr>
            <a:xfrm>
              <a:off x="10170770" y="7618977"/>
              <a:ext cx="100965" cy="770890"/>
            </a:xfrm>
            <a:custGeom>
              <a:avLst/>
              <a:gdLst/>
              <a:ahLst/>
              <a:cxnLst/>
              <a:rect l="l" t="t" r="r" b="b"/>
              <a:pathLst>
                <a:path w="100965" h="770890">
                  <a:moveTo>
                    <a:pt x="100520" y="670191"/>
                  </a:moveTo>
                  <a:lnTo>
                    <a:pt x="0" y="670191"/>
                  </a:lnTo>
                  <a:lnTo>
                    <a:pt x="50253" y="770712"/>
                  </a:lnTo>
                  <a:lnTo>
                    <a:pt x="100520" y="670191"/>
                  </a:lnTo>
                  <a:close/>
                </a:path>
                <a:path w="100965" h="770890">
                  <a:moveTo>
                    <a:pt x="100520" y="100520"/>
                  </a:moveTo>
                  <a:lnTo>
                    <a:pt x="50253" y="0"/>
                  </a:lnTo>
                  <a:lnTo>
                    <a:pt x="0" y="100520"/>
                  </a:lnTo>
                  <a:lnTo>
                    <a:pt x="100520" y="100520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34">
            <a:extLst>
              <a:ext uri="{FF2B5EF4-FFF2-40B4-BE49-F238E27FC236}">
                <a16:creationId xmlns:a16="http://schemas.microsoft.com/office/drawing/2014/main" id="{FF505B5F-2482-6110-7D31-B9930C4DAC28}"/>
              </a:ext>
            </a:extLst>
          </p:cNvPr>
          <p:cNvSpPr txBox="1"/>
          <p:nvPr/>
        </p:nvSpPr>
        <p:spPr>
          <a:xfrm>
            <a:off x="17215280" y="8082058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75" name="object 48">
            <a:extLst>
              <a:ext uri="{FF2B5EF4-FFF2-40B4-BE49-F238E27FC236}">
                <a16:creationId xmlns:a16="http://schemas.microsoft.com/office/drawing/2014/main" id="{432D2E1A-B563-76F3-9251-EF43F4091F30}"/>
              </a:ext>
            </a:extLst>
          </p:cNvPr>
          <p:cNvSpPr txBox="1"/>
          <p:nvPr/>
        </p:nvSpPr>
        <p:spPr>
          <a:xfrm>
            <a:off x="15344749" y="5559770"/>
            <a:ext cx="638810" cy="94064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259079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w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400" dirty="0">
              <a:latin typeface="Times New Roman"/>
              <a:cs typeface="Times New Roman"/>
            </a:endParaRPr>
          </a:p>
        </p:txBody>
      </p:sp>
      <p:sp>
        <p:nvSpPr>
          <p:cNvPr id="79" name="object 29">
            <a:extLst>
              <a:ext uri="{FF2B5EF4-FFF2-40B4-BE49-F238E27FC236}">
                <a16:creationId xmlns:a16="http://schemas.microsoft.com/office/drawing/2014/main" id="{1642AB6F-1776-5587-65A1-8E031F45D481}"/>
              </a:ext>
            </a:extLst>
          </p:cNvPr>
          <p:cNvSpPr txBox="1"/>
          <p:nvPr/>
        </p:nvSpPr>
        <p:spPr>
          <a:xfrm>
            <a:off x="14824309" y="6105780"/>
            <a:ext cx="3028315" cy="1702389"/>
          </a:xfrm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R="439420" algn="ctr">
              <a:lnSpc>
                <a:spcPct val="100000"/>
              </a:lnSpc>
              <a:spcBef>
                <a:spcPts val="835"/>
              </a:spcBef>
            </a:pPr>
            <a:r>
              <a:rPr sz="2600" i="1" spc="5" dirty="0">
                <a:latin typeface="Times New Roman"/>
                <a:cs typeface="Times New Roman"/>
              </a:rPr>
              <a:t>k</a:t>
            </a:r>
            <a:r>
              <a:rPr sz="2775" i="1" spc="7" baseline="-19519" dirty="0">
                <a:latin typeface="Times New Roman"/>
                <a:cs typeface="Times New Roman"/>
              </a:rPr>
              <a:t>w</a:t>
            </a:r>
            <a:endParaRPr sz="2775" baseline="-19519" dirty="0">
              <a:latin typeface="Times New Roman"/>
              <a:cs typeface="Times New Roman"/>
            </a:endParaRPr>
          </a:p>
          <a:p>
            <a:pPr marL="880110">
              <a:lnSpc>
                <a:spcPts val="2695"/>
              </a:lnSpc>
            </a:pPr>
            <a:endParaRPr lang="en-US" sz="2600" i="1" spc="-35" dirty="0">
              <a:latin typeface="Times New Roman"/>
              <a:cs typeface="Times New Roman"/>
            </a:endParaRPr>
          </a:p>
          <a:p>
            <a:pPr marL="880110">
              <a:lnSpc>
                <a:spcPts val="2695"/>
              </a:lnSpc>
            </a:pPr>
            <a:r>
              <a:rPr sz="2600" i="1" spc="-35" dirty="0" err="1">
                <a:latin typeface="Times New Roman"/>
                <a:cs typeface="Times New Roman"/>
              </a:rPr>
              <a:t>k</a:t>
            </a:r>
            <a:r>
              <a:rPr sz="2775" i="1" spc="-52" baseline="-19519" dirty="0" err="1">
                <a:latin typeface="Times New Roman"/>
                <a:cs typeface="Times New Roman"/>
              </a:rPr>
              <a:t>h</a:t>
            </a:r>
            <a:endParaRPr sz="2775" baseline="-19519" dirty="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8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03E781F0-918C-4A1A-5EA5-9087C371AF72}"/>
              </a:ext>
            </a:extLst>
          </p:cNvPr>
          <p:cNvGrpSpPr/>
          <p:nvPr/>
        </p:nvGrpSpPr>
        <p:grpSpPr>
          <a:xfrm>
            <a:off x="7945883" y="3263574"/>
            <a:ext cx="5048406" cy="3285491"/>
            <a:chOff x="7945883" y="3263574"/>
            <a:chExt cx="5048406" cy="3285491"/>
          </a:xfrm>
        </p:grpSpPr>
        <p:sp>
          <p:nvSpPr>
            <p:cNvPr id="25" name="object 16">
              <a:extLst>
                <a:ext uri="{FF2B5EF4-FFF2-40B4-BE49-F238E27FC236}">
                  <a16:creationId xmlns:a16="http://schemas.microsoft.com/office/drawing/2014/main" id="{80EA4F4F-39B5-8045-D871-CB4A9D44A038}"/>
                </a:ext>
              </a:extLst>
            </p:cNvPr>
            <p:cNvSpPr txBox="1"/>
            <p:nvPr/>
          </p:nvSpPr>
          <p:spPr>
            <a:xfrm>
              <a:off x="10120460" y="3263574"/>
              <a:ext cx="2873829" cy="2319481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40" b="1" spc="45" dirty="0">
                  <a:latin typeface="Arial"/>
                  <a:cs typeface="Arial"/>
                </a:rPr>
                <a:t>2D</a:t>
              </a:r>
              <a:r>
                <a:rPr lang="en-US" sz="2940" b="1" spc="-35" dirty="0">
                  <a:latin typeface="Arial"/>
                  <a:cs typeface="Arial"/>
                </a:rPr>
                <a:t> </a:t>
              </a:r>
              <a:r>
                <a:rPr lang="en-US" sz="294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h</a:t>
              </a:r>
              <a:r>
                <a:rPr lang="en-US" altLang="zh-TW" sz="2940" i="1" baseline="-25000" dirty="0">
                  <a:latin typeface="Times New Roman"/>
                  <a:cs typeface="Times New Roman"/>
                </a:rPr>
                <a:t>i, </a:t>
              </a:r>
              <a:r>
                <a:rPr lang="en-US" altLang="zh-TW" sz="294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4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4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40" dirty="0">
                <a:latin typeface="Arial"/>
                <a:cs typeface="Arial"/>
              </a:endParaRPr>
            </a:p>
          </p:txBody>
        </p:sp>
        <p:sp>
          <p:nvSpPr>
            <p:cNvPr id="26" name="文字方塊 25">
              <a:extLst>
                <a:ext uri="{FF2B5EF4-FFF2-40B4-BE49-F238E27FC236}">
                  <a16:creationId xmlns:a16="http://schemas.microsoft.com/office/drawing/2014/main" id="{7690886B-9500-F9B3-FCD7-C9EE604EB5EE}"/>
                </a:ext>
              </a:extLst>
            </p:cNvPr>
            <p:cNvSpPr txBox="1"/>
            <p:nvPr/>
          </p:nvSpPr>
          <p:spPr>
            <a:xfrm>
              <a:off x="10265616" y="5502797"/>
              <a:ext cx="2019142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 err="1">
                  <a:latin typeface="Times New Roman"/>
                  <a:cs typeface="Times New Roman"/>
                </a:rPr>
                <a:t>h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,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BEB0075C-0F11-7F28-5330-267D4FBBEFBD}"/>
                </a:ext>
              </a:extLst>
            </p:cNvPr>
            <p:cNvSpPr txBox="1"/>
            <p:nvPr/>
          </p:nvSpPr>
          <p:spPr>
            <a:xfrm>
              <a:off x="10265616" y="4729100"/>
              <a:ext cx="2476255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h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grpSp>
          <p:nvGrpSpPr>
            <p:cNvPr id="29" name="群組 28">
              <a:extLst>
                <a:ext uri="{FF2B5EF4-FFF2-40B4-BE49-F238E27FC236}">
                  <a16:creationId xmlns:a16="http://schemas.microsoft.com/office/drawing/2014/main" id="{B0A9F58C-1F4E-7014-A50D-843B5006B834}"/>
                </a:ext>
              </a:extLst>
            </p:cNvPr>
            <p:cNvGrpSpPr/>
            <p:nvPr/>
          </p:nvGrpSpPr>
          <p:grpSpPr>
            <a:xfrm>
              <a:off x="7945883" y="3280941"/>
              <a:ext cx="2031364" cy="3268124"/>
              <a:chOff x="7945883" y="3280941"/>
              <a:chExt cx="2031364" cy="3268124"/>
            </a:xfrm>
          </p:grpSpPr>
          <p:grpSp>
            <p:nvGrpSpPr>
              <p:cNvPr id="32" name="群組 31">
                <a:extLst>
                  <a:ext uri="{FF2B5EF4-FFF2-40B4-BE49-F238E27FC236}">
                    <a16:creationId xmlns:a16="http://schemas.microsoft.com/office/drawing/2014/main" id="{88281826-1F79-25BA-8E4F-18B953A2D867}"/>
                  </a:ext>
                </a:extLst>
              </p:cNvPr>
              <p:cNvGrpSpPr/>
              <p:nvPr/>
            </p:nvGrpSpPr>
            <p:grpSpPr>
              <a:xfrm>
                <a:off x="7945883" y="3280941"/>
                <a:ext cx="2031364" cy="2517702"/>
                <a:chOff x="7945883" y="3280941"/>
                <a:chExt cx="2031364" cy="2517702"/>
              </a:xfrm>
            </p:grpSpPr>
            <p:sp>
              <p:nvSpPr>
                <p:cNvPr id="35" name="object 16">
                  <a:extLst>
                    <a:ext uri="{FF2B5EF4-FFF2-40B4-BE49-F238E27FC236}">
                      <a16:creationId xmlns:a16="http://schemas.microsoft.com/office/drawing/2014/main" id="{3191C7E6-EBF7-3A95-6C72-F66A5BD17C65}"/>
                    </a:ext>
                  </a:extLst>
                </p:cNvPr>
                <p:cNvSpPr txBox="1"/>
                <p:nvPr/>
              </p:nvSpPr>
              <p:spPr>
                <a:xfrm>
                  <a:off x="7945883" y="3280941"/>
                  <a:ext cx="2031364" cy="2294859"/>
                </a:xfrm>
                <a:prstGeom prst="rect">
                  <a:avLst/>
                </a:prstGeom>
              </p:spPr>
              <p:txBody>
                <a:bodyPr vert="horz" wrap="square" lIns="0" tIns="123825" rIns="0" bIns="0" rtlCol="0">
                  <a:spAutoFit/>
                </a:bodyPr>
                <a:lstStyle/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r>
                    <a:rPr lang="en-US" sz="2900" b="1" spc="45" dirty="0">
                      <a:latin typeface="Arial"/>
                      <a:cs typeface="Arial"/>
                    </a:rPr>
                    <a:t>1D</a:t>
                  </a:r>
                  <a:r>
                    <a:rPr lang="en-US" sz="2900" b="1" spc="-35" dirty="0">
                      <a:latin typeface="Arial"/>
                      <a:cs typeface="Arial"/>
                    </a:rPr>
                    <a:t> </a:t>
                  </a:r>
                  <a:r>
                    <a:rPr lang="en-US" sz="2900" b="1" dirty="0">
                      <a:latin typeface="Arial"/>
                      <a:cs typeface="Arial"/>
                    </a:rPr>
                    <a:t>Conv</a:t>
                  </a:r>
                </a:p>
                <a:p>
                  <a:pPr marL="277495">
                    <a:spcBef>
                      <a:spcPts val="975"/>
                    </a:spcBef>
                  </a:pP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0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25" dirty="0" err="1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00" i="1" baseline="-25000" dirty="0" err="1">
                      <a:latin typeface="Times New Roman"/>
                      <a:cs typeface="Times New Roman"/>
                    </a:rPr>
                    <a:t>i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lang="en-US" sz="2900" b="1" dirty="0">
                    <a:latin typeface="Arial"/>
                    <a:cs typeface="Arial"/>
                  </a:endParaRP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sz="29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36" name="文字方塊 35">
                  <a:extLst>
                    <a:ext uri="{FF2B5EF4-FFF2-40B4-BE49-F238E27FC236}">
                      <a16:creationId xmlns:a16="http://schemas.microsoft.com/office/drawing/2014/main" id="{2BFD7D61-14AF-D370-2387-F95BE1B2CB08}"/>
                    </a:ext>
                  </a:extLst>
                </p:cNvPr>
                <p:cNvSpPr txBox="1"/>
                <p:nvPr/>
              </p:nvSpPr>
              <p:spPr>
                <a:xfrm>
                  <a:off x="8104603" y="4699881"/>
                  <a:ext cx="1583832" cy="109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4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25" dirty="0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40" i="1" spc="25" baseline="-25000" dirty="0">
                      <a:latin typeface="Times New Roman"/>
                      <a:cs typeface="Times New Roman"/>
                    </a:rPr>
                    <a:t>o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endParaRPr kumimoji="1" lang="zh-TW" altLang="en-US" sz="3600" dirty="0"/>
                </a:p>
              </p:txBody>
            </p:sp>
          </p:grpSp>
          <p:sp>
            <p:nvSpPr>
              <p:cNvPr id="34" name="文字方塊 33">
                <a:extLst>
                  <a:ext uri="{FF2B5EF4-FFF2-40B4-BE49-F238E27FC236}">
                    <a16:creationId xmlns:a16="http://schemas.microsoft.com/office/drawing/2014/main" id="{7CBC198D-6DED-A6FE-FFF7-728B75AA09AE}"/>
                  </a:ext>
                </a:extLst>
              </p:cNvPr>
              <p:cNvSpPr txBox="1"/>
              <p:nvPr/>
            </p:nvSpPr>
            <p:spPr>
              <a:xfrm>
                <a:off x="8104603" y="5450303"/>
                <a:ext cx="1586588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k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</p:grpSp>
      <p:sp>
        <p:nvSpPr>
          <p:cNvPr id="39" name="內容版面配置區 38">
            <a:extLst>
              <a:ext uri="{FF2B5EF4-FFF2-40B4-BE49-F238E27FC236}">
                <a16:creationId xmlns:a16="http://schemas.microsoft.com/office/drawing/2014/main" id="{27071D41-14BE-B237-8443-A3F1FFAC92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0" name="內容版面配置區 37">
            <a:extLst>
              <a:ext uri="{FF2B5EF4-FFF2-40B4-BE49-F238E27FC236}">
                <a16:creationId xmlns:a16="http://schemas.microsoft.com/office/drawing/2014/main" id="{5552C04A-EF03-5DA1-F178-9F9E521ADFCE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Input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Output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Weights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Bias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276931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24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E1F386D-759C-F0C4-5015-964E5F57A2AE}"/>
              </a:ext>
            </a:extLst>
          </p:cNvPr>
          <p:cNvGraphicFramePr>
            <a:graphicFrameLocks noGrp="1"/>
          </p:cNvGraphicFramePr>
          <p:nvPr/>
        </p:nvGraphicFramePr>
        <p:xfrm>
          <a:off x="1492798" y="7122919"/>
          <a:ext cx="5230493" cy="34942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</a:tbl>
          </a:graphicData>
        </a:graphic>
      </p:graphicFrame>
      <p:pic>
        <p:nvPicPr>
          <p:cNvPr id="71" name="object 15">
            <a:extLst>
              <a:ext uri="{FF2B5EF4-FFF2-40B4-BE49-F238E27FC236}">
                <a16:creationId xmlns:a16="http://schemas.microsoft.com/office/drawing/2014/main" id="{3C0E4E0D-C553-78B3-6322-ACF376EFBD0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87558" y="3340307"/>
            <a:ext cx="2236988" cy="2685667"/>
          </a:xfrm>
          <a:prstGeom prst="rect">
            <a:avLst/>
          </a:prstGeom>
        </p:spPr>
      </p:pic>
      <p:sp>
        <p:nvSpPr>
          <p:cNvPr id="72" name="object 47">
            <a:extLst>
              <a:ext uri="{FF2B5EF4-FFF2-40B4-BE49-F238E27FC236}">
                <a16:creationId xmlns:a16="http://schemas.microsoft.com/office/drawing/2014/main" id="{C886BC51-A540-5185-DDC5-87AC5F43B6A2}"/>
              </a:ext>
            </a:extLst>
          </p:cNvPr>
          <p:cNvSpPr txBox="1"/>
          <p:nvPr/>
        </p:nvSpPr>
        <p:spPr>
          <a:xfrm>
            <a:off x="14106298" y="5376829"/>
            <a:ext cx="29845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3" name="object 49">
            <a:extLst>
              <a:ext uri="{FF2B5EF4-FFF2-40B4-BE49-F238E27FC236}">
                <a16:creationId xmlns:a16="http://schemas.microsoft.com/office/drawing/2014/main" id="{EA33BD5C-12B2-3A3D-160F-57505F1685F8}"/>
              </a:ext>
            </a:extLst>
          </p:cNvPr>
          <p:cNvSpPr txBox="1"/>
          <p:nvPr/>
        </p:nvSpPr>
        <p:spPr>
          <a:xfrm>
            <a:off x="14404748" y="3079972"/>
            <a:ext cx="407034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0" dirty="0">
                <a:latin typeface="Times New Roman"/>
                <a:cs typeface="Times New Roman"/>
              </a:rPr>
              <a:t>w</a:t>
            </a:r>
            <a:r>
              <a:rPr sz="2775" i="1" spc="-44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4" name="object 50">
            <a:extLst>
              <a:ext uri="{FF2B5EF4-FFF2-40B4-BE49-F238E27FC236}">
                <a16:creationId xmlns:a16="http://schemas.microsoft.com/office/drawing/2014/main" id="{B14720F1-40ED-AE6C-5F5B-3D3C69715F51}"/>
              </a:ext>
            </a:extLst>
          </p:cNvPr>
          <p:cNvSpPr txBox="1"/>
          <p:nvPr/>
        </p:nvSpPr>
        <p:spPr>
          <a:xfrm>
            <a:off x="15268035" y="3185035"/>
            <a:ext cx="3511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5" name="object 48">
            <a:extLst>
              <a:ext uri="{FF2B5EF4-FFF2-40B4-BE49-F238E27FC236}">
                <a16:creationId xmlns:a16="http://schemas.microsoft.com/office/drawing/2014/main" id="{432D2E1A-B563-76F3-9251-EF43F4091F30}"/>
              </a:ext>
            </a:extLst>
          </p:cNvPr>
          <p:cNvSpPr txBox="1"/>
          <p:nvPr/>
        </p:nvSpPr>
        <p:spPr>
          <a:xfrm>
            <a:off x="15344749" y="5559770"/>
            <a:ext cx="638810" cy="94064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259079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w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400" dirty="0">
              <a:latin typeface="Times New Roman"/>
              <a:cs typeface="Times New Roman"/>
            </a:endParaRPr>
          </a:p>
        </p:txBody>
      </p:sp>
      <p:sp>
        <p:nvSpPr>
          <p:cNvPr id="24" name="object 14">
            <a:extLst>
              <a:ext uri="{FF2B5EF4-FFF2-40B4-BE49-F238E27FC236}">
                <a16:creationId xmlns:a16="http://schemas.microsoft.com/office/drawing/2014/main" id="{71B2FD1D-84C7-36B6-6C66-7B9B3E5467B7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pic>
        <p:nvPicPr>
          <p:cNvPr id="25" name="object 9">
            <a:extLst>
              <a:ext uri="{FF2B5EF4-FFF2-40B4-BE49-F238E27FC236}">
                <a16:creationId xmlns:a16="http://schemas.microsoft.com/office/drawing/2014/main" id="{07102F6C-6056-3291-4868-07D528275C5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01753" y="6669530"/>
            <a:ext cx="3093171" cy="2791150"/>
          </a:xfrm>
          <a:prstGeom prst="rect">
            <a:avLst/>
          </a:prstGeom>
        </p:spPr>
      </p:pic>
      <p:sp>
        <p:nvSpPr>
          <p:cNvPr id="26" name="object 10">
            <a:extLst>
              <a:ext uri="{FF2B5EF4-FFF2-40B4-BE49-F238E27FC236}">
                <a16:creationId xmlns:a16="http://schemas.microsoft.com/office/drawing/2014/main" id="{72159AFE-D4F1-60A7-89F1-5EB3275F1A63}"/>
              </a:ext>
            </a:extLst>
          </p:cNvPr>
          <p:cNvSpPr txBox="1"/>
          <p:nvPr/>
        </p:nvSpPr>
        <p:spPr>
          <a:xfrm>
            <a:off x="10150026" y="9643867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28" name="object 11">
            <a:extLst>
              <a:ext uri="{FF2B5EF4-FFF2-40B4-BE49-F238E27FC236}">
                <a16:creationId xmlns:a16="http://schemas.microsoft.com/office/drawing/2014/main" id="{588CBCC8-DCD1-3EF3-7DF4-4438CB7E5774}"/>
              </a:ext>
            </a:extLst>
          </p:cNvPr>
          <p:cNvGrpSpPr/>
          <p:nvPr/>
        </p:nvGrpSpPr>
        <p:grpSpPr>
          <a:xfrm>
            <a:off x="10913887" y="9558910"/>
            <a:ext cx="958215" cy="100965"/>
            <a:chOff x="10913887" y="9558910"/>
            <a:chExt cx="958215" cy="100965"/>
          </a:xfrm>
        </p:grpSpPr>
        <p:sp>
          <p:nvSpPr>
            <p:cNvPr id="29" name="object 12">
              <a:extLst>
                <a:ext uri="{FF2B5EF4-FFF2-40B4-BE49-F238E27FC236}">
                  <a16:creationId xmlns:a16="http://schemas.microsoft.com/office/drawing/2014/main" id="{9BB08FE0-2F9E-14DC-E516-AC9948BF8E18}"/>
                </a:ext>
              </a:extLst>
            </p:cNvPr>
            <p:cNvSpPr/>
            <p:nvPr/>
          </p:nvSpPr>
          <p:spPr>
            <a:xfrm>
              <a:off x="11003936" y="9609170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13">
              <a:extLst>
                <a:ext uri="{FF2B5EF4-FFF2-40B4-BE49-F238E27FC236}">
                  <a16:creationId xmlns:a16="http://schemas.microsoft.com/office/drawing/2014/main" id="{46B6A2D9-1291-3F84-BB5C-4B20C6CEAFFC}"/>
                </a:ext>
              </a:extLst>
            </p:cNvPr>
            <p:cNvSpPr/>
            <p:nvPr/>
          </p:nvSpPr>
          <p:spPr>
            <a:xfrm>
              <a:off x="10913884" y="9558915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14">
            <a:extLst>
              <a:ext uri="{FF2B5EF4-FFF2-40B4-BE49-F238E27FC236}">
                <a16:creationId xmlns:a16="http://schemas.microsoft.com/office/drawing/2014/main" id="{7DEADED1-F327-F164-C744-DBBC28506971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35" name="object 16">
            <a:extLst>
              <a:ext uri="{FF2B5EF4-FFF2-40B4-BE49-F238E27FC236}">
                <a16:creationId xmlns:a16="http://schemas.microsoft.com/office/drawing/2014/main" id="{D944A2FC-88EB-FDAE-2E0D-60E9ACD4F3C1}"/>
              </a:ext>
            </a:extLst>
          </p:cNvPr>
          <p:cNvGrpSpPr/>
          <p:nvPr/>
        </p:nvGrpSpPr>
        <p:grpSpPr>
          <a:xfrm>
            <a:off x="10421794" y="6181246"/>
            <a:ext cx="9095740" cy="4439920"/>
            <a:chOff x="10421794" y="6181246"/>
            <a:chExt cx="9095740" cy="4439920"/>
          </a:xfrm>
        </p:grpSpPr>
        <p:sp>
          <p:nvSpPr>
            <p:cNvPr id="36" name="object 17">
              <a:extLst>
                <a:ext uri="{FF2B5EF4-FFF2-40B4-BE49-F238E27FC236}">
                  <a16:creationId xmlns:a16="http://schemas.microsoft.com/office/drawing/2014/main" id="{F580959E-E146-5AE1-CB30-D1032DF24BD1}"/>
                </a:ext>
              </a:extLst>
            </p:cNvPr>
            <p:cNvSpPr/>
            <p:nvPr/>
          </p:nvSpPr>
          <p:spPr>
            <a:xfrm>
              <a:off x="12330735" y="8505538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8">
              <a:extLst>
                <a:ext uri="{FF2B5EF4-FFF2-40B4-BE49-F238E27FC236}">
                  <a16:creationId xmlns:a16="http://schemas.microsoft.com/office/drawing/2014/main" id="{5B3D1B63-C7C3-679B-3FF6-04394761DEDA}"/>
                </a:ext>
              </a:extLst>
            </p:cNvPr>
            <p:cNvSpPr/>
            <p:nvPr/>
          </p:nvSpPr>
          <p:spPr>
            <a:xfrm>
              <a:off x="12364105" y="7978726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19">
              <a:extLst>
                <a:ext uri="{FF2B5EF4-FFF2-40B4-BE49-F238E27FC236}">
                  <a16:creationId xmlns:a16="http://schemas.microsoft.com/office/drawing/2014/main" id="{DBD60615-A921-AA79-C4B7-D358B27E1AA7}"/>
                </a:ext>
              </a:extLst>
            </p:cNvPr>
            <p:cNvSpPr/>
            <p:nvPr/>
          </p:nvSpPr>
          <p:spPr>
            <a:xfrm>
              <a:off x="12917093" y="7434860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0">
              <a:extLst>
                <a:ext uri="{FF2B5EF4-FFF2-40B4-BE49-F238E27FC236}">
                  <a16:creationId xmlns:a16="http://schemas.microsoft.com/office/drawing/2014/main" id="{887A6E4E-4F0C-6E04-468F-E8068CE6A8BC}"/>
                </a:ext>
              </a:extLst>
            </p:cNvPr>
            <p:cNvSpPr/>
            <p:nvPr/>
          </p:nvSpPr>
          <p:spPr>
            <a:xfrm>
              <a:off x="12330735" y="7382536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21">
              <a:extLst>
                <a:ext uri="{FF2B5EF4-FFF2-40B4-BE49-F238E27FC236}">
                  <a16:creationId xmlns:a16="http://schemas.microsoft.com/office/drawing/2014/main" id="{760959F9-EF1C-D164-DEA8-4A815818BA62}"/>
                </a:ext>
              </a:extLst>
            </p:cNvPr>
            <p:cNvSpPr/>
            <p:nvPr/>
          </p:nvSpPr>
          <p:spPr>
            <a:xfrm>
              <a:off x="10458624" y="7972917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1887042" y="0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22">
              <a:extLst>
                <a:ext uri="{FF2B5EF4-FFF2-40B4-BE49-F238E27FC236}">
                  <a16:creationId xmlns:a16="http://schemas.microsoft.com/office/drawing/2014/main" id="{D991A9A3-DCF8-1540-F0FF-DD17789232B9}"/>
                </a:ext>
              </a:extLst>
            </p:cNvPr>
            <p:cNvSpPr/>
            <p:nvPr/>
          </p:nvSpPr>
          <p:spPr>
            <a:xfrm>
              <a:off x="12378906" y="7417720"/>
              <a:ext cx="5623560" cy="1688464"/>
            </a:xfrm>
            <a:custGeom>
              <a:avLst/>
              <a:gdLst/>
              <a:ahLst/>
              <a:cxnLst/>
              <a:rect l="l" t="t" r="r" b="b"/>
              <a:pathLst>
                <a:path w="5623559" h="1688465">
                  <a:moveTo>
                    <a:pt x="5454764" y="896099"/>
                  </a:moveTo>
                  <a:lnTo>
                    <a:pt x="5451754" y="875372"/>
                  </a:lnTo>
                  <a:lnTo>
                    <a:pt x="0" y="1667205"/>
                  </a:lnTo>
                  <a:lnTo>
                    <a:pt x="3009" y="1687931"/>
                  </a:lnTo>
                  <a:lnTo>
                    <a:pt x="5454764" y="896099"/>
                  </a:lnTo>
                  <a:close/>
                </a:path>
                <a:path w="5623559" h="1688465">
                  <a:moveTo>
                    <a:pt x="5463806" y="578535"/>
                  </a:moveTo>
                  <a:lnTo>
                    <a:pt x="5463718" y="557593"/>
                  </a:lnTo>
                  <a:lnTo>
                    <a:pt x="1460" y="578535"/>
                  </a:lnTo>
                  <a:lnTo>
                    <a:pt x="1549" y="599478"/>
                  </a:lnTo>
                  <a:lnTo>
                    <a:pt x="5463806" y="578535"/>
                  </a:lnTo>
                  <a:close/>
                </a:path>
                <a:path w="5623559" h="1688465">
                  <a:moveTo>
                    <a:pt x="5566664" y="746582"/>
                  </a:moveTo>
                  <a:lnTo>
                    <a:pt x="5565165" y="725703"/>
                  </a:lnTo>
                  <a:lnTo>
                    <a:pt x="548805" y="1085189"/>
                  </a:lnTo>
                  <a:lnTo>
                    <a:pt x="550303" y="1106081"/>
                  </a:lnTo>
                  <a:lnTo>
                    <a:pt x="5566664" y="746582"/>
                  </a:lnTo>
                  <a:close/>
                </a:path>
                <a:path w="5623559" h="1688465">
                  <a:moveTo>
                    <a:pt x="5623268" y="390906"/>
                  </a:moveTo>
                  <a:lnTo>
                    <a:pt x="504266" y="0"/>
                  </a:lnTo>
                  <a:lnTo>
                    <a:pt x="502678" y="20878"/>
                  </a:lnTo>
                  <a:lnTo>
                    <a:pt x="5621680" y="411784"/>
                  </a:lnTo>
                  <a:lnTo>
                    <a:pt x="5623268" y="390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23">
              <a:extLst>
                <a:ext uri="{FF2B5EF4-FFF2-40B4-BE49-F238E27FC236}">
                  <a16:creationId xmlns:a16="http://schemas.microsoft.com/office/drawing/2014/main" id="{667F4BBD-F123-1BC7-2B01-1B85E5C4533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846085" y="7045618"/>
              <a:ext cx="1671174" cy="1281727"/>
            </a:xfrm>
            <a:prstGeom prst="rect">
              <a:avLst/>
            </a:prstGeom>
          </p:spPr>
        </p:pic>
        <p:pic>
          <p:nvPicPr>
            <p:cNvPr id="44" name="object 24">
              <a:extLst>
                <a:ext uri="{FF2B5EF4-FFF2-40B4-BE49-F238E27FC236}">
                  <a16:creationId xmlns:a16="http://schemas.microsoft.com/office/drawing/2014/main" id="{90D3A484-510E-B47E-7C1F-311CD94ED0D8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036923" y="6181246"/>
              <a:ext cx="2438669" cy="4439611"/>
            </a:xfrm>
            <a:prstGeom prst="rect">
              <a:avLst/>
            </a:prstGeom>
          </p:spPr>
        </p:pic>
      </p:grpSp>
      <p:sp>
        <p:nvSpPr>
          <p:cNvPr id="45" name="object 25">
            <a:extLst>
              <a:ext uri="{FF2B5EF4-FFF2-40B4-BE49-F238E27FC236}">
                <a16:creationId xmlns:a16="http://schemas.microsoft.com/office/drawing/2014/main" id="{B1E005CE-6992-B703-5B63-063A912BD370}"/>
              </a:ext>
            </a:extLst>
          </p:cNvPr>
          <p:cNvSpPr txBox="1"/>
          <p:nvPr/>
        </p:nvSpPr>
        <p:spPr>
          <a:xfrm>
            <a:off x="14849709" y="7475608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46" name="object 26">
            <a:extLst>
              <a:ext uri="{FF2B5EF4-FFF2-40B4-BE49-F238E27FC236}">
                <a16:creationId xmlns:a16="http://schemas.microsoft.com/office/drawing/2014/main" id="{1EBF1BF4-56B1-34F2-AACE-075652A3057D}"/>
              </a:ext>
            </a:extLst>
          </p:cNvPr>
          <p:cNvGrpSpPr/>
          <p:nvPr/>
        </p:nvGrpSpPr>
        <p:grpSpPr>
          <a:xfrm>
            <a:off x="10170772" y="7406038"/>
            <a:ext cx="6819900" cy="1986280"/>
            <a:chOff x="10170772" y="7406038"/>
            <a:chExt cx="6819900" cy="1986280"/>
          </a:xfrm>
        </p:grpSpPr>
        <p:sp>
          <p:nvSpPr>
            <p:cNvPr id="47" name="object 27">
              <a:extLst>
                <a:ext uri="{FF2B5EF4-FFF2-40B4-BE49-F238E27FC236}">
                  <a16:creationId xmlns:a16="http://schemas.microsoft.com/office/drawing/2014/main" id="{22593765-7CDE-1055-FA44-B454A93D7AD9}"/>
                </a:ext>
              </a:extLst>
            </p:cNvPr>
            <p:cNvSpPr/>
            <p:nvPr/>
          </p:nvSpPr>
          <p:spPr>
            <a:xfrm>
              <a:off x="16861476" y="7519720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5">
                  <a:moveTo>
                    <a:pt x="0" y="175688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28">
              <a:extLst>
                <a:ext uri="{FF2B5EF4-FFF2-40B4-BE49-F238E27FC236}">
                  <a16:creationId xmlns:a16="http://schemas.microsoft.com/office/drawing/2014/main" id="{1AD60A64-AA4E-FA6D-0F2B-FE2006EDC174}"/>
                </a:ext>
              </a:extLst>
            </p:cNvPr>
            <p:cNvSpPr/>
            <p:nvPr/>
          </p:nvSpPr>
          <p:spPr>
            <a:xfrm>
              <a:off x="16737279" y="7406049"/>
              <a:ext cx="128270" cy="1986280"/>
            </a:xfrm>
            <a:custGeom>
              <a:avLst/>
              <a:gdLst/>
              <a:ahLst/>
              <a:cxnLst/>
              <a:rect l="l" t="t" r="r" b="b"/>
              <a:pathLst>
                <a:path w="128269" h="1986279">
                  <a:moveTo>
                    <a:pt x="127952" y="1873046"/>
                  </a:moveTo>
                  <a:lnTo>
                    <a:pt x="113144" y="1858238"/>
                  </a:lnTo>
                  <a:lnTo>
                    <a:pt x="0" y="1971382"/>
                  </a:lnTo>
                  <a:lnTo>
                    <a:pt x="14808" y="1986191"/>
                  </a:lnTo>
                  <a:lnTo>
                    <a:pt x="127952" y="1873046"/>
                  </a:lnTo>
                  <a:close/>
                </a:path>
                <a:path w="128269" h="1986279">
                  <a:moveTo>
                    <a:pt x="127952" y="113144"/>
                  </a:moveTo>
                  <a:lnTo>
                    <a:pt x="14808" y="0"/>
                  </a:lnTo>
                  <a:lnTo>
                    <a:pt x="0" y="14808"/>
                  </a:lnTo>
                  <a:lnTo>
                    <a:pt x="113144" y="127952"/>
                  </a:lnTo>
                  <a:lnTo>
                    <a:pt x="127952" y="1131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29">
              <a:extLst>
                <a:ext uri="{FF2B5EF4-FFF2-40B4-BE49-F238E27FC236}">
                  <a16:creationId xmlns:a16="http://schemas.microsoft.com/office/drawing/2014/main" id="{0510E9C9-341D-65AB-7E0D-045B203F46D2}"/>
                </a:ext>
              </a:extLst>
            </p:cNvPr>
            <p:cNvSpPr/>
            <p:nvPr/>
          </p:nvSpPr>
          <p:spPr>
            <a:xfrm>
              <a:off x="16862460" y="8398164"/>
              <a:ext cx="128270" cy="0"/>
            </a:xfrm>
            <a:custGeom>
              <a:avLst/>
              <a:gdLst/>
              <a:ahLst/>
              <a:cxnLst/>
              <a:rect l="l" t="t" r="r" b="b"/>
              <a:pathLst>
                <a:path w="128269">
                  <a:moveTo>
                    <a:pt x="127954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30">
              <a:extLst>
                <a:ext uri="{FF2B5EF4-FFF2-40B4-BE49-F238E27FC236}">
                  <a16:creationId xmlns:a16="http://schemas.microsoft.com/office/drawing/2014/main" id="{6AD8F799-D7DE-B319-0C89-C38120E0E0C0}"/>
                </a:ext>
              </a:extLst>
            </p:cNvPr>
            <p:cNvSpPr/>
            <p:nvPr/>
          </p:nvSpPr>
          <p:spPr>
            <a:xfrm>
              <a:off x="10221032" y="7709023"/>
              <a:ext cx="0" cy="591185"/>
            </a:xfrm>
            <a:custGeom>
              <a:avLst/>
              <a:gdLst/>
              <a:ahLst/>
              <a:cxnLst/>
              <a:rect l="l" t="t" r="r" b="b"/>
              <a:pathLst>
                <a:path h="591184">
                  <a:moveTo>
                    <a:pt x="0" y="0"/>
                  </a:moveTo>
                  <a:lnTo>
                    <a:pt x="0" y="59061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31">
              <a:extLst>
                <a:ext uri="{FF2B5EF4-FFF2-40B4-BE49-F238E27FC236}">
                  <a16:creationId xmlns:a16="http://schemas.microsoft.com/office/drawing/2014/main" id="{72CEEA33-D15F-4BD2-76F0-008F7A141921}"/>
                </a:ext>
              </a:extLst>
            </p:cNvPr>
            <p:cNvSpPr/>
            <p:nvPr/>
          </p:nvSpPr>
          <p:spPr>
            <a:xfrm>
              <a:off x="10170770" y="7618977"/>
              <a:ext cx="100965" cy="770890"/>
            </a:xfrm>
            <a:custGeom>
              <a:avLst/>
              <a:gdLst/>
              <a:ahLst/>
              <a:cxnLst/>
              <a:rect l="l" t="t" r="r" b="b"/>
              <a:pathLst>
                <a:path w="100965" h="770890">
                  <a:moveTo>
                    <a:pt x="100520" y="670191"/>
                  </a:moveTo>
                  <a:lnTo>
                    <a:pt x="0" y="670191"/>
                  </a:lnTo>
                  <a:lnTo>
                    <a:pt x="50253" y="770712"/>
                  </a:lnTo>
                  <a:lnTo>
                    <a:pt x="100520" y="670191"/>
                  </a:lnTo>
                  <a:close/>
                </a:path>
                <a:path w="100965" h="770890">
                  <a:moveTo>
                    <a:pt x="100520" y="100520"/>
                  </a:moveTo>
                  <a:lnTo>
                    <a:pt x="50253" y="0"/>
                  </a:lnTo>
                  <a:lnTo>
                    <a:pt x="0" y="100520"/>
                  </a:lnTo>
                  <a:lnTo>
                    <a:pt x="100520" y="100520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32">
              <a:extLst>
                <a:ext uri="{FF2B5EF4-FFF2-40B4-BE49-F238E27FC236}">
                  <a16:creationId xmlns:a16="http://schemas.microsoft.com/office/drawing/2014/main" id="{10450D89-9E8C-4999-BC52-E2AA300261AC}"/>
                </a:ext>
              </a:extLst>
            </p:cNvPr>
            <p:cNvSpPr/>
            <p:nvPr/>
          </p:nvSpPr>
          <p:spPr>
            <a:xfrm>
              <a:off x="10449409" y="9089573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1887042" y="0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33">
              <a:extLst>
                <a:ext uri="{FF2B5EF4-FFF2-40B4-BE49-F238E27FC236}">
                  <a16:creationId xmlns:a16="http://schemas.microsoft.com/office/drawing/2014/main" id="{35D3D658-FE4B-8D24-3AAA-721E1A72367D}"/>
                </a:ext>
              </a:extLst>
            </p:cNvPr>
            <p:cNvSpPr/>
            <p:nvPr/>
          </p:nvSpPr>
          <p:spPr>
            <a:xfrm>
              <a:off x="10489282" y="7989964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34">
            <a:extLst>
              <a:ext uri="{FF2B5EF4-FFF2-40B4-BE49-F238E27FC236}">
                <a16:creationId xmlns:a16="http://schemas.microsoft.com/office/drawing/2014/main" id="{7ABD54BB-CC45-215B-55AC-3C1CD77CB284}"/>
              </a:ext>
            </a:extLst>
          </p:cNvPr>
          <p:cNvSpPr txBox="1"/>
          <p:nvPr/>
        </p:nvSpPr>
        <p:spPr>
          <a:xfrm>
            <a:off x="17215280" y="8082058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9D0B24B3-6B3E-29DA-08B7-C2D29A7ECC74}"/>
              </a:ext>
            </a:extLst>
          </p:cNvPr>
          <p:cNvGrpSpPr/>
          <p:nvPr/>
        </p:nvGrpSpPr>
        <p:grpSpPr>
          <a:xfrm>
            <a:off x="7945883" y="3263574"/>
            <a:ext cx="5048406" cy="3285491"/>
            <a:chOff x="7945883" y="3263574"/>
            <a:chExt cx="5048406" cy="3285491"/>
          </a:xfrm>
        </p:grpSpPr>
        <p:sp>
          <p:nvSpPr>
            <p:cNvPr id="6" name="object 16">
              <a:extLst>
                <a:ext uri="{FF2B5EF4-FFF2-40B4-BE49-F238E27FC236}">
                  <a16:creationId xmlns:a16="http://schemas.microsoft.com/office/drawing/2014/main" id="{6E096D79-F2E2-B158-C75B-D0F45650028A}"/>
                </a:ext>
              </a:extLst>
            </p:cNvPr>
            <p:cNvSpPr txBox="1"/>
            <p:nvPr/>
          </p:nvSpPr>
          <p:spPr>
            <a:xfrm>
              <a:off x="10120460" y="3263574"/>
              <a:ext cx="2873829" cy="2319481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40" b="1" spc="45" dirty="0">
                  <a:latin typeface="Arial"/>
                  <a:cs typeface="Arial"/>
                </a:rPr>
                <a:t>2D</a:t>
              </a:r>
              <a:r>
                <a:rPr lang="en-US" sz="2940" b="1" spc="-35" dirty="0">
                  <a:latin typeface="Arial"/>
                  <a:cs typeface="Arial"/>
                </a:rPr>
                <a:t> </a:t>
              </a:r>
              <a:r>
                <a:rPr lang="en-US" sz="294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h</a:t>
              </a:r>
              <a:r>
                <a:rPr lang="en-US" altLang="zh-TW" sz="2940" i="1" baseline="-25000" dirty="0">
                  <a:latin typeface="Times New Roman"/>
                  <a:cs typeface="Times New Roman"/>
                </a:rPr>
                <a:t>i, </a:t>
              </a:r>
              <a:r>
                <a:rPr lang="en-US" altLang="zh-TW" sz="294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4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4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40" dirty="0">
                <a:latin typeface="Arial"/>
                <a:cs typeface="Arial"/>
              </a:endParaRPr>
            </a:p>
          </p:txBody>
        </p: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FF4016F2-2D82-32B8-E55C-49E5DDF1934A}"/>
                </a:ext>
              </a:extLst>
            </p:cNvPr>
            <p:cNvSpPr txBox="1"/>
            <p:nvPr/>
          </p:nvSpPr>
          <p:spPr>
            <a:xfrm>
              <a:off x="10265616" y="5502797"/>
              <a:ext cx="2019142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 err="1">
                  <a:latin typeface="Times New Roman"/>
                  <a:cs typeface="Times New Roman"/>
                </a:rPr>
                <a:t>h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,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326C8111-C757-7C21-6EB8-E4DF7B8770DA}"/>
                </a:ext>
              </a:extLst>
            </p:cNvPr>
            <p:cNvSpPr txBox="1"/>
            <p:nvPr/>
          </p:nvSpPr>
          <p:spPr>
            <a:xfrm>
              <a:off x="10265616" y="4729100"/>
              <a:ext cx="2476255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h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59DF1A0B-061D-4DCD-C912-8F1457C4AA42}"/>
                </a:ext>
              </a:extLst>
            </p:cNvPr>
            <p:cNvGrpSpPr/>
            <p:nvPr/>
          </p:nvGrpSpPr>
          <p:grpSpPr>
            <a:xfrm>
              <a:off x="7945883" y="3280941"/>
              <a:ext cx="2031364" cy="3268124"/>
              <a:chOff x="7945883" y="3280941"/>
              <a:chExt cx="2031364" cy="3268124"/>
            </a:xfrm>
          </p:grpSpPr>
          <p:grpSp>
            <p:nvGrpSpPr>
              <p:cNvPr id="10" name="群組 9">
                <a:extLst>
                  <a:ext uri="{FF2B5EF4-FFF2-40B4-BE49-F238E27FC236}">
                    <a16:creationId xmlns:a16="http://schemas.microsoft.com/office/drawing/2014/main" id="{3186DFE1-233B-B448-423D-AECCB5B820AC}"/>
                  </a:ext>
                </a:extLst>
              </p:cNvPr>
              <p:cNvGrpSpPr/>
              <p:nvPr/>
            </p:nvGrpSpPr>
            <p:grpSpPr>
              <a:xfrm>
                <a:off x="7945883" y="3280941"/>
                <a:ext cx="2031364" cy="2517702"/>
                <a:chOff x="7945883" y="3280941"/>
                <a:chExt cx="2031364" cy="2517702"/>
              </a:xfrm>
            </p:grpSpPr>
            <p:sp>
              <p:nvSpPr>
                <p:cNvPr id="12" name="object 16">
                  <a:extLst>
                    <a:ext uri="{FF2B5EF4-FFF2-40B4-BE49-F238E27FC236}">
                      <a16:creationId xmlns:a16="http://schemas.microsoft.com/office/drawing/2014/main" id="{9D195ABA-1F6B-8846-0582-71194ABF272E}"/>
                    </a:ext>
                  </a:extLst>
                </p:cNvPr>
                <p:cNvSpPr txBox="1"/>
                <p:nvPr/>
              </p:nvSpPr>
              <p:spPr>
                <a:xfrm>
                  <a:off x="7945883" y="3280941"/>
                  <a:ext cx="2031364" cy="2294859"/>
                </a:xfrm>
                <a:prstGeom prst="rect">
                  <a:avLst/>
                </a:prstGeom>
              </p:spPr>
              <p:txBody>
                <a:bodyPr vert="horz" wrap="square" lIns="0" tIns="123825" rIns="0" bIns="0" rtlCol="0">
                  <a:spAutoFit/>
                </a:bodyPr>
                <a:lstStyle/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r>
                    <a:rPr lang="en-US" sz="2900" b="1" spc="45" dirty="0">
                      <a:latin typeface="Arial"/>
                      <a:cs typeface="Arial"/>
                    </a:rPr>
                    <a:t>1D</a:t>
                  </a:r>
                  <a:r>
                    <a:rPr lang="en-US" sz="2900" b="1" spc="-35" dirty="0">
                      <a:latin typeface="Arial"/>
                      <a:cs typeface="Arial"/>
                    </a:rPr>
                    <a:t> </a:t>
                  </a:r>
                  <a:r>
                    <a:rPr lang="en-US" sz="2900" b="1" dirty="0">
                      <a:latin typeface="Arial"/>
                      <a:cs typeface="Arial"/>
                    </a:rPr>
                    <a:t>Conv</a:t>
                  </a:r>
                </a:p>
                <a:p>
                  <a:pPr marL="277495">
                    <a:spcBef>
                      <a:spcPts val="975"/>
                    </a:spcBef>
                  </a:pP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0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25" dirty="0" err="1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00" i="1" baseline="-25000" dirty="0" err="1">
                      <a:latin typeface="Times New Roman"/>
                      <a:cs typeface="Times New Roman"/>
                    </a:rPr>
                    <a:t>i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lang="en-US" sz="2900" b="1" dirty="0">
                    <a:latin typeface="Arial"/>
                    <a:cs typeface="Arial"/>
                  </a:endParaRP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sz="29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13" name="文字方塊 12">
                  <a:extLst>
                    <a:ext uri="{FF2B5EF4-FFF2-40B4-BE49-F238E27FC236}">
                      <a16:creationId xmlns:a16="http://schemas.microsoft.com/office/drawing/2014/main" id="{0F8697DD-407C-45C1-78B0-BEA423FDEB1B}"/>
                    </a:ext>
                  </a:extLst>
                </p:cNvPr>
                <p:cNvSpPr txBox="1"/>
                <p:nvPr/>
              </p:nvSpPr>
              <p:spPr>
                <a:xfrm>
                  <a:off x="8104603" y="4699881"/>
                  <a:ext cx="1583832" cy="109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4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25" dirty="0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40" i="1" spc="25" baseline="-25000" dirty="0">
                      <a:latin typeface="Times New Roman"/>
                      <a:cs typeface="Times New Roman"/>
                    </a:rPr>
                    <a:t>o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endParaRPr kumimoji="1" lang="zh-TW" altLang="en-US" sz="3600" dirty="0"/>
                </a:p>
              </p:txBody>
            </p:sp>
          </p:grpSp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43D50CB1-42D4-BDB1-6C21-E018DEA70394}"/>
                  </a:ext>
                </a:extLst>
              </p:cNvPr>
              <p:cNvSpPr txBox="1"/>
              <p:nvPr/>
            </p:nvSpPr>
            <p:spPr>
              <a:xfrm>
                <a:off x="8104603" y="5450303"/>
                <a:ext cx="1586588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k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</p:grpSp>
      <p:sp>
        <p:nvSpPr>
          <p:cNvPr id="15" name="內容版面配置區 14">
            <a:extLst>
              <a:ext uri="{FF2B5EF4-FFF2-40B4-BE49-F238E27FC236}">
                <a16:creationId xmlns:a16="http://schemas.microsoft.com/office/drawing/2014/main" id="{1C485BE6-19C4-8218-A95A-5BFF466827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內容版面配置區 37">
            <a:extLst>
              <a:ext uri="{FF2B5EF4-FFF2-40B4-BE49-F238E27FC236}">
                <a16:creationId xmlns:a16="http://schemas.microsoft.com/office/drawing/2014/main" id="{296BE42C-F8A8-1C2F-C643-B594B3642EA6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Input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Output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Weights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Bias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127310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25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E1F386D-759C-F0C4-5015-964E5F57A2AE}"/>
              </a:ext>
            </a:extLst>
          </p:cNvPr>
          <p:cNvGraphicFramePr>
            <a:graphicFrameLocks noGrp="1"/>
          </p:cNvGraphicFramePr>
          <p:nvPr/>
        </p:nvGraphicFramePr>
        <p:xfrm>
          <a:off x="1492798" y="7122919"/>
          <a:ext cx="5230493" cy="34942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</a:tbl>
          </a:graphicData>
        </a:graphic>
      </p:graphicFrame>
      <p:pic>
        <p:nvPicPr>
          <p:cNvPr id="71" name="object 15">
            <a:extLst>
              <a:ext uri="{FF2B5EF4-FFF2-40B4-BE49-F238E27FC236}">
                <a16:creationId xmlns:a16="http://schemas.microsoft.com/office/drawing/2014/main" id="{3C0E4E0D-C553-78B3-6322-ACF376EFBD0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87558" y="3340307"/>
            <a:ext cx="2236988" cy="2685667"/>
          </a:xfrm>
          <a:prstGeom prst="rect">
            <a:avLst/>
          </a:prstGeom>
        </p:spPr>
      </p:pic>
      <p:sp>
        <p:nvSpPr>
          <p:cNvPr id="72" name="object 47">
            <a:extLst>
              <a:ext uri="{FF2B5EF4-FFF2-40B4-BE49-F238E27FC236}">
                <a16:creationId xmlns:a16="http://schemas.microsoft.com/office/drawing/2014/main" id="{C886BC51-A540-5185-DDC5-87AC5F43B6A2}"/>
              </a:ext>
            </a:extLst>
          </p:cNvPr>
          <p:cNvSpPr txBox="1"/>
          <p:nvPr/>
        </p:nvSpPr>
        <p:spPr>
          <a:xfrm>
            <a:off x="14106298" y="5376829"/>
            <a:ext cx="29845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3" name="object 49">
            <a:extLst>
              <a:ext uri="{FF2B5EF4-FFF2-40B4-BE49-F238E27FC236}">
                <a16:creationId xmlns:a16="http://schemas.microsoft.com/office/drawing/2014/main" id="{EA33BD5C-12B2-3A3D-160F-57505F1685F8}"/>
              </a:ext>
            </a:extLst>
          </p:cNvPr>
          <p:cNvSpPr txBox="1"/>
          <p:nvPr/>
        </p:nvSpPr>
        <p:spPr>
          <a:xfrm>
            <a:off x="14404748" y="3079972"/>
            <a:ext cx="407034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0" dirty="0">
                <a:latin typeface="Times New Roman"/>
                <a:cs typeface="Times New Roman"/>
              </a:rPr>
              <a:t>w</a:t>
            </a:r>
            <a:r>
              <a:rPr sz="2775" i="1" spc="-44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4" name="object 50">
            <a:extLst>
              <a:ext uri="{FF2B5EF4-FFF2-40B4-BE49-F238E27FC236}">
                <a16:creationId xmlns:a16="http://schemas.microsoft.com/office/drawing/2014/main" id="{B14720F1-40ED-AE6C-5F5B-3D3C69715F51}"/>
              </a:ext>
            </a:extLst>
          </p:cNvPr>
          <p:cNvSpPr txBox="1"/>
          <p:nvPr/>
        </p:nvSpPr>
        <p:spPr>
          <a:xfrm>
            <a:off x="15268035" y="3185035"/>
            <a:ext cx="3511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5" name="object 48">
            <a:extLst>
              <a:ext uri="{FF2B5EF4-FFF2-40B4-BE49-F238E27FC236}">
                <a16:creationId xmlns:a16="http://schemas.microsoft.com/office/drawing/2014/main" id="{432D2E1A-B563-76F3-9251-EF43F4091F30}"/>
              </a:ext>
            </a:extLst>
          </p:cNvPr>
          <p:cNvSpPr txBox="1"/>
          <p:nvPr/>
        </p:nvSpPr>
        <p:spPr>
          <a:xfrm>
            <a:off x="15344749" y="5559770"/>
            <a:ext cx="638810" cy="94064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259079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w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400" dirty="0">
              <a:latin typeface="Times New Roman"/>
              <a:cs typeface="Times New Roman"/>
            </a:endParaRPr>
          </a:p>
        </p:txBody>
      </p:sp>
      <p:pic>
        <p:nvPicPr>
          <p:cNvPr id="5" name="object 9">
            <a:extLst>
              <a:ext uri="{FF2B5EF4-FFF2-40B4-BE49-F238E27FC236}">
                <a16:creationId xmlns:a16="http://schemas.microsoft.com/office/drawing/2014/main" id="{3EC44B94-2698-5020-9F0B-E11057981FD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01753" y="6669530"/>
            <a:ext cx="3093171" cy="2791150"/>
          </a:xfrm>
          <a:prstGeom prst="rect">
            <a:avLst/>
          </a:prstGeom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60AE1A8E-3ED2-1DF6-F39F-F75F58B4F41F}"/>
              </a:ext>
            </a:extLst>
          </p:cNvPr>
          <p:cNvSpPr txBox="1"/>
          <p:nvPr/>
        </p:nvSpPr>
        <p:spPr>
          <a:xfrm>
            <a:off x="10150026" y="9643867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7" name="object 11">
            <a:extLst>
              <a:ext uri="{FF2B5EF4-FFF2-40B4-BE49-F238E27FC236}">
                <a16:creationId xmlns:a16="http://schemas.microsoft.com/office/drawing/2014/main" id="{56B82BF1-5AA4-9A1F-B0F2-85B9EA04BF6E}"/>
              </a:ext>
            </a:extLst>
          </p:cNvPr>
          <p:cNvGrpSpPr/>
          <p:nvPr/>
        </p:nvGrpSpPr>
        <p:grpSpPr>
          <a:xfrm>
            <a:off x="10913887" y="9558910"/>
            <a:ext cx="958215" cy="100965"/>
            <a:chOff x="10913887" y="9558910"/>
            <a:chExt cx="958215" cy="100965"/>
          </a:xfrm>
        </p:grpSpPr>
        <p:sp>
          <p:nvSpPr>
            <p:cNvPr id="8" name="object 12">
              <a:extLst>
                <a:ext uri="{FF2B5EF4-FFF2-40B4-BE49-F238E27FC236}">
                  <a16:creationId xmlns:a16="http://schemas.microsoft.com/office/drawing/2014/main" id="{A4DA007C-D4F1-84EB-B8F3-184870EE2714}"/>
                </a:ext>
              </a:extLst>
            </p:cNvPr>
            <p:cNvSpPr/>
            <p:nvPr/>
          </p:nvSpPr>
          <p:spPr>
            <a:xfrm>
              <a:off x="11003936" y="9609170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07A6185A-198F-7F9B-17E7-3AE8CF438BD0}"/>
                </a:ext>
              </a:extLst>
            </p:cNvPr>
            <p:cNvSpPr/>
            <p:nvPr/>
          </p:nvSpPr>
          <p:spPr>
            <a:xfrm>
              <a:off x="10913884" y="9558915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4">
            <a:extLst>
              <a:ext uri="{FF2B5EF4-FFF2-40B4-BE49-F238E27FC236}">
                <a16:creationId xmlns:a16="http://schemas.microsoft.com/office/drawing/2014/main" id="{56C398E3-1FFF-5DAC-91A1-B86E87C78F38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 dirty="0">
              <a:latin typeface="Trebuchet MS"/>
              <a:cs typeface="Trebuchet MS"/>
            </a:endParaRPr>
          </a:p>
        </p:txBody>
      </p:sp>
      <p:grpSp>
        <p:nvGrpSpPr>
          <p:cNvPr id="11" name="object 16">
            <a:extLst>
              <a:ext uri="{FF2B5EF4-FFF2-40B4-BE49-F238E27FC236}">
                <a16:creationId xmlns:a16="http://schemas.microsoft.com/office/drawing/2014/main" id="{D4C8978E-707D-5578-DDD2-EE2562630499}"/>
              </a:ext>
            </a:extLst>
          </p:cNvPr>
          <p:cNvGrpSpPr/>
          <p:nvPr/>
        </p:nvGrpSpPr>
        <p:grpSpPr>
          <a:xfrm>
            <a:off x="12515070" y="6181246"/>
            <a:ext cx="7002780" cy="4439920"/>
            <a:chOff x="12515070" y="6181246"/>
            <a:chExt cx="7002780" cy="4439920"/>
          </a:xfrm>
        </p:grpSpPr>
        <p:sp>
          <p:nvSpPr>
            <p:cNvPr id="12" name="object 17">
              <a:extLst>
                <a:ext uri="{FF2B5EF4-FFF2-40B4-BE49-F238E27FC236}">
                  <a16:creationId xmlns:a16="http://schemas.microsoft.com/office/drawing/2014/main" id="{B7914249-4F80-4C83-C8C6-40B234E1F93E}"/>
                </a:ext>
              </a:extLst>
            </p:cNvPr>
            <p:cNvSpPr/>
            <p:nvPr/>
          </p:nvSpPr>
          <p:spPr>
            <a:xfrm>
              <a:off x="12518521" y="8308927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8">
              <a:extLst>
                <a:ext uri="{FF2B5EF4-FFF2-40B4-BE49-F238E27FC236}">
                  <a16:creationId xmlns:a16="http://schemas.microsoft.com/office/drawing/2014/main" id="{2A29DE01-F449-2C7A-C196-0317EC0B9EF2}"/>
                </a:ext>
              </a:extLst>
            </p:cNvPr>
            <p:cNvSpPr/>
            <p:nvPr/>
          </p:nvSpPr>
          <p:spPr>
            <a:xfrm>
              <a:off x="12551900" y="7782115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9">
              <a:extLst>
                <a:ext uri="{FF2B5EF4-FFF2-40B4-BE49-F238E27FC236}">
                  <a16:creationId xmlns:a16="http://schemas.microsoft.com/office/drawing/2014/main" id="{87141E8A-DFEB-E297-5C8E-ECA09D27B137}"/>
                </a:ext>
              </a:extLst>
            </p:cNvPr>
            <p:cNvSpPr/>
            <p:nvPr/>
          </p:nvSpPr>
          <p:spPr>
            <a:xfrm>
              <a:off x="13104889" y="7238249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0">
              <a:extLst>
                <a:ext uri="{FF2B5EF4-FFF2-40B4-BE49-F238E27FC236}">
                  <a16:creationId xmlns:a16="http://schemas.microsoft.com/office/drawing/2014/main" id="{E5A81C97-96FF-EB61-7592-9B4248AE4EA7}"/>
                </a:ext>
              </a:extLst>
            </p:cNvPr>
            <p:cNvSpPr/>
            <p:nvPr/>
          </p:nvSpPr>
          <p:spPr>
            <a:xfrm>
              <a:off x="12518521" y="7185925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21">
              <a:extLst>
                <a:ext uri="{FF2B5EF4-FFF2-40B4-BE49-F238E27FC236}">
                  <a16:creationId xmlns:a16="http://schemas.microsoft.com/office/drawing/2014/main" id="{156DFF5C-0441-7F13-52BC-F93757CAB3F2}"/>
                </a:ext>
              </a:extLst>
            </p:cNvPr>
            <p:cNvSpPr/>
            <p:nvPr/>
          </p:nvSpPr>
          <p:spPr>
            <a:xfrm>
              <a:off x="12566701" y="7221111"/>
              <a:ext cx="5623560" cy="1688464"/>
            </a:xfrm>
            <a:custGeom>
              <a:avLst/>
              <a:gdLst/>
              <a:ahLst/>
              <a:cxnLst/>
              <a:rect l="l" t="t" r="r" b="b"/>
              <a:pathLst>
                <a:path w="5623559" h="1688465">
                  <a:moveTo>
                    <a:pt x="5454777" y="896086"/>
                  </a:moveTo>
                  <a:lnTo>
                    <a:pt x="5451754" y="875372"/>
                  </a:lnTo>
                  <a:lnTo>
                    <a:pt x="0" y="1667205"/>
                  </a:lnTo>
                  <a:lnTo>
                    <a:pt x="3009" y="1687931"/>
                  </a:lnTo>
                  <a:lnTo>
                    <a:pt x="5454777" y="896086"/>
                  </a:lnTo>
                  <a:close/>
                </a:path>
                <a:path w="5623559" h="1688465">
                  <a:moveTo>
                    <a:pt x="5463806" y="578523"/>
                  </a:moveTo>
                  <a:lnTo>
                    <a:pt x="5463718" y="557580"/>
                  </a:lnTo>
                  <a:lnTo>
                    <a:pt x="1473" y="578523"/>
                  </a:lnTo>
                  <a:lnTo>
                    <a:pt x="1549" y="599465"/>
                  </a:lnTo>
                  <a:lnTo>
                    <a:pt x="5463806" y="578523"/>
                  </a:lnTo>
                  <a:close/>
                </a:path>
                <a:path w="5623559" h="1688465">
                  <a:moveTo>
                    <a:pt x="5566664" y="746582"/>
                  </a:moveTo>
                  <a:lnTo>
                    <a:pt x="5565165" y="725690"/>
                  </a:lnTo>
                  <a:lnTo>
                    <a:pt x="548805" y="1085189"/>
                  </a:lnTo>
                  <a:lnTo>
                    <a:pt x="550303" y="1106081"/>
                  </a:lnTo>
                  <a:lnTo>
                    <a:pt x="5566664" y="746582"/>
                  </a:lnTo>
                  <a:close/>
                </a:path>
                <a:path w="5623559" h="1688465">
                  <a:moveTo>
                    <a:pt x="5623268" y="390893"/>
                  </a:moveTo>
                  <a:lnTo>
                    <a:pt x="504266" y="0"/>
                  </a:lnTo>
                  <a:lnTo>
                    <a:pt x="502678" y="20878"/>
                  </a:lnTo>
                  <a:lnTo>
                    <a:pt x="5621680" y="411784"/>
                  </a:lnTo>
                  <a:lnTo>
                    <a:pt x="5623268" y="39089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22">
              <a:extLst>
                <a:ext uri="{FF2B5EF4-FFF2-40B4-BE49-F238E27FC236}">
                  <a16:creationId xmlns:a16="http://schemas.microsoft.com/office/drawing/2014/main" id="{B4AD9DB2-085A-3EEA-8820-5007E43A5C8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846085" y="7045618"/>
              <a:ext cx="1671174" cy="1281727"/>
            </a:xfrm>
            <a:prstGeom prst="rect">
              <a:avLst/>
            </a:prstGeom>
          </p:spPr>
        </p:pic>
        <p:pic>
          <p:nvPicPr>
            <p:cNvPr id="19" name="object 23">
              <a:extLst>
                <a:ext uri="{FF2B5EF4-FFF2-40B4-BE49-F238E27FC236}">
                  <a16:creationId xmlns:a16="http://schemas.microsoft.com/office/drawing/2014/main" id="{FD4510A1-F189-B74B-CA74-920040C24C4D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036923" y="6181246"/>
              <a:ext cx="2438669" cy="4439611"/>
            </a:xfrm>
            <a:prstGeom prst="rect">
              <a:avLst/>
            </a:prstGeom>
          </p:spPr>
        </p:pic>
      </p:grpSp>
      <p:sp>
        <p:nvSpPr>
          <p:cNvPr id="20" name="object 24">
            <a:extLst>
              <a:ext uri="{FF2B5EF4-FFF2-40B4-BE49-F238E27FC236}">
                <a16:creationId xmlns:a16="http://schemas.microsoft.com/office/drawing/2014/main" id="{BADAFD56-CB71-0338-295E-88A7FE9B7F84}"/>
              </a:ext>
            </a:extLst>
          </p:cNvPr>
          <p:cNvSpPr txBox="1"/>
          <p:nvPr/>
        </p:nvSpPr>
        <p:spPr>
          <a:xfrm>
            <a:off x="14849709" y="7475608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22" name="object 25">
            <a:extLst>
              <a:ext uri="{FF2B5EF4-FFF2-40B4-BE49-F238E27FC236}">
                <a16:creationId xmlns:a16="http://schemas.microsoft.com/office/drawing/2014/main" id="{E6F565A4-7C70-79FF-4710-F125609AAF09}"/>
              </a:ext>
            </a:extLst>
          </p:cNvPr>
          <p:cNvGrpSpPr/>
          <p:nvPr/>
        </p:nvGrpSpPr>
        <p:grpSpPr>
          <a:xfrm>
            <a:off x="10170772" y="7406038"/>
            <a:ext cx="6819900" cy="1986280"/>
            <a:chOff x="10170772" y="7406038"/>
            <a:chExt cx="6819900" cy="1986280"/>
          </a:xfrm>
        </p:grpSpPr>
        <p:sp>
          <p:nvSpPr>
            <p:cNvPr id="23" name="object 26">
              <a:extLst>
                <a:ext uri="{FF2B5EF4-FFF2-40B4-BE49-F238E27FC236}">
                  <a16:creationId xmlns:a16="http://schemas.microsoft.com/office/drawing/2014/main" id="{ABEBD56C-7A93-5581-E2F6-EBD99D9C9C10}"/>
                </a:ext>
              </a:extLst>
            </p:cNvPr>
            <p:cNvSpPr/>
            <p:nvPr/>
          </p:nvSpPr>
          <p:spPr>
            <a:xfrm>
              <a:off x="16861476" y="7519720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5">
                  <a:moveTo>
                    <a:pt x="0" y="175688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27">
              <a:extLst>
                <a:ext uri="{FF2B5EF4-FFF2-40B4-BE49-F238E27FC236}">
                  <a16:creationId xmlns:a16="http://schemas.microsoft.com/office/drawing/2014/main" id="{583D7461-4AC3-66A6-E7E9-C4314EFECEAC}"/>
                </a:ext>
              </a:extLst>
            </p:cNvPr>
            <p:cNvSpPr/>
            <p:nvPr/>
          </p:nvSpPr>
          <p:spPr>
            <a:xfrm>
              <a:off x="16737279" y="7406049"/>
              <a:ext cx="128270" cy="1986280"/>
            </a:xfrm>
            <a:custGeom>
              <a:avLst/>
              <a:gdLst/>
              <a:ahLst/>
              <a:cxnLst/>
              <a:rect l="l" t="t" r="r" b="b"/>
              <a:pathLst>
                <a:path w="128269" h="1986279">
                  <a:moveTo>
                    <a:pt x="127952" y="1873046"/>
                  </a:moveTo>
                  <a:lnTo>
                    <a:pt x="113144" y="1858238"/>
                  </a:lnTo>
                  <a:lnTo>
                    <a:pt x="0" y="1971382"/>
                  </a:lnTo>
                  <a:lnTo>
                    <a:pt x="14808" y="1986191"/>
                  </a:lnTo>
                  <a:lnTo>
                    <a:pt x="127952" y="1873046"/>
                  </a:lnTo>
                  <a:close/>
                </a:path>
                <a:path w="128269" h="1986279">
                  <a:moveTo>
                    <a:pt x="127952" y="113144"/>
                  </a:moveTo>
                  <a:lnTo>
                    <a:pt x="14808" y="0"/>
                  </a:lnTo>
                  <a:lnTo>
                    <a:pt x="0" y="14808"/>
                  </a:lnTo>
                  <a:lnTo>
                    <a:pt x="113144" y="127952"/>
                  </a:lnTo>
                  <a:lnTo>
                    <a:pt x="127952" y="1131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28">
              <a:extLst>
                <a:ext uri="{FF2B5EF4-FFF2-40B4-BE49-F238E27FC236}">
                  <a16:creationId xmlns:a16="http://schemas.microsoft.com/office/drawing/2014/main" id="{348260B4-9F83-4456-96CB-80FB668B32A4}"/>
                </a:ext>
              </a:extLst>
            </p:cNvPr>
            <p:cNvSpPr/>
            <p:nvPr/>
          </p:nvSpPr>
          <p:spPr>
            <a:xfrm>
              <a:off x="16862460" y="8398164"/>
              <a:ext cx="128270" cy="0"/>
            </a:xfrm>
            <a:custGeom>
              <a:avLst/>
              <a:gdLst/>
              <a:ahLst/>
              <a:cxnLst/>
              <a:rect l="l" t="t" r="r" b="b"/>
              <a:pathLst>
                <a:path w="128269">
                  <a:moveTo>
                    <a:pt x="127954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29">
              <a:extLst>
                <a:ext uri="{FF2B5EF4-FFF2-40B4-BE49-F238E27FC236}">
                  <a16:creationId xmlns:a16="http://schemas.microsoft.com/office/drawing/2014/main" id="{DFD8A91F-13C1-C9FA-943F-B269D52AFE57}"/>
                </a:ext>
              </a:extLst>
            </p:cNvPr>
            <p:cNvSpPr/>
            <p:nvPr/>
          </p:nvSpPr>
          <p:spPr>
            <a:xfrm>
              <a:off x="10221032" y="7709023"/>
              <a:ext cx="0" cy="591185"/>
            </a:xfrm>
            <a:custGeom>
              <a:avLst/>
              <a:gdLst/>
              <a:ahLst/>
              <a:cxnLst/>
              <a:rect l="l" t="t" r="r" b="b"/>
              <a:pathLst>
                <a:path h="591184">
                  <a:moveTo>
                    <a:pt x="0" y="0"/>
                  </a:moveTo>
                  <a:lnTo>
                    <a:pt x="0" y="59061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30">
              <a:extLst>
                <a:ext uri="{FF2B5EF4-FFF2-40B4-BE49-F238E27FC236}">
                  <a16:creationId xmlns:a16="http://schemas.microsoft.com/office/drawing/2014/main" id="{6E7A26A4-901F-BD88-6CE6-36E70B71074D}"/>
                </a:ext>
              </a:extLst>
            </p:cNvPr>
            <p:cNvSpPr/>
            <p:nvPr/>
          </p:nvSpPr>
          <p:spPr>
            <a:xfrm>
              <a:off x="10170770" y="7618977"/>
              <a:ext cx="100965" cy="770890"/>
            </a:xfrm>
            <a:custGeom>
              <a:avLst/>
              <a:gdLst/>
              <a:ahLst/>
              <a:cxnLst/>
              <a:rect l="l" t="t" r="r" b="b"/>
              <a:pathLst>
                <a:path w="100965" h="770890">
                  <a:moveTo>
                    <a:pt x="100520" y="670191"/>
                  </a:moveTo>
                  <a:lnTo>
                    <a:pt x="0" y="670191"/>
                  </a:lnTo>
                  <a:lnTo>
                    <a:pt x="50253" y="770712"/>
                  </a:lnTo>
                  <a:lnTo>
                    <a:pt x="100520" y="670191"/>
                  </a:lnTo>
                  <a:close/>
                </a:path>
                <a:path w="100965" h="770890">
                  <a:moveTo>
                    <a:pt x="100520" y="100520"/>
                  </a:moveTo>
                  <a:lnTo>
                    <a:pt x="50253" y="0"/>
                  </a:lnTo>
                  <a:lnTo>
                    <a:pt x="0" y="100520"/>
                  </a:lnTo>
                  <a:lnTo>
                    <a:pt x="100520" y="100520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31">
            <a:extLst>
              <a:ext uri="{FF2B5EF4-FFF2-40B4-BE49-F238E27FC236}">
                <a16:creationId xmlns:a16="http://schemas.microsoft.com/office/drawing/2014/main" id="{64434379-6371-1CEB-A4A5-27AFB9DCEC92}"/>
              </a:ext>
            </a:extLst>
          </p:cNvPr>
          <p:cNvSpPr txBox="1"/>
          <p:nvPr/>
        </p:nvSpPr>
        <p:spPr>
          <a:xfrm>
            <a:off x="17215280" y="8082058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60" name="object 40">
            <a:extLst>
              <a:ext uri="{FF2B5EF4-FFF2-40B4-BE49-F238E27FC236}">
                <a16:creationId xmlns:a16="http://schemas.microsoft.com/office/drawing/2014/main" id="{638FC9F2-56AB-20F0-4415-B9FAEF04E8B0}"/>
              </a:ext>
            </a:extLst>
          </p:cNvPr>
          <p:cNvSpPr txBox="1"/>
          <p:nvPr/>
        </p:nvSpPr>
        <p:spPr>
          <a:xfrm>
            <a:off x="18100560" y="10422595"/>
            <a:ext cx="1827530" cy="31877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950" spc="45" dirty="0">
                <a:solidFill>
                  <a:srgbClr val="5E5E5E"/>
                </a:solidFill>
                <a:latin typeface="Trebuchet MS"/>
                <a:cs typeface="Trebuchet MS"/>
              </a:rPr>
              <a:t>Image</a:t>
            </a:r>
            <a:r>
              <a:rPr sz="1950" spc="-80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15" dirty="0">
                <a:solidFill>
                  <a:srgbClr val="5E5E5E"/>
                </a:solidFill>
                <a:latin typeface="Trebuchet MS"/>
                <a:cs typeface="Trebuchet MS"/>
              </a:rPr>
              <a:t>source:</a:t>
            </a:r>
            <a:r>
              <a:rPr sz="1950" spc="-7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u="sng" spc="75" dirty="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  <a:latin typeface="Trebuchet MS"/>
                <a:cs typeface="Trebuchet MS"/>
              </a:rPr>
              <a:t>1</a:t>
            </a:r>
            <a:endParaRPr sz="1950">
              <a:latin typeface="Trebuchet MS"/>
              <a:cs typeface="Trebuchet MS"/>
            </a:endParaRPr>
          </a:p>
        </p:txBody>
      </p: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E9A27183-2B17-6704-1130-981232650412}"/>
              </a:ext>
            </a:extLst>
          </p:cNvPr>
          <p:cNvGrpSpPr/>
          <p:nvPr/>
        </p:nvGrpSpPr>
        <p:grpSpPr>
          <a:xfrm>
            <a:off x="7945883" y="3263574"/>
            <a:ext cx="5048406" cy="3285491"/>
            <a:chOff x="7945883" y="3263574"/>
            <a:chExt cx="5048406" cy="3285491"/>
          </a:xfrm>
        </p:grpSpPr>
        <p:sp>
          <p:nvSpPr>
            <p:cNvPr id="25" name="object 16">
              <a:extLst>
                <a:ext uri="{FF2B5EF4-FFF2-40B4-BE49-F238E27FC236}">
                  <a16:creationId xmlns:a16="http://schemas.microsoft.com/office/drawing/2014/main" id="{F0D188A4-AD8A-A41C-3EA9-48767F836486}"/>
                </a:ext>
              </a:extLst>
            </p:cNvPr>
            <p:cNvSpPr txBox="1"/>
            <p:nvPr/>
          </p:nvSpPr>
          <p:spPr>
            <a:xfrm>
              <a:off x="10120460" y="3263574"/>
              <a:ext cx="2873829" cy="2319481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40" b="1" spc="45" dirty="0">
                  <a:latin typeface="Arial"/>
                  <a:cs typeface="Arial"/>
                </a:rPr>
                <a:t>2D</a:t>
              </a:r>
              <a:r>
                <a:rPr lang="en-US" sz="2940" b="1" spc="-35" dirty="0">
                  <a:latin typeface="Arial"/>
                  <a:cs typeface="Arial"/>
                </a:rPr>
                <a:t> </a:t>
              </a:r>
              <a:r>
                <a:rPr lang="en-US" sz="294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h</a:t>
              </a:r>
              <a:r>
                <a:rPr lang="en-US" altLang="zh-TW" sz="2940" i="1" baseline="-25000" dirty="0">
                  <a:latin typeface="Times New Roman"/>
                  <a:cs typeface="Times New Roman"/>
                </a:rPr>
                <a:t>i, </a:t>
              </a:r>
              <a:r>
                <a:rPr lang="en-US" altLang="zh-TW" sz="294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4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4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40" dirty="0">
                <a:latin typeface="Arial"/>
                <a:cs typeface="Arial"/>
              </a:endParaRPr>
            </a:p>
          </p:txBody>
        </p:sp>
        <p:sp>
          <p:nvSpPr>
            <p:cNvPr id="26" name="文字方塊 25">
              <a:extLst>
                <a:ext uri="{FF2B5EF4-FFF2-40B4-BE49-F238E27FC236}">
                  <a16:creationId xmlns:a16="http://schemas.microsoft.com/office/drawing/2014/main" id="{13B0E3A0-431C-76A7-02B5-ED504B4AD631}"/>
                </a:ext>
              </a:extLst>
            </p:cNvPr>
            <p:cNvSpPr txBox="1"/>
            <p:nvPr/>
          </p:nvSpPr>
          <p:spPr>
            <a:xfrm>
              <a:off x="10265616" y="5502797"/>
              <a:ext cx="2019142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 err="1">
                  <a:latin typeface="Times New Roman"/>
                  <a:cs typeface="Times New Roman"/>
                </a:rPr>
                <a:t>h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,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A8E22D29-7C34-3FA7-D8B6-E4A5AB978FD3}"/>
                </a:ext>
              </a:extLst>
            </p:cNvPr>
            <p:cNvSpPr txBox="1"/>
            <p:nvPr/>
          </p:nvSpPr>
          <p:spPr>
            <a:xfrm>
              <a:off x="10265616" y="4729100"/>
              <a:ext cx="2476255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h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grpSp>
          <p:nvGrpSpPr>
            <p:cNvPr id="29" name="群組 28">
              <a:extLst>
                <a:ext uri="{FF2B5EF4-FFF2-40B4-BE49-F238E27FC236}">
                  <a16:creationId xmlns:a16="http://schemas.microsoft.com/office/drawing/2014/main" id="{9DDFE835-7315-5718-85A3-11D3BAE19D1C}"/>
                </a:ext>
              </a:extLst>
            </p:cNvPr>
            <p:cNvGrpSpPr/>
            <p:nvPr/>
          </p:nvGrpSpPr>
          <p:grpSpPr>
            <a:xfrm>
              <a:off x="7945883" y="3280941"/>
              <a:ext cx="2031364" cy="3268124"/>
              <a:chOff x="7945883" y="3280941"/>
              <a:chExt cx="2031364" cy="3268124"/>
            </a:xfrm>
          </p:grpSpPr>
          <p:grpSp>
            <p:nvGrpSpPr>
              <p:cNvPr id="32" name="群組 31">
                <a:extLst>
                  <a:ext uri="{FF2B5EF4-FFF2-40B4-BE49-F238E27FC236}">
                    <a16:creationId xmlns:a16="http://schemas.microsoft.com/office/drawing/2014/main" id="{4BE73C4B-282C-6D45-B80F-A88F0E7B162C}"/>
                  </a:ext>
                </a:extLst>
              </p:cNvPr>
              <p:cNvGrpSpPr/>
              <p:nvPr/>
            </p:nvGrpSpPr>
            <p:grpSpPr>
              <a:xfrm>
                <a:off x="7945883" y="3280941"/>
                <a:ext cx="2031364" cy="2517702"/>
                <a:chOff x="7945883" y="3280941"/>
                <a:chExt cx="2031364" cy="2517702"/>
              </a:xfrm>
            </p:grpSpPr>
            <p:sp>
              <p:nvSpPr>
                <p:cNvPr id="35" name="object 16">
                  <a:extLst>
                    <a:ext uri="{FF2B5EF4-FFF2-40B4-BE49-F238E27FC236}">
                      <a16:creationId xmlns:a16="http://schemas.microsoft.com/office/drawing/2014/main" id="{2E0FC683-BF29-20B2-CDAD-E69E86BE1F94}"/>
                    </a:ext>
                  </a:extLst>
                </p:cNvPr>
                <p:cNvSpPr txBox="1"/>
                <p:nvPr/>
              </p:nvSpPr>
              <p:spPr>
                <a:xfrm>
                  <a:off x="7945883" y="3280941"/>
                  <a:ext cx="2031364" cy="2294859"/>
                </a:xfrm>
                <a:prstGeom prst="rect">
                  <a:avLst/>
                </a:prstGeom>
              </p:spPr>
              <p:txBody>
                <a:bodyPr vert="horz" wrap="square" lIns="0" tIns="123825" rIns="0" bIns="0" rtlCol="0">
                  <a:spAutoFit/>
                </a:bodyPr>
                <a:lstStyle/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r>
                    <a:rPr lang="en-US" sz="2900" b="1" spc="45" dirty="0">
                      <a:latin typeface="Arial"/>
                      <a:cs typeface="Arial"/>
                    </a:rPr>
                    <a:t>1D</a:t>
                  </a:r>
                  <a:r>
                    <a:rPr lang="en-US" sz="2900" b="1" spc="-35" dirty="0">
                      <a:latin typeface="Arial"/>
                      <a:cs typeface="Arial"/>
                    </a:rPr>
                    <a:t> </a:t>
                  </a:r>
                  <a:r>
                    <a:rPr lang="en-US" sz="2900" b="1" dirty="0">
                      <a:latin typeface="Arial"/>
                      <a:cs typeface="Arial"/>
                    </a:rPr>
                    <a:t>Conv</a:t>
                  </a:r>
                </a:p>
                <a:p>
                  <a:pPr marL="277495">
                    <a:spcBef>
                      <a:spcPts val="975"/>
                    </a:spcBef>
                  </a:pP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0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25" dirty="0" err="1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00" i="1" baseline="-25000" dirty="0" err="1">
                      <a:latin typeface="Times New Roman"/>
                      <a:cs typeface="Times New Roman"/>
                    </a:rPr>
                    <a:t>i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lang="en-US" sz="2900" b="1" dirty="0">
                    <a:latin typeface="Arial"/>
                    <a:cs typeface="Arial"/>
                  </a:endParaRP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sz="29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36" name="文字方塊 35">
                  <a:extLst>
                    <a:ext uri="{FF2B5EF4-FFF2-40B4-BE49-F238E27FC236}">
                      <a16:creationId xmlns:a16="http://schemas.microsoft.com/office/drawing/2014/main" id="{6073AC97-F1EB-8FCC-2681-9FF31ABCC501}"/>
                    </a:ext>
                  </a:extLst>
                </p:cNvPr>
                <p:cNvSpPr txBox="1"/>
                <p:nvPr/>
              </p:nvSpPr>
              <p:spPr>
                <a:xfrm>
                  <a:off x="8104603" y="4699881"/>
                  <a:ext cx="1583832" cy="109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4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25" dirty="0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40" i="1" spc="25" baseline="-25000" dirty="0">
                      <a:latin typeface="Times New Roman"/>
                      <a:cs typeface="Times New Roman"/>
                    </a:rPr>
                    <a:t>o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endParaRPr kumimoji="1" lang="zh-TW" altLang="en-US" sz="3600" dirty="0"/>
                </a:p>
              </p:txBody>
            </p:sp>
          </p:grpSp>
          <p:sp>
            <p:nvSpPr>
              <p:cNvPr id="34" name="文字方塊 33">
                <a:extLst>
                  <a:ext uri="{FF2B5EF4-FFF2-40B4-BE49-F238E27FC236}">
                    <a16:creationId xmlns:a16="http://schemas.microsoft.com/office/drawing/2014/main" id="{9F58EA1D-0A3D-562E-FB8C-0EE1E7A610A5}"/>
                  </a:ext>
                </a:extLst>
              </p:cNvPr>
              <p:cNvSpPr txBox="1"/>
              <p:nvPr/>
            </p:nvSpPr>
            <p:spPr>
              <a:xfrm>
                <a:off x="8104603" y="5450303"/>
                <a:ext cx="1586588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k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</p:grpSp>
      <p:sp>
        <p:nvSpPr>
          <p:cNvPr id="39" name="內容版面配置區 38">
            <a:extLst>
              <a:ext uri="{FF2B5EF4-FFF2-40B4-BE49-F238E27FC236}">
                <a16:creationId xmlns:a16="http://schemas.microsoft.com/office/drawing/2014/main" id="{B52E560E-1AA6-B27D-CD27-70C9EF31B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0" name="內容版面配置區 37">
            <a:extLst>
              <a:ext uri="{FF2B5EF4-FFF2-40B4-BE49-F238E27FC236}">
                <a16:creationId xmlns:a16="http://schemas.microsoft.com/office/drawing/2014/main" id="{9A14D4C1-1BC4-788E-1D5A-44B626BD4617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Input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Output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Weights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Bias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963514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26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E1F386D-759C-F0C4-5015-964E5F57A2AE}"/>
              </a:ext>
            </a:extLst>
          </p:cNvPr>
          <p:cNvGraphicFramePr>
            <a:graphicFrameLocks noGrp="1"/>
          </p:cNvGraphicFramePr>
          <p:nvPr/>
        </p:nvGraphicFramePr>
        <p:xfrm>
          <a:off x="1492798" y="7122919"/>
          <a:ext cx="5230493" cy="34942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</a:tbl>
          </a:graphicData>
        </a:graphic>
      </p:graphicFrame>
      <p:pic>
        <p:nvPicPr>
          <p:cNvPr id="71" name="object 15">
            <a:extLst>
              <a:ext uri="{FF2B5EF4-FFF2-40B4-BE49-F238E27FC236}">
                <a16:creationId xmlns:a16="http://schemas.microsoft.com/office/drawing/2014/main" id="{3C0E4E0D-C553-78B3-6322-ACF376EFBD0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87558" y="3340307"/>
            <a:ext cx="2236988" cy="2685667"/>
          </a:xfrm>
          <a:prstGeom prst="rect">
            <a:avLst/>
          </a:prstGeom>
        </p:spPr>
      </p:pic>
      <p:sp>
        <p:nvSpPr>
          <p:cNvPr id="72" name="object 47">
            <a:extLst>
              <a:ext uri="{FF2B5EF4-FFF2-40B4-BE49-F238E27FC236}">
                <a16:creationId xmlns:a16="http://schemas.microsoft.com/office/drawing/2014/main" id="{C886BC51-A540-5185-DDC5-87AC5F43B6A2}"/>
              </a:ext>
            </a:extLst>
          </p:cNvPr>
          <p:cNvSpPr txBox="1"/>
          <p:nvPr/>
        </p:nvSpPr>
        <p:spPr>
          <a:xfrm>
            <a:off x="14106298" y="5376829"/>
            <a:ext cx="29845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3" name="object 49">
            <a:extLst>
              <a:ext uri="{FF2B5EF4-FFF2-40B4-BE49-F238E27FC236}">
                <a16:creationId xmlns:a16="http://schemas.microsoft.com/office/drawing/2014/main" id="{EA33BD5C-12B2-3A3D-160F-57505F1685F8}"/>
              </a:ext>
            </a:extLst>
          </p:cNvPr>
          <p:cNvSpPr txBox="1"/>
          <p:nvPr/>
        </p:nvSpPr>
        <p:spPr>
          <a:xfrm>
            <a:off x="14404748" y="3079972"/>
            <a:ext cx="407034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0" dirty="0">
                <a:latin typeface="Times New Roman"/>
                <a:cs typeface="Times New Roman"/>
              </a:rPr>
              <a:t>w</a:t>
            </a:r>
            <a:r>
              <a:rPr sz="2775" i="1" spc="-44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4" name="object 50">
            <a:extLst>
              <a:ext uri="{FF2B5EF4-FFF2-40B4-BE49-F238E27FC236}">
                <a16:creationId xmlns:a16="http://schemas.microsoft.com/office/drawing/2014/main" id="{B14720F1-40ED-AE6C-5F5B-3D3C69715F51}"/>
              </a:ext>
            </a:extLst>
          </p:cNvPr>
          <p:cNvSpPr txBox="1"/>
          <p:nvPr/>
        </p:nvSpPr>
        <p:spPr>
          <a:xfrm>
            <a:off x="15268035" y="3185035"/>
            <a:ext cx="3511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5" name="object 48">
            <a:extLst>
              <a:ext uri="{FF2B5EF4-FFF2-40B4-BE49-F238E27FC236}">
                <a16:creationId xmlns:a16="http://schemas.microsoft.com/office/drawing/2014/main" id="{432D2E1A-B563-76F3-9251-EF43F4091F30}"/>
              </a:ext>
            </a:extLst>
          </p:cNvPr>
          <p:cNvSpPr txBox="1"/>
          <p:nvPr/>
        </p:nvSpPr>
        <p:spPr>
          <a:xfrm>
            <a:off x="15344749" y="5559770"/>
            <a:ext cx="638810" cy="94064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259079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w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400" dirty="0">
              <a:latin typeface="Times New Roman"/>
              <a:cs typeface="Times New Roman"/>
            </a:endParaRPr>
          </a:p>
        </p:txBody>
      </p:sp>
      <p:sp>
        <p:nvSpPr>
          <p:cNvPr id="24" name="object 14">
            <a:extLst>
              <a:ext uri="{FF2B5EF4-FFF2-40B4-BE49-F238E27FC236}">
                <a16:creationId xmlns:a16="http://schemas.microsoft.com/office/drawing/2014/main" id="{00D57B29-0F34-8C29-1592-A531629FFB26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pic>
        <p:nvPicPr>
          <p:cNvPr id="25" name="object 9">
            <a:extLst>
              <a:ext uri="{FF2B5EF4-FFF2-40B4-BE49-F238E27FC236}">
                <a16:creationId xmlns:a16="http://schemas.microsoft.com/office/drawing/2014/main" id="{684E2FF2-9EEB-43EB-4F92-49F9BED06BF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01753" y="6669530"/>
            <a:ext cx="3093171" cy="2791150"/>
          </a:xfrm>
          <a:prstGeom prst="rect">
            <a:avLst/>
          </a:prstGeom>
        </p:spPr>
      </p:pic>
      <p:sp>
        <p:nvSpPr>
          <p:cNvPr id="26" name="object 10">
            <a:extLst>
              <a:ext uri="{FF2B5EF4-FFF2-40B4-BE49-F238E27FC236}">
                <a16:creationId xmlns:a16="http://schemas.microsoft.com/office/drawing/2014/main" id="{6E640846-A5E1-DBDC-30CA-808452E65EE6}"/>
              </a:ext>
            </a:extLst>
          </p:cNvPr>
          <p:cNvSpPr txBox="1"/>
          <p:nvPr/>
        </p:nvSpPr>
        <p:spPr>
          <a:xfrm>
            <a:off x="10150026" y="9643867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28" name="object 11">
            <a:extLst>
              <a:ext uri="{FF2B5EF4-FFF2-40B4-BE49-F238E27FC236}">
                <a16:creationId xmlns:a16="http://schemas.microsoft.com/office/drawing/2014/main" id="{FAC482F7-7F7F-68B1-7FF8-CE41844AF9AC}"/>
              </a:ext>
            </a:extLst>
          </p:cNvPr>
          <p:cNvGrpSpPr/>
          <p:nvPr/>
        </p:nvGrpSpPr>
        <p:grpSpPr>
          <a:xfrm>
            <a:off x="10913887" y="9558910"/>
            <a:ext cx="958215" cy="100965"/>
            <a:chOff x="10913887" y="9558910"/>
            <a:chExt cx="958215" cy="100965"/>
          </a:xfrm>
        </p:grpSpPr>
        <p:sp>
          <p:nvSpPr>
            <p:cNvPr id="29" name="object 12">
              <a:extLst>
                <a:ext uri="{FF2B5EF4-FFF2-40B4-BE49-F238E27FC236}">
                  <a16:creationId xmlns:a16="http://schemas.microsoft.com/office/drawing/2014/main" id="{5D6C4FA7-63FB-BC06-6B9B-F21DD0B13EE2}"/>
                </a:ext>
              </a:extLst>
            </p:cNvPr>
            <p:cNvSpPr/>
            <p:nvPr/>
          </p:nvSpPr>
          <p:spPr>
            <a:xfrm>
              <a:off x="11003936" y="9609170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13">
              <a:extLst>
                <a:ext uri="{FF2B5EF4-FFF2-40B4-BE49-F238E27FC236}">
                  <a16:creationId xmlns:a16="http://schemas.microsoft.com/office/drawing/2014/main" id="{A689A315-33E3-3BE2-15C9-86BDA3F1D634}"/>
                </a:ext>
              </a:extLst>
            </p:cNvPr>
            <p:cNvSpPr/>
            <p:nvPr/>
          </p:nvSpPr>
          <p:spPr>
            <a:xfrm>
              <a:off x="10913884" y="9558915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14">
            <a:extLst>
              <a:ext uri="{FF2B5EF4-FFF2-40B4-BE49-F238E27FC236}">
                <a16:creationId xmlns:a16="http://schemas.microsoft.com/office/drawing/2014/main" id="{34E31BD9-8F3E-964A-C8AE-B72758064DE6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 dirty="0">
              <a:latin typeface="Trebuchet MS"/>
              <a:cs typeface="Trebuchet MS"/>
            </a:endParaRPr>
          </a:p>
        </p:txBody>
      </p:sp>
      <p:grpSp>
        <p:nvGrpSpPr>
          <p:cNvPr id="35" name="object 16">
            <a:extLst>
              <a:ext uri="{FF2B5EF4-FFF2-40B4-BE49-F238E27FC236}">
                <a16:creationId xmlns:a16="http://schemas.microsoft.com/office/drawing/2014/main" id="{022ED98B-B586-E011-DB3C-AF5D37A274AE}"/>
              </a:ext>
            </a:extLst>
          </p:cNvPr>
          <p:cNvGrpSpPr/>
          <p:nvPr/>
        </p:nvGrpSpPr>
        <p:grpSpPr>
          <a:xfrm>
            <a:off x="12700154" y="6181246"/>
            <a:ext cx="6817359" cy="4439920"/>
            <a:chOff x="12700154" y="6181246"/>
            <a:chExt cx="6817359" cy="4439920"/>
          </a:xfrm>
        </p:grpSpPr>
        <p:sp>
          <p:nvSpPr>
            <p:cNvPr id="36" name="object 17">
              <a:extLst>
                <a:ext uri="{FF2B5EF4-FFF2-40B4-BE49-F238E27FC236}">
                  <a16:creationId xmlns:a16="http://schemas.microsoft.com/office/drawing/2014/main" id="{B9B978AD-EE60-C0DE-3AA9-776EF65A1536}"/>
                </a:ext>
              </a:extLst>
            </p:cNvPr>
            <p:cNvSpPr/>
            <p:nvPr/>
          </p:nvSpPr>
          <p:spPr>
            <a:xfrm>
              <a:off x="12703604" y="8142697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8">
              <a:extLst>
                <a:ext uri="{FF2B5EF4-FFF2-40B4-BE49-F238E27FC236}">
                  <a16:creationId xmlns:a16="http://schemas.microsoft.com/office/drawing/2014/main" id="{F07CA0CA-62E1-B574-510B-101B607EE011}"/>
                </a:ext>
              </a:extLst>
            </p:cNvPr>
            <p:cNvSpPr/>
            <p:nvPr/>
          </p:nvSpPr>
          <p:spPr>
            <a:xfrm>
              <a:off x="12736984" y="7615885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19">
              <a:extLst>
                <a:ext uri="{FF2B5EF4-FFF2-40B4-BE49-F238E27FC236}">
                  <a16:creationId xmlns:a16="http://schemas.microsoft.com/office/drawing/2014/main" id="{2EA8BE74-9944-6234-587B-5C4FAF44486E}"/>
                </a:ext>
              </a:extLst>
            </p:cNvPr>
            <p:cNvSpPr/>
            <p:nvPr/>
          </p:nvSpPr>
          <p:spPr>
            <a:xfrm>
              <a:off x="13289972" y="7072018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0">
              <a:extLst>
                <a:ext uri="{FF2B5EF4-FFF2-40B4-BE49-F238E27FC236}">
                  <a16:creationId xmlns:a16="http://schemas.microsoft.com/office/drawing/2014/main" id="{4E9CB149-AF7D-41AF-7F8C-5E203CD71EC8}"/>
                </a:ext>
              </a:extLst>
            </p:cNvPr>
            <p:cNvSpPr/>
            <p:nvPr/>
          </p:nvSpPr>
          <p:spPr>
            <a:xfrm>
              <a:off x="12703604" y="7019694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21">
              <a:extLst>
                <a:ext uri="{FF2B5EF4-FFF2-40B4-BE49-F238E27FC236}">
                  <a16:creationId xmlns:a16="http://schemas.microsoft.com/office/drawing/2014/main" id="{F931066A-8B54-0E8D-ECC2-DC477C776618}"/>
                </a:ext>
              </a:extLst>
            </p:cNvPr>
            <p:cNvSpPr/>
            <p:nvPr/>
          </p:nvSpPr>
          <p:spPr>
            <a:xfrm>
              <a:off x="12751791" y="7054881"/>
              <a:ext cx="5623560" cy="1688464"/>
            </a:xfrm>
            <a:custGeom>
              <a:avLst/>
              <a:gdLst/>
              <a:ahLst/>
              <a:cxnLst/>
              <a:rect l="l" t="t" r="r" b="b"/>
              <a:pathLst>
                <a:path w="5623559" h="1688465">
                  <a:moveTo>
                    <a:pt x="5454764" y="896086"/>
                  </a:moveTo>
                  <a:lnTo>
                    <a:pt x="5451754" y="875360"/>
                  </a:lnTo>
                  <a:lnTo>
                    <a:pt x="0" y="1667205"/>
                  </a:lnTo>
                  <a:lnTo>
                    <a:pt x="3009" y="1687918"/>
                  </a:lnTo>
                  <a:lnTo>
                    <a:pt x="5454764" y="896086"/>
                  </a:lnTo>
                  <a:close/>
                </a:path>
                <a:path w="5623559" h="1688465">
                  <a:moveTo>
                    <a:pt x="5463794" y="578523"/>
                  </a:moveTo>
                  <a:lnTo>
                    <a:pt x="5463718" y="557580"/>
                  </a:lnTo>
                  <a:lnTo>
                    <a:pt x="1460" y="578523"/>
                  </a:lnTo>
                  <a:lnTo>
                    <a:pt x="1536" y="599465"/>
                  </a:lnTo>
                  <a:lnTo>
                    <a:pt x="5463794" y="578523"/>
                  </a:lnTo>
                  <a:close/>
                </a:path>
                <a:path w="5623559" h="1688465">
                  <a:moveTo>
                    <a:pt x="5566664" y="746582"/>
                  </a:moveTo>
                  <a:lnTo>
                    <a:pt x="5565165" y="725690"/>
                  </a:lnTo>
                  <a:lnTo>
                    <a:pt x="548792" y="1085189"/>
                  </a:lnTo>
                  <a:lnTo>
                    <a:pt x="550291" y="1106081"/>
                  </a:lnTo>
                  <a:lnTo>
                    <a:pt x="5566664" y="746582"/>
                  </a:lnTo>
                  <a:close/>
                </a:path>
                <a:path w="5623559" h="1688465">
                  <a:moveTo>
                    <a:pt x="5623268" y="390893"/>
                  </a:moveTo>
                  <a:lnTo>
                    <a:pt x="504266" y="0"/>
                  </a:lnTo>
                  <a:lnTo>
                    <a:pt x="502666" y="20878"/>
                  </a:lnTo>
                  <a:lnTo>
                    <a:pt x="5621667" y="411784"/>
                  </a:lnTo>
                  <a:lnTo>
                    <a:pt x="5623268" y="39089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22">
              <a:extLst>
                <a:ext uri="{FF2B5EF4-FFF2-40B4-BE49-F238E27FC236}">
                  <a16:creationId xmlns:a16="http://schemas.microsoft.com/office/drawing/2014/main" id="{DA363436-B64E-06CE-FA48-FFD16D541DC5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846085" y="7045618"/>
              <a:ext cx="1671174" cy="1281727"/>
            </a:xfrm>
            <a:prstGeom prst="rect">
              <a:avLst/>
            </a:prstGeom>
          </p:spPr>
        </p:pic>
        <p:pic>
          <p:nvPicPr>
            <p:cNvPr id="43" name="object 23">
              <a:extLst>
                <a:ext uri="{FF2B5EF4-FFF2-40B4-BE49-F238E27FC236}">
                  <a16:creationId xmlns:a16="http://schemas.microsoft.com/office/drawing/2014/main" id="{DA7B4434-E27D-41D1-6E4C-3D23DE88D34B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036923" y="6181246"/>
              <a:ext cx="2438669" cy="4439611"/>
            </a:xfrm>
            <a:prstGeom prst="rect">
              <a:avLst/>
            </a:prstGeom>
          </p:spPr>
        </p:pic>
      </p:grpSp>
      <p:sp>
        <p:nvSpPr>
          <p:cNvPr id="44" name="object 24">
            <a:extLst>
              <a:ext uri="{FF2B5EF4-FFF2-40B4-BE49-F238E27FC236}">
                <a16:creationId xmlns:a16="http://schemas.microsoft.com/office/drawing/2014/main" id="{434C01EC-B379-C516-058E-B022658367BB}"/>
              </a:ext>
            </a:extLst>
          </p:cNvPr>
          <p:cNvSpPr txBox="1"/>
          <p:nvPr/>
        </p:nvSpPr>
        <p:spPr>
          <a:xfrm>
            <a:off x="14849709" y="7475608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45" name="object 25">
            <a:extLst>
              <a:ext uri="{FF2B5EF4-FFF2-40B4-BE49-F238E27FC236}">
                <a16:creationId xmlns:a16="http://schemas.microsoft.com/office/drawing/2014/main" id="{DE57C443-3345-4D08-6711-83CC73DE9C5B}"/>
              </a:ext>
            </a:extLst>
          </p:cNvPr>
          <p:cNvGrpSpPr/>
          <p:nvPr/>
        </p:nvGrpSpPr>
        <p:grpSpPr>
          <a:xfrm>
            <a:off x="10170772" y="7406038"/>
            <a:ext cx="6819900" cy="1986280"/>
            <a:chOff x="10170772" y="7406038"/>
            <a:chExt cx="6819900" cy="1986280"/>
          </a:xfrm>
        </p:grpSpPr>
        <p:sp>
          <p:nvSpPr>
            <p:cNvPr id="46" name="object 26">
              <a:extLst>
                <a:ext uri="{FF2B5EF4-FFF2-40B4-BE49-F238E27FC236}">
                  <a16:creationId xmlns:a16="http://schemas.microsoft.com/office/drawing/2014/main" id="{0891139E-F27F-0210-7FCD-3C77004F549E}"/>
                </a:ext>
              </a:extLst>
            </p:cNvPr>
            <p:cNvSpPr/>
            <p:nvPr/>
          </p:nvSpPr>
          <p:spPr>
            <a:xfrm>
              <a:off x="16861476" y="7519720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5">
                  <a:moveTo>
                    <a:pt x="0" y="175688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27">
              <a:extLst>
                <a:ext uri="{FF2B5EF4-FFF2-40B4-BE49-F238E27FC236}">
                  <a16:creationId xmlns:a16="http://schemas.microsoft.com/office/drawing/2014/main" id="{744CD037-6B89-FC8A-B636-2606D9E21CC3}"/>
                </a:ext>
              </a:extLst>
            </p:cNvPr>
            <p:cNvSpPr/>
            <p:nvPr/>
          </p:nvSpPr>
          <p:spPr>
            <a:xfrm>
              <a:off x="16737279" y="7406049"/>
              <a:ext cx="128270" cy="1986280"/>
            </a:xfrm>
            <a:custGeom>
              <a:avLst/>
              <a:gdLst/>
              <a:ahLst/>
              <a:cxnLst/>
              <a:rect l="l" t="t" r="r" b="b"/>
              <a:pathLst>
                <a:path w="128269" h="1986279">
                  <a:moveTo>
                    <a:pt x="127952" y="1873046"/>
                  </a:moveTo>
                  <a:lnTo>
                    <a:pt x="113144" y="1858238"/>
                  </a:lnTo>
                  <a:lnTo>
                    <a:pt x="0" y="1971382"/>
                  </a:lnTo>
                  <a:lnTo>
                    <a:pt x="14808" y="1986191"/>
                  </a:lnTo>
                  <a:lnTo>
                    <a:pt x="127952" y="1873046"/>
                  </a:lnTo>
                  <a:close/>
                </a:path>
                <a:path w="128269" h="1986279">
                  <a:moveTo>
                    <a:pt x="127952" y="113144"/>
                  </a:moveTo>
                  <a:lnTo>
                    <a:pt x="14808" y="0"/>
                  </a:lnTo>
                  <a:lnTo>
                    <a:pt x="0" y="14808"/>
                  </a:lnTo>
                  <a:lnTo>
                    <a:pt x="113144" y="127952"/>
                  </a:lnTo>
                  <a:lnTo>
                    <a:pt x="127952" y="1131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28">
              <a:extLst>
                <a:ext uri="{FF2B5EF4-FFF2-40B4-BE49-F238E27FC236}">
                  <a16:creationId xmlns:a16="http://schemas.microsoft.com/office/drawing/2014/main" id="{E45E0DCA-149E-2091-A8DE-4B248F7564C3}"/>
                </a:ext>
              </a:extLst>
            </p:cNvPr>
            <p:cNvSpPr/>
            <p:nvPr/>
          </p:nvSpPr>
          <p:spPr>
            <a:xfrm>
              <a:off x="16862460" y="8398164"/>
              <a:ext cx="128270" cy="0"/>
            </a:xfrm>
            <a:custGeom>
              <a:avLst/>
              <a:gdLst/>
              <a:ahLst/>
              <a:cxnLst/>
              <a:rect l="l" t="t" r="r" b="b"/>
              <a:pathLst>
                <a:path w="128269">
                  <a:moveTo>
                    <a:pt x="127954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29">
              <a:extLst>
                <a:ext uri="{FF2B5EF4-FFF2-40B4-BE49-F238E27FC236}">
                  <a16:creationId xmlns:a16="http://schemas.microsoft.com/office/drawing/2014/main" id="{A11F9F41-6100-63B4-0FF3-3385DCFC4515}"/>
                </a:ext>
              </a:extLst>
            </p:cNvPr>
            <p:cNvSpPr/>
            <p:nvPr/>
          </p:nvSpPr>
          <p:spPr>
            <a:xfrm>
              <a:off x="10221032" y="7709023"/>
              <a:ext cx="0" cy="591185"/>
            </a:xfrm>
            <a:custGeom>
              <a:avLst/>
              <a:gdLst/>
              <a:ahLst/>
              <a:cxnLst/>
              <a:rect l="l" t="t" r="r" b="b"/>
              <a:pathLst>
                <a:path h="591184">
                  <a:moveTo>
                    <a:pt x="0" y="0"/>
                  </a:moveTo>
                  <a:lnTo>
                    <a:pt x="0" y="59061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30">
              <a:extLst>
                <a:ext uri="{FF2B5EF4-FFF2-40B4-BE49-F238E27FC236}">
                  <a16:creationId xmlns:a16="http://schemas.microsoft.com/office/drawing/2014/main" id="{DF2E4E03-2810-B3F0-C4F2-FA51D90025BE}"/>
                </a:ext>
              </a:extLst>
            </p:cNvPr>
            <p:cNvSpPr/>
            <p:nvPr/>
          </p:nvSpPr>
          <p:spPr>
            <a:xfrm>
              <a:off x="10170770" y="7618977"/>
              <a:ext cx="100965" cy="770890"/>
            </a:xfrm>
            <a:custGeom>
              <a:avLst/>
              <a:gdLst/>
              <a:ahLst/>
              <a:cxnLst/>
              <a:rect l="l" t="t" r="r" b="b"/>
              <a:pathLst>
                <a:path w="100965" h="770890">
                  <a:moveTo>
                    <a:pt x="100520" y="670191"/>
                  </a:moveTo>
                  <a:lnTo>
                    <a:pt x="0" y="670191"/>
                  </a:lnTo>
                  <a:lnTo>
                    <a:pt x="50253" y="770712"/>
                  </a:lnTo>
                  <a:lnTo>
                    <a:pt x="100520" y="670191"/>
                  </a:lnTo>
                  <a:close/>
                </a:path>
                <a:path w="100965" h="770890">
                  <a:moveTo>
                    <a:pt x="100520" y="100520"/>
                  </a:moveTo>
                  <a:lnTo>
                    <a:pt x="50253" y="0"/>
                  </a:lnTo>
                  <a:lnTo>
                    <a:pt x="0" y="100520"/>
                  </a:lnTo>
                  <a:lnTo>
                    <a:pt x="100520" y="100520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31">
            <a:extLst>
              <a:ext uri="{FF2B5EF4-FFF2-40B4-BE49-F238E27FC236}">
                <a16:creationId xmlns:a16="http://schemas.microsoft.com/office/drawing/2014/main" id="{3B2C7184-AC23-89ED-3FB4-E46353A0268E}"/>
              </a:ext>
            </a:extLst>
          </p:cNvPr>
          <p:cNvSpPr txBox="1"/>
          <p:nvPr/>
        </p:nvSpPr>
        <p:spPr>
          <a:xfrm>
            <a:off x="17215280" y="8082058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2C0206E1-C28B-1FF1-245B-9C920BAE4310}"/>
              </a:ext>
            </a:extLst>
          </p:cNvPr>
          <p:cNvGrpSpPr/>
          <p:nvPr/>
        </p:nvGrpSpPr>
        <p:grpSpPr>
          <a:xfrm>
            <a:off x="7945883" y="3263574"/>
            <a:ext cx="5048406" cy="3285491"/>
            <a:chOff x="7945883" y="3263574"/>
            <a:chExt cx="5048406" cy="3285491"/>
          </a:xfrm>
        </p:grpSpPr>
        <p:sp>
          <p:nvSpPr>
            <p:cNvPr id="6" name="object 16">
              <a:extLst>
                <a:ext uri="{FF2B5EF4-FFF2-40B4-BE49-F238E27FC236}">
                  <a16:creationId xmlns:a16="http://schemas.microsoft.com/office/drawing/2014/main" id="{9EB5D38A-98FA-86E8-9773-465371423E41}"/>
                </a:ext>
              </a:extLst>
            </p:cNvPr>
            <p:cNvSpPr txBox="1"/>
            <p:nvPr/>
          </p:nvSpPr>
          <p:spPr>
            <a:xfrm>
              <a:off x="10120460" y="3263574"/>
              <a:ext cx="2873829" cy="2319481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40" b="1" spc="45" dirty="0">
                  <a:latin typeface="Arial"/>
                  <a:cs typeface="Arial"/>
                </a:rPr>
                <a:t>2D</a:t>
              </a:r>
              <a:r>
                <a:rPr lang="en-US" sz="2940" b="1" spc="-35" dirty="0">
                  <a:latin typeface="Arial"/>
                  <a:cs typeface="Arial"/>
                </a:rPr>
                <a:t> </a:t>
              </a:r>
              <a:r>
                <a:rPr lang="en-US" sz="294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h</a:t>
              </a:r>
              <a:r>
                <a:rPr lang="en-US" altLang="zh-TW" sz="2940" i="1" baseline="-25000" dirty="0">
                  <a:latin typeface="Times New Roman"/>
                  <a:cs typeface="Times New Roman"/>
                </a:rPr>
                <a:t>i, </a:t>
              </a:r>
              <a:r>
                <a:rPr lang="en-US" altLang="zh-TW" sz="294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4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4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40" dirty="0">
                <a:latin typeface="Arial"/>
                <a:cs typeface="Arial"/>
              </a:endParaRPr>
            </a:p>
          </p:txBody>
        </p: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864B113C-A2F2-ABC9-5CA4-E459838F8A28}"/>
                </a:ext>
              </a:extLst>
            </p:cNvPr>
            <p:cNvSpPr txBox="1"/>
            <p:nvPr/>
          </p:nvSpPr>
          <p:spPr>
            <a:xfrm>
              <a:off x="10265616" y="5502797"/>
              <a:ext cx="2019142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 err="1">
                  <a:latin typeface="Times New Roman"/>
                  <a:cs typeface="Times New Roman"/>
                </a:rPr>
                <a:t>h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,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BF1C7CE0-117F-92C0-59C1-B97C6F1800AB}"/>
                </a:ext>
              </a:extLst>
            </p:cNvPr>
            <p:cNvSpPr txBox="1"/>
            <p:nvPr/>
          </p:nvSpPr>
          <p:spPr>
            <a:xfrm>
              <a:off x="10265616" y="4729100"/>
              <a:ext cx="2476255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h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FAC24582-8AF8-7244-BA28-80DC1637568F}"/>
                </a:ext>
              </a:extLst>
            </p:cNvPr>
            <p:cNvGrpSpPr/>
            <p:nvPr/>
          </p:nvGrpSpPr>
          <p:grpSpPr>
            <a:xfrm>
              <a:off x="7945883" y="3280941"/>
              <a:ext cx="2031364" cy="3268124"/>
              <a:chOff x="7945883" y="3280941"/>
              <a:chExt cx="2031364" cy="3268124"/>
            </a:xfrm>
          </p:grpSpPr>
          <p:grpSp>
            <p:nvGrpSpPr>
              <p:cNvPr id="10" name="群組 9">
                <a:extLst>
                  <a:ext uri="{FF2B5EF4-FFF2-40B4-BE49-F238E27FC236}">
                    <a16:creationId xmlns:a16="http://schemas.microsoft.com/office/drawing/2014/main" id="{F6515B9B-2385-8A3E-D19F-67C351567BEF}"/>
                  </a:ext>
                </a:extLst>
              </p:cNvPr>
              <p:cNvGrpSpPr/>
              <p:nvPr/>
            </p:nvGrpSpPr>
            <p:grpSpPr>
              <a:xfrm>
                <a:off x="7945883" y="3280941"/>
                <a:ext cx="2031364" cy="2517702"/>
                <a:chOff x="7945883" y="3280941"/>
                <a:chExt cx="2031364" cy="2517702"/>
              </a:xfrm>
            </p:grpSpPr>
            <p:sp>
              <p:nvSpPr>
                <p:cNvPr id="12" name="object 16">
                  <a:extLst>
                    <a:ext uri="{FF2B5EF4-FFF2-40B4-BE49-F238E27FC236}">
                      <a16:creationId xmlns:a16="http://schemas.microsoft.com/office/drawing/2014/main" id="{A0FA9AAF-D936-99BC-2714-9251D94A0ABD}"/>
                    </a:ext>
                  </a:extLst>
                </p:cNvPr>
                <p:cNvSpPr txBox="1"/>
                <p:nvPr/>
              </p:nvSpPr>
              <p:spPr>
                <a:xfrm>
                  <a:off x="7945883" y="3280941"/>
                  <a:ext cx="2031364" cy="2294859"/>
                </a:xfrm>
                <a:prstGeom prst="rect">
                  <a:avLst/>
                </a:prstGeom>
              </p:spPr>
              <p:txBody>
                <a:bodyPr vert="horz" wrap="square" lIns="0" tIns="123825" rIns="0" bIns="0" rtlCol="0">
                  <a:spAutoFit/>
                </a:bodyPr>
                <a:lstStyle/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r>
                    <a:rPr lang="en-US" sz="2900" b="1" spc="45" dirty="0">
                      <a:latin typeface="Arial"/>
                      <a:cs typeface="Arial"/>
                    </a:rPr>
                    <a:t>1D</a:t>
                  </a:r>
                  <a:r>
                    <a:rPr lang="en-US" sz="2900" b="1" spc="-35" dirty="0">
                      <a:latin typeface="Arial"/>
                      <a:cs typeface="Arial"/>
                    </a:rPr>
                    <a:t> </a:t>
                  </a:r>
                  <a:r>
                    <a:rPr lang="en-US" sz="2900" b="1" dirty="0">
                      <a:latin typeface="Arial"/>
                      <a:cs typeface="Arial"/>
                    </a:rPr>
                    <a:t>Conv</a:t>
                  </a:r>
                </a:p>
                <a:p>
                  <a:pPr marL="277495">
                    <a:spcBef>
                      <a:spcPts val="975"/>
                    </a:spcBef>
                  </a:pP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0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25" dirty="0" err="1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00" i="1" baseline="-25000" dirty="0" err="1">
                      <a:latin typeface="Times New Roman"/>
                      <a:cs typeface="Times New Roman"/>
                    </a:rPr>
                    <a:t>i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lang="en-US" sz="2900" b="1" dirty="0">
                    <a:latin typeface="Arial"/>
                    <a:cs typeface="Arial"/>
                  </a:endParaRP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sz="29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13" name="文字方塊 12">
                  <a:extLst>
                    <a:ext uri="{FF2B5EF4-FFF2-40B4-BE49-F238E27FC236}">
                      <a16:creationId xmlns:a16="http://schemas.microsoft.com/office/drawing/2014/main" id="{467607E7-A5B8-D992-183D-0E968D723326}"/>
                    </a:ext>
                  </a:extLst>
                </p:cNvPr>
                <p:cNvSpPr txBox="1"/>
                <p:nvPr/>
              </p:nvSpPr>
              <p:spPr>
                <a:xfrm>
                  <a:off x="8104603" y="4699881"/>
                  <a:ext cx="1583832" cy="109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4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25" dirty="0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40" i="1" spc="25" baseline="-25000" dirty="0">
                      <a:latin typeface="Times New Roman"/>
                      <a:cs typeface="Times New Roman"/>
                    </a:rPr>
                    <a:t>o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endParaRPr kumimoji="1" lang="zh-TW" altLang="en-US" sz="3600" dirty="0"/>
                </a:p>
              </p:txBody>
            </p:sp>
          </p:grpSp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FDB3A309-FF77-5488-B776-547C9D08E3F9}"/>
                  </a:ext>
                </a:extLst>
              </p:cNvPr>
              <p:cNvSpPr txBox="1"/>
              <p:nvPr/>
            </p:nvSpPr>
            <p:spPr>
              <a:xfrm>
                <a:off x="8104603" y="5450303"/>
                <a:ext cx="1586588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k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</p:grpSp>
      <p:sp>
        <p:nvSpPr>
          <p:cNvPr id="15" name="內容版面配置區 14">
            <a:extLst>
              <a:ext uri="{FF2B5EF4-FFF2-40B4-BE49-F238E27FC236}">
                <a16:creationId xmlns:a16="http://schemas.microsoft.com/office/drawing/2014/main" id="{A43603C8-8C0D-8181-FA0F-E9CD00A3F2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內容版面配置區 37">
            <a:extLst>
              <a:ext uri="{FF2B5EF4-FFF2-40B4-BE49-F238E27FC236}">
                <a16:creationId xmlns:a16="http://schemas.microsoft.com/office/drawing/2014/main" id="{4C7784E7-A1F1-FC8B-22E1-BDDB3464711A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Input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Output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Weights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Bias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6473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27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E1F386D-759C-F0C4-5015-964E5F57A2AE}"/>
              </a:ext>
            </a:extLst>
          </p:cNvPr>
          <p:cNvGraphicFramePr>
            <a:graphicFrameLocks noGrp="1"/>
          </p:cNvGraphicFramePr>
          <p:nvPr/>
        </p:nvGraphicFramePr>
        <p:xfrm>
          <a:off x="1492798" y="7122919"/>
          <a:ext cx="5230493" cy="34942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</a:tbl>
          </a:graphicData>
        </a:graphic>
      </p:graphicFrame>
      <p:pic>
        <p:nvPicPr>
          <p:cNvPr id="71" name="object 15">
            <a:extLst>
              <a:ext uri="{FF2B5EF4-FFF2-40B4-BE49-F238E27FC236}">
                <a16:creationId xmlns:a16="http://schemas.microsoft.com/office/drawing/2014/main" id="{3C0E4E0D-C553-78B3-6322-ACF376EFBD0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87558" y="3340307"/>
            <a:ext cx="2236988" cy="2685667"/>
          </a:xfrm>
          <a:prstGeom prst="rect">
            <a:avLst/>
          </a:prstGeom>
        </p:spPr>
      </p:pic>
      <p:sp>
        <p:nvSpPr>
          <p:cNvPr id="72" name="object 47">
            <a:extLst>
              <a:ext uri="{FF2B5EF4-FFF2-40B4-BE49-F238E27FC236}">
                <a16:creationId xmlns:a16="http://schemas.microsoft.com/office/drawing/2014/main" id="{C886BC51-A540-5185-DDC5-87AC5F43B6A2}"/>
              </a:ext>
            </a:extLst>
          </p:cNvPr>
          <p:cNvSpPr txBox="1"/>
          <p:nvPr/>
        </p:nvSpPr>
        <p:spPr>
          <a:xfrm>
            <a:off x="14106298" y="5376829"/>
            <a:ext cx="29845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3" name="object 49">
            <a:extLst>
              <a:ext uri="{FF2B5EF4-FFF2-40B4-BE49-F238E27FC236}">
                <a16:creationId xmlns:a16="http://schemas.microsoft.com/office/drawing/2014/main" id="{EA33BD5C-12B2-3A3D-160F-57505F1685F8}"/>
              </a:ext>
            </a:extLst>
          </p:cNvPr>
          <p:cNvSpPr txBox="1"/>
          <p:nvPr/>
        </p:nvSpPr>
        <p:spPr>
          <a:xfrm>
            <a:off x="14404748" y="3079972"/>
            <a:ext cx="407034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0" dirty="0">
                <a:latin typeface="Times New Roman"/>
                <a:cs typeface="Times New Roman"/>
              </a:rPr>
              <a:t>w</a:t>
            </a:r>
            <a:r>
              <a:rPr sz="2775" i="1" spc="-44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4" name="object 50">
            <a:extLst>
              <a:ext uri="{FF2B5EF4-FFF2-40B4-BE49-F238E27FC236}">
                <a16:creationId xmlns:a16="http://schemas.microsoft.com/office/drawing/2014/main" id="{B14720F1-40ED-AE6C-5F5B-3D3C69715F51}"/>
              </a:ext>
            </a:extLst>
          </p:cNvPr>
          <p:cNvSpPr txBox="1"/>
          <p:nvPr/>
        </p:nvSpPr>
        <p:spPr>
          <a:xfrm>
            <a:off x="15268035" y="3185035"/>
            <a:ext cx="3511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5" name="object 48">
            <a:extLst>
              <a:ext uri="{FF2B5EF4-FFF2-40B4-BE49-F238E27FC236}">
                <a16:creationId xmlns:a16="http://schemas.microsoft.com/office/drawing/2014/main" id="{432D2E1A-B563-76F3-9251-EF43F4091F30}"/>
              </a:ext>
            </a:extLst>
          </p:cNvPr>
          <p:cNvSpPr txBox="1"/>
          <p:nvPr/>
        </p:nvSpPr>
        <p:spPr>
          <a:xfrm>
            <a:off x="15344749" y="5559770"/>
            <a:ext cx="638810" cy="94064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259079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w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400" dirty="0">
              <a:latin typeface="Times New Roman"/>
              <a:cs typeface="Times New Roman"/>
            </a:endParaRPr>
          </a:p>
        </p:txBody>
      </p:sp>
      <p:pic>
        <p:nvPicPr>
          <p:cNvPr id="5" name="object 9">
            <a:extLst>
              <a:ext uri="{FF2B5EF4-FFF2-40B4-BE49-F238E27FC236}">
                <a16:creationId xmlns:a16="http://schemas.microsoft.com/office/drawing/2014/main" id="{5FD3ACB3-4EAC-B5FD-1CD5-C9791E8F64F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01753" y="6669530"/>
            <a:ext cx="3093171" cy="2791150"/>
          </a:xfrm>
          <a:prstGeom prst="rect">
            <a:avLst/>
          </a:prstGeom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9753540D-FB32-9199-DDAB-3F22DE1AB170}"/>
              </a:ext>
            </a:extLst>
          </p:cNvPr>
          <p:cNvSpPr txBox="1"/>
          <p:nvPr/>
        </p:nvSpPr>
        <p:spPr>
          <a:xfrm>
            <a:off x="10150026" y="9643867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7" name="object 11">
            <a:extLst>
              <a:ext uri="{FF2B5EF4-FFF2-40B4-BE49-F238E27FC236}">
                <a16:creationId xmlns:a16="http://schemas.microsoft.com/office/drawing/2014/main" id="{FE8B4F91-E717-1A25-53C9-4B9719A39CB2}"/>
              </a:ext>
            </a:extLst>
          </p:cNvPr>
          <p:cNvGrpSpPr/>
          <p:nvPr/>
        </p:nvGrpSpPr>
        <p:grpSpPr>
          <a:xfrm>
            <a:off x="10913887" y="9558910"/>
            <a:ext cx="958215" cy="100965"/>
            <a:chOff x="10913887" y="9558910"/>
            <a:chExt cx="958215" cy="100965"/>
          </a:xfrm>
        </p:grpSpPr>
        <p:sp>
          <p:nvSpPr>
            <p:cNvPr id="8" name="object 12">
              <a:extLst>
                <a:ext uri="{FF2B5EF4-FFF2-40B4-BE49-F238E27FC236}">
                  <a16:creationId xmlns:a16="http://schemas.microsoft.com/office/drawing/2014/main" id="{88D33734-568C-16CE-F3DC-551263597672}"/>
                </a:ext>
              </a:extLst>
            </p:cNvPr>
            <p:cNvSpPr/>
            <p:nvPr/>
          </p:nvSpPr>
          <p:spPr>
            <a:xfrm>
              <a:off x="11003936" y="9609170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AE4BF29A-08AC-A402-90C4-F1E5476428A3}"/>
                </a:ext>
              </a:extLst>
            </p:cNvPr>
            <p:cNvSpPr/>
            <p:nvPr/>
          </p:nvSpPr>
          <p:spPr>
            <a:xfrm>
              <a:off x="10913884" y="9558915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6">
            <a:extLst>
              <a:ext uri="{FF2B5EF4-FFF2-40B4-BE49-F238E27FC236}">
                <a16:creationId xmlns:a16="http://schemas.microsoft.com/office/drawing/2014/main" id="{432F323A-34E2-E6E8-16C3-B9CD5C67B14E}"/>
              </a:ext>
            </a:extLst>
          </p:cNvPr>
          <p:cNvGrpSpPr/>
          <p:nvPr/>
        </p:nvGrpSpPr>
        <p:grpSpPr>
          <a:xfrm>
            <a:off x="10453876" y="6181246"/>
            <a:ext cx="9063990" cy="4439920"/>
            <a:chOff x="10453876" y="6181246"/>
            <a:chExt cx="9063990" cy="4439920"/>
          </a:xfrm>
        </p:grpSpPr>
        <p:sp>
          <p:nvSpPr>
            <p:cNvPr id="11" name="object 17">
              <a:extLst>
                <a:ext uri="{FF2B5EF4-FFF2-40B4-BE49-F238E27FC236}">
                  <a16:creationId xmlns:a16="http://schemas.microsoft.com/office/drawing/2014/main" id="{A5E37D87-B992-E578-C781-5B28B0482977}"/>
                </a:ext>
              </a:extLst>
            </p:cNvPr>
            <p:cNvSpPr/>
            <p:nvPr/>
          </p:nvSpPr>
          <p:spPr>
            <a:xfrm>
              <a:off x="12332222" y="8851851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8">
              <a:extLst>
                <a:ext uri="{FF2B5EF4-FFF2-40B4-BE49-F238E27FC236}">
                  <a16:creationId xmlns:a16="http://schemas.microsoft.com/office/drawing/2014/main" id="{84FC6925-84C9-C35F-558C-4ADC905B4E50}"/>
                </a:ext>
              </a:extLst>
            </p:cNvPr>
            <p:cNvSpPr/>
            <p:nvPr/>
          </p:nvSpPr>
          <p:spPr>
            <a:xfrm>
              <a:off x="12365602" y="8325039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9">
              <a:extLst>
                <a:ext uri="{FF2B5EF4-FFF2-40B4-BE49-F238E27FC236}">
                  <a16:creationId xmlns:a16="http://schemas.microsoft.com/office/drawing/2014/main" id="{68F80AF7-BFCA-F09B-D21F-1E688A19552D}"/>
                </a:ext>
              </a:extLst>
            </p:cNvPr>
            <p:cNvSpPr/>
            <p:nvPr/>
          </p:nvSpPr>
          <p:spPr>
            <a:xfrm>
              <a:off x="12918590" y="7781172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20">
              <a:extLst>
                <a:ext uri="{FF2B5EF4-FFF2-40B4-BE49-F238E27FC236}">
                  <a16:creationId xmlns:a16="http://schemas.microsoft.com/office/drawing/2014/main" id="{C3DF6270-DF9A-975C-447D-599E525DE25F}"/>
                </a:ext>
              </a:extLst>
            </p:cNvPr>
            <p:cNvSpPr/>
            <p:nvPr/>
          </p:nvSpPr>
          <p:spPr>
            <a:xfrm>
              <a:off x="12332222" y="7728849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1">
              <a:extLst>
                <a:ext uri="{FF2B5EF4-FFF2-40B4-BE49-F238E27FC236}">
                  <a16:creationId xmlns:a16="http://schemas.microsoft.com/office/drawing/2014/main" id="{0A445828-8531-F3EE-BE7A-A2F8D3A26D86}"/>
                </a:ext>
              </a:extLst>
            </p:cNvPr>
            <p:cNvSpPr/>
            <p:nvPr/>
          </p:nvSpPr>
          <p:spPr>
            <a:xfrm>
              <a:off x="10490706" y="8323225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1887042" y="0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22">
              <a:extLst>
                <a:ext uri="{FF2B5EF4-FFF2-40B4-BE49-F238E27FC236}">
                  <a16:creationId xmlns:a16="http://schemas.microsoft.com/office/drawing/2014/main" id="{950A62B4-C35E-80BA-EEFA-725923A09EE8}"/>
                </a:ext>
              </a:extLst>
            </p:cNvPr>
            <p:cNvSpPr/>
            <p:nvPr/>
          </p:nvSpPr>
          <p:spPr>
            <a:xfrm>
              <a:off x="12380404" y="7764036"/>
              <a:ext cx="5623560" cy="1688464"/>
            </a:xfrm>
            <a:custGeom>
              <a:avLst/>
              <a:gdLst/>
              <a:ahLst/>
              <a:cxnLst/>
              <a:rect l="l" t="t" r="r" b="b"/>
              <a:pathLst>
                <a:path w="5623559" h="1688465">
                  <a:moveTo>
                    <a:pt x="5454764" y="896086"/>
                  </a:moveTo>
                  <a:lnTo>
                    <a:pt x="5451754" y="875360"/>
                  </a:lnTo>
                  <a:lnTo>
                    <a:pt x="0" y="1667205"/>
                  </a:lnTo>
                  <a:lnTo>
                    <a:pt x="3009" y="1687918"/>
                  </a:lnTo>
                  <a:lnTo>
                    <a:pt x="5454764" y="896086"/>
                  </a:lnTo>
                  <a:close/>
                </a:path>
                <a:path w="5623559" h="1688465">
                  <a:moveTo>
                    <a:pt x="5463794" y="578523"/>
                  </a:moveTo>
                  <a:lnTo>
                    <a:pt x="5463718" y="557580"/>
                  </a:lnTo>
                  <a:lnTo>
                    <a:pt x="1460" y="578523"/>
                  </a:lnTo>
                  <a:lnTo>
                    <a:pt x="1549" y="599465"/>
                  </a:lnTo>
                  <a:lnTo>
                    <a:pt x="5463794" y="578523"/>
                  </a:lnTo>
                  <a:close/>
                </a:path>
                <a:path w="5623559" h="1688465">
                  <a:moveTo>
                    <a:pt x="5566664" y="746582"/>
                  </a:moveTo>
                  <a:lnTo>
                    <a:pt x="5565165" y="725690"/>
                  </a:lnTo>
                  <a:lnTo>
                    <a:pt x="548805" y="1085189"/>
                  </a:lnTo>
                  <a:lnTo>
                    <a:pt x="550303" y="1106081"/>
                  </a:lnTo>
                  <a:lnTo>
                    <a:pt x="5566664" y="746582"/>
                  </a:lnTo>
                  <a:close/>
                </a:path>
                <a:path w="5623559" h="1688465">
                  <a:moveTo>
                    <a:pt x="5623268" y="390893"/>
                  </a:moveTo>
                  <a:lnTo>
                    <a:pt x="504266" y="0"/>
                  </a:lnTo>
                  <a:lnTo>
                    <a:pt x="502666" y="20878"/>
                  </a:lnTo>
                  <a:lnTo>
                    <a:pt x="5621680" y="411772"/>
                  </a:lnTo>
                  <a:lnTo>
                    <a:pt x="5623268" y="39089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23">
              <a:extLst>
                <a:ext uri="{FF2B5EF4-FFF2-40B4-BE49-F238E27FC236}">
                  <a16:creationId xmlns:a16="http://schemas.microsoft.com/office/drawing/2014/main" id="{7DB58729-9E51-9161-9C47-62EDC6713728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846085" y="7045618"/>
              <a:ext cx="1671174" cy="1661274"/>
            </a:xfrm>
            <a:prstGeom prst="rect">
              <a:avLst/>
            </a:prstGeom>
          </p:spPr>
        </p:pic>
        <p:pic>
          <p:nvPicPr>
            <p:cNvPr id="19" name="object 24">
              <a:extLst>
                <a:ext uri="{FF2B5EF4-FFF2-40B4-BE49-F238E27FC236}">
                  <a16:creationId xmlns:a16="http://schemas.microsoft.com/office/drawing/2014/main" id="{6B65334B-A652-3BEA-753E-E2C7641B515A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036923" y="6181246"/>
              <a:ext cx="2438669" cy="4439611"/>
            </a:xfrm>
            <a:prstGeom prst="rect">
              <a:avLst/>
            </a:prstGeom>
          </p:spPr>
        </p:pic>
      </p:grpSp>
      <p:sp>
        <p:nvSpPr>
          <p:cNvPr id="20" name="object 25">
            <a:extLst>
              <a:ext uri="{FF2B5EF4-FFF2-40B4-BE49-F238E27FC236}">
                <a16:creationId xmlns:a16="http://schemas.microsoft.com/office/drawing/2014/main" id="{7F10F5C9-F449-53CF-BBFB-6456574A0936}"/>
              </a:ext>
            </a:extLst>
          </p:cNvPr>
          <p:cNvSpPr txBox="1"/>
          <p:nvPr/>
        </p:nvSpPr>
        <p:spPr>
          <a:xfrm>
            <a:off x="14849709" y="7475608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22" name="object 26">
            <a:extLst>
              <a:ext uri="{FF2B5EF4-FFF2-40B4-BE49-F238E27FC236}">
                <a16:creationId xmlns:a16="http://schemas.microsoft.com/office/drawing/2014/main" id="{B57D5FE1-6498-AA55-58E8-BFEB507FBA34}"/>
              </a:ext>
            </a:extLst>
          </p:cNvPr>
          <p:cNvGrpSpPr/>
          <p:nvPr/>
        </p:nvGrpSpPr>
        <p:grpSpPr>
          <a:xfrm>
            <a:off x="10170772" y="7406038"/>
            <a:ext cx="6819900" cy="2051050"/>
            <a:chOff x="10170772" y="7406038"/>
            <a:chExt cx="6819900" cy="2051050"/>
          </a:xfrm>
        </p:grpSpPr>
        <p:sp>
          <p:nvSpPr>
            <p:cNvPr id="23" name="object 27">
              <a:extLst>
                <a:ext uri="{FF2B5EF4-FFF2-40B4-BE49-F238E27FC236}">
                  <a16:creationId xmlns:a16="http://schemas.microsoft.com/office/drawing/2014/main" id="{D384DF97-5F79-5F3B-FA78-E99FF7DC5A7A}"/>
                </a:ext>
              </a:extLst>
            </p:cNvPr>
            <p:cNvSpPr/>
            <p:nvPr/>
          </p:nvSpPr>
          <p:spPr>
            <a:xfrm>
              <a:off x="16861476" y="7519720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5">
                  <a:moveTo>
                    <a:pt x="0" y="175688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28">
              <a:extLst>
                <a:ext uri="{FF2B5EF4-FFF2-40B4-BE49-F238E27FC236}">
                  <a16:creationId xmlns:a16="http://schemas.microsoft.com/office/drawing/2014/main" id="{93B7EE7E-C539-FD24-3EFC-A30DF4D3F66B}"/>
                </a:ext>
              </a:extLst>
            </p:cNvPr>
            <p:cNvSpPr/>
            <p:nvPr/>
          </p:nvSpPr>
          <p:spPr>
            <a:xfrm>
              <a:off x="16737279" y="7406049"/>
              <a:ext cx="128270" cy="1986280"/>
            </a:xfrm>
            <a:custGeom>
              <a:avLst/>
              <a:gdLst/>
              <a:ahLst/>
              <a:cxnLst/>
              <a:rect l="l" t="t" r="r" b="b"/>
              <a:pathLst>
                <a:path w="128269" h="1986279">
                  <a:moveTo>
                    <a:pt x="127952" y="1873046"/>
                  </a:moveTo>
                  <a:lnTo>
                    <a:pt x="113144" y="1858238"/>
                  </a:lnTo>
                  <a:lnTo>
                    <a:pt x="0" y="1971382"/>
                  </a:lnTo>
                  <a:lnTo>
                    <a:pt x="14808" y="1986191"/>
                  </a:lnTo>
                  <a:lnTo>
                    <a:pt x="127952" y="1873046"/>
                  </a:lnTo>
                  <a:close/>
                </a:path>
                <a:path w="128269" h="1986279">
                  <a:moveTo>
                    <a:pt x="127952" y="113144"/>
                  </a:moveTo>
                  <a:lnTo>
                    <a:pt x="14808" y="0"/>
                  </a:lnTo>
                  <a:lnTo>
                    <a:pt x="0" y="14808"/>
                  </a:lnTo>
                  <a:lnTo>
                    <a:pt x="113144" y="127952"/>
                  </a:lnTo>
                  <a:lnTo>
                    <a:pt x="127952" y="1131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29">
              <a:extLst>
                <a:ext uri="{FF2B5EF4-FFF2-40B4-BE49-F238E27FC236}">
                  <a16:creationId xmlns:a16="http://schemas.microsoft.com/office/drawing/2014/main" id="{5AA548F7-25AC-E8A0-56C5-E69A5478F1D5}"/>
                </a:ext>
              </a:extLst>
            </p:cNvPr>
            <p:cNvSpPr/>
            <p:nvPr/>
          </p:nvSpPr>
          <p:spPr>
            <a:xfrm>
              <a:off x="16862460" y="8398164"/>
              <a:ext cx="128270" cy="0"/>
            </a:xfrm>
            <a:custGeom>
              <a:avLst/>
              <a:gdLst/>
              <a:ahLst/>
              <a:cxnLst/>
              <a:rect l="l" t="t" r="r" b="b"/>
              <a:pathLst>
                <a:path w="128269">
                  <a:moveTo>
                    <a:pt x="127954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30">
              <a:extLst>
                <a:ext uri="{FF2B5EF4-FFF2-40B4-BE49-F238E27FC236}">
                  <a16:creationId xmlns:a16="http://schemas.microsoft.com/office/drawing/2014/main" id="{5AC9DDE0-4D62-7B2A-0936-EFDD598742DA}"/>
                </a:ext>
              </a:extLst>
            </p:cNvPr>
            <p:cNvSpPr/>
            <p:nvPr/>
          </p:nvSpPr>
          <p:spPr>
            <a:xfrm>
              <a:off x="10221032" y="7709023"/>
              <a:ext cx="0" cy="591185"/>
            </a:xfrm>
            <a:custGeom>
              <a:avLst/>
              <a:gdLst/>
              <a:ahLst/>
              <a:cxnLst/>
              <a:rect l="l" t="t" r="r" b="b"/>
              <a:pathLst>
                <a:path h="591184">
                  <a:moveTo>
                    <a:pt x="0" y="0"/>
                  </a:moveTo>
                  <a:lnTo>
                    <a:pt x="0" y="59061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31">
              <a:extLst>
                <a:ext uri="{FF2B5EF4-FFF2-40B4-BE49-F238E27FC236}">
                  <a16:creationId xmlns:a16="http://schemas.microsoft.com/office/drawing/2014/main" id="{389BBAE8-8695-FB21-606F-18E91B580A9A}"/>
                </a:ext>
              </a:extLst>
            </p:cNvPr>
            <p:cNvSpPr/>
            <p:nvPr/>
          </p:nvSpPr>
          <p:spPr>
            <a:xfrm>
              <a:off x="10170770" y="7618977"/>
              <a:ext cx="100965" cy="770890"/>
            </a:xfrm>
            <a:custGeom>
              <a:avLst/>
              <a:gdLst/>
              <a:ahLst/>
              <a:cxnLst/>
              <a:rect l="l" t="t" r="r" b="b"/>
              <a:pathLst>
                <a:path w="100965" h="770890">
                  <a:moveTo>
                    <a:pt x="100520" y="670191"/>
                  </a:moveTo>
                  <a:lnTo>
                    <a:pt x="0" y="670191"/>
                  </a:lnTo>
                  <a:lnTo>
                    <a:pt x="50253" y="770712"/>
                  </a:lnTo>
                  <a:lnTo>
                    <a:pt x="100520" y="670191"/>
                  </a:lnTo>
                  <a:close/>
                </a:path>
                <a:path w="100965" h="770890">
                  <a:moveTo>
                    <a:pt x="100520" y="100520"/>
                  </a:moveTo>
                  <a:lnTo>
                    <a:pt x="50253" y="0"/>
                  </a:lnTo>
                  <a:lnTo>
                    <a:pt x="0" y="100520"/>
                  </a:lnTo>
                  <a:lnTo>
                    <a:pt x="100520" y="100520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32">
              <a:extLst>
                <a:ext uri="{FF2B5EF4-FFF2-40B4-BE49-F238E27FC236}">
                  <a16:creationId xmlns:a16="http://schemas.microsoft.com/office/drawing/2014/main" id="{5007E1DD-FD9D-CD05-7389-A5ED475A5F89}"/>
                </a:ext>
              </a:extLst>
            </p:cNvPr>
            <p:cNvSpPr/>
            <p:nvPr/>
          </p:nvSpPr>
          <p:spPr>
            <a:xfrm>
              <a:off x="10461608" y="9420107"/>
              <a:ext cx="1887220" cy="0"/>
            </a:xfrm>
            <a:custGeom>
              <a:avLst/>
              <a:gdLst/>
              <a:ahLst/>
              <a:cxnLst/>
              <a:rect l="l" t="t" r="r" b="b"/>
              <a:pathLst>
                <a:path w="1887220">
                  <a:moveTo>
                    <a:pt x="1887042" y="0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33">
              <a:extLst>
                <a:ext uri="{FF2B5EF4-FFF2-40B4-BE49-F238E27FC236}">
                  <a16:creationId xmlns:a16="http://schemas.microsoft.com/office/drawing/2014/main" id="{D711E071-2E02-BE6D-2621-6C1E3FD4083D}"/>
                </a:ext>
              </a:extLst>
            </p:cNvPr>
            <p:cNvSpPr/>
            <p:nvPr/>
          </p:nvSpPr>
          <p:spPr>
            <a:xfrm>
              <a:off x="10489282" y="8286579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34">
            <a:extLst>
              <a:ext uri="{FF2B5EF4-FFF2-40B4-BE49-F238E27FC236}">
                <a16:creationId xmlns:a16="http://schemas.microsoft.com/office/drawing/2014/main" id="{CC7414AB-21E9-D26D-D35C-455994C23B8E}"/>
              </a:ext>
            </a:extLst>
          </p:cNvPr>
          <p:cNvSpPr txBox="1"/>
          <p:nvPr/>
        </p:nvSpPr>
        <p:spPr>
          <a:xfrm>
            <a:off x="17215280" y="8082058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59" name="object 43">
            <a:extLst>
              <a:ext uri="{FF2B5EF4-FFF2-40B4-BE49-F238E27FC236}">
                <a16:creationId xmlns:a16="http://schemas.microsoft.com/office/drawing/2014/main" id="{CDB2BAFE-2C08-C9E6-586A-83FDAF7D1E26}"/>
              </a:ext>
            </a:extLst>
          </p:cNvPr>
          <p:cNvSpPr txBox="1"/>
          <p:nvPr/>
        </p:nvSpPr>
        <p:spPr>
          <a:xfrm>
            <a:off x="18100560" y="10422595"/>
            <a:ext cx="1827530" cy="31877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950" spc="45" dirty="0">
                <a:solidFill>
                  <a:srgbClr val="5E5E5E"/>
                </a:solidFill>
                <a:latin typeface="Trebuchet MS"/>
                <a:cs typeface="Trebuchet MS"/>
              </a:rPr>
              <a:t>Image</a:t>
            </a:r>
            <a:r>
              <a:rPr sz="1950" spc="-80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15" dirty="0">
                <a:solidFill>
                  <a:srgbClr val="5E5E5E"/>
                </a:solidFill>
                <a:latin typeface="Trebuchet MS"/>
                <a:cs typeface="Trebuchet MS"/>
              </a:rPr>
              <a:t>source:</a:t>
            </a:r>
            <a:r>
              <a:rPr sz="1950" spc="-7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u="sng" spc="75" dirty="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  <a:latin typeface="Trebuchet MS"/>
                <a:cs typeface="Trebuchet MS"/>
              </a:rPr>
              <a:t>1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60" name="object 14">
            <a:extLst>
              <a:ext uri="{FF2B5EF4-FFF2-40B4-BE49-F238E27FC236}">
                <a16:creationId xmlns:a16="http://schemas.microsoft.com/office/drawing/2014/main" id="{06D92BA4-AC8F-85C4-FABD-D21E4EAC924B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 dirty="0">
              <a:latin typeface="Trebuchet MS"/>
              <a:cs typeface="Trebuchet MS"/>
            </a:endParaRPr>
          </a:p>
        </p:txBody>
      </p: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5EBE13B6-57FD-FB01-1F26-3AC610157020}"/>
              </a:ext>
            </a:extLst>
          </p:cNvPr>
          <p:cNvGrpSpPr/>
          <p:nvPr/>
        </p:nvGrpSpPr>
        <p:grpSpPr>
          <a:xfrm>
            <a:off x="7945883" y="3263574"/>
            <a:ext cx="5048406" cy="3285491"/>
            <a:chOff x="7945883" y="3263574"/>
            <a:chExt cx="5048406" cy="3285491"/>
          </a:xfrm>
        </p:grpSpPr>
        <p:sp>
          <p:nvSpPr>
            <p:cNvPr id="25" name="object 16">
              <a:extLst>
                <a:ext uri="{FF2B5EF4-FFF2-40B4-BE49-F238E27FC236}">
                  <a16:creationId xmlns:a16="http://schemas.microsoft.com/office/drawing/2014/main" id="{CE8A7215-F7C8-9E25-DEA5-B2C99EB423B9}"/>
                </a:ext>
              </a:extLst>
            </p:cNvPr>
            <p:cNvSpPr txBox="1"/>
            <p:nvPr/>
          </p:nvSpPr>
          <p:spPr>
            <a:xfrm>
              <a:off x="10120460" y="3263574"/>
              <a:ext cx="2873829" cy="2319481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40" b="1" spc="45" dirty="0">
                  <a:latin typeface="Arial"/>
                  <a:cs typeface="Arial"/>
                </a:rPr>
                <a:t>2D</a:t>
              </a:r>
              <a:r>
                <a:rPr lang="en-US" sz="2940" b="1" spc="-35" dirty="0">
                  <a:latin typeface="Arial"/>
                  <a:cs typeface="Arial"/>
                </a:rPr>
                <a:t> </a:t>
              </a:r>
              <a:r>
                <a:rPr lang="en-US" sz="294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h</a:t>
              </a:r>
              <a:r>
                <a:rPr lang="en-US" altLang="zh-TW" sz="2940" i="1" baseline="-25000" dirty="0">
                  <a:latin typeface="Times New Roman"/>
                  <a:cs typeface="Times New Roman"/>
                </a:rPr>
                <a:t>i, </a:t>
              </a:r>
              <a:r>
                <a:rPr lang="en-US" altLang="zh-TW" sz="294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4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4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40" dirty="0">
                <a:latin typeface="Arial"/>
                <a:cs typeface="Arial"/>
              </a:endParaRPr>
            </a:p>
          </p:txBody>
        </p:sp>
        <p:sp>
          <p:nvSpPr>
            <p:cNvPr id="26" name="文字方塊 25">
              <a:extLst>
                <a:ext uri="{FF2B5EF4-FFF2-40B4-BE49-F238E27FC236}">
                  <a16:creationId xmlns:a16="http://schemas.microsoft.com/office/drawing/2014/main" id="{8C46DC04-54A8-959F-68F0-89E064AC5C92}"/>
                </a:ext>
              </a:extLst>
            </p:cNvPr>
            <p:cNvSpPr txBox="1"/>
            <p:nvPr/>
          </p:nvSpPr>
          <p:spPr>
            <a:xfrm>
              <a:off x="10265616" y="5502797"/>
              <a:ext cx="2019142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 err="1">
                  <a:latin typeface="Times New Roman"/>
                  <a:cs typeface="Times New Roman"/>
                </a:rPr>
                <a:t>h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,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5845BE41-39B4-2E5E-5A56-030C5A8DEB2F}"/>
                </a:ext>
              </a:extLst>
            </p:cNvPr>
            <p:cNvSpPr txBox="1"/>
            <p:nvPr/>
          </p:nvSpPr>
          <p:spPr>
            <a:xfrm>
              <a:off x="10265616" y="4729100"/>
              <a:ext cx="2476255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h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grpSp>
          <p:nvGrpSpPr>
            <p:cNvPr id="29" name="群組 28">
              <a:extLst>
                <a:ext uri="{FF2B5EF4-FFF2-40B4-BE49-F238E27FC236}">
                  <a16:creationId xmlns:a16="http://schemas.microsoft.com/office/drawing/2014/main" id="{DAB8EE74-37E3-76D7-342A-FB2CA8BF82BE}"/>
                </a:ext>
              </a:extLst>
            </p:cNvPr>
            <p:cNvGrpSpPr/>
            <p:nvPr/>
          </p:nvGrpSpPr>
          <p:grpSpPr>
            <a:xfrm>
              <a:off x="7945883" y="3280941"/>
              <a:ext cx="2031364" cy="3268124"/>
              <a:chOff x="7945883" y="3280941"/>
              <a:chExt cx="2031364" cy="3268124"/>
            </a:xfrm>
          </p:grpSpPr>
          <p:grpSp>
            <p:nvGrpSpPr>
              <p:cNvPr id="32" name="群組 31">
                <a:extLst>
                  <a:ext uri="{FF2B5EF4-FFF2-40B4-BE49-F238E27FC236}">
                    <a16:creationId xmlns:a16="http://schemas.microsoft.com/office/drawing/2014/main" id="{15403946-A5B9-3422-0B8E-F4B3244E7579}"/>
                  </a:ext>
                </a:extLst>
              </p:cNvPr>
              <p:cNvGrpSpPr/>
              <p:nvPr/>
            </p:nvGrpSpPr>
            <p:grpSpPr>
              <a:xfrm>
                <a:off x="7945883" y="3280941"/>
                <a:ext cx="2031364" cy="2517702"/>
                <a:chOff x="7945883" y="3280941"/>
                <a:chExt cx="2031364" cy="2517702"/>
              </a:xfrm>
            </p:grpSpPr>
            <p:sp>
              <p:nvSpPr>
                <p:cNvPr id="35" name="object 16">
                  <a:extLst>
                    <a:ext uri="{FF2B5EF4-FFF2-40B4-BE49-F238E27FC236}">
                      <a16:creationId xmlns:a16="http://schemas.microsoft.com/office/drawing/2014/main" id="{688B9619-4417-2EC8-8F11-DF1F5BF23076}"/>
                    </a:ext>
                  </a:extLst>
                </p:cNvPr>
                <p:cNvSpPr txBox="1"/>
                <p:nvPr/>
              </p:nvSpPr>
              <p:spPr>
                <a:xfrm>
                  <a:off x="7945883" y="3280941"/>
                  <a:ext cx="2031364" cy="2294859"/>
                </a:xfrm>
                <a:prstGeom prst="rect">
                  <a:avLst/>
                </a:prstGeom>
              </p:spPr>
              <p:txBody>
                <a:bodyPr vert="horz" wrap="square" lIns="0" tIns="123825" rIns="0" bIns="0" rtlCol="0">
                  <a:spAutoFit/>
                </a:bodyPr>
                <a:lstStyle/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r>
                    <a:rPr lang="en-US" sz="2900" b="1" spc="45" dirty="0">
                      <a:latin typeface="Arial"/>
                      <a:cs typeface="Arial"/>
                    </a:rPr>
                    <a:t>1D</a:t>
                  </a:r>
                  <a:r>
                    <a:rPr lang="en-US" sz="2900" b="1" spc="-35" dirty="0">
                      <a:latin typeface="Arial"/>
                      <a:cs typeface="Arial"/>
                    </a:rPr>
                    <a:t> </a:t>
                  </a:r>
                  <a:r>
                    <a:rPr lang="en-US" sz="2900" b="1" dirty="0">
                      <a:latin typeface="Arial"/>
                      <a:cs typeface="Arial"/>
                    </a:rPr>
                    <a:t>Conv</a:t>
                  </a:r>
                </a:p>
                <a:p>
                  <a:pPr marL="277495">
                    <a:spcBef>
                      <a:spcPts val="975"/>
                    </a:spcBef>
                  </a:pP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0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25" dirty="0" err="1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00" i="1" baseline="-25000" dirty="0" err="1">
                      <a:latin typeface="Times New Roman"/>
                      <a:cs typeface="Times New Roman"/>
                    </a:rPr>
                    <a:t>i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lang="en-US" sz="2900" b="1" dirty="0">
                    <a:latin typeface="Arial"/>
                    <a:cs typeface="Arial"/>
                  </a:endParaRP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sz="29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36" name="文字方塊 35">
                  <a:extLst>
                    <a:ext uri="{FF2B5EF4-FFF2-40B4-BE49-F238E27FC236}">
                      <a16:creationId xmlns:a16="http://schemas.microsoft.com/office/drawing/2014/main" id="{AD184F5A-49D2-E8E6-39ED-70A34E56C8AD}"/>
                    </a:ext>
                  </a:extLst>
                </p:cNvPr>
                <p:cNvSpPr txBox="1"/>
                <p:nvPr/>
              </p:nvSpPr>
              <p:spPr>
                <a:xfrm>
                  <a:off x="8104603" y="4699881"/>
                  <a:ext cx="1583832" cy="109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4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25" dirty="0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40" i="1" spc="25" baseline="-25000" dirty="0">
                      <a:latin typeface="Times New Roman"/>
                      <a:cs typeface="Times New Roman"/>
                    </a:rPr>
                    <a:t>o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endParaRPr kumimoji="1" lang="zh-TW" altLang="en-US" sz="3600" dirty="0"/>
                </a:p>
              </p:txBody>
            </p:sp>
          </p:grpSp>
          <p:sp>
            <p:nvSpPr>
              <p:cNvPr id="34" name="文字方塊 33">
                <a:extLst>
                  <a:ext uri="{FF2B5EF4-FFF2-40B4-BE49-F238E27FC236}">
                    <a16:creationId xmlns:a16="http://schemas.microsoft.com/office/drawing/2014/main" id="{D7F589FE-720F-A39B-D3B3-BDCA706CDD12}"/>
                  </a:ext>
                </a:extLst>
              </p:cNvPr>
              <p:cNvSpPr txBox="1"/>
              <p:nvPr/>
            </p:nvSpPr>
            <p:spPr>
              <a:xfrm>
                <a:off x="8104603" y="5450303"/>
                <a:ext cx="1586588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k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</p:grpSp>
      <p:sp>
        <p:nvSpPr>
          <p:cNvPr id="39" name="內容版面配置區 38">
            <a:extLst>
              <a:ext uri="{FF2B5EF4-FFF2-40B4-BE49-F238E27FC236}">
                <a16:creationId xmlns:a16="http://schemas.microsoft.com/office/drawing/2014/main" id="{F32FB888-AA77-4197-C245-11348EA428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0" name="內容版面配置區 37">
            <a:extLst>
              <a:ext uri="{FF2B5EF4-FFF2-40B4-BE49-F238E27FC236}">
                <a16:creationId xmlns:a16="http://schemas.microsoft.com/office/drawing/2014/main" id="{BA16525F-987F-4834-2BA0-83AE7BE53274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Input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Output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Weights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Bias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838032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28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E1F386D-759C-F0C4-5015-964E5F57A2AE}"/>
              </a:ext>
            </a:extLst>
          </p:cNvPr>
          <p:cNvGraphicFramePr>
            <a:graphicFrameLocks noGrp="1"/>
          </p:cNvGraphicFramePr>
          <p:nvPr/>
        </p:nvGraphicFramePr>
        <p:xfrm>
          <a:off x="1492798" y="7122919"/>
          <a:ext cx="5230493" cy="34942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</a:tbl>
          </a:graphicData>
        </a:graphic>
      </p:graphicFrame>
      <p:pic>
        <p:nvPicPr>
          <p:cNvPr id="71" name="object 15">
            <a:extLst>
              <a:ext uri="{FF2B5EF4-FFF2-40B4-BE49-F238E27FC236}">
                <a16:creationId xmlns:a16="http://schemas.microsoft.com/office/drawing/2014/main" id="{3C0E4E0D-C553-78B3-6322-ACF376EFBD0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87558" y="3340307"/>
            <a:ext cx="2236988" cy="2685667"/>
          </a:xfrm>
          <a:prstGeom prst="rect">
            <a:avLst/>
          </a:prstGeom>
        </p:spPr>
      </p:pic>
      <p:sp>
        <p:nvSpPr>
          <p:cNvPr id="72" name="object 47">
            <a:extLst>
              <a:ext uri="{FF2B5EF4-FFF2-40B4-BE49-F238E27FC236}">
                <a16:creationId xmlns:a16="http://schemas.microsoft.com/office/drawing/2014/main" id="{C886BC51-A540-5185-DDC5-87AC5F43B6A2}"/>
              </a:ext>
            </a:extLst>
          </p:cNvPr>
          <p:cNvSpPr txBox="1"/>
          <p:nvPr/>
        </p:nvSpPr>
        <p:spPr>
          <a:xfrm>
            <a:off x="14106298" y="5376829"/>
            <a:ext cx="29845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3" name="object 49">
            <a:extLst>
              <a:ext uri="{FF2B5EF4-FFF2-40B4-BE49-F238E27FC236}">
                <a16:creationId xmlns:a16="http://schemas.microsoft.com/office/drawing/2014/main" id="{EA33BD5C-12B2-3A3D-160F-57505F1685F8}"/>
              </a:ext>
            </a:extLst>
          </p:cNvPr>
          <p:cNvSpPr txBox="1"/>
          <p:nvPr/>
        </p:nvSpPr>
        <p:spPr>
          <a:xfrm>
            <a:off x="14404748" y="3079972"/>
            <a:ext cx="407034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0" dirty="0">
                <a:latin typeface="Times New Roman"/>
                <a:cs typeface="Times New Roman"/>
              </a:rPr>
              <a:t>w</a:t>
            </a:r>
            <a:r>
              <a:rPr sz="2775" i="1" spc="-44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4" name="object 50">
            <a:extLst>
              <a:ext uri="{FF2B5EF4-FFF2-40B4-BE49-F238E27FC236}">
                <a16:creationId xmlns:a16="http://schemas.microsoft.com/office/drawing/2014/main" id="{B14720F1-40ED-AE6C-5F5B-3D3C69715F51}"/>
              </a:ext>
            </a:extLst>
          </p:cNvPr>
          <p:cNvSpPr txBox="1"/>
          <p:nvPr/>
        </p:nvSpPr>
        <p:spPr>
          <a:xfrm>
            <a:off x="15268035" y="3185035"/>
            <a:ext cx="3511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5" name="object 48">
            <a:extLst>
              <a:ext uri="{FF2B5EF4-FFF2-40B4-BE49-F238E27FC236}">
                <a16:creationId xmlns:a16="http://schemas.microsoft.com/office/drawing/2014/main" id="{432D2E1A-B563-76F3-9251-EF43F4091F30}"/>
              </a:ext>
            </a:extLst>
          </p:cNvPr>
          <p:cNvSpPr txBox="1"/>
          <p:nvPr/>
        </p:nvSpPr>
        <p:spPr>
          <a:xfrm>
            <a:off x="15344749" y="5559770"/>
            <a:ext cx="638810" cy="94064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259079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w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400" dirty="0">
              <a:latin typeface="Times New Roman"/>
              <a:cs typeface="Times New Roman"/>
            </a:endParaRPr>
          </a:p>
        </p:txBody>
      </p:sp>
      <p:pic>
        <p:nvPicPr>
          <p:cNvPr id="24" name="object 9">
            <a:extLst>
              <a:ext uri="{FF2B5EF4-FFF2-40B4-BE49-F238E27FC236}">
                <a16:creationId xmlns:a16="http://schemas.microsoft.com/office/drawing/2014/main" id="{518C083D-7679-D7F5-8AF5-10EFC2D60C2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01753" y="6669530"/>
            <a:ext cx="3093171" cy="2791150"/>
          </a:xfrm>
          <a:prstGeom prst="rect">
            <a:avLst/>
          </a:prstGeom>
        </p:spPr>
      </p:pic>
      <p:sp>
        <p:nvSpPr>
          <p:cNvPr id="25" name="object 10">
            <a:extLst>
              <a:ext uri="{FF2B5EF4-FFF2-40B4-BE49-F238E27FC236}">
                <a16:creationId xmlns:a16="http://schemas.microsoft.com/office/drawing/2014/main" id="{8045EC20-1591-941A-269C-8A4DE0552E9A}"/>
              </a:ext>
            </a:extLst>
          </p:cNvPr>
          <p:cNvSpPr txBox="1"/>
          <p:nvPr/>
        </p:nvSpPr>
        <p:spPr>
          <a:xfrm>
            <a:off x="10150026" y="9643867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26" name="object 11">
            <a:extLst>
              <a:ext uri="{FF2B5EF4-FFF2-40B4-BE49-F238E27FC236}">
                <a16:creationId xmlns:a16="http://schemas.microsoft.com/office/drawing/2014/main" id="{B02AE957-B933-E864-7788-2F9DBC110612}"/>
              </a:ext>
            </a:extLst>
          </p:cNvPr>
          <p:cNvGrpSpPr/>
          <p:nvPr/>
        </p:nvGrpSpPr>
        <p:grpSpPr>
          <a:xfrm>
            <a:off x="10913887" y="9558910"/>
            <a:ext cx="958215" cy="100965"/>
            <a:chOff x="10913887" y="9558910"/>
            <a:chExt cx="958215" cy="100965"/>
          </a:xfrm>
        </p:grpSpPr>
        <p:sp>
          <p:nvSpPr>
            <p:cNvPr id="28" name="object 12">
              <a:extLst>
                <a:ext uri="{FF2B5EF4-FFF2-40B4-BE49-F238E27FC236}">
                  <a16:creationId xmlns:a16="http://schemas.microsoft.com/office/drawing/2014/main" id="{0262673B-3A08-84ED-E8BA-2BDDD7E729A0}"/>
                </a:ext>
              </a:extLst>
            </p:cNvPr>
            <p:cNvSpPr/>
            <p:nvPr/>
          </p:nvSpPr>
          <p:spPr>
            <a:xfrm>
              <a:off x="11003936" y="9609170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13">
              <a:extLst>
                <a:ext uri="{FF2B5EF4-FFF2-40B4-BE49-F238E27FC236}">
                  <a16:creationId xmlns:a16="http://schemas.microsoft.com/office/drawing/2014/main" id="{CE19A943-ED0E-C150-7BDD-EF91A13C80A0}"/>
                </a:ext>
              </a:extLst>
            </p:cNvPr>
            <p:cNvSpPr/>
            <p:nvPr/>
          </p:nvSpPr>
          <p:spPr>
            <a:xfrm>
              <a:off x="10913884" y="9558915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14">
            <a:extLst>
              <a:ext uri="{FF2B5EF4-FFF2-40B4-BE49-F238E27FC236}">
                <a16:creationId xmlns:a16="http://schemas.microsoft.com/office/drawing/2014/main" id="{19084660-D82B-F1D3-882B-4D96B080D1C6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34" name="object 16">
            <a:extLst>
              <a:ext uri="{FF2B5EF4-FFF2-40B4-BE49-F238E27FC236}">
                <a16:creationId xmlns:a16="http://schemas.microsoft.com/office/drawing/2014/main" id="{D65D5EE1-CC58-C3BE-21C5-48DB753186A1}"/>
              </a:ext>
            </a:extLst>
          </p:cNvPr>
          <p:cNvGrpSpPr/>
          <p:nvPr/>
        </p:nvGrpSpPr>
        <p:grpSpPr>
          <a:xfrm>
            <a:off x="12504631" y="6181246"/>
            <a:ext cx="7012940" cy="4439920"/>
            <a:chOff x="12504631" y="6181246"/>
            <a:chExt cx="7012940" cy="4439920"/>
          </a:xfrm>
        </p:grpSpPr>
        <p:sp>
          <p:nvSpPr>
            <p:cNvPr id="35" name="object 17">
              <a:extLst>
                <a:ext uri="{FF2B5EF4-FFF2-40B4-BE49-F238E27FC236}">
                  <a16:creationId xmlns:a16="http://schemas.microsoft.com/office/drawing/2014/main" id="{6C9ECEF6-425C-BF9A-91C9-B60ACFA258A1}"/>
                </a:ext>
              </a:extLst>
            </p:cNvPr>
            <p:cNvSpPr/>
            <p:nvPr/>
          </p:nvSpPr>
          <p:spPr>
            <a:xfrm>
              <a:off x="12508091" y="8673243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18">
              <a:extLst>
                <a:ext uri="{FF2B5EF4-FFF2-40B4-BE49-F238E27FC236}">
                  <a16:creationId xmlns:a16="http://schemas.microsoft.com/office/drawing/2014/main" id="{B00D245E-B8E1-2DF2-BAB3-BFC5D567D73C}"/>
                </a:ext>
              </a:extLst>
            </p:cNvPr>
            <p:cNvSpPr/>
            <p:nvPr/>
          </p:nvSpPr>
          <p:spPr>
            <a:xfrm>
              <a:off x="12541461" y="8146431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9">
              <a:extLst>
                <a:ext uri="{FF2B5EF4-FFF2-40B4-BE49-F238E27FC236}">
                  <a16:creationId xmlns:a16="http://schemas.microsoft.com/office/drawing/2014/main" id="{7AC6DB78-F905-4641-44E5-6F9721A4D623}"/>
                </a:ext>
              </a:extLst>
            </p:cNvPr>
            <p:cNvSpPr/>
            <p:nvPr/>
          </p:nvSpPr>
          <p:spPr>
            <a:xfrm>
              <a:off x="13094449" y="7602564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0">
              <a:extLst>
                <a:ext uri="{FF2B5EF4-FFF2-40B4-BE49-F238E27FC236}">
                  <a16:creationId xmlns:a16="http://schemas.microsoft.com/office/drawing/2014/main" id="{2D464ACF-3C89-926F-AF1E-85437EBAA1F1}"/>
                </a:ext>
              </a:extLst>
            </p:cNvPr>
            <p:cNvSpPr/>
            <p:nvPr/>
          </p:nvSpPr>
          <p:spPr>
            <a:xfrm>
              <a:off x="12508091" y="7550241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1">
              <a:extLst>
                <a:ext uri="{FF2B5EF4-FFF2-40B4-BE49-F238E27FC236}">
                  <a16:creationId xmlns:a16="http://schemas.microsoft.com/office/drawing/2014/main" id="{7F9E3805-DA25-5817-FED2-9C25529F2E1E}"/>
                </a:ext>
              </a:extLst>
            </p:cNvPr>
            <p:cNvSpPr/>
            <p:nvPr/>
          </p:nvSpPr>
          <p:spPr>
            <a:xfrm>
              <a:off x="12556274" y="7585424"/>
              <a:ext cx="5623560" cy="1688464"/>
            </a:xfrm>
            <a:custGeom>
              <a:avLst/>
              <a:gdLst/>
              <a:ahLst/>
              <a:cxnLst/>
              <a:rect l="l" t="t" r="r" b="b"/>
              <a:pathLst>
                <a:path w="5623559" h="1688465">
                  <a:moveTo>
                    <a:pt x="5454764" y="896099"/>
                  </a:moveTo>
                  <a:lnTo>
                    <a:pt x="5451754" y="875372"/>
                  </a:lnTo>
                  <a:lnTo>
                    <a:pt x="0" y="1667205"/>
                  </a:lnTo>
                  <a:lnTo>
                    <a:pt x="3009" y="1687931"/>
                  </a:lnTo>
                  <a:lnTo>
                    <a:pt x="5454764" y="896099"/>
                  </a:lnTo>
                  <a:close/>
                </a:path>
                <a:path w="5623559" h="1688465">
                  <a:moveTo>
                    <a:pt x="5463794" y="578535"/>
                  </a:moveTo>
                  <a:lnTo>
                    <a:pt x="5463718" y="557593"/>
                  </a:lnTo>
                  <a:lnTo>
                    <a:pt x="1460" y="578535"/>
                  </a:lnTo>
                  <a:lnTo>
                    <a:pt x="1549" y="599478"/>
                  </a:lnTo>
                  <a:lnTo>
                    <a:pt x="5463794" y="578535"/>
                  </a:lnTo>
                  <a:close/>
                </a:path>
                <a:path w="5623559" h="1688465">
                  <a:moveTo>
                    <a:pt x="5566664" y="746582"/>
                  </a:moveTo>
                  <a:lnTo>
                    <a:pt x="5565165" y="725703"/>
                  </a:lnTo>
                  <a:lnTo>
                    <a:pt x="548805" y="1085189"/>
                  </a:lnTo>
                  <a:lnTo>
                    <a:pt x="550303" y="1106081"/>
                  </a:lnTo>
                  <a:lnTo>
                    <a:pt x="5566664" y="746582"/>
                  </a:lnTo>
                  <a:close/>
                </a:path>
                <a:path w="5623559" h="1688465">
                  <a:moveTo>
                    <a:pt x="5623268" y="390906"/>
                  </a:moveTo>
                  <a:lnTo>
                    <a:pt x="504266" y="0"/>
                  </a:lnTo>
                  <a:lnTo>
                    <a:pt x="502666" y="20878"/>
                  </a:lnTo>
                  <a:lnTo>
                    <a:pt x="5621680" y="411784"/>
                  </a:lnTo>
                  <a:lnTo>
                    <a:pt x="5623268" y="390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22">
              <a:extLst>
                <a:ext uri="{FF2B5EF4-FFF2-40B4-BE49-F238E27FC236}">
                  <a16:creationId xmlns:a16="http://schemas.microsoft.com/office/drawing/2014/main" id="{452B56C6-E58F-A33C-0815-87C9C0B3C6E5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846085" y="7045618"/>
              <a:ext cx="1671174" cy="1661274"/>
            </a:xfrm>
            <a:prstGeom prst="rect">
              <a:avLst/>
            </a:prstGeom>
          </p:spPr>
        </p:pic>
        <p:pic>
          <p:nvPicPr>
            <p:cNvPr id="42" name="object 23">
              <a:extLst>
                <a:ext uri="{FF2B5EF4-FFF2-40B4-BE49-F238E27FC236}">
                  <a16:creationId xmlns:a16="http://schemas.microsoft.com/office/drawing/2014/main" id="{DFAB81FF-0611-99A0-8E28-87E532C01507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036923" y="6181246"/>
              <a:ext cx="2438669" cy="4439611"/>
            </a:xfrm>
            <a:prstGeom prst="rect">
              <a:avLst/>
            </a:prstGeom>
          </p:spPr>
        </p:pic>
      </p:grpSp>
      <p:sp>
        <p:nvSpPr>
          <p:cNvPr id="43" name="object 24">
            <a:extLst>
              <a:ext uri="{FF2B5EF4-FFF2-40B4-BE49-F238E27FC236}">
                <a16:creationId xmlns:a16="http://schemas.microsoft.com/office/drawing/2014/main" id="{71366DE3-887F-3DF5-D807-3790CD526180}"/>
              </a:ext>
            </a:extLst>
          </p:cNvPr>
          <p:cNvSpPr txBox="1"/>
          <p:nvPr/>
        </p:nvSpPr>
        <p:spPr>
          <a:xfrm>
            <a:off x="14849709" y="7475608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44" name="object 25">
            <a:extLst>
              <a:ext uri="{FF2B5EF4-FFF2-40B4-BE49-F238E27FC236}">
                <a16:creationId xmlns:a16="http://schemas.microsoft.com/office/drawing/2014/main" id="{BC788837-3DBA-CDAF-80D1-0AFFCD7DCF74}"/>
              </a:ext>
            </a:extLst>
          </p:cNvPr>
          <p:cNvGrpSpPr/>
          <p:nvPr/>
        </p:nvGrpSpPr>
        <p:grpSpPr>
          <a:xfrm>
            <a:off x="10170772" y="7406038"/>
            <a:ext cx="6819900" cy="1986280"/>
            <a:chOff x="10170772" y="7406038"/>
            <a:chExt cx="6819900" cy="1986280"/>
          </a:xfrm>
        </p:grpSpPr>
        <p:sp>
          <p:nvSpPr>
            <p:cNvPr id="45" name="object 26">
              <a:extLst>
                <a:ext uri="{FF2B5EF4-FFF2-40B4-BE49-F238E27FC236}">
                  <a16:creationId xmlns:a16="http://schemas.microsoft.com/office/drawing/2014/main" id="{F82DF667-1D49-CAAF-BA3B-A9BE6432A455}"/>
                </a:ext>
              </a:extLst>
            </p:cNvPr>
            <p:cNvSpPr/>
            <p:nvPr/>
          </p:nvSpPr>
          <p:spPr>
            <a:xfrm>
              <a:off x="16861476" y="7519720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5">
                  <a:moveTo>
                    <a:pt x="0" y="175688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27">
              <a:extLst>
                <a:ext uri="{FF2B5EF4-FFF2-40B4-BE49-F238E27FC236}">
                  <a16:creationId xmlns:a16="http://schemas.microsoft.com/office/drawing/2014/main" id="{770AA1C5-0F55-1868-E858-2E791AD6A8FF}"/>
                </a:ext>
              </a:extLst>
            </p:cNvPr>
            <p:cNvSpPr/>
            <p:nvPr/>
          </p:nvSpPr>
          <p:spPr>
            <a:xfrm>
              <a:off x="16737279" y="7406049"/>
              <a:ext cx="128270" cy="1986280"/>
            </a:xfrm>
            <a:custGeom>
              <a:avLst/>
              <a:gdLst/>
              <a:ahLst/>
              <a:cxnLst/>
              <a:rect l="l" t="t" r="r" b="b"/>
              <a:pathLst>
                <a:path w="128269" h="1986279">
                  <a:moveTo>
                    <a:pt x="127952" y="1873046"/>
                  </a:moveTo>
                  <a:lnTo>
                    <a:pt x="113144" y="1858238"/>
                  </a:lnTo>
                  <a:lnTo>
                    <a:pt x="0" y="1971382"/>
                  </a:lnTo>
                  <a:lnTo>
                    <a:pt x="14808" y="1986191"/>
                  </a:lnTo>
                  <a:lnTo>
                    <a:pt x="127952" y="1873046"/>
                  </a:lnTo>
                  <a:close/>
                </a:path>
                <a:path w="128269" h="1986279">
                  <a:moveTo>
                    <a:pt x="127952" y="113144"/>
                  </a:moveTo>
                  <a:lnTo>
                    <a:pt x="14808" y="0"/>
                  </a:lnTo>
                  <a:lnTo>
                    <a:pt x="0" y="14808"/>
                  </a:lnTo>
                  <a:lnTo>
                    <a:pt x="113144" y="127952"/>
                  </a:lnTo>
                  <a:lnTo>
                    <a:pt x="127952" y="1131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28">
              <a:extLst>
                <a:ext uri="{FF2B5EF4-FFF2-40B4-BE49-F238E27FC236}">
                  <a16:creationId xmlns:a16="http://schemas.microsoft.com/office/drawing/2014/main" id="{FC0EA371-3773-6E67-0439-37E6C0209ACE}"/>
                </a:ext>
              </a:extLst>
            </p:cNvPr>
            <p:cNvSpPr/>
            <p:nvPr/>
          </p:nvSpPr>
          <p:spPr>
            <a:xfrm>
              <a:off x="16862460" y="8398164"/>
              <a:ext cx="128270" cy="0"/>
            </a:xfrm>
            <a:custGeom>
              <a:avLst/>
              <a:gdLst/>
              <a:ahLst/>
              <a:cxnLst/>
              <a:rect l="l" t="t" r="r" b="b"/>
              <a:pathLst>
                <a:path w="128269">
                  <a:moveTo>
                    <a:pt x="127954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29">
              <a:extLst>
                <a:ext uri="{FF2B5EF4-FFF2-40B4-BE49-F238E27FC236}">
                  <a16:creationId xmlns:a16="http://schemas.microsoft.com/office/drawing/2014/main" id="{C29FC38B-BB87-AD34-7FE6-C81774726761}"/>
                </a:ext>
              </a:extLst>
            </p:cNvPr>
            <p:cNvSpPr/>
            <p:nvPr/>
          </p:nvSpPr>
          <p:spPr>
            <a:xfrm>
              <a:off x="10221032" y="7709023"/>
              <a:ext cx="0" cy="591185"/>
            </a:xfrm>
            <a:custGeom>
              <a:avLst/>
              <a:gdLst/>
              <a:ahLst/>
              <a:cxnLst/>
              <a:rect l="l" t="t" r="r" b="b"/>
              <a:pathLst>
                <a:path h="591184">
                  <a:moveTo>
                    <a:pt x="0" y="0"/>
                  </a:moveTo>
                  <a:lnTo>
                    <a:pt x="0" y="59061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30">
              <a:extLst>
                <a:ext uri="{FF2B5EF4-FFF2-40B4-BE49-F238E27FC236}">
                  <a16:creationId xmlns:a16="http://schemas.microsoft.com/office/drawing/2014/main" id="{9DD23460-2312-57D3-13CF-8F8C446C3E37}"/>
                </a:ext>
              </a:extLst>
            </p:cNvPr>
            <p:cNvSpPr/>
            <p:nvPr/>
          </p:nvSpPr>
          <p:spPr>
            <a:xfrm>
              <a:off x="10170770" y="7618977"/>
              <a:ext cx="100965" cy="770890"/>
            </a:xfrm>
            <a:custGeom>
              <a:avLst/>
              <a:gdLst/>
              <a:ahLst/>
              <a:cxnLst/>
              <a:rect l="l" t="t" r="r" b="b"/>
              <a:pathLst>
                <a:path w="100965" h="770890">
                  <a:moveTo>
                    <a:pt x="100520" y="670191"/>
                  </a:moveTo>
                  <a:lnTo>
                    <a:pt x="0" y="670191"/>
                  </a:lnTo>
                  <a:lnTo>
                    <a:pt x="50253" y="770712"/>
                  </a:lnTo>
                  <a:lnTo>
                    <a:pt x="100520" y="670191"/>
                  </a:lnTo>
                  <a:close/>
                </a:path>
                <a:path w="100965" h="770890">
                  <a:moveTo>
                    <a:pt x="100520" y="100520"/>
                  </a:moveTo>
                  <a:lnTo>
                    <a:pt x="50253" y="0"/>
                  </a:lnTo>
                  <a:lnTo>
                    <a:pt x="0" y="100520"/>
                  </a:lnTo>
                  <a:lnTo>
                    <a:pt x="100520" y="100520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31">
            <a:extLst>
              <a:ext uri="{FF2B5EF4-FFF2-40B4-BE49-F238E27FC236}">
                <a16:creationId xmlns:a16="http://schemas.microsoft.com/office/drawing/2014/main" id="{7F5B74D1-795E-9076-C7D3-8FCFAE37B97A}"/>
              </a:ext>
            </a:extLst>
          </p:cNvPr>
          <p:cNvSpPr txBox="1"/>
          <p:nvPr/>
        </p:nvSpPr>
        <p:spPr>
          <a:xfrm>
            <a:off x="17215280" y="8082058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9B0511C2-A3ED-E5FA-071D-D49CB06D9123}"/>
              </a:ext>
            </a:extLst>
          </p:cNvPr>
          <p:cNvGrpSpPr/>
          <p:nvPr/>
        </p:nvGrpSpPr>
        <p:grpSpPr>
          <a:xfrm>
            <a:off x="7945883" y="3263574"/>
            <a:ext cx="5048406" cy="3285491"/>
            <a:chOff x="7945883" y="3263574"/>
            <a:chExt cx="5048406" cy="3285491"/>
          </a:xfrm>
        </p:grpSpPr>
        <p:sp>
          <p:nvSpPr>
            <p:cNvPr id="6" name="object 16">
              <a:extLst>
                <a:ext uri="{FF2B5EF4-FFF2-40B4-BE49-F238E27FC236}">
                  <a16:creationId xmlns:a16="http://schemas.microsoft.com/office/drawing/2014/main" id="{82849303-8847-728F-F880-04E0545C8F58}"/>
                </a:ext>
              </a:extLst>
            </p:cNvPr>
            <p:cNvSpPr txBox="1"/>
            <p:nvPr/>
          </p:nvSpPr>
          <p:spPr>
            <a:xfrm>
              <a:off x="10120460" y="3263574"/>
              <a:ext cx="2873829" cy="2319481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40" b="1" spc="45" dirty="0">
                  <a:latin typeface="Arial"/>
                  <a:cs typeface="Arial"/>
                </a:rPr>
                <a:t>2D</a:t>
              </a:r>
              <a:r>
                <a:rPr lang="en-US" sz="2940" b="1" spc="-35" dirty="0">
                  <a:latin typeface="Arial"/>
                  <a:cs typeface="Arial"/>
                </a:rPr>
                <a:t> </a:t>
              </a:r>
              <a:r>
                <a:rPr lang="en-US" sz="294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h</a:t>
              </a:r>
              <a:r>
                <a:rPr lang="en-US" altLang="zh-TW" sz="2940" i="1" baseline="-25000" dirty="0">
                  <a:latin typeface="Times New Roman"/>
                  <a:cs typeface="Times New Roman"/>
                </a:rPr>
                <a:t>i, </a:t>
              </a:r>
              <a:r>
                <a:rPr lang="en-US" altLang="zh-TW" sz="294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4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4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40" dirty="0">
                <a:latin typeface="Arial"/>
                <a:cs typeface="Arial"/>
              </a:endParaRPr>
            </a:p>
          </p:txBody>
        </p: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863D5C7D-782B-8A5C-433D-1FF57FDAF25B}"/>
                </a:ext>
              </a:extLst>
            </p:cNvPr>
            <p:cNvSpPr txBox="1"/>
            <p:nvPr/>
          </p:nvSpPr>
          <p:spPr>
            <a:xfrm>
              <a:off x="10265616" y="5502797"/>
              <a:ext cx="2019142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 err="1">
                  <a:latin typeface="Times New Roman"/>
                  <a:cs typeface="Times New Roman"/>
                </a:rPr>
                <a:t>h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,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BD174C6F-95AC-65D6-8CF3-AB8E496164B1}"/>
                </a:ext>
              </a:extLst>
            </p:cNvPr>
            <p:cNvSpPr txBox="1"/>
            <p:nvPr/>
          </p:nvSpPr>
          <p:spPr>
            <a:xfrm>
              <a:off x="10265616" y="4729100"/>
              <a:ext cx="2476255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h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190D2F40-3428-F7A8-251E-949522DA4EB7}"/>
                </a:ext>
              </a:extLst>
            </p:cNvPr>
            <p:cNvGrpSpPr/>
            <p:nvPr/>
          </p:nvGrpSpPr>
          <p:grpSpPr>
            <a:xfrm>
              <a:off x="7945883" y="3280941"/>
              <a:ext cx="2031364" cy="3268124"/>
              <a:chOff x="7945883" y="3280941"/>
              <a:chExt cx="2031364" cy="3268124"/>
            </a:xfrm>
          </p:grpSpPr>
          <p:grpSp>
            <p:nvGrpSpPr>
              <p:cNvPr id="10" name="群組 9">
                <a:extLst>
                  <a:ext uri="{FF2B5EF4-FFF2-40B4-BE49-F238E27FC236}">
                    <a16:creationId xmlns:a16="http://schemas.microsoft.com/office/drawing/2014/main" id="{8DE881FD-B5DA-12BE-0A2F-9751DF48D46E}"/>
                  </a:ext>
                </a:extLst>
              </p:cNvPr>
              <p:cNvGrpSpPr/>
              <p:nvPr/>
            </p:nvGrpSpPr>
            <p:grpSpPr>
              <a:xfrm>
                <a:off x="7945883" y="3280941"/>
                <a:ext cx="2031364" cy="2517702"/>
                <a:chOff x="7945883" y="3280941"/>
                <a:chExt cx="2031364" cy="2517702"/>
              </a:xfrm>
            </p:grpSpPr>
            <p:sp>
              <p:nvSpPr>
                <p:cNvPr id="12" name="object 16">
                  <a:extLst>
                    <a:ext uri="{FF2B5EF4-FFF2-40B4-BE49-F238E27FC236}">
                      <a16:creationId xmlns:a16="http://schemas.microsoft.com/office/drawing/2014/main" id="{31FB2C8B-672C-ABEB-E9D7-874563E8853D}"/>
                    </a:ext>
                  </a:extLst>
                </p:cNvPr>
                <p:cNvSpPr txBox="1"/>
                <p:nvPr/>
              </p:nvSpPr>
              <p:spPr>
                <a:xfrm>
                  <a:off x="7945883" y="3280941"/>
                  <a:ext cx="2031364" cy="2294859"/>
                </a:xfrm>
                <a:prstGeom prst="rect">
                  <a:avLst/>
                </a:prstGeom>
              </p:spPr>
              <p:txBody>
                <a:bodyPr vert="horz" wrap="square" lIns="0" tIns="123825" rIns="0" bIns="0" rtlCol="0">
                  <a:spAutoFit/>
                </a:bodyPr>
                <a:lstStyle/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r>
                    <a:rPr lang="en-US" sz="2900" b="1" spc="45" dirty="0">
                      <a:latin typeface="Arial"/>
                      <a:cs typeface="Arial"/>
                    </a:rPr>
                    <a:t>1D</a:t>
                  </a:r>
                  <a:r>
                    <a:rPr lang="en-US" sz="2900" b="1" spc="-35" dirty="0">
                      <a:latin typeface="Arial"/>
                      <a:cs typeface="Arial"/>
                    </a:rPr>
                    <a:t> </a:t>
                  </a:r>
                  <a:r>
                    <a:rPr lang="en-US" sz="2900" b="1" dirty="0">
                      <a:latin typeface="Arial"/>
                      <a:cs typeface="Arial"/>
                    </a:rPr>
                    <a:t>Conv</a:t>
                  </a:r>
                </a:p>
                <a:p>
                  <a:pPr marL="277495">
                    <a:spcBef>
                      <a:spcPts val="975"/>
                    </a:spcBef>
                  </a:pP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0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25" dirty="0" err="1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00" i="1" baseline="-25000" dirty="0" err="1">
                      <a:latin typeface="Times New Roman"/>
                      <a:cs typeface="Times New Roman"/>
                    </a:rPr>
                    <a:t>i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lang="en-US" sz="2900" b="1" dirty="0">
                    <a:latin typeface="Arial"/>
                    <a:cs typeface="Arial"/>
                  </a:endParaRP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sz="29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13" name="文字方塊 12">
                  <a:extLst>
                    <a:ext uri="{FF2B5EF4-FFF2-40B4-BE49-F238E27FC236}">
                      <a16:creationId xmlns:a16="http://schemas.microsoft.com/office/drawing/2014/main" id="{7C27CA96-3E82-8676-2E40-339971424581}"/>
                    </a:ext>
                  </a:extLst>
                </p:cNvPr>
                <p:cNvSpPr txBox="1"/>
                <p:nvPr/>
              </p:nvSpPr>
              <p:spPr>
                <a:xfrm>
                  <a:off x="8104603" y="4699881"/>
                  <a:ext cx="1583832" cy="109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4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25" dirty="0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40" i="1" spc="25" baseline="-25000" dirty="0">
                      <a:latin typeface="Times New Roman"/>
                      <a:cs typeface="Times New Roman"/>
                    </a:rPr>
                    <a:t>o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endParaRPr kumimoji="1" lang="zh-TW" altLang="en-US" sz="3600" dirty="0"/>
                </a:p>
              </p:txBody>
            </p:sp>
          </p:grpSp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CD01F727-EEFA-D154-C4C1-98278B716521}"/>
                  </a:ext>
                </a:extLst>
              </p:cNvPr>
              <p:cNvSpPr txBox="1"/>
              <p:nvPr/>
            </p:nvSpPr>
            <p:spPr>
              <a:xfrm>
                <a:off x="8104603" y="5450303"/>
                <a:ext cx="1586588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k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</p:grpSp>
      <p:sp>
        <p:nvSpPr>
          <p:cNvPr id="15" name="內容版面配置區 14">
            <a:extLst>
              <a:ext uri="{FF2B5EF4-FFF2-40B4-BE49-F238E27FC236}">
                <a16:creationId xmlns:a16="http://schemas.microsoft.com/office/drawing/2014/main" id="{3486CE14-F7B0-619C-6E14-91F467DE0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7" name="內容版面配置區 37">
            <a:extLst>
              <a:ext uri="{FF2B5EF4-FFF2-40B4-BE49-F238E27FC236}">
                <a16:creationId xmlns:a16="http://schemas.microsoft.com/office/drawing/2014/main" id="{37293B0E-9BA1-E2D7-B203-8FBBFF34BC34}"/>
              </a:ext>
            </a:extLst>
          </p:cNvPr>
          <p:cNvSpPr txBox="1">
            <a:spLocks/>
          </p:cNvSpPr>
          <p:nvPr/>
        </p:nvSpPr>
        <p:spPr>
          <a:xfrm>
            <a:off x="1382157" y="239107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Input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Output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Weights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Bias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435033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29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E1F386D-759C-F0C4-5015-964E5F57A2AE}"/>
              </a:ext>
            </a:extLst>
          </p:cNvPr>
          <p:cNvGraphicFramePr>
            <a:graphicFrameLocks noGrp="1"/>
          </p:cNvGraphicFramePr>
          <p:nvPr/>
        </p:nvGraphicFramePr>
        <p:xfrm>
          <a:off x="1492798" y="7122919"/>
          <a:ext cx="5230493" cy="34942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</a:tbl>
          </a:graphicData>
        </a:graphic>
      </p:graphicFrame>
      <p:pic>
        <p:nvPicPr>
          <p:cNvPr id="71" name="object 15">
            <a:extLst>
              <a:ext uri="{FF2B5EF4-FFF2-40B4-BE49-F238E27FC236}">
                <a16:creationId xmlns:a16="http://schemas.microsoft.com/office/drawing/2014/main" id="{3C0E4E0D-C553-78B3-6322-ACF376EFBD0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87558" y="3340307"/>
            <a:ext cx="2236988" cy="2685667"/>
          </a:xfrm>
          <a:prstGeom prst="rect">
            <a:avLst/>
          </a:prstGeom>
        </p:spPr>
      </p:pic>
      <p:sp>
        <p:nvSpPr>
          <p:cNvPr id="72" name="object 47">
            <a:extLst>
              <a:ext uri="{FF2B5EF4-FFF2-40B4-BE49-F238E27FC236}">
                <a16:creationId xmlns:a16="http://schemas.microsoft.com/office/drawing/2014/main" id="{C886BC51-A540-5185-DDC5-87AC5F43B6A2}"/>
              </a:ext>
            </a:extLst>
          </p:cNvPr>
          <p:cNvSpPr txBox="1"/>
          <p:nvPr/>
        </p:nvSpPr>
        <p:spPr>
          <a:xfrm>
            <a:off x="14106298" y="5376829"/>
            <a:ext cx="29845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3" name="object 49">
            <a:extLst>
              <a:ext uri="{FF2B5EF4-FFF2-40B4-BE49-F238E27FC236}">
                <a16:creationId xmlns:a16="http://schemas.microsoft.com/office/drawing/2014/main" id="{EA33BD5C-12B2-3A3D-160F-57505F1685F8}"/>
              </a:ext>
            </a:extLst>
          </p:cNvPr>
          <p:cNvSpPr txBox="1"/>
          <p:nvPr/>
        </p:nvSpPr>
        <p:spPr>
          <a:xfrm>
            <a:off x="14404748" y="3079972"/>
            <a:ext cx="407034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0" dirty="0">
                <a:latin typeface="Times New Roman"/>
                <a:cs typeface="Times New Roman"/>
              </a:rPr>
              <a:t>w</a:t>
            </a:r>
            <a:r>
              <a:rPr sz="2775" i="1" spc="-44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4" name="object 50">
            <a:extLst>
              <a:ext uri="{FF2B5EF4-FFF2-40B4-BE49-F238E27FC236}">
                <a16:creationId xmlns:a16="http://schemas.microsoft.com/office/drawing/2014/main" id="{B14720F1-40ED-AE6C-5F5B-3D3C69715F51}"/>
              </a:ext>
            </a:extLst>
          </p:cNvPr>
          <p:cNvSpPr txBox="1"/>
          <p:nvPr/>
        </p:nvSpPr>
        <p:spPr>
          <a:xfrm>
            <a:off x="15268035" y="3185035"/>
            <a:ext cx="3511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5" name="object 48">
            <a:extLst>
              <a:ext uri="{FF2B5EF4-FFF2-40B4-BE49-F238E27FC236}">
                <a16:creationId xmlns:a16="http://schemas.microsoft.com/office/drawing/2014/main" id="{432D2E1A-B563-76F3-9251-EF43F4091F30}"/>
              </a:ext>
            </a:extLst>
          </p:cNvPr>
          <p:cNvSpPr txBox="1"/>
          <p:nvPr/>
        </p:nvSpPr>
        <p:spPr>
          <a:xfrm>
            <a:off x="15344749" y="5559770"/>
            <a:ext cx="638810" cy="94064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259079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w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400" dirty="0">
              <a:latin typeface="Times New Roman"/>
              <a:cs typeface="Times New Roman"/>
            </a:endParaRPr>
          </a:p>
        </p:txBody>
      </p:sp>
      <p:pic>
        <p:nvPicPr>
          <p:cNvPr id="5" name="object 9">
            <a:extLst>
              <a:ext uri="{FF2B5EF4-FFF2-40B4-BE49-F238E27FC236}">
                <a16:creationId xmlns:a16="http://schemas.microsoft.com/office/drawing/2014/main" id="{A39699E6-1C4F-DF82-1C2B-DA246573FDB6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01753" y="6669530"/>
            <a:ext cx="3093171" cy="2791150"/>
          </a:xfrm>
          <a:prstGeom prst="rect">
            <a:avLst/>
          </a:prstGeom>
        </p:spPr>
      </p:pic>
      <p:sp>
        <p:nvSpPr>
          <p:cNvPr id="6" name="object 10">
            <a:extLst>
              <a:ext uri="{FF2B5EF4-FFF2-40B4-BE49-F238E27FC236}">
                <a16:creationId xmlns:a16="http://schemas.microsoft.com/office/drawing/2014/main" id="{A6E7869D-0B86-6CD9-86BB-423BEA9EC7A6}"/>
              </a:ext>
            </a:extLst>
          </p:cNvPr>
          <p:cNvSpPr txBox="1"/>
          <p:nvPr/>
        </p:nvSpPr>
        <p:spPr>
          <a:xfrm>
            <a:off x="10150026" y="9643867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7" name="object 11">
            <a:extLst>
              <a:ext uri="{FF2B5EF4-FFF2-40B4-BE49-F238E27FC236}">
                <a16:creationId xmlns:a16="http://schemas.microsoft.com/office/drawing/2014/main" id="{5374FCBE-16D6-1043-0750-1DA7701A7FDF}"/>
              </a:ext>
            </a:extLst>
          </p:cNvPr>
          <p:cNvGrpSpPr/>
          <p:nvPr/>
        </p:nvGrpSpPr>
        <p:grpSpPr>
          <a:xfrm>
            <a:off x="10913887" y="9558910"/>
            <a:ext cx="958215" cy="100965"/>
            <a:chOff x="10913887" y="9558910"/>
            <a:chExt cx="958215" cy="100965"/>
          </a:xfrm>
        </p:grpSpPr>
        <p:sp>
          <p:nvSpPr>
            <p:cNvPr id="8" name="object 12">
              <a:extLst>
                <a:ext uri="{FF2B5EF4-FFF2-40B4-BE49-F238E27FC236}">
                  <a16:creationId xmlns:a16="http://schemas.microsoft.com/office/drawing/2014/main" id="{FCFAAC19-35F1-F3A2-DEDA-A0764D9810CE}"/>
                </a:ext>
              </a:extLst>
            </p:cNvPr>
            <p:cNvSpPr/>
            <p:nvPr/>
          </p:nvSpPr>
          <p:spPr>
            <a:xfrm>
              <a:off x="11003936" y="9609170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A12D6CC8-5961-842A-9B10-7ABC9D765EA1}"/>
                </a:ext>
              </a:extLst>
            </p:cNvPr>
            <p:cNvSpPr/>
            <p:nvPr/>
          </p:nvSpPr>
          <p:spPr>
            <a:xfrm>
              <a:off x="10913884" y="9558915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4">
            <a:extLst>
              <a:ext uri="{FF2B5EF4-FFF2-40B4-BE49-F238E27FC236}">
                <a16:creationId xmlns:a16="http://schemas.microsoft.com/office/drawing/2014/main" id="{0AEDA754-1284-1E1A-CB9E-7E03909B717B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11" name="object 16">
            <a:extLst>
              <a:ext uri="{FF2B5EF4-FFF2-40B4-BE49-F238E27FC236}">
                <a16:creationId xmlns:a16="http://schemas.microsoft.com/office/drawing/2014/main" id="{857BA79A-9B43-7399-42D9-CD6537A26982}"/>
              </a:ext>
            </a:extLst>
          </p:cNvPr>
          <p:cNvGrpSpPr/>
          <p:nvPr/>
        </p:nvGrpSpPr>
        <p:grpSpPr>
          <a:xfrm>
            <a:off x="12710624" y="6181246"/>
            <a:ext cx="6807200" cy="4439920"/>
            <a:chOff x="12710624" y="6181246"/>
            <a:chExt cx="6807200" cy="4439920"/>
          </a:xfrm>
        </p:grpSpPr>
        <p:sp>
          <p:nvSpPr>
            <p:cNvPr id="12" name="object 17">
              <a:extLst>
                <a:ext uri="{FF2B5EF4-FFF2-40B4-BE49-F238E27FC236}">
                  <a16:creationId xmlns:a16="http://schemas.microsoft.com/office/drawing/2014/main" id="{A1C3C6D5-2068-D948-A948-EC8554F005E2}"/>
                </a:ext>
              </a:extLst>
            </p:cNvPr>
            <p:cNvSpPr/>
            <p:nvPr/>
          </p:nvSpPr>
          <p:spPr>
            <a:xfrm>
              <a:off x="12714075" y="8457740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8">
              <a:extLst>
                <a:ext uri="{FF2B5EF4-FFF2-40B4-BE49-F238E27FC236}">
                  <a16:creationId xmlns:a16="http://schemas.microsoft.com/office/drawing/2014/main" id="{BA204C5C-B708-B687-AFAA-1DFD73B2C257}"/>
                </a:ext>
              </a:extLst>
            </p:cNvPr>
            <p:cNvSpPr/>
            <p:nvPr/>
          </p:nvSpPr>
          <p:spPr>
            <a:xfrm>
              <a:off x="12747454" y="7930928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9">
              <a:extLst>
                <a:ext uri="{FF2B5EF4-FFF2-40B4-BE49-F238E27FC236}">
                  <a16:creationId xmlns:a16="http://schemas.microsoft.com/office/drawing/2014/main" id="{79984126-829B-614A-4ECA-35637CCBBA10}"/>
                </a:ext>
              </a:extLst>
            </p:cNvPr>
            <p:cNvSpPr/>
            <p:nvPr/>
          </p:nvSpPr>
          <p:spPr>
            <a:xfrm>
              <a:off x="13300443" y="7387061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0">
              <a:extLst>
                <a:ext uri="{FF2B5EF4-FFF2-40B4-BE49-F238E27FC236}">
                  <a16:creationId xmlns:a16="http://schemas.microsoft.com/office/drawing/2014/main" id="{7281BCC8-CCA5-675D-118B-9134747A7563}"/>
                </a:ext>
              </a:extLst>
            </p:cNvPr>
            <p:cNvSpPr/>
            <p:nvPr/>
          </p:nvSpPr>
          <p:spPr>
            <a:xfrm>
              <a:off x="12714075" y="7334737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21">
              <a:extLst>
                <a:ext uri="{FF2B5EF4-FFF2-40B4-BE49-F238E27FC236}">
                  <a16:creationId xmlns:a16="http://schemas.microsoft.com/office/drawing/2014/main" id="{989D8D9A-B80B-B0DF-4679-39F4C28F3DFA}"/>
                </a:ext>
              </a:extLst>
            </p:cNvPr>
            <p:cNvSpPr/>
            <p:nvPr/>
          </p:nvSpPr>
          <p:spPr>
            <a:xfrm>
              <a:off x="12762256" y="7369917"/>
              <a:ext cx="5623560" cy="1688464"/>
            </a:xfrm>
            <a:custGeom>
              <a:avLst/>
              <a:gdLst/>
              <a:ahLst/>
              <a:cxnLst/>
              <a:rect l="l" t="t" r="r" b="b"/>
              <a:pathLst>
                <a:path w="5623559" h="1688465">
                  <a:moveTo>
                    <a:pt x="5454764" y="896099"/>
                  </a:moveTo>
                  <a:lnTo>
                    <a:pt x="5451754" y="875372"/>
                  </a:lnTo>
                  <a:lnTo>
                    <a:pt x="0" y="1667205"/>
                  </a:lnTo>
                  <a:lnTo>
                    <a:pt x="3009" y="1687931"/>
                  </a:lnTo>
                  <a:lnTo>
                    <a:pt x="5454764" y="896099"/>
                  </a:lnTo>
                  <a:close/>
                </a:path>
                <a:path w="5623559" h="1688465">
                  <a:moveTo>
                    <a:pt x="5463806" y="578535"/>
                  </a:moveTo>
                  <a:lnTo>
                    <a:pt x="5463718" y="557593"/>
                  </a:lnTo>
                  <a:lnTo>
                    <a:pt x="1460" y="578535"/>
                  </a:lnTo>
                  <a:lnTo>
                    <a:pt x="1549" y="599478"/>
                  </a:lnTo>
                  <a:lnTo>
                    <a:pt x="5463806" y="578535"/>
                  </a:lnTo>
                  <a:close/>
                </a:path>
                <a:path w="5623559" h="1688465">
                  <a:moveTo>
                    <a:pt x="5566664" y="746594"/>
                  </a:moveTo>
                  <a:lnTo>
                    <a:pt x="5565165" y="725703"/>
                  </a:lnTo>
                  <a:lnTo>
                    <a:pt x="548805" y="1085202"/>
                  </a:lnTo>
                  <a:lnTo>
                    <a:pt x="550303" y="1106081"/>
                  </a:lnTo>
                  <a:lnTo>
                    <a:pt x="5566664" y="746594"/>
                  </a:lnTo>
                  <a:close/>
                </a:path>
                <a:path w="5623559" h="1688465">
                  <a:moveTo>
                    <a:pt x="5623268" y="390906"/>
                  </a:moveTo>
                  <a:lnTo>
                    <a:pt x="504266" y="0"/>
                  </a:lnTo>
                  <a:lnTo>
                    <a:pt x="502678" y="20891"/>
                  </a:lnTo>
                  <a:lnTo>
                    <a:pt x="5621680" y="411784"/>
                  </a:lnTo>
                  <a:lnTo>
                    <a:pt x="5623268" y="390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22">
              <a:extLst>
                <a:ext uri="{FF2B5EF4-FFF2-40B4-BE49-F238E27FC236}">
                  <a16:creationId xmlns:a16="http://schemas.microsoft.com/office/drawing/2014/main" id="{487E08B7-C30D-E178-F6CC-294D8C0CDDF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846085" y="7045618"/>
              <a:ext cx="1671174" cy="1661274"/>
            </a:xfrm>
            <a:prstGeom prst="rect">
              <a:avLst/>
            </a:prstGeom>
          </p:spPr>
        </p:pic>
        <p:pic>
          <p:nvPicPr>
            <p:cNvPr id="19" name="object 23">
              <a:extLst>
                <a:ext uri="{FF2B5EF4-FFF2-40B4-BE49-F238E27FC236}">
                  <a16:creationId xmlns:a16="http://schemas.microsoft.com/office/drawing/2014/main" id="{E7DF4F25-B5F4-57BA-DCCF-B14ACE77EF50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036923" y="6181246"/>
              <a:ext cx="2438669" cy="4439611"/>
            </a:xfrm>
            <a:prstGeom prst="rect">
              <a:avLst/>
            </a:prstGeom>
          </p:spPr>
        </p:pic>
      </p:grpSp>
      <p:sp>
        <p:nvSpPr>
          <p:cNvPr id="20" name="object 24">
            <a:extLst>
              <a:ext uri="{FF2B5EF4-FFF2-40B4-BE49-F238E27FC236}">
                <a16:creationId xmlns:a16="http://schemas.microsoft.com/office/drawing/2014/main" id="{346ED6AB-44AF-3050-7141-1E48047939D0}"/>
              </a:ext>
            </a:extLst>
          </p:cNvPr>
          <p:cNvSpPr txBox="1"/>
          <p:nvPr/>
        </p:nvSpPr>
        <p:spPr>
          <a:xfrm>
            <a:off x="14849709" y="7475608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22" name="object 25">
            <a:extLst>
              <a:ext uri="{FF2B5EF4-FFF2-40B4-BE49-F238E27FC236}">
                <a16:creationId xmlns:a16="http://schemas.microsoft.com/office/drawing/2014/main" id="{C1C2AF14-F7FF-1965-5619-3C4C4C9B0C80}"/>
              </a:ext>
            </a:extLst>
          </p:cNvPr>
          <p:cNvGrpSpPr/>
          <p:nvPr/>
        </p:nvGrpSpPr>
        <p:grpSpPr>
          <a:xfrm>
            <a:off x="10170772" y="7406038"/>
            <a:ext cx="6819900" cy="1986280"/>
            <a:chOff x="10170772" y="7406038"/>
            <a:chExt cx="6819900" cy="1986280"/>
          </a:xfrm>
        </p:grpSpPr>
        <p:sp>
          <p:nvSpPr>
            <p:cNvPr id="23" name="object 26">
              <a:extLst>
                <a:ext uri="{FF2B5EF4-FFF2-40B4-BE49-F238E27FC236}">
                  <a16:creationId xmlns:a16="http://schemas.microsoft.com/office/drawing/2014/main" id="{577A2CCC-7280-E4E2-F8DF-B14572CA7CD5}"/>
                </a:ext>
              </a:extLst>
            </p:cNvPr>
            <p:cNvSpPr/>
            <p:nvPr/>
          </p:nvSpPr>
          <p:spPr>
            <a:xfrm>
              <a:off x="16861476" y="7519720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5">
                  <a:moveTo>
                    <a:pt x="0" y="175688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27">
              <a:extLst>
                <a:ext uri="{FF2B5EF4-FFF2-40B4-BE49-F238E27FC236}">
                  <a16:creationId xmlns:a16="http://schemas.microsoft.com/office/drawing/2014/main" id="{71451A3C-7D90-A433-8861-6E1B7D283FB1}"/>
                </a:ext>
              </a:extLst>
            </p:cNvPr>
            <p:cNvSpPr/>
            <p:nvPr/>
          </p:nvSpPr>
          <p:spPr>
            <a:xfrm>
              <a:off x="16737279" y="7406049"/>
              <a:ext cx="128270" cy="1986280"/>
            </a:xfrm>
            <a:custGeom>
              <a:avLst/>
              <a:gdLst/>
              <a:ahLst/>
              <a:cxnLst/>
              <a:rect l="l" t="t" r="r" b="b"/>
              <a:pathLst>
                <a:path w="128269" h="1986279">
                  <a:moveTo>
                    <a:pt x="127952" y="1873046"/>
                  </a:moveTo>
                  <a:lnTo>
                    <a:pt x="113144" y="1858238"/>
                  </a:lnTo>
                  <a:lnTo>
                    <a:pt x="0" y="1971382"/>
                  </a:lnTo>
                  <a:lnTo>
                    <a:pt x="14808" y="1986191"/>
                  </a:lnTo>
                  <a:lnTo>
                    <a:pt x="127952" y="1873046"/>
                  </a:lnTo>
                  <a:close/>
                </a:path>
                <a:path w="128269" h="1986279">
                  <a:moveTo>
                    <a:pt x="127952" y="113144"/>
                  </a:moveTo>
                  <a:lnTo>
                    <a:pt x="14808" y="0"/>
                  </a:lnTo>
                  <a:lnTo>
                    <a:pt x="0" y="14808"/>
                  </a:lnTo>
                  <a:lnTo>
                    <a:pt x="113144" y="127952"/>
                  </a:lnTo>
                  <a:lnTo>
                    <a:pt x="127952" y="1131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28">
              <a:extLst>
                <a:ext uri="{FF2B5EF4-FFF2-40B4-BE49-F238E27FC236}">
                  <a16:creationId xmlns:a16="http://schemas.microsoft.com/office/drawing/2014/main" id="{A2832638-5189-245B-F65A-C259761B7A33}"/>
                </a:ext>
              </a:extLst>
            </p:cNvPr>
            <p:cNvSpPr/>
            <p:nvPr/>
          </p:nvSpPr>
          <p:spPr>
            <a:xfrm>
              <a:off x="16862460" y="8398164"/>
              <a:ext cx="128270" cy="0"/>
            </a:xfrm>
            <a:custGeom>
              <a:avLst/>
              <a:gdLst/>
              <a:ahLst/>
              <a:cxnLst/>
              <a:rect l="l" t="t" r="r" b="b"/>
              <a:pathLst>
                <a:path w="128269">
                  <a:moveTo>
                    <a:pt x="127954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29">
              <a:extLst>
                <a:ext uri="{FF2B5EF4-FFF2-40B4-BE49-F238E27FC236}">
                  <a16:creationId xmlns:a16="http://schemas.microsoft.com/office/drawing/2014/main" id="{17153E6E-D496-A15C-2F17-7AACF55727E9}"/>
                </a:ext>
              </a:extLst>
            </p:cNvPr>
            <p:cNvSpPr/>
            <p:nvPr/>
          </p:nvSpPr>
          <p:spPr>
            <a:xfrm>
              <a:off x="10221032" y="7709023"/>
              <a:ext cx="0" cy="591185"/>
            </a:xfrm>
            <a:custGeom>
              <a:avLst/>
              <a:gdLst/>
              <a:ahLst/>
              <a:cxnLst/>
              <a:rect l="l" t="t" r="r" b="b"/>
              <a:pathLst>
                <a:path h="591184">
                  <a:moveTo>
                    <a:pt x="0" y="0"/>
                  </a:moveTo>
                  <a:lnTo>
                    <a:pt x="0" y="59061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30">
              <a:extLst>
                <a:ext uri="{FF2B5EF4-FFF2-40B4-BE49-F238E27FC236}">
                  <a16:creationId xmlns:a16="http://schemas.microsoft.com/office/drawing/2014/main" id="{A126ED32-84E9-8B24-DC03-FAB0B36DC789}"/>
                </a:ext>
              </a:extLst>
            </p:cNvPr>
            <p:cNvSpPr/>
            <p:nvPr/>
          </p:nvSpPr>
          <p:spPr>
            <a:xfrm>
              <a:off x="10170770" y="7618977"/>
              <a:ext cx="100965" cy="770890"/>
            </a:xfrm>
            <a:custGeom>
              <a:avLst/>
              <a:gdLst/>
              <a:ahLst/>
              <a:cxnLst/>
              <a:rect l="l" t="t" r="r" b="b"/>
              <a:pathLst>
                <a:path w="100965" h="770890">
                  <a:moveTo>
                    <a:pt x="100520" y="670191"/>
                  </a:moveTo>
                  <a:lnTo>
                    <a:pt x="0" y="670191"/>
                  </a:lnTo>
                  <a:lnTo>
                    <a:pt x="50253" y="770712"/>
                  </a:lnTo>
                  <a:lnTo>
                    <a:pt x="100520" y="670191"/>
                  </a:lnTo>
                  <a:close/>
                </a:path>
                <a:path w="100965" h="770890">
                  <a:moveTo>
                    <a:pt x="100520" y="100520"/>
                  </a:moveTo>
                  <a:lnTo>
                    <a:pt x="50253" y="0"/>
                  </a:lnTo>
                  <a:lnTo>
                    <a:pt x="0" y="100520"/>
                  </a:lnTo>
                  <a:lnTo>
                    <a:pt x="100520" y="100520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31">
            <a:extLst>
              <a:ext uri="{FF2B5EF4-FFF2-40B4-BE49-F238E27FC236}">
                <a16:creationId xmlns:a16="http://schemas.microsoft.com/office/drawing/2014/main" id="{A9E91B78-EA3F-097D-3D69-7BBC08EA49AE}"/>
              </a:ext>
            </a:extLst>
          </p:cNvPr>
          <p:cNvSpPr txBox="1"/>
          <p:nvPr/>
        </p:nvSpPr>
        <p:spPr>
          <a:xfrm>
            <a:off x="17215280" y="8082058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E7F0A0AB-8358-D52B-9E58-BBD67DB72498}"/>
              </a:ext>
            </a:extLst>
          </p:cNvPr>
          <p:cNvGrpSpPr/>
          <p:nvPr/>
        </p:nvGrpSpPr>
        <p:grpSpPr>
          <a:xfrm>
            <a:off x="7945883" y="3263574"/>
            <a:ext cx="5048406" cy="3285491"/>
            <a:chOff x="7945883" y="3263574"/>
            <a:chExt cx="5048406" cy="3285491"/>
          </a:xfrm>
        </p:grpSpPr>
        <p:sp>
          <p:nvSpPr>
            <p:cNvPr id="39" name="object 16">
              <a:extLst>
                <a:ext uri="{FF2B5EF4-FFF2-40B4-BE49-F238E27FC236}">
                  <a16:creationId xmlns:a16="http://schemas.microsoft.com/office/drawing/2014/main" id="{81CC5240-FFEF-A864-BA28-CDDF69B9B627}"/>
                </a:ext>
              </a:extLst>
            </p:cNvPr>
            <p:cNvSpPr txBox="1"/>
            <p:nvPr/>
          </p:nvSpPr>
          <p:spPr>
            <a:xfrm>
              <a:off x="10120460" y="3263574"/>
              <a:ext cx="2873829" cy="2319481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40" b="1" spc="45" dirty="0">
                  <a:latin typeface="Arial"/>
                  <a:cs typeface="Arial"/>
                </a:rPr>
                <a:t>2D</a:t>
              </a:r>
              <a:r>
                <a:rPr lang="en-US" sz="2940" b="1" spc="-35" dirty="0">
                  <a:latin typeface="Arial"/>
                  <a:cs typeface="Arial"/>
                </a:rPr>
                <a:t> </a:t>
              </a:r>
              <a:r>
                <a:rPr lang="en-US" sz="294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h</a:t>
              </a:r>
              <a:r>
                <a:rPr lang="en-US" altLang="zh-TW" sz="2940" i="1" baseline="-25000" dirty="0">
                  <a:latin typeface="Times New Roman"/>
                  <a:cs typeface="Times New Roman"/>
                </a:rPr>
                <a:t>i, </a:t>
              </a:r>
              <a:r>
                <a:rPr lang="en-US" altLang="zh-TW" sz="294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4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4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40" dirty="0">
                <a:latin typeface="Arial"/>
                <a:cs typeface="Arial"/>
              </a:endParaRPr>
            </a:p>
          </p:txBody>
        </p:sp>
        <p:sp>
          <p:nvSpPr>
            <p:cNvPr id="40" name="文字方塊 39">
              <a:extLst>
                <a:ext uri="{FF2B5EF4-FFF2-40B4-BE49-F238E27FC236}">
                  <a16:creationId xmlns:a16="http://schemas.microsoft.com/office/drawing/2014/main" id="{7685EF1E-E772-CBB4-5214-D7DF1B199179}"/>
                </a:ext>
              </a:extLst>
            </p:cNvPr>
            <p:cNvSpPr txBox="1"/>
            <p:nvPr/>
          </p:nvSpPr>
          <p:spPr>
            <a:xfrm>
              <a:off x="10265616" y="5502797"/>
              <a:ext cx="2019142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 err="1">
                  <a:latin typeface="Times New Roman"/>
                  <a:cs typeface="Times New Roman"/>
                </a:rPr>
                <a:t>h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,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sp>
          <p:nvSpPr>
            <p:cNvPr id="41" name="文字方塊 40">
              <a:extLst>
                <a:ext uri="{FF2B5EF4-FFF2-40B4-BE49-F238E27FC236}">
                  <a16:creationId xmlns:a16="http://schemas.microsoft.com/office/drawing/2014/main" id="{56DEC6AE-C7E2-4E3C-BD57-7A6673FC4059}"/>
                </a:ext>
              </a:extLst>
            </p:cNvPr>
            <p:cNvSpPr txBox="1"/>
            <p:nvPr/>
          </p:nvSpPr>
          <p:spPr>
            <a:xfrm>
              <a:off x="10265616" y="4729100"/>
              <a:ext cx="2476255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h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grpSp>
          <p:nvGrpSpPr>
            <p:cNvPr id="42" name="群組 41">
              <a:extLst>
                <a:ext uri="{FF2B5EF4-FFF2-40B4-BE49-F238E27FC236}">
                  <a16:creationId xmlns:a16="http://schemas.microsoft.com/office/drawing/2014/main" id="{ECB2EE83-8C26-254D-7D6C-11198BEF6543}"/>
                </a:ext>
              </a:extLst>
            </p:cNvPr>
            <p:cNvGrpSpPr/>
            <p:nvPr/>
          </p:nvGrpSpPr>
          <p:grpSpPr>
            <a:xfrm>
              <a:off x="7945883" y="3280941"/>
              <a:ext cx="2031364" cy="3268124"/>
              <a:chOff x="7945883" y="3280941"/>
              <a:chExt cx="2031364" cy="3268124"/>
            </a:xfrm>
          </p:grpSpPr>
          <p:grpSp>
            <p:nvGrpSpPr>
              <p:cNvPr id="43" name="群組 42">
                <a:extLst>
                  <a:ext uri="{FF2B5EF4-FFF2-40B4-BE49-F238E27FC236}">
                    <a16:creationId xmlns:a16="http://schemas.microsoft.com/office/drawing/2014/main" id="{A41A95FB-BD0C-BDC0-EA2B-3383B2146354}"/>
                  </a:ext>
                </a:extLst>
              </p:cNvPr>
              <p:cNvGrpSpPr/>
              <p:nvPr/>
            </p:nvGrpSpPr>
            <p:grpSpPr>
              <a:xfrm>
                <a:off x="7945883" y="3280941"/>
                <a:ext cx="2031364" cy="2517702"/>
                <a:chOff x="7945883" y="3280941"/>
                <a:chExt cx="2031364" cy="2517702"/>
              </a:xfrm>
            </p:grpSpPr>
            <p:sp>
              <p:nvSpPr>
                <p:cNvPr id="45" name="object 16">
                  <a:extLst>
                    <a:ext uri="{FF2B5EF4-FFF2-40B4-BE49-F238E27FC236}">
                      <a16:creationId xmlns:a16="http://schemas.microsoft.com/office/drawing/2014/main" id="{2829D260-FE47-F2CD-F23D-8AA08668BB22}"/>
                    </a:ext>
                  </a:extLst>
                </p:cNvPr>
                <p:cNvSpPr txBox="1"/>
                <p:nvPr/>
              </p:nvSpPr>
              <p:spPr>
                <a:xfrm>
                  <a:off x="7945883" y="3280941"/>
                  <a:ext cx="2031364" cy="2294859"/>
                </a:xfrm>
                <a:prstGeom prst="rect">
                  <a:avLst/>
                </a:prstGeom>
              </p:spPr>
              <p:txBody>
                <a:bodyPr vert="horz" wrap="square" lIns="0" tIns="123825" rIns="0" bIns="0" rtlCol="0">
                  <a:spAutoFit/>
                </a:bodyPr>
                <a:lstStyle/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r>
                    <a:rPr lang="en-US" sz="2900" b="1" spc="45" dirty="0">
                      <a:latin typeface="Arial"/>
                      <a:cs typeface="Arial"/>
                    </a:rPr>
                    <a:t>1D</a:t>
                  </a:r>
                  <a:r>
                    <a:rPr lang="en-US" sz="2900" b="1" spc="-35" dirty="0">
                      <a:latin typeface="Arial"/>
                      <a:cs typeface="Arial"/>
                    </a:rPr>
                    <a:t> </a:t>
                  </a:r>
                  <a:r>
                    <a:rPr lang="en-US" sz="2900" b="1" dirty="0">
                      <a:latin typeface="Arial"/>
                      <a:cs typeface="Arial"/>
                    </a:rPr>
                    <a:t>Conv</a:t>
                  </a:r>
                </a:p>
                <a:p>
                  <a:pPr marL="277495">
                    <a:spcBef>
                      <a:spcPts val="975"/>
                    </a:spcBef>
                  </a:pP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0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25" dirty="0" err="1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00" i="1" baseline="-25000" dirty="0" err="1">
                      <a:latin typeface="Times New Roman"/>
                      <a:cs typeface="Times New Roman"/>
                    </a:rPr>
                    <a:t>i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lang="en-US" sz="2900" b="1" dirty="0">
                    <a:latin typeface="Arial"/>
                    <a:cs typeface="Arial"/>
                  </a:endParaRP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sz="29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46" name="文字方塊 45">
                  <a:extLst>
                    <a:ext uri="{FF2B5EF4-FFF2-40B4-BE49-F238E27FC236}">
                      <a16:creationId xmlns:a16="http://schemas.microsoft.com/office/drawing/2014/main" id="{D6AF1419-514F-AC52-984A-348BCA41C74A}"/>
                    </a:ext>
                  </a:extLst>
                </p:cNvPr>
                <p:cNvSpPr txBox="1"/>
                <p:nvPr/>
              </p:nvSpPr>
              <p:spPr>
                <a:xfrm>
                  <a:off x="8104603" y="4699881"/>
                  <a:ext cx="1583832" cy="109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4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25" dirty="0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40" i="1" spc="25" baseline="-25000" dirty="0">
                      <a:latin typeface="Times New Roman"/>
                      <a:cs typeface="Times New Roman"/>
                    </a:rPr>
                    <a:t>o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endParaRPr kumimoji="1" lang="zh-TW" altLang="en-US" sz="3600" dirty="0"/>
                </a:p>
              </p:txBody>
            </p:sp>
          </p:grpSp>
          <p:sp>
            <p:nvSpPr>
              <p:cNvPr id="44" name="文字方塊 43">
                <a:extLst>
                  <a:ext uri="{FF2B5EF4-FFF2-40B4-BE49-F238E27FC236}">
                    <a16:creationId xmlns:a16="http://schemas.microsoft.com/office/drawing/2014/main" id="{8EB0D06E-FB5E-1055-A622-0E54FCF2B8A5}"/>
                  </a:ext>
                </a:extLst>
              </p:cNvPr>
              <p:cNvSpPr txBox="1"/>
              <p:nvPr/>
            </p:nvSpPr>
            <p:spPr>
              <a:xfrm>
                <a:off x="8104603" y="5450303"/>
                <a:ext cx="1586588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k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</p:grpSp>
      <p:sp>
        <p:nvSpPr>
          <p:cNvPr id="53" name="內容版面配置區 37">
            <a:extLst>
              <a:ext uri="{FF2B5EF4-FFF2-40B4-BE49-F238E27FC236}">
                <a16:creationId xmlns:a16="http://schemas.microsoft.com/office/drawing/2014/main" id="{A34FE1B3-DE22-13A0-160E-4B737CE15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157" y="2391071"/>
            <a:ext cx="17339786" cy="7426887"/>
          </a:xfrm>
        </p:spPr>
        <p:txBody>
          <a:bodyPr/>
          <a:lstStyle/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 b="1" dirty="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 b="1" dirty="0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Input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Output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Weights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Bias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07440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940"/>
              </a:spcBef>
            </a:pPr>
            <a:r>
              <a:rPr lang="en-US" spc="-175" dirty="0"/>
              <a:t>Problem:</a:t>
            </a:r>
            <a:r>
              <a:rPr lang="en-US" spc="-300" dirty="0"/>
              <a:t> </a:t>
            </a:r>
            <a:r>
              <a:rPr lang="en-US" spc="-65" dirty="0"/>
              <a:t>DL</a:t>
            </a:r>
            <a:r>
              <a:rPr lang="en-US" spc="-295" dirty="0"/>
              <a:t> </a:t>
            </a:r>
            <a:r>
              <a:rPr lang="en-US" spc="-55" dirty="0"/>
              <a:t>Models</a:t>
            </a:r>
            <a:r>
              <a:rPr lang="en-US" spc="-295" dirty="0"/>
              <a:t> </a:t>
            </a:r>
            <a:r>
              <a:rPr lang="en-US" spc="-100" dirty="0"/>
              <a:t>Outgrow</a:t>
            </a:r>
            <a:r>
              <a:rPr lang="en-US" spc="-295" dirty="0"/>
              <a:t> </a:t>
            </a:r>
            <a:r>
              <a:rPr lang="en-US" spc="-60" dirty="0"/>
              <a:t>Hardware</a:t>
            </a:r>
          </a:p>
        </p:txBody>
      </p:sp>
      <p:sp>
        <p:nvSpPr>
          <p:cNvPr id="76" name="內容版面配置區 2">
            <a:extLst>
              <a:ext uri="{FF2B5EF4-FFF2-40B4-BE49-F238E27FC236}">
                <a16:creationId xmlns:a16="http://schemas.microsoft.com/office/drawing/2014/main" id="{7FEAC80D-C2BC-5CEE-978F-843B185902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4800" spc="-10" dirty="0">
                <a:solidFill>
                  <a:srgbClr val="000000"/>
                </a:solidFill>
              </a:rPr>
              <a:t>Moore’s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-15" dirty="0">
                <a:solidFill>
                  <a:srgbClr val="000000"/>
                </a:solidFill>
              </a:rPr>
              <a:t>Law: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-35" dirty="0">
                <a:solidFill>
                  <a:srgbClr val="000000"/>
                </a:solidFill>
              </a:rPr>
              <a:t>2x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-30" dirty="0">
                <a:solidFill>
                  <a:srgbClr val="000000"/>
                </a:solidFill>
              </a:rPr>
              <a:t>every</a:t>
            </a:r>
            <a:r>
              <a:rPr lang="en-US" altLang="zh-TW" sz="4800" spc="5" dirty="0">
                <a:solidFill>
                  <a:srgbClr val="000000"/>
                </a:solidFill>
              </a:rPr>
              <a:t> </a:t>
            </a:r>
            <a:r>
              <a:rPr lang="en-US" altLang="zh-TW" sz="4800" dirty="0">
                <a:solidFill>
                  <a:srgbClr val="000000"/>
                </a:solidFill>
              </a:rPr>
              <a:t>2 </a:t>
            </a:r>
            <a:r>
              <a:rPr lang="en-US" altLang="zh-TW" sz="4800" spc="-50" dirty="0">
                <a:solidFill>
                  <a:srgbClr val="000000"/>
                </a:solidFill>
              </a:rPr>
              <a:t>years;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5" dirty="0">
                <a:solidFill>
                  <a:srgbClr val="000000"/>
                </a:solidFill>
              </a:rPr>
              <a:t>DL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-30" dirty="0">
                <a:solidFill>
                  <a:srgbClr val="000000"/>
                </a:solidFill>
              </a:rPr>
              <a:t>models:</a:t>
            </a:r>
            <a:r>
              <a:rPr lang="en-US" altLang="zh-TW" sz="4800" spc="5" dirty="0">
                <a:solidFill>
                  <a:srgbClr val="000000"/>
                </a:solidFill>
              </a:rPr>
              <a:t> </a:t>
            </a:r>
            <a:r>
              <a:rPr lang="en-US" altLang="zh-TW" sz="4800" spc="-35" dirty="0">
                <a:solidFill>
                  <a:srgbClr val="000000"/>
                </a:solidFill>
              </a:rPr>
              <a:t>4x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-30" dirty="0">
                <a:solidFill>
                  <a:srgbClr val="000000"/>
                </a:solidFill>
              </a:rPr>
              <a:t>every</a:t>
            </a:r>
            <a:r>
              <a:rPr lang="en-US" altLang="zh-TW" sz="4800" dirty="0">
                <a:solidFill>
                  <a:srgbClr val="000000"/>
                </a:solidFill>
              </a:rPr>
              <a:t> 2 </a:t>
            </a:r>
            <a:r>
              <a:rPr lang="en-US" altLang="zh-TW" sz="4800" spc="-15" dirty="0">
                <a:solidFill>
                  <a:srgbClr val="000000"/>
                </a:solidFill>
              </a:rPr>
              <a:t>years</a:t>
            </a:r>
            <a:endParaRPr kumimoji="1" lang="zh-TW" altLang="en-US" dirty="0"/>
          </a:p>
        </p:txBody>
      </p:sp>
      <p:grpSp>
        <p:nvGrpSpPr>
          <p:cNvPr id="3" name="object 3"/>
          <p:cNvGrpSpPr/>
          <p:nvPr/>
        </p:nvGrpSpPr>
        <p:grpSpPr>
          <a:xfrm>
            <a:off x="5937250" y="4233304"/>
            <a:ext cx="10565130" cy="5769610"/>
            <a:chOff x="5183088" y="3214561"/>
            <a:chExt cx="10565130" cy="5769610"/>
          </a:xfrm>
        </p:grpSpPr>
        <p:sp>
          <p:nvSpPr>
            <p:cNvPr id="4" name="object 4"/>
            <p:cNvSpPr/>
            <p:nvPr/>
          </p:nvSpPr>
          <p:spPr>
            <a:xfrm>
              <a:off x="7826986" y="3214561"/>
              <a:ext cx="0" cy="5759450"/>
            </a:xfrm>
            <a:custGeom>
              <a:avLst/>
              <a:gdLst/>
              <a:ahLst/>
              <a:cxnLst/>
              <a:rect l="l" t="t" r="r" b="b"/>
              <a:pathLst>
                <a:path h="5759450">
                  <a:moveTo>
                    <a:pt x="0" y="0"/>
                  </a:moveTo>
                  <a:lnTo>
                    <a:pt x="0" y="5758986"/>
                  </a:lnTo>
                </a:path>
              </a:pathLst>
            </a:custGeom>
            <a:ln w="10470">
              <a:solidFill>
                <a:srgbClr val="B8B8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465649" y="3214561"/>
              <a:ext cx="0" cy="5759450"/>
            </a:xfrm>
            <a:custGeom>
              <a:avLst/>
              <a:gdLst/>
              <a:ahLst/>
              <a:cxnLst/>
              <a:rect l="l" t="t" r="r" b="b"/>
              <a:pathLst>
                <a:path h="5759450">
                  <a:moveTo>
                    <a:pt x="0" y="0"/>
                  </a:moveTo>
                  <a:lnTo>
                    <a:pt x="0" y="5758986"/>
                  </a:lnTo>
                </a:path>
              </a:pathLst>
            </a:custGeom>
            <a:ln w="10470">
              <a:solidFill>
                <a:srgbClr val="B8B8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3104313" y="3214561"/>
              <a:ext cx="0" cy="5004435"/>
            </a:xfrm>
            <a:custGeom>
              <a:avLst/>
              <a:gdLst/>
              <a:ahLst/>
              <a:cxnLst/>
              <a:rect l="l" t="t" r="r" b="b"/>
              <a:pathLst>
                <a:path h="5004434">
                  <a:moveTo>
                    <a:pt x="0" y="0"/>
                  </a:moveTo>
                  <a:lnTo>
                    <a:pt x="0" y="5004036"/>
                  </a:lnTo>
                </a:path>
              </a:pathLst>
            </a:custGeom>
            <a:ln w="10470">
              <a:solidFill>
                <a:srgbClr val="B8B8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193559" y="7826986"/>
              <a:ext cx="10554970" cy="0"/>
            </a:xfrm>
            <a:custGeom>
              <a:avLst/>
              <a:gdLst/>
              <a:ahLst/>
              <a:cxnLst/>
              <a:rect l="l" t="t" r="r" b="b"/>
              <a:pathLst>
                <a:path w="10554969">
                  <a:moveTo>
                    <a:pt x="0" y="0"/>
                  </a:moveTo>
                  <a:lnTo>
                    <a:pt x="10554652" y="0"/>
                  </a:lnTo>
                </a:path>
              </a:pathLst>
            </a:custGeom>
            <a:ln w="3175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193559" y="6675189"/>
              <a:ext cx="10554970" cy="0"/>
            </a:xfrm>
            <a:custGeom>
              <a:avLst/>
              <a:gdLst/>
              <a:ahLst/>
              <a:cxnLst/>
              <a:rect l="l" t="t" r="r" b="b"/>
              <a:pathLst>
                <a:path w="10554969">
                  <a:moveTo>
                    <a:pt x="0" y="0"/>
                  </a:moveTo>
                  <a:lnTo>
                    <a:pt x="10554652" y="0"/>
                  </a:lnTo>
                </a:path>
              </a:pathLst>
            </a:custGeom>
            <a:ln w="3175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193559" y="5523391"/>
              <a:ext cx="10554970" cy="0"/>
            </a:xfrm>
            <a:custGeom>
              <a:avLst/>
              <a:gdLst/>
              <a:ahLst/>
              <a:cxnLst/>
              <a:rect l="l" t="t" r="r" b="b"/>
              <a:pathLst>
                <a:path w="10554969">
                  <a:moveTo>
                    <a:pt x="0" y="0"/>
                  </a:moveTo>
                  <a:lnTo>
                    <a:pt x="10554652" y="0"/>
                  </a:lnTo>
                </a:path>
              </a:pathLst>
            </a:custGeom>
            <a:ln w="3175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193559" y="4371594"/>
              <a:ext cx="10554970" cy="0"/>
            </a:xfrm>
            <a:custGeom>
              <a:avLst/>
              <a:gdLst/>
              <a:ahLst/>
              <a:cxnLst/>
              <a:rect l="l" t="t" r="r" b="b"/>
              <a:pathLst>
                <a:path w="10554969">
                  <a:moveTo>
                    <a:pt x="0" y="0"/>
                  </a:moveTo>
                  <a:lnTo>
                    <a:pt x="10554652" y="0"/>
                  </a:lnTo>
                </a:path>
              </a:pathLst>
            </a:custGeom>
            <a:ln w="3175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188323" y="3219797"/>
              <a:ext cx="10554970" cy="0"/>
            </a:xfrm>
            <a:custGeom>
              <a:avLst/>
              <a:gdLst/>
              <a:ahLst/>
              <a:cxnLst/>
              <a:rect l="l" t="t" r="r" b="b"/>
              <a:pathLst>
                <a:path w="10554969">
                  <a:moveTo>
                    <a:pt x="0" y="0"/>
                  </a:moveTo>
                  <a:lnTo>
                    <a:pt x="10554652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5742973" y="3219797"/>
              <a:ext cx="0" cy="5759450"/>
            </a:xfrm>
            <a:custGeom>
              <a:avLst/>
              <a:gdLst/>
              <a:ahLst/>
              <a:cxnLst/>
              <a:rect l="l" t="t" r="r" b="b"/>
              <a:pathLst>
                <a:path h="5759450">
                  <a:moveTo>
                    <a:pt x="0" y="5758986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188323" y="3219797"/>
              <a:ext cx="0" cy="5759450"/>
            </a:xfrm>
            <a:custGeom>
              <a:avLst/>
              <a:gdLst/>
              <a:ahLst/>
              <a:cxnLst/>
              <a:rect l="l" t="t" r="r" b="b"/>
              <a:pathLst>
                <a:path h="5759450">
                  <a:moveTo>
                    <a:pt x="0" y="5758986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3104313" y="8388226"/>
              <a:ext cx="0" cy="585470"/>
            </a:xfrm>
            <a:custGeom>
              <a:avLst/>
              <a:gdLst/>
              <a:ahLst/>
              <a:cxnLst/>
              <a:rect l="l" t="t" r="r" b="b"/>
              <a:pathLst>
                <a:path h="585470">
                  <a:moveTo>
                    <a:pt x="0" y="0"/>
                  </a:moveTo>
                  <a:lnTo>
                    <a:pt x="0" y="585322"/>
                  </a:lnTo>
                </a:path>
              </a:pathLst>
            </a:custGeom>
            <a:ln w="10470">
              <a:solidFill>
                <a:srgbClr val="B8B8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188323" y="8978784"/>
              <a:ext cx="10554970" cy="0"/>
            </a:xfrm>
            <a:custGeom>
              <a:avLst/>
              <a:gdLst/>
              <a:ahLst/>
              <a:cxnLst/>
              <a:rect l="l" t="t" r="r" b="b"/>
              <a:pathLst>
                <a:path w="10554969">
                  <a:moveTo>
                    <a:pt x="0" y="0"/>
                  </a:moveTo>
                  <a:lnTo>
                    <a:pt x="10554652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83088" y="8963077"/>
              <a:ext cx="10565130" cy="0"/>
            </a:xfrm>
            <a:custGeom>
              <a:avLst/>
              <a:gdLst/>
              <a:ahLst/>
              <a:cxnLst/>
              <a:rect l="l" t="t" r="r" b="b"/>
              <a:pathLst>
                <a:path w="10565130">
                  <a:moveTo>
                    <a:pt x="0" y="0"/>
                  </a:moveTo>
                  <a:lnTo>
                    <a:pt x="10470" y="0"/>
                  </a:lnTo>
                </a:path>
                <a:path w="10565130">
                  <a:moveTo>
                    <a:pt x="2638663" y="0"/>
                  </a:moveTo>
                  <a:lnTo>
                    <a:pt x="2649133" y="0"/>
                  </a:lnTo>
                </a:path>
                <a:path w="10565130">
                  <a:moveTo>
                    <a:pt x="5277326" y="0"/>
                  </a:moveTo>
                  <a:lnTo>
                    <a:pt x="5287797" y="0"/>
                  </a:lnTo>
                </a:path>
                <a:path w="10565130">
                  <a:moveTo>
                    <a:pt x="7915989" y="0"/>
                  </a:moveTo>
                  <a:lnTo>
                    <a:pt x="7926460" y="0"/>
                  </a:lnTo>
                </a:path>
                <a:path w="10565130">
                  <a:moveTo>
                    <a:pt x="10554652" y="0"/>
                  </a:moveTo>
                  <a:lnTo>
                    <a:pt x="10565123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579175" y="4825841"/>
              <a:ext cx="9773285" cy="805815"/>
            </a:xfrm>
            <a:custGeom>
              <a:avLst/>
              <a:gdLst/>
              <a:ahLst/>
              <a:cxnLst/>
              <a:rect l="l" t="t" r="r" b="b"/>
              <a:pathLst>
                <a:path w="9773285" h="805814">
                  <a:moveTo>
                    <a:pt x="0" y="805430"/>
                  </a:moveTo>
                  <a:lnTo>
                    <a:pt x="1759150" y="458551"/>
                  </a:lnTo>
                  <a:lnTo>
                    <a:pt x="3518311" y="458551"/>
                  </a:lnTo>
                  <a:lnTo>
                    <a:pt x="6841152" y="346879"/>
                  </a:lnTo>
                  <a:lnTo>
                    <a:pt x="9773074" y="0"/>
                  </a:lnTo>
                </a:path>
              </a:pathLst>
            </a:custGeom>
            <a:ln w="52354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526826" y="5578919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104708" y="0"/>
                  </a:moveTo>
                  <a:lnTo>
                    <a:pt x="0" y="0"/>
                  </a:lnTo>
                  <a:lnTo>
                    <a:pt x="0" y="104708"/>
                  </a:lnTo>
                  <a:lnTo>
                    <a:pt x="104708" y="104708"/>
                  </a:lnTo>
                  <a:lnTo>
                    <a:pt x="1047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26821" y="5578917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0" y="0"/>
                  </a:moveTo>
                  <a:lnTo>
                    <a:pt x="104708" y="0"/>
                  </a:lnTo>
                  <a:lnTo>
                    <a:pt x="104708" y="104708"/>
                  </a:lnTo>
                  <a:lnTo>
                    <a:pt x="0" y="104708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285975" y="5232038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0" y="0"/>
                  </a:moveTo>
                  <a:lnTo>
                    <a:pt x="104708" y="0"/>
                  </a:lnTo>
                  <a:lnTo>
                    <a:pt x="104708" y="104708"/>
                  </a:lnTo>
                  <a:lnTo>
                    <a:pt x="0" y="104708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9045129" y="5232038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0" y="0"/>
                  </a:moveTo>
                  <a:lnTo>
                    <a:pt x="104708" y="0"/>
                  </a:lnTo>
                  <a:lnTo>
                    <a:pt x="104708" y="104708"/>
                  </a:lnTo>
                  <a:lnTo>
                    <a:pt x="0" y="104708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2367976" y="5120368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0" y="0"/>
                  </a:moveTo>
                  <a:lnTo>
                    <a:pt x="104708" y="0"/>
                  </a:lnTo>
                  <a:lnTo>
                    <a:pt x="104708" y="104708"/>
                  </a:lnTo>
                  <a:lnTo>
                    <a:pt x="0" y="104708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5299899" y="4773487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104708" y="0"/>
                  </a:moveTo>
                  <a:lnTo>
                    <a:pt x="0" y="0"/>
                  </a:lnTo>
                  <a:lnTo>
                    <a:pt x="0" y="104708"/>
                  </a:lnTo>
                  <a:lnTo>
                    <a:pt x="104708" y="104708"/>
                  </a:lnTo>
                  <a:lnTo>
                    <a:pt x="1047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5299897" y="4773489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0" y="0"/>
                  </a:moveTo>
                  <a:lnTo>
                    <a:pt x="104708" y="0"/>
                  </a:lnTo>
                  <a:lnTo>
                    <a:pt x="104708" y="104708"/>
                  </a:lnTo>
                  <a:lnTo>
                    <a:pt x="0" y="104708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556483" y="3532702"/>
              <a:ext cx="8796020" cy="4638675"/>
            </a:xfrm>
            <a:custGeom>
              <a:avLst/>
              <a:gdLst/>
              <a:ahLst/>
              <a:cxnLst/>
              <a:rect l="l" t="t" r="r" b="b"/>
              <a:pathLst>
                <a:path w="8796019" h="4638675">
                  <a:moveTo>
                    <a:pt x="0" y="4638392"/>
                  </a:moveTo>
                  <a:lnTo>
                    <a:pt x="1368230" y="4243818"/>
                  </a:lnTo>
                  <a:lnTo>
                    <a:pt x="2150081" y="3679081"/>
                  </a:lnTo>
                  <a:lnTo>
                    <a:pt x="3518311" y="2936298"/>
                  </a:lnTo>
                  <a:lnTo>
                    <a:pt x="4495611" y="2080146"/>
                  </a:lnTo>
                  <a:lnTo>
                    <a:pt x="5082002" y="1721350"/>
                  </a:lnTo>
                  <a:lnTo>
                    <a:pt x="6059312" y="554538"/>
                  </a:lnTo>
                  <a:lnTo>
                    <a:pt x="8795774" y="0"/>
                  </a:lnTo>
                </a:path>
              </a:pathLst>
            </a:custGeom>
            <a:ln w="62825">
              <a:solidFill>
                <a:srgbClr val="A31F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77951" y="8092563"/>
              <a:ext cx="157063" cy="157063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46183" y="7697987"/>
              <a:ext cx="157063" cy="15706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28029" y="7133258"/>
              <a:ext cx="157063" cy="157063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96259" y="6390466"/>
              <a:ext cx="157063" cy="15706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973567" y="5534317"/>
              <a:ext cx="157063" cy="15706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559952" y="5175521"/>
              <a:ext cx="157063" cy="1570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537260" y="4008708"/>
              <a:ext cx="157063" cy="15706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273720" y="3454175"/>
              <a:ext cx="157063" cy="157063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2889659" y="7937255"/>
              <a:ext cx="283210" cy="52069"/>
            </a:xfrm>
            <a:custGeom>
              <a:avLst/>
              <a:gdLst/>
              <a:ahLst/>
              <a:cxnLst/>
              <a:rect l="l" t="t" r="r" b="b"/>
              <a:pathLst>
                <a:path w="283209" h="52070">
                  <a:moveTo>
                    <a:pt x="62818" y="51705"/>
                  </a:moveTo>
                  <a:lnTo>
                    <a:pt x="0" y="51705"/>
                  </a:lnTo>
                  <a:lnTo>
                    <a:pt x="0" y="0"/>
                  </a:lnTo>
                  <a:lnTo>
                    <a:pt x="60704" y="0"/>
                  </a:lnTo>
                  <a:lnTo>
                    <a:pt x="56542" y="20617"/>
                  </a:lnTo>
                  <a:lnTo>
                    <a:pt x="62818" y="51705"/>
                  </a:lnTo>
                  <a:close/>
                </a:path>
                <a:path w="283209" h="52070">
                  <a:moveTo>
                    <a:pt x="282713" y="51705"/>
                  </a:moveTo>
                  <a:lnTo>
                    <a:pt x="219895" y="51705"/>
                  </a:lnTo>
                  <a:lnTo>
                    <a:pt x="226171" y="20617"/>
                  </a:lnTo>
                  <a:lnTo>
                    <a:pt x="222009" y="0"/>
                  </a:lnTo>
                  <a:lnTo>
                    <a:pt x="282713" y="0"/>
                  </a:lnTo>
                  <a:lnTo>
                    <a:pt x="282713" y="51705"/>
                  </a:lnTo>
                  <a:close/>
                </a:path>
              </a:pathLst>
            </a:custGeom>
            <a:solidFill>
              <a:srgbClr val="A31F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920349" y="7847206"/>
              <a:ext cx="221333" cy="221333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2889649" y="8282806"/>
              <a:ext cx="283210" cy="52069"/>
            </a:xfrm>
            <a:custGeom>
              <a:avLst/>
              <a:gdLst/>
              <a:ahLst/>
              <a:cxnLst/>
              <a:rect l="l" t="t" r="r" b="b"/>
              <a:pathLst>
                <a:path w="283209" h="52070">
                  <a:moveTo>
                    <a:pt x="56553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6553" y="51701"/>
                  </a:lnTo>
                  <a:lnTo>
                    <a:pt x="56553" y="0"/>
                  </a:lnTo>
                  <a:close/>
                </a:path>
                <a:path w="283209" h="52070">
                  <a:moveTo>
                    <a:pt x="282714" y="0"/>
                  </a:moveTo>
                  <a:lnTo>
                    <a:pt x="226174" y="0"/>
                  </a:lnTo>
                  <a:lnTo>
                    <a:pt x="226174" y="51701"/>
                  </a:lnTo>
                  <a:lnTo>
                    <a:pt x="282714" y="51701"/>
                  </a:lnTo>
                  <a:lnTo>
                    <a:pt x="282714" y="0"/>
                  </a:lnTo>
                  <a:close/>
                </a:path>
              </a:pathLst>
            </a:custGeom>
            <a:solidFill>
              <a:srgbClr val="9BBB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2946202" y="8218597"/>
              <a:ext cx="170180" cy="170180"/>
            </a:xfrm>
            <a:custGeom>
              <a:avLst/>
              <a:gdLst/>
              <a:ahLst/>
              <a:cxnLst/>
              <a:rect l="l" t="t" r="r" b="b"/>
              <a:pathLst>
                <a:path w="170180" h="170179">
                  <a:moveTo>
                    <a:pt x="0" y="0"/>
                  </a:moveTo>
                  <a:lnTo>
                    <a:pt x="169628" y="0"/>
                  </a:lnTo>
                  <a:lnTo>
                    <a:pt x="169628" y="169628"/>
                  </a:lnTo>
                  <a:lnTo>
                    <a:pt x="0" y="169628"/>
                  </a:lnTo>
                  <a:lnTo>
                    <a:pt x="0" y="0"/>
                  </a:lnTo>
                  <a:close/>
                </a:path>
              </a:pathLst>
            </a:custGeom>
            <a:ln w="51705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5027581" y="9764723"/>
            <a:ext cx="67818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15" dirty="0">
                <a:latin typeface="Arial MT"/>
                <a:cs typeface="Arial MT"/>
              </a:rPr>
              <a:t>0.01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9450018" y="10922758"/>
            <a:ext cx="216535" cy="31877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z="1950" spc="75" dirty="0">
                <a:solidFill>
                  <a:srgbClr val="FFFFFF"/>
                </a:solidFill>
                <a:latin typeface="Trebuchet MS"/>
                <a:cs typeface="Trebuchet MS"/>
              </a:rPr>
              <a:t>3</a:t>
            </a:fld>
            <a:endParaRPr sz="1950">
              <a:latin typeface="Trebuchet MS"/>
              <a:cs typeface="Trebuchet MS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213931" y="8612416"/>
            <a:ext cx="4914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15" dirty="0">
                <a:latin typeface="Arial MT"/>
                <a:cs typeface="Arial MT"/>
              </a:rPr>
              <a:t>0.1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493372" y="7460109"/>
            <a:ext cx="2120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20" dirty="0">
                <a:latin typeface="Arial MT"/>
                <a:cs typeface="Arial MT"/>
              </a:rPr>
              <a:t>1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307023" y="6307801"/>
            <a:ext cx="39814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20" dirty="0">
                <a:latin typeface="Arial MT"/>
                <a:cs typeface="Arial MT"/>
              </a:rPr>
              <a:t>10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120674" y="5155494"/>
            <a:ext cx="58483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20" dirty="0">
                <a:latin typeface="Arial MT"/>
                <a:cs typeface="Arial MT"/>
              </a:rPr>
              <a:t>100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934325" y="4003187"/>
            <a:ext cx="7708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20" dirty="0">
                <a:latin typeface="Arial MT"/>
                <a:cs typeface="Arial MT"/>
              </a:rPr>
              <a:t>1000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603602" y="10121735"/>
            <a:ext cx="678180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 MT"/>
                <a:cs typeface="Arial MT"/>
              </a:rPr>
              <a:t>2017</a:t>
            </a:r>
            <a:endParaRPr sz="230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8242334" y="10121735"/>
            <a:ext cx="678180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 MT"/>
                <a:cs typeface="Arial MT"/>
              </a:rPr>
              <a:t>2018</a:t>
            </a:r>
            <a:endParaRPr sz="230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881065" y="10121735"/>
            <a:ext cx="678180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 MT"/>
                <a:cs typeface="Arial MT"/>
              </a:rPr>
              <a:t>2020</a:t>
            </a:r>
            <a:endParaRPr sz="2300">
              <a:latin typeface="Arial MT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4097536" y="8756446"/>
            <a:ext cx="1928495" cy="748665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 marR="5080">
              <a:lnSpc>
                <a:spcPts val="2720"/>
              </a:lnSpc>
              <a:spcBef>
                <a:spcPts val="395"/>
              </a:spcBef>
            </a:pPr>
            <a:r>
              <a:rPr sz="2450" spc="10" dirty="0">
                <a:latin typeface="Arial MT"/>
                <a:cs typeface="Arial MT"/>
              </a:rPr>
              <a:t>Model Size </a:t>
            </a:r>
            <a:r>
              <a:rPr sz="2450" spc="15" dirty="0">
                <a:latin typeface="Arial MT"/>
                <a:cs typeface="Arial MT"/>
              </a:rPr>
              <a:t> GPU</a:t>
            </a:r>
            <a:r>
              <a:rPr sz="2450" spc="-65" dirty="0">
                <a:latin typeface="Arial MT"/>
                <a:cs typeface="Arial MT"/>
              </a:rPr>
              <a:t> </a:t>
            </a:r>
            <a:r>
              <a:rPr sz="2450" spc="10" dirty="0">
                <a:latin typeface="Arial MT"/>
                <a:cs typeface="Arial MT"/>
              </a:rPr>
              <a:t>Memory</a:t>
            </a:r>
            <a:endParaRPr sz="2450">
              <a:latin typeface="Arial MT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412131" y="8977633"/>
            <a:ext cx="664210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 marR="5080" indent="62865">
              <a:lnSpc>
                <a:spcPts val="2310"/>
              </a:lnSpc>
              <a:spcBef>
                <a:spcPts val="229"/>
              </a:spcBef>
            </a:pPr>
            <a:r>
              <a:rPr sz="1950" spc="15" dirty="0">
                <a:latin typeface="Arial MT"/>
                <a:cs typeface="Arial MT"/>
              </a:rPr>
              <a:t>GPT </a:t>
            </a:r>
            <a:r>
              <a:rPr sz="1950" spc="-530" dirty="0">
                <a:latin typeface="Arial MT"/>
                <a:cs typeface="Arial MT"/>
              </a:rPr>
              <a:t> </a:t>
            </a:r>
            <a:r>
              <a:rPr sz="1950" spc="10" dirty="0">
                <a:latin typeface="Arial MT"/>
                <a:cs typeface="Arial MT"/>
              </a:rPr>
              <a:t>0.</a:t>
            </a:r>
            <a:r>
              <a:rPr sz="1950" spc="-135" dirty="0">
                <a:latin typeface="Arial MT"/>
                <a:cs typeface="Arial MT"/>
              </a:rPr>
              <a:t>1</a:t>
            </a:r>
            <a:r>
              <a:rPr sz="1950" spc="15" dirty="0">
                <a:latin typeface="Arial MT"/>
                <a:cs typeface="Arial MT"/>
              </a:rPr>
              <a:t>1B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1078894" y="6760503"/>
            <a:ext cx="1423670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446405" marR="5080" indent="-447040">
              <a:lnSpc>
                <a:spcPts val="2310"/>
              </a:lnSpc>
              <a:spcBef>
                <a:spcPts val="229"/>
              </a:spcBef>
            </a:pPr>
            <a:r>
              <a:rPr sz="1950" spc="10" dirty="0">
                <a:latin typeface="Arial MT"/>
                <a:cs typeface="Arial MT"/>
              </a:rPr>
              <a:t>MegatronLM  8.3B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0449489" y="7781688"/>
            <a:ext cx="739140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04139" marR="5080" indent="-104775">
              <a:lnSpc>
                <a:spcPts val="2310"/>
              </a:lnSpc>
              <a:spcBef>
                <a:spcPts val="229"/>
              </a:spcBef>
            </a:pPr>
            <a:r>
              <a:rPr sz="1950" spc="20" dirty="0">
                <a:latin typeface="Arial MT"/>
                <a:cs typeface="Arial MT"/>
              </a:rPr>
              <a:t>GP</a:t>
            </a:r>
            <a:r>
              <a:rPr sz="1950" spc="-95" dirty="0">
                <a:latin typeface="Arial MT"/>
                <a:cs typeface="Arial MT"/>
              </a:rPr>
              <a:t>T</a:t>
            </a:r>
            <a:r>
              <a:rPr sz="1950" spc="10" dirty="0">
                <a:latin typeface="Arial MT"/>
                <a:cs typeface="Arial MT"/>
              </a:rPr>
              <a:t>-2  1.5B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353223" y="4661654"/>
            <a:ext cx="400050" cy="468122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010"/>
              </a:lnSpc>
            </a:pPr>
            <a:r>
              <a:rPr sz="2600" spc="20" dirty="0">
                <a:latin typeface="Arial MT"/>
                <a:cs typeface="Arial MT"/>
              </a:rPr>
              <a:t>Model</a:t>
            </a:r>
            <a:r>
              <a:rPr sz="2600" dirty="0">
                <a:latin typeface="Arial MT"/>
                <a:cs typeface="Arial MT"/>
              </a:rPr>
              <a:t> </a:t>
            </a:r>
            <a:r>
              <a:rPr sz="2600" spc="15" dirty="0">
                <a:latin typeface="Arial MT"/>
                <a:cs typeface="Arial MT"/>
              </a:rPr>
              <a:t>Size</a:t>
            </a:r>
            <a:r>
              <a:rPr sz="2600" dirty="0">
                <a:latin typeface="Arial MT"/>
                <a:cs typeface="Arial MT"/>
              </a:rPr>
              <a:t> </a:t>
            </a:r>
            <a:r>
              <a:rPr sz="2600" spc="20" dirty="0">
                <a:latin typeface="Arial MT"/>
                <a:cs typeface="Arial MT"/>
              </a:rPr>
              <a:t>(#Params</a:t>
            </a:r>
            <a:r>
              <a:rPr sz="2600" dirty="0">
                <a:latin typeface="Arial MT"/>
                <a:cs typeface="Arial MT"/>
              </a:rPr>
              <a:t> </a:t>
            </a:r>
            <a:r>
              <a:rPr sz="2600" spc="10" dirty="0">
                <a:latin typeface="Arial MT"/>
                <a:cs typeface="Arial MT"/>
              </a:rPr>
              <a:t>in</a:t>
            </a:r>
            <a:r>
              <a:rPr sz="2600" spc="5" dirty="0">
                <a:latin typeface="Arial MT"/>
                <a:cs typeface="Arial MT"/>
              </a:rPr>
              <a:t> </a:t>
            </a:r>
            <a:r>
              <a:rPr sz="2600" spc="10" dirty="0">
                <a:latin typeface="Arial MT"/>
                <a:cs typeface="Arial MT"/>
              </a:rPr>
              <a:t>Billion)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181136" y="8443035"/>
            <a:ext cx="67881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sz="1950" spc="15" dirty="0">
                <a:latin typeface="Arial MT"/>
                <a:cs typeface="Arial MT"/>
              </a:rPr>
              <a:t>BE</a:t>
            </a:r>
            <a:r>
              <a:rPr sz="1950" spc="-20" dirty="0">
                <a:latin typeface="Arial MT"/>
                <a:cs typeface="Arial MT"/>
              </a:rPr>
              <a:t>R</a:t>
            </a:r>
            <a:r>
              <a:rPr sz="1950" spc="15" dirty="0">
                <a:latin typeface="Arial MT"/>
                <a:cs typeface="Arial MT"/>
              </a:rPr>
              <a:t>T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9170645" y="8736219"/>
            <a:ext cx="68262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5" dirty="0">
                <a:latin typeface="Arial MT"/>
                <a:cs typeface="Arial MT"/>
              </a:rPr>
              <a:t>0.34B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691067" y="9354184"/>
            <a:ext cx="1384935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363855" marR="5080" indent="-351790">
              <a:lnSpc>
                <a:spcPts val="2310"/>
              </a:lnSpc>
              <a:spcBef>
                <a:spcPts val="229"/>
              </a:spcBef>
            </a:pPr>
            <a:r>
              <a:rPr sz="1950" spc="-60" dirty="0">
                <a:latin typeface="Arial MT"/>
                <a:cs typeface="Arial MT"/>
              </a:rPr>
              <a:t>T</a:t>
            </a:r>
            <a:r>
              <a:rPr sz="1950" spc="10" dirty="0">
                <a:latin typeface="Arial MT"/>
                <a:cs typeface="Arial MT"/>
              </a:rPr>
              <a:t>ransformer  </a:t>
            </a:r>
            <a:r>
              <a:rPr sz="1950" spc="15" dirty="0">
                <a:latin typeface="Arial MT"/>
                <a:cs typeface="Arial MT"/>
              </a:rPr>
              <a:t>0.05B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1225047" y="4373778"/>
            <a:ext cx="2632075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712595" marR="254635" indent="-69850">
              <a:lnSpc>
                <a:spcPts val="2310"/>
              </a:lnSpc>
              <a:spcBef>
                <a:spcPts val="229"/>
              </a:spcBef>
            </a:pPr>
            <a:r>
              <a:rPr sz="1950" spc="20" dirty="0">
                <a:latin typeface="Arial MT"/>
                <a:cs typeface="Arial MT"/>
              </a:rPr>
              <a:t>GP</a:t>
            </a:r>
            <a:r>
              <a:rPr sz="1950" spc="-95" dirty="0">
                <a:latin typeface="Arial MT"/>
                <a:cs typeface="Arial MT"/>
              </a:rPr>
              <a:t>T</a:t>
            </a:r>
            <a:r>
              <a:rPr sz="1950" spc="10" dirty="0">
                <a:latin typeface="Arial MT"/>
                <a:cs typeface="Arial MT"/>
              </a:rPr>
              <a:t>-3  </a:t>
            </a:r>
            <a:r>
              <a:rPr sz="1950" spc="15" dirty="0">
                <a:latin typeface="Arial MT"/>
                <a:cs typeface="Arial MT"/>
              </a:rPr>
              <a:t>175B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15524017" y="3909963"/>
            <a:ext cx="97472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20" dirty="0">
                <a:latin typeface="Arial MT"/>
                <a:cs typeface="Arial MT"/>
              </a:rPr>
              <a:t>M</a:t>
            </a:r>
            <a:r>
              <a:rPr sz="1950" spc="-95" dirty="0">
                <a:latin typeface="Arial MT"/>
                <a:cs typeface="Arial MT"/>
              </a:rPr>
              <a:t>T</a:t>
            </a:r>
            <a:r>
              <a:rPr sz="1950" spc="15" dirty="0">
                <a:latin typeface="Arial MT"/>
                <a:cs typeface="Arial MT"/>
              </a:rPr>
              <a:t>-NLG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3867549" y="4203149"/>
            <a:ext cx="262445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R="179070" algn="r">
              <a:lnSpc>
                <a:spcPct val="100000"/>
              </a:lnSpc>
              <a:spcBef>
                <a:spcPts val="125"/>
              </a:spcBef>
            </a:pPr>
            <a:r>
              <a:rPr sz="1950" spc="15" dirty="0">
                <a:latin typeface="Arial MT"/>
                <a:cs typeface="Arial MT"/>
              </a:rPr>
              <a:t>530B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1834653" y="5562681"/>
            <a:ext cx="765810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58750" marR="5080" indent="-146685">
              <a:lnSpc>
                <a:spcPts val="2310"/>
              </a:lnSpc>
              <a:spcBef>
                <a:spcPts val="229"/>
              </a:spcBef>
            </a:pPr>
            <a:r>
              <a:rPr sz="1950" spc="-95" dirty="0">
                <a:latin typeface="Arial MT"/>
                <a:cs typeface="Arial MT"/>
              </a:rPr>
              <a:t>T</a:t>
            </a:r>
            <a:r>
              <a:rPr sz="1950" spc="10" dirty="0">
                <a:latin typeface="Arial MT"/>
                <a:cs typeface="Arial MT"/>
              </a:rPr>
              <a:t>-NLG  </a:t>
            </a:r>
            <a:r>
              <a:rPr sz="1950" spc="15" dirty="0">
                <a:latin typeface="Arial MT"/>
                <a:cs typeface="Arial MT"/>
              </a:rPr>
              <a:t>17B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956829" y="6771789"/>
            <a:ext cx="795655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62230" marR="5080" indent="-62865">
              <a:lnSpc>
                <a:spcPts val="2310"/>
              </a:lnSpc>
              <a:spcBef>
                <a:spcPts val="229"/>
              </a:spcBef>
            </a:pP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TPUv2  16GB</a:t>
            </a:r>
            <a:endParaRPr sz="195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7761099" y="6578730"/>
            <a:ext cx="669290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R="5080" indent="34290">
              <a:lnSpc>
                <a:spcPts val="2310"/>
              </a:lnSpc>
              <a:spcBef>
                <a:spcPts val="229"/>
              </a:spcBef>
            </a:pP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V100 </a:t>
            </a:r>
            <a:r>
              <a:rPr sz="1950" b="1" spc="-530" dirty="0">
                <a:solidFill>
                  <a:srgbClr val="5E5E5E"/>
                </a:solidFill>
                <a:latin typeface="Arial"/>
                <a:cs typeface="Arial"/>
              </a:rPr>
              <a:t> </a:t>
            </a: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32GB</a:t>
            </a:r>
            <a:endParaRPr sz="195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9489427" y="6556592"/>
            <a:ext cx="795655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62230" marR="5080" indent="-62865">
              <a:lnSpc>
                <a:spcPts val="2310"/>
              </a:lnSpc>
              <a:spcBef>
                <a:spcPts val="229"/>
              </a:spcBef>
            </a:pP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TPUv3  32GB</a:t>
            </a:r>
            <a:endParaRPr sz="195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2882033" y="6412333"/>
            <a:ext cx="669290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R="5080" indent="27305">
              <a:lnSpc>
                <a:spcPts val="2310"/>
              </a:lnSpc>
              <a:spcBef>
                <a:spcPts val="229"/>
              </a:spcBef>
            </a:pP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A100 </a:t>
            </a:r>
            <a:r>
              <a:rPr sz="1950" b="1" spc="-530" dirty="0">
                <a:solidFill>
                  <a:srgbClr val="5E5E5E"/>
                </a:solidFill>
                <a:latin typeface="Arial"/>
                <a:cs typeface="Arial"/>
              </a:rPr>
              <a:t> </a:t>
            </a: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40GB</a:t>
            </a:r>
            <a:endParaRPr sz="195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3867549" y="6044154"/>
            <a:ext cx="2624455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913889" marR="45720" indent="27305" algn="r">
              <a:lnSpc>
                <a:spcPts val="2310"/>
              </a:lnSpc>
              <a:spcBef>
                <a:spcPts val="229"/>
              </a:spcBef>
            </a:pPr>
            <a:r>
              <a:rPr sz="1950" b="1" spc="10" dirty="0">
                <a:solidFill>
                  <a:srgbClr val="5E5E5E"/>
                </a:solidFill>
                <a:latin typeface="Arial"/>
                <a:cs typeface="Arial"/>
              </a:rPr>
              <a:t>A100 </a:t>
            </a:r>
            <a:r>
              <a:rPr sz="1950" b="1" spc="-530" dirty="0">
                <a:solidFill>
                  <a:srgbClr val="5E5E5E"/>
                </a:solidFill>
                <a:latin typeface="Arial"/>
                <a:cs typeface="Arial"/>
              </a:rPr>
              <a:t> </a:t>
            </a: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80GB</a:t>
            </a:r>
            <a:endParaRPr sz="195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3519795" y="9541600"/>
            <a:ext cx="3316604" cy="95758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87325">
              <a:lnSpc>
                <a:spcPct val="100000"/>
              </a:lnSpc>
              <a:spcBef>
                <a:spcPts val="125"/>
              </a:spcBef>
            </a:pPr>
            <a:r>
              <a:rPr sz="1950" spc="105" dirty="0">
                <a:solidFill>
                  <a:srgbClr val="5E5E5E"/>
                </a:solidFill>
                <a:latin typeface="Trebuchet MS"/>
                <a:cs typeface="Trebuchet MS"/>
              </a:rPr>
              <a:t>Assume</a:t>
            </a:r>
            <a:r>
              <a:rPr sz="1950" spc="-5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dirty="0">
                <a:solidFill>
                  <a:srgbClr val="5E5E5E"/>
                </a:solidFill>
                <a:latin typeface="Trebuchet MS"/>
                <a:cs typeface="Trebuchet MS"/>
              </a:rPr>
              <a:t>data</a:t>
            </a:r>
            <a:r>
              <a:rPr sz="1950" spc="-5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-35" dirty="0">
                <a:solidFill>
                  <a:srgbClr val="5E5E5E"/>
                </a:solidFill>
                <a:latin typeface="Trebuchet MS"/>
                <a:cs typeface="Trebuchet MS"/>
              </a:rPr>
              <a:t>are</a:t>
            </a:r>
            <a:r>
              <a:rPr sz="1950" spc="-5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55" dirty="0">
                <a:solidFill>
                  <a:srgbClr val="5E5E5E"/>
                </a:solidFill>
                <a:latin typeface="Trebuchet MS"/>
                <a:cs typeface="Trebuchet MS"/>
              </a:rPr>
              <a:t>FP16.</a:t>
            </a:r>
            <a:endParaRPr sz="1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9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2651125" algn="l"/>
              </a:tabLst>
            </a:pPr>
            <a:r>
              <a:rPr sz="2300" dirty="0">
                <a:latin typeface="Arial MT"/>
                <a:cs typeface="Arial MT"/>
              </a:rPr>
              <a:t>2021	2022</a:t>
            </a:r>
            <a:endParaRPr sz="23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內容版面配置區 37">
            <a:extLst>
              <a:ext uri="{FF2B5EF4-FFF2-40B4-BE49-F238E27FC236}">
                <a16:creationId xmlns:a16="http://schemas.microsoft.com/office/drawing/2014/main" id="{1EF62474-F5F5-D0DE-7D7C-379702202D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157" y="2391071"/>
            <a:ext cx="17339786" cy="7426887"/>
          </a:xfrm>
        </p:spPr>
        <p:txBody>
          <a:bodyPr/>
          <a:lstStyle/>
          <a:p>
            <a:pPr marL="565150" indent="-553085">
              <a:lnSpc>
                <a:spcPct val="150000"/>
              </a:lnSpc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 b="1" dirty="0">
                <a:cs typeface="Arial"/>
              </a:rPr>
              <a:t>The output neuron is connected to input neurons in the receptive field</a:t>
            </a:r>
          </a:p>
          <a:p>
            <a:pPr marL="1224833" lvl="1" indent="-553085">
              <a:lnSpc>
                <a:spcPct val="150000"/>
              </a:lnSpc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 b="1" dirty="0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Input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Output Features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Weights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strike="sngStrik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dirty="0">
                <a:cs typeface="Arial"/>
              </a:rPr>
              <a:t>Bias </a:t>
            </a:r>
            <a:r>
              <a:rPr lang="en-US" altLang="zh-TW" sz="294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30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653248" y="1440574"/>
            <a:ext cx="168560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.</a:t>
            </a:r>
            <a:endParaRPr sz="3950" dirty="0">
              <a:latin typeface="Arial"/>
              <a:cs typeface="Arial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E1F386D-759C-F0C4-5015-964E5F57A2AE}"/>
              </a:ext>
            </a:extLst>
          </p:cNvPr>
          <p:cNvGraphicFramePr>
            <a:graphicFrameLocks noGrp="1"/>
          </p:cNvGraphicFramePr>
          <p:nvPr/>
        </p:nvGraphicFramePr>
        <p:xfrm>
          <a:off x="1492798" y="7122919"/>
          <a:ext cx="5230493" cy="34942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</a:tbl>
          </a:graphicData>
        </a:graphic>
      </p:graphicFrame>
      <p:pic>
        <p:nvPicPr>
          <p:cNvPr id="71" name="object 15">
            <a:extLst>
              <a:ext uri="{FF2B5EF4-FFF2-40B4-BE49-F238E27FC236}">
                <a16:creationId xmlns:a16="http://schemas.microsoft.com/office/drawing/2014/main" id="{3C0E4E0D-C553-78B3-6322-ACF376EFBD0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87558" y="3340307"/>
            <a:ext cx="2236988" cy="2685667"/>
          </a:xfrm>
          <a:prstGeom prst="rect">
            <a:avLst/>
          </a:prstGeom>
        </p:spPr>
      </p:pic>
      <p:sp>
        <p:nvSpPr>
          <p:cNvPr id="72" name="object 47">
            <a:extLst>
              <a:ext uri="{FF2B5EF4-FFF2-40B4-BE49-F238E27FC236}">
                <a16:creationId xmlns:a16="http://schemas.microsoft.com/office/drawing/2014/main" id="{C886BC51-A540-5185-DDC5-87AC5F43B6A2}"/>
              </a:ext>
            </a:extLst>
          </p:cNvPr>
          <p:cNvSpPr txBox="1"/>
          <p:nvPr/>
        </p:nvSpPr>
        <p:spPr>
          <a:xfrm>
            <a:off x="14106298" y="5376829"/>
            <a:ext cx="29845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3" name="object 49">
            <a:extLst>
              <a:ext uri="{FF2B5EF4-FFF2-40B4-BE49-F238E27FC236}">
                <a16:creationId xmlns:a16="http://schemas.microsoft.com/office/drawing/2014/main" id="{EA33BD5C-12B2-3A3D-160F-57505F1685F8}"/>
              </a:ext>
            </a:extLst>
          </p:cNvPr>
          <p:cNvSpPr txBox="1"/>
          <p:nvPr/>
        </p:nvSpPr>
        <p:spPr>
          <a:xfrm>
            <a:off x="14404748" y="3079972"/>
            <a:ext cx="407034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0" dirty="0">
                <a:latin typeface="Times New Roman"/>
                <a:cs typeface="Times New Roman"/>
              </a:rPr>
              <a:t>w</a:t>
            </a:r>
            <a:r>
              <a:rPr sz="2775" i="1" spc="-44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4" name="object 50">
            <a:extLst>
              <a:ext uri="{FF2B5EF4-FFF2-40B4-BE49-F238E27FC236}">
                <a16:creationId xmlns:a16="http://schemas.microsoft.com/office/drawing/2014/main" id="{B14720F1-40ED-AE6C-5F5B-3D3C69715F51}"/>
              </a:ext>
            </a:extLst>
          </p:cNvPr>
          <p:cNvSpPr txBox="1"/>
          <p:nvPr/>
        </p:nvSpPr>
        <p:spPr>
          <a:xfrm>
            <a:off x="15268035" y="3185035"/>
            <a:ext cx="3511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75" name="object 48">
            <a:extLst>
              <a:ext uri="{FF2B5EF4-FFF2-40B4-BE49-F238E27FC236}">
                <a16:creationId xmlns:a16="http://schemas.microsoft.com/office/drawing/2014/main" id="{432D2E1A-B563-76F3-9251-EF43F4091F30}"/>
              </a:ext>
            </a:extLst>
          </p:cNvPr>
          <p:cNvSpPr txBox="1"/>
          <p:nvPr/>
        </p:nvSpPr>
        <p:spPr>
          <a:xfrm>
            <a:off x="15344749" y="5559770"/>
            <a:ext cx="638810" cy="94064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259079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w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400" dirty="0">
              <a:latin typeface="Times New Roman"/>
              <a:cs typeface="Times New Roman"/>
            </a:endParaRPr>
          </a:p>
        </p:txBody>
      </p:sp>
      <p:pic>
        <p:nvPicPr>
          <p:cNvPr id="24" name="object 7">
            <a:extLst>
              <a:ext uri="{FF2B5EF4-FFF2-40B4-BE49-F238E27FC236}">
                <a16:creationId xmlns:a16="http://schemas.microsoft.com/office/drawing/2014/main" id="{AE1A80FF-0FB6-FEBE-AE89-ED65828FC00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01753" y="6669530"/>
            <a:ext cx="3093171" cy="2791150"/>
          </a:xfrm>
          <a:prstGeom prst="rect">
            <a:avLst/>
          </a:prstGeom>
        </p:spPr>
      </p:pic>
      <p:sp>
        <p:nvSpPr>
          <p:cNvPr id="25" name="object 8">
            <a:extLst>
              <a:ext uri="{FF2B5EF4-FFF2-40B4-BE49-F238E27FC236}">
                <a16:creationId xmlns:a16="http://schemas.microsoft.com/office/drawing/2014/main" id="{0FEE2A88-7788-FA5D-3CDF-6236F42E1CD7}"/>
              </a:ext>
            </a:extLst>
          </p:cNvPr>
          <p:cNvSpPr txBox="1"/>
          <p:nvPr/>
        </p:nvSpPr>
        <p:spPr>
          <a:xfrm>
            <a:off x="10150026" y="9643867"/>
            <a:ext cx="2486025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solidFill>
                  <a:srgbClr val="5E5E5E"/>
                </a:solidFill>
                <a:latin typeface="Trebuchet MS"/>
                <a:cs typeface="Trebuchet MS"/>
              </a:rPr>
              <a:t>channel</a:t>
            </a:r>
            <a:r>
              <a:rPr sz="2300" spc="-8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20" dirty="0">
                <a:solidFill>
                  <a:srgbClr val="5E5E5E"/>
                </a:solidFill>
                <a:latin typeface="Trebuchet MS"/>
                <a:cs typeface="Trebuchet MS"/>
              </a:rPr>
              <a:t>dimension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26" name="object 9">
            <a:extLst>
              <a:ext uri="{FF2B5EF4-FFF2-40B4-BE49-F238E27FC236}">
                <a16:creationId xmlns:a16="http://schemas.microsoft.com/office/drawing/2014/main" id="{38861202-AE11-F0EC-11DE-52F727270906}"/>
              </a:ext>
            </a:extLst>
          </p:cNvPr>
          <p:cNvGrpSpPr/>
          <p:nvPr/>
        </p:nvGrpSpPr>
        <p:grpSpPr>
          <a:xfrm>
            <a:off x="10913887" y="9558910"/>
            <a:ext cx="958215" cy="100965"/>
            <a:chOff x="10913887" y="9558910"/>
            <a:chExt cx="958215" cy="100965"/>
          </a:xfrm>
        </p:grpSpPr>
        <p:sp>
          <p:nvSpPr>
            <p:cNvPr id="28" name="object 10">
              <a:extLst>
                <a:ext uri="{FF2B5EF4-FFF2-40B4-BE49-F238E27FC236}">
                  <a16:creationId xmlns:a16="http://schemas.microsoft.com/office/drawing/2014/main" id="{6C54DE9D-1468-50A3-97AC-2B9ECA1D4DAE}"/>
                </a:ext>
              </a:extLst>
            </p:cNvPr>
            <p:cNvSpPr/>
            <p:nvPr/>
          </p:nvSpPr>
          <p:spPr>
            <a:xfrm>
              <a:off x="11003936" y="9609170"/>
              <a:ext cx="778510" cy="0"/>
            </a:xfrm>
            <a:custGeom>
              <a:avLst/>
              <a:gdLst/>
              <a:ahLst/>
              <a:cxnLst/>
              <a:rect l="l" t="t" r="r" b="b"/>
              <a:pathLst>
                <a:path w="778509">
                  <a:moveTo>
                    <a:pt x="0" y="0"/>
                  </a:moveTo>
                  <a:lnTo>
                    <a:pt x="10470" y="0"/>
                  </a:lnTo>
                  <a:lnTo>
                    <a:pt x="767515" y="0"/>
                  </a:lnTo>
                  <a:lnTo>
                    <a:pt x="777986" y="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11">
              <a:extLst>
                <a:ext uri="{FF2B5EF4-FFF2-40B4-BE49-F238E27FC236}">
                  <a16:creationId xmlns:a16="http://schemas.microsoft.com/office/drawing/2014/main" id="{A3D7F451-0E25-F8F4-5B56-4D3E70D07318}"/>
                </a:ext>
              </a:extLst>
            </p:cNvPr>
            <p:cNvSpPr/>
            <p:nvPr/>
          </p:nvSpPr>
          <p:spPr>
            <a:xfrm>
              <a:off x="10913884" y="9558915"/>
              <a:ext cx="958215" cy="100965"/>
            </a:xfrm>
            <a:custGeom>
              <a:avLst/>
              <a:gdLst/>
              <a:ahLst/>
              <a:cxnLst/>
              <a:rect l="l" t="t" r="r" b="b"/>
              <a:pathLst>
                <a:path w="958215" h="100965">
                  <a:moveTo>
                    <a:pt x="100520" y="0"/>
                  </a:moveTo>
                  <a:lnTo>
                    <a:pt x="0" y="50266"/>
                  </a:lnTo>
                  <a:lnTo>
                    <a:pt x="100520" y="100520"/>
                  </a:lnTo>
                  <a:lnTo>
                    <a:pt x="100520" y="0"/>
                  </a:lnTo>
                  <a:close/>
                </a:path>
                <a:path w="958215" h="100965">
                  <a:moveTo>
                    <a:pt x="958088" y="50266"/>
                  </a:moveTo>
                  <a:lnTo>
                    <a:pt x="857567" y="0"/>
                  </a:lnTo>
                  <a:lnTo>
                    <a:pt x="857567" y="100520"/>
                  </a:lnTo>
                  <a:lnTo>
                    <a:pt x="958088" y="50266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12">
            <a:extLst>
              <a:ext uri="{FF2B5EF4-FFF2-40B4-BE49-F238E27FC236}">
                <a16:creationId xmlns:a16="http://schemas.microsoft.com/office/drawing/2014/main" id="{4C9218F5-5340-2F07-E9D2-5E8DBD1FF4D5}"/>
              </a:ext>
            </a:extLst>
          </p:cNvPr>
          <p:cNvSpPr txBox="1"/>
          <p:nvPr/>
        </p:nvSpPr>
        <p:spPr>
          <a:xfrm rot="18900000">
            <a:off x="9037817" y="6976234"/>
            <a:ext cx="2607357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spc="-20" dirty="0">
                <a:solidFill>
                  <a:srgbClr val="5E5E5E"/>
                </a:solidFill>
                <a:latin typeface="Trebuchet MS"/>
                <a:cs typeface="Trebuchet MS"/>
              </a:rPr>
              <a:t>spatial</a:t>
            </a:r>
            <a:r>
              <a:rPr sz="2300" spc="-12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2300" spc="-5" dirty="0">
                <a:solidFill>
                  <a:srgbClr val="5E5E5E"/>
                </a:solidFill>
                <a:latin typeface="Trebuchet MS"/>
                <a:cs typeface="Trebuchet MS"/>
              </a:rPr>
              <a:t>dimension(s)</a:t>
            </a:r>
            <a:endParaRPr sz="2300">
              <a:latin typeface="Trebuchet MS"/>
              <a:cs typeface="Trebuchet MS"/>
            </a:endParaRPr>
          </a:p>
        </p:txBody>
      </p:sp>
      <p:grpSp>
        <p:nvGrpSpPr>
          <p:cNvPr id="34" name="object 16">
            <a:extLst>
              <a:ext uri="{FF2B5EF4-FFF2-40B4-BE49-F238E27FC236}">
                <a16:creationId xmlns:a16="http://schemas.microsoft.com/office/drawing/2014/main" id="{75AD311B-016F-11DD-4591-516FDA846633}"/>
              </a:ext>
            </a:extLst>
          </p:cNvPr>
          <p:cNvGrpSpPr/>
          <p:nvPr/>
        </p:nvGrpSpPr>
        <p:grpSpPr>
          <a:xfrm>
            <a:off x="10170772" y="7334737"/>
            <a:ext cx="3174365" cy="1754505"/>
            <a:chOff x="10170772" y="7334737"/>
            <a:chExt cx="3174365" cy="1754505"/>
          </a:xfrm>
        </p:grpSpPr>
        <p:sp>
          <p:nvSpPr>
            <p:cNvPr id="35" name="object 17">
              <a:extLst>
                <a:ext uri="{FF2B5EF4-FFF2-40B4-BE49-F238E27FC236}">
                  <a16:creationId xmlns:a16="http://schemas.microsoft.com/office/drawing/2014/main" id="{71352AEB-C56A-FEBC-0AEE-DCD569908BA5}"/>
                </a:ext>
              </a:extLst>
            </p:cNvPr>
            <p:cNvSpPr/>
            <p:nvPr/>
          </p:nvSpPr>
          <p:spPr>
            <a:xfrm>
              <a:off x="12714075" y="8457740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18">
              <a:extLst>
                <a:ext uri="{FF2B5EF4-FFF2-40B4-BE49-F238E27FC236}">
                  <a16:creationId xmlns:a16="http://schemas.microsoft.com/office/drawing/2014/main" id="{926148A1-7738-B13C-2555-611B177AE5DE}"/>
                </a:ext>
              </a:extLst>
            </p:cNvPr>
            <p:cNvSpPr/>
            <p:nvPr/>
          </p:nvSpPr>
          <p:spPr>
            <a:xfrm>
              <a:off x="12747455" y="7930927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9">
              <a:extLst>
                <a:ext uri="{FF2B5EF4-FFF2-40B4-BE49-F238E27FC236}">
                  <a16:creationId xmlns:a16="http://schemas.microsoft.com/office/drawing/2014/main" id="{BFAA2C33-402D-3F46-DB31-907EC59EAC43}"/>
                </a:ext>
              </a:extLst>
            </p:cNvPr>
            <p:cNvSpPr/>
            <p:nvPr/>
          </p:nvSpPr>
          <p:spPr>
            <a:xfrm>
              <a:off x="13300443" y="7387061"/>
              <a:ext cx="0" cy="1136650"/>
            </a:xfrm>
            <a:custGeom>
              <a:avLst/>
              <a:gdLst/>
              <a:ahLst/>
              <a:cxnLst/>
              <a:rect l="l" t="t" r="r" b="b"/>
              <a:pathLst>
                <a:path h="1136650">
                  <a:moveTo>
                    <a:pt x="0" y="1136258"/>
                  </a:moveTo>
                  <a:lnTo>
                    <a:pt x="0" y="0"/>
                  </a:lnTo>
                </a:path>
              </a:pathLst>
            </a:custGeom>
            <a:ln w="73296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0">
              <a:extLst>
                <a:ext uri="{FF2B5EF4-FFF2-40B4-BE49-F238E27FC236}">
                  <a16:creationId xmlns:a16="http://schemas.microsoft.com/office/drawing/2014/main" id="{A6D95E10-C294-C832-7BA5-FE8B185F1B56}"/>
                </a:ext>
              </a:extLst>
            </p:cNvPr>
            <p:cNvSpPr/>
            <p:nvPr/>
          </p:nvSpPr>
          <p:spPr>
            <a:xfrm>
              <a:off x="12714075" y="7334737"/>
              <a:ext cx="631190" cy="631190"/>
            </a:xfrm>
            <a:custGeom>
              <a:avLst/>
              <a:gdLst/>
              <a:ahLst/>
              <a:cxnLst/>
              <a:rect l="l" t="t" r="r" b="b"/>
              <a:pathLst>
                <a:path w="631190" h="631190">
                  <a:moveTo>
                    <a:pt x="631023" y="51828"/>
                  </a:moveTo>
                  <a:lnTo>
                    <a:pt x="51828" y="631023"/>
                  </a:lnTo>
                  <a:lnTo>
                    <a:pt x="0" y="579195"/>
                  </a:lnTo>
                  <a:lnTo>
                    <a:pt x="579195" y="0"/>
                  </a:lnTo>
                  <a:lnTo>
                    <a:pt x="631023" y="51828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1">
              <a:extLst>
                <a:ext uri="{FF2B5EF4-FFF2-40B4-BE49-F238E27FC236}">
                  <a16:creationId xmlns:a16="http://schemas.microsoft.com/office/drawing/2014/main" id="{3F19D381-EFDF-26CA-4446-2813B0D42AA4}"/>
                </a:ext>
              </a:extLst>
            </p:cNvPr>
            <p:cNvSpPr/>
            <p:nvPr/>
          </p:nvSpPr>
          <p:spPr>
            <a:xfrm>
              <a:off x="10221032" y="7709022"/>
              <a:ext cx="0" cy="591185"/>
            </a:xfrm>
            <a:custGeom>
              <a:avLst/>
              <a:gdLst/>
              <a:ahLst/>
              <a:cxnLst/>
              <a:rect l="l" t="t" r="r" b="b"/>
              <a:pathLst>
                <a:path h="591184">
                  <a:moveTo>
                    <a:pt x="0" y="0"/>
                  </a:moveTo>
                  <a:lnTo>
                    <a:pt x="0" y="590610"/>
                  </a:lnTo>
                </a:path>
              </a:pathLst>
            </a:custGeom>
            <a:ln w="20941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22">
              <a:extLst>
                <a:ext uri="{FF2B5EF4-FFF2-40B4-BE49-F238E27FC236}">
                  <a16:creationId xmlns:a16="http://schemas.microsoft.com/office/drawing/2014/main" id="{1D35E18E-D488-A5AE-6C29-264FD16E9F28}"/>
                </a:ext>
              </a:extLst>
            </p:cNvPr>
            <p:cNvSpPr/>
            <p:nvPr/>
          </p:nvSpPr>
          <p:spPr>
            <a:xfrm>
              <a:off x="10170770" y="7618977"/>
              <a:ext cx="100965" cy="770890"/>
            </a:xfrm>
            <a:custGeom>
              <a:avLst/>
              <a:gdLst/>
              <a:ahLst/>
              <a:cxnLst/>
              <a:rect l="l" t="t" r="r" b="b"/>
              <a:pathLst>
                <a:path w="100965" h="770890">
                  <a:moveTo>
                    <a:pt x="100520" y="670191"/>
                  </a:moveTo>
                  <a:lnTo>
                    <a:pt x="0" y="670191"/>
                  </a:lnTo>
                  <a:lnTo>
                    <a:pt x="50253" y="770712"/>
                  </a:lnTo>
                  <a:lnTo>
                    <a:pt x="100520" y="670191"/>
                  </a:lnTo>
                  <a:close/>
                </a:path>
                <a:path w="100965" h="770890">
                  <a:moveTo>
                    <a:pt x="100520" y="100520"/>
                  </a:moveTo>
                  <a:lnTo>
                    <a:pt x="50253" y="0"/>
                  </a:lnTo>
                  <a:lnTo>
                    <a:pt x="0" y="100520"/>
                  </a:lnTo>
                  <a:lnTo>
                    <a:pt x="100520" y="100520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2" name="object 24">
            <a:extLst>
              <a:ext uri="{FF2B5EF4-FFF2-40B4-BE49-F238E27FC236}">
                <a16:creationId xmlns:a16="http://schemas.microsoft.com/office/drawing/2014/main" id="{002FAF9A-E78B-6DD3-8BF3-E5374900494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036923" y="6181246"/>
            <a:ext cx="2438669" cy="4439611"/>
          </a:xfrm>
          <a:prstGeom prst="rect">
            <a:avLst/>
          </a:prstGeom>
        </p:spPr>
      </p:pic>
      <p:grpSp>
        <p:nvGrpSpPr>
          <p:cNvPr id="43" name="object 25">
            <a:extLst>
              <a:ext uri="{FF2B5EF4-FFF2-40B4-BE49-F238E27FC236}">
                <a16:creationId xmlns:a16="http://schemas.microsoft.com/office/drawing/2014/main" id="{323066B3-F09E-447D-E75C-4E4E151E75D5}"/>
              </a:ext>
            </a:extLst>
          </p:cNvPr>
          <p:cNvGrpSpPr/>
          <p:nvPr/>
        </p:nvGrpSpPr>
        <p:grpSpPr>
          <a:xfrm>
            <a:off x="16737279" y="7406038"/>
            <a:ext cx="253365" cy="1986280"/>
            <a:chOff x="16737279" y="7406038"/>
            <a:chExt cx="253365" cy="1986280"/>
          </a:xfrm>
        </p:grpSpPr>
        <p:sp>
          <p:nvSpPr>
            <p:cNvPr id="44" name="object 26">
              <a:extLst>
                <a:ext uri="{FF2B5EF4-FFF2-40B4-BE49-F238E27FC236}">
                  <a16:creationId xmlns:a16="http://schemas.microsoft.com/office/drawing/2014/main" id="{EEB22BD5-B254-2B75-D98E-D9DC7A118490}"/>
                </a:ext>
              </a:extLst>
            </p:cNvPr>
            <p:cNvSpPr/>
            <p:nvPr/>
          </p:nvSpPr>
          <p:spPr>
            <a:xfrm>
              <a:off x="16861475" y="7519720"/>
              <a:ext cx="0" cy="1757045"/>
            </a:xfrm>
            <a:custGeom>
              <a:avLst/>
              <a:gdLst/>
              <a:ahLst/>
              <a:cxnLst/>
              <a:rect l="l" t="t" r="r" b="b"/>
              <a:pathLst>
                <a:path h="1757045">
                  <a:moveTo>
                    <a:pt x="0" y="1756888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27">
              <a:extLst>
                <a:ext uri="{FF2B5EF4-FFF2-40B4-BE49-F238E27FC236}">
                  <a16:creationId xmlns:a16="http://schemas.microsoft.com/office/drawing/2014/main" id="{7BDE3CC7-D0DD-C7BA-C123-2E52E758BC0E}"/>
                </a:ext>
              </a:extLst>
            </p:cNvPr>
            <p:cNvSpPr/>
            <p:nvPr/>
          </p:nvSpPr>
          <p:spPr>
            <a:xfrm>
              <a:off x="16737279" y="7406049"/>
              <a:ext cx="128270" cy="1986280"/>
            </a:xfrm>
            <a:custGeom>
              <a:avLst/>
              <a:gdLst/>
              <a:ahLst/>
              <a:cxnLst/>
              <a:rect l="l" t="t" r="r" b="b"/>
              <a:pathLst>
                <a:path w="128269" h="1986279">
                  <a:moveTo>
                    <a:pt x="127952" y="1873046"/>
                  </a:moveTo>
                  <a:lnTo>
                    <a:pt x="113144" y="1858238"/>
                  </a:lnTo>
                  <a:lnTo>
                    <a:pt x="0" y="1971382"/>
                  </a:lnTo>
                  <a:lnTo>
                    <a:pt x="14808" y="1986191"/>
                  </a:lnTo>
                  <a:lnTo>
                    <a:pt x="127952" y="1873046"/>
                  </a:lnTo>
                  <a:close/>
                </a:path>
                <a:path w="128269" h="1986279">
                  <a:moveTo>
                    <a:pt x="127952" y="113144"/>
                  </a:moveTo>
                  <a:lnTo>
                    <a:pt x="14808" y="0"/>
                  </a:lnTo>
                  <a:lnTo>
                    <a:pt x="0" y="14808"/>
                  </a:lnTo>
                  <a:lnTo>
                    <a:pt x="113144" y="127952"/>
                  </a:lnTo>
                  <a:lnTo>
                    <a:pt x="127952" y="1131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28">
              <a:extLst>
                <a:ext uri="{FF2B5EF4-FFF2-40B4-BE49-F238E27FC236}">
                  <a16:creationId xmlns:a16="http://schemas.microsoft.com/office/drawing/2014/main" id="{489434E6-6E1E-C6E6-022A-198501E73F64}"/>
                </a:ext>
              </a:extLst>
            </p:cNvPr>
            <p:cNvSpPr/>
            <p:nvPr/>
          </p:nvSpPr>
          <p:spPr>
            <a:xfrm>
              <a:off x="16862459" y="8398164"/>
              <a:ext cx="128270" cy="0"/>
            </a:xfrm>
            <a:custGeom>
              <a:avLst/>
              <a:gdLst/>
              <a:ahLst/>
              <a:cxnLst/>
              <a:rect l="l" t="t" r="r" b="b"/>
              <a:pathLst>
                <a:path w="128269">
                  <a:moveTo>
                    <a:pt x="127954" y="0"/>
                  </a:moveTo>
                  <a:lnTo>
                    <a:pt x="0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29">
            <a:extLst>
              <a:ext uri="{FF2B5EF4-FFF2-40B4-BE49-F238E27FC236}">
                <a16:creationId xmlns:a16="http://schemas.microsoft.com/office/drawing/2014/main" id="{941C8FD0-455F-5255-269C-E59862416377}"/>
              </a:ext>
            </a:extLst>
          </p:cNvPr>
          <p:cNvSpPr txBox="1"/>
          <p:nvPr/>
        </p:nvSpPr>
        <p:spPr>
          <a:xfrm>
            <a:off x="14824309" y="6194400"/>
            <a:ext cx="2736215" cy="23152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R="147320" algn="ctr">
              <a:lnSpc>
                <a:spcPct val="100000"/>
              </a:lnSpc>
              <a:spcBef>
                <a:spcPts val="135"/>
              </a:spcBef>
            </a:pPr>
            <a:r>
              <a:rPr sz="2600" i="1" spc="5" dirty="0">
                <a:latin typeface="Times New Roman"/>
                <a:cs typeface="Times New Roman"/>
              </a:rPr>
              <a:t>k</a:t>
            </a:r>
            <a:r>
              <a:rPr sz="2775" i="1" spc="7" baseline="-19519" dirty="0">
                <a:latin typeface="Times New Roman"/>
                <a:cs typeface="Times New Roman"/>
              </a:rPr>
              <a:t>w</a:t>
            </a:r>
            <a:endParaRPr sz="2775" baseline="-19519">
              <a:latin typeface="Times New Roman"/>
              <a:cs typeface="Times New Roman"/>
            </a:endParaRPr>
          </a:p>
          <a:p>
            <a:pPr marL="880110">
              <a:lnSpc>
                <a:spcPct val="100000"/>
              </a:lnSpc>
              <a:spcBef>
                <a:spcPts val="3015"/>
              </a:spcBef>
            </a:pPr>
            <a:r>
              <a:rPr sz="2600" i="1" spc="-35" dirty="0">
                <a:latin typeface="Times New Roman"/>
                <a:cs typeface="Times New Roman"/>
              </a:rPr>
              <a:t>k</a:t>
            </a:r>
            <a:r>
              <a:rPr sz="2775" i="1" spc="-52" baseline="-19519" dirty="0">
                <a:latin typeface="Times New Roman"/>
                <a:cs typeface="Times New Roman"/>
              </a:rPr>
              <a:t>h</a:t>
            </a:r>
            <a:endParaRPr sz="2775" baseline="-19519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8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  <a:p>
            <a:pPr marR="43180" algn="r">
              <a:lnSpc>
                <a:spcPct val="100000"/>
              </a:lnSpc>
              <a:spcBef>
                <a:spcPts val="165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pic>
        <p:nvPicPr>
          <p:cNvPr id="48" name="object 30">
            <a:extLst>
              <a:ext uri="{FF2B5EF4-FFF2-40B4-BE49-F238E27FC236}">
                <a16:creationId xmlns:a16="http://schemas.microsoft.com/office/drawing/2014/main" id="{5DBB9FB9-7E24-B126-B029-16CC55F36F40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846084" y="7045618"/>
            <a:ext cx="1671174" cy="1661274"/>
          </a:xfrm>
          <a:prstGeom prst="rect">
            <a:avLst/>
          </a:prstGeom>
        </p:spPr>
      </p:pic>
      <p:sp>
        <p:nvSpPr>
          <p:cNvPr id="52" name="object 49">
            <a:extLst>
              <a:ext uri="{FF2B5EF4-FFF2-40B4-BE49-F238E27FC236}">
                <a16:creationId xmlns:a16="http://schemas.microsoft.com/office/drawing/2014/main" id="{1E97A0DA-8656-A1C9-78B3-E7B11DFD8D67}"/>
              </a:ext>
            </a:extLst>
          </p:cNvPr>
          <p:cNvSpPr txBox="1"/>
          <p:nvPr/>
        </p:nvSpPr>
        <p:spPr>
          <a:xfrm>
            <a:off x="18100560" y="10422595"/>
            <a:ext cx="1827530" cy="31877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950" spc="45" dirty="0">
                <a:solidFill>
                  <a:srgbClr val="5E5E5E"/>
                </a:solidFill>
                <a:latin typeface="Trebuchet MS"/>
                <a:cs typeface="Trebuchet MS"/>
              </a:rPr>
              <a:t>Image</a:t>
            </a:r>
            <a:r>
              <a:rPr sz="1950" spc="-80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15" dirty="0">
                <a:solidFill>
                  <a:srgbClr val="5E5E5E"/>
                </a:solidFill>
                <a:latin typeface="Trebuchet MS"/>
                <a:cs typeface="Trebuchet MS"/>
              </a:rPr>
              <a:t>source:</a:t>
            </a:r>
            <a:r>
              <a:rPr sz="1950" spc="-7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u="sng" spc="75" dirty="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  <a:latin typeface="Trebuchet MS"/>
                <a:cs typeface="Trebuchet MS"/>
              </a:rPr>
              <a:t>1</a:t>
            </a:r>
            <a:endParaRPr sz="1950">
              <a:latin typeface="Trebuchet MS"/>
              <a:cs typeface="Trebuchet MS"/>
            </a:endParaRPr>
          </a:p>
        </p:txBody>
      </p:sp>
      <p:grpSp>
        <p:nvGrpSpPr>
          <p:cNvPr id="53" name="object 45">
            <a:extLst>
              <a:ext uri="{FF2B5EF4-FFF2-40B4-BE49-F238E27FC236}">
                <a16:creationId xmlns:a16="http://schemas.microsoft.com/office/drawing/2014/main" id="{682CFF9B-BCA7-6AE8-4433-9D436D608ABD}"/>
              </a:ext>
            </a:extLst>
          </p:cNvPr>
          <p:cNvGrpSpPr/>
          <p:nvPr/>
        </p:nvGrpSpPr>
        <p:grpSpPr>
          <a:xfrm flipH="1">
            <a:off x="16004099" y="3522205"/>
            <a:ext cx="729506" cy="2192655"/>
            <a:chOff x="12682737" y="3179763"/>
            <a:chExt cx="694055" cy="2192655"/>
          </a:xfrm>
        </p:grpSpPr>
        <p:sp>
          <p:nvSpPr>
            <p:cNvPr id="56" name="object 46">
              <a:extLst>
                <a:ext uri="{FF2B5EF4-FFF2-40B4-BE49-F238E27FC236}">
                  <a16:creationId xmlns:a16="http://schemas.microsoft.com/office/drawing/2014/main" id="{60635FB0-C785-40E5-1A83-3F4C040FF83C}"/>
                </a:ext>
              </a:extLst>
            </p:cNvPr>
            <p:cNvSpPr/>
            <p:nvPr/>
          </p:nvSpPr>
          <p:spPr>
            <a:xfrm>
              <a:off x="12708914" y="3310601"/>
              <a:ext cx="526415" cy="1939289"/>
            </a:xfrm>
            <a:custGeom>
              <a:avLst/>
              <a:gdLst/>
              <a:ahLst/>
              <a:cxnLst/>
              <a:rect l="l" t="t" r="r" b="b"/>
              <a:pathLst>
                <a:path w="526415" h="1939289">
                  <a:moveTo>
                    <a:pt x="525816" y="1938956"/>
                  </a:moveTo>
                  <a:lnTo>
                    <a:pt x="465685" y="1883534"/>
                  </a:lnTo>
                  <a:lnTo>
                    <a:pt x="427039" y="1845164"/>
                  </a:lnTo>
                  <a:lnTo>
                    <a:pt x="390065" y="1806737"/>
                  </a:lnTo>
                  <a:lnTo>
                    <a:pt x="354766" y="1768252"/>
                  </a:lnTo>
                  <a:lnTo>
                    <a:pt x="321139" y="1729711"/>
                  </a:lnTo>
                  <a:lnTo>
                    <a:pt x="289186" y="1691112"/>
                  </a:lnTo>
                  <a:lnTo>
                    <a:pt x="258906" y="1652456"/>
                  </a:lnTo>
                  <a:lnTo>
                    <a:pt x="230299" y="1613743"/>
                  </a:lnTo>
                  <a:lnTo>
                    <a:pt x="203366" y="1574972"/>
                  </a:lnTo>
                  <a:lnTo>
                    <a:pt x="178106" y="1536144"/>
                  </a:lnTo>
                  <a:lnTo>
                    <a:pt x="154519" y="1497259"/>
                  </a:lnTo>
                  <a:lnTo>
                    <a:pt x="132606" y="1458317"/>
                  </a:lnTo>
                  <a:lnTo>
                    <a:pt x="112366" y="1419318"/>
                  </a:lnTo>
                  <a:lnTo>
                    <a:pt x="93799" y="1380261"/>
                  </a:lnTo>
                  <a:lnTo>
                    <a:pt x="76905" y="1341148"/>
                  </a:lnTo>
                  <a:lnTo>
                    <a:pt x="61685" y="1301977"/>
                  </a:lnTo>
                  <a:lnTo>
                    <a:pt x="48138" y="1262748"/>
                  </a:lnTo>
                  <a:lnTo>
                    <a:pt x="36264" y="1223463"/>
                  </a:lnTo>
                  <a:lnTo>
                    <a:pt x="26064" y="1184120"/>
                  </a:lnTo>
                  <a:lnTo>
                    <a:pt x="17537" y="1144720"/>
                  </a:lnTo>
                  <a:lnTo>
                    <a:pt x="10683" y="1105263"/>
                  </a:lnTo>
                  <a:lnTo>
                    <a:pt x="5502" y="1065749"/>
                  </a:lnTo>
                  <a:lnTo>
                    <a:pt x="1995" y="1026177"/>
                  </a:lnTo>
                  <a:lnTo>
                    <a:pt x="160" y="986548"/>
                  </a:lnTo>
                  <a:lnTo>
                    <a:pt x="0" y="946862"/>
                  </a:lnTo>
                  <a:lnTo>
                    <a:pt x="1512" y="907119"/>
                  </a:lnTo>
                  <a:lnTo>
                    <a:pt x="4697" y="867318"/>
                  </a:lnTo>
                  <a:lnTo>
                    <a:pt x="9556" y="827460"/>
                  </a:lnTo>
                  <a:lnTo>
                    <a:pt x="16088" y="787545"/>
                  </a:lnTo>
                  <a:lnTo>
                    <a:pt x="24294" y="747573"/>
                  </a:lnTo>
                  <a:lnTo>
                    <a:pt x="34172" y="707543"/>
                  </a:lnTo>
                  <a:lnTo>
                    <a:pt x="45724" y="667456"/>
                  </a:lnTo>
                  <a:lnTo>
                    <a:pt x="58949" y="627312"/>
                  </a:lnTo>
                  <a:lnTo>
                    <a:pt x="73848" y="587111"/>
                  </a:lnTo>
                  <a:lnTo>
                    <a:pt x="90419" y="546853"/>
                  </a:lnTo>
                  <a:lnTo>
                    <a:pt x="108664" y="506537"/>
                  </a:lnTo>
                  <a:lnTo>
                    <a:pt x="128582" y="466164"/>
                  </a:lnTo>
                  <a:lnTo>
                    <a:pt x="150173" y="425733"/>
                  </a:lnTo>
                  <a:lnTo>
                    <a:pt x="173437" y="385246"/>
                  </a:lnTo>
                  <a:lnTo>
                    <a:pt x="198375" y="344701"/>
                  </a:lnTo>
                  <a:lnTo>
                    <a:pt x="224986" y="304099"/>
                  </a:lnTo>
                  <a:lnTo>
                    <a:pt x="253270" y="263440"/>
                  </a:lnTo>
                  <a:lnTo>
                    <a:pt x="283227" y="222723"/>
                  </a:lnTo>
                  <a:lnTo>
                    <a:pt x="314857" y="181949"/>
                  </a:lnTo>
                  <a:lnTo>
                    <a:pt x="348161" y="141118"/>
                  </a:lnTo>
                  <a:lnTo>
                    <a:pt x="383138" y="100230"/>
                  </a:lnTo>
                  <a:lnTo>
                    <a:pt x="419788" y="59285"/>
                  </a:lnTo>
                  <a:lnTo>
                    <a:pt x="458111" y="18282"/>
                  </a:lnTo>
                  <a:lnTo>
                    <a:pt x="476854" y="0"/>
                  </a:lnTo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47">
              <a:extLst>
                <a:ext uri="{FF2B5EF4-FFF2-40B4-BE49-F238E27FC236}">
                  <a16:creationId xmlns:a16="http://schemas.microsoft.com/office/drawing/2014/main" id="{4DD66941-F751-F533-4961-6A9521D640BB}"/>
                </a:ext>
              </a:extLst>
            </p:cNvPr>
            <p:cNvSpPr/>
            <p:nvPr/>
          </p:nvSpPr>
          <p:spPr>
            <a:xfrm>
              <a:off x="13092468" y="3179768"/>
              <a:ext cx="284480" cy="2192655"/>
            </a:xfrm>
            <a:custGeom>
              <a:avLst/>
              <a:gdLst/>
              <a:ahLst/>
              <a:cxnLst/>
              <a:rect l="l" t="t" r="r" b="b"/>
              <a:pathLst>
                <a:path w="284480" h="2192654">
                  <a:moveTo>
                    <a:pt x="227495" y="0"/>
                  </a:moveTo>
                  <a:lnTo>
                    <a:pt x="0" y="72644"/>
                  </a:lnTo>
                  <a:lnTo>
                    <a:pt x="149110" y="225590"/>
                  </a:lnTo>
                  <a:lnTo>
                    <a:pt x="227495" y="0"/>
                  </a:lnTo>
                  <a:close/>
                </a:path>
                <a:path w="284480" h="2192654">
                  <a:moveTo>
                    <a:pt x="284111" y="2192286"/>
                  </a:moveTo>
                  <a:lnTo>
                    <a:pt x="192239" y="1971852"/>
                  </a:lnTo>
                  <a:lnTo>
                    <a:pt x="52628" y="2133523"/>
                  </a:lnTo>
                  <a:lnTo>
                    <a:pt x="284111" y="2192286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48">
            <a:extLst>
              <a:ext uri="{FF2B5EF4-FFF2-40B4-BE49-F238E27FC236}">
                <a16:creationId xmlns:a16="http://schemas.microsoft.com/office/drawing/2014/main" id="{86BAB226-96E7-1152-79AA-0296C8ADB27B}"/>
              </a:ext>
            </a:extLst>
          </p:cNvPr>
          <p:cNvSpPr txBox="1"/>
          <p:nvPr/>
        </p:nvSpPr>
        <p:spPr>
          <a:xfrm>
            <a:off x="16957665" y="4115176"/>
            <a:ext cx="2822575" cy="836294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 indent="29845">
              <a:lnSpc>
                <a:spcPct val="103099"/>
              </a:lnSpc>
              <a:spcBef>
                <a:spcPts val="40"/>
              </a:spcBef>
            </a:pPr>
            <a:r>
              <a:rPr sz="2600" b="1" spc="25" dirty="0">
                <a:solidFill>
                  <a:srgbClr val="A31F34"/>
                </a:solidFill>
                <a:latin typeface="Arial"/>
                <a:cs typeface="Arial"/>
              </a:rPr>
              <a:t>Feature </a:t>
            </a:r>
            <a:r>
              <a:rPr sz="2600" b="1" spc="55" dirty="0">
                <a:solidFill>
                  <a:srgbClr val="A31F34"/>
                </a:solidFill>
                <a:latin typeface="Arial"/>
                <a:cs typeface="Arial"/>
              </a:rPr>
              <a:t>map </a:t>
            </a:r>
            <a:r>
              <a:rPr sz="2600" b="1" spc="15" dirty="0">
                <a:solidFill>
                  <a:srgbClr val="A31F34"/>
                </a:solidFill>
                <a:latin typeface="Arial"/>
                <a:cs typeface="Arial"/>
              </a:rPr>
              <a:t>size </a:t>
            </a:r>
            <a:r>
              <a:rPr sz="2600" b="1" spc="-710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sz="2600" b="1" spc="40" dirty="0">
                <a:solidFill>
                  <a:srgbClr val="A31F34"/>
                </a:solidFill>
                <a:latin typeface="Arial"/>
                <a:cs typeface="Arial"/>
              </a:rPr>
              <a:t>becomes</a:t>
            </a:r>
            <a:r>
              <a:rPr sz="2600" b="1" spc="-65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sz="2600" b="1" spc="-15" dirty="0">
                <a:solidFill>
                  <a:srgbClr val="A31F34"/>
                </a:solidFill>
                <a:latin typeface="Arial"/>
                <a:cs typeface="Arial"/>
              </a:rPr>
              <a:t>smaller.</a:t>
            </a:r>
            <a:endParaRPr sz="2600" dirty="0">
              <a:latin typeface="Arial"/>
              <a:cs typeface="Arial"/>
            </a:endParaRP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326A8474-0E91-1B5D-F07A-CE7006876568}"/>
              </a:ext>
            </a:extLst>
          </p:cNvPr>
          <p:cNvGrpSpPr/>
          <p:nvPr/>
        </p:nvGrpSpPr>
        <p:grpSpPr>
          <a:xfrm>
            <a:off x="7945883" y="3263574"/>
            <a:ext cx="5048406" cy="3285491"/>
            <a:chOff x="7945883" y="3263574"/>
            <a:chExt cx="5048406" cy="3285491"/>
          </a:xfrm>
        </p:grpSpPr>
        <p:sp>
          <p:nvSpPr>
            <p:cNvPr id="6" name="object 16">
              <a:extLst>
                <a:ext uri="{FF2B5EF4-FFF2-40B4-BE49-F238E27FC236}">
                  <a16:creationId xmlns:a16="http://schemas.microsoft.com/office/drawing/2014/main" id="{8F2A1AD3-5E7A-93ED-344D-058DEE5046BB}"/>
                </a:ext>
              </a:extLst>
            </p:cNvPr>
            <p:cNvSpPr txBox="1"/>
            <p:nvPr/>
          </p:nvSpPr>
          <p:spPr>
            <a:xfrm>
              <a:off x="10120460" y="3263574"/>
              <a:ext cx="2873829" cy="2319481"/>
            </a:xfrm>
            <a:prstGeom prst="rect">
              <a:avLst/>
            </a:prstGeom>
          </p:spPr>
          <p:txBody>
            <a:bodyPr vert="horz" wrap="square" lIns="0" tIns="123825" rIns="0" bIns="0" rtlCol="0">
              <a:spAutoFit/>
            </a:bodyPr>
            <a:lstStyle/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r>
                <a:rPr lang="en-US" sz="2940" b="1" spc="45" dirty="0">
                  <a:latin typeface="Arial"/>
                  <a:cs typeface="Arial"/>
                </a:rPr>
                <a:t>2D</a:t>
              </a:r>
              <a:r>
                <a:rPr lang="en-US" sz="2940" b="1" spc="-35" dirty="0">
                  <a:latin typeface="Arial"/>
                  <a:cs typeface="Arial"/>
                </a:rPr>
                <a:t> </a:t>
              </a:r>
              <a:r>
                <a:rPr lang="en-US" sz="2940" b="1" dirty="0">
                  <a:latin typeface="Arial"/>
                  <a:cs typeface="Arial"/>
                </a:rPr>
                <a:t>Conv</a:t>
              </a:r>
            </a:p>
            <a:p>
              <a:pPr marL="277495">
                <a:spcBef>
                  <a:spcPts val="975"/>
                </a:spcBef>
              </a:pP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h</a:t>
              </a:r>
              <a:r>
                <a:rPr lang="en-US" altLang="zh-TW" sz="2940" i="1" baseline="-25000" dirty="0">
                  <a:latin typeface="Times New Roman"/>
                  <a:cs typeface="Times New Roman"/>
                </a:rPr>
                <a:t>i, </a:t>
              </a:r>
              <a:r>
                <a:rPr lang="en-US" altLang="zh-TW" sz="2940" i="1" spc="25" dirty="0" err="1">
                  <a:latin typeface="Times New Roman"/>
                  <a:cs typeface="Times New Roman"/>
                </a:rPr>
                <a:t>w</a:t>
              </a:r>
              <a:r>
                <a:rPr lang="en-US" altLang="zh-TW" sz="2940" i="1" baseline="-25000" dirty="0" err="1">
                  <a:latin typeface="Times New Roman"/>
                  <a:cs typeface="Times New Roman"/>
                </a:rPr>
                <a:t>i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lang="en-US" sz="2940" b="1" dirty="0">
                <a:latin typeface="Arial"/>
                <a:cs typeface="Arial"/>
              </a:endParaRPr>
            </a:p>
            <a:p>
              <a:pPr marL="277495">
                <a:lnSpc>
                  <a:spcPct val="100000"/>
                </a:lnSpc>
                <a:spcBef>
                  <a:spcPts val="975"/>
                </a:spcBef>
              </a:pPr>
              <a:endParaRPr sz="2940" dirty="0">
                <a:latin typeface="Arial"/>
                <a:cs typeface="Arial"/>
              </a:endParaRPr>
            </a:p>
          </p:txBody>
        </p: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51661B8C-0444-92A0-D2AF-3BB974C4270D}"/>
                </a:ext>
              </a:extLst>
            </p:cNvPr>
            <p:cNvSpPr txBox="1"/>
            <p:nvPr/>
          </p:nvSpPr>
          <p:spPr>
            <a:xfrm>
              <a:off x="10265616" y="5502797"/>
              <a:ext cx="2019142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-8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 err="1">
                  <a:latin typeface="Times New Roman"/>
                  <a:cs typeface="Times New Roman"/>
                </a:rPr>
                <a:t>h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,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w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E2A93A2B-F05A-1D41-3E68-671D0A7D14DA}"/>
                </a:ext>
              </a:extLst>
            </p:cNvPr>
            <p:cNvSpPr txBox="1"/>
            <p:nvPr/>
          </p:nvSpPr>
          <p:spPr>
            <a:xfrm>
              <a:off x="10265616" y="4729100"/>
              <a:ext cx="2476255" cy="997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=1, 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h</a:t>
              </a:r>
              <a:r>
                <a:rPr lang="en-US" altLang="zh-TW" sz="2940" i="1" spc="-8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n-US" altLang="zh-TW" sz="2940" i="1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zh-TW" sz="2940" i="1" spc="25" dirty="0">
                  <a:latin typeface="Times New Roman"/>
                  <a:cs typeface="Times New Roman"/>
                </a:rPr>
                <a:t>w</a:t>
              </a:r>
              <a:r>
                <a:rPr lang="en-US" altLang="zh-TW" sz="2940" i="1" spc="25" baseline="-25000" dirty="0">
                  <a:latin typeface="Times New Roman"/>
                  <a:cs typeface="Times New Roman"/>
                </a:rPr>
                <a:t>o</a:t>
              </a:r>
              <a:r>
                <a:rPr lang="en-US" altLang="zh-TW" sz="2940" spc="-8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kumimoji="1" lang="zh-TW" altLang="en-US" sz="2940" dirty="0"/>
            </a:p>
          </p:txBody>
        </p:sp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89543B36-F975-6B34-9FF6-472AA29547D2}"/>
                </a:ext>
              </a:extLst>
            </p:cNvPr>
            <p:cNvGrpSpPr/>
            <p:nvPr/>
          </p:nvGrpSpPr>
          <p:grpSpPr>
            <a:xfrm>
              <a:off x="7945883" y="3280941"/>
              <a:ext cx="2031364" cy="3268124"/>
              <a:chOff x="7945883" y="3280941"/>
              <a:chExt cx="2031364" cy="3268124"/>
            </a:xfrm>
          </p:grpSpPr>
          <p:grpSp>
            <p:nvGrpSpPr>
              <p:cNvPr id="10" name="群組 9">
                <a:extLst>
                  <a:ext uri="{FF2B5EF4-FFF2-40B4-BE49-F238E27FC236}">
                    <a16:creationId xmlns:a16="http://schemas.microsoft.com/office/drawing/2014/main" id="{59BC9E7D-EFF7-1F38-6FB5-DFCDFDE934E4}"/>
                  </a:ext>
                </a:extLst>
              </p:cNvPr>
              <p:cNvGrpSpPr/>
              <p:nvPr/>
            </p:nvGrpSpPr>
            <p:grpSpPr>
              <a:xfrm>
                <a:off x="7945883" y="3280941"/>
                <a:ext cx="2031364" cy="2517702"/>
                <a:chOff x="7945883" y="3280941"/>
                <a:chExt cx="2031364" cy="2517702"/>
              </a:xfrm>
            </p:grpSpPr>
            <p:sp>
              <p:nvSpPr>
                <p:cNvPr id="12" name="object 16">
                  <a:extLst>
                    <a:ext uri="{FF2B5EF4-FFF2-40B4-BE49-F238E27FC236}">
                      <a16:creationId xmlns:a16="http://schemas.microsoft.com/office/drawing/2014/main" id="{A8304D57-D0B6-2409-1BA6-9117582C5BE6}"/>
                    </a:ext>
                  </a:extLst>
                </p:cNvPr>
                <p:cNvSpPr txBox="1"/>
                <p:nvPr/>
              </p:nvSpPr>
              <p:spPr>
                <a:xfrm>
                  <a:off x="7945883" y="3280941"/>
                  <a:ext cx="2031364" cy="2294859"/>
                </a:xfrm>
                <a:prstGeom prst="rect">
                  <a:avLst/>
                </a:prstGeom>
              </p:spPr>
              <p:txBody>
                <a:bodyPr vert="horz" wrap="square" lIns="0" tIns="123825" rIns="0" bIns="0" rtlCol="0">
                  <a:spAutoFit/>
                </a:bodyPr>
                <a:lstStyle/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r>
                    <a:rPr lang="en-US" sz="2900" b="1" spc="45" dirty="0">
                      <a:latin typeface="Arial"/>
                      <a:cs typeface="Arial"/>
                    </a:rPr>
                    <a:t>1D</a:t>
                  </a:r>
                  <a:r>
                    <a:rPr lang="en-US" sz="2900" b="1" spc="-35" dirty="0">
                      <a:latin typeface="Arial"/>
                      <a:cs typeface="Arial"/>
                    </a:rPr>
                    <a:t> </a:t>
                  </a:r>
                  <a:r>
                    <a:rPr lang="en-US" sz="2900" b="1" dirty="0">
                      <a:latin typeface="Arial"/>
                      <a:cs typeface="Arial"/>
                    </a:rPr>
                    <a:t>Conv</a:t>
                  </a:r>
                </a:p>
                <a:p>
                  <a:pPr marL="277495">
                    <a:spcBef>
                      <a:spcPts val="975"/>
                    </a:spcBef>
                  </a:pP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0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00" i="1" spc="25" dirty="0" err="1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00" i="1" baseline="-25000" dirty="0" err="1">
                      <a:latin typeface="Times New Roman"/>
                      <a:cs typeface="Times New Roman"/>
                    </a:rPr>
                    <a:t>i</a:t>
                  </a:r>
                  <a:r>
                    <a:rPr lang="en-US" altLang="zh-TW" sz="290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lang="en-US" sz="2900" b="1" dirty="0">
                    <a:latin typeface="Arial"/>
                    <a:cs typeface="Arial"/>
                  </a:endParaRPr>
                </a:p>
                <a:p>
                  <a:pPr marL="277495">
                    <a:lnSpc>
                      <a:spcPct val="100000"/>
                    </a:lnSpc>
                    <a:spcBef>
                      <a:spcPts val="975"/>
                    </a:spcBef>
                  </a:pPr>
                  <a:endParaRPr sz="2900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13" name="文字方塊 12">
                  <a:extLst>
                    <a:ext uri="{FF2B5EF4-FFF2-40B4-BE49-F238E27FC236}">
                      <a16:creationId xmlns:a16="http://schemas.microsoft.com/office/drawing/2014/main" id="{58174299-D52F-CDAE-9D29-F1E35106AA7A}"/>
                    </a:ext>
                  </a:extLst>
                </p:cNvPr>
                <p:cNvSpPr txBox="1"/>
                <p:nvPr/>
              </p:nvSpPr>
              <p:spPr>
                <a:xfrm>
                  <a:off x="8104603" y="4699881"/>
                  <a:ext cx="1583832" cy="109876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TW" sz="290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TW" sz="2940" i="1" spc="-8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o</a:t>
                  </a:r>
                  <a:r>
                    <a:rPr lang="en-US" altLang="zh-TW" sz="2940" i="1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, </a:t>
                  </a:r>
                  <a:r>
                    <a:rPr lang="en-US" altLang="zh-TW" sz="2940" i="1" spc="25" dirty="0">
                      <a:latin typeface="Times New Roman"/>
                      <a:cs typeface="Times New Roman"/>
                    </a:rPr>
                    <a:t>w</a:t>
                  </a:r>
                  <a:r>
                    <a:rPr lang="en-US" altLang="zh-TW" sz="2940" i="1" spc="25" baseline="-25000" dirty="0">
                      <a:latin typeface="Times New Roman"/>
                      <a:cs typeface="Times New Roman"/>
                    </a:rPr>
                    <a:t>o</a:t>
                  </a:r>
                  <a:r>
                    <a:rPr lang="en-US" altLang="zh-TW" sz="2940" spc="-8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)</a:t>
                  </a:r>
                </a:p>
                <a:p>
                  <a:endParaRPr kumimoji="1" lang="zh-TW" altLang="en-US" sz="3600" dirty="0"/>
                </a:p>
              </p:txBody>
            </p:sp>
          </p:grpSp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8AB0974D-A60E-E757-FD85-EF254BFE7DAC}"/>
                  </a:ext>
                </a:extLst>
              </p:cNvPr>
              <p:cNvSpPr txBox="1"/>
              <p:nvPr/>
            </p:nvSpPr>
            <p:spPr>
              <a:xfrm>
                <a:off x="8104603" y="5450303"/>
                <a:ext cx="1586588" cy="10987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zh-TW" sz="2940" i="1" spc="-8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TW" sz="2940" i="1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altLang="zh-TW" sz="2940" i="1" spc="25" dirty="0">
                    <a:latin typeface="Times New Roman"/>
                    <a:cs typeface="Times New Roman"/>
                  </a:rPr>
                  <a:t>k</a:t>
                </a:r>
                <a:r>
                  <a:rPr lang="en-US" altLang="zh-TW" sz="2940" i="1" spc="25" baseline="-25000" dirty="0">
                    <a:latin typeface="Times New Roman"/>
                    <a:cs typeface="Times New Roman"/>
                  </a:rPr>
                  <a:t>w</a:t>
                </a:r>
                <a:r>
                  <a:rPr lang="en-US" altLang="zh-TW" sz="2940" spc="-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kumimoji="1" lang="zh-TW" altLang="en-US" sz="36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1082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50344" y="2378075"/>
            <a:ext cx="3687925" cy="419054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 dirty="0"/>
              <a:t>Convolutio</a:t>
            </a:r>
            <a:r>
              <a:rPr lang="en-US" spc="-65" dirty="0"/>
              <a:t>n</a:t>
            </a:r>
            <a:r>
              <a:rPr lang="en-US" spc="-280" dirty="0"/>
              <a:t> </a:t>
            </a:r>
            <a:r>
              <a:rPr lang="en-US" spc="-235" dirty="0"/>
              <a:t>Layer</a:t>
            </a:r>
            <a:r>
              <a:rPr lang="en-US" spc="-60" dirty="0"/>
              <a:t>:</a:t>
            </a:r>
            <a:r>
              <a:rPr lang="en-US" spc="-280" dirty="0"/>
              <a:t> </a:t>
            </a:r>
            <a:r>
              <a:rPr lang="en-US" spc="-160" dirty="0"/>
              <a:t>Padding</a:t>
            </a:r>
          </a:p>
        </p:txBody>
      </p:sp>
      <p:sp>
        <p:nvSpPr>
          <p:cNvPr id="39" name="內容版面配置區 38">
            <a:extLst>
              <a:ext uri="{FF2B5EF4-FFF2-40B4-BE49-F238E27FC236}">
                <a16:creationId xmlns:a16="http://schemas.microsoft.com/office/drawing/2014/main" id="{49CD4CBC-D9AD-A490-F2CC-9529D8D6D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157" y="2759383"/>
            <a:ext cx="11974614" cy="7426887"/>
          </a:xfrm>
        </p:spPr>
        <p:txBody>
          <a:bodyPr/>
          <a:lstStyle/>
          <a:p>
            <a:pPr marL="565150" marR="5080" indent="-553085">
              <a:spcBef>
                <a:spcPts val="95"/>
              </a:spcBef>
              <a:buSzPct val="122727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300" dirty="0">
                <a:cs typeface="Arial" panose="020B0604020202020204" pitchFamily="34" charset="0"/>
              </a:rPr>
              <a:t>Padding can be used to keep the output feature map  size is the same as input feature map size</a:t>
            </a:r>
          </a:p>
          <a:p>
            <a:pPr marL="1022350" marR="5080" lvl="1" indent="-553085">
              <a:lnSpc>
                <a:spcPct val="150000"/>
              </a:lnSpc>
              <a:spcBef>
                <a:spcPts val="80"/>
              </a:spcBef>
              <a:buSzPct val="122727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300" b="1" dirty="0">
                <a:cs typeface="Arial" panose="020B0604020202020204" pitchFamily="34" charset="0"/>
              </a:rPr>
              <a:t>Zero Padding </a:t>
            </a:r>
            <a:r>
              <a:rPr lang="en-US" altLang="zh-TW" sz="3300" dirty="0">
                <a:cs typeface="Arial" panose="020B0604020202020204" pitchFamily="34" charset="0"/>
              </a:rPr>
              <a:t>pads the input boundaries with zero.</a:t>
            </a:r>
          </a:p>
          <a:p>
            <a:pPr marL="1022350" marR="5080" lvl="1" indent="-553085">
              <a:spcBef>
                <a:spcPts val="80"/>
              </a:spcBef>
              <a:buSzPct val="122727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300" u="heavy" dirty="0">
                <a:uFill>
                  <a:solidFill>
                    <a:srgbClr val="000000"/>
                  </a:solidFill>
                </a:uFill>
                <a:cs typeface="Arial" panose="020B0604020202020204" pitchFamily="34" charset="0"/>
              </a:rPr>
              <a:t>Other Paddings</a:t>
            </a:r>
            <a:r>
              <a:rPr lang="en-US" altLang="zh-TW" sz="3300" dirty="0">
                <a:cs typeface="Arial" panose="020B0604020202020204" pitchFamily="34" charset="0"/>
              </a:rPr>
              <a:t>: Reflection Padding, Replication Padding, Constant Padding</a:t>
            </a:r>
          </a:p>
          <a:p>
            <a:endParaRPr lang="zh-TW" altLang="en-US" dirty="0"/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31</a:t>
            </a:fld>
            <a:endParaRPr lang="en-US" altLang="zh-TW" spc="75" dirty="0"/>
          </a:p>
        </p:txBody>
      </p:sp>
      <p:sp>
        <p:nvSpPr>
          <p:cNvPr id="7" name="object 7"/>
          <p:cNvSpPr txBox="1"/>
          <p:nvPr/>
        </p:nvSpPr>
        <p:spPr>
          <a:xfrm>
            <a:off x="13773298" y="5629627"/>
            <a:ext cx="1930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h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929061" y="5810564"/>
            <a:ext cx="9207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5" dirty="0">
                <a:latin typeface="Times New Roman"/>
                <a:cs typeface="Times New Roman"/>
              </a:rPr>
              <a:t>i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913746" y="5695734"/>
            <a:ext cx="24892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25" dirty="0">
                <a:latin typeface="Times New Roman"/>
                <a:cs typeface="Times New Roman"/>
              </a:rPr>
              <a:t>w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6125465" y="5876671"/>
            <a:ext cx="9207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5" dirty="0">
                <a:latin typeface="Times New Roman"/>
                <a:cs typeface="Times New Roman"/>
              </a:rPr>
              <a:t>i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031681" y="2437207"/>
            <a:ext cx="407034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0" dirty="0">
                <a:latin typeface="Times New Roman"/>
                <a:cs typeface="Times New Roman"/>
              </a:rPr>
              <a:t>w</a:t>
            </a:r>
            <a:r>
              <a:rPr sz="2775" i="1" spc="-44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5588992" y="2655108"/>
            <a:ext cx="1930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h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5744753" y="2836045"/>
            <a:ext cx="144780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10" dirty="0">
                <a:latin typeface="Times New Roman"/>
                <a:cs typeface="Times New Roman"/>
              </a:rPr>
              <a:t>o</a:t>
            </a:r>
            <a:endParaRPr sz="1850">
              <a:latin typeface="Times New Roman"/>
              <a:cs typeface="Times New Roman"/>
            </a:endParaRPr>
          </a:p>
        </p:txBody>
      </p:sp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7680394" y="7094025"/>
          <a:ext cx="3298186" cy="329832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1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1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1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11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2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4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5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6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8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0</a:t>
                      </a: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11795452" y="7094025"/>
          <a:ext cx="3298186" cy="329832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1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1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1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11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8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8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8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6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5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4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5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6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4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5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2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2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2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6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5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4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5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6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5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4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8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8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8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6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5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4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5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6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5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4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2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2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2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15910511" y="7094025"/>
          <a:ext cx="3298186" cy="329832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1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1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1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11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2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2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1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2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3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4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4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4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5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6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6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6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8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539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39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240"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539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8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92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539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1189"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7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8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2150" dirty="0">
                          <a:latin typeface="Trebuchet MS"/>
                          <a:cs typeface="Trebuchet MS"/>
                        </a:rPr>
                        <a:t>9</a:t>
                      </a:r>
                      <a:endParaRPr sz="2150">
                        <a:latin typeface="Trebuchet MS"/>
                        <a:cs typeface="Trebuchet MS"/>
                      </a:endParaRPr>
                    </a:p>
                  </a:txBody>
                  <a:tcPr marL="0" marR="0" marT="641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7" name="object 17"/>
          <p:cNvSpPr txBox="1"/>
          <p:nvPr/>
        </p:nvSpPr>
        <p:spPr>
          <a:xfrm>
            <a:off x="8253562" y="6504319"/>
            <a:ext cx="217233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40" dirty="0">
                <a:latin typeface="Arial"/>
                <a:cs typeface="Arial"/>
              </a:rPr>
              <a:t>Zero</a:t>
            </a:r>
            <a:r>
              <a:rPr sz="2600" b="1" spc="-40" dirty="0">
                <a:latin typeface="Arial"/>
                <a:cs typeface="Arial"/>
              </a:rPr>
              <a:t> </a:t>
            </a:r>
            <a:r>
              <a:rPr sz="2600" b="1" spc="10" dirty="0">
                <a:latin typeface="Arial"/>
                <a:cs typeface="Arial"/>
              </a:rPr>
              <a:t>Padding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919691" y="6504319"/>
            <a:ext cx="306514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5" dirty="0">
                <a:latin typeface="Arial"/>
                <a:cs typeface="Arial"/>
              </a:rPr>
              <a:t>Reflection</a:t>
            </a:r>
            <a:r>
              <a:rPr sz="2600" b="1" spc="-30" dirty="0">
                <a:latin typeface="Arial"/>
                <a:cs typeface="Arial"/>
              </a:rPr>
              <a:t> </a:t>
            </a:r>
            <a:r>
              <a:rPr sz="2600" b="1" spc="10" dirty="0">
                <a:latin typeface="Arial"/>
                <a:cs typeface="Arial"/>
              </a:rPr>
              <a:t>Padding</a:t>
            </a:r>
            <a:endParaRPr sz="26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5945840" y="6504319"/>
            <a:ext cx="32385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15" dirty="0">
                <a:latin typeface="Arial"/>
                <a:cs typeface="Arial"/>
              </a:rPr>
              <a:t>Replication</a:t>
            </a:r>
            <a:r>
              <a:rPr sz="2600" b="1" spc="-30" dirty="0">
                <a:latin typeface="Arial"/>
                <a:cs typeface="Arial"/>
              </a:rPr>
              <a:t> </a:t>
            </a:r>
            <a:r>
              <a:rPr sz="2600" b="1" spc="10" dirty="0">
                <a:latin typeface="Arial"/>
                <a:cs typeface="Arial"/>
              </a:rPr>
              <a:t>Padding</a:t>
            </a:r>
            <a:endParaRPr sz="26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6250490" y="2676631"/>
            <a:ext cx="3777615" cy="1047115"/>
          </a:xfrm>
          <a:custGeom>
            <a:avLst/>
            <a:gdLst/>
            <a:ahLst/>
            <a:cxnLst/>
            <a:rect l="l" t="t" r="r" b="b"/>
            <a:pathLst>
              <a:path w="3777615" h="1047114">
                <a:moveTo>
                  <a:pt x="3537358" y="0"/>
                </a:moveTo>
                <a:lnTo>
                  <a:pt x="240097" y="0"/>
                </a:lnTo>
                <a:lnTo>
                  <a:pt x="192318" y="183"/>
                </a:lnTo>
                <a:lnTo>
                  <a:pt x="153787" y="1471"/>
                </a:lnTo>
                <a:lnTo>
                  <a:pt x="99180" y="11769"/>
                </a:lnTo>
                <a:lnTo>
                  <a:pt x="45783" y="45783"/>
                </a:lnTo>
                <a:lnTo>
                  <a:pt x="11769" y="99180"/>
                </a:lnTo>
                <a:lnTo>
                  <a:pt x="1471" y="153787"/>
                </a:lnTo>
                <a:lnTo>
                  <a:pt x="183" y="192318"/>
                </a:lnTo>
                <a:lnTo>
                  <a:pt x="0" y="240097"/>
                </a:lnTo>
                <a:lnTo>
                  <a:pt x="0" y="806991"/>
                </a:lnTo>
                <a:lnTo>
                  <a:pt x="183" y="854770"/>
                </a:lnTo>
                <a:lnTo>
                  <a:pt x="1471" y="893301"/>
                </a:lnTo>
                <a:lnTo>
                  <a:pt x="11769" y="947908"/>
                </a:lnTo>
                <a:lnTo>
                  <a:pt x="45783" y="1001304"/>
                </a:lnTo>
                <a:lnTo>
                  <a:pt x="99180" y="1035319"/>
                </a:lnTo>
                <a:lnTo>
                  <a:pt x="153787" y="1045617"/>
                </a:lnTo>
                <a:lnTo>
                  <a:pt x="192318" y="1046904"/>
                </a:lnTo>
                <a:lnTo>
                  <a:pt x="240097" y="1047088"/>
                </a:lnTo>
                <a:lnTo>
                  <a:pt x="3537358" y="1047088"/>
                </a:lnTo>
                <a:lnTo>
                  <a:pt x="3585132" y="1046904"/>
                </a:lnTo>
                <a:lnTo>
                  <a:pt x="3623663" y="1045617"/>
                </a:lnTo>
                <a:lnTo>
                  <a:pt x="3678264" y="1035319"/>
                </a:lnTo>
                <a:lnTo>
                  <a:pt x="3731666" y="1001304"/>
                </a:lnTo>
                <a:lnTo>
                  <a:pt x="3765686" y="947908"/>
                </a:lnTo>
                <a:lnTo>
                  <a:pt x="3775984" y="893301"/>
                </a:lnTo>
                <a:lnTo>
                  <a:pt x="3777271" y="854770"/>
                </a:lnTo>
                <a:lnTo>
                  <a:pt x="3777455" y="806991"/>
                </a:lnTo>
                <a:lnTo>
                  <a:pt x="3777455" y="240097"/>
                </a:lnTo>
                <a:lnTo>
                  <a:pt x="3777271" y="192318"/>
                </a:lnTo>
                <a:lnTo>
                  <a:pt x="3775984" y="153787"/>
                </a:lnTo>
                <a:lnTo>
                  <a:pt x="3765686" y="99180"/>
                </a:lnTo>
                <a:lnTo>
                  <a:pt x="3731666" y="45783"/>
                </a:lnTo>
                <a:lnTo>
                  <a:pt x="3678264" y="11769"/>
                </a:lnTo>
                <a:lnTo>
                  <a:pt x="3623663" y="1471"/>
                </a:lnTo>
                <a:lnTo>
                  <a:pt x="3585132" y="183"/>
                </a:lnTo>
                <a:lnTo>
                  <a:pt x="3537358" y="0"/>
                </a:lnTo>
                <a:close/>
              </a:path>
            </a:pathLst>
          </a:custGeom>
          <a:solidFill>
            <a:srgbClr val="E7C6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6374385" y="3723746"/>
            <a:ext cx="3585845" cy="28165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3550" marR="1536700" indent="45720" algn="just">
              <a:lnSpc>
                <a:spcPct val="105700"/>
              </a:lnSpc>
              <a:spcBef>
                <a:spcPts val="1570"/>
              </a:spcBef>
            </a:pPr>
            <a:endParaRPr lang="en-US" sz="2600" i="1" spc="-35" dirty="0">
              <a:latin typeface="Times New Roman"/>
              <a:cs typeface="Times New Roman"/>
            </a:endParaRPr>
          </a:p>
          <a:p>
            <a:pPr marL="463550" marR="1536700" indent="45720" algn="just">
              <a:lnSpc>
                <a:spcPct val="105700"/>
              </a:lnSpc>
              <a:spcBef>
                <a:spcPts val="1570"/>
              </a:spcBef>
            </a:pPr>
            <a:r>
              <a:rPr sz="2600" i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sz="2775" i="1" spc="-52" baseline="-195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sz="2600" i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sz="2775" i="1" spc="-52" baseline="-195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sz="26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sz="2600" spc="-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i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sz="2775" i="1" spc="-52" baseline="-195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h </a:t>
            </a:r>
            <a:r>
              <a:rPr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sz="2600" i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sz="2775" i="1" spc="7" baseline="-195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sz="26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sz="2600" spc="-5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i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sz="2775" i="1" spc="-52" baseline="-195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sz="2775" i="1" spc="382" baseline="-195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600" spc="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i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sz="2775" i="1" spc="-44" baseline="-195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sz="2775" baseline="-19519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31215">
              <a:lnSpc>
                <a:spcPct val="100000"/>
              </a:lnSpc>
              <a:spcBef>
                <a:spcPts val="695"/>
              </a:spcBef>
            </a:pPr>
            <a:r>
              <a:rPr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600" spc="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26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sz="26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26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-3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sz="2600" spc="-2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6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-2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</a:t>
            </a:r>
            <a:r>
              <a:rPr sz="2600" spc="-2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26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sz="26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30580">
              <a:lnSpc>
                <a:spcPct val="100000"/>
              </a:lnSpc>
              <a:spcBef>
                <a:spcPts val="120"/>
              </a:spcBef>
            </a:pPr>
            <a:r>
              <a:rPr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600" spc="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" name="表格 25">
            <a:extLst>
              <a:ext uri="{FF2B5EF4-FFF2-40B4-BE49-F238E27FC236}">
                <a16:creationId xmlns:a16="http://schemas.microsoft.com/office/drawing/2014/main" id="{6E2E80E8-D1EE-6664-BD52-C95D66AD8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528791"/>
              </p:ext>
            </p:extLst>
          </p:nvPr>
        </p:nvGraphicFramePr>
        <p:xfrm>
          <a:off x="1613231" y="7003723"/>
          <a:ext cx="5230493" cy="34942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</a:tbl>
          </a:graphicData>
        </a:graphic>
      </p:graphicFrame>
      <p:sp>
        <p:nvSpPr>
          <p:cNvPr id="27" name="文字方塊 26">
            <a:extLst>
              <a:ext uri="{FF2B5EF4-FFF2-40B4-BE49-F238E27FC236}">
                <a16:creationId xmlns:a16="http://schemas.microsoft.com/office/drawing/2014/main" id="{24AA4163-2F04-7D8A-BBDE-C22BF7D720B1}"/>
              </a:ext>
            </a:extLst>
          </p:cNvPr>
          <p:cNvSpPr txBox="1"/>
          <p:nvPr/>
        </p:nvSpPr>
        <p:spPr>
          <a:xfrm>
            <a:off x="17440277" y="3723746"/>
            <a:ext cx="1913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i="1" spc="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TW" sz="2400" spc="55" dirty="0">
                <a:latin typeface="Arial" panose="020B0604020202020204" pitchFamily="34" charset="0"/>
                <a:cs typeface="Arial" panose="020B0604020202020204" pitchFamily="34" charset="0"/>
              </a:rPr>
              <a:t> is padding</a:t>
            </a:r>
            <a:endParaRPr lang="en-US" altLang="zh-TW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1" lang="zh-TW" altLang="en-US" sz="2400" dirty="0"/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5596E35A-858D-E82E-A1FB-B430AE9C9C8E}"/>
              </a:ext>
            </a:extLst>
          </p:cNvPr>
          <p:cNvSpPr txBox="1"/>
          <p:nvPr/>
        </p:nvSpPr>
        <p:spPr>
          <a:xfrm>
            <a:off x="16351791" y="2945084"/>
            <a:ext cx="357476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i="1" spc="-125" dirty="0">
                <a:latin typeface="Times New Roman"/>
                <a:cs typeface="Times New Roman"/>
              </a:rPr>
              <a:t>h</a:t>
            </a:r>
            <a:r>
              <a:rPr lang="en-US" altLang="zh-TW" sz="3200" i="1" spc="-7" baseline="-18912" dirty="0">
                <a:latin typeface="Times New Roman"/>
                <a:cs typeface="Times New Roman"/>
              </a:rPr>
              <a:t>o</a:t>
            </a:r>
            <a:r>
              <a:rPr lang="en-US" altLang="zh-TW" sz="3200" i="1" baseline="-18912" dirty="0">
                <a:latin typeface="Times New Roman"/>
                <a:cs typeface="Times New Roman"/>
              </a:rPr>
              <a:t> </a:t>
            </a:r>
            <a:r>
              <a:rPr lang="en-US" altLang="zh-TW" sz="3200" i="1" spc="-390" baseline="-18912" dirty="0">
                <a:latin typeface="Times New Roman"/>
                <a:cs typeface="Times New Roman"/>
              </a:rPr>
              <a:t> </a:t>
            </a:r>
            <a:r>
              <a:rPr lang="en-US" altLang="zh-TW" sz="3200" spc="430" dirty="0">
                <a:latin typeface="Cambria"/>
                <a:cs typeface="Cambria"/>
              </a:rPr>
              <a:t>=</a:t>
            </a:r>
            <a:r>
              <a:rPr lang="en-US" altLang="zh-TW" sz="3200" spc="190" dirty="0">
                <a:latin typeface="Cambria"/>
                <a:cs typeface="Cambria"/>
              </a:rPr>
              <a:t> </a:t>
            </a:r>
            <a:r>
              <a:rPr lang="en-US" altLang="zh-TW" sz="3200" i="1" spc="-125" dirty="0">
                <a:latin typeface="Times New Roman"/>
                <a:cs typeface="Times New Roman"/>
              </a:rPr>
              <a:t>h</a:t>
            </a:r>
            <a:r>
              <a:rPr lang="en-US" altLang="zh-TW" sz="3200" i="1" spc="-7" baseline="-18912" dirty="0">
                <a:latin typeface="Times New Roman"/>
                <a:cs typeface="Times New Roman"/>
              </a:rPr>
              <a:t>i</a:t>
            </a:r>
            <a:r>
              <a:rPr lang="en-US" altLang="zh-TW" sz="3200" i="1" spc="217" baseline="-18912" dirty="0">
                <a:latin typeface="Times New Roman"/>
                <a:cs typeface="Times New Roman"/>
              </a:rPr>
              <a:t> </a:t>
            </a:r>
            <a:r>
              <a:rPr lang="en-US" altLang="zh-TW" sz="3200" spc="430" dirty="0">
                <a:latin typeface="Cambria"/>
                <a:cs typeface="Cambria"/>
              </a:rPr>
              <a:t>+</a:t>
            </a:r>
            <a:r>
              <a:rPr lang="en-US" altLang="zh-TW" sz="3200" spc="5" dirty="0">
                <a:latin typeface="Cambria"/>
                <a:cs typeface="Cambria"/>
              </a:rPr>
              <a:t> </a:t>
            </a:r>
            <a:r>
              <a:rPr lang="en-US" altLang="zh-TW" sz="3200" spc="-180" dirty="0">
                <a:latin typeface="Cambria"/>
                <a:cs typeface="Cambria"/>
              </a:rPr>
              <a:t>2</a:t>
            </a:r>
            <a:r>
              <a:rPr lang="en-US" altLang="zh-TW" sz="3200" i="1" spc="10" dirty="0">
                <a:latin typeface="Times New Roman"/>
                <a:cs typeface="Times New Roman"/>
              </a:rPr>
              <a:t>p</a:t>
            </a:r>
            <a:r>
              <a:rPr lang="en-US" altLang="zh-TW" sz="3200" i="1" spc="-95" dirty="0">
                <a:latin typeface="Times New Roman"/>
                <a:cs typeface="Times New Roman"/>
              </a:rPr>
              <a:t> </a:t>
            </a:r>
            <a:r>
              <a:rPr lang="en-US" altLang="zh-TW" sz="3200" spc="-365" dirty="0">
                <a:latin typeface="Lucida Sans Unicode"/>
                <a:cs typeface="Lucida Sans Unicode"/>
              </a:rPr>
              <a:t>−</a:t>
            </a:r>
            <a:r>
              <a:rPr lang="en-US" altLang="zh-TW" sz="3200" spc="-315" dirty="0">
                <a:latin typeface="Lucida Sans Unicode"/>
                <a:cs typeface="Lucida Sans Unicode"/>
              </a:rPr>
              <a:t> </a:t>
            </a:r>
            <a:r>
              <a:rPr lang="en-US" altLang="zh-TW" sz="3200" i="1" spc="-120" dirty="0" err="1">
                <a:latin typeface="Times New Roman"/>
                <a:cs typeface="Times New Roman"/>
              </a:rPr>
              <a:t>k</a:t>
            </a:r>
            <a:r>
              <a:rPr lang="en-US" altLang="zh-TW" sz="3200" i="1" spc="-7" baseline="-18912" dirty="0" err="1">
                <a:latin typeface="Times New Roman"/>
                <a:cs typeface="Times New Roman"/>
              </a:rPr>
              <a:t>h</a:t>
            </a:r>
            <a:r>
              <a:rPr lang="en-US" altLang="zh-TW" sz="3200" i="1" spc="217" baseline="-18912" dirty="0">
                <a:latin typeface="Times New Roman"/>
                <a:cs typeface="Times New Roman"/>
              </a:rPr>
              <a:t> </a:t>
            </a:r>
            <a:r>
              <a:rPr lang="en-US" altLang="zh-TW" sz="3200" spc="430" dirty="0">
                <a:latin typeface="Cambria"/>
                <a:cs typeface="Cambria"/>
              </a:rPr>
              <a:t>+</a:t>
            </a:r>
            <a:r>
              <a:rPr lang="en-US" altLang="zh-TW" sz="3200" spc="5" dirty="0">
                <a:latin typeface="Cambria"/>
                <a:cs typeface="Cambria"/>
              </a:rPr>
              <a:t> </a:t>
            </a:r>
            <a:r>
              <a:rPr lang="en-US" altLang="zh-TW" sz="3200" spc="-180" dirty="0">
                <a:latin typeface="Cambria"/>
                <a:cs typeface="Cambria"/>
              </a:rPr>
              <a:t>1</a:t>
            </a:r>
            <a:endParaRPr lang="en-US" altLang="zh-TW" sz="3200" dirty="0">
              <a:latin typeface="Cambria"/>
              <a:cs typeface="Cambria"/>
            </a:endParaRPr>
          </a:p>
          <a:p>
            <a:endParaRPr kumimoji="1" lang="zh-TW" altLang="en-US" sz="32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圖片 94" descr="一張含有 行, 圖表, 繪圖, 文字 的圖片&#10;&#10;自動產生的描述">
            <a:extLst>
              <a:ext uri="{FF2B5EF4-FFF2-40B4-BE49-F238E27FC236}">
                <a16:creationId xmlns:a16="http://schemas.microsoft.com/office/drawing/2014/main" id="{3414B897-F841-8D5B-2259-CDDA82185F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714" y="4784398"/>
            <a:ext cx="18776528" cy="5007074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200"/>
              <a:t>Convolutio</a:t>
            </a:r>
            <a:r>
              <a:rPr lang="en-US" spc="-65"/>
              <a:t>n</a:t>
            </a:r>
            <a:r>
              <a:rPr lang="en-US" spc="-280"/>
              <a:t> </a:t>
            </a:r>
            <a:r>
              <a:rPr lang="en-US" spc="-235"/>
              <a:t>Layer</a:t>
            </a:r>
            <a:r>
              <a:rPr lang="en-US" spc="-60"/>
              <a:t>:</a:t>
            </a:r>
            <a:r>
              <a:rPr lang="en-US" spc="-280"/>
              <a:t> </a:t>
            </a:r>
            <a:r>
              <a:rPr lang="en-US" spc="-114"/>
              <a:t>Receptiv</a:t>
            </a:r>
            <a:r>
              <a:rPr lang="en-US" spc="30"/>
              <a:t>e</a:t>
            </a:r>
            <a:r>
              <a:rPr lang="en-US" spc="-280"/>
              <a:t> </a:t>
            </a:r>
            <a:r>
              <a:rPr lang="en-US" spc="-200"/>
              <a:t>Field</a:t>
            </a:r>
            <a:endParaRPr lang="en-US" spc="-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內容版面配置區 104">
                <a:extLst>
                  <a:ext uri="{FF2B5EF4-FFF2-40B4-BE49-F238E27FC236}">
                    <a16:creationId xmlns:a16="http://schemas.microsoft.com/office/drawing/2014/main" id="{1503C1C9-2C51-9716-8FDB-0D71FE60C4C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56078" y="2231822"/>
                <a:ext cx="19147155" cy="7426887"/>
              </a:xfrm>
            </p:spPr>
            <p:txBody>
              <a:bodyPr>
                <a:normAutofit/>
              </a:bodyPr>
              <a:lstStyle/>
              <a:p>
                <a:pPr marL="1022350" lvl="1" indent="-553085">
                  <a:lnSpc>
                    <a:spcPct val="150000"/>
                  </a:lnSpc>
                  <a:spcBef>
                    <a:spcPts val="125"/>
                  </a:spcBef>
                  <a:buSzPct val="123611"/>
                  <a:buChar char="•"/>
                  <a:tabLst>
                    <a:tab pos="565150" algn="l"/>
                    <a:tab pos="565785" algn="l"/>
                  </a:tabLst>
                </a:pPr>
                <a:r>
                  <a:rPr lang="en-US" altLang="zh-TW" sz="3600" dirty="0">
                    <a:cs typeface="Arial" panose="020B0604020202020204" pitchFamily="34" charset="0"/>
                  </a:rPr>
                  <a:t>In convolution, each output element depends on </a:t>
                </a:r>
                <a:r>
                  <a:rPr lang="en-US" altLang="zh-TW" sz="3600" i="1" dirty="0">
                    <a:cs typeface="Times New Roman" panose="02020603050405020304" pitchFamily="18" charset="0"/>
                  </a:rPr>
                  <a:t>k</a:t>
                </a:r>
                <a:r>
                  <a:rPr lang="en-US" altLang="zh-TW" sz="3600" i="1" baseline="-25000" dirty="0">
                    <a:cs typeface="Times New Roman" panose="02020603050405020304" pitchFamily="18" charset="0"/>
                  </a:rPr>
                  <a:t>h</a:t>
                </a:r>
                <a14:m>
                  <m:oMath xmlns:m="http://schemas.openxmlformats.org/officeDocument/2006/math">
                    <m:r>
                      <a:rPr lang="en-US" altLang="zh-TW" sz="3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altLang="zh-TW" sz="3600" i="1" dirty="0">
                    <a:cs typeface="Times New Roman" panose="02020603050405020304" pitchFamily="18" charset="0"/>
                  </a:rPr>
                  <a:t>k</a:t>
                </a:r>
                <a:r>
                  <a:rPr lang="en-US" altLang="zh-TW" sz="3600" i="1" baseline="-25000" dirty="0">
                    <a:cs typeface="Times New Roman" panose="02020603050405020304" pitchFamily="18" charset="0"/>
                  </a:rPr>
                  <a:t>w</a:t>
                </a:r>
                <a:r>
                  <a:rPr lang="en-US" altLang="zh-TW" sz="3600" dirty="0">
                    <a:cs typeface="Arial" panose="020B0604020202020204" pitchFamily="34" charset="0"/>
                  </a:rPr>
                  <a:t> receptive field in the input </a:t>
                </a:r>
              </a:p>
              <a:p>
                <a:pPr marL="1022350" lvl="1" indent="-553085">
                  <a:lnSpc>
                    <a:spcPct val="150000"/>
                  </a:lnSpc>
                  <a:spcBef>
                    <a:spcPts val="125"/>
                  </a:spcBef>
                  <a:buSzPct val="123611"/>
                  <a:buChar char="•"/>
                  <a:tabLst>
                    <a:tab pos="565150" algn="l"/>
                    <a:tab pos="565785" algn="l"/>
                  </a:tabLst>
                </a:pPr>
                <a:r>
                  <a:rPr lang="en-US" altLang="zh-TW" sz="3600" dirty="0">
                    <a:cs typeface="Arial" panose="020B0604020202020204" pitchFamily="34" charset="0"/>
                  </a:rPr>
                  <a:t>Each successive convolution adds </a:t>
                </a:r>
                <a:r>
                  <a:rPr lang="en-US" altLang="zh-TW" sz="3600" i="1" dirty="0">
                    <a:cs typeface="Times New Roman" panose="02020603050405020304" pitchFamily="18" charset="0"/>
                  </a:rPr>
                  <a:t>k</a:t>
                </a:r>
                <a14:m>
                  <m:oMath xmlns:m="http://schemas.openxmlformats.org/officeDocument/2006/math">
                    <m:r>
                      <a:rPr lang="en-US" altLang="zh-TW" sz="3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en-US" altLang="zh-TW" sz="3600" dirty="0">
                    <a:cs typeface="Times New Roman" panose="02020603050405020304" pitchFamily="18" charset="0"/>
                  </a:rPr>
                  <a:t>1</a:t>
                </a:r>
                <a:r>
                  <a:rPr lang="en-US" altLang="zh-TW" sz="3600" dirty="0">
                    <a:cs typeface="Arial" panose="020B0604020202020204" pitchFamily="34" charset="0"/>
                  </a:rPr>
                  <a:t> to the receptive field size</a:t>
                </a:r>
              </a:p>
              <a:p>
                <a:pPr marL="1022350" lvl="1" indent="-553085">
                  <a:lnSpc>
                    <a:spcPct val="150000"/>
                  </a:lnSpc>
                  <a:spcBef>
                    <a:spcPts val="125"/>
                  </a:spcBef>
                  <a:buSzPct val="123611"/>
                  <a:buChar char="•"/>
                  <a:tabLst>
                    <a:tab pos="565150" algn="l"/>
                    <a:tab pos="565785" algn="l"/>
                  </a:tabLst>
                </a:pPr>
                <a:r>
                  <a:rPr lang="en-US" altLang="zh-TW" sz="3600" dirty="0">
                    <a:cs typeface="Arial" panose="020B0604020202020204" pitchFamily="34" charset="0"/>
                  </a:rPr>
                  <a:t>With </a:t>
                </a:r>
                <a:r>
                  <a:rPr lang="en-US" altLang="zh-TW" sz="3600" i="1" dirty="0">
                    <a:cs typeface="Times New Roman" panose="02020603050405020304" pitchFamily="18" charset="0"/>
                  </a:rPr>
                  <a:t>L</a:t>
                </a:r>
                <a:r>
                  <a:rPr lang="en-US" altLang="zh-TW" sz="3600" dirty="0">
                    <a:cs typeface="Arial" panose="020B0604020202020204" pitchFamily="34" charset="0"/>
                  </a:rPr>
                  <a:t> layers, the receptive field size is </a:t>
                </a:r>
                <a14:m>
                  <m:oMath xmlns:m="http://schemas.openxmlformats.org/officeDocument/2006/math">
                    <m:r>
                      <a:rPr lang="en-US" altLang="zh-TW" sz="36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𝐿</m:t>
                    </m:r>
                    <m:r>
                      <a:rPr lang="en-US" altLang="zh-TW" sz="3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∙</m:t>
                    </m:r>
                    <m:d>
                      <m:dPr>
                        <m:ctrlPr>
                          <a:rPr lang="ar-AE" altLang="zh-TW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ar-AE" altLang="zh-TW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𝑘</m:t>
                        </m:r>
                        <m:r>
                          <a:rPr lang="ar-AE" altLang="zh-TW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ar-AE" altLang="zh-TW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e>
                    </m:d>
                    <m:r>
                      <a:rPr lang="ar-AE" altLang="zh-TW" sz="3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r>
                      <a:rPr lang="ar-AE" altLang="zh-TW" sz="3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endParaRPr lang="ar-AE" altLang="zh-TW" sz="3600" dirty="0">
                  <a:cs typeface="Arial" panose="020B0604020202020204" pitchFamily="34" charset="0"/>
                </a:endParaRPr>
              </a:p>
              <a:p>
                <a:endParaRPr lang="zh-TW" altLang="en-US" sz="5400" dirty="0"/>
              </a:p>
            </p:txBody>
          </p:sp>
        </mc:Choice>
        <mc:Fallback xmlns="">
          <p:sp>
            <p:nvSpPr>
              <p:cNvPr id="105" name="內容版面配置區 104">
                <a:extLst>
                  <a:ext uri="{FF2B5EF4-FFF2-40B4-BE49-F238E27FC236}">
                    <a16:creationId xmlns:a16="http://schemas.microsoft.com/office/drawing/2014/main" id="{1503C1C9-2C51-9716-8FDB-0D71FE60C4C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56078" y="2231822"/>
                <a:ext cx="19147155" cy="7426887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4" name="object 84"/>
          <p:cNvSpPr/>
          <p:nvPr/>
        </p:nvSpPr>
        <p:spPr>
          <a:xfrm>
            <a:off x="1060450" y="9749621"/>
            <a:ext cx="18908792" cy="1181735"/>
          </a:xfrm>
          <a:custGeom>
            <a:avLst/>
            <a:gdLst/>
            <a:ahLst/>
            <a:cxnLst/>
            <a:rect l="l" t="t" r="r" b="b"/>
            <a:pathLst>
              <a:path w="19147155" h="1181734">
                <a:moveTo>
                  <a:pt x="18875781" y="0"/>
                </a:moveTo>
                <a:lnTo>
                  <a:pt x="270944" y="0"/>
                </a:lnTo>
                <a:lnTo>
                  <a:pt x="217029" y="207"/>
                </a:lnTo>
                <a:lnTo>
                  <a:pt x="173548" y="1659"/>
                </a:lnTo>
                <a:lnTo>
                  <a:pt x="111923" y="13277"/>
                </a:lnTo>
                <a:lnTo>
                  <a:pt x="51668" y="51668"/>
                </a:lnTo>
                <a:lnTo>
                  <a:pt x="13277" y="111923"/>
                </a:lnTo>
                <a:lnTo>
                  <a:pt x="1659" y="173548"/>
                </a:lnTo>
                <a:lnTo>
                  <a:pt x="207" y="217029"/>
                </a:lnTo>
                <a:lnTo>
                  <a:pt x="0" y="270944"/>
                </a:lnTo>
                <a:lnTo>
                  <a:pt x="0" y="910663"/>
                </a:lnTo>
                <a:lnTo>
                  <a:pt x="207" y="964584"/>
                </a:lnTo>
                <a:lnTo>
                  <a:pt x="1659" y="1008067"/>
                </a:lnTo>
                <a:lnTo>
                  <a:pt x="13277" y="1069684"/>
                </a:lnTo>
                <a:lnTo>
                  <a:pt x="51668" y="1129947"/>
                </a:lnTo>
                <a:lnTo>
                  <a:pt x="111923" y="1168330"/>
                </a:lnTo>
                <a:lnTo>
                  <a:pt x="173548" y="1179948"/>
                </a:lnTo>
                <a:lnTo>
                  <a:pt x="217029" y="1181400"/>
                </a:lnTo>
                <a:lnTo>
                  <a:pt x="270944" y="1181608"/>
                </a:lnTo>
                <a:lnTo>
                  <a:pt x="18875781" y="1181608"/>
                </a:lnTo>
                <a:lnTo>
                  <a:pt x="18929702" y="1181400"/>
                </a:lnTo>
                <a:lnTo>
                  <a:pt x="18973185" y="1179948"/>
                </a:lnTo>
                <a:lnTo>
                  <a:pt x="19034802" y="1168330"/>
                </a:lnTo>
                <a:lnTo>
                  <a:pt x="19095065" y="1129947"/>
                </a:lnTo>
                <a:lnTo>
                  <a:pt x="19133448" y="1069684"/>
                </a:lnTo>
                <a:lnTo>
                  <a:pt x="19145075" y="1008067"/>
                </a:lnTo>
                <a:lnTo>
                  <a:pt x="19146528" y="964584"/>
                </a:lnTo>
                <a:lnTo>
                  <a:pt x="19146736" y="910663"/>
                </a:lnTo>
                <a:lnTo>
                  <a:pt x="19146736" y="270944"/>
                </a:lnTo>
                <a:lnTo>
                  <a:pt x="19146528" y="217029"/>
                </a:lnTo>
                <a:lnTo>
                  <a:pt x="19145075" y="173548"/>
                </a:lnTo>
                <a:lnTo>
                  <a:pt x="19133448" y="111923"/>
                </a:lnTo>
                <a:lnTo>
                  <a:pt x="19095065" y="51668"/>
                </a:lnTo>
                <a:lnTo>
                  <a:pt x="19034802" y="13277"/>
                </a:lnTo>
                <a:lnTo>
                  <a:pt x="18973185" y="1659"/>
                </a:lnTo>
                <a:lnTo>
                  <a:pt x="18929702" y="207"/>
                </a:lnTo>
                <a:lnTo>
                  <a:pt x="18875781" y="0"/>
                </a:lnTo>
                <a:close/>
              </a:path>
            </a:pathLst>
          </a:custGeom>
          <a:solidFill>
            <a:srgbClr val="E2E2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1385331" y="9823038"/>
            <a:ext cx="18020665" cy="1034899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5080">
              <a:lnSpc>
                <a:spcPts val="3910"/>
              </a:lnSpc>
              <a:spcBef>
                <a:spcPts val="270"/>
              </a:spcBef>
            </a:pPr>
            <a:r>
              <a:rPr sz="3300" b="1" spc="-3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Problem:</a:t>
            </a:r>
            <a:r>
              <a:rPr sz="3300" b="1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300" b="1" spc="-2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For</a:t>
            </a:r>
            <a:r>
              <a:rPr sz="33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300" b="1" spc="-1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large</a:t>
            </a:r>
            <a:r>
              <a:rPr sz="33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images, </a:t>
            </a:r>
            <a:r>
              <a:rPr sz="3300" b="1" spc="8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we</a:t>
            </a:r>
            <a:r>
              <a:rPr sz="33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300" b="1" spc="1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need</a:t>
            </a:r>
            <a:r>
              <a:rPr sz="33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300" b="1" spc="-2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many</a:t>
            </a:r>
            <a:r>
              <a:rPr sz="33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300" b="1" spc="-2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layers</a:t>
            </a:r>
            <a:r>
              <a:rPr sz="33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300" b="1" spc="-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for</a:t>
            </a:r>
            <a:r>
              <a:rPr sz="33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300" b="1" spc="2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each</a:t>
            </a:r>
            <a:r>
              <a:rPr sz="33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300" b="1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output</a:t>
            </a:r>
            <a:r>
              <a:rPr sz="33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300" b="1" spc="3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to</a:t>
            </a:r>
            <a:r>
              <a:rPr sz="3300" b="1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300" b="1" spc="-4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“see”</a:t>
            </a:r>
            <a:r>
              <a:rPr sz="33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300" b="1" spc="1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the</a:t>
            </a:r>
            <a:r>
              <a:rPr sz="33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whole </a:t>
            </a:r>
            <a:r>
              <a:rPr sz="3300" b="1" spc="2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image </a:t>
            </a:r>
            <a:r>
              <a:rPr sz="3300" b="1" spc="-90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300" b="1" spc="-50" dirty="0">
                <a:latin typeface="Arial"/>
                <a:cs typeface="Arial"/>
              </a:rPr>
              <a:t>Solution:</a:t>
            </a:r>
            <a:r>
              <a:rPr sz="3300" b="1" spc="-5" dirty="0">
                <a:latin typeface="Arial"/>
                <a:cs typeface="Arial"/>
              </a:rPr>
              <a:t> </a:t>
            </a:r>
            <a:r>
              <a:rPr sz="3300" b="1" spc="15" dirty="0">
                <a:latin typeface="Arial"/>
                <a:cs typeface="Arial"/>
              </a:rPr>
              <a:t>Downsample</a:t>
            </a:r>
            <a:r>
              <a:rPr sz="3300" b="1" dirty="0">
                <a:latin typeface="Arial"/>
                <a:cs typeface="Arial"/>
              </a:rPr>
              <a:t> </a:t>
            </a:r>
            <a:r>
              <a:rPr sz="3300" b="1" spc="-35" dirty="0">
                <a:latin typeface="Arial"/>
                <a:cs typeface="Arial"/>
              </a:rPr>
              <a:t>inside</a:t>
            </a:r>
            <a:r>
              <a:rPr sz="3300" b="1" dirty="0">
                <a:latin typeface="Arial"/>
                <a:cs typeface="Arial"/>
              </a:rPr>
              <a:t> </a:t>
            </a:r>
            <a:r>
              <a:rPr sz="3300" b="1" spc="15" dirty="0">
                <a:latin typeface="Arial"/>
                <a:cs typeface="Arial"/>
              </a:rPr>
              <a:t>the</a:t>
            </a:r>
            <a:r>
              <a:rPr sz="3300" b="1" dirty="0">
                <a:latin typeface="Arial"/>
                <a:cs typeface="Arial"/>
              </a:rPr>
              <a:t> </a:t>
            </a:r>
            <a:r>
              <a:rPr sz="3300" b="1" spc="-15" dirty="0">
                <a:latin typeface="Arial"/>
                <a:cs typeface="Arial"/>
              </a:rPr>
              <a:t>neural</a:t>
            </a:r>
            <a:r>
              <a:rPr sz="3300" b="1" dirty="0">
                <a:latin typeface="Arial"/>
                <a:cs typeface="Arial"/>
              </a:rPr>
              <a:t> </a:t>
            </a:r>
            <a:r>
              <a:rPr sz="3300" b="1" spc="30" dirty="0">
                <a:latin typeface="Arial"/>
                <a:cs typeface="Arial"/>
              </a:rPr>
              <a:t>network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19405556" y="10922758"/>
            <a:ext cx="305435" cy="31877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950" spc="75" dirty="0">
                <a:solidFill>
                  <a:srgbClr val="FFFFFF"/>
                </a:solidFill>
                <a:latin typeface="Trebuchet MS"/>
                <a:cs typeface="Trebuchet MS"/>
              </a:rPr>
              <a:t>36</a:t>
            </a:r>
            <a:endParaRPr sz="195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25"/>
              <a:t>Strided</a:t>
            </a:r>
            <a:r>
              <a:rPr lang="en-US" spc="-290"/>
              <a:t> </a:t>
            </a:r>
            <a:r>
              <a:rPr lang="en-US" spc="-190"/>
              <a:t>Convolution</a:t>
            </a:r>
            <a:r>
              <a:rPr lang="en-US" spc="-285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191" name="object 19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33</a:t>
            </a:fld>
            <a:endParaRPr lang="en-US" altLang="zh-TW" spc="75" dirty="0"/>
          </a:p>
        </p:txBody>
      </p:sp>
      <p:pic>
        <p:nvPicPr>
          <p:cNvPr id="212" name="圖片 211" descr="一張含有 圖表, 文字, 方案, 行 的圖片&#10;&#10;自動產生的描述">
            <a:extLst>
              <a:ext uri="{FF2B5EF4-FFF2-40B4-BE49-F238E27FC236}">
                <a16:creationId xmlns:a16="http://schemas.microsoft.com/office/drawing/2014/main" id="{D705355C-D908-8FC6-6E9C-D9D8E3FAD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250" y="2389861"/>
            <a:ext cx="17339786" cy="829393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60"/>
              <a:t>Grouped</a:t>
            </a:r>
            <a:r>
              <a:rPr lang="en-US" spc="-290"/>
              <a:t> </a:t>
            </a:r>
            <a:r>
              <a:rPr lang="en-US" spc="-190"/>
              <a:t>Convolution</a:t>
            </a:r>
            <a:r>
              <a:rPr lang="en-US" spc="-285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109" name="內容版面配置區 108">
            <a:extLst>
              <a:ext uri="{FF2B5EF4-FFF2-40B4-BE49-F238E27FC236}">
                <a16:creationId xmlns:a16="http://schemas.microsoft.com/office/drawing/2014/main" id="{9ABA12BC-47F1-3E26-8C0B-BCD5D299E9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157" y="2469007"/>
            <a:ext cx="17339786" cy="7426887"/>
          </a:xfrm>
        </p:spPr>
        <p:txBody>
          <a:bodyPr/>
          <a:lstStyle/>
          <a:p>
            <a:pPr marL="565150" indent="-553085"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 b="1" spc="-145" dirty="0">
                <a:latin typeface="Arial"/>
                <a:cs typeface="Arial"/>
              </a:rPr>
              <a:t>A</a:t>
            </a:r>
            <a:r>
              <a:rPr lang="en-US" altLang="zh-TW" sz="3600" b="1" spc="-15" dirty="0">
                <a:latin typeface="Arial"/>
                <a:cs typeface="Arial"/>
              </a:rPr>
              <a:t> </a:t>
            </a:r>
            <a:r>
              <a:rPr lang="en-US" altLang="zh-TW" sz="3600" b="1" spc="-25" dirty="0">
                <a:latin typeface="Arial"/>
                <a:cs typeface="Arial"/>
              </a:rPr>
              <a:t>group</a:t>
            </a:r>
            <a:r>
              <a:rPr lang="en-US" altLang="zh-TW" sz="3600" b="1" spc="-10" dirty="0">
                <a:latin typeface="Arial"/>
                <a:cs typeface="Arial"/>
              </a:rPr>
              <a:t> </a:t>
            </a:r>
            <a:r>
              <a:rPr lang="en-US" altLang="zh-TW" sz="3600" b="1" dirty="0">
                <a:latin typeface="Arial"/>
                <a:cs typeface="Arial"/>
              </a:rPr>
              <a:t>of</a:t>
            </a:r>
            <a:r>
              <a:rPr lang="en-US" altLang="zh-TW" sz="3600" b="1" spc="-15" dirty="0">
                <a:latin typeface="Arial"/>
                <a:cs typeface="Arial"/>
              </a:rPr>
              <a:t> </a:t>
            </a:r>
            <a:r>
              <a:rPr lang="en-US" altLang="zh-TW" sz="3600" b="1" spc="20" dirty="0">
                <a:latin typeface="Arial"/>
                <a:cs typeface="Arial"/>
              </a:rPr>
              <a:t>narrower</a:t>
            </a:r>
            <a:r>
              <a:rPr lang="en-US" altLang="zh-TW" sz="3600" b="1" spc="-10" dirty="0">
                <a:latin typeface="Arial"/>
                <a:cs typeface="Arial"/>
              </a:rPr>
              <a:t> </a:t>
            </a:r>
            <a:r>
              <a:rPr lang="en-US" altLang="zh-TW" sz="3600" b="1" spc="-35" dirty="0">
                <a:latin typeface="Arial"/>
                <a:cs typeface="Arial"/>
              </a:rPr>
              <a:t>convolutions</a:t>
            </a:r>
            <a:endParaRPr lang="en-US" altLang="zh-TW" sz="3600" b="1" spc="15" dirty="0">
              <a:latin typeface="Arial"/>
              <a:cs typeface="Arial"/>
            </a:endParaRPr>
          </a:p>
          <a:p>
            <a:pPr marL="1224833" lvl="1" indent="-553085"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 b="1" spc="15" dirty="0">
                <a:latin typeface="Arial"/>
                <a:cs typeface="Arial"/>
              </a:rPr>
              <a:t>Shape</a:t>
            </a:r>
            <a:r>
              <a:rPr lang="en-US" altLang="zh-TW" sz="2941" b="1" spc="-30" dirty="0">
                <a:latin typeface="Arial"/>
                <a:cs typeface="Arial"/>
              </a:rPr>
              <a:t> </a:t>
            </a:r>
            <a:r>
              <a:rPr lang="en-US" altLang="zh-TW" sz="2941" b="1" spc="10" dirty="0">
                <a:latin typeface="Arial"/>
                <a:cs typeface="Arial"/>
              </a:rPr>
              <a:t>of</a:t>
            </a:r>
            <a:r>
              <a:rPr lang="en-US" altLang="zh-TW" sz="2941" b="1" spc="-30" dirty="0">
                <a:latin typeface="Arial"/>
                <a:cs typeface="Arial"/>
              </a:rPr>
              <a:t> </a:t>
            </a:r>
            <a:r>
              <a:rPr lang="en-US" altLang="zh-TW" sz="2941" b="1" spc="-80" dirty="0">
                <a:latin typeface="Arial"/>
                <a:cs typeface="Arial"/>
              </a:rPr>
              <a:t>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spc="-80" dirty="0">
                <a:latin typeface="Arial"/>
                <a:cs typeface="Arial"/>
              </a:rPr>
              <a:t>Input Features </a:t>
            </a:r>
            <a:r>
              <a:rPr lang="en-US" altLang="zh-TW" sz="294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pc="-8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pc="25" dirty="0">
                <a:latin typeface="Times New Roman"/>
                <a:cs typeface="Times New Roman"/>
              </a:rPr>
              <a:t>h</a:t>
            </a:r>
            <a:r>
              <a:rPr lang="en-US" altLang="zh-TW" sz="2940" i="1" baseline="-25000" dirty="0">
                <a:latin typeface="Times New Roman"/>
                <a:cs typeface="Times New Roman"/>
              </a:rPr>
              <a:t>i, </a:t>
            </a:r>
            <a:r>
              <a:rPr lang="en-US" altLang="zh-TW" sz="2940" i="1" spc="25" dirty="0" err="1">
                <a:latin typeface="Times New Roman"/>
                <a:cs typeface="Times New Roman"/>
              </a:rPr>
              <a:t>w</a:t>
            </a:r>
            <a:r>
              <a:rPr lang="en-US" altLang="zh-TW" sz="2940" i="1" baseline="-25000" dirty="0" err="1">
                <a:latin typeface="Times New Roman"/>
                <a:cs typeface="Times New Roman"/>
              </a:rPr>
              <a:t>i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spc="-80" dirty="0">
                <a:latin typeface="Arial"/>
                <a:cs typeface="Arial"/>
              </a:rPr>
              <a:t>Output Features </a:t>
            </a:r>
            <a:r>
              <a:rPr lang="en-US" altLang="zh-TW" sz="294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pc="-8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</a:t>
            </a:r>
            <a:r>
              <a:rPr lang="en-US" altLang="zh-TW" sz="2940" i="1" spc="-8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pc="25" dirty="0">
                <a:latin typeface="Times New Roman"/>
                <a:cs typeface="Times New Roman"/>
              </a:rPr>
              <a:t>w</a:t>
            </a:r>
            <a:r>
              <a:rPr lang="en-US" altLang="zh-TW" sz="2940" i="1" spc="25" baseline="-25000" dirty="0">
                <a:latin typeface="Times New Roman"/>
                <a:cs typeface="Times New Roman"/>
              </a:rPr>
              <a:t>o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spc="-80" dirty="0">
                <a:latin typeface="Arial"/>
                <a:cs typeface="Arial"/>
              </a:rPr>
              <a:t>Weights </a:t>
            </a:r>
            <a:r>
              <a:rPr lang="en-US" altLang="zh-TW" sz="294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spc="-8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spc="-8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i="1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spc="-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940" i="1" strike="sngStrike" spc="25" baseline="-25000" dirty="0" err="1">
                <a:latin typeface="Times New Roman"/>
                <a:cs typeface="Times New Roman"/>
              </a:rPr>
              <a:t>h</a:t>
            </a:r>
            <a:r>
              <a:rPr lang="en-US" altLang="zh-TW" sz="2940" i="1" strike="sngStrike" spc="25" dirty="0">
                <a:latin typeface="Times New Roman"/>
                <a:cs typeface="Times New Roman"/>
              </a:rPr>
              <a:t>,</a:t>
            </a:r>
            <a:r>
              <a:rPr lang="en-US" altLang="zh-TW" sz="2940" i="1" strike="sngStrike" spc="25" baseline="-25000" dirty="0">
                <a:latin typeface="Times New Roman"/>
                <a:cs typeface="Times New Roman"/>
              </a:rPr>
              <a:t> </a:t>
            </a:r>
            <a:r>
              <a:rPr lang="en-US" altLang="zh-TW" sz="2940" i="1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940" i="1" strike="sngStrike" spc="25" baseline="-25000" dirty="0">
                <a:latin typeface="Times New Roman"/>
                <a:cs typeface="Times New Roman"/>
              </a:rPr>
              <a:t>w</a:t>
            </a:r>
            <a:r>
              <a:rPr lang="en-US" altLang="zh-TW" sz="2940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spc="-80" dirty="0">
                <a:latin typeface="Arial"/>
                <a:cs typeface="Arial"/>
              </a:rPr>
              <a:t>Bias </a:t>
            </a:r>
            <a:r>
              <a:rPr lang="en-US" altLang="zh-TW" sz="294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pc="-8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  <p:sp>
        <p:nvSpPr>
          <p:cNvPr id="88" name="object 8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34</a:t>
            </a:fld>
            <a:endParaRPr lang="en-US" altLang="zh-TW" spc="75" dirty="0"/>
          </a:p>
        </p:txBody>
      </p:sp>
      <p:grpSp>
        <p:nvGrpSpPr>
          <p:cNvPr id="11" name="object 11"/>
          <p:cNvGrpSpPr/>
          <p:nvPr/>
        </p:nvGrpSpPr>
        <p:grpSpPr>
          <a:xfrm>
            <a:off x="10003224" y="6906260"/>
            <a:ext cx="4105275" cy="2715895"/>
            <a:chOff x="10003224" y="6906260"/>
            <a:chExt cx="4105275" cy="2715895"/>
          </a:xfrm>
        </p:grpSpPr>
        <p:sp>
          <p:nvSpPr>
            <p:cNvPr id="12" name="object 12"/>
            <p:cNvSpPr/>
            <p:nvPr/>
          </p:nvSpPr>
          <p:spPr>
            <a:xfrm>
              <a:off x="10003224" y="6906260"/>
              <a:ext cx="4105275" cy="2715895"/>
            </a:xfrm>
            <a:custGeom>
              <a:avLst/>
              <a:gdLst/>
              <a:ahLst/>
              <a:cxnLst/>
              <a:rect l="l" t="t" r="r" b="b"/>
              <a:pathLst>
                <a:path w="4105275" h="2715895">
                  <a:moveTo>
                    <a:pt x="4104765" y="0"/>
                  </a:moveTo>
                  <a:lnTo>
                    <a:pt x="0" y="0"/>
                  </a:lnTo>
                  <a:lnTo>
                    <a:pt x="0" y="2715456"/>
                  </a:lnTo>
                  <a:lnTo>
                    <a:pt x="4104765" y="2715456"/>
                  </a:lnTo>
                  <a:lnTo>
                    <a:pt x="4104765" y="0"/>
                  </a:lnTo>
                  <a:close/>
                </a:path>
              </a:pathLst>
            </a:custGeom>
            <a:solidFill>
              <a:srgbClr val="FBDA9B">
                <a:alpha val="5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1118876" y="7014541"/>
              <a:ext cx="0" cy="2534285"/>
            </a:xfrm>
            <a:custGeom>
              <a:avLst/>
              <a:gdLst/>
              <a:ahLst/>
              <a:cxnLst/>
              <a:rect l="l" t="t" r="r" b="b"/>
              <a:pathLst>
                <a:path h="2534284">
                  <a:moveTo>
                    <a:pt x="0" y="0"/>
                  </a:moveTo>
                  <a:lnTo>
                    <a:pt x="0" y="253395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433002" y="7014541"/>
              <a:ext cx="0" cy="2534285"/>
            </a:xfrm>
            <a:custGeom>
              <a:avLst/>
              <a:gdLst/>
              <a:ahLst/>
              <a:cxnLst/>
              <a:rect l="l" t="t" r="r" b="b"/>
              <a:pathLst>
                <a:path h="2534284">
                  <a:moveTo>
                    <a:pt x="0" y="0"/>
                  </a:moveTo>
                  <a:lnTo>
                    <a:pt x="0" y="253395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1747129" y="7014541"/>
              <a:ext cx="0" cy="2534285"/>
            </a:xfrm>
            <a:custGeom>
              <a:avLst/>
              <a:gdLst/>
              <a:ahLst/>
              <a:cxnLst/>
              <a:rect l="l" t="t" r="r" b="b"/>
              <a:pathLst>
                <a:path h="2534284">
                  <a:moveTo>
                    <a:pt x="0" y="0"/>
                  </a:moveTo>
                  <a:lnTo>
                    <a:pt x="0" y="253395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2061255" y="7014541"/>
              <a:ext cx="0" cy="2534285"/>
            </a:xfrm>
            <a:custGeom>
              <a:avLst/>
              <a:gdLst/>
              <a:ahLst/>
              <a:cxnLst/>
              <a:rect l="l" t="t" r="r" b="b"/>
              <a:pathLst>
                <a:path h="2534284">
                  <a:moveTo>
                    <a:pt x="0" y="0"/>
                  </a:moveTo>
                  <a:lnTo>
                    <a:pt x="0" y="253395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2375382" y="7014541"/>
              <a:ext cx="0" cy="2534285"/>
            </a:xfrm>
            <a:custGeom>
              <a:avLst/>
              <a:gdLst/>
              <a:ahLst/>
              <a:cxnLst/>
              <a:rect l="l" t="t" r="r" b="b"/>
              <a:pathLst>
                <a:path h="2534284">
                  <a:moveTo>
                    <a:pt x="0" y="0"/>
                  </a:moveTo>
                  <a:lnTo>
                    <a:pt x="0" y="253395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2689508" y="7014541"/>
              <a:ext cx="0" cy="2534285"/>
            </a:xfrm>
            <a:custGeom>
              <a:avLst/>
              <a:gdLst/>
              <a:ahLst/>
              <a:cxnLst/>
              <a:rect l="l" t="t" r="r" b="b"/>
              <a:pathLst>
                <a:path h="2534284">
                  <a:moveTo>
                    <a:pt x="0" y="0"/>
                  </a:moveTo>
                  <a:lnTo>
                    <a:pt x="0" y="253395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3003635" y="7014541"/>
              <a:ext cx="0" cy="2534285"/>
            </a:xfrm>
            <a:custGeom>
              <a:avLst/>
              <a:gdLst/>
              <a:ahLst/>
              <a:cxnLst/>
              <a:rect l="l" t="t" r="r" b="b"/>
              <a:pathLst>
                <a:path h="2534284">
                  <a:moveTo>
                    <a:pt x="0" y="0"/>
                  </a:moveTo>
                  <a:lnTo>
                    <a:pt x="0" y="253395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794278" y="7339138"/>
              <a:ext cx="2534285" cy="0"/>
            </a:xfrm>
            <a:custGeom>
              <a:avLst/>
              <a:gdLst/>
              <a:ahLst/>
              <a:cxnLst/>
              <a:rect l="l" t="t" r="r" b="b"/>
              <a:pathLst>
                <a:path w="2534284">
                  <a:moveTo>
                    <a:pt x="0" y="0"/>
                  </a:moveTo>
                  <a:lnTo>
                    <a:pt x="2533954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794278" y="7653265"/>
              <a:ext cx="2534285" cy="0"/>
            </a:xfrm>
            <a:custGeom>
              <a:avLst/>
              <a:gdLst/>
              <a:ahLst/>
              <a:cxnLst/>
              <a:rect l="l" t="t" r="r" b="b"/>
              <a:pathLst>
                <a:path w="2534284">
                  <a:moveTo>
                    <a:pt x="0" y="0"/>
                  </a:moveTo>
                  <a:lnTo>
                    <a:pt x="2533954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794278" y="7967391"/>
              <a:ext cx="2534285" cy="0"/>
            </a:xfrm>
            <a:custGeom>
              <a:avLst/>
              <a:gdLst/>
              <a:ahLst/>
              <a:cxnLst/>
              <a:rect l="l" t="t" r="r" b="b"/>
              <a:pathLst>
                <a:path w="2534284">
                  <a:moveTo>
                    <a:pt x="0" y="0"/>
                  </a:moveTo>
                  <a:lnTo>
                    <a:pt x="2533954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794278" y="8281518"/>
              <a:ext cx="2534285" cy="0"/>
            </a:xfrm>
            <a:custGeom>
              <a:avLst/>
              <a:gdLst/>
              <a:ahLst/>
              <a:cxnLst/>
              <a:rect l="l" t="t" r="r" b="b"/>
              <a:pathLst>
                <a:path w="2534284">
                  <a:moveTo>
                    <a:pt x="0" y="0"/>
                  </a:moveTo>
                  <a:lnTo>
                    <a:pt x="2533954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794278" y="8595644"/>
              <a:ext cx="2534285" cy="0"/>
            </a:xfrm>
            <a:custGeom>
              <a:avLst/>
              <a:gdLst/>
              <a:ahLst/>
              <a:cxnLst/>
              <a:rect l="l" t="t" r="r" b="b"/>
              <a:pathLst>
                <a:path w="2534284">
                  <a:moveTo>
                    <a:pt x="0" y="0"/>
                  </a:moveTo>
                  <a:lnTo>
                    <a:pt x="2533954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794278" y="8909771"/>
              <a:ext cx="2534285" cy="0"/>
            </a:xfrm>
            <a:custGeom>
              <a:avLst/>
              <a:gdLst/>
              <a:ahLst/>
              <a:cxnLst/>
              <a:rect l="l" t="t" r="r" b="b"/>
              <a:pathLst>
                <a:path w="2534284">
                  <a:moveTo>
                    <a:pt x="0" y="0"/>
                  </a:moveTo>
                  <a:lnTo>
                    <a:pt x="2533954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794278" y="9223897"/>
              <a:ext cx="2534285" cy="0"/>
            </a:xfrm>
            <a:custGeom>
              <a:avLst/>
              <a:gdLst/>
              <a:ahLst/>
              <a:cxnLst/>
              <a:rect l="l" t="t" r="r" b="b"/>
              <a:pathLst>
                <a:path w="2534284">
                  <a:moveTo>
                    <a:pt x="0" y="0"/>
                  </a:moveTo>
                  <a:lnTo>
                    <a:pt x="2533954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804749" y="7014541"/>
              <a:ext cx="0" cy="2534285"/>
            </a:xfrm>
            <a:custGeom>
              <a:avLst/>
              <a:gdLst/>
              <a:ahLst/>
              <a:cxnLst/>
              <a:rect l="l" t="t" r="r" b="b"/>
              <a:pathLst>
                <a:path h="2534284">
                  <a:moveTo>
                    <a:pt x="0" y="0"/>
                  </a:moveTo>
                  <a:lnTo>
                    <a:pt x="0" y="253395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3317762" y="7014541"/>
              <a:ext cx="0" cy="2534285"/>
            </a:xfrm>
            <a:custGeom>
              <a:avLst/>
              <a:gdLst/>
              <a:ahLst/>
              <a:cxnLst/>
              <a:rect l="l" t="t" r="r" b="b"/>
              <a:pathLst>
                <a:path h="2534284">
                  <a:moveTo>
                    <a:pt x="0" y="0"/>
                  </a:moveTo>
                  <a:lnTo>
                    <a:pt x="0" y="253395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794278" y="7025011"/>
              <a:ext cx="2534285" cy="0"/>
            </a:xfrm>
            <a:custGeom>
              <a:avLst/>
              <a:gdLst/>
              <a:ahLst/>
              <a:cxnLst/>
              <a:rect l="l" t="t" r="r" b="b"/>
              <a:pathLst>
                <a:path w="2534284">
                  <a:moveTo>
                    <a:pt x="0" y="0"/>
                  </a:moveTo>
                  <a:lnTo>
                    <a:pt x="2533954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0794278" y="9538024"/>
              <a:ext cx="2534285" cy="0"/>
            </a:xfrm>
            <a:custGeom>
              <a:avLst/>
              <a:gdLst/>
              <a:ahLst/>
              <a:cxnLst/>
              <a:rect l="l" t="t" r="r" b="b"/>
              <a:pathLst>
                <a:path w="2534284">
                  <a:moveTo>
                    <a:pt x="0" y="0"/>
                  </a:moveTo>
                  <a:lnTo>
                    <a:pt x="2533954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0413546" y="6958539"/>
              <a:ext cx="3360420" cy="2599690"/>
            </a:xfrm>
            <a:custGeom>
              <a:avLst/>
              <a:gdLst/>
              <a:ahLst/>
              <a:cxnLst/>
              <a:rect l="l" t="t" r="r" b="b"/>
              <a:pathLst>
                <a:path w="3360419" h="2599690">
                  <a:moveTo>
                    <a:pt x="3360233" y="0"/>
                  </a:moveTo>
                  <a:lnTo>
                    <a:pt x="8282" y="2592738"/>
                  </a:lnTo>
                  <a:lnTo>
                    <a:pt x="0" y="259914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0342315" y="9511521"/>
              <a:ext cx="110489" cy="101600"/>
            </a:xfrm>
            <a:custGeom>
              <a:avLst/>
              <a:gdLst/>
              <a:ahLst/>
              <a:cxnLst/>
              <a:rect l="l" t="t" r="r" b="b"/>
              <a:pathLst>
                <a:path w="110490" h="101600">
                  <a:moveTo>
                    <a:pt x="48762" y="0"/>
                  </a:moveTo>
                  <a:lnTo>
                    <a:pt x="0" y="101253"/>
                  </a:lnTo>
                  <a:lnTo>
                    <a:pt x="110268" y="79505"/>
                  </a:lnTo>
                  <a:lnTo>
                    <a:pt x="4876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348724" y="6958539"/>
              <a:ext cx="3360420" cy="2599690"/>
            </a:xfrm>
            <a:custGeom>
              <a:avLst/>
              <a:gdLst/>
              <a:ahLst/>
              <a:cxnLst/>
              <a:rect l="l" t="t" r="r" b="b"/>
              <a:pathLst>
                <a:path w="3360419" h="2599690">
                  <a:moveTo>
                    <a:pt x="0" y="0"/>
                  </a:moveTo>
                  <a:lnTo>
                    <a:pt x="3351951" y="2592737"/>
                  </a:lnTo>
                  <a:lnTo>
                    <a:pt x="3360233" y="259914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3669928" y="9511526"/>
              <a:ext cx="110489" cy="101600"/>
            </a:xfrm>
            <a:custGeom>
              <a:avLst/>
              <a:gdLst/>
              <a:ahLst/>
              <a:cxnLst/>
              <a:rect l="l" t="t" r="r" b="b"/>
              <a:pathLst>
                <a:path w="110490" h="101600">
                  <a:moveTo>
                    <a:pt x="61495" y="0"/>
                  </a:moveTo>
                  <a:lnTo>
                    <a:pt x="0" y="79505"/>
                  </a:lnTo>
                  <a:lnTo>
                    <a:pt x="110258" y="101253"/>
                  </a:lnTo>
                  <a:lnTo>
                    <a:pt x="6149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3866855" y="697519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3816595" y="9487317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0255652" y="697519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0205392" y="9487317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39" name="object 39"/>
          <p:cNvGraphicFramePr>
            <a:graphicFrameLocks noGrp="1"/>
          </p:cNvGraphicFramePr>
          <p:nvPr/>
        </p:nvGraphicFramePr>
        <p:xfrm>
          <a:off x="9961839" y="6254413"/>
          <a:ext cx="4185916" cy="523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3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235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EE5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5D8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DCC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5BFE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DB2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6A5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409A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8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0" name="object 40"/>
          <p:cNvGraphicFramePr>
            <a:graphicFrameLocks noGrp="1"/>
          </p:cNvGraphicFramePr>
          <p:nvPr/>
        </p:nvGraphicFramePr>
        <p:xfrm>
          <a:off x="9961839" y="9739545"/>
          <a:ext cx="4185916" cy="523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3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235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FEF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6E6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FDEE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7D6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1CE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C5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48BDC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AD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1" name="object 41"/>
          <p:cNvSpPr txBox="1"/>
          <p:nvPr/>
        </p:nvSpPr>
        <p:spPr>
          <a:xfrm>
            <a:off x="11893955" y="10238515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1943626" y="5690365"/>
            <a:ext cx="1746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c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2080625" y="5871301"/>
            <a:ext cx="9207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5" dirty="0">
                <a:latin typeface="Times New Roman"/>
                <a:cs typeface="Times New Roman"/>
              </a:rPr>
              <a:t>i</a:t>
            </a:r>
            <a:endParaRPr sz="1850">
              <a:latin typeface="Times New Roman"/>
              <a:cs typeface="Times New Roman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14864698" y="6906260"/>
            <a:ext cx="1955800" cy="2715895"/>
            <a:chOff x="14864698" y="6906260"/>
            <a:chExt cx="1955800" cy="2715895"/>
          </a:xfrm>
        </p:grpSpPr>
        <p:sp>
          <p:nvSpPr>
            <p:cNvPr id="45" name="object 45"/>
            <p:cNvSpPr/>
            <p:nvPr/>
          </p:nvSpPr>
          <p:spPr>
            <a:xfrm>
              <a:off x="14864698" y="6906260"/>
              <a:ext cx="1955800" cy="2715895"/>
            </a:xfrm>
            <a:custGeom>
              <a:avLst/>
              <a:gdLst/>
              <a:ahLst/>
              <a:cxnLst/>
              <a:rect l="l" t="t" r="r" b="b"/>
              <a:pathLst>
                <a:path w="1955800" h="2715895">
                  <a:moveTo>
                    <a:pt x="1955479" y="0"/>
                  </a:moveTo>
                  <a:lnTo>
                    <a:pt x="0" y="0"/>
                  </a:lnTo>
                  <a:lnTo>
                    <a:pt x="0" y="2715456"/>
                  </a:lnTo>
                  <a:lnTo>
                    <a:pt x="1955479" y="2715456"/>
                  </a:lnTo>
                  <a:lnTo>
                    <a:pt x="1955479" y="0"/>
                  </a:lnTo>
                  <a:close/>
                </a:path>
              </a:pathLst>
            </a:custGeom>
            <a:solidFill>
              <a:srgbClr val="FBDA9B">
                <a:alpha val="5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5528312" y="7642794"/>
              <a:ext cx="0" cy="1277620"/>
            </a:xfrm>
            <a:custGeom>
              <a:avLst/>
              <a:gdLst/>
              <a:ahLst/>
              <a:cxnLst/>
              <a:rect l="l" t="t" r="r" b="b"/>
              <a:pathLst>
                <a:path h="1277620">
                  <a:moveTo>
                    <a:pt x="0" y="0"/>
                  </a:moveTo>
                  <a:lnTo>
                    <a:pt x="0" y="127744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5842438" y="7642794"/>
              <a:ext cx="0" cy="1277620"/>
            </a:xfrm>
            <a:custGeom>
              <a:avLst/>
              <a:gdLst/>
              <a:ahLst/>
              <a:cxnLst/>
              <a:rect l="l" t="t" r="r" b="b"/>
              <a:pathLst>
                <a:path h="1277620">
                  <a:moveTo>
                    <a:pt x="0" y="0"/>
                  </a:moveTo>
                  <a:lnTo>
                    <a:pt x="0" y="127744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6156565" y="7642794"/>
              <a:ext cx="0" cy="1277620"/>
            </a:xfrm>
            <a:custGeom>
              <a:avLst/>
              <a:gdLst/>
              <a:ahLst/>
              <a:cxnLst/>
              <a:rect l="l" t="t" r="r" b="b"/>
              <a:pathLst>
                <a:path h="1277620">
                  <a:moveTo>
                    <a:pt x="0" y="0"/>
                  </a:moveTo>
                  <a:lnTo>
                    <a:pt x="0" y="127744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5203714" y="7967391"/>
              <a:ext cx="1277620" cy="0"/>
            </a:xfrm>
            <a:custGeom>
              <a:avLst/>
              <a:gdLst/>
              <a:ahLst/>
              <a:cxnLst/>
              <a:rect l="l" t="t" r="r" b="b"/>
              <a:pathLst>
                <a:path w="1277619">
                  <a:moveTo>
                    <a:pt x="0" y="0"/>
                  </a:moveTo>
                  <a:lnTo>
                    <a:pt x="1277448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5203714" y="8281518"/>
              <a:ext cx="1277620" cy="0"/>
            </a:xfrm>
            <a:custGeom>
              <a:avLst/>
              <a:gdLst/>
              <a:ahLst/>
              <a:cxnLst/>
              <a:rect l="l" t="t" r="r" b="b"/>
              <a:pathLst>
                <a:path w="1277619">
                  <a:moveTo>
                    <a:pt x="0" y="0"/>
                  </a:moveTo>
                  <a:lnTo>
                    <a:pt x="1277448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5203714" y="8595644"/>
              <a:ext cx="1277620" cy="0"/>
            </a:xfrm>
            <a:custGeom>
              <a:avLst/>
              <a:gdLst/>
              <a:ahLst/>
              <a:cxnLst/>
              <a:rect l="l" t="t" r="r" b="b"/>
              <a:pathLst>
                <a:path w="1277619">
                  <a:moveTo>
                    <a:pt x="0" y="0"/>
                  </a:moveTo>
                  <a:lnTo>
                    <a:pt x="1277448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5214185" y="7642794"/>
              <a:ext cx="0" cy="1277620"/>
            </a:xfrm>
            <a:custGeom>
              <a:avLst/>
              <a:gdLst/>
              <a:ahLst/>
              <a:cxnLst/>
              <a:rect l="l" t="t" r="r" b="b"/>
              <a:pathLst>
                <a:path h="1277620">
                  <a:moveTo>
                    <a:pt x="0" y="0"/>
                  </a:moveTo>
                  <a:lnTo>
                    <a:pt x="0" y="127744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6470691" y="7642794"/>
              <a:ext cx="0" cy="1277620"/>
            </a:xfrm>
            <a:custGeom>
              <a:avLst/>
              <a:gdLst/>
              <a:ahLst/>
              <a:cxnLst/>
              <a:rect l="l" t="t" r="r" b="b"/>
              <a:pathLst>
                <a:path h="1277620">
                  <a:moveTo>
                    <a:pt x="0" y="0"/>
                  </a:moveTo>
                  <a:lnTo>
                    <a:pt x="0" y="127744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5203714" y="7653265"/>
              <a:ext cx="1277620" cy="0"/>
            </a:xfrm>
            <a:custGeom>
              <a:avLst/>
              <a:gdLst/>
              <a:ahLst/>
              <a:cxnLst/>
              <a:rect l="l" t="t" r="r" b="b"/>
              <a:pathLst>
                <a:path w="1277619">
                  <a:moveTo>
                    <a:pt x="0" y="0"/>
                  </a:moveTo>
                  <a:lnTo>
                    <a:pt x="1277448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5203714" y="8909771"/>
              <a:ext cx="1277620" cy="0"/>
            </a:xfrm>
            <a:custGeom>
              <a:avLst/>
              <a:gdLst/>
              <a:ahLst/>
              <a:cxnLst/>
              <a:rect l="l" t="t" r="r" b="b"/>
              <a:pathLst>
                <a:path w="1277619">
                  <a:moveTo>
                    <a:pt x="0" y="0"/>
                  </a:moveTo>
                  <a:lnTo>
                    <a:pt x="1277448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5215004" y="6956737"/>
              <a:ext cx="1285875" cy="2574290"/>
            </a:xfrm>
            <a:custGeom>
              <a:avLst/>
              <a:gdLst/>
              <a:ahLst/>
              <a:cxnLst/>
              <a:rect l="l" t="t" r="r" b="b"/>
              <a:pathLst>
                <a:path w="1285875" h="2574290">
                  <a:moveTo>
                    <a:pt x="1285780" y="0"/>
                  </a:moveTo>
                  <a:lnTo>
                    <a:pt x="4679" y="2564316"/>
                  </a:lnTo>
                  <a:lnTo>
                    <a:pt x="0" y="257368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5174731" y="9498591"/>
              <a:ext cx="90170" cy="112395"/>
            </a:xfrm>
            <a:custGeom>
              <a:avLst/>
              <a:gdLst/>
              <a:ahLst/>
              <a:cxnLst/>
              <a:rect l="l" t="t" r="r" b="b"/>
              <a:pathLst>
                <a:path w="90169" h="112395">
                  <a:moveTo>
                    <a:pt x="0" y="0"/>
                  </a:moveTo>
                  <a:lnTo>
                    <a:pt x="31" y="112384"/>
                  </a:lnTo>
                  <a:lnTo>
                    <a:pt x="89923" y="449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5181170" y="6956730"/>
              <a:ext cx="1279525" cy="2573655"/>
            </a:xfrm>
            <a:custGeom>
              <a:avLst/>
              <a:gdLst/>
              <a:ahLst/>
              <a:cxnLst/>
              <a:rect l="l" t="t" r="r" b="b"/>
              <a:pathLst>
                <a:path w="1279525" h="2573654">
                  <a:moveTo>
                    <a:pt x="0" y="0"/>
                  </a:moveTo>
                  <a:lnTo>
                    <a:pt x="1274868" y="2564228"/>
                  </a:lnTo>
                  <a:lnTo>
                    <a:pt x="1279530" y="257360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6411028" y="9498580"/>
              <a:ext cx="90170" cy="112395"/>
            </a:xfrm>
            <a:custGeom>
              <a:avLst/>
              <a:gdLst/>
              <a:ahLst/>
              <a:cxnLst/>
              <a:rect l="l" t="t" r="r" b="b"/>
              <a:pathLst>
                <a:path w="90169" h="112395">
                  <a:moveTo>
                    <a:pt x="90018" y="0"/>
                  </a:moveTo>
                  <a:lnTo>
                    <a:pt x="0" y="44752"/>
                  </a:lnTo>
                  <a:lnTo>
                    <a:pt x="89756" y="112384"/>
                  </a:lnTo>
                  <a:lnTo>
                    <a:pt x="9001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5088095" y="697519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5037835" y="9487317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6599253" y="697519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6548994" y="9487317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4" name="object 64"/>
          <p:cNvGrpSpPr/>
          <p:nvPr/>
        </p:nvGrpSpPr>
        <p:grpSpPr>
          <a:xfrm>
            <a:off x="16967494" y="6906260"/>
            <a:ext cx="1955800" cy="2715895"/>
            <a:chOff x="16967494" y="6906260"/>
            <a:chExt cx="1955800" cy="2715895"/>
          </a:xfrm>
        </p:grpSpPr>
        <p:sp>
          <p:nvSpPr>
            <p:cNvPr id="65" name="object 65"/>
            <p:cNvSpPr/>
            <p:nvPr/>
          </p:nvSpPr>
          <p:spPr>
            <a:xfrm>
              <a:off x="16967494" y="6906260"/>
              <a:ext cx="1955800" cy="2715895"/>
            </a:xfrm>
            <a:custGeom>
              <a:avLst/>
              <a:gdLst/>
              <a:ahLst/>
              <a:cxnLst/>
              <a:rect l="l" t="t" r="r" b="b"/>
              <a:pathLst>
                <a:path w="1955800" h="2715895">
                  <a:moveTo>
                    <a:pt x="1955479" y="0"/>
                  </a:moveTo>
                  <a:lnTo>
                    <a:pt x="0" y="0"/>
                  </a:lnTo>
                  <a:lnTo>
                    <a:pt x="0" y="2715456"/>
                  </a:lnTo>
                  <a:lnTo>
                    <a:pt x="1955479" y="2715456"/>
                  </a:lnTo>
                  <a:lnTo>
                    <a:pt x="1955479" y="0"/>
                  </a:lnTo>
                  <a:close/>
                </a:path>
              </a:pathLst>
            </a:custGeom>
            <a:solidFill>
              <a:srgbClr val="CDDDAC">
                <a:alpha val="5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8699295" y="697519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8649035" y="9487317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7191173" y="697519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7140913" y="9487317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7231340" y="6956730"/>
              <a:ext cx="1279525" cy="2573655"/>
            </a:xfrm>
            <a:custGeom>
              <a:avLst/>
              <a:gdLst/>
              <a:ahLst/>
              <a:cxnLst/>
              <a:rect l="l" t="t" r="r" b="b"/>
              <a:pathLst>
                <a:path w="1279525" h="2573654">
                  <a:moveTo>
                    <a:pt x="0" y="0"/>
                  </a:moveTo>
                  <a:lnTo>
                    <a:pt x="1274868" y="2564228"/>
                  </a:lnTo>
                  <a:lnTo>
                    <a:pt x="1279530" y="257360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8461208" y="9498580"/>
              <a:ext cx="90170" cy="112395"/>
            </a:xfrm>
            <a:custGeom>
              <a:avLst/>
              <a:gdLst/>
              <a:ahLst/>
              <a:cxnLst/>
              <a:rect l="l" t="t" r="r" b="b"/>
              <a:pathLst>
                <a:path w="90169" h="112395">
                  <a:moveTo>
                    <a:pt x="90007" y="0"/>
                  </a:moveTo>
                  <a:lnTo>
                    <a:pt x="0" y="44752"/>
                  </a:lnTo>
                  <a:lnTo>
                    <a:pt x="89756" y="112384"/>
                  </a:lnTo>
                  <a:lnTo>
                    <a:pt x="9000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7317800" y="6956737"/>
              <a:ext cx="1285875" cy="2574290"/>
            </a:xfrm>
            <a:custGeom>
              <a:avLst/>
              <a:gdLst/>
              <a:ahLst/>
              <a:cxnLst/>
              <a:rect l="l" t="t" r="r" b="b"/>
              <a:pathLst>
                <a:path w="1285875" h="2574290">
                  <a:moveTo>
                    <a:pt x="1285780" y="0"/>
                  </a:moveTo>
                  <a:lnTo>
                    <a:pt x="4679" y="2564316"/>
                  </a:lnTo>
                  <a:lnTo>
                    <a:pt x="0" y="257368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7277516" y="9498591"/>
              <a:ext cx="90170" cy="112395"/>
            </a:xfrm>
            <a:custGeom>
              <a:avLst/>
              <a:gdLst/>
              <a:ahLst/>
              <a:cxnLst/>
              <a:rect l="l" t="t" r="r" b="b"/>
              <a:pathLst>
                <a:path w="90169" h="112395">
                  <a:moveTo>
                    <a:pt x="0" y="0"/>
                  </a:moveTo>
                  <a:lnTo>
                    <a:pt x="41" y="112384"/>
                  </a:lnTo>
                  <a:lnTo>
                    <a:pt x="89923" y="449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74" name="object 74"/>
          <p:cNvGraphicFramePr>
            <a:graphicFrameLocks noGrp="1"/>
          </p:cNvGraphicFramePr>
          <p:nvPr/>
        </p:nvGraphicFramePr>
        <p:xfrm>
          <a:off x="14794283" y="6254413"/>
          <a:ext cx="4185916" cy="523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3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235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EE5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5D8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DCC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5BFE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DB2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6A5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409A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8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5" name="object 75"/>
          <p:cNvGraphicFramePr>
            <a:graphicFrameLocks noGrp="1"/>
          </p:cNvGraphicFramePr>
          <p:nvPr/>
        </p:nvGraphicFramePr>
        <p:xfrm>
          <a:off x="14794283" y="9739545"/>
          <a:ext cx="4185916" cy="523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3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235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FEF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6E6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FDEE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7D6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1CE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C5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48BDC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AD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6" name="object 76"/>
          <p:cNvSpPr txBox="1"/>
          <p:nvPr/>
        </p:nvSpPr>
        <p:spPr>
          <a:xfrm>
            <a:off x="16726405" y="10238515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16776065" y="5690365"/>
            <a:ext cx="1746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c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6913063" y="5871301"/>
            <a:ext cx="9207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5" dirty="0">
                <a:latin typeface="Times New Roman"/>
                <a:cs typeface="Times New Roman"/>
              </a:rPr>
              <a:t>i</a:t>
            </a:r>
            <a:endParaRPr sz="1850">
              <a:latin typeface="Times New Roman"/>
              <a:cs typeface="Times New Roman"/>
            </a:endParaRPr>
          </a:p>
        </p:txBody>
      </p:sp>
      <p:graphicFrame>
        <p:nvGraphicFramePr>
          <p:cNvPr id="79" name="object 79"/>
          <p:cNvGraphicFramePr>
            <a:graphicFrameLocks noGrp="1"/>
          </p:cNvGraphicFramePr>
          <p:nvPr/>
        </p:nvGraphicFramePr>
        <p:xfrm>
          <a:off x="17306509" y="7642794"/>
          <a:ext cx="1257300" cy="12565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4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E5ED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0" name="object 80"/>
          <p:cNvSpPr txBox="1"/>
          <p:nvPr/>
        </p:nvSpPr>
        <p:spPr>
          <a:xfrm>
            <a:off x="19172925" y="9194917"/>
            <a:ext cx="77660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g</a:t>
            </a:r>
            <a:r>
              <a:rPr sz="2600" i="1" spc="35" dirty="0">
                <a:latin typeface="Times New Roman"/>
                <a:cs typeface="Times New Roman"/>
              </a:rPr>
              <a:t> </a:t>
            </a:r>
            <a:r>
              <a:rPr sz="2600" spc="365" dirty="0">
                <a:latin typeface="Cambria"/>
                <a:cs typeface="Cambria"/>
              </a:rPr>
              <a:t>=</a:t>
            </a:r>
            <a:r>
              <a:rPr sz="2600" spc="120" dirty="0">
                <a:latin typeface="Cambria"/>
                <a:cs typeface="Cambria"/>
              </a:rPr>
              <a:t> </a:t>
            </a:r>
            <a:r>
              <a:rPr sz="2600" spc="-125" dirty="0">
                <a:latin typeface="Cambria"/>
                <a:cs typeface="Cambria"/>
              </a:rPr>
              <a:t>2</a:t>
            </a:r>
            <a:endParaRPr sz="2600">
              <a:latin typeface="Cambria"/>
              <a:cs typeface="Cambria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9010145" y="9194917"/>
            <a:ext cx="77660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g</a:t>
            </a:r>
            <a:r>
              <a:rPr sz="2600" i="1" spc="35" dirty="0">
                <a:latin typeface="Times New Roman"/>
                <a:cs typeface="Times New Roman"/>
              </a:rPr>
              <a:t> </a:t>
            </a:r>
            <a:r>
              <a:rPr sz="2600" spc="365" dirty="0">
                <a:latin typeface="Cambria"/>
                <a:cs typeface="Cambria"/>
              </a:rPr>
              <a:t>=</a:t>
            </a:r>
            <a:r>
              <a:rPr sz="2600" spc="120" dirty="0">
                <a:latin typeface="Cambria"/>
                <a:cs typeface="Cambria"/>
              </a:rPr>
              <a:t> </a:t>
            </a:r>
            <a:r>
              <a:rPr sz="2600" spc="-125" dirty="0">
                <a:latin typeface="Cambria"/>
                <a:cs typeface="Cambria"/>
              </a:rPr>
              <a:t>1</a:t>
            </a:r>
            <a:endParaRPr sz="2600">
              <a:latin typeface="Cambria"/>
              <a:cs typeface="Cambria"/>
            </a:endParaRPr>
          </a:p>
        </p:txBody>
      </p:sp>
      <p:sp>
        <p:nvSpPr>
          <p:cNvPr id="90" name="文字方塊 89">
            <a:extLst>
              <a:ext uri="{FF2B5EF4-FFF2-40B4-BE49-F238E27FC236}">
                <a16:creationId xmlns:a16="http://schemas.microsoft.com/office/drawing/2014/main" id="{8D2E68D6-B2A9-D241-BF4E-467BF1742436}"/>
              </a:ext>
            </a:extLst>
          </p:cNvPr>
          <p:cNvSpPr txBox="1"/>
          <p:nvPr/>
        </p:nvSpPr>
        <p:spPr>
          <a:xfrm>
            <a:off x="7349147" y="5024757"/>
            <a:ext cx="488464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94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 </a:t>
            </a:r>
            <a:r>
              <a:rPr lang="en-US" altLang="zh-TW" sz="294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⋅ </a:t>
            </a:r>
            <a:r>
              <a:rPr lang="en-US" altLang="zh-TW" sz="294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sz="294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sz="294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zh-TW" sz="294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TW" sz="294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940" i="1" baseline="-25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TW" sz="294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940" i="1" baseline="-25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TW" sz="294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kumimoji="1" lang="zh-TW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7" name="表格 96">
            <a:extLst>
              <a:ext uri="{FF2B5EF4-FFF2-40B4-BE49-F238E27FC236}">
                <a16:creationId xmlns:a16="http://schemas.microsoft.com/office/drawing/2014/main" id="{C960EB9C-7344-C603-569B-EEBFB97302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758642"/>
              </p:ext>
            </p:extLst>
          </p:nvPr>
        </p:nvGraphicFramePr>
        <p:xfrm>
          <a:off x="1906323" y="6622144"/>
          <a:ext cx="5230493" cy="3947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>
                          <a:latin typeface="Times New Roman"/>
                          <a:cs typeface="Times New Roman"/>
                        </a:rPr>
                        <a:t>g</a:t>
                      </a: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Groups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320335"/>
                  </a:ext>
                </a:extLst>
              </a:tr>
            </a:tbl>
          </a:graphicData>
        </a:graphic>
      </p:graphicFrame>
      <p:sp>
        <p:nvSpPr>
          <p:cNvPr id="113" name="文字方塊 112">
            <a:extLst>
              <a:ext uri="{FF2B5EF4-FFF2-40B4-BE49-F238E27FC236}">
                <a16:creationId xmlns:a16="http://schemas.microsoft.com/office/drawing/2014/main" id="{E90DD43A-0A78-7C08-6FC5-290D0F697B5E}"/>
              </a:ext>
            </a:extLst>
          </p:cNvPr>
          <p:cNvSpPr txBox="1"/>
          <p:nvPr/>
        </p:nvSpPr>
        <p:spPr>
          <a:xfrm>
            <a:off x="8902157" y="6336138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channel</a:t>
            </a:r>
            <a:endParaRPr kumimoji="1" lang="zh-TW" altLang="en-US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865449"/>
            <a:ext cx="17339786" cy="10284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altLang="zh-TW" spc="-85" dirty="0" err="1"/>
              <a:t>Depthwise</a:t>
            </a:r>
            <a:r>
              <a:rPr lang="en-US" altLang="zh-TW" spc="-295" dirty="0"/>
              <a:t> </a:t>
            </a:r>
            <a:r>
              <a:rPr lang="en-US" altLang="zh-TW" spc="-190" dirty="0"/>
              <a:t>Convolution</a:t>
            </a:r>
            <a:r>
              <a:rPr lang="en-US" altLang="zh-TW" spc="-290" dirty="0"/>
              <a:t> </a:t>
            </a:r>
            <a:r>
              <a:rPr lang="en-US" altLang="zh-TW" spc="-170" dirty="0"/>
              <a:t>Layer</a:t>
            </a:r>
            <a:endParaRPr lang="en-US" spc="-170" dirty="0"/>
          </a:p>
        </p:txBody>
      </p:sp>
      <p:sp>
        <p:nvSpPr>
          <p:cNvPr id="109" name="內容版面配置區 108">
            <a:extLst>
              <a:ext uri="{FF2B5EF4-FFF2-40B4-BE49-F238E27FC236}">
                <a16:creationId xmlns:a16="http://schemas.microsoft.com/office/drawing/2014/main" id="{9ABA12BC-47F1-3E26-8C0B-BCD5D299E9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157" y="2469007"/>
            <a:ext cx="17339786" cy="7426887"/>
          </a:xfrm>
        </p:spPr>
        <p:txBody>
          <a:bodyPr/>
          <a:lstStyle/>
          <a:p>
            <a:pPr marL="565150" indent="-553085"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 b="1" spc="10" dirty="0">
                <a:latin typeface="Arial"/>
                <a:cs typeface="Arial"/>
              </a:rPr>
              <a:t>Independent filter </a:t>
            </a:r>
            <a:r>
              <a:rPr lang="en-US" altLang="zh-TW" sz="3600" b="1" dirty="0">
                <a:latin typeface="Arial"/>
                <a:cs typeface="Arial"/>
              </a:rPr>
              <a:t>for</a:t>
            </a:r>
            <a:r>
              <a:rPr lang="en-US" altLang="zh-TW" sz="3600" b="1" spc="15" dirty="0">
                <a:latin typeface="Arial"/>
                <a:cs typeface="Arial"/>
              </a:rPr>
              <a:t> </a:t>
            </a:r>
            <a:r>
              <a:rPr lang="en-US" altLang="zh-TW" sz="3600" b="1" spc="35" dirty="0">
                <a:latin typeface="Arial"/>
                <a:cs typeface="Arial"/>
              </a:rPr>
              <a:t>each</a:t>
            </a:r>
            <a:r>
              <a:rPr lang="en-US" altLang="zh-TW" sz="3600" b="1" spc="10" dirty="0">
                <a:latin typeface="Arial"/>
                <a:cs typeface="Arial"/>
              </a:rPr>
              <a:t> </a:t>
            </a:r>
            <a:r>
              <a:rPr lang="en-US" altLang="zh-TW" sz="3600" b="1" spc="-35" dirty="0">
                <a:latin typeface="Arial"/>
                <a:cs typeface="Arial"/>
              </a:rPr>
              <a:t>channel:</a:t>
            </a:r>
            <a:r>
              <a:rPr lang="en-US" altLang="zh-TW" sz="3600" b="1" spc="15" dirty="0">
                <a:latin typeface="Arial"/>
                <a:cs typeface="Arial"/>
              </a:rPr>
              <a:t> </a:t>
            </a:r>
            <a:r>
              <a:rPr lang="en-US" altLang="zh-TW" sz="3600" i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g = c</a:t>
            </a:r>
            <a:r>
              <a:rPr lang="en-US" altLang="zh-TW" sz="3600" i="1" spc="15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3600" i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c</a:t>
            </a:r>
            <a:r>
              <a:rPr lang="en-US" altLang="zh-TW" sz="3600" i="1" spc="15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3600" i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3600" b="1" spc="-75" dirty="0">
                <a:latin typeface="Arial"/>
                <a:cs typeface="Arial"/>
              </a:rPr>
              <a:t>in</a:t>
            </a:r>
            <a:r>
              <a:rPr lang="en-US" altLang="zh-TW" sz="3600" b="1" spc="-20" dirty="0">
                <a:latin typeface="Arial"/>
                <a:cs typeface="Arial"/>
              </a:rPr>
              <a:t> </a:t>
            </a:r>
            <a:r>
              <a:rPr lang="en-US" altLang="zh-TW" sz="3600" b="1" spc="-10" dirty="0">
                <a:latin typeface="Arial"/>
                <a:cs typeface="Arial"/>
              </a:rPr>
              <a:t>grouped</a:t>
            </a:r>
            <a:r>
              <a:rPr lang="en-US" altLang="zh-TW" sz="3600" b="1" spc="-15" dirty="0">
                <a:latin typeface="Arial"/>
                <a:cs typeface="Arial"/>
              </a:rPr>
              <a:t> </a:t>
            </a:r>
            <a:r>
              <a:rPr lang="en-US" altLang="zh-TW" sz="3600" b="1" spc="-30" dirty="0">
                <a:latin typeface="Arial"/>
                <a:cs typeface="Arial"/>
              </a:rPr>
              <a:t>convolution</a:t>
            </a:r>
            <a:endParaRPr lang="en-US" altLang="zh-TW" sz="3600" b="1" spc="15" dirty="0">
              <a:latin typeface="Arial"/>
              <a:cs typeface="Arial"/>
            </a:endParaRPr>
          </a:p>
          <a:p>
            <a:pPr marL="1224833" lvl="1" indent="-553085">
              <a:spcBef>
                <a:spcPts val="125"/>
              </a:spcBef>
              <a:buSzPct val="123611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 b="1" spc="15" dirty="0">
                <a:latin typeface="Arial"/>
                <a:cs typeface="Arial"/>
              </a:rPr>
              <a:t>Shape</a:t>
            </a:r>
            <a:r>
              <a:rPr lang="en-US" altLang="zh-TW" sz="2941" b="1" spc="-30" dirty="0">
                <a:latin typeface="Arial"/>
                <a:cs typeface="Arial"/>
              </a:rPr>
              <a:t> </a:t>
            </a:r>
            <a:r>
              <a:rPr lang="en-US" altLang="zh-TW" sz="2941" b="1" spc="10" dirty="0">
                <a:latin typeface="Arial"/>
                <a:cs typeface="Arial"/>
              </a:rPr>
              <a:t>of</a:t>
            </a:r>
            <a:r>
              <a:rPr lang="en-US" altLang="zh-TW" sz="2941" b="1" spc="-30" dirty="0">
                <a:latin typeface="Arial"/>
                <a:cs typeface="Arial"/>
              </a:rPr>
              <a:t> </a:t>
            </a:r>
            <a:r>
              <a:rPr lang="en-US" altLang="zh-TW" sz="2941" b="1" spc="-80" dirty="0">
                <a:latin typeface="Arial"/>
                <a:cs typeface="Arial"/>
              </a:rPr>
              <a:t>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spc="-80" dirty="0">
                <a:latin typeface="Arial"/>
                <a:cs typeface="Arial"/>
              </a:rPr>
              <a:t>Input Features </a:t>
            </a:r>
            <a:r>
              <a:rPr lang="en-US" altLang="zh-TW" sz="294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pc="-8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pc="25" dirty="0">
                <a:latin typeface="Times New Roman"/>
                <a:cs typeface="Times New Roman"/>
              </a:rPr>
              <a:t>h</a:t>
            </a:r>
            <a:r>
              <a:rPr lang="en-US" altLang="zh-TW" sz="2940" i="1" baseline="-25000" dirty="0">
                <a:latin typeface="Times New Roman"/>
                <a:cs typeface="Times New Roman"/>
              </a:rPr>
              <a:t>i, </a:t>
            </a:r>
            <a:r>
              <a:rPr lang="en-US" altLang="zh-TW" sz="2940" i="1" spc="25" dirty="0" err="1">
                <a:latin typeface="Times New Roman"/>
                <a:cs typeface="Times New Roman"/>
              </a:rPr>
              <a:t>w</a:t>
            </a:r>
            <a:r>
              <a:rPr lang="en-US" altLang="zh-TW" sz="2940" i="1" baseline="-25000" dirty="0" err="1">
                <a:latin typeface="Times New Roman"/>
                <a:cs typeface="Times New Roman"/>
              </a:rPr>
              <a:t>i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spc="-80" dirty="0">
                <a:latin typeface="Arial"/>
                <a:cs typeface="Arial"/>
              </a:rPr>
              <a:t>Output Features </a:t>
            </a:r>
            <a:r>
              <a:rPr lang="en-US" altLang="zh-TW" sz="294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pc="-8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</a:t>
            </a:r>
            <a:r>
              <a:rPr lang="en-US" altLang="zh-TW" sz="2940" i="1" spc="-8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pc="25" dirty="0">
                <a:latin typeface="Times New Roman"/>
                <a:cs typeface="Times New Roman"/>
              </a:rPr>
              <a:t>w</a:t>
            </a:r>
            <a:r>
              <a:rPr lang="en-US" altLang="zh-TW" sz="2940" i="1" spc="25" baseline="-25000" dirty="0">
                <a:latin typeface="Times New Roman"/>
                <a:cs typeface="Times New Roman"/>
              </a:rPr>
              <a:t>o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spc="-80" dirty="0">
                <a:latin typeface="Arial"/>
                <a:cs typeface="Arial"/>
              </a:rPr>
              <a:t>Weights </a:t>
            </a:r>
            <a:r>
              <a:rPr lang="en-US" altLang="zh-TW" sz="294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TW" sz="2940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spc="-8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trike="sngStrike" spc="-8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i="1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strike="sngStrike" spc="-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940" i="1" strike="sngStrike" spc="25" baseline="-25000" dirty="0" err="1">
                <a:latin typeface="Times New Roman"/>
                <a:cs typeface="Times New Roman"/>
              </a:rPr>
              <a:t>h</a:t>
            </a:r>
            <a:r>
              <a:rPr lang="en-US" altLang="zh-TW" sz="2940" i="1" strike="sngStrike" spc="25" dirty="0">
                <a:latin typeface="Times New Roman"/>
                <a:cs typeface="Times New Roman"/>
              </a:rPr>
              <a:t>,</a:t>
            </a:r>
            <a:r>
              <a:rPr lang="en-US" altLang="zh-TW" sz="2940" i="1" strike="sngStrike" spc="25" baseline="-25000" dirty="0">
                <a:latin typeface="Times New Roman"/>
                <a:cs typeface="Times New Roman"/>
              </a:rPr>
              <a:t> </a:t>
            </a:r>
            <a:r>
              <a:rPr lang="en-US" altLang="zh-TW" sz="2940" i="1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940" i="1" strike="sngStrike" spc="25" baseline="-25000" dirty="0">
                <a:latin typeface="Times New Roman"/>
                <a:cs typeface="Times New Roman"/>
              </a:rPr>
              <a:t>w</a:t>
            </a:r>
            <a:r>
              <a:rPr lang="en-US" altLang="zh-TW" sz="2940" strike="sngStrike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 spc="-80" dirty="0">
                <a:latin typeface="Arial"/>
                <a:cs typeface="Arial"/>
              </a:rPr>
              <a:t>Bias </a:t>
            </a:r>
            <a:r>
              <a:rPr lang="en-US" altLang="zh-TW" sz="294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spc="-8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  <p:sp>
        <p:nvSpPr>
          <p:cNvPr id="88" name="object 8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35</a:t>
            </a:fld>
            <a:endParaRPr lang="en-US" altLang="zh-TW" spc="75" dirty="0"/>
          </a:p>
        </p:txBody>
      </p:sp>
      <p:sp>
        <p:nvSpPr>
          <p:cNvPr id="90" name="文字方塊 89">
            <a:extLst>
              <a:ext uri="{FF2B5EF4-FFF2-40B4-BE49-F238E27FC236}">
                <a16:creationId xmlns:a16="http://schemas.microsoft.com/office/drawing/2014/main" id="{8D2E68D6-B2A9-D241-BF4E-467BF1742436}"/>
              </a:ext>
            </a:extLst>
          </p:cNvPr>
          <p:cNvSpPr txBox="1"/>
          <p:nvPr/>
        </p:nvSpPr>
        <p:spPr>
          <a:xfrm>
            <a:off x="7358946" y="5028823"/>
            <a:ext cx="488464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94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94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940" i="1" baseline="-25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TW" sz="294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TW" sz="2940" i="1" baseline="-25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TW" sz="294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kumimoji="1" lang="zh-TW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7" name="表格 96">
            <a:extLst>
              <a:ext uri="{FF2B5EF4-FFF2-40B4-BE49-F238E27FC236}">
                <a16:creationId xmlns:a16="http://schemas.microsoft.com/office/drawing/2014/main" id="{C960EB9C-7344-C603-569B-EEBFB97302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133760"/>
              </p:ext>
            </p:extLst>
          </p:nvPr>
        </p:nvGraphicFramePr>
        <p:xfrm>
          <a:off x="1906323" y="6622144"/>
          <a:ext cx="5230493" cy="3947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773986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>
                          <a:latin typeface="Times New Roman"/>
                          <a:cs typeface="Times New Roman"/>
                        </a:rPr>
                        <a:t>g</a:t>
                      </a: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Groups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320335"/>
                  </a:ext>
                </a:extLst>
              </a:tr>
            </a:tbl>
          </a:graphicData>
        </a:graphic>
      </p:graphicFrame>
      <p:graphicFrame>
        <p:nvGraphicFramePr>
          <p:cNvPr id="3" name="object 10">
            <a:extLst>
              <a:ext uri="{FF2B5EF4-FFF2-40B4-BE49-F238E27FC236}">
                <a16:creationId xmlns:a16="http://schemas.microsoft.com/office/drawing/2014/main" id="{78A6E398-545B-6F18-6ED1-EB7B265BBF7F}"/>
              </a:ext>
            </a:extLst>
          </p:cNvPr>
          <p:cNvGraphicFramePr>
            <a:graphicFrameLocks noGrp="1"/>
          </p:cNvGraphicFramePr>
          <p:nvPr/>
        </p:nvGraphicFramePr>
        <p:xfrm>
          <a:off x="14794283" y="6254413"/>
          <a:ext cx="4185916" cy="523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3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235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EE5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5D8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DCC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5BFE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DB2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6A5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409A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8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object 11">
            <a:extLst>
              <a:ext uri="{FF2B5EF4-FFF2-40B4-BE49-F238E27FC236}">
                <a16:creationId xmlns:a16="http://schemas.microsoft.com/office/drawing/2014/main" id="{7615FC40-7282-AC69-C632-61ED2840462A}"/>
              </a:ext>
            </a:extLst>
          </p:cNvPr>
          <p:cNvGraphicFramePr>
            <a:graphicFrameLocks noGrp="1"/>
          </p:cNvGraphicFramePr>
          <p:nvPr/>
        </p:nvGraphicFramePr>
        <p:xfrm>
          <a:off x="14794283" y="9739545"/>
          <a:ext cx="4185916" cy="523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3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235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FEF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6E6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FDEE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7D6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1CE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C5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48BDC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AD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object 12">
            <a:extLst>
              <a:ext uri="{FF2B5EF4-FFF2-40B4-BE49-F238E27FC236}">
                <a16:creationId xmlns:a16="http://schemas.microsoft.com/office/drawing/2014/main" id="{60769895-6516-7CFA-731C-FE3CA69735E1}"/>
              </a:ext>
            </a:extLst>
          </p:cNvPr>
          <p:cNvSpPr txBox="1"/>
          <p:nvPr/>
        </p:nvSpPr>
        <p:spPr>
          <a:xfrm>
            <a:off x="16726405" y="10238515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0348D3E4-C7AC-93BD-8975-0CF14D92F9F3}"/>
              </a:ext>
            </a:extLst>
          </p:cNvPr>
          <p:cNvSpPr txBox="1"/>
          <p:nvPr/>
        </p:nvSpPr>
        <p:spPr>
          <a:xfrm>
            <a:off x="16776065" y="5690365"/>
            <a:ext cx="1746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c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4DDA5031-2152-1037-1006-39DC56817180}"/>
              </a:ext>
            </a:extLst>
          </p:cNvPr>
          <p:cNvSpPr txBox="1"/>
          <p:nvPr/>
        </p:nvSpPr>
        <p:spPr>
          <a:xfrm>
            <a:off x="16913063" y="5871301"/>
            <a:ext cx="9207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5" dirty="0">
                <a:latin typeface="Times New Roman"/>
                <a:cs typeface="Times New Roman"/>
              </a:rPr>
              <a:t>i</a:t>
            </a:r>
            <a:endParaRPr sz="1850">
              <a:latin typeface="Times New Roman"/>
              <a:cs typeface="Times New Roman"/>
            </a:endParaRPr>
          </a:p>
        </p:txBody>
      </p:sp>
      <p:grpSp>
        <p:nvGrpSpPr>
          <p:cNvPr id="8" name="object 15">
            <a:extLst>
              <a:ext uri="{FF2B5EF4-FFF2-40B4-BE49-F238E27FC236}">
                <a16:creationId xmlns:a16="http://schemas.microsoft.com/office/drawing/2014/main" id="{E547F201-0BCF-5B8A-E7C3-B223D6552D8A}"/>
              </a:ext>
            </a:extLst>
          </p:cNvPr>
          <p:cNvGrpSpPr/>
          <p:nvPr/>
        </p:nvGrpSpPr>
        <p:grpSpPr>
          <a:xfrm>
            <a:off x="18649033" y="6957667"/>
            <a:ext cx="100965" cy="2613025"/>
            <a:chOff x="18649033" y="6957667"/>
            <a:chExt cx="100965" cy="2613025"/>
          </a:xfrm>
        </p:grpSpPr>
        <p:sp>
          <p:nvSpPr>
            <p:cNvPr id="9" name="object 16">
              <a:extLst>
                <a:ext uri="{FF2B5EF4-FFF2-40B4-BE49-F238E27FC236}">
                  <a16:creationId xmlns:a16="http://schemas.microsoft.com/office/drawing/2014/main" id="{2358214A-AC6B-0FFF-9E49-A85C03920E26}"/>
                </a:ext>
              </a:extLst>
            </p:cNvPr>
            <p:cNvSpPr/>
            <p:nvPr/>
          </p:nvSpPr>
          <p:spPr>
            <a:xfrm>
              <a:off x="18699294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7">
              <a:extLst>
                <a:ext uri="{FF2B5EF4-FFF2-40B4-BE49-F238E27FC236}">
                  <a16:creationId xmlns:a16="http://schemas.microsoft.com/office/drawing/2014/main" id="{C057EA30-ADE8-8509-111D-5A881A66CFB1}"/>
                </a:ext>
              </a:extLst>
            </p:cNvPr>
            <p:cNvSpPr/>
            <p:nvPr/>
          </p:nvSpPr>
          <p:spPr>
            <a:xfrm>
              <a:off x="18649033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2" name="object 18">
            <a:extLst>
              <a:ext uri="{FF2B5EF4-FFF2-40B4-BE49-F238E27FC236}">
                <a16:creationId xmlns:a16="http://schemas.microsoft.com/office/drawing/2014/main" id="{EBEDBA22-6B60-C4F5-1993-C1EA5CB52DC6}"/>
              </a:ext>
            </a:extLst>
          </p:cNvPr>
          <p:cNvGrpSpPr/>
          <p:nvPr/>
        </p:nvGrpSpPr>
        <p:grpSpPr>
          <a:xfrm>
            <a:off x="15037835" y="6957667"/>
            <a:ext cx="100965" cy="2613025"/>
            <a:chOff x="15037835" y="6957667"/>
            <a:chExt cx="100965" cy="2613025"/>
          </a:xfrm>
        </p:grpSpPr>
        <p:sp>
          <p:nvSpPr>
            <p:cNvPr id="83" name="object 19">
              <a:extLst>
                <a:ext uri="{FF2B5EF4-FFF2-40B4-BE49-F238E27FC236}">
                  <a16:creationId xmlns:a16="http://schemas.microsoft.com/office/drawing/2014/main" id="{6A0C451A-FBB1-09EE-9306-79C5375DE87A}"/>
                </a:ext>
              </a:extLst>
            </p:cNvPr>
            <p:cNvSpPr/>
            <p:nvPr/>
          </p:nvSpPr>
          <p:spPr>
            <a:xfrm>
              <a:off x="15088095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20">
              <a:extLst>
                <a:ext uri="{FF2B5EF4-FFF2-40B4-BE49-F238E27FC236}">
                  <a16:creationId xmlns:a16="http://schemas.microsoft.com/office/drawing/2014/main" id="{3D0E4504-5BEA-BA1B-F179-B697228443E1}"/>
                </a:ext>
              </a:extLst>
            </p:cNvPr>
            <p:cNvSpPr/>
            <p:nvPr/>
          </p:nvSpPr>
          <p:spPr>
            <a:xfrm>
              <a:off x="1503783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5" name="object 21">
            <a:extLst>
              <a:ext uri="{FF2B5EF4-FFF2-40B4-BE49-F238E27FC236}">
                <a16:creationId xmlns:a16="http://schemas.microsoft.com/office/drawing/2014/main" id="{93757AB5-3533-1279-5942-B65959FE7192}"/>
              </a:ext>
            </a:extLst>
          </p:cNvPr>
          <p:cNvGrpSpPr/>
          <p:nvPr/>
        </p:nvGrpSpPr>
        <p:grpSpPr>
          <a:xfrm>
            <a:off x="16585494" y="6957667"/>
            <a:ext cx="100965" cy="2613025"/>
            <a:chOff x="16585494" y="6957667"/>
            <a:chExt cx="100965" cy="2613025"/>
          </a:xfrm>
        </p:grpSpPr>
        <p:sp>
          <p:nvSpPr>
            <p:cNvPr id="86" name="object 22">
              <a:extLst>
                <a:ext uri="{FF2B5EF4-FFF2-40B4-BE49-F238E27FC236}">
                  <a16:creationId xmlns:a16="http://schemas.microsoft.com/office/drawing/2014/main" id="{034EDC92-02AF-1D09-D053-4001C945F641}"/>
                </a:ext>
              </a:extLst>
            </p:cNvPr>
            <p:cNvSpPr/>
            <p:nvPr/>
          </p:nvSpPr>
          <p:spPr>
            <a:xfrm>
              <a:off x="16635754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23">
              <a:extLst>
                <a:ext uri="{FF2B5EF4-FFF2-40B4-BE49-F238E27FC236}">
                  <a16:creationId xmlns:a16="http://schemas.microsoft.com/office/drawing/2014/main" id="{E77C3337-2AE5-36BD-4C1F-321EB01B4F42}"/>
                </a:ext>
              </a:extLst>
            </p:cNvPr>
            <p:cNvSpPr/>
            <p:nvPr/>
          </p:nvSpPr>
          <p:spPr>
            <a:xfrm>
              <a:off x="16585494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9" name="object 24">
            <a:extLst>
              <a:ext uri="{FF2B5EF4-FFF2-40B4-BE49-F238E27FC236}">
                <a16:creationId xmlns:a16="http://schemas.microsoft.com/office/drawing/2014/main" id="{C2442A5C-DA65-E9D9-110C-7AF5FB06B44D}"/>
              </a:ext>
            </a:extLst>
          </p:cNvPr>
          <p:cNvGrpSpPr/>
          <p:nvPr/>
        </p:nvGrpSpPr>
        <p:grpSpPr>
          <a:xfrm>
            <a:off x="17101385" y="6957667"/>
            <a:ext cx="100965" cy="2613025"/>
            <a:chOff x="17101385" y="6957667"/>
            <a:chExt cx="100965" cy="2613025"/>
          </a:xfrm>
        </p:grpSpPr>
        <p:sp>
          <p:nvSpPr>
            <p:cNvPr id="91" name="object 25">
              <a:extLst>
                <a:ext uri="{FF2B5EF4-FFF2-40B4-BE49-F238E27FC236}">
                  <a16:creationId xmlns:a16="http://schemas.microsoft.com/office/drawing/2014/main" id="{FF4E27D1-96F1-72B7-2858-7D669E827DC9}"/>
                </a:ext>
              </a:extLst>
            </p:cNvPr>
            <p:cNvSpPr/>
            <p:nvPr/>
          </p:nvSpPr>
          <p:spPr>
            <a:xfrm>
              <a:off x="17151644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26">
              <a:extLst>
                <a:ext uri="{FF2B5EF4-FFF2-40B4-BE49-F238E27FC236}">
                  <a16:creationId xmlns:a16="http://schemas.microsoft.com/office/drawing/2014/main" id="{FF1C496F-2019-F918-A4A0-C2738E434757}"/>
                </a:ext>
              </a:extLst>
            </p:cNvPr>
            <p:cNvSpPr/>
            <p:nvPr/>
          </p:nvSpPr>
          <p:spPr>
            <a:xfrm>
              <a:off x="1710138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3" name="object 27">
            <a:extLst>
              <a:ext uri="{FF2B5EF4-FFF2-40B4-BE49-F238E27FC236}">
                <a16:creationId xmlns:a16="http://schemas.microsoft.com/office/drawing/2014/main" id="{8794E630-7739-E8CF-C660-8CBB3B79EA38}"/>
              </a:ext>
            </a:extLst>
          </p:cNvPr>
          <p:cNvGrpSpPr/>
          <p:nvPr/>
        </p:nvGrpSpPr>
        <p:grpSpPr>
          <a:xfrm>
            <a:off x="15553725" y="6957667"/>
            <a:ext cx="100965" cy="2613025"/>
            <a:chOff x="15553725" y="6957667"/>
            <a:chExt cx="100965" cy="2613025"/>
          </a:xfrm>
        </p:grpSpPr>
        <p:sp>
          <p:nvSpPr>
            <p:cNvPr id="94" name="object 28">
              <a:extLst>
                <a:ext uri="{FF2B5EF4-FFF2-40B4-BE49-F238E27FC236}">
                  <a16:creationId xmlns:a16="http://schemas.microsoft.com/office/drawing/2014/main" id="{BBF0B020-3890-1544-C5FA-0D53FCAA26A5}"/>
                </a:ext>
              </a:extLst>
            </p:cNvPr>
            <p:cNvSpPr/>
            <p:nvPr/>
          </p:nvSpPr>
          <p:spPr>
            <a:xfrm>
              <a:off x="15603985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29">
              <a:extLst>
                <a:ext uri="{FF2B5EF4-FFF2-40B4-BE49-F238E27FC236}">
                  <a16:creationId xmlns:a16="http://schemas.microsoft.com/office/drawing/2014/main" id="{BC1E3C10-A3AF-99D3-BF0B-B14B956CDE0E}"/>
                </a:ext>
              </a:extLst>
            </p:cNvPr>
            <p:cNvSpPr/>
            <p:nvPr/>
          </p:nvSpPr>
          <p:spPr>
            <a:xfrm>
              <a:off x="1555372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6" name="object 30">
            <a:extLst>
              <a:ext uri="{FF2B5EF4-FFF2-40B4-BE49-F238E27FC236}">
                <a16:creationId xmlns:a16="http://schemas.microsoft.com/office/drawing/2014/main" id="{49156624-FF34-7D6B-9902-EE79528CF8C8}"/>
              </a:ext>
            </a:extLst>
          </p:cNvPr>
          <p:cNvGrpSpPr/>
          <p:nvPr/>
        </p:nvGrpSpPr>
        <p:grpSpPr>
          <a:xfrm>
            <a:off x="16069605" y="6957667"/>
            <a:ext cx="100965" cy="2613025"/>
            <a:chOff x="16069605" y="6957667"/>
            <a:chExt cx="100965" cy="2613025"/>
          </a:xfrm>
        </p:grpSpPr>
        <p:sp>
          <p:nvSpPr>
            <p:cNvPr id="98" name="object 31">
              <a:extLst>
                <a:ext uri="{FF2B5EF4-FFF2-40B4-BE49-F238E27FC236}">
                  <a16:creationId xmlns:a16="http://schemas.microsoft.com/office/drawing/2014/main" id="{D83A1913-5692-76A3-C671-5F2950FA3D1C}"/>
                </a:ext>
              </a:extLst>
            </p:cNvPr>
            <p:cNvSpPr/>
            <p:nvPr/>
          </p:nvSpPr>
          <p:spPr>
            <a:xfrm>
              <a:off x="16119865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32">
              <a:extLst>
                <a:ext uri="{FF2B5EF4-FFF2-40B4-BE49-F238E27FC236}">
                  <a16:creationId xmlns:a16="http://schemas.microsoft.com/office/drawing/2014/main" id="{E7B968F1-8A05-A412-C12A-189073508BFC}"/>
                </a:ext>
              </a:extLst>
            </p:cNvPr>
            <p:cNvSpPr/>
            <p:nvPr/>
          </p:nvSpPr>
          <p:spPr>
            <a:xfrm>
              <a:off x="1606960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0" name="object 33">
            <a:extLst>
              <a:ext uri="{FF2B5EF4-FFF2-40B4-BE49-F238E27FC236}">
                <a16:creationId xmlns:a16="http://schemas.microsoft.com/office/drawing/2014/main" id="{9528C684-1941-F76A-80CC-90B4A4E7B985}"/>
              </a:ext>
            </a:extLst>
          </p:cNvPr>
          <p:cNvGrpSpPr/>
          <p:nvPr/>
        </p:nvGrpSpPr>
        <p:grpSpPr>
          <a:xfrm>
            <a:off x="17617264" y="6957667"/>
            <a:ext cx="100965" cy="2613025"/>
            <a:chOff x="17617264" y="6957667"/>
            <a:chExt cx="100965" cy="2613025"/>
          </a:xfrm>
        </p:grpSpPr>
        <p:sp>
          <p:nvSpPr>
            <p:cNvPr id="101" name="object 34">
              <a:extLst>
                <a:ext uri="{FF2B5EF4-FFF2-40B4-BE49-F238E27FC236}">
                  <a16:creationId xmlns:a16="http://schemas.microsoft.com/office/drawing/2014/main" id="{B210AC70-A7D5-9369-5C3D-47439CC60FF3}"/>
                </a:ext>
              </a:extLst>
            </p:cNvPr>
            <p:cNvSpPr/>
            <p:nvPr/>
          </p:nvSpPr>
          <p:spPr>
            <a:xfrm>
              <a:off x="17667524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35">
              <a:extLst>
                <a:ext uri="{FF2B5EF4-FFF2-40B4-BE49-F238E27FC236}">
                  <a16:creationId xmlns:a16="http://schemas.microsoft.com/office/drawing/2014/main" id="{17C178C8-6EDB-BC92-9386-0AB60756BC19}"/>
                </a:ext>
              </a:extLst>
            </p:cNvPr>
            <p:cNvSpPr/>
            <p:nvPr/>
          </p:nvSpPr>
          <p:spPr>
            <a:xfrm>
              <a:off x="17617264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3" name="object 36">
            <a:extLst>
              <a:ext uri="{FF2B5EF4-FFF2-40B4-BE49-F238E27FC236}">
                <a16:creationId xmlns:a16="http://schemas.microsoft.com/office/drawing/2014/main" id="{AF9ACE51-B29B-2798-E8F2-98E2EA4ED0F7}"/>
              </a:ext>
            </a:extLst>
          </p:cNvPr>
          <p:cNvGrpSpPr/>
          <p:nvPr/>
        </p:nvGrpSpPr>
        <p:grpSpPr>
          <a:xfrm>
            <a:off x="18133155" y="6957667"/>
            <a:ext cx="100965" cy="2613025"/>
            <a:chOff x="18133155" y="6957667"/>
            <a:chExt cx="100965" cy="2613025"/>
          </a:xfrm>
        </p:grpSpPr>
        <p:sp>
          <p:nvSpPr>
            <p:cNvPr id="104" name="object 37">
              <a:extLst>
                <a:ext uri="{FF2B5EF4-FFF2-40B4-BE49-F238E27FC236}">
                  <a16:creationId xmlns:a16="http://schemas.microsoft.com/office/drawing/2014/main" id="{D0456752-01D9-2AD4-7D83-72EBAEF094EC}"/>
                </a:ext>
              </a:extLst>
            </p:cNvPr>
            <p:cNvSpPr/>
            <p:nvPr/>
          </p:nvSpPr>
          <p:spPr>
            <a:xfrm>
              <a:off x="18183415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38">
              <a:extLst>
                <a:ext uri="{FF2B5EF4-FFF2-40B4-BE49-F238E27FC236}">
                  <a16:creationId xmlns:a16="http://schemas.microsoft.com/office/drawing/2014/main" id="{EA0AE3F2-8954-418E-DDEC-EC54865F3F05}"/>
                </a:ext>
              </a:extLst>
            </p:cNvPr>
            <p:cNvSpPr/>
            <p:nvPr/>
          </p:nvSpPr>
          <p:spPr>
            <a:xfrm>
              <a:off x="1813315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6" name="object 39">
            <a:extLst>
              <a:ext uri="{FF2B5EF4-FFF2-40B4-BE49-F238E27FC236}">
                <a16:creationId xmlns:a16="http://schemas.microsoft.com/office/drawing/2014/main" id="{F106C6DE-9EA7-D440-6C23-F03C663A71F3}"/>
              </a:ext>
            </a:extLst>
          </p:cNvPr>
          <p:cNvGrpSpPr/>
          <p:nvPr/>
        </p:nvGrpSpPr>
        <p:grpSpPr>
          <a:xfrm>
            <a:off x="9542791" y="6186554"/>
            <a:ext cx="4230370" cy="4190400"/>
            <a:chOff x="9542791" y="6186555"/>
            <a:chExt cx="4230370" cy="4190365"/>
          </a:xfrm>
        </p:grpSpPr>
        <p:pic>
          <p:nvPicPr>
            <p:cNvPr id="107" name="object 40">
              <a:extLst>
                <a:ext uri="{FF2B5EF4-FFF2-40B4-BE49-F238E27FC236}">
                  <a16:creationId xmlns:a16="http://schemas.microsoft.com/office/drawing/2014/main" id="{2A71A960-DCFA-CAAC-A3B1-E42B0E64E21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42791" y="6186555"/>
              <a:ext cx="4225051" cy="4189930"/>
            </a:xfrm>
            <a:prstGeom prst="rect">
              <a:avLst/>
            </a:prstGeom>
          </p:spPr>
        </p:pic>
        <p:sp>
          <p:nvSpPr>
            <p:cNvPr id="108" name="object 41">
              <a:extLst>
                <a:ext uri="{FF2B5EF4-FFF2-40B4-BE49-F238E27FC236}">
                  <a16:creationId xmlns:a16="http://schemas.microsoft.com/office/drawing/2014/main" id="{A892D19F-D508-63D2-FA3E-11738B02D09A}"/>
                </a:ext>
              </a:extLst>
            </p:cNvPr>
            <p:cNvSpPr/>
            <p:nvPr/>
          </p:nvSpPr>
          <p:spPr>
            <a:xfrm>
              <a:off x="13090459" y="6982813"/>
              <a:ext cx="682625" cy="380365"/>
            </a:xfrm>
            <a:custGeom>
              <a:avLst/>
              <a:gdLst/>
              <a:ahLst/>
              <a:cxnLst/>
              <a:rect l="l" t="t" r="r" b="b"/>
              <a:pathLst>
                <a:path w="682625" h="380365">
                  <a:moveTo>
                    <a:pt x="682565" y="0"/>
                  </a:moveTo>
                  <a:lnTo>
                    <a:pt x="0" y="0"/>
                  </a:lnTo>
                  <a:lnTo>
                    <a:pt x="0" y="379925"/>
                  </a:lnTo>
                  <a:lnTo>
                    <a:pt x="682565" y="379925"/>
                  </a:lnTo>
                  <a:lnTo>
                    <a:pt x="6825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3229717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 vert="horz" wrap="square" lIns="0" tIns="13335" rIns="0" bIns="0" rtlCol="0">
            <a:spAutoFit/>
          </a:bodyPr>
          <a:lstStyle/>
          <a:p>
            <a:r>
              <a:rPr lang="en-US"/>
              <a:t>Pooling Layer</a:t>
            </a:r>
            <a:endParaRPr lang="en-US" dirty="0"/>
          </a:p>
        </p:txBody>
      </p:sp>
      <p:sp>
        <p:nvSpPr>
          <p:cNvPr id="39" name="內容版面配置區 38">
            <a:extLst>
              <a:ext uri="{FF2B5EF4-FFF2-40B4-BE49-F238E27FC236}">
                <a16:creationId xmlns:a16="http://schemas.microsoft.com/office/drawing/2014/main" id="{1173C51E-FA67-AAC9-EB4E-762335E069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/>
              <a:t>Downsample</a:t>
            </a:r>
            <a:r>
              <a:rPr lang="en-US" altLang="zh-TW" dirty="0"/>
              <a:t> the feature map to a smaller size</a:t>
            </a:r>
          </a:p>
          <a:p>
            <a:pPr lvl="1"/>
            <a:r>
              <a:rPr lang="en-US" altLang="zh-TW" dirty="0"/>
              <a:t>The output neuron pools the features In the receptive field, similar to convolution.</a:t>
            </a:r>
          </a:p>
          <a:p>
            <a:pPr lvl="2"/>
            <a:r>
              <a:rPr lang="en-US" altLang="zh-TW" dirty="0"/>
              <a:t>Usually, the stride is the same as the kernel size: </a:t>
            </a:r>
            <a:r>
              <a:rPr lang="en-US" altLang="zh-TW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= k</a:t>
            </a:r>
          </a:p>
          <a:p>
            <a:pPr lvl="1"/>
            <a:r>
              <a:rPr lang="en-US" altLang="zh-TW" dirty="0">
                <a:cs typeface="Times New Roman" panose="02020603050405020304" pitchFamily="18" charset="0"/>
              </a:rPr>
              <a:t>Pooling operates over each channel independently</a:t>
            </a:r>
          </a:p>
          <a:p>
            <a:pPr lvl="2"/>
            <a:r>
              <a:rPr lang="en-US" altLang="zh-TW" dirty="0">
                <a:cs typeface="Times New Roman" panose="02020603050405020304" pitchFamily="18" charset="0"/>
              </a:rPr>
              <a:t>No learnable parameters</a:t>
            </a:r>
            <a:endParaRPr lang="zh-TW" altLang="en-US" dirty="0">
              <a:cs typeface="Times New Roman" panose="02020603050405020304" pitchFamily="18" charset="0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12"/>
          </p:nvPr>
        </p:nvSpPr>
        <p:spPr/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36</a:t>
            </a:fld>
            <a:endParaRPr lang="en-US" altLang="zh-TW" dirty="0"/>
          </a:p>
        </p:txBody>
      </p:sp>
      <p:sp>
        <p:nvSpPr>
          <p:cNvPr id="20" name="object 20"/>
          <p:cNvSpPr txBox="1">
            <a:spLocks noGrp="1"/>
          </p:cNvSpPr>
          <p:nvPr>
            <p:ph type="dt" sz="half" idx="4294967295"/>
          </p:nvPr>
        </p:nvSpPr>
        <p:spPr>
          <a:xfrm>
            <a:off x="0" y="10885488"/>
            <a:ext cx="7900988" cy="37465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en-US" b="1" spc="75">
                <a:latin typeface="Arial"/>
                <a:cs typeface="Arial"/>
              </a:rPr>
              <a:t>MIT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spc="-30">
                <a:latin typeface="Arial"/>
                <a:cs typeface="Arial"/>
              </a:rPr>
              <a:t>6.5940</a:t>
            </a:r>
            <a:r>
              <a:rPr lang="en-US" spc="-30"/>
              <a:t>:</a:t>
            </a:r>
            <a:r>
              <a:rPr lang="en-US" spc="-55"/>
              <a:t> </a:t>
            </a:r>
            <a:r>
              <a:rPr lang="en-US" spc="65"/>
              <a:t>TinyML</a:t>
            </a:r>
            <a:r>
              <a:rPr lang="en-US" spc="-55"/>
              <a:t> </a:t>
            </a:r>
            <a:r>
              <a:rPr lang="en-US" spc="45"/>
              <a:t>and</a:t>
            </a:r>
            <a:r>
              <a:rPr lang="en-US" spc="-55"/>
              <a:t> </a:t>
            </a:r>
            <a:r>
              <a:rPr lang="en-US" spc="-40"/>
              <a:t>Eﬃcient</a:t>
            </a:r>
            <a:r>
              <a:rPr lang="en-US" spc="-55"/>
              <a:t> </a:t>
            </a:r>
            <a:r>
              <a:rPr lang="en-US" spc="65"/>
              <a:t>Deep</a:t>
            </a:r>
            <a:r>
              <a:rPr lang="en-US" spc="-55"/>
              <a:t> </a:t>
            </a:r>
            <a:r>
              <a:rPr lang="en-US" spc="15"/>
              <a:t>Learning</a:t>
            </a:r>
            <a:r>
              <a:rPr lang="en-US" spc="-55"/>
              <a:t> </a:t>
            </a:r>
            <a:r>
              <a:rPr lang="en-US" spc="45"/>
              <a:t>Computing</a:t>
            </a:r>
            <a:endParaRPr lang="en-US" spc="45" dirty="0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81328" y="6472826"/>
            <a:ext cx="3256617" cy="3506089"/>
          </a:xfrm>
          <a:prstGeom prst="rect">
            <a:avLst/>
          </a:prstGeom>
        </p:spPr>
      </p:pic>
      <p:graphicFrame>
        <p:nvGraphicFramePr>
          <p:cNvPr id="6" name="object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934405"/>
              </p:ext>
            </p:extLst>
          </p:nvPr>
        </p:nvGraphicFramePr>
        <p:xfrm>
          <a:off x="10878486" y="6785210"/>
          <a:ext cx="2512059" cy="25130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8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8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80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80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82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5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1DF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0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1DF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1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DED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7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DE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82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2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1DF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1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1DF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3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DED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5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DE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82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0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7C6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2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7C6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3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6EE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1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6EE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82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2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7C6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8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7C6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1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6EE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3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6EE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772805"/>
              </p:ext>
            </p:extLst>
          </p:nvPr>
        </p:nvGraphicFramePr>
        <p:xfrm>
          <a:off x="15375416" y="6247715"/>
          <a:ext cx="1256030" cy="12565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8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8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82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5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1DF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7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DE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82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8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7C6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3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6EE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018086"/>
              </p:ext>
            </p:extLst>
          </p:nvPr>
        </p:nvGraphicFramePr>
        <p:xfrm>
          <a:off x="15375416" y="8830808"/>
          <a:ext cx="1256030" cy="12565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28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8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82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2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1DF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4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DE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82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3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7C6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4"/>
                        </a:spcBef>
                      </a:pPr>
                      <a:r>
                        <a:rPr sz="2600" dirty="0">
                          <a:latin typeface="Trebuchet MS"/>
                          <a:cs typeface="Trebuchet MS"/>
                        </a:rPr>
                        <a:t>2</a:t>
                      </a:r>
                      <a:endParaRPr sz="2600">
                        <a:latin typeface="Trebuchet MS"/>
                        <a:cs typeface="Trebuchet MS"/>
                      </a:endParaRPr>
                    </a:p>
                  </a:txBody>
                  <a:tcPr marL="0" marR="0" marT="10731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6EE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/>
          <p:nvPr/>
        </p:nvSpPr>
        <p:spPr>
          <a:xfrm>
            <a:off x="10434259" y="5888906"/>
            <a:ext cx="34124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20" dirty="0">
                <a:latin typeface="Trebuchet MS"/>
                <a:cs typeface="Trebuchet MS"/>
              </a:rPr>
              <a:t>stride</a:t>
            </a:r>
            <a:r>
              <a:rPr sz="2600" spc="-65" dirty="0">
                <a:latin typeface="Trebuchet MS"/>
                <a:cs typeface="Trebuchet MS"/>
              </a:rPr>
              <a:t> </a:t>
            </a:r>
            <a:r>
              <a:rPr sz="2600" spc="215" dirty="0">
                <a:latin typeface="Trebuchet MS"/>
                <a:cs typeface="Trebuchet MS"/>
              </a:rPr>
              <a:t>=</a:t>
            </a:r>
            <a:r>
              <a:rPr sz="2600" spc="-60" dirty="0">
                <a:latin typeface="Trebuchet MS"/>
                <a:cs typeface="Trebuchet MS"/>
              </a:rPr>
              <a:t> </a:t>
            </a:r>
            <a:r>
              <a:rPr sz="2600" spc="-30" dirty="0">
                <a:latin typeface="Trebuchet MS"/>
                <a:cs typeface="Trebuchet MS"/>
              </a:rPr>
              <a:t>kernel</a:t>
            </a:r>
            <a:r>
              <a:rPr sz="2600" spc="-60" dirty="0">
                <a:latin typeface="Trebuchet MS"/>
                <a:cs typeface="Trebuchet MS"/>
              </a:rPr>
              <a:t> </a:t>
            </a:r>
            <a:r>
              <a:rPr sz="2600" spc="35" dirty="0">
                <a:latin typeface="Trebuchet MS"/>
                <a:cs typeface="Trebuchet MS"/>
              </a:rPr>
              <a:t>size</a:t>
            </a:r>
            <a:r>
              <a:rPr sz="2600" spc="-60" dirty="0">
                <a:latin typeface="Trebuchet MS"/>
                <a:cs typeface="Trebuchet MS"/>
              </a:rPr>
              <a:t> </a:t>
            </a:r>
            <a:r>
              <a:rPr sz="2600" spc="215" dirty="0">
                <a:latin typeface="Trebuchet MS"/>
                <a:cs typeface="Trebuchet MS"/>
              </a:rPr>
              <a:t>=</a:t>
            </a:r>
            <a:r>
              <a:rPr sz="2600" spc="-65" dirty="0">
                <a:latin typeface="Trebuchet MS"/>
                <a:cs typeface="Trebuchet MS"/>
              </a:rPr>
              <a:t> </a:t>
            </a:r>
            <a:r>
              <a:rPr sz="2600" spc="100" dirty="0">
                <a:latin typeface="Trebuchet MS"/>
                <a:cs typeface="Trebuchet MS"/>
              </a:rPr>
              <a:t>2</a:t>
            </a:r>
            <a:endParaRPr sz="26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752574" y="9755234"/>
            <a:ext cx="6781165" cy="112966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10" dirty="0">
                <a:latin typeface="Trebuchet MS"/>
                <a:cs typeface="Trebuchet MS"/>
              </a:rPr>
              <a:t>Input</a:t>
            </a:r>
            <a:r>
              <a:rPr sz="2600" spc="-75" dirty="0">
                <a:latin typeface="Trebuchet MS"/>
                <a:cs typeface="Trebuchet MS"/>
              </a:rPr>
              <a:t> </a:t>
            </a:r>
            <a:r>
              <a:rPr sz="2600" spc="-20" dirty="0">
                <a:latin typeface="Trebuchet MS"/>
                <a:cs typeface="Trebuchet MS"/>
              </a:rPr>
              <a:t>Feature</a:t>
            </a:r>
            <a:r>
              <a:rPr sz="2600" spc="-75" dirty="0">
                <a:latin typeface="Trebuchet MS"/>
                <a:cs typeface="Trebuchet MS"/>
              </a:rPr>
              <a:t> </a:t>
            </a:r>
            <a:r>
              <a:rPr sz="2600" spc="204" dirty="0">
                <a:latin typeface="Trebuchet MS"/>
                <a:cs typeface="Trebuchet MS"/>
              </a:rPr>
              <a:t>Map</a:t>
            </a:r>
            <a:endParaRPr sz="2600">
              <a:latin typeface="Trebuchet MS"/>
              <a:cs typeface="Trebuchet MS"/>
            </a:endParaRPr>
          </a:p>
          <a:p>
            <a:pPr marL="3744595">
              <a:lnSpc>
                <a:spcPct val="100000"/>
              </a:lnSpc>
              <a:spcBef>
                <a:spcPts val="2405"/>
              </a:spcBef>
            </a:pPr>
            <a:r>
              <a:rPr sz="2600" spc="10" dirty="0">
                <a:latin typeface="Trebuchet MS"/>
                <a:cs typeface="Trebuchet MS"/>
              </a:rPr>
              <a:t>Output</a:t>
            </a:r>
            <a:r>
              <a:rPr sz="2600" spc="-95" dirty="0">
                <a:latin typeface="Trebuchet MS"/>
                <a:cs typeface="Trebuchet MS"/>
              </a:rPr>
              <a:t> </a:t>
            </a:r>
            <a:r>
              <a:rPr sz="2600" spc="-20" dirty="0">
                <a:latin typeface="Trebuchet MS"/>
                <a:cs typeface="Trebuchet MS"/>
              </a:rPr>
              <a:t>Feature</a:t>
            </a:r>
            <a:r>
              <a:rPr sz="2600" spc="-90" dirty="0">
                <a:latin typeface="Trebuchet MS"/>
                <a:cs typeface="Trebuchet MS"/>
              </a:rPr>
              <a:t> </a:t>
            </a:r>
            <a:r>
              <a:rPr sz="2600" spc="204" dirty="0">
                <a:latin typeface="Trebuchet MS"/>
                <a:cs typeface="Trebuchet MS"/>
              </a:rPr>
              <a:t>Map</a:t>
            </a:r>
            <a:endParaRPr sz="2600">
              <a:latin typeface="Trebuchet MS"/>
              <a:cs typeface="Trebuchet MS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3858383" y="6865951"/>
            <a:ext cx="1057910" cy="1057910"/>
            <a:chOff x="15175882" y="6108955"/>
            <a:chExt cx="1057910" cy="1057910"/>
          </a:xfrm>
        </p:grpSpPr>
        <p:sp>
          <p:nvSpPr>
            <p:cNvPr id="12" name="object 12"/>
            <p:cNvSpPr/>
            <p:nvPr/>
          </p:nvSpPr>
          <p:spPr>
            <a:xfrm>
              <a:off x="15186353" y="6172629"/>
              <a:ext cx="983615" cy="983615"/>
            </a:xfrm>
            <a:custGeom>
              <a:avLst/>
              <a:gdLst/>
              <a:ahLst/>
              <a:cxnLst/>
              <a:rect l="l" t="t" r="r" b="b"/>
              <a:pathLst>
                <a:path w="983615" h="983615">
                  <a:moveTo>
                    <a:pt x="0" y="983411"/>
                  </a:moveTo>
                  <a:lnTo>
                    <a:pt x="976007" y="7404"/>
                  </a:lnTo>
                  <a:lnTo>
                    <a:pt x="98341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6126817" y="6108955"/>
              <a:ext cx="106680" cy="106680"/>
            </a:xfrm>
            <a:custGeom>
              <a:avLst/>
              <a:gdLst/>
              <a:ahLst/>
              <a:cxnLst/>
              <a:rect l="l" t="t" r="r" b="b"/>
              <a:pathLst>
                <a:path w="106680" h="106679">
                  <a:moveTo>
                    <a:pt x="106625" y="0"/>
                  </a:moveTo>
                  <a:lnTo>
                    <a:pt x="0" y="35538"/>
                  </a:lnTo>
                  <a:lnTo>
                    <a:pt x="71076" y="106614"/>
                  </a:lnTo>
                  <a:lnTo>
                    <a:pt x="10662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13858383" y="8170396"/>
            <a:ext cx="1057910" cy="1057910"/>
            <a:chOff x="15175882" y="7413400"/>
            <a:chExt cx="1057910" cy="1057910"/>
          </a:xfrm>
        </p:grpSpPr>
        <p:sp>
          <p:nvSpPr>
            <p:cNvPr id="15" name="object 15"/>
            <p:cNvSpPr/>
            <p:nvPr/>
          </p:nvSpPr>
          <p:spPr>
            <a:xfrm>
              <a:off x="15186353" y="7423871"/>
              <a:ext cx="983615" cy="983615"/>
            </a:xfrm>
            <a:custGeom>
              <a:avLst/>
              <a:gdLst/>
              <a:ahLst/>
              <a:cxnLst/>
              <a:rect l="l" t="t" r="r" b="b"/>
              <a:pathLst>
                <a:path w="983615" h="983615">
                  <a:moveTo>
                    <a:pt x="0" y="0"/>
                  </a:moveTo>
                  <a:lnTo>
                    <a:pt x="976007" y="976007"/>
                  </a:lnTo>
                  <a:lnTo>
                    <a:pt x="983411" y="983411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6126817" y="8364344"/>
              <a:ext cx="106680" cy="106680"/>
            </a:xfrm>
            <a:custGeom>
              <a:avLst/>
              <a:gdLst/>
              <a:ahLst/>
              <a:cxnLst/>
              <a:rect l="l" t="t" r="r" b="b"/>
              <a:pathLst>
                <a:path w="106680" h="106679">
                  <a:moveTo>
                    <a:pt x="71076" y="0"/>
                  </a:moveTo>
                  <a:lnTo>
                    <a:pt x="0" y="71076"/>
                  </a:lnTo>
                  <a:lnTo>
                    <a:pt x="106625" y="106614"/>
                  </a:lnTo>
                  <a:lnTo>
                    <a:pt x="7107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5006916" y="5625726"/>
            <a:ext cx="200406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85" dirty="0">
                <a:latin typeface="Arial"/>
                <a:cs typeface="Arial"/>
              </a:rPr>
              <a:t>Max</a:t>
            </a:r>
            <a:r>
              <a:rPr sz="2600" b="1" spc="-50" dirty="0">
                <a:latin typeface="Arial"/>
                <a:cs typeface="Arial"/>
              </a:rPr>
              <a:t> </a:t>
            </a:r>
            <a:r>
              <a:rPr sz="2600" b="1" spc="-5" dirty="0">
                <a:latin typeface="Arial"/>
                <a:cs typeface="Arial"/>
              </a:rPr>
              <a:t>Pooling</a:t>
            </a:r>
            <a:endParaRPr sz="26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4690108" y="8160486"/>
            <a:ext cx="26377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" dirty="0">
                <a:latin typeface="Arial"/>
                <a:cs typeface="Arial"/>
              </a:rPr>
              <a:t>Average</a:t>
            </a:r>
            <a:r>
              <a:rPr sz="2600" b="1" spc="-45" dirty="0">
                <a:latin typeface="Arial"/>
                <a:cs typeface="Arial"/>
              </a:rPr>
              <a:t> </a:t>
            </a:r>
            <a:r>
              <a:rPr sz="2600" b="1" spc="-5" dirty="0">
                <a:latin typeface="Arial"/>
                <a:cs typeface="Arial"/>
              </a:rPr>
              <a:t>Pooling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6" name="內容版面配置區 55">
                <a:extLst>
                  <a:ext uri="{FF2B5EF4-FFF2-40B4-BE49-F238E27FC236}">
                    <a16:creationId xmlns:a16="http://schemas.microsoft.com/office/drawing/2014/main" id="{6AF3D95D-A71A-3571-DE71-BB904461264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82157" y="2347167"/>
                <a:ext cx="17339786" cy="7426887"/>
              </a:xfrm>
            </p:spPr>
            <p:txBody>
              <a:bodyPr/>
              <a:lstStyle/>
              <a:p>
                <a:r>
                  <a:rPr lang="en-US" altLang="zh-TW" dirty="0"/>
                  <a:t>Normalizing the features makes optimization faster.</a:t>
                </a:r>
              </a:p>
              <a:p>
                <a:pPr lvl="1"/>
                <a:r>
                  <a:rPr lang="en-US" altLang="zh-TW" dirty="0"/>
                  <a:t>Normalization layer normalizes the features as follows,</a:t>
                </a:r>
                <a:br>
                  <a:rPr lang="en-US" altLang="zh-TW" dirty="0"/>
                </a:br>
                <a:endParaRPr lang="en-US" altLang="zh-TW" dirty="0"/>
              </a:p>
              <a:p>
                <a:pPr marL="753923" lvl="1" indent="0">
                  <a:buNone/>
                </a:pPr>
                <a:endParaRPr lang="en-US" altLang="zh-TW" i="1" dirty="0">
                  <a:latin typeface="Cambria Math" panose="020405030504060302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en-US" altLang="zh-TW" b="1" i="1" smtClean="0"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US" altLang="zh-TW" dirty="0"/>
                  <a:t> is the mean,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𝝈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US" altLang="zh-TW" dirty="0"/>
                  <a:t> is the  standard deviation (std) over the set of pixels </a:t>
                </a:r>
                <a:r>
                  <a:rPr lang="en-US" altLang="zh-TW" sz="3340" dirty="0">
                    <a:latin typeface="Lucida Sans Unicode"/>
                    <a:cs typeface="Lucida Sans Unicode"/>
                  </a:rPr>
                  <a:t>𝒮</a:t>
                </a:r>
                <a:r>
                  <a:rPr lang="en-US" altLang="zh-TW" sz="3740" i="1" baseline="-19753" dirty="0">
                    <a:latin typeface="Times New Roman"/>
                    <a:cs typeface="Times New Roman"/>
                  </a:rPr>
                  <a:t>I</a:t>
                </a:r>
              </a:p>
              <a:p>
                <a:pPr lvl="1"/>
                <a:r>
                  <a:rPr lang="en-US" altLang="zh-TW" sz="3960" dirty="0">
                    <a:cs typeface="Times New Roman"/>
                  </a:rPr>
                  <a:t>Then learns a per-channel linear transform to compensate for the possible lost of representational ability</a:t>
                </a:r>
              </a:p>
              <a:p>
                <a:pPr marL="753923" lvl="1" indent="0">
                  <a:buNone/>
                </a:pPr>
                <a:r>
                  <a:rPr lang="en-US" altLang="zh-TW" dirty="0"/>
                  <a:t> 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56" name="內容版面配置區 55">
                <a:extLst>
                  <a:ext uri="{FF2B5EF4-FFF2-40B4-BE49-F238E27FC236}">
                    <a16:creationId xmlns:a16="http://schemas.microsoft.com/office/drawing/2014/main" id="{6AF3D95D-A71A-3571-DE71-BB904461264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82157" y="2347167"/>
                <a:ext cx="17339786" cy="7426887"/>
              </a:xfrm>
              <a:blipFill>
                <a:blip r:embed="rId2"/>
                <a:stretch>
                  <a:fillRect l="-1317" t="-1706" r="-175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8" name="圖片 37" descr="一張含有 字型, 白色, 符號, 行 的圖片&#10;&#10;自動產生的描述">
            <a:extLst>
              <a:ext uri="{FF2B5EF4-FFF2-40B4-BE49-F238E27FC236}">
                <a16:creationId xmlns:a16="http://schemas.microsoft.com/office/drawing/2014/main" id="{E5B2CFB0-5719-5D9E-16E2-2841624441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508" y="4083884"/>
            <a:ext cx="3661863" cy="1177941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14"/>
              <a:t>Normalization</a:t>
            </a:r>
            <a:r>
              <a:rPr lang="en-US" spc="-330"/>
              <a:t> </a:t>
            </a:r>
            <a:r>
              <a:rPr lang="en-US" spc="-170"/>
              <a:t>Layer</a:t>
            </a:r>
            <a:endParaRPr lang="en-US" spc="-170" dirty="0"/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37</a:t>
            </a:fld>
            <a:endParaRPr lang="en-US" altLang="zh-TW" spc="75" dirty="0"/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190314" y="8260087"/>
            <a:ext cx="2694418" cy="2946542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360527" y="8260087"/>
            <a:ext cx="2302612" cy="257272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204019" y="8260087"/>
            <a:ext cx="2302613" cy="257272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047507" y="8260087"/>
            <a:ext cx="2302610" cy="2572720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6808894" y="8394807"/>
            <a:ext cx="507831" cy="1644057"/>
          </a:xfrm>
          <a:prstGeom prst="rect">
            <a:avLst/>
          </a:prstGeom>
        </p:spPr>
        <p:txBody>
          <a:bodyPr vert="vert270" wrap="square" lIns="0" tIns="215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3300" i="1" dirty="0">
                <a:solidFill>
                  <a:srgbClr val="5E5E5E"/>
                </a:solidFill>
                <a:latin typeface="Times New Roman"/>
                <a:cs typeface="Times New Roman"/>
              </a:rPr>
              <a:t>h</a:t>
            </a:r>
            <a:r>
              <a:rPr sz="3300" i="1" spc="-95" dirty="0">
                <a:solidFill>
                  <a:srgbClr val="5E5E5E"/>
                </a:solidFill>
                <a:latin typeface="Times New Roman"/>
                <a:cs typeface="Times New Roman"/>
              </a:rPr>
              <a:t> </a:t>
            </a:r>
            <a:r>
              <a:rPr sz="3300" dirty="0">
                <a:solidFill>
                  <a:srgbClr val="5E5E5E"/>
                </a:solidFill>
                <a:latin typeface="Lucida Sans Unicode"/>
                <a:cs typeface="Lucida Sans Unicode"/>
              </a:rPr>
              <a:t>×</a:t>
            </a:r>
            <a:r>
              <a:rPr sz="3300" spc="-315" dirty="0">
                <a:solidFill>
                  <a:srgbClr val="5E5E5E"/>
                </a:solidFill>
                <a:latin typeface="Lucida Sans Unicode"/>
                <a:cs typeface="Lucida Sans Unicode"/>
              </a:rPr>
              <a:t> </a:t>
            </a:r>
            <a:r>
              <a:rPr sz="3300" i="1" dirty="0">
                <a:solidFill>
                  <a:srgbClr val="5E5E5E"/>
                </a:solidFill>
                <a:latin typeface="Times New Roman"/>
                <a:cs typeface="Times New Roman"/>
              </a:rPr>
              <a:t>w</a:t>
            </a:r>
            <a:endParaRPr sz="3300" dirty="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669975" y="8394807"/>
            <a:ext cx="507831" cy="1644057"/>
          </a:xfrm>
          <a:prstGeom prst="rect">
            <a:avLst/>
          </a:prstGeom>
        </p:spPr>
        <p:txBody>
          <a:bodyPr vert="vert270" wrap="square" lIns="0" tIns="215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3300" i="1" dirty="0">
                <a:solidFill>
                  <a:srgbClr val="5E5E5E"/>
                </a:solidFill>
                <a:latin typeface="Times New Roman"/>
                <a:cs typeface="Times New Roman"/>
              </a:rPr>
              <a:t>h</a:t>
            </a:r>
            <a:r>
              <a:rPr sz="3300" i="1" spc="-95" dirty="0">
                <a:solidFill>
                  <a:srgbClr val="5E5E5E"/>
                </a:solidFill>
                <a:latin typeface="Times New Roman"/>
                <a:cs typeface="Times New Roman"/>
              </a:rPr>
              <a:t> </a:t>
            </a:r>
            <a:r>
              <a:rPr sz="3300" dirty="0">
                <a:solidFill>
                  <a:srgbClr val="5E5E5E"/>
                </a:solidFill>
                <a:latin typeface="Lucida Sans Unicode"/>
                <a:cs typeface="Lucida Sans Unicode"/>
              </a:rPr>
              <a:t>×</a:t>
            </a:r>
            <a:r>
              <a:rPr sz="3300" spc="-315" dirty="0">
                <a:solidFill>
                  <a:srgbClr val="5E5E5E"/>
                </a:solidFill>
                <a:latin typeface="Lucida Sans Unicode"/>
                <a:cs typeface="Lucida Sans Unicode"/>
              </a:rPr>
              <a:t> </a:t>
            </a:r>
            <a:r>
              <a:rPr sz="3300" i="1" dirty="0">
                <a:solidFill>
                  <a:srgbClr val="5E5E5E"/>
                </a:solidFill>
                <a:latin typeface="Times New Roman"/>
                <a:cs typeface="Times New Roman"/>
              </a:rPr>
              <a:t>w</a:t>
            </a:r>
            <a:endParaRPr sz="3300" dirty="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2531050" y="8636283"/>
            <a:ext cx="507831" cy="1402582"/>
          </a:xfrm>
          <a:prstGeom prst="rect">
            <a:avLst/>
          </a:prstGeom>
        </p:spPr>
        <p:txBody>
          <a:bodyPr vert="vert270" wrap="square" lIns="0" tIns="215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sz="3300" i="1" dirty="0">
                <a:solidFill>
                  <a:srgbClr val="5E5E5E"/>
                </a:solidFill>
                <a:latin typeface="Times New Roman"/>
                <a:cs typeface="Times New Roman"/>
              </a:rPr>
              <a:t>h</a:t>
            </a:r>
            <a:r>
              <a:rPr sz="3300" i="1" spc="-95" dirty="0">
                <a:solidFill>
                  <a:srgbClr val="5E5E5E"/>
                </a:solidFill>
                <a:latin typeface="Times New Roman"/>
                <a:cs typeface="Times New Roman"/>
              </a:rPr>
              <a:t> </a:t>
            </a:r>
            <a:r>
              <a:rPr sz="3300" dirty="0">
                <a:solidFill>
                  <a:srgbClr val="5E5E5E"/>
                </a:solidFill>
                <a:latin typeface="Lucida Sans Unicode"/>
                <a:cs typeface="Lucida Sans Unicode"/>
              </a:rPr>
              <a:t>×</a:t>
            </a:r>
            <a:r>
              <a:rPr sz="3300" spc="-315" dirty="0">
                <a:solidFill>
                  <a:srgbClr val="5E5E5E"/>
                </a:solidFill>
                <a:latin typeface="Lucida Sans Unicode"/>
                <a:cs typeface="Lucida Sans Unicode"/>
              </a:rPr>
              <a:t> </a:t>
            </a:r>
            <a:r>
              <a:rPr sz="3300" i="1" dirty="0">
                <a:solidFill>
                  <a:srgbClr val="5E5E5E"/>
                </a:solidFill>
                <a:latin typeface="Times New Roman"/>
                <a:cs typeface="Times New Roman"/>
              </a:rPr>
              <a:t>w</a:t>
            </a:r>
            <a:endParaRPr sz="3300" dirty="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 rot="2040000">
            <a:off x="3966650" y="10637195"/>
            <a:ext cx="1629368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channel </a:t>
            </a:r>
            <a:r>
              <a:rPr sz="3450" baseline="-3623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dim</a:t>
            </a:r>
            <a:endParaRPr sz="3450" baseline="-362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413940" y="8827597"/>
            <a:ext cx="1072088" cy="145415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algn="ctr">
              <a:lnSpc>
                <a:spcPts val="2760"/>
              </a:lnSpc>
            </a:pPr>
            <a:r>
              <a:rPr sz="230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spatial dim</a:t>
            </a:r>
            <a:endParaRPr sz="23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1620"/>
              </a:spcBef>
            </a:pPr>
            <a:r>
              <a:rPr sz="3300" i="1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 </a:t>
            </a:r>
            <a:r>
              <a:rPr sz="330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</a:t>
            </a:r>
            <a:r>
              <a:rPr sz="3300" i="1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sz="3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844687" y="9165502"/>
            <a:ext cx="0" cy="778510"/>
          </a:xfrm>
          <a:custGeom>
            <a:avLst/>
            <a:gdLst/>
            <a:ahLst/>
            <a:cxnLst/>
            <a:rect l="l" t="t" r="r" b="b"/>
            <a:pathLst>
              <a:path h="778509">
                <a:moveTo>
                  <a:pt x="0" y="0"/>
                </a:moveTo>
                <a:lnTo>
                  <a:pt x="0" y="777986"/>
                </a:lnTo>
              </a:path>
            </a:pathLst>
          </a:custGeom>
          <a:ln w="20941">
            <a:solidFill>
              <a:srgbClr val="8A8A8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794427" y="9075453"/>
            <a:ext cx="100965" cy="100965"/>
          </a:xfrm>
          <a:custGeom>
            <a:avLst/>
            <a:gdLst/>
            <a:ahLst/>
            <a:cxnLst/>
            <a:rect l="l" t="t" r="r" b="b"/>
            <a:pathLst>
              <a:path w="100964" h="100965">
                <a:moveTo>
                  <a:pt x="50260" y="0"/>
                </a:moveTo>
                <a:lnTo>
                  <a:pt x="0" y="100520"/>
                </a:lnTo>
                <a:lnTo>
                  <a:pt x="100520" y="100520"/>
                </a:lnTo>
                <a:lnTo>
                  <a:pt x="50260" y="0"/>
                </a:lnTo>
                <a:close/>
              </a:path>
            </a:pathLst>
          </a:custGeom>
          <a:solidFill>
            <a:srgbClr val="8A8A8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794427" y="9933018"/>
            <a:ext cx="100965" cy="100965"/>
          </a:xfrm>
          <a:custGeom>
            <a:avLst/>
            <a:gdLst/>
            <a:ahLst/>
            <a:cxnLst/>
            <a:rect l="l" t="t" r="r" b="b"/>
            <a:pathLst>
              <a:path w="100964" h="100965">
                <a:moveTo>
                  <a:pt x="100520" y="0"/>
                </a:moveTo>
                <a:lnTo>
                  <a:pt x="0" y="0"/>
                </a:lnTo>
                <a:lnTo>
                  <a:pt x="50260" y="100520"/>
                </a:lnTo>
                <a:lnTo>
                  <a:pt x="100520" y="0"/>
                </a:lnTo>
                <a:close/>
              </a:path>
            </a:pathLst>
          </a:custGeom>
          <a:solidFill>
            <a:srgbClr val="8A8A8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 rot="20280000">
            <a:off x="5664105" y="10559416"/>
            <a:ext cx="1347410" cy="29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10"/>
              </a:lnSpc>
            </a:pPr>
            <a:r>
              <a:rPr sz="230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batch dim</a:t>
            </a:r>
            <a:endParaRPr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3106768" y="7697594"/>
            <a:ext cx="199263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-10" dirty="0">
                <a:latin typeface="Arial"/>
                <a:cs typeface="Arial"/>
              </a:rPr>
              <a:t>Group</a:t>
            </a:r>
            <a:r>
              <a:rPr sz="2600" b="1" spc="-50" dirty="0">
                <a:latin typeface="Arial"/>
                <a:cs typeface="Arial"/>
              </a:rPr>
              <a:t> </a:t>
            </a:r>
            <a:r>
              <a:rPr sz="2600" b="1" spc="45" dirty="0">
                <a:latin typeface="Arial"/>
                <a:cs typeface="Arial"/>
              </a:rPr>
              <a:t>Norm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5617158" y="8538592"/>
            <a:ext cx="4304137" cy="1831976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38100" marR="30480">
              <a:lnSpc>
                <a:spcPct val="102899"/>
              </a:lnSpc>
              <a:spcBef>
                <a:spcPts val="45"/>
              </a:spcBef>
            </a:pPr>
            <a:r>
              <a:rPr lang="en-US" sz="2600" b="1" dirty="0">
                <a:solidFill>
                  <a:srgbClr val="2571BC"/>
                </a:solidFill>
                <a:latin typeface="Arial"/>
                <a:cs typeface="Arial"/>
              </a:rPr>
              <a:t>Different normalizations use different definitions of the set </a:t>
            </a:r>
            <a:r>
              <a:rPr sz="3150" dirty="0">
                <a:solidFill>
                  <a:srgbClr val="2571BC"/>
                </a:solidFill>
                <a:latin typeface="Lucida Sans Unicode"/>
                <a:cs typeface="Lucida Sans Unicode"/>
              </a:rPr>
              <a:t>𝒮</a:t>
            </a:r>
            <a:r>
              <a:rPr sz="3375" i="1" baseline="-19753" dirty="0">
                <a:solidFill>
                  <a:srgbClr val="2571BC"/>
                </a:solidFill>
                <a:latin typeface="Times New Roman"/>
                <a:cs typeface="Times New Roman"/>
              </a:rPr>
              <a:t>i</a:t>
            </a:r>
            <a:endParaRPr sz="3375" baseline="-19753" dirty="0">
              <a:latin typeface="Times New Roman"/>
              <a:cs typeface="Times New Roman"/>
            </a:endParaRPr>
          </a:p>
          <a:p>
            <a:pPr marL="38100" algn="just">
              <a:lnSpc>
                <a:spcPct val="100000"/>
              </a:lnSpc>
              <a:spcBef>
                <a:spcPts val="775"/>
              </a:spcBef>
            </a:pPr>
            <a:r>
              <a:rPr sz="2600" b="1" dirty="0">
                <a:solidFill>
                  <a:srgbClr val="2571BC"/>
                </a:solidFill>
                <a:latin typeface="Arial"/>
                <a:cs typeface="Arial"/>
              </a:rPr>
              <a:t>(</a:t>
            </a:r>
            <a:r>
              <a:rPr lang="en-US" sz="2600" b="1" dirty="0">
                <a:solidFill>
                  <a:srgbClr val="2571BC"/>
                </a:solidFill>
                <a:latin typeface="Arial"/>
                <a:cs typeface="Arial"/>
              </a:rPr>
              <a:t>color in the blue</a:t>
            </a:r>
            <a:r>
              <a:rPr sz="2600" b="1" dirty="0">
                <a:solidFill>
                  <a:srgbClr val="2571BC"/>
                </a:solidFill>
                <a:latin typeface="Arial"/>
                <a:cs typeface="Arial"/>
              </a:rPr>
              <a:t>)</a:t>
            </a:r>
            <a:endParaRPr sz="2600" dirty="0">
              <a:latin typeface="Arial"/>
              <a:cs typeface="Arial"/>
            </a:endParaRPr>
          </a:p>
        </p:txBody>
      </p:sp>
      <p:pic>
        <p:nvPicPr>
          <p:cNvPr id="40" name="圖片 39" descr="一張含有 字型, 文字, 筆跡, 白色 的圖片&#10;&#10;自動產生的描述">
            <a:extLst>
              <a:ext uri="{FF2B5EF4-FFF2-40B4-BE49-F238E27FC236}">
                <a16:creationId xmlns:a16="http://schemas.microsoft.com/office/drawing/2014/main" id="{F34D2EAD-52FC-8ACC-C11A-6B1804EFA9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8606" y="2429481"/>
            <a:ext cx="4708297" cy="2756076"/>
          </a:xfrm>
          <a:prstGeom prst="rect">
            <a:avLst/>
          </a:prstGeom>
        </p:spPr>
      </p:pic>
      <p:pic>
        <p:nvPicPr>
          <p:cNvPr id="42" name="圖片 41" descr="一張含有 字型, 印刷術, 符號, 文字 的圖片&#10;&#10;自動產生的描述">
            <a:extLst>
              <a:ext uri="{FF2B5EF4-FFF2-40B4-BE49-F238E27FC236}">
                <a16:creationId xmlns:a16="http://schemas.microsoft.com/office/drawing/2014/main" id="{298EBE48-2CC8-E425-7570-FF6E1B4C368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9941" y="6609234"/>
            <a:ext cx="2913529" cy="778616"/>
          </a:xfrm>
          <a:prstGeom prst="rect">
            <a:avLst/>
          </a:prstGeom>
        </p:spPr>
      </p:pic>
      <p:sp>
        <p:nvSpPr>
          <p:cNvPr id="43" name="object 25">
            <a:extLst>
              <a:ext uri="{FF2B5EF4-FFF2-40B4-BE49-F238E27FC236}">
                <a16:creationId xmlns:a16="http://schemas.microsoft.com/office/drawing/2014/main" id="{4E9DBDC6-AF8D-FD10-532B-03B1D2227AE5}"/>
              </a:ext>
            </a:extLst>
          </p:cNvPr>
          <p:cNvSpPr txBox="1"/>
          <p:nvPr/>
        </p:nvSpPr>
        <p:spPr>
          <a:xfrm>
            <a:off x="10177806" y="7703659"/>
            <a:ext cx="2913529" cy="41742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US" sz="2600" b="1" spc="-50" dirty="0">
                <a:latin typeface="Arial"/>
                <a:cs typeface="Arial"/>
              </a:rPr>
              <a:t>Instance</a:t>
            </a:r>
            <a:r>
              <a:rPr sz="2600" b="1" spc="-50" dirty="0">
                <a:latin typeface="Arial"/>
                <a:cs typeface="Arial"/>
              </a:rPr>
              <a:t> </a:t>
            </a:r>
            <a:r>
              <a:rPr sz="2600" b="1" spc="45" dirty="0">
                <a:latin typeface="Arial"/>
                <a:cs typeface="Arial"/>
              </a:rPr>
              <a:t>Norm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44" name="object 25">
            <a:extLst>
              <a:ext uri="{FF2B5EF4-FFF2-40B4-BE49-F238E27FC236}">
                <a16:creationId xmlns:a16="http://schemas.microsoft.com/office/drawing/2014/main" id="{6AEC8536-5F2C-9F10-8283-E91B06CCB771}"/>
              </a:ext>
            </a:extLst>
          </p:cNvPr>
          <p:cNvSpPr txBox="1"/>
          <p:nvPr/>
        </p:nvSpPr>
        <p:spPr>
          <a:xfrm>
            <a:off x="7844270" y="7720368"/>
            <a:ext cx="2913529" cy="41742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US" sz="2600" b="1" spc="-50" dirty="0">
                <a:latin typeface="Arial"/>
                <a:cs typeface="Arial"/>
              </a:rPr>
              <a:t>Layer</a:t>
            </a:r>
            <a:r>
              <a:rPr sz="2600" b="1" spc="-50" dirty="0">
                <a:latin typeface="Arial"/>
                <a:cs typeface="Arial"/>
              </a:rPr>
              <a:t> </a:t>
            </a:r>
            <a:r>
              <a:rPr sz="2600" b="1" spc="45" dirty="0">
                <a:latin typeface="Arial"/>
                <a:cs typeface="Arial"/>
              </a:rPr>
              <a:t>Norm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45" name="object 25">
            <a:extLst>
              <a:ext uri="{FF2B5EF4-FFF2-40B4-BE49-F238E27FC236}">
                <a16:creationId xmlns:a16="http://schemas.microsoft.com/office/drawing/2014/main" id="{175BD871-3DF5-584F-AEDD-F9E660A6B4F1}"/>
              </a:ext>
            </a:extLst>
          </p:cNvPr>
          <p:cNvSpPr txBox="1"/>
          <p:nvPr/>
        </p:nvSpPr>
        <p:spPr>
          <a:xfrm>
            <a:off x="4915308" y="7782939"/>
            <a:ext cx="2913529" cy="41742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US" sz="2600" b="1" spc="-50" dirty="0">
                <a:latin typeface="Arial"/>
                <a:cs typeface="Arial"/>
              </a:rPr>
              <a:t>Batch</a:t>
            </a:r>
            <a:r>
              <a:rPr sz="2600" b="1" spc="-50" dirty="0">
                <a:latin typeface="Arial"/>
                <a:cs typeface="Arial"/>
              </a:rPr>
              <a:t> </a:t>
            </a:r>
            <a:r>
              <a:rPr sz="2600" b="1" spc="45" dirty="0">
                <a:latin typeface="Arial"/>
                <a:cs typeface="Arial"/>
              </a:rPr>
              <a:t>Norm</a:t>
            </a:r>
            <a:endParaRPr sz="26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811909"/>
            <a:ext cx="17339786" cy="1135567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940"/>
              </a:spcBef>
            </a:pPr>
            <a:r>
              <a:rPr lang="en-US" spc="-170" dirty="0"/>
              <a:t>Activation</a:t>
            </a:r>
            <a:r>
              <a:rPr lang="en-US" spc="-305" dirty="0"/>
              <a:t> </a:t>
            </a:r>
            <a:r>
              <a:rPr lang="en-US" spc="-190" dirty="0"/>
              <a:t>Function</a:t>
            </a:r>
          </a:p>
        </p:txBody>
      </p:sp>
      <p:sp>
        <p:nvSpPr>
          <p:cNvPr id="191" name="內容版面配置區 190">
            <a:extLst>
              <a:ext uri="{FF2B5EF4-FFF2-40B4-BE49-F238E27FC236}">
                <a16:creationId xmlns:a16="http://schemas.microsoft.com/office/drawing/2014/main" id="{D5199807-D6D6-EE52-FE38-430B7F6C32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4800" spc="-20" dirty="0">
                <a:solidFill>
                  <a:srgbClr val="000000"/>
                </a:solidFill>
              </a:rPr>
              <a:t>Activation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-25" dirty="0">
                <a:solidFill>
                  <a:srgbClr val="000000"/>
                </a:solidFill>
              </a:rPr>
              <a:t>functions</a:t>
            </a:r>
            <a:r>
              <a:rPr lang="en-US" altLang="zh-TW" sz="4800" spc="5" dirty="0">
                <a:solidFill>
                  <a:srgbClr val="000000"/>
                </a:solidFill>
              </a:rPr>
              <a:t> </a:t>
            </a:r>
            <a:r>
              <a:rPr lang="en-US" altLang="zh-TW" sz="4800" spc="25" dirty="0">
                <a:solidFill>
                  <a:srgbClr val="000000"/>
                </a:solidFill>
              </a:rPr>
              <a:t>are</a:t>
            </a:r>
            <a:r>
              <a:rPr lang="en-US" altLang="zh-TW" sz="4800" spc="5" dirty="0">
                <a:solidFill>
                  <a:srgbClr val="000000"/>
                </a:solidFill>
              </a:rPr>
              <a:t> </a:t>
            </a:r>
            <a:r>
              <a:rPr lang="en-US" altLang="zh-TW" sz="4800" spc="-35" dirty="0">
                <a:solidFill>
                  <a:srgbClr val="000000"/>
                </a:solidFill>
              </a:rPr>
              <a:t>typically</a:t>
            </a:r>
            <a:r>
              <a:rPr lang="en-US" altLang="zh-TW" sz="4800" spc="5" dirty="0">
                <a:solidFill>
                  <a:srgbClr val="000000"/>
                </a:solidFill>
              </a:rPr>
              <a:t> </a:t>
            </a:r>
            <a:r>
              <a:rPr lang="en-US" altLang="zh-TW" sz="4800" spc="10" dirty="0">
                <a:solidFill>
                  <a:srgbClr val="000000"/>
                </a:solidFill>
              </a:rPr>
              <a:t>non-linear</a:t>
            </a:r>
            <a:r>
              <a:rPr lang="en-US" altLang="zh-TW" sz="4800" spc="5" dirty="0">
                <a:solidFill>
                  <a:srgbClr val="000000"/>
                </a:solidFill>
              </a:rPr>
              <a:t> </a:t>
            </a:r>
            <a:r>
              <a:rPr lang="en-US" altLang="zh-TW" sz="4800" spc="-25" dirty="0">
                <a:solidFill>
                  <a:srgbClr val="000000"/>
                </a:solidFill>
              </a:rPr>
              <a:t>functions</a:t>
            </a:r>
            <a:endParaRPr lang="zh-TW" altLang="en-US" dirty="0"/>
          </a:p>
        </p:txBody>
      </p:sp>
      <p:grpSp>
        <p:nvGrpSpPr>
          <p:cNvPr id="50" name="object 50"/>
          <p:cNvGrpSpPr/>
          <p:nvPr/>
        </p:nvGrpSpPr>
        <p:grpSpPr>
          <a:xfrm>
            <a:off x="13581712" y="4307853"/>
            <a:ext cx="1623060" cy="1597025"/>
            <a:chOff x="13581712" y="3272151"/>
            <a:chExt cx="1623060" cy="1597025"/>
          </a:xfrm>
        </p:grpSpPr>
        <p:sp>
          <p:nvSpPr>
            <p:cNvPr id="51" name="object 51"/>
            <p:cNvSpPr/>
            <p:nvPr/>
          </p:nvSpPr>
          <p:spPr>
            <a:xfrm>
              <a:off x="14392236" y="3298329"/>
              <a:ext cx="0" cy="1570990"/>
            </a:xfrm>
            <a:custGeom>
              <a:avLst/>
              <a:gdLst/>
              <a:ahLst/>
              <a:cxnLst/>
              <a:rect l="l" t="t" r="r" b="b"/>
              <a:pathLst>
                <a:path h="1570989">
                  <a:moveTo>
                    <a:pt x="0" y="0"/>
                  </a:moveTo>
                  <a:lnTo>
                    <a:pt x="0" y="1570632"/>
                  </a:lnTo>
                </a:path>
              </a:pathLst>
            </a:custGeom>
            <a:ln w="10470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3612155" y="4078409"/>
              <a:ext cx="1570990" cy="0"/>
            </a:xfrm>
            <a:custGeom>
              <a:avLst/>
              <a:gdLst/>
              <a:ahLst/>
              <a:cxnLst/>
              <a:rect l="l" t="t" r="r" b="b"/>
              <a:pathLst>
                <a:path w="1570990">
                  <a:moveTo>
                    <a:pt x="0" y="0"/>
                  </a:moveTo>
                  <a:lnTo>
                    <a:pt x="1570632" y="0"/>
                  </a:lnTo>
                </a:path>
              </a:pathLst>
            </a:custGeom>
            <a:ln w="10470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3606919" y="3293093"/>
              <a:ext cx="1570990" cy="0"/>
            </a:xfrm>
            <a:custGeom>
              <a:avLst/>
              <a:gdLst/>
              <a:ahLst/>
              <a:cxnLst/>
              <a:rect l="l" t="t" r="r" b="b"/>
              <a:pathLst>
                <a:path w="1570990">
                  <a:moveTo>
                    <a:pt x="0" y="0"/>
                  </a:moveTo>
                  <a:lnTo>
                    <a:pt x="1570632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5177552" y="3293093"/>
              <a:ext cx="0" cy="1570990"/>
            </a:xfrm>
            <a:custGeom>
              <a:avLst/>
              <a:gdLst/>
              <a:ahLst/>
              <a:cxnLst/>
              <a:rect l="l" t="t" r="r" b="b"/>
              <a:pathLst>
                <a:path h="1570989">
                  <a:moveTo>
                    <a:pt x="0" y="1570632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3606919" y="3293093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90" h="1570989">
                  <a:moveTo>
                    <a:pt x="0" y="1570632"/>
                  </a:moveTo>
                  <a:lnTo>
                    <a:pt x="0" y="0"/>
                  </a:lnTo>
                </a:path>
                <a:path w="1570990" h="1570989">
                  <a:moveTo>
                    <a:pt x="0" y="1570632"/>
                  </a:moveTo>
                  <a:lnTo>
                    <a:pt x="1570632" y="1570632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3607889" y="3298329"/>
              <a:ext cx="1570990" cy="785495"/>
            </a:xfrm>
            <a:custGeom>
              <a:avLst/>
              <a:gdLst/>
              <a:ahLst/>
              <a:cxnLst/>
              <a:rect l="l" t="t" r="r" b="b"/>
              <a:pathLst>
                <a:path w="1570990" h="785495">
                  <a:moveTo>
                    <a:pt x="0" y="785316"/>
                  </a:moveTo>
                  <a:lnTo>
                    <a:pt x="0" y="785316"/>
                  </a:lnTo>
                  <a:lnTo>
                    <a:pt x="785316" y="785316"/>
                  </a:lnTo>
                  <a:lnTo>
                    <a:pt x="942379" y="628253"/>
                  </a:lnTo>
                  <a:lnTo>
                    <a:pt x="1099442" y="471189"/>
                  </a:lnTo>
                  <a:lnTo>
                    <a:pt x="1256506" y="314126"/>
                  </a:lnTo>
                  <a:lnTo>
                    <a:pt x="1413569" y="157063"/>
                  </a:lnTo>
                  <a:lnTo>
                    <a:pt x="1570632" y="0"/>
                  </a:lnTo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13008778" y="5735445"/>
            <a:ext cx="40322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65" dirty="0">
                <a:latin typeface="Trebuchet MS"/>
                <a:cs typeface="Trebuchet MS"/>
              </a:rPr>
              <a:t>-10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3246258" y="4950129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75" dirty="0">
                <a:latin typeface="Trebuchet MS"/>
                <a:cs typeface="Trebuchet MS"/>
              </a:rPr>
              <a:t>0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3106534" y="4164812"/>
            <a:ext cx="3054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75" dirty="0">
                <a:latin typeface="Trebuchet MS"/>
                <a:cs typeface="Trebuchet MS"/>
              </a:rPr>
              <a:t>10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3406587" y="5902134"/>
            <a:ext cx="1969135" cy="429605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10"/>
              </a:spcBef>
              <a:tabLst>
                <a:tab pos="916305" algn="l"/>
                <a:tab pos="1631950" algn="l"/>
              </a:tabLst>
            </a:pPr>
            <a:r>
              <a:rPr sz="1950" spc="65" dirty="0">
                <a:latin typeface="Trebuchet MS"/>
                <a:cs typeface="Times New Roman" panose="02020603050405020304" pitchFamily="18" charset="0"/>
              </a:rPr>
              <a:t>-10	</a:t>
            </a:r>
            <a:r>
              <a:rPr sz="1950" spc="75" dirty="0">
                <a:latin typeface="Trebuchet MS"/>
                <a:cs typeface="Times New Roman" panose="02020603050405020304" pitchFamily="18" charset="0"/>
              </a:rPr>
              <a:t>0	10</a:t>
            </a:r>
            <a:endParaRPr sz="1950" dirty="0">
              <a:latin typeface="Trebuchet MS"/>
              <a:cs typeface="Times New Roman" panose="02020603050405020304" pitchFamily="18" charset="0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10357202" y="8045960"/>
            <a:ext cx="1685925" cy="1628775"/>
            <a:chOff x="10357202" y="7010258"/>
            <a:chExt cx="1685925" cy="1628775"/>
          </a:xfrm>
        </p:grpSpPr>
        <p:sp>
          <p:nvSpPr>
            <p:cNvPr id="62" name="object 62"/>
            <p:cNvSpPr/>
            <p:nvPr/>
          </p:nvSpPr>
          <p:spPr>
            <a:xfrm>
              <a:off x="11198612" y="7067847"/>
              <a:ext cx="0" cy="1570990"/>
            </a:xfrm>
            <a:custGeom>
              <a:avLst/>
              <a:gdLst/>
              <a:ahLst/>
              <a:cxnLst/>
              <a:rect l="l" t="t" r="r" b="b"/>
              <a:pathLst>
                <a:path h="1570990">
                  <a:moveTo>
                    <a:pt x="0" y="0"/>
                  </a:moveTo>
                  <a:lnTo>
                    <a:pt x="0" y="1570632"/>
                  </a:lnTo>
                </a:path>
              </a:pathLst>
            </a:custGeom>
            <a:ln w="10470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0418531" y="7847928"/>
              <a:ext cx="1570990" cy="0"/>
            </a:xfrm>
            <a:custGeom>
              <a:avLst/>
              <a:gdLst/>
              <a:ahLst/>
              <a:cxnLst/>
              <a:rect l="l" t="t" r="r" b="b"/>
              <a:pathLst>
                <a:path w="1570990">
                  <a:moveTo>
                    <a:pt x="0" y="0"/>
                  </a:moveTo>
                  <a:lnTo>
                    <a:pt x="1570632" y="0"/>
                  </a:lnTo>
                </a:path>
              </a:pathLst>
            </a:custGeom>
            <a:ln w="10470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0413295" y="7062611"/>
              <a:ext cx="1570990" cy="0"/>
            </a:xfrm>
            <a:custGeom>
              <a:avLst/>
              <a:gdLst/>
              <a:ahLst/>
              <a:cxnLst/>
              <a:rect l="l" t="t" r="r" b="b"/>
              <a:pathLst>
                <a:path w="1570990">
                  <a:moveTo>
                    <a:pt x="0" y="0"/>
                  </a:moveTo>
                  <a:lnTo>
                    <a:pt x="1570632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1983928" y="7062611"/>
              <a:ext cx="0" cy="1570990"/>
            </a:xfrm>
            <a:custGeom>
              <a:avLst/>
              <a:gdLst/>
              <a:ahLst/>
              <a:cxnLst/>
              <a:rect l="l" t="t" r="r" b="b"/>
              <a:pathLst>
                <a:path h="1570990">
                  <a:moveTo>
                    <a:pt x="0" y="1570632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0413295" y="7062611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90" h="1570990">
                  <a:moveTo>
                    <a:pt x="0" y="1570632"/>
                  </a:moveTo>
                  <a:lnTo>
                    <a:pt x="0" y="0"/>
                  </a:lnTo>
                </a:path>
                <a:path w="1570990" h="1570990">
                  <a:moveTo>
                    <a:pt x="0" y="1570632"/>
                  </a:moveTo>
                  <a:lnTo>
                    <a:pt x="1570632" y="1570632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0383379" y="7036436"/>
              <a:ext cx="1633855" cy="980440"/>
            </a:xfrm>
            <a:custGeom>
              <a:avLst/>
              <a:gdLst/>
              <a:ahLst/>
              <a:cxnLst/>
              <a:rect l="l" t="t" r="r" b="b"/>
              <a:pathLst>
                <a:path w="1633854" h="980440">
                  <a:moveTo>
                    <a:pt x="0" y="980073"/>
                  </a:moveTo>
                  <a:lnTo>
                    <a:pt x="188477" y="942378"/>
                  </a:lnTo>
                  <a:lnTo>
                    <a:pt x="502603" y="879552"/>
                  </a:lnTo>
                  <a:lnTo>
                    <a:pt x="816730" y="816727"/>
                  </a:lnTo>
                  <a:lnTo>
                    <a:pt x="1130857" y="502601"/>
                  </a:lnTo>
                  <a:lnTo>
                    <a:pt x="1444983" y="188474"/>
                  </a:lnTo>
                  <a:lnTo>
                    <a:pt x="1633458" y="0"/>
                  </a:lnTo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8" name="object 68"/>
          <p:cNvSpPr txBox="1"/>
          <p:nvPr/>
        </p:nvSpPr>
        <p:spPr>
          <a:xfrm>
            <a:off x="9955407" y="9504964"/>
            <a:ext cx="26289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65" dirty="0">
                <a:latin typeface="Trebuchet MS"/>
                <a:cs typeface="Trebuchet MS"/>
              </a:rPr>
              <a:t>-5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10053163" y="8719648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75" dirty="0">
                <a:latin typeface="Trebuchet MS"/>
                <a:cs typeface="Trebuchet MS"/>
              </a:rPr>
              <a:t>0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10053163" y="7934332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75" dirty="0">
                <a:latin typeface="Trebuchet MS"/>
                <a:cs typeface="Trebuchet MS"/>
              </a:rPr>
              <a:t>5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10283353" y="9783950"/>
            <a:ext cx="178498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846455" algn="l"/>
                <a:tab pos="1631950" algn="l"/>
              </a:tabLst>
            </a:pPr>
            <a:r>
              <a:rPr sz="1950" spc="65" dirty="0">
                <a:latin typeface="Trebuchet MS"/>
                <a:cs typeface="Trebuchet MS"/>
              </a:rPr>
              <a:t>-5	</a:t>
            </a:r>
            <a:r>
              <a:rPr sz="1950" spc="75" dirty="0">
                <a:latin typeface="Trebuchet MS"/>
                <a:cs typeface="Trebuchet MS"/>
              </a:rPr>
              <a:t>0	5</a:t>
            </a:r>
            <a:endParaRPr sz="1950">
              <a:latin typeface="Trebuchet MS"/>
              <a:cs typeface="Trebuchet MS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16774797" y="4323559"/>
            <a:ext cx="1623060" cy="1581150"/>
            <a:chOff x="16774797" y="3287857"/>
            <a:chExt cx="1623060" cy="1581150"/>
          </a:xfrm>
        </p:grpSpPr>
        <p:sp>
          <p:nvSpPr>
            <p:cNvPr id="73" name="object 73"/>
            <p:cNvSpPr/>
            <p:nvPr/>
          </p:nvSpPr>
          <p:spPr>
            <a:xfrm>
              <a:off x="17585851" y="3298328"/>
              <a:ext cx="0" cy="1570990"/>
            </a:xfrm>
            <a:custGeom>
              <a:avLst/>
              <a:gdLst/>
              <a:ahLst/>
              <a:cxnLst/>
              <a:rect l="l" t="t" r="r" b="b"/>
              <a:pathLst>
                <a:path h="1570989">
                  <a:moveTo>
                    <a:pt x="0" y="0"/>
                  </a:moveTo>
                  <a:lnTo>
                    <a:pt x="0" y="1570632"/>
                  </a:lnTo>
                </a:path>
              </a:pathLst>
            </a:custGeom>
            <a:ln w="10470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6805771" y="4078409"/>
              <a:ext cx="1570990" cy="0"/>
            </a:xfrm>
            <a:custGeom>
              <a:avLst/>
              <a:gdLst/>
              <a:ahLst/>
              <a:cxnLst/>
              <a:rect l="l" t="t" r="r" b="b"/>
              <a:pathLst>
                <a:path w="1570990">
                  <a:moveTo>
                    <a:pt x="0" y="0"/>
                  </a:moveTo>
                  <a:lnTo>
                    <a:pt x="1570632" y="0"/>
                  </a:lnTo>
                </a:path>
              </a:pathLst>
            </a:custGeom>
            <a:ln w="10470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16800536" y="3293093"/>
              <a:ext cx="1570990" cy="0"/>
            </a:xfrm>
            <a:custGeom>
              <a:avLst/>
              <a:gdLst/>
              <a:ahLst/>
              <a:cxnLst/>
              <a:rect l="l" t="t" r="r" b="b"/>
              <a:pathLst>
                <a:path w="1570990">
                  <a:moveTo>
                    <a:pt x="0" y="0"/>
                  </a:moveTo>
                  <a:lnTo>
                    <a:pt x="1570632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18371168" y="3293093"/>
              <a:ext cx="0" cy="1570990"/>
            </a:xfrm>
            <a:custGeom>
              <a:avLst/>
              <a:gdLst/>
              <a:ahLst/>
              <a:cxnLst/>
              <a:rect l="l" t="t" r="r" b="b"/>
              <a:pathLst>
                <a:path h="1570989">
                  <a:moveTo>
                    <a:pt x="0" y="1570632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16800536" y="3293093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90" h="1570989">
                  <a:moveTo>
                    <a:pt x="0" y="1570632"/>
                  </a:moveTo>
                  <a:lnTo>
                    <a:pt x="0" y="0"/>
                  </a:lnTo>
                </a:path>
                <a:path w="1570990" h="1570989">
                  <a:moveTo>
                    <a:pt x="0" y="1570632"/>
                  </a:moveTo>
                  <a:lnTo>
                    <a:pt x="1570632" y="1570632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16800975" y="3612455"/>
              <a:ext cx="1570990" cy="471805"/>
            </a:xfrm>
            <a:custGeom>
              <a:avLst/>
              <a:gdLst/>
              <a:ahLst/>
              <a:cxnLst/>
              <a:rect l="l" t="t" r="r" b="b"/>
              <a:pathLst>
                <a:path w="1570990" h="471804">
                  <a:moveTo>
                    <a:pt x="0" y="471189"/>
                  </a:moveTo>
                  <a:lnTo>
                    <a:pt x="0" y="471189"/>
                  </a:lnTo>
                  <a:lnTo>
                    <a:pt x="785316" y="471189"/>
                  </a:lnTo>
                  <a:lnTo>
                    <a:pt x="942379" y="314126"/>
                  </a:lnTo>
                  <a:lnTo>
                    <a:pt x="1099442" y="157063"/>
                  </a:lnTo>
                  <a:lnTo>
                    <a:pt x="1256506" y="0"/>
                  </a:lnTo>
                  <a:lnTo>
                    <a:pt x="1413569" y="0"/>
                  </a:lnTo>
                  <a:lnTo>
                    <a:pt x="1570632" y="0"/>
                  </a:lnTo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16201863" y="5735445"/>
            <a:ext cx="40322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65" dirty="0">
                <a:latin typeface="Trebuchet MS"/>
                <a:cs typeface="Trebuchet MS"/>
              </a:rPr>
              <a:t>-10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16439343" y="4950129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75" dirty="0">
                <a:latin typeface="Trebuchet MS"/>
                <a:cs typeface="Trebuchet MS"/>
              </a:rPr>
              <a:t>0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16299620" y="4164812"/>
            <a:ext cx="3054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75" dirty="0">
                <a:latin typeface="Trebuchet MS"/>
                <a:cs typeface="Trebuchet MS"/>
              </a:rPr>
              <a:t>10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16599673" y="6014431"/>
            <a:ext cx="192468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916305" algn="l"/>
                <a:tab pos="1631950" algn="l"/>
              </a:tabLst>
            </a:pPr>
            <a:r>
              <a:rPr sz="1950" spc="65" dirty="0">
                <a:latin typeface="Trebuchet MS"/>
                <a:cs typeface="Trebuchet MS"/>
              </a:rPr>
              <a:t>-10	</a:t>
            </a:r>
            <a:r>
              <a:rPr sz="1950" spc="75" dirty="0">
                <a:latin typeface="Trebuchet MS"/>
                <a:cs typeface="Trebuchet MS"/>
              </a:rPr>
              <a:t>0	10</a:t>
            </a:r>
            <a:endParaRPr sz="1950" dirty="0">
              <a:latin typeface="Trebuchet MS"/>
              <a:cs typeface="Trebuchet MS"/>
            </a:endParaRPr>
          </a:p>
        </p:txBody>
      </p:sp>
      <p:grpSp>
        <p:nvGrpSpPr>
          <p:cNvPr id="83" name="object 83"/>
          <p:cNvGrpSpPr/>
          <p:nvPr/>
        </p:nvGrpSpPr>
        <p:grpSpPr>
          <a:xfrm>
            <a:off x="13550298" y="8050464"/>
            <a:ext cx="1685925" cy="1624330"/>
            <a:chOff x="13550298" y="7014762"/>
            <a:chExt cx="1685925" cy="1624330"/>
          </a:xfrm>
        </p:grpSpPr>
        <p:sp>
          <p:nvSpPr>
            <p:cNvPr id="84" name="object 84"/>
            <p:cNvSpPr/>
            <p:nvPr/>
          </p:nvSpPr>
          <p:spPr>
            <a:xfrm>
              <a:off x="14392235" y="7067847"/>
              <a:ext cx="0" cy="1570990"/>
            </a:xfrm>
            <a:custGeom>
              <a:avLst/>
              <a:gdLst/>
              <a:ahLst/>
              <a:cxnLst/>
              <a:rect l="l" t="t" r="r" b="b"/>
              <a:pathLst>
                <a:path h="1570990">
                  <a:moveTo>
                    <a:pt x="0" y="0"/>
                  </a:moveTo>
                  <a:lnTo>
                    <a:pt x="0" y="1570632"/>
                  </a:lnTo>
                </a:path>
              </a:pathLst>
            </a:custGeom>
            <a:ln w="10470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13612154" y="7847928"/>
              <a:ext cx="1570990" cy="0"/>
            </a:xfrm>
            <a:custGeom>
              <a:avLst/>
              <a:gdLst/>
              <a:ahLst/>
              <a:cxnLst/>
              <a:rect l="l" t="t" r="r" b="b"/>
              <a:pathLst>
                <a:path w="1570990">
                  <a:moveTo>
                    <a:pt x="0" y="0"/>
                  </a:moveTo>
                  <a:lnTo>
                    <a:pt x="1570632" y="0"/>
                  </a:lnTo>
                </a:path>
              </a:pathLst>
            </a:custGeom>
            <a:ln w="10470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13606919" y="7062612"/>
              <a:ext cx="1570990" cy="0"/>
            </a:xfrm>
            <a:custGeom>
              <a:avLst/>
              <a:gdLst/>
              <a:ahLst/>
              <a:cxnLst/>
              <a:rect l="l" t="t" r="r" b="b"/>
              <a:pathLst>
                <a:path w="1570990">
                  <a:moveTo>
                    <a:pt x="0" y="0"/>
                  </a:moveTo>
                  <a:lnTo>
                    <a:pt x="1570632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15177552" y="7062612"/>
              <a:ext cx="0" cy="1570990"/>
            </a:xfrm>
            <a:custGeom>
              <a:avLst/>
              <a:gdLst/>
              <a:ahLst/>
              <a:cxnLst/>
              <a:rect l="l" t="t" r="r" b="b"/>
              <a:pathLst>
                <a:path h="1570990">
                  <a:moveTo>
                    <a:pt x="0" y="1570632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13606919" y="7062612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90" h="1570990">
                  <a:moveTo>
                    <a:pt x="0" y="1570632"/>
                  </a:moveTo>
                  <a:lnTo>
                    <a:pt x="0" y="0"/>
                  </a:lnTo>
                </a:path>
                <a:path w="1570990" h="1570990">
                  <a:moveTo>
                    <a:pt x="0" y="1570632"/>
                  </a:moveTo>
                  <a:lnTo>
                    <a:pt x="1570632" y="1570632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13576475" y="7040939"/>
              <a:ext cx="1633855" cy="855980"/>
            </a:xfrm>
            <a:custGeom>
              <a:avLst/>
              <a:gdLst/>
              <a:ahLst/>
              <a:cxnLst/>
              <a:rect l="l" t="t" r="r" b="b"/>
              <a:pathLst>
                <a:path w="1633855" h="855979">
                  <a:moveTo>
                    <a:pt x="0" y="816724"/>
                  </a:moveTo>
                  <a:lnTo>
                    <a:pt x="49205" y="817990"/>
                  </a:lnTo>
                  <a:lnTo>
                    <a:pt x="92152" y="819355"/>
                  </a:lnTo>
                  <a:lnTo>
                    <a:pt x="149210" y="821649"/>
                  </a:lnTo>
                  <a:lnTo>
                    <a:pt x="188476" y="823520"/>
                  </a:lnTo>
                  <a:lnTo>
                    <a:pt x="227746" y="825802"/>
                  </a:lnTo>
                  <a:lnTo>
                    <a:pt x="267008" y="828336"/>
                  </a:lnTo>
                  <a:lnTo>
                    <a:pt x="306281" y="831330"/>
                  </a:lnTo>
                  <a:lnTo>
                    <a:pt x="345539" y="834567"/>
                  </a:lnTo>
                  <a:lnTo>
                    <a:pt x="384809" y="838226"/>
                  </a:lnTo>
                  <a:lnTo>
                    <a:pt x="424071" y="842011"/>
                  </a:lnTo>
                  <a:lnTo>
                    <a:pt x="463333" y="845929"/>
                  </a:lnTo>
                  <a:lnTo>
                    <a:pt x="484806" y="848041"/>
                  </a:lnTo>
                  <a:lnTo>
                    <a:pt x="541861" y="852832"/>
                  </a:lnTo>
                  <a:lnTo>
                    <a:pt x="581134" y="855205"/>
                  </a:lnTo>
                  <a:lnTo>
                    <a:pt x="620420" y="855677"/>
                  </a:lnTo>
                  <a:lnTo>
                    <a:pt x="641899" y="855359"/>
                  </a:lnTo>
                  <a:lnTo>
                    <a:pt x="699054" y="849480"/>
                  </a:lnTo>
                  <a:lnTo>
                    <a:pt x="738198" y="841875"/>
                  </a:lnTo>
                  <a:lnTo>
                    <a:pt x="777734" y="828615"/>
                  </a:lnTo>
                  <a:lnTo>
                    <a:pt x="816729" y="812222"/>
                  </a:lnTo>
                  <a:lnTo>
                    <a:pt x="856364" y="789263"/>
                  </a:lnTo>
                  <a:lnTo>
                    <a:pt x="895261" y="763344"/>
                  </a:lnTo>
                  <a:lnTo>
                    <a:pt x="934860" y="731482"/>
                  </a:lnTo>
                  <a:lnTo>
                    <a:pt x="973793" y="697398"/>
                  </a:lnTo>
                  <a:lnTo>
                    <a:pt x="1013270" y="659163"/>
                  </a:lnTo>
                  <a:lnTo>
                    <a:pt x="1052324" y="619610"/>
                  </a:lnTo>
                  <a:lnTo>
                    <a:pt x="1091688" y="577869"/>
                  </a:lnTo>
                  <a:lnTo>
                    <a:pt x="1130856" y="535539"/>
                  </a:lnTo>
                  <a:lnTo>
                    <a:pt x="1170141" y="492513"/>
                  </a:lnTo>
                  <a:lnTo>
                    <a:pt x="1191600" y="468899"/>
                  </a:lnTo>
                  <a:lnTo>
                    <a:pt x="1209387" y="449353"/>
                  </a:lnTo>
                  <a:lnTo>
                    <a:pt x="1248634" y="406314"/>
                  </a:lnTo>
                  <a:lnTo>
                    <a:pt x="1287919" y="363377"/>
                  </a:lnTo>
                  <a:lnTo>
                    <a:pt x="1327154" y="320905"/>
                  </a:lnTo>
                  <a:lnTo>
                    <a:pt x="1366451" y="278615"/>
                  </a:lnTo>
                  <a:lnTo>
                    <a:pt x="1405685" y="236850"/>
                  </a:lnTo>
                  <a:lnTo>
                    <a:pt x="1444982" y="195267"/>
                  </a:lnTo>
                  <a:lnTo>
                    <a:pt x="1484221" y="154158"/>
                  </a:lnTo>
                  <a:lnTo>
                    <a:pt x="1523514" y="113206"/>
                  </a:lnTo>
                  <a:lnTo>
                    <a:pt x="1562760" y="72621"/>
                  </a:lnTo>
                  <a:lnTo>
                    <a:pt x="1602046" y="32162"/>
                  </a:lnTo>
                  <a:lnTo>
                    <a:pt x="1619826" y="13940"/>
                  </a:lnTo>
                  <a:lnTo>
                    <a:pt x="1633458" y="0"/>
                  </a:lnTo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0" name="object 90"/>
          <p:cNvSpPr txBox="1"/>
          <p:nvPr/>
        </p:nvSpPr>
        <p:spPr>
          <a:xfrm>
            <a:off x="13148501" y="9504964"/>
            <a:ext cx="26289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65" dirty="0">
                <a:latin typeface="Trebuchet MS"/>
                <a:cs typeface="Trebuchet MS"/>
              </a:rPr>
              <a:t>-5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13246258" y="8719648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75" dirty="0">
                <a:latin typeface="Trebuchet MS"/>
                <a:cs typeface="Trebuchet MS"/>
              </a:rPr>
              <a:t>0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13246258" y="7934332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75" dirty="0">
                <a:latin typeface="Trebuchet MS"/>
                <a:cs typeface="Trebuchet MS"/>
              </a:rPr>
              <a:t>5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13476450" y="9783950"/>
            <a:ext cx="178498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846455" algn="l"/>
                <a:tab pos="1631950" algn="l"/>
              </a:tabLst>
            </a:pPr>
            <a:r>
              <a:rPr sz="1950" spc="65" dirty="0">
                <a:latin typeface="Trebuchet MS"/>
                <a:cs typeface="Trebuchet MS"/>
              </a:rPr>
              <a:t>-5	</a:t>
            </a:r>
            <a:r>
              <a:rPr sz="1950" spc="75" dirty="0">
                <a:latin typeface="Trebuchet MS"/>
                <a:cs typeface="Trebuchet MS"/>
              </a:rPr>
              <a:t>0	5</a:t>
            </a:r>
            <a:endParaRPr sz="1950" dirty="0">
              <a:latin typeface="Trebuchet MS"/>
              <a:cs typeface="Trebuchet MS"/>
            </a:endParaRPr>
          </a:p>
        </p:txBody>
      </p:sp>
      <p:grpSp>
        <p:nvGrpSpPr>
          <p:cNvPr id="94" name="object 94"/>
          <p:cNvGrpSpPr/>
          <p:nvPr/>
        </p:nvGrpSpPr>
        <p:grpSpPr>
          <a:xfrm>
            <a:off x="10388617" y="4307891"/>
            <a:ext cx="1623060" cy="1597025"/>
            <a:chOff x="10388617" y="3272189"/>
            <a:chExt cx="1623060" cy="1597025"/>
          </a:xfrm>
        </p:grpSpPr>
        <p:sp>
          <p:nvSpPr>
            <p:cNvPr id="95" name="object 95"/>
            <p:cNvSpPr/>
            <p:nvPr/>
          </p:nvSpPr>
          <p:spPr>
            <a:xfrm>
              <a:off x="11198612" y="3298328"/>
              <a:ext cx="0" cy="1570990"/>
            </a:xfrm>
            <a:custGeom>
              <a:avLst/>
              <a:gdLst/>
              <a:ahLst/>
              <a:cxnLst/>
              <a:rect l="l" t="t" r="r" b="b"/>
              <a:pathLst>
                <a:path h="1570989">
                  <a:moveTo>
                    <a:pt x="0" y="0"/>
                  </a:moveTo>
                  <a:lnTo>
                    <a:pt x="0" y="1570632"/>
                  </a:lnTo>
                </a:path>
              </a:pathLst>
            </a:custGeom>
            <a:ln w="10470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10418531" y="4078409"/>
              <a:ext cx="1570990" cy="0"/>
            </a:xfrm>
            <a:custGeom>
              <a:avLst/>
              <a:gdLst/>
              <a:ahLst/>
              <a:cxnLst/>
              <a:rect l="l" t="t" r="r" b="b"/>
              <a:pathLst>
                <a:path w="1570990">
                  <a:moveTo>
                    <a:pt x="0" y="0"/>
                  </a:moveTo>
                  <a:lnTo>
                    <a:pt x="1570632" y="0"/>
                  </a:lnTo>
                </a:path>
              </a:pathLst>
            </a:custGeom>
            <a:ln w="10470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10413295" y="3293093"/>
              <a:ext cx="1570990" cy="0"/>
            </a:xfrm>
            <a:custGeom>
              <a:avLst/>
              <a:gdLst/>
              <a:ahLst/>
              <a:cxnLst/>
              <a:rect l="l" t="t" r="r" b="b"/>
              <a:pathLst>
                <a:path w="1570990">
                  <a:moveTo>
                    <a:pt x="0" y="0"/>
                  </a:moveTo>
                  <a:lnTo>
                    <a:pt x="1570632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11983928" y="3293093"/>
              <a:ext cx="0" cy="1570990"/>
            </a:xfrm>
            <a:custGeom>
              <a:avLst/>
              <a:gdLst/>
              <a:ahLst/>
              <a:cxnLst/>
              <a:rect l="l" t="t" r="r" b="b"/>
              <a:pathLst>
                <a:path h="1570989">
                  <a:moveTo>
                    <a:pt x="0" y="1570632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10413295" y="3293093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90" h="1570989">
                  <a:moveTo>
                    <a:pt x="0" y="1570632"/>
                  </a:moveTo>
                  <a:lnTo>
                    <a:pt x="0" y="0"/>
                  </a:lnTo>
                </a:path>
                <a:path w="1570990" h="1570989">
                  <a:moveTo>
                    <a:pt x="0" y="1570632"/>
                  </a:moveTo>
                  <a:lnTo>
                    <a:pt x="1570632" y="1570632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10414794" y="3298366"/>
              <a:ext cx="1570990" cy="785495"/>
            </a:xfrm>
            <a:custGeom>
              <a:avLst/>
              <a:gdLst/>
              <a:ahLst/>
              <a:cxnLst/>
              <a:rect l="l" t="t" r="r" b="b"/>
              <a:pathLst>
                <a:path w="1570990" h="785495">
                  <a:moveTo>
                    <a:pt x="0" y="785243"/>
                  </a:moveTo>
                  <a:lnTo>
                    <a:pt x="39265" y="785222"/>
                  </a:lnTo>
                  <a:lnTo>
                    <a:pt x="78531" y="785180"/>
                  </a:lnTo>
                  <a:lnTo>
                    <a:pt x="117797" y="785117"/>
                  </a:lnTo>
                  <a:lnTo>
                    <a:pt x="157063" y="785012"/>
                  </a:lnTo>
                  <a:lnTo>
                    <a:pt x="196329" y="784845"/>
                  </a:lnTo>
                  <a:lnTo>
                    <a:pt x="235594" y="784562"/>
                  </a:lnTo>
                  <a:lnTo>
                    <a:pt x="274860" y="784101"/>
                  </a:lnTo>
                  <a:lnTo>
                    <a:pt x="314126" y="783337"/>
                  </a:lnTo>
                  <a:lnTo>
                    <a:pt x="353392" y="782080"/>
                  </a:lnTo>
                  <a:lnTo>
                    <a:pt x="392658" y="780018"/>
                  </a:lnTo>
                  <a:lnTo>
                    <a:pt x="431924" y="776646"/>
                  </a:lnTo>
                  <a:lnTo>
                    <a:pt x="471189" y="771149"/>
                  </a:lnTo>
                  <a:lnTo>
                    <a:pt x="510455" y="762259"/>
                  </a:lnTo>
                  <a:lnTo>
                    <a:pt x="549721" y="748029"/>
                  </a:lnTo>
                  <a:lnTo>
                    <a:pt x="588987" y="725705"/>
                  </a:lnTo>
                  <a:lnTo>
                    <a:pt x="628253" y="691664"/>
                  </a:lnTo>
                  <a:lnTo>
                    <a:pt x="667518" y="642011"/>
                  </a:lnTo>
                  <a:lnTo>
                    <a:pt x="706784" y="574076"/>
                  </a:lnTo>
                  <a:lnTo>
                    <a:pt x="746050" y="488791"/>
                  </a:lnTo>
                  <a:lnTo>
                    <a:pt x="785316" y="392616"/>
                  </a:lnTo>
                  <a:lnTo>
                    <a:pt x="824582" y="296451"/>
                  </a:lnTo>
                  <a:lnTo>
                    <a:pt x="863848" y="211166"/>
                  </a:lnTo>
                  <a:lnTo>
                    <a:pt x="903113" y="143220"/>
                  </a:lnTo>
                  <a:lnTo>
                    <a:pt x="942379" y="93578"/>
                  </a:lnTo>
                  <a:lnTo>
                    <a:pt x="981645" y="59537"/>
                  </a:lnTo>
                  <a:lnTo>
                    <a:pt x="1020911" y="37203"/>
                  </a:lnTo>
                  <a:lnTo>
                    <a:pt x="1060177" y="22983"/>
                  </a:lnTo>
                  <a:lnTo>
                    <a:pt x="1099442" y="14083"/>
                  </a:lnTo>
                  <a:lnTo>
                    <a:pt x="1138708" y="8586"/>
                  </a:lnTo>
                  <a:lnTo>
                    <a:pt x="1177974" y="5214"/>
                  </a:lnTo>
                  <a:lnTo>
                    <a:pt x="1217240" y="3162"/>
                  </a:lnTo>
                  <a:lnTo>
                    <a:pt x="1256506" y="1905"/>
                  </a:lnTo>
                  <a:lnTo>
                    <a:pt x="1295772" y="1141"/>
                  </a:lnTo>
                  <a:lnTo>
                    <a:pt x="1335037" y="680"/>
                  </a:lnTo>
                  <a:lnTo>
                    <a:pt x="1374303" y="397"/>
                  </a:lnTo>
                  <a:lnTo>
                    <a:pt x="1413569" y="230"/>
                  </a:lnTo>
                  <a:lnTo>
                    <a:pt x="1452835" y="125"/>
                  </a:lnTo>
                  <a:lnTo>
                    <a:pt x="1492101" y="62"/>
                  </a:lnTo>
                  <a:lnTo>
                    <a:pt x="1531366" y="20"/>
                  </a:lnTo>
                  <a:lnTo>
                    <a:pt x="1570632" y="0"/>
                  </a:lnTo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1" name="object 101"/>
          <p:cNvSpPr txBox="1"/>
          <p:nvPr/>
        </p:nvSpPr>
        <p:spPr>
          <a:xfrm>
            <a:off x="9955407" y="5735445"/>
            <a:ext cx="26289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65" dirty="0">
                <a:latin typeface="Trebuchet MS"/>
                <a:cs typeface="Trebuchet MS"/>
              </a:rPr>
              <a:t>-1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10053163" y="4950129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75" dirty="0">
                <a:latin typeface="Trebuchet MS"/>
                <a:cs typeface="Trebuchet MS"/>
              </a:rPr>
              <a:t>0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10053163" y="4164812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75" dirty="0">
                <a:latin typeface="Trebuchet MS"/>
                <a:cs typeface="Trebuchet MS"/>
              </a:rPr>
              <a:t>1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10213492" y="6014431"/>
            <a:ext cx="192468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916305" algn="l"/>
                <a:tab pos="1631950" algn="l"/>
              </a:tabLst>
            </a:pPr>
            <a:r>
              <a:rPr sz="1950" spc="65" dirty="0">
                <a:latin typeface="Trebuchet MS"/>
                <a:cs typeface="Trebuchet MS"/>
              </a:rPr>
              <a:t>-10	</a:t>
            </a:r>
            <a:r>
              <a:rPr sz="1950" spc="75" dirty="0">
                <a:latin typeface="Trebuchet MS"/>
                <a:cs typeface="Trebuchet MS"/>
              </a:rPr>
              <a:t>0	10</a:t>
            </a:r>
            <a:endParaRPr sz="1950">
              <a:latin typeface="Trebuchet MS"/>
              <a:cs typeface="Trebuchet MS"/>
            </a:endParaRPr>
          </a:p>
        </p:txBody>
      </p:sp>
      <p:grpSp>
        <p:nvGrpSpPr>
          <p:cNvPr id="105" name="object 105"/>
          <p:cNvGrpSpPr/>
          <p:nvPr/>
        </p:nvGrpSpPr>
        <p:grpSpPr>
          <a:xfrm>
            <a:off x="16743385" y="8045960"/>
            <a:ext cx="1685925" cy="1628775"/>
            <a:chOff x="16743385" y="7010258"/>
            <a:chExt cx="1685925" cy="1628775"/>
          </a:xfrm>
        </p:grpSpPr>
        <p:sp>
          <p:nvSpPr>
            <p:cNvPr id="106" name="object 106"/>
            <p:cNvSpPr/>
            <p:nvPr/>
          </p:nvSpPr>
          <p:spPr>
            <a:xfrm>
              <a:off x="17585852" y="7067847"/>
              <a:ext cx="0" cy="1570990"/>
            </a:xfrm>
            <a:custGeom>
              <a:avLst/>
              <a:gdLst/>
              <a:ahLst/>
              <a:cxnLst/>
              <a:rect l="l" t="t" r="r" b="b"/>
              <a:pathLst>
                <a:path h="1570990">
                  <a:moveTo>
                    <a:pt x="0" y="0"/>
                  </a:moveTo>
                  <a:lnTo>
                    <a:pt x="0" y="1570632"/>
                  </a:lnTo>
                </a:path>
              </a:pathLst>
            </a:custGeom>
            <a:ln w="10470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16805771" y="7847928"/>
              <a:ext cx="1570990" cy="0"/>
            </a:xfrm>
            <a:custGeom>
              <a:avLst/>
              <a:gdLst/>
              <a:ahLst/>
              <a:cxnLst/>
              <a:rect l="l" t="t" r="r" b="b"/>
              <a:pathLst>
                <a:path w="1570990">
                  <a:moveTo>
                    <a:pt x="0" y="0"/>
                  </a:moveTo>
                  <a:lnTo>
                    <a:pt x="1570632" y="0"/>
                  </a:lnTo>
                </a:path>
              </a:pathLst>
            </a:custGeom>
            <a:ln w="10470">
              <a:solidFill>
                <a:srgbClr val="8A8A8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16800535" y="7062612"/>
              <a:ext cx="1570990" cy="0"/>
            </a:xfrm>
            <a:custGeom>
              <a:avLst/>
              <a:gdLst/>
              <a:ahLst/>
              <a:cxnLst/>
              <a:rect l="l" t="t" r="r" b="b"/>
              <a:pathLst>
                <a:path w="1570990">
                  <a:moveTo>
                    <a:pt x="0" y="0"/>
                  </a:moveTo>
                  <a:lnTo>
                    <a:pt x="1570632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18371168" y="7062612"/>
              <a:ext cx="0" cy="1570990"/>
            </a:xfrm>
            <a:custGeom>
              <a:avLst/>
              <a:gdLst/>
              <a:ahLst/>
              <a:cxnLst/>
              <a:rect l="l" t="t" r="r" b="b"/>
              <a:pathLst>
                <a:path h="1570990">
                  <a:moveTo>
                    <a:pt x="0" y="1570632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16800535" y="7062612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90" h="1570990">
                  <a:moveTo>
                    <a:pt x="0" y="1570632"/>
                  </a:moveTo>
                  <a:lnTo>
                    <a:pt x="0" y="0"/>
                  </a:lnTo>
                </a:path>
                <a:path w="1570990" h="1570990">
                  <a:moveTo>
                    <a:pt x="0" y="1570632"/>
                  </a:moveTo>
                  <a:lnTo>
                    <a:pt x="1570632" y="1570632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16769562" y="7036435"/>
              <a:ext cx="1633855" cy="880110"/>
            </a:xfrm>
            <a:custGeom>
              <a:avLst/>
              <a:gdLst/>
              <a:ahLst/>
              <a:cxnLst/>
              <a:rect l="l" t="t" r="r" b="b"/>
              <a:pathLst>
                <a:path w="1633855" h="880109">
                  <a:moveTo>
                    <a:pt x="0" y="816728"/>
                  </a:moveTo>
                  <a:lnTo>
                    <a:pt x="0" y="816728"/>
                  </a:lnTo>
                  <a:lnTo>
                    <a:pt x="267007" y="816728"/>
                  </a:lnTo>
                  <a:lnTo>
                    <a:pt x="284850" y="816206"/>
                  </a:lnTo>
                  <a:lnTo>
                    <a:pt x="306406" y="815335"/>
                  </a:lnTo>
                  <a:lnTo>
                    <a:pt x="327897" y="815160"/>
                  </a:lnTo>
                  <a:lnTo>
                    <a:pt x="345539" y="816728"/>
                  </a:lnTo>
                  <a:lnTo>
                    <a:pt x="363462" y="822336"/>
                  </a:lnTo>
                  <a:lnTo>
                    <a:pt x="384871" y="831410"/>
                  </a:lnTo>
                  <a:lnTo>
                    <a:pt x="406247" y="840996"/>
                  </a:lnTo>
                  <a:lnTo>
                    <a:pt x="424070" y="848141"/>
                  </a:lnTo>
                  <a:lnTo>
                    <a:pt x="463218" y="859554"/>
                  </a:lnTo>
                  <a:lnTo>
                    <a:pt x="502602" y="869083"/>
                  </a:lnTo>
                  <a:lnTo>
                    <a:pt x="541821" y="875775"/>
                  </a:lnTo>
                  <a:lnTo>
                    <a:pt x="581134" y="879554"/>
                  </a:lnTo>
                  <a:lnTo>
                    <a:pt x="598944" y="878464"/>
                  </a:lnTo>
                  <a:lnTo>
                    <a:pt x="641926" y="872358"/>
                  </a:lnTo>
                  <a:lnTo>
                    <a:pt x="699049" y="859554"/>
                  </a:lnTo>
                  <a:lnTo>
                    <a:pt x="738197" y="848141"/>
                  </a:lnTo>
                  <a:lnTo>
                    <a:pt x="777679" y="833546"/>
                  </a:lnTo>
                  <a:lnTo>
                    <a:pt x="816729" y="816728"/>
                  </a:lnTo>
                  <a:lnTo>
                    <a:pt x="856258" y="794265"/>
                  </a:lnTo>
                  <a:lnTo>
                    <a:pt x="895260" y="769609"/>
                  </a:lnTo>
                  <a:lnTo>
                    <a:pt x="934758" y="741623"/>
                  </a:lnTo>
                  <a:lnTo>
                    <a:pt x="973792" y="712020"/>
                  </a:lnTo>
                  <a:lnTo>
                    <a:pt x="1013407" y="679089"/>
                  </a:lnTo>
                  <a:lnTo>
                    <a:pt x="1052324" y="643959"/>
                  </a:lnTo>
                  <a:lnTo>
                    <a:pt x="1091970" y="600581"/>
                  </a:lnTo>
                  <a:lnTo>
                    <a:pt x="1130855" y="554956"/>
                  </a:lnTo>
                  <a:lnTo>
                    <a:pt x="1170361" y="505899"/>
                  </a:lnTo>
                  <a:lnTo>
                    <a:pt x="1209387" y="455483"/>
                  </a:lnTo>
                  <a:lnTo>
                    <a:pt x="1248378" y="399710"/>
                  </a:lnTo>
                  <a:lnTo>
                    <a:pt x="1269726" y="369288"/>
                  </a:lnTo>
                  <a:lnTo>
                    <a:pt x="1287918" y="345539"/>
                  </a:lnTo>
                  <a:lnTo>
                    <a:pt x="1305344" y="326686"/>
                  </a:lnTo>
                  <a:lnTo>
                    <a:pt x="1326858" y="305330"/>
                  </a:lnTo>
                  <a:lnTo>
                    <a:pt x="1348536" y="284446"/>
                  </a:lnTo>
                  <a:lnTo>
                    <a:pt x="1366450" y="267007"/>
                  </a:lnTo>
                  <a:lnTo>
                    <a:pt x="1619837" y="13620"/>
                  </a:lnTo>
                  <a:lnTo>
                    <a:pt x="1633458" y="0"/>
                  </a:lnTo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2" name="object 112"/>
          <p:cNvSpPr txBox="1"/>
          <p:nvPr/>
        </p:nvSpPr>
        <p:spPr>
          <a:xfrm>
            <a:off x="16341587" y="9504964"/>
            <a:ext cx="26289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65" dirty="0">
                <a:latin typeface="Trebuchet MS"/>
                <a:cs typeface="Trebuchet MS"/>
              </a:rPr>
              <a:t>-5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16439343" y="8719648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75" dirty="0">
                <a:latin typeface="Trebuchet MS"/>
                <a:cs typeface="Trebuchet MS"/>
              </a:rPr>
              <a:t>0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16439343" y="7934332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75" dirty="0">
                <a:latin typeface="Trebuchet MS"/>
                <a:cs typeface="Trebuchet MS"/>
              </a:rPr>
              <a:t>5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10533356" y="3673475"/>
            <a:ext cx="133413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" dirty="0">
                <a:latin typeface="Arial"/>
                <a:cs typeface="Arial"/>
              </a:rPr>
              <a:t>Sigmoid</a:t>
            </a:r>
            <a:endParaRPr sz="2600">
              <a:latin typeface="Arial"/>
              <a:cs typeface="Arial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13939890" y="3673475"/>
            <a:ext cx="90678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5" dirty="0">
                <a:latin typeface="Arial"/>
                <a:cs typeface="Arial"/>
              </a:rPr>
              <a:t>ReLU</a:t>
            </a:r>
            <a:endParaRPr sz="2600">
              <a:latin typeface="Arial"/>
              <a:cs typeface="Arial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17039828" y="3673475"/>
            <a:ext cx="109347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0" dirty="0">
                <a:latin typeface="Arial"/>
                <a:cs typeface="Arial"/>
              </a:rPr>
              <a:t>ReLU6</a:t>
            </a:r>
            <a:endParaRPr sz="2600">
              <a:latin typeface="Arial"/>
              <a:cs typeface="Arial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10140166" y="6466269"/>
            <a:ext cx="214439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sz="2600" i="1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600" spc="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600" spc="-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600" spc="-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2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sz="2600" spc="-1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26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sz="2600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i="1" spc="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sz="2775" spc="-284" baseline="300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</a:t>
            </a:r>
            <a:r>
              <a:rPr sz="2775" i="1" spc="30" baseline="300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sz="2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object 123"/>
              <p:cNvSpPr txBox="1"/>
              <p:nvPr/>
            </p:nvSpPr>
            <p:spPr>
              <a:xfrm>
                <a:off x="10153905" y="10400428"/>
                <a:ext cx="2117725" cy="417422"/>
              </a:xfrm>
              <a:prstGeom prst="rect">
                <a:avLst/>
              </a:prstGeom>
            </p:spPr>
            <p:txBody>
              <a:bodyPr vert="horz" wrap="square" lIns="0" tIns="17145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35"/>
                  </a:spcBef>
                </a:pPr>
                <a:r>
                  <a:rPr sz="2600" i="1" spc="1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sz="2600" i="1" spc="8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sz="2600" spc="36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sz="2600" spc="16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sz="2600" spc="-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max</a:t>
                </a:r>
                <a:r>
                  <a:rPr sz="2600" spc="-13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sz="2600" spc="-114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zh-TW" altLang="en-US" sz="2600" i="1" spc="-114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r>
                  <a:rPr sz="2600" i="1" spc="1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sz="2600" spc="12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sz="2600" spc="16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sz="2600" i="1" spc="15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sz="2600" spc="-114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sz="2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3" name="object 1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3905" y="10400428"/>
                <a:ext cx="2117725" cy="417422"/>
              </a:xfrm>
              <a:prstGeom prst="rect">
                <a:avLst/>
              </a:prstGeom>
              <a:blipFill>
                <a:blip r:embed="rId2"/>
                <a:stretch>
                  <a:fillRect l="-8929" t="-17143" r="-7738" b="-4000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" name="object 124"/>
          <p:cNvSpPr txBox="1"/>
          <p:nvPr/>
        </p:nvSpPr>
        <p:spPr>
          <a:xfrm>
            <a:off x="10225429" y="7442993"/>
            <a:ext cx="194945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0" dirty="0">
                <a:latin typeface="Arial"/>
                <a:cs typeface="Arial"/>
              </a:rPr>
              <a:t>Leaky</a:t>
            </a:r>
            <a:r>
              <a:rPr sz="2600" b="1" spc="-70" dirty="0">
                <a:latin typeface="Arial"/>
                <a:cs typeface="Arial"/>
              </a:rPr>
              <a:t> </a:t>
            </a:r>
            <a:r>
              <a:rPr sz="2600" b="1" spc="35" dirty="0">
                <a:latin typeface="Arial"/>
                <a:cs typeface="Arial"/>
              </a:rPr>
              <a:t>ReLU</a:t>
            </a:r>
            <a:endParaRPr sz="2600">
              <a:latin typeface="Arial"/>
              <a:cs typeface="Arial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13902866" y="7442993"/>
            <a:ext cx="98107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dirty="0">
                <a:latin typeface="Arial"/>
                <a:cs typeface="Arial"/>
              </a:rPr>
              <a:t>Swish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13339085" y="10422151"/>
            <a:ext cx="213296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sz="2600" i="1" spc="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sz="2600" spc="1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i="1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TW" altLang="en-US" sz="2600" i="1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TW" altLang="en-US" sz="2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sz="2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sz="2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i="1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sz="2775" spc="-52" baseline="300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−</a:t>
            </a:r>
            <a:r>
              <a:rPr sz="2775" i="1" spc="-52" baseline="300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sz="2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5" name="群組 134">
            <a:extLst>
              <a:ext uri="{FF2B5EF4-FFF2-40B4-BE49-F238E27FC236}">
                <a16:creationId xmlns:a16="http://schemas.microsoft.com/office/drawing/2014/main" id="{99AD599D-F668-8F92-B8EF-F681DA59D6A5}"/>
              </a:ext>
            </a:extLst>
          </p:cNvPr>
          <p:cNvGrpSpPr/>
          <p:nvPr/>
        </p:nvGrpSpPr>
        <p:grpSpPr>
          <a:xfrm>
            <a:off x="1307422" y="4091235"/>
            <a:ext cx="7944502" cy="4378027"/>
            <a:chOff x="10902245" y="3392857"/>
            <a:chExt cx="7944502" cy="4378027"/>
          </a:xfrm>
        </p:grpSpPr>
        <p:grpSp>
          <p:nvGrpSpPr>
            <p:cNvPr id="136" name="object 19">
              <a:extLst>
                <a:ext uri="{FF2B5EF4-FFF2-40B4-BE49-F238E27FC236}">
                  <a16:creationId xmlns:a16="http://schemas.microsoft.com/office/drawing/2014/main" id="{2E0A7778-F1BB-90EF-FBF7-70F6EB995879}"/>
                </a:ext>
              </a:extLst>
            </p:cNvPr>
            <p:cNvGrpSpPr/>
            <p:nvPr/>
          </p:nvGrpSpPr>
          <p:grpSpPr>
            <a:xfrm>
              <a:off x="12228609" y="4332768"/>
              <a:ext cx="3446779" cy="2737485"/>
              <a:chOff x="12228609" y="4332768"/>
              <a:chExt cx="3446779" cy="2737485"/>
            </a:xfrm>
          </p:grpSpPr>
          <p:sp>
            <p:nvSpPr>
              <p:cNvPr id="170" name="object 20">
                <a:extLst>
                  <a:ext uri="{FF2B5EF4-FFF2-40B4-BE49-F238E27FC236}">
                    <a16:creationId xmlns:a16="http://schemas.microsoft.com/office/drawing/2014/main" id="{B95B9824-E0A2-5E42-3877-8E9E81603872}"/>
                  </a:ext>
                </a:extLst>
              </p:cNvPr>
              <p:cNvSpPr/>
              <p:nvPr/>
            </p:nvSpPr>
            <p:spPr>
              <a:xfrm>
                <a:off x="13536705" y="4642979"/>
                <a:ext cx="2112645" cy="2112645"/>
              </a:xfrm>
              <a:custGeom>
                <a:avLst/>
                <a:gdLst/>
                <a:ahLst/>
                <a:cxnLst/>
                <a:rect l="l" t="t" r="r" b="b"/>
                <a:pathLst>
                  <a:path w="2112644" h="2112645">
                    <a:moveTo>
                      <a:pt x="1802795" y="309312"/>
                    </a:moveTo>
                    <a:lnTo>
                      <a:pt x="1836209" y="344262"/>
                    </a:lnTo>
                    <a:lnTo>
                      <a:pt x="1867713" y="380333"/>
                    </a:lnTo>
                    <a:lnTo>
                      <a:pt x="1897308" y="417458"/>
                    </a:lnTo>
                    <a:lnTo>
                      <a:pt x="1924993" y="455571"/>
                    </a:lnTo>
                    <a:lnTo>
                      <a:pt x="1950769" y="494608"/>
                    </a:lnTo>
                    <a:lnTo>
                      <a:pt x="1974636" y="534501"/>
                    </a:lnTo>
                    <a:lnTo>
                      <a:pt x="1996593" y="575184"/>
                    </a:lnTo>
                    <a:lnTo>
                      <a:pt x="2016641" y="616593"/>
                    </a:lnTo>
                    <a:lnTo>
                      <a:pt x="2034780" y="658661"/>
                    </a:lnTo>
                    <a:lnTo>
                      <a:pt x="2051009" y="701322"/>
                    </a:lnTo>
                    <a:lnTo>
                      <a:pt x="2065329" y="744510"/>
                    </a:lnTo>
                    <a:lnTo>
                      <a:pt x="2077740" y="788160"/>
                    </a:lnTo>
                    <a:lnTo>
                      <a:pt x="2088241" y="832205"/>
                    </a:lnTo>
                    <a:lnTo>
                      <a:pt x="2096833" y="876579"/>
                    </a:lnTo>
                    <a:lnTo>
                      <a:pt x="2103516" y="921217"/>
                    </a:lnTo>
                    <a:lnTo>
                      <a:pt x="2108289" y="966053"/>
                    </a:lnTo>
                    <a:lnTo>
                      <a:pt x="2111153" y="1011020"/>
                    </a:lnTo>
                    <a:lnTo>
                      <a:pt x="2112108" y="1056054"/>
                    </a:lnTo>
                    <a:lnTo>
                      <a:pt x="2111153" y="1101087"/>
                    </a:lnTo>
                    <a:lnTo>
                      <a:pt x="2108289" y="1146055"/>
                    </a:lnTo>
                    <a:lnTo>
                      <a:pt x="2103516" y="1190890"/>
                    </a:lnTo>
                    <a:lnTo>
                      <a:pt x="2096833" y="1235529"/>
                    </a:lnTo>
                    <a:lnTo>
                      <a:pt x="2088241" y="1279903"/>
                    </a:lnTo>
                    <a:lnTo>
                      <a:pt x="2077740" y="1323948"/>
                    </a:lnTo>
                    <a:lnTo>
                      <a:pt x="2065329" y="1367597"/>
                    </a:lnTo>
                    <a:lnTo>
                      <a:pt x="2051009" y="1410785"/>
                    </a:lnTo>
                    <a:lnTo>
                      <a:pt x="2034780" y="1453446"/>
                    </a:lnTo>
                    <a:lnTo>
                      <a:pt x="2016641" y="1495514"/>
                    </a:lnTo>
                    <a:lnTo>
                      <a:pt x="1996593" y="1536923"/>
                    </a:lnTo>
                    <a:lnTo>
                      <a:pt x="1974636" y="1577607"/>
                    </a:lnTo>
                    <a:lnTo>
                      <a:pt x="1950769" y="1617500"/>
                    </a:lnTo>
                    <a:lnTo>
                      <a:pt x="1924993" y="1656536"/>
                    </a:lnTo>
                    <a:lnTo>
                      <a:pt x="1897308" y="1694650"/>
                    </a:lnTo>
                    <a:lnTo>
                      <a:pt x="1867713" y="1731775"/>
                    </a:lnTo>
                    <a:lnTo>
                      <a:pt x="1836209" y="1767845"/>
                    </a:lnTo>
                    <a:lnTo>
                      <a:pt x="1802795" y="1802795"/>
                    </a:lnTo>
                    <a:lnTo>
                      <a:pt x="1767845" y="1836209"/>
                    </a:lnTo>
                    <a:lnTo>
                      <a:pt x="1731775" y="1867713"/>
                    </a:lnTo>
                    <a:lnTo>
                      <a:pt x="1694650" y="1897308"/>
                    </a:lnTo>
                    <a:lnTo>
                      <a:pt x="1656536" y="1924993"/>
                    </a:lnTo>
                    <a:lnTo>
                      <a:pt x="1617500" y="1950769"/>
                    </a:lnTo>
                    <a:lnTo>
                      <a:pt x="1577607" y="1974636"/>
                    </a:lnTo>
                    <a:lnTo>
                      <a:pt x="1536923" y="1996593"/>
                    </a:lnTo>
                    <a:lnTo>
                      <a:pt x="1495514" y="2016641"/>
                    </a:lnTo>
                    <a:lnTo>
                      <a:pt x="1453446" y="2034780"/>
                    </a:lnTo>
                    <a:lnTo>
                      <a:pt x="1410785" y="2051009"/>
                    </a:lnTo>
                    <a:lnTo>
                      <a:pt x="1367597" y="2065329"/>
                    </a:lnTo>
                    <a:lnTo>
                      <a:pt x="1323948" y="2077740"/>
                    </a:lnTo>
                    <a:lnTo>
                      <a:pt x="1279903" y="2088241"/>
                    </a:lnTo>
                    <a:lnTo>
                      <a:pt x="1235529" y="2096833"/>
                    </a:lnTo>
                    <a:lnTo>
                      <a:pt x="1190890" y="2103516"/>
                    </a:lnTo>
                    <a:lnTo>
                      <a:pt x="1146055" y="2108289"/>
                    </a:lnTo>
                    <a:lnTo>
                      <a:pt x="1101087" y="2111153"/>
                    </a:lnTo>
                    <a:lnTo>
                      <a:pt x="1056054" y="2112108"/>
                    </a:lnTo>
                    <a:lnTo>
                      <a:pt x="1011020" y="2111153"/>
                    </a:lnTo>
                    <a:lnTo>
                      <a:pt x="966053" y="2108289"/>
                    </a:lnTo>
                    <a:lnTo>
                      <a:pt x="921217" y="2103516"/>
                    </a:lnTo>
                    <a:lnTo>
                      <a:pt x="876579" y="2096833"/>
                    </a:lnTo>
                    <a:lnTo>
                      <a:pt x="832205" y="2088241"/>
                    </a:lnTo>
                    <a:lnTo>
                      <a:pt x="788160" y="2077740"/>
                    </a:lnTo>
                    <a:lnTo>
                      <a:pt x="744510" y="2065329"/>
                    </a:lnTo>
                    <a:lnTo>
                      <a:pt x="701322" y="2051009"/>
                    </a:lnTo>
                    <a:lnTo>
                      <a:pt x="658661" y="2034780"/>
                    </a:lnTo>
                    <a:lnTo>
                      <a:pt x="616593" y="2016641"/>
                    </a:lnTo>
                    <a:lnTo>
                      <a:pt x="575184" y="1996593"/>
                    </a:lnTo>
                    <a:lnTo>
                      <a:pt x="534501" y="1974636"/>
                    </a:lnTo>
                    <a:lnTo>
                      <a:pt x="494608" y="1950769"/>
                    </a:lnTo>
                    <a:lnTo>
                      <a:pt x="455571" y="1924993"/>
                    </a:lnTo>
                    <a:lnTo>
                      <a:pt x="417458" y="1897308"/>
                    </a:lnTo>
                    <a:lnTo>
                      <a:pt x="380333" y="1867713"/>
                    </a:lnTo>
                    <a:lnTo>
                      <a:pt x="344262" y="1836209"/>
                    </a:lnTo>
                    <a:lnTo>
                      <a:pt x="309312" y="1802795"/>
                    </a:lnTo>
                    <a:lnTo>
                      <a:pt x="275899" y="1767845"/>
                    </a:lnTo>
                    <a:lnTo>
                      <a:pt x="244395" y="1731775"/>
                    </a:lnTo>
                    <a:lnTo>
                      <a:pt x="214800" y="1694650"/>
                    </a:lnTo>
                    <a:lnTo>
                      <a:pt x="187115" y="1656536"/>
                    </a:lnTo>
                    <a:lnTo>
                      <a:pt x="161338" y="1617500"/>
                    </a:lnTo>
                    <a:lnTo>
                      <a:pt x="137472" y="1577607"/>
                    </a:lnTo>
                    <a:lnTo>
                      <a:pt x="115514" y="1536923"/>
                    </a:lnTo>
                    <a:lnTo>
                      <a:pt x="95466" y="1495514"/>
                    </a:lnTo>
                    <a:lnTo>
                      <a:pt x="77328" y="1453446"/>
                    </a:lnTo>
                    <a:lnTo>
                      <a:pt x="61098" y="1410785"/>
                    </a:lnTo>
                    <a:lnTo>
                      <a:pt x="46778" y="1367597"/>
                    </a:lnTo>
                    <a:lnTo>
                      <a:pt x="34368" y="1323948"/>
                    </a:lnTo>
                    <a:lnTo>
                      <a:pt x="23866" y="1279903"/>
                    </a:lnTo>
                    <a:lnTo>
                      <a:pt x="15274" y="1235529"/>
                    </a:lnTo>
                    <a:lnTo>
                      <a:pt x="8592" y="1190890"/>
                    </a:lnTo>
                    <a:lnTo>
                      <a:pt x="3818" y="1146055"/>
                    </a:lnTo>
                    <a:lnTo>
                      <a:pt x="954" y="1101087"/>
                    </a:lnTo>
                    <a:lnTo>
                      <a:pt x="0" y="1056054"/>
                    </a:lnTo>
                    <a:lnTo>
                      <a:pt x="954" y="1011020"/>
                    </a:lnTo>
                    <a:lnTo>
                      <a:pt x="3818" y="966053"/>
                    </a:lnTo>
                    <a:lnTo>
                      <a:pt x="8592" y="921217"/>
                    </a:lnTo>
                    <a:lnTo>
                      <a:pt x="15274" y="876579"/>
                    </a:lnTo>
                    <a:lnTo>
                      <a:pt x="23866" y="832205"/>
                    </a:lnTo>
                    <a:lnTo>
                      <a:pt x="34368" y="788160"/>
                    </a:lnTo>
                    <a:lnTo>
                      <a:pt x="46778" y="744510"/>
                    </a:lnTo>
                    <a:lnTo>
                      <a:pt x="61098" y="701322"/>
                    </a:lnTo>
                    <a:lnTo>
                      <a:pt x="77328" y="658661"/>
                    </a:lnTo>
                    <a:lnTo>
                      <a:pt x="95466" y="616593"/>
                    </a:lnTo>
                    <a:lnTo>
                      <a:pt x="115514" y="575184"/>
                    </a:lnTo>
                    <a:lnTo>
                      <a:pt x="137472" y="534501"/>
                    </a:lnTo>
                    <a:lnTo>
                      <a:pt x="161338" y="494608"/>
                    </a:lnTo>
                    <a:lnTo>
                      <a:pt x="187115" y="455571"/>
                    </a:lnTo>
                    <a:lnTo>
                      <a:pt x="214800" y="417458"/>
                    </a:lnTo>
                    <a:lnTo>
                      <a:pt x="244395" y="380333"/>
                    </a:lnTo>
                    <a:lnTo>
                      <a:pt x="275899" y="344262"/>
                    </a:lnTo>
                    <a:lnTo>
                      <a:pt x="309312" y="309312"/>
                    </a:lnTo>
                    <a:lnTo>
                      <a:pt x="344262" y="275899"/>
                    </a:lnTo>
                    <a:lnTo>
                      <a:pt x="380333" y="244395"/>
                    </a:lnTo>
                    <a:lnTo>
                      <a:pt x="417458" y="214800"/>
                    </a:lnTo>
                    <a:lnTo>
                      <a:pt x="455571" y="187115"/>
                    </a:lnTo>
                    <a:lnTo>
                      <a:pt x="494608" y="161338"/>
                    </a:lnTo>
                    <a:lnTo>
                      <a:pt x="534501" y="137472"/>
                    </a:lnTo>
                    <a:lnTo>
                      <a:pt x="575184" y="115514"/>
                    </a:lnTo>
                    <a:lnTo>
                      <a:pt x="616593" y="95466"/>
                    </a:lnTo>
                    <a:lnTo>
                      <a:pt x="658661" y="77328"/>
                    </a:lnTo>
                    <a:lnTo>
                      <a:pt x="701322" y="61098"/>
                    </a:lnTo>
                    <a:lnTo>
                      <a:pt x="744510" y="46778"/>
                    </a:lnTo>
                    <a:lnTo>
                      <a:pt x="788160" y="34368"/>
                    </a:lnTo>
                    <a:lnTo>
                      <a:pt x="832205" y="23866"/>
                    </a:lnTo>
                    <a:lnTo>
                      <a:pt x="876579" y="15274"/>
                    </a:lnTo>
                    <a:lnTo>
                      <a:pt x="921217" y="8592"/>
                    </a:lnTo>
                    <a:lnTo>
                      <a:pt x="966053" y="3818"/>
                    </a:lnTo>
                    <a:lnTo>
                      <a:pt x="1011020" y="954"/>
                    </a:lnTo>
                    <a:lnTo>
                      <a:pt x="1056054" y="0"/>
                    </a:lnTo>
                    <a:lnTo>
                      <a:pt x="1101087" y="954"/>
                    </a:lnTo>
                    <a:lnTo>
                      <a:pt x="1146055" y="3818"/>
                    </a:lnTo>
                    <a:lnTo>
                      <a:pt x="1190890" y="8592"/>
                    </a:lnTo>
                    <a:lnTo>
                      <a:pt x="1235529" y="15274"/>
                    </a:lnTo>
                    <a:lnTo>
                      <a:pt x="1279903" y="23866"/>
                    </a:lnTo>
                    <a:lnTo>
                      <a:pt x="1323948" y="34368"/>
                    </a:lnTo>
                    <a:lnTo>
                      <a:pt x="1367597" y="46778"/>
                    </a:lnTo>
                    <a:lnTo>
                      <a:pt x="1410785" y="61098"/>
                    </a:lnTo>
                    <a:lnTo>
                      <a:pt x="1453446" y="77328"/>
                    </a:lnTo>
                    <a:lnTo>
                      <a:pt x="1495514" y="95466"/>
                    </a:lnTo>
                    <a:lnTo>
                      <a:pt x="1536923" y="115514"/>
                    </a:lnTo>
                    <a:lnTo>
                      <a:pt x="1577607" y="137472"/>
                    </a:lnTo>
                    <a:lnTo>
                      <a:pt x="1617500" y="161338"/>
                    </a:lnTo>
                    <a:lnTo>
                      <a:pt x="1656536" y="187115"/>
                    </a:lnTo>
                    <a:lnTo>
                      <a:pt x="1694650" y="214800"/>
                    </a:lnTo>
                    <a:lnTo>
                      <a:pt x="1731775" y="244395"/>
                    </a:lnTo>
                    <a:lnTo>
                      <a:pt x="1767845" y="275899"/>
                    </a:lnTo>
                    <a:lnTo>
                      <a:pt x="1802795" y="309312"/>
                    </a:lnTo>
                    <a:close/>
                  </a:path>
                </a:pathLst>
              </a:custGeom>
              <a:ln w="52354">
                <a:solidFill>
                  <a:srgbClr val="0080CC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object 21">
                <a:extLst>
                  <a:ext uri="{FF2B5EF4-FFF2-40B4-BE49-F238E27FC236}">
                    <a16:creationId xmlns:a16="http://schemas.microsoft.com/office/drawing/2014/main" id="{043E89FC-9E2B-2B85-D1FB-DA8444654BF0}"/>
                  </a:ext>
                </a:extLst>
              </p:cNvPr>
              <p:cNvSpPr/>
              <p:nvPr/>
            </p:nvSpPr>
            <p:spPr>
              <a:xfrm>
                <a:off x="12692493" y="4353723"/>
                <a:ext cx="713740" cy="713740"/>
              </a:xfrm>
              <a:custGeom>
                <a:avLst/>
                <a:gdLst/>
                <a:ahLst/>
                <a:cxnLst/>
                <a:rect l="l" t="t" r="r" b="b"/>
                <a:pathLst>
                  <a:path w="713740" h="713739">
                    <a:moveTo>
                      <a:pt x="0" y="0"/>
                    </a:moveTo>
                    <a:lnTo>
                      <a:pt x="698474" y="698474"/>
                    </a:lnTo>
                    <a:lnTo>
                      <a:pt x="713282" y="713282"/>
                    </a:lnTo>
                  </a:path>
                </a:pathLst>
              </a:custGeom>
              <a:ln w="41883">
                <a:solidFill>
                  <a:srgbClr val="8A8A8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object 22">
                <a:extLst>
                  <a:ext uri="{FF2B5EF4-FFF2-40B4-BE49-F238E27FC236}">
                    <a16:creationId xmlns:a16="http://schemas.microsoft.com/office/drawing/2014/main" id="{7CA413AB-1D08-55B5-2133-0345DCE29D9E}"/>
                  </a:ext>
                </a:extLst>
              </p:cNvPr>
              <p:cNvSpPr/>
              <p:nvPr/>
            </p:nvSpPr>
            <p:spPr>
              <a:xfrm>
                <a:off x="13328777" y="4990007"/>
                <a:ext cx="186690" cy="186690"/>
              </a:xfrm>
              <a:custGeom>
                <a:avLst/>
                <a:gdLst/>
                <a:ahLst/>
                <a:cxnLst/>
                <a:rect l="l" t="t" r="r" b="b"/>
                <a:pathLst>
                  <a:path w="186690" h="186689">
                    <a:moveTo>
                      <a:pt x="124383" y="0"/>
                    </a:moveTo>
                    <a:lnTo>
                      <a:pt x="0" y="124383"/>
                    </a:lnTo>
                    <a:lnTo>
                      <a:pt x="186580" y="186580"/>
                    </a:lnTo>
                    <a:lnTo>
                      <a:pt x="124383" y="0"/>
                    </a:lnTo>
                    <a:close/>
                  </a:path>
                </a:pathLst>
              </a:custGeom>
              <a:solidFill>
                <a:srgbClr val="8A8A8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object 23">
                <a:extLst>
                  <a:ext uri="{FF2B5EF4-FFF2-40B4-BE49-F238E27FC236}">
                    <a16:creationId xmlns:a16="http://schemas.microsoft.com/office/drawing/2014/main" id="{81AE4664-247C-DF21-272B-AAB07E2130FC}"/>
                  </a:ext>
                </a:extLst>
              </p:cNvPr>
              <p:cNvSpPr/>
              <p:nvPr/>
            </p:nvSpPr>
            <p:spPr>
              <a:xfrm>
                <a:off x="12249564" y="5699032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8A8A8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object 24">
                <a:extLst>
                  <a:ext uri="{FF2B5EF4-FFF2-40B4-BE49-F238E27FC236}">
                    <a16:creationId xmlns:a16="http://schemas.microsoft.com/office/drawing/2014/main" id="{AB710EF9-3B02-345A-E2E6-6D2E071FD8EA}"/>
                  </a:ext>
                </a:extLst>
              </p:cNvPr>
              <p:cNvSpPr/>
              <p:nvPr/>
            </p:nvSpPr>
            <p:spPr>
              <a:xfrm>
                <a:off x="13313615" y="5611077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30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8A8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object 25">
                <a:extLst>
                  <a:ext uri="{FF2B5EF4-FFF2-40B4-BE49-F238E27FC236}">
                    <a16:creationId xmlns:a16="http://schemas.microsoft.com/office/drawing/2014/main" id="{C0D76322-CAC0-44A7-262C-106A7938EDBB}"/>
                  </a:ext>
                </a:extLst>
              </p:cNvPr>
              <p:cNvSpPr/>
              <p:nvPr/>
            </p:nvSpPr>
            <p:spPr>
              <a:xfrm>
                <a:off x="12690074" y="6331065"/>
                <a:ext cx="718185" cy="718185"/>
              </a:xfrm>
              <a:custGeom>
                <a:avLst/>
                <a:gdLst/>
                <a:ahLst/>
                <a:cxnLst/>
                <a:rect l="l" t="t" r="r" b="b"/>
                <a:pathLst>
                  <a:path w="718184" h="718184">
                    <a:moveTo>
                      <a:pt x="0" y="718117"/>
                    </a:moveTo>
                    <a:lnTo>
                      <a:pt x="703309" y="14808"/>
                    </a:lnTo>
                    <a:lnTo>
                      <a:pt x="718117" y="0"/>
                    </a:lnTo>
                  </a:path>
                </a:pathLst>
              </a:custGeom>
              <a:ln w="41883">
                <a:solidFill>
                  <a:srgbClr val="8A8A8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object 26">
                <a:extLst>
                  <a:ext uri="{FF2B5EF4-FFF2-40B4-BE49-F238E27FC236}">
                    <a16:creationId xmlns:a16="http://schemas.microsoft.com/office/drawing/2014/main" id="{268A2ACB-F536-0F8D-B07F-BDC181969F99}"/>
                  </a:ext>
                </a:extLst>
              </p:cNvPr>
              <p:cNvSpPr/>
              <p:nvPr/>
            </p:nvSpPr>
            <p:spPr>
              <a:xfrm>
                <a:off x="13331185" y="6221483"/>
                <a:ext cx="186690" cy="186690"/>
              </a:xfrm>
              <a:custGeom>
                <a:avLst/>
                <a:gdLst/>
                <a:ahLst/>
                <a:cxnLst/>
                <a:rect l="l" t="t" r="r" b="b"/>
                <a:pathLst>
                  <a:path w="186690" h="186689">
                    <a:moveTo>
                      <a:pt x="186591" y="0"/>
                    </a:moveTo>
                    <a:lnTo>
                      <a:pt x="0" y="62197"/>
                    </a:lnTo>
                    <a:lnTo>
                      <a:pt x="124394" y="186580"/>
                    </a:lnTo>
                    <a:lnTo>
                      <a:pt x="186591" y="0"/>
                    </a:lnTo>
                    <a:close/>
                  </a:path>
                </a:pathLst>
              </a:custGeom>
              <a:solidFill>
                <a:srgbClr val="8A8A8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object 27">
                <a:extLst>
                  <a:ext uri="{FF2B5EF4-FFF2-40B4-BE49-F238E27FC236}">
                    <a16:creationId xmlns:a16="http://schemas.microsoft.com/office/drawing/2014/main" id="{4EA48935-EFAA-C832-DFD2-1C10AAF2794B}"/>
                  </a:ext>
                </a:extLst>
              </p:cNvPr>
              <p:cNvSpPr/>
              <p:nvPr/>
            </p:nvSpPr>
            <p:spPr>
              <a:xfrm>
                <a:off x="15293597" y="4915786"/>
                <a:ext cx="0" cy="1566545"/>
              </a:xfrm>
              <a:custGeom>
                <a:avLst/>
                <a:gdLst/>
                <a:ahLst/>
                <a:cxnLst/>
                <a:rect l="l" t="t" r="r" b="b"/>
                <a:pathLst>
                  <a:path h="1566545">
                    <a:moveTo>
                      <a:pt x="0" y="1566496"/>
                    </a:moveTo>
                    <a:lnTo>
                      <a:pt x="0" y="0"/>
                    </a:lnTo>
                  </a:path>
                </a:pathLst>
              </a:custGeom>
              <a:ln w="52354">
                <a:solidFill>
                  <a:srgbClr val="0080CC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7" name="object 35">
              <a:extLst>
                <a:ext uri="{FF2B5EF4-FFF2-40B4-BE49-F238E27FC236}">
                  <a16:creationId xmlns:a16="http://schemas.microsoft.com/office/drawing/2014/main" id="{D9847FB2-AAC6-1CA1-C5E8-F775367A96FA}"/>
                </a:ext>
              </a:extLst>
            </p:cNvPr>
            <p:cNvGrpSpPr/>
            <p:nvPr/>
          </p:nvGrpSpPr>
          <p:grpSpPr>
            <a:xfrm>
              <a:off x="14582282" y="5611077"/>
              <a:ext cx="2353945" cy="1590675"/>
              <a:chOff x="14582282" y="5611077"/>
              <a:chExt cx="2353945" cy="1590675"/>
            </a:xfrm>
          </p:grpSpPr>
          <p:sp>
            <p:nvSpPr>
              <p:cNvPr id="165" name="object 36">
                <a:extLst>
                  <a:ext uri="{FF2B5EF4-FFF2-40B4-BE49-F238E27FC236}">
                    <a16:creationId xmlns:a16="http://schemas.microsoft.com/office/drawing/2014/main" id="{35A38DA9-69E2-BA0C-2F41-169A9E77ECA8}"/>
                  </a:ext>
                </a:extLst>
              </p:cNvPr>
              <p:cNvSpPr/>
              <p:nvPr/>
            </p:nvSpPr>
            <p:spPr>
              <a:xfrm>
                <a:off x="15695982" y="5699032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00ADB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object 37">
                <a:extLst>
                  <a:ext uri="{FF2B5EF4-FFF2-40B4-BE49-F238E27FC236}">
                    <a16:creationId xmlns:a16="http://schemas.microsoft.com/office/drawing/2014/main" id="{0805FCE7-B6F0-680A-E23E-FAFE30BF4B9A}"/>
                  </a:ext>
                </a:extLst>
              </p:cNvPr>
              <p:cNvSpPr/>
              <p:nvPr/>
            </p:nvSpPr>
            <p:spPr>
              <a:xfrm>
                <a:off x="16760045" y="5611077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30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ADB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object 38">
                <a:extLst>
                  <a:ext uri="{FF2B5EF4-FFF2-40B4-BE49-F238E27FC236}">
                    <a16:creationId xmlns:a16="http://schemas.microsoft.com/office/drawing/2014/main" id="{B9FE2627-4FA7-969E-72FB-F1F13EAFBCE7}"/>
                  </a:ext>
                </a:extLst>
              </p:cNvPr>
              <p:cNvSpPr/>
              <p:nvPr/>
            </p:nvSpPr>
            <p:spPr>
              <a:xfrm>
                <a:off x="15566339" y="6218057"/>
                <a:ext cx="264795" cy="482600"/>
              </a:xfrm>
              <a:custGeom>
                <a:avLst/>
                <a:gdLst/>
                <a:ahLst/>
                <a:cxnLst/>
                <a:rect l="l" t="t" r="r" b="b"/>
                <a:pathLst>
                  <a:path w="264794" h="482600">
                    <a:moveTo>
                      <a:pt x="245862" y="482589"/>
                    </a:moveTo>
                    <a:lnTo>
                      <a:pt x="0" y="9659"/>
                    </a:lnTo>
                    <a:lnTo>
                      <a:pt x="18580" y="0"/>
                    </a:lnTo>
                    <a:lnTo>
                      <a:pt x="264443" y="472929"/>
                    </a:lnTo>
                    <a:lnTo>
                      <a:pt x="245862" y="482589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object 39">
                <a:extLst>
                  <a:ext uri="{FF2B5EF4-FFF2-40B4-BE49-F238E27FC236}">
                    <a16:creationId xmlns:a16="http://schemas.microsoft.com/office/drawing/2014/main" id="{08590922-4683-A0F3-D1F2-D0305B39CAFA}"/>
                  </a:ext>
                </a:extLst>
              </p:cNvPr>
              <p:cNvSpPr/>
              <p:nvPr/>
            </p:nvSpPr>
            <p:spPr>
              <a:xfrm>
                <a:off x="14592759" y="6810837"/>
                <a:ext cx="0" cy="381000"/>
              </a:xfrm>
              <a:custGeom>
                <a:avLst/>
                <a:gdLst/>
                <a:ahLst/>
                <a:cxnLst/>
                <a:rect l="l" t="t" r="r" b="b"/>
                <a:pathLst>
                  <a:path h="381000">
                    <a:moveTo>
                      <a:pt x="0" y="380386"/>
                    </a:moveTo>
                    <a:lnTo>
                      <a:pt x="0" y="0"/>
                    </a:lnTo>
                  </a:path>
                </a:pathLst>
              </a:custGeom>
              <a:ln w="20941">
                <a:solidFill>
                  <a:srgbClr val="0080CC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object 40">
                <a:extLst>
                  <a:ext uri="{FF2B5EF4-FFF2-40B4-BE49-F238E27FC236}">
                    <a16:creationId xmlns:a16="http://schemas.microsoft.com/office/drawing/2014/main" id="{6EE7CB73-DDF8-73F9-4715-A9DB66E6ED9E}"/>
                  </a:ext>
                </a:extLst>
              </p:cNvPr>
              <p:cNvSpPr/>
              <p:nvPr/>
            </p:nvSpPr>
            <p:spPr>
              <a:xfrm>
                <a:off x="16303107" y="5737141"/>
                <a:ext cx="234315" cy="234315"/>
              </a:xfrm>
              <a:custGeom>
                <a:avLst/>
                <a:gdLst/>
                <a:ahLst/>
                <a:cxnLst/>
                <a:rect l="l" t="t" r="r" b="b"/>
                <a:pathLst>
                  <a:path w="234315" h="234314">
                    <a:moveTo>
                      <a:pt x="14808" y="0"/>
                    </a:moveTo>
                    <a:lnTo>
                      <a:pt x="233960" y="219152"/>
                    </a:lnTo>
                    <a:lnTo>
                      <a:pt x="219152" y="233960"/>
                    </a:lnTo>
                    <a:lnTo>
                      <a:pt x="0" y="14808"/>
                    </a:lnTo>
                    <a:lnTo>
                      <a:pt x="14808" y="0"/>
                    </a:lnTo>
                    <a:close/>
                  </a:path>
                </a:pathLst>
              </a:custGeom>
              <a:solidFill>
                <a:srgbClr val="00ADB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8" name="object 46">
              <a:extLst>
                <a:ext uri="{FF2B5EF4-FFF2-40B4-BE49-F238E27FC236}">
                  <a16:creationId xmlns:a16="http://schemas.microsoft.com/office/drawing/2014/main" id="{1CE9758B-DD27-49CF-DF06-BCFEA1BF5445}"/>
                </a:ext>
              </a:extLst>
            </p:cNvPr>
            <p:cNvSpPr txBox="1"/>
            <p:nvPr/>
          </p:nvSpPr>
          <p:spPr>
            <a:xfrm>
              <a:off x="15695910" y="6702913"/>
              <a:ext cx="1508760" cy="825500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02235" marR="5080" indent="-90170">
                <a:lnSpc>
                  <a:spcPct val="100400"/>
                </a:lnSpc>
                <a:spcBef>
                  <a:spcPts val="125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Activation  Function</a:t>
              </a:r>
            </a:p>
          </p:txBody>
        </p:sp>
        <p:sp>
          <p:nvSpPr>
            <p:cNvPr id="139" name="object 47">
              <a:extLst>
                <a:ext uri="{FF2B5EF4-FFF2-40B4-BE49-F238E27FC236}">
                  <a16:creationId xmlns:a16="http://schemas.microsoft.com/office/drawing/2014/main" id="{2D6FCE29-FA38-3EEC-C5A9-BFEA2CF1E411}"/>
                </a:ext>
              </a:extLst>
            </p:cNvPr>
            <p:cNvSpPr txBox="1"/>
            <p:nvPr/>
          </p:nvSpPr>
          <p:spPr>
            <a:xfrm>
              <a:off x="13945740" y="7353462"/>
              <a:ext cx="2448971" cy="417422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dirty="0">
                  <a:solidFill>
                    <a:srgbClr val="0080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Cell B</a:t>
              </a:r>
              <a:r>
                <a:rPr lang="en-US" sz="2600" dirty="0">
                  <a:solidFill>
                    <a:srgbClr val="0080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</a:t>
              </a:r>
              <a:r>
                <a:rPr sz="2600" dirty="0">
                  <a:solidFill>
                    <a:srgbClr val="0080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dy</a:t>
              </a:r>
              <a:endParaRPr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object 48">
              <a:extLst>
                <a:ext uri="{FF2B5EF4-FFF2-40B4-BE49-F238E27FC236}">
                  <a16:creationId xmlns:a16="http://schemas.microsoft.com/office/drawing/2014/main" id="{2977C1D1-C38A-D90A-2358-5845CF333D72}"/>
                </a:ext>
              </a:extLst>
            </p:cNvPr>
            <p:cNvSpPr txBox="1"/>
            <p:nvPr/>
          </p:nvSpPr>
          <p:spPr>
            <a:xfrm>
              <a:off x="16553916" y="5971675"/>
              <a:ext cx="1925320" cy="42799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dirty="0">
                  <a:solidFill>
                    <a:srgbClr val="00ADB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Output Axon</a:t>
              </a:r>
              <a:endParaRPr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1" name="object 49">
              <a:extLst>
                <a:ext uri="{FF2B5EF4-FFF2-40B4-BE49-F238E27FC236}">
                  <a16:creationId xmlns:a16="http://schemas.microsoft.com/office/drawing/2014/main" id="{56815692-7B46-708F-5A7B-916B49698DFB}"/>
                </a:ext>
              </a:extLst>
            </p:cNvPr>
            <p:cNvGrpSpPr/>
            <p:nvPr/>
          </p:nvGrpSpPr>
          <p:grpSpPr>
            <a:xfrm>
              <a:off x="10967642" y="4228551"/>
              <a:ext cx="1755139" cy="2900680"/>
              <a:chOff x="10967642" y="4228551"/>
              <a:chExt cx="1755139" cy="2900680"/>
            </a:xfrm>
          </p:grpSpPr>
          <p:sp>
            <p:nvSpPr>
              <p:cNvPr id="159" name="object 50">
                <a:extLst>
                  <a:ext uri="{FF2B5EF4-FFF2-40B4-BE49-F238E27FC236}">
                    <a16:creationId xmlns:a16="http://schemas.microsoft.com/office/drawing/2014/main" id="{8E316DDF-0FE9-D8FD-6E22-FD3C8AD44AB1}"/>
                  </a:ext>
                </a:extLst>
              </p:cNvPr>
              <p:cNvSpPr/>
              <p:nvPr/>
            </p:nvSpPr>
            <p:spPr>
              <a:xfrm>
                <a:off x="11482341" y="4316507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9BBB5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object 51">
                <a:extLst>
                  <a:ext uri="{FF2B5EF4-FFF2-40B4-BE49-F238E27FC236}">
                    <a16:creationId xmlns:a16="http://schemas.microsoft.com/office/drawing/2014/main" id="{974CF2FE-57A3-87E2-AF2C-08A8C1A1DEB3}"/>
                  </a:ext>
                </a:extLst>
              </p:cNvPr>
              <p:cNvSpPr/>
              <p:nvPr/>
            </p:nvSpPr>
            <p:spPr>
              <a:xfrm>
                <a:off x="12546392" y="4228551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29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B59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object 52">
                <a:extLst>
                  <a:ext uri="{FF2B5EF4-FFF2-40B4-BE49-F238E27FC236}">
                    <a16:creationId xmlns:a16="http://schemas.microsoft.com/office/drawing/2014/main" id="{28D46C1A-E330-DCCA-9122-1646E428AD05}"/>
                  </a:ext>
                </a:extLst>
              </p:cNvPr>
              <p:cNvSpPr/>
              <p:nvPr/>
            </p:nvSpPr>
            <p:spPr>
              <a:xfrm>
                <a:off x="10988597" y="5699033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9BBB5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object 53">
                <a:extLst>
                  <a:ext uri="{FF2B5EF4-FFF2-40B4-BE49-F238E27FC236}">
                    <a16:creationId xmlns:a16="http://schemas.microsoft.com/office/drawing/2014/main" id="{CF6C4FA9-48DB-F81E-91A8-8907B99F8255}"/>
                  </a:ext>
                </a:extLst>
              </p:cNvPr>
              <p:cNvSpPr/>
              <p:nvPr/>
            </p:nvSpPr>
            <p:spPr>
              <a:xfrm>
                <a:off x="12052648" y="5611078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29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B59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object 54">
                <a:extLst>
                  <a:ext uri="{FF2B5EF4-FFF2-40B4-BE49-F238E27FC236}">
                    <a16:creationId xmlns:a16="http://schemas.microsoft.com/office/drawing/2014/main" id="{B24B40D1-3C7D-5B39-32B0-CDDD9A425C09}"/>
                  </a:ext>
                </a:extLst>
              </p:cNvPr>
              <p:cNvSpPr/>
              <p:nvPr/>
            </p:nvSpPr>
            <p:spPr>
              <a:xfrm>
                <a:off x="11326241" y="7041209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9BBB5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object 55">
                <a:extLst>
                  <a:ext uri="{FF2B5EF4-FFF2-40B4-BE49-F238E27FC236}">
                    <a16:creationId xmlns:a16="http://schemas.microsoft.com/office/drawing/2014/main" id="{676F8F34-E8EE-650F-40F8-21CFA84D549B}"/>
                  </a:ext>
                </a:extLst>
              </p:cNvPr>
              <p:cNvSpPr/>
              <p:nvPr/>
            </p:nvSpPr>
            <p:spPr>
              <a:xfrm>
                <a:off x="12390304" y="6953254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29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B59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2" name="object 56">
              <a:extLst>
                <a:ext uri="{FF2B5EF4-FFF2-40B4-BE49-F238E27FC236}">
                  <a16:creationId xmlns:a16="http://schemas.microsoft.com/office/drawing/2014/main" id="{F0653425-774B-7CE8-D2FC-65E95F169796}"/>
                </a:ext>
              </a:extLst>
            </p:cNvPr>
            <p:cNvSpPr txBox="1"/>
            <p:nvPr/>
          </p:nvSpPr>
          <p:spPr>
            <a:xfrm>
              <a:off x="12411456" y="3392857"/>
              <a:ext cx="2112645" cy="44820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800" b="1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Synapse</a:t>
              </a:r>
              <a:endParaRPr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object 60">
              <a:extLst>
                <a:ext uri="{FF2B5EF4-FFF2-40B4-BE49-F238E27FC236}">
                  <a16:creationId xmlns:a16="http://schemas.microsoft.com/office/drawing/2014/main" id="{B00C3A11-D2E8-A745-803D-0584809C2AF8}"/>
                </a:ext>
              </a:extLst>
            </p:cNvPr>
            <p:cNvSpPr txBox="1"/>
            <p:nvPr/>
          </p:nvSpPr>
          <p:spPr>
            <a:xfrm>
              <a:off x="10902245" y="4458312"/>
              <a:ext cx="1651635" cy="42799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dirty="0">
                  <a:solidFill>
                    <a:srgbClr val="9BBB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Input Axon</a:t>
              </a:r>
              <a:endParaRPr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object 61">
              <a:extLst>
                <a:ext uri="{FF2B5EF4-FFF2-40B4-BE49-F238E27FC236}">
                  <a16:creationId xmlns:a16="http://schemas.microsoft.com/office/drawing/2014/main" id="{040CF08E-D8B9-8B23-EBD1-2D91538B59BA}"/>
                </a:ext>
              </a:extLst>
            </p:cNvPr>
            <p:cNvSpPr txBox="1"/>
            <p:nvPr/>
          </p:nvSpPr>
          <p:spPr>
            <a:xfrm>
              <a:off x="12326097" y="7312414"/>
              <a:ext cx="1297940" cy="42799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dirty="0">
                  <a:solidFill>
                    <a:srgbClr val="5E5E5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Dendrite</a:t>
              </a:r>
              <a:endParaRPr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5" name="object 62">
              <a:extLst>
                <a:ext uri="{FF2B5EF4-FFF2-40B4-BE49-F238E27FC236}">
                  <a16:creationId xmlns:a16="http://schemas.microsoft.com/office/drawing/2014/main" id="{52E8FC20-DDB9-ADD8-20BC-D85BD2F03D39}"/>
                </a:ext>
              </a:extLst>
            </p:cNvPr>
            <p:cNvGrpSpPr/>
            <p:nvPr/>
          </p:nvGrpSpPr>
          <p:grpSpPr>
            <a:xfrm>
              <a:off x="12242007" y="4289543"/>
              <a:ext cx="865505" cy="3007360"/>
              <a:chOff x="12242007" y="4289543"/>
              <a:chExt cx="865505" cy="3007360"/>
            </a:xfrm>
          </p:grpSpPr>
          <p:sp>
            <p:nvSpPr>
              <p:cNvPr id="155" name="object 63">
                <a:extLst>
                  <a:ext uri="{FF2B5EF4-FFF2-40B4-BE49-F238E27FC236}">
                    <a16:creationId xmlns:a16="http://schemas.microsoft.com/office/drawing/2014/main" id="{082B27FE-4E78-4859-936E-3007058FB664}"/>
                  </a:ext>
                </a:extLst>
              </p:cNvPr>
              <p:cNvSpPr/>
              <p:nvPr/>
            </p:nvSpPr>
            <p:spPr>
              <a:xfrm>
                <a:off x="13096522" y="6697284"/>
                <a:ext cx="0" cy="599440"/>
              </a:xfrm>
              <a:custGeom>
                <a:avLst/>
                <a:gdLst/>
                <a:ahLst/>
                <a:cxnLst/>
                <a:rect l="l" t="t" r="r" b="b"/>
                <a:pathLst>
                  <a:path h="599440">
                    <a:moveTo>
                      <a:pt x="0" y="599165"/>
                    </a:moveTo>
                    <a:lnTo>
                      <a:pt x="0" y="0"/>
                    </a:lnTo>
                  </a:path>
                </a:pathLst>
              </a:custGeom>
              <a:ln w="20941">
                <a:solidFill>
                  <a:srgbClr val="8A8A8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56" name="object 64">
                <a:extLst>
                  <a:ext uri="{FF2B5EF4-FFF2-40B4-BE49-F238E27FC236}">
                    <a16:creationId xmlns:a16="http://schemas.microsoft.com/office/drawing/2014/main" id="{B1E7F044-4B67-AFD9-14FC-8E5195EF0BA8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2659735" y="4289543"/>
                <a:ext cx="209420" cy="209412"/>
              </a:xfrm>
              <a:prstGeom prst="rect">
                <a:avLst/>
              </a:prstGeom>
            </p:spPr>
          </p:pic>
          <p:pic>
            <p:nvPicPr>
              <p:cNvPr id="157" name="object 65">
                <a:extLst>
                  <a:ext uri="{FF2B5EF4-FFF2-40B4-BE49-F238E27FC236}">
                    <a16:creationId xmlns:a16="http://schemas.microsoft.com/office/drawing/2014/main" id="{B97277B7-BD7D-3243-F2E0-61EA22A41636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2242007" y="5594326"/>
                <a:ext cx="209422" cy="209412"/>
              </a:xfrm>
              <a:prstGeom prst="rect">
                <a:avLst/>
              </a:prstGeom>
            </p:spPr>
          </p:pic>
          <p:pic>
            <p:nvPicPr>
              <p:cNvPr id="158" name="object 66">
                <a:extLst>
                  <a:ext uri="{FF2B5EF4-FFF2-40B4-BE49-F238E27FC236}">
                    <a16:creationId xmlns:a16="http://schemas.microsoft.com/office/drawing/2014/main" id="{39E68724-9C3F-03A9-F00A-928306370878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2567413" y="6936502"/>
                <a:ext cx="209420" cy="209412"/>
              </a:xfrm>
              <a:prstGeom prst="rect">
                <a:avLst/>
              </a:prstGeom>
            </p:spPr>
          </p:pic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6" name="文字方塊 145">
                  <a:extLst>
                    <a:ext uri="{FF2B5EF4-FFF2-40B4-BE49-F238E27FC236}">
                      <a16:creationId xmlns:a16="http://schemas.microsoft.com/office/drawing/2014/main" id="{8F064367-BA56-04CF-9C7D-9C768BA38296}"/>
                    </a:ext>
                  </a:extLst>
                </p:cNvPr>
                <p:cNvSpPr txBox="1"/>
                <p:nvPr/>
              </p:nvSpPr>
              <p:spPr>
                <a:xfrm>
                  <a:off x="15936335" y="4492496"/>
                  <a:ext cx="2910412" cy="98193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kumimoji="1" lang="en-US" altLang="zh-TW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kumimoji="1" lang="en-US" altLang="zh-TW" sz="2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hr m:val="∑"/>
                                <m:supHide m:val="on"/>
                                <m:ctrlP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7"/>
                                  </m:rP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  <m:sup/>
                              <m:e>
                                <m:sSub>
                                  <m:sSubPr>
                                    <m:ctrlP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nary>
                          </m:e>
                        </m:d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46" name="文字方塊 145">
                  <a:extLst>
                    <a:ext uri="{FF2B5EF4-FFF2-40B4-BE49-F238E27FC236}">
                      <a16:creationId xmlns:a16="http://schemas.microsoft.com/office/drawing/2014/main" id="{8F064367-BA56-04CF-9C7D-9C768BA3829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936335" y="4492496"/>
                  <a:ext cx="2910412" cy="981935"/>
                </a:xfrm>
                <a:prstGeom prst="rect">
                  <a:avLst/>
                </a:prstGeom>
                <a:blipFill>
                  <a:blip r:embed="rId6"/>
                  <a:stretch>
                    <a:fillRect l="-2174" t="-125316" b="-18481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7" name="文字方塊 146">
                  <a:extLst>
                    <a:ext uri="{FF2B5EF4-FFF2-40B4-BE49-F238E27FC236}">
                      <a16:creationId xmlns:a16="http://schemas.microsoft.com/office/drawing/2014/main" id="{E95BF602-CF58-ED48-2F94-1AC685988F00}"/>
                    </a:ext>
                  </a:extLst>
                </p:cNvPr>
                <p:cNvSpPr txBox="1"/>
                <p:nvPr/>
              </p:nvSpPr>
              <p:spPr>
                <a:xfrm>
                  <a:off x="11456329" y="3872744"/>
                  <a:ext cx="38805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47" name="文字方塊 146">
                  <a:extLst>
                    <a:ext uri="{FF2B5EF4-FFF2-40B4-BE49-F238E27FC236}">
                      <a16:creationId xmlns:a16="http://schemas.microsoft.com/office/drawing/2014/main" id="{E95BF602-CF58-ED48-2F94-1AC685988F0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456329" y="3872744"/>
                  <a:ext cx="388055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6250" r="-3125" b="-17241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8" name="文字方塊 147">
                  <a:extLst>
                    <a:ext uri="{FF2B5EF4-FFF2-40B4-BE49-F238E27FC236}">
                      <a16:creationId xmlns:a16="http://schemas.microsoft.com/office/drawing/2014/main" id="{CC1D9D24-6AD9-B6BD-5174-F13D5AE448B5}"/>
                    </a:ext>
                  </a:extLst>
                </p:cNvPr>
                <p:cNvSpPr txBox="1"/>
                <p:nvPr/>
              </p:nvSpPr>
              <p:spPr>
                <a:xfrm>
                  <a:off x="13124043" y="4381173"/>
                  <a:ext cx="74808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48" name="文字方塊 147">
                  <a:extLst>
                    <a:ext uri="{FF2B5EF4-FFF2-40B4-BE49-F238E27FC236}">
                      <a16:creationId xmlns:a16="http://schemas.microsoft.com/office/drawing/2014/main" id="{CC1D9D24-6AD9-B6BD-5174-F13D5AE448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124043" y="4381173"/>
                  <a:ext cx="748089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3333" r="-1667" b="-1290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9" name="文字方塊 148">
                  <a:extLst>
                    <a:ext uri="{FF2B5EF4-FFF2-40B4-BE49-F238E27FC236}">
                      <a16:creationId xmlns:a16="http://schemas.microsoft.com/office/drawing/2014/main" id="{B030A382-6F93-D2A0-5782-0327040DFDB8}"/>
                    </a:ext>
                  </a:extLst>
                </p:cNvPr>
                <p:cNvSpPr txBox="1"/>
                <p:nvPr/>
              </p:nvSpPr>
              <p:spPr>
                <a:xfrm>
                  <a:off x="13557402" y="5250928"/>
                  <a:ext cx="1659685" cy="89620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nary>
                          <m:naryPr>
                            <m:chr m:val="∑"/>
                            <m:supHide m:val="on"/>
                            <m:ctrlP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nary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49" name="文字方塊 148">
                  <a:extLst>
                    <a:ext uri="{FF2B5EF4-FFF2-40B4-BE49-F238E27FC236}">
                      <a16:creationId xmlns:a16="http://schemas.microsoft.com/office/drawing/2014/main" id="{B030A382-6F93-D2A0-5782-0327040DFDB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557402" y="5250928"/>
                  <a:ext cx="1659685" cy="896207"/>
                </a:xfrm>
                <a:prstGeom prst="rect">
                  <a:avLst/>
                </a:prstGeom>
                <a:blipFill>
                  <a:blip r:embed="rId9"/>
                  <a:stretch>
                    <a:fillRect l="-67939" t="-147222" r="-3053" b="-201389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文字方塊 149">
                  <a:extLst>
                    <a:ext uri="{FF2B5EF4-FFF2-40B4-BE49-F238E27FC236}">
                      <a16:creationId xmlns:a16="http://schemas.microsoft.com/office/drawing/2014/main" id="{B3FFEF5E-7063-2F6D-9F10-F78EF21A87CF}"/>
                    </a:ext>
                  </a:extLst>
                </p:cNvPr>
                <p:cNvSpPr txBox="1"/>
                <p:nvPr/>
              </p:nvSpPr>
              <p:spPr>
                <a:xfrm>
                  <a:off x="15339515" y="5474431"/>
                  <a:ext cx="26391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TW" sz="2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50" name="文字方塊 149">
                  <a:extLst>
                    <a:ext uri="{FF2B5EF4-FFF2-40B4-BE49-F238E27FC236}">
                      <a16:creationId xmlns:a16="http://schemas.microsoft.com/office/drawing/2014/main" id="{B3FFEF5E-7063-2F6D-9F10-F78EF21A87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339515" y="5474431"/>
                  <a:ext cx="263918" cy="369332"/>
                </a:xfrm>
                <a:prstGeom prst="rect">
                  <a:avLst/>
                </a:prstGeom>
                <a:blipFill>
                  <a:blip r:embed="rId10"/>
                  <a:stretch>
                    <a:fillRect l="-36364" r="-31818" b="-3333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1" name="文字方塊 150">
                  <a:extLst>
                    <a:ext uri="{FF2B5EF4-FFF2-40B4-BE49-F238E27FC236}">
                      <a16:creationId xmlns:a16="http://schemas.microsoft.com/office/drawing/2014/main" id="{67450325-5FAB-D163-700B-58B2BB969A54}"/>
                    </a:ext>
                  </a:extLst>
                </p:cNvPr>
                <p:cNvSpPr txBox="1"/>
                <p:nvPr/>
              </p:nvSpPr>
              <p:spPr>
                <a:xfrm>
                  <a:off x="12593385" y="5250093"/>
                  <a:ext cx="73385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51" name="文字方塊 150">
                  <a:extLst>
                    <a:ext uri="{FF2B5EF4-FFF2-40B4-BE49-F238E27FC236}">
                      <a16:creationId xmlns:a16="http://schemas.microsoft.com/office/drawing/2014/main" id="{67450325-5FAB-D163-700B-58B2BB969A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593385" y="5250093"/>
                  <a:ext cx="733855" cy="369332"/>
                </a:xfrm>
                <a:prstGeom prst="rect">
                  <a:avLst/>
                </a:prstGeom>
                <a:blipFill>
                  <a:blip r:embed="rId11"/>
                  <a:stretch>
                    <a:fillRect l="-5172" r="-3448" b="-166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2" name="文字方塊 151">
                  <a:extLst>
                    <a:ext uri="{FF2B5EF4-FFF2-40B4-BE49-F238E27FC236}">
                      <a16:creationId xmlns:a16="http://schemas.microsoft.com/office/drawing/2014/main" id="{0C8D7D3E-6B01-48C0-1D32-7DC54CC7791F}"/>
                    </a:ext>
                  </a:extLst>
                </p:cNvPr>
                <p:cNvSpPr txBox="1"/>
                <p:nvPr/>
              </p:nvSpPr>
              <p:spPr>
                <a:xfrm>
                  <a:off x="11142727" y="5280638"/>
                  <a:ext cx="380937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52" name="文字方塊 151">
                  <a:extLst>
                    <a:ext uri="{FF2B5EF4-FFF2-40B4-BE49-F238E27FC236}">
                      <a16:creationId xmlns:a16="http://schemas.microsoft.com/office/drawing/2014/main" id="{0C8D7D3E-6B01-48C0-1D32-7DC54CC7791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42727" y="5280638"/>
                  <a:ext cx="380937" cy="369332"/>
                </a:xfrm>
                <a:prstGeom prst="rect">
                  <a:avLst/>
                </a:prstGeom>
                <a:blipFill>
                  <a:blip r:embed="rId12"/>
                  <a:stretch>
                    <a:fillRect l="-6452" r="-6452" b="-166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3" name="文字方塊 152">
                  <a:extLst>
                    <a:ext uri="{FF2B5EF4-FFF2-40B4-BE49-F238E27FC236}">
                      <a16:creationId xmlns:a16="http://schemas.microsoft.com/office/drawing/2014/main" id="{B1387123-2090-5A5C-9050-B17873913B9C}"/>
                    </a:ext>
                  </a:extLst>
                </p:cNvPr>
                <p:cNvSpPr txBox="1"/>
                <p:nvPr/>
              </p:nvSpPr>
              <p:spPr>
                <a:xfrm>
                  <a:off x="11291872" y="6585508"/>
                  <a:ext cx="38805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53" name="文字方塊 152">
                  <a:extLst>
                    <a:ext uri="{FF2B5EF4-FFF2-40B4-BE49-F238E27FC236}">
                      <a16:creationId xmlns:a16="http://schemas.microsoft.com/office/drawing/2014/main" id="{B1387123-2090-5A5C-9050-B17873913B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291872" y="6585508"/>
                  <a:ext cx="388055" cy="369332"/>
                </a:xfrm>
                <a:prstGeom prst="rect">
                  <a:avLst/>
                </a:prstGeom>
                <a:blipFill>
                  <a:blip r:embed="rId13"/>
                  <a:stretch>
                    <a:fillRect l="-6250" r="-3125" b="-166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4" name="文字方塊 153">
                  <a:extLst>
                    <a:ext uri="{FF2B5EF4-FFF2-40B4-BE49-F238E27FC236}">
                      <a16:creationId xmlns:a16="http://schemas.microsoft.com/office/drawing/2014/main" id="{82512E4F-4072-9740-CBDF-6CFA8689155C}"/>
                    </a:ext>
                  </a:extLst>
                </p:cNvPr>
                <p:cNvSpPr txBox="1"/>
                <p:nvPr/>
              </p:nvSpPr>
              <p:spPr>
                <a:xfrm>
                  <a:off x="12299552" y="6370563"/>
                  <a:ext cx="74808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54" name="文字方塊 153">
                  <a:extLst>
                    <a:ext uri="{FF2B5EF4-FFF2-40B4-BE49-F238E27FC236}">
                      <a16:creationId xmlns:a16="http://schemas.microsoft.com/office/drawing/2014/main" id="{82512E4F-4072-9740-CBDF-6CFA8689155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299552" y="6370563"/>
                  <a:ext cx="748089" cy="369332"/>
                </a:xfrm>
                <a:prstGeom prst="rect">
                  <a:avLst/>
                </a:prstGeom>
                <a:blipFill>
                  <a:blip r:embed="rId14"/>
                  <a:stretch>
                    <a:fillRect l="-5085" r="-3390" b="-166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8" name="文字方塊 177">
            <a:extLst>
              <a:ext uri="{FF2B5EF4-FFF2-40B4-BE49-F238E27FC236}">
                <a16:creationId xmlns:a16="http://schemas.microsoft.com/office/drawing/2014/main" id="{11F9064D-80F8-D607-2A8D-1AD94E75F14F}"/>
              </a:ext>
            </a:extLst>
          </p:cNvPr>
          <p:cNvSpPr txBox="1"/>
          <p:nvPr/>
        </p:nvSpPr>
        <p:spPr>
          <a:xfrm>
            <a:off x="13219443" y="6447612"/>
            <a:ext cx="229899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600" i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600" i="1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TW" sz="2600" spc="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TW" sz="26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TW" sz="2600" spc="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600" i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sz="2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TW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zh-TW" alt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9" name="文字方塊 178">
            <a:extLst>
              <a:ext uri="{FF2B5EF4-FFF2-40B4-BE49-F238E27FC236}">
                <a16:creationId xmlns:a16="http://schemas.microsoft.com/office/drawing/2014/main" id="{F8270CC6-E25D-AFC3-410D-BA1F17389EFB}"/>
              </a:ext>
            </a:extLst>
          </p:cNvPr>
          <p:cNvSpPr txBox="1"/>
          <p:nvPr/>
        </p:nvSpPr>
        <p:spPr>
          <a:xfrm>
            <a:off x="16055742" y="6456203"/>
            <a:ext cx="328405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600" i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TW" sz="2600" i="1" spc="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600" spc="3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TW" sz="2600" spc="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</a:t>
            </a:r>
            <a:r>
              <a:rPr lang="en-US" altLang="zh-TW" sz="3200" spc="1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TW" sz="2600" spc="-1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TW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TW" sz="2600" spc="1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600" i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TW" sz="26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6</a:t>
            </a:r>
            <a:r>
              <a:rPr lang="en-US" altLang="zh-TW" sz="3200" spc="-114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TW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zh-TW" alt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0" name="文字方塊 179">
            <a:extLst>
              <a:ext uri="{FF2B5EF4-FFF2-40B4-BE49-F238E27FC236}">
                <a16:creationId xmlns:a16="http://schemas.microsoft.com/office/drawing/2014/main" id="{6DFF50C2-1453-AC01-6000-356683FDABD8}"/>
              </a:ext>
            </a:extLst>
          </p:cNvPr>
          <p:cNvSpPr txBox="1"/>
          <p:nvPr/>
        </p:nvSpPr>
        <p:spPr>
          <a:xfrm>
            <a:off x="1558992" y="9851584"/>
            <a:ext cx="79201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spc="10" dirty="0"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lang="en-US" altLang="zh-TW" sz="2400" b="1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400" b="1" spc="-10" dirty="0">
                <a:latin typeface="Arial" panose="020B0604020202020204" pitchFamily="34" charset="0"/>
                <a:cs typeface="Arial" panose="020B0604020202020204" pitchFamily="34" charset="0"/>
              </a:rPr>
              <a:t>Activation</a:t>
            </a:r>
            <a:r>
              <a:rPr lang="en-US" altLang="zh-TW" sz="2400" b="1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400" b="1" spc="-30" dirty="0">
                <a:latin typeface="Arial" panose="020B0604020202020204" pitchFamily="34" charset="0"/>
                <a:cs typeface="Arial" panose="020B0604020202020204" pitchFamily="34" charset="0"/>
              </a:rPr>
              <a:t>Functions:</a:t>
            </a:r>
            <a:r>
              <a:rPr lang="en-US" altLang="zh-TW" sz="2400" b="1" spc="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400" b="1" u="heavy" spc="-60" dirty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Tanh</a:t>
            </a:r>
            <a:r>
              <a:rPr lang="en-US" altLang="zh-TW" sz="2400" b="1" spc="-6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altLang="zh-TW" sz="2400" b="1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400" b="1" u="heavy" spc="-15" dirty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GELU</a:t>
            </a:r>
            <a:r>
              <a:rPr lang="en-US" altLang="zh-TW" sz="2400" b="1" spc="-15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altLang="zh-TW" sz="2400" b="1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400" b="1" u="heavy" spc="-10" dirty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ELU</a:t>
            </a:r>
            <a:r>
              <a:rPr lang="en-US" altLang="zh-TW" sz="2400" b="1" spc="-1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altLang="zh-TW" sz="2400" b="1" spc="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2400" b="1" u="heavy" spc="10" dirty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Mish</a:t>
            </a:r>
            <a:r>
              <a:rPr lang="en-US" altLang="zh-TW" sz="2400" b="1" spc="1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altLang="zh-TW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1" lang="zh-TW" alt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1" name="文字方塊 180">
                <a:extLst>
                  <a:ext uri="{FF2B5EF4-FFF2-40B4-BE49-F238E27FC236}">
                    <a16:creationId xmlns:a16="http://schemas.microsoft.com/office/drawing/2014/main" id="{5ABBBE69-D178-3A97-D35B-BFEADF23B046}"/>
                  </a:ext>
                </a:extLst>
              </p:cNvPr>
              <p:cNvSpPr txBox="1"/>
              <p:nvPr/>
            </p:nvSpPr>
            <p:spPr>
              <a:xfrm>
                <a:off x="15843250" y="10183077"/>
                <a:ext cx="4054315" cy="1074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sz="20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kumimoji="1" lang="en-US" altLang="zh-TW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begChr m:val="{"/>
                          <m:endChr m:val=""/>
                          <m:ctrlPr>
                            <a:rPr kumimoji="1" lang="en-US" altLang="zh-TW" sz="20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zh-TW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kumimoji="1" lang="en-US" altLang="zh-TW" sz="2000" b="0" i="1" smtClean="0">
                                  <a:latin typeface="Cambria Math" panose="02040503050406030204" pitchFamily="18" charset="0"/>
                                </a:rPr>
                                <m:t>0,  </m:t>
                              </m:r>
                              <m:r>
                                <a:rPr kumimoji="1" lang="en-US" altLang="zh-TW" sz="200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kumimoji="1" lang="en-US" altLang="zh-TW" sz="2000" i="1" smtClean="0">
                                  <a:latin typeface="Cambria Math" panose="02040503050406030204" pitchFamily="18" charset="0"/>
                                </a:rPr>
                                <m:t>&lt;−3</m:t>
                              </m:r>
                            </m:e>
                            <m:e>
                              <m:r>
                                <a:rPr kumimoji="1" lang="en-US" altLang="zh-TW" sz="2000" i="1" smtClean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kumimoji="1" lang="en-US" altLang="zh-TW" sz="200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kumimoji="1" lang="en-US" altLang="zh-TW" sz="2000" i="1" smtClean="0">
                                  <a:latin typeface="Cambria Math" panose="02040503050406030204" pitchFamily="18" charset="0"/>
                                </a:rPr>
                                <m:t>,  </m:t>
                              </m:r>
                              <m:r>
                                <a:rPr kumimoji="1" lang="en-US" altLang="zh-TW" sz="200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kumimoji="1" lang="en-US" altLang="zh-TW" sz="2000" i="1" smtClean="0">
                                  <a:latin typeface="Cambria Math" panose="02040503050406030204" pitchFamily="18" charset="0"/>
                                </a:rPr>
                                <m:t>≥3</m:t>
                              </m:r>
                            </m:e>
                            <m:e>
                              <m:r>
                                <a:rPr kumimoji="1" lang="en-US" altLang="zh-TW" sz="20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kumimoji="1" lang="en-US" altLang="zh-TW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d>
                                <m:dPr>
                                  <m:ctrlPr>
                                    <a:rPr kumimoji="1" lang="en-US" altLang="zh-TW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zh-TW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kumimoji="1" lang="en-US" altLang="zh-TW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+3</m:t>
                                  </m:r>
                                </m:e>
                              </m:d>
                              <m:r>
                                <a:rPr kumimoji="1" lang="en-US" altLang="zh-TW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/6,  </m:t>
                              </m:r>
                              <m:r>
                                <a:rPr kumimoji="1" lang="en-US" altLang="zh-TW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𝑜𝑡h𝑒𝑟𝑤𝑖𝑠𝑒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kumimoji="1" lang="zh-TW" altLang="en-US" dirty="0"/>
              </a:p>
            </p:txBody>
          </p:sp>
        </mc:Choice>
        <mc:Fallback xmlns="">
          <p:sp>
            <p:nvSpPr>
              <p:cNvPr id="181" name="文字方塊 180">
                <a:extLst>
                  <a:ext uri="{FF2B5EF4-FFF2-40B4-BE49-F238E27FC236}">
                    <a16:creationId xmlns:a16="http://schemas.microsoft.com/office/drawing/2014/main" id="{5ABBBE69-D178-3A97-D35B-BFEADF23B0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43250" y="10183077"/>
                <a:ext cx="4054315" cy="107491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2" name="object 93">
            <a:extLst>
              <a:ext uri="{FF2B5EF4-FFF2-40B4-BE49-F238E27FC236}">
                <a16:creationId xmlns:a16="http://schemas.microsoft.com/office/drawing/2014/main" id="{3D1FD975-7F33-9AF0-4BD4-B7BC7BA0D8E5}"/>
              </a:ext>
            </a:extLst>
          </p:cNvPr>
          <p:cNvSpPr txBox="1"/>
          <p:nvPr/>
        </p:nvSpPr>
        <p:spPr>
          <a:xfrm>
            <a:off x="16693358" y="9781541"/>
            <a:ext cx="178498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846455" algn="l"/>
                <a:tab pos="1631950" algn="l"/>
              </a:tabLst>
            </a:pPr>
            <a:r>
              <a:rPr sz="1950" spc="65" dirty="0">
                <a:latin typeface="Trebuchet MS"/>
                <a:cs typeface="Trebuchet MS"/>
              </a:rPr>
              <a:t>-5	</a:t>
            </a:r>
            <a:r>
              <a:rPr sz="1950" spc="75" dirty="0">
                <a:latin typeface="Trebuchet MS"/>
                <a:cs typeface="Trebuchet MS"/>
              </a:rPr>
              <a:t>0	5</a:t>
            </a:r>
            <a:endParaRPr sz="1950" dirty="0">
              <a:latin typeface="Trebuchet MS"/>
              <a:cs typeface="Trebuchet MS"/>
            </a:endParaRPr>
          </a:p>
        </p:txBody>
      </p:sp>
      <p:sp>
        <p:nvSpPr>
          <p:cNvPr id="192" name="object 125">
            <a:extLst>
              <a:ext uri="{FF2B5EF4-FFF2-40B4-BE49-F238E27FC236}">
                <a16:creationId xmlns:a16="http://schemas.microsoft.com/office/drawing/2014/main" id="{1E6392D0-0954-232B-1643-60CB474830EA}"/>
              </a:ext>
            </a:extLst>
          </p:cNvPr>
          <p:cNvSpPr txBox="1"/>
          <p:nvPr/>
        </p:nvSpPr>
        <p:spPr>
          <a:xfrm>
            <a:off x="16642208" y="7512486"/>
            <a:ext cx="1899372" cy="41742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US" sz="2600" b="1" dirty="0">
                <a:latin typeface="Arial"/>
                <a:cs typeface="Arial"/>
              </a:rPr>
              <a:t>Hard </a:t>
            </a:r>
            <a:r>
              <a:rPr sz="2600" b="1" dirty="0">
                <a:latin typeface="Arial"/>
                <a:cs typeface="Arial"/>
              </a:rPr>
              <a:t>Swish</a:t>
            </a:r>
            <a:endParaRPr sz="26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71686" y="6040118"/>
            <a:ext cx="17339786" cy="14837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9550" dirty="0">
                <a:latin typeface="+mn-lt"/>
                <a:cs typeface="Arial MT"/>
              </a:rPr>
              <a:t>Popular Neural Network</a:t>
            </a:r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F6FA435E-609D-F9DB-E747-41DB6B9362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39</a:t>
            </a:fld>
            <a:endParaRPr lang="en-US" altLang="zh-TW" spc="75"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4294967295"/>
          </p:nvPr>
        </p:nvSpPr>
        <p:spPr>
          <a:xfrm>
            <a:off x="0" y="0"/>
            <a:ext cx="0" cy="283411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endParaRPr lang="en-US" spc="5" dirty="0"/>
          </a:p>
        </p:txBody>
      </p:sp>
      <p:sp>
        <p:nvSpPr>
          <p:cNvPr id="3" name="object 3"/>
          <p:cNvSpPr txBox="1">
            <a:spLocks noGrp="1"/>
          </p:cNvSpPr>
          <p:nvPr>
            <p:ph type="dt" sz="half" idx="4294967295"/>
          </p:nvPr>
        </p:nvSpPr>
        <p:spPr>
          <a:xfrm>
            <a:off x="0" y="0"/>
            <a:ext cx="0" cy="283411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endParaRPr lang="en-US" spc="4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766063"/>
            <a:ext cx="17339786" cy="1227259"/>
          </a:xfrm>
          <a:prstGeom prst="rect">
            <a:avLst/>
          </a:prstGeom>
        </p:spPr>
        <p:txBody>
          <a:bodyPr vert="horz" wrap="square" lIns="0" tIns="217170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1710"/>
              </a:spcBef>
            </a:pPr>
            <a:r>
              <a:rPr lang="en-US" sz="6550" spc="-235" dirty="0"/>
              <a:t>E</a:t>
            </a:r>
            <a:r>
              <a:rPr lang="en-US" sz="6550" spc="-245" dirty="0"/>
              <a:t>f</a:t>
            </a:r>
            <a:r>
              <a:rPr lang="en-US" sz="6550" spc="-125" dirty="0"/>
              <a:t>ficien</a:t>
            </a:r>
            <a:r>
              <a:rPr lang="en-US" sz="6550" spc="10" dirty="0"/>
              <a:t>t</a:t>
            </a:r>
            <a:r>
              <a:rPr lang="en-US" sz="6550" spc="-254" dirty="0"/>
              <a:t> </a:t>
            </a:r>
            <a:r>
              <a:rPr lang="en-US" sz="6550" spc="-25" dirty="0"/>
              <a:t>Dee</a:t>
            </a:r>
            <a:r>
              <a:rPr lang="en-US" sz="6550" spc="110" dirty="0"/>
              <a:t>p</a:t>
            </a:r>
            <a:r>
              <a:rPr lang="en-US" sz="6550" spc="-254" dirty="0"/>
              <a:t> </a:t>
            </a:r>
            <a:r>
              <a:rPr lang="en-US" sz="6550" spc="-85" dirty="0"/>
              <a:t>Lea</a:t>
            </a:r>
            <a:r>
              <a:rPr lang="en-US" sz="6550" spc="20" dirty="0"/>
              <a:t>r</a:t>
            </a:r>
            <a:r>
              <a:rPr lang="en-US" sz="6550" spc="-204" dirty="0"/>
              <a:t>nin</a:t>
            </a:r>
            <a:r>
              <a:rPr lang="en-US" sz="6550" spc="-85" dirty="0"/>
              <a:t>g</a:t>
            </a:r>
            <a:r>
              <a:rPr lang="en-US" sz="6550" spc="-254" dirty="0"/>
              <a:t> </a:t>
            </a:r>
            <a:r>
              <a:rPr lang="en-US" sz="6550" spc="-844" dirty="0"/>
              <a:t>T</a:t>
            </a:r>
            <a:r>
              <a:rPr lang="en-US" sz="6550" spc="-145" dirty="0"/>
              <a:t>echnique</a:t>
            </a:r>
            <a:r>
              <a:rPr lang="en-US" sz="6550" spc="-10" dirty="0"/>
              <a:t>s</a:t>
            </a:r>
            <a:r>
              <a:rPr lang="en-US" sz="6550" spc="-254" dirty="0"/>
              <a:t> </a:t>
            </a:r>
            <a:r>
              <a:rPr lang="en-US" sz="6550" dirty="0"/>
              <a:t>a</a:t>
            </a:r>
            <a:r>
              <a:rPr lang="en-US" sz="6550" spc="-245" dirty="0"/>
              <a:t>r</a:t>
            </a:r>
            <a:r>
              <a:rPr lang="en-US" sz="6550" spc="135" dirty="0"/>
              <a:t>e</a:t>
            </a:r>
            <a:r>
              <a:rPr lang="en-US" sz="6550" spc="-254" dirty="0"/>
              <a:t> </a:t>
            </a:r>
            <a:r>
              <a:rPr lang="en-US" sz="6550" spc="-165" dirty="0"/>
              <a:t>Essential</a:t>
            </a:r>
            <a:endParaRPr lang="en-US" sz="6550" dirty="0"/>
          </a:p>
        </p:txBody>
      </p:sp>
      <p:sp>
        <p:nvSpPr>
          <p:cNvPr id="79" name="內容版面配置區 78">
            <a:extLst>
              <a:ext uri="{FF2B5EF4-FFF2-40B4-BE49-F238E27FC236}">
                <a16:creationId xmlns:a16="http://schemas.microsoft.com/office/drawing/2014/main" id="{96C71F45-C4D3-DC90-9728-9AF805E8F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4800" spc="-20" dirty="0">
                <a:solidFill>
                  <a:srgbClr val="000000"/>
                </a:solidFill>
              </a:rPr>
              <a:t>Bridges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25" dirty="0">
                <a:solidFill>
                  <a:srgbClr val="000000"/>
                </a:solidFill>
              </a:rPr>
              <a:t>the</a:t>
            </a:r>
            <a:r>
              <a:rPr lang="en-US" altLang="zh-TW" sz="4800" dirty="0">
                <a:solidFill>
                  <a:srgbClr val="000000"/>
                </a:solidFill>
              </a:rPr>
              <a:t> gap</a:t>
            </a:r>
            <a:r>
              <a:rPr lang="en-US" altLang="zh-TW" sz="4800" spc="5" dirty="0">
                <a:solidFill>
                  <a:srgbClr val="000000"/>
                </a:solidFill>
              </a:rPr>
              <a:t> </a:t>
            </a:r>
            <a:r>
              <a:rPr lang="en-US" altLang="zh-TW" sz="4800" spc="55" dirty="0">
                <a:solidFill>
                  <a:srgbClr val="000000"/>
                </a:solidFill>
              </a:rPr>
              <a:t>between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25" dirty="0">
                <a:solidFill>
                  <a:srgbClr val="000000"/>
                </a:solidFill>
              </a:rPr>
              <a:t>the</a:t>
            </a:r>
            <a:r>
              <a:rPr lang="en-US" altLang="zh-TW" sz="4800" spc="5" dirty="0">
                <a:solidFill>
                  <a:srgbClr val="000000"/>
                </a:solidFill>
              </a:rPr>
              <a:t> </a:t>
            </a:r>
            <a:r>
              <a:rPr lang="en-US" altLang="zh-TW" sz="4800" spc="-60" dirty="0">
                <a:solidFill>
                  <a:srgbClr val="000000"/>
                </a:solidFill>
              </a:rPr>
              <a:t>supply</a:t>
            </a:r>
            <a:r>
              <a:rPr lang="en-US" altLang="zh-TW" sz="4800" dirty="0">
                <a:solidFill>
                  <a:srgbClr val="000000"/>
                </a:solidFill>
              </a:rPr>
              <a:t> and </a:t>
            </a:r>
            <a:r>
              <a:rPr lang="en-US" altLang="zh-TW" sz="4800" spc="40" dirty="0">
                <a:solidFill>
                  <a:srgbClr val="000000"/>
                </a:solidFill>
              </a:rPr>
              <a:t>demand</a:t>
            </a:r>
            <a:r>
              <a:rPr lang="en-US" altLang="zh-TW" sz="4800" spc="5" dirty="0">
                <a:solidFill>
                  <a:srgbClr val="000000"/>
                </a:solidFill>
              </a:rPr>
              <a:t> </a:t>
            </a:r>
            <a:r>
              <a:rPr lang="en-US" altLang="zh-TW" sz="4800" dirty="0">
                <a:solidFill>
                  <a:srgbClr val="000000"/>
                </a:solidFill>
              </a:rPr>
              <a:t>of </a:t>
            </a:r>
            <a:r>
              <a:rPr lang="en-US" altLang="zh-TW" sz="4800" spc="15" dirty="0">
                <a:solidFill>
                  <a:srgbClr val="000000"/>
                </a:solidFill>
              </a:rPr>
              <a:t>computation</a:t>
            </a:r>
            <a:endParaRPr lang="zh-TW" altLang="en-US" dirty="0"/>
          </a:p>
        </p:txBody>
      </p:sp>
      <p:grpSp>
        <p:nvGrpSpPr>
          <p:cNvPr id="3" name="object 3"/>
          <p:cNvGrpSpPr/>
          <p:nvPr/>
        </p:nvGrpSpPr>
        <p:grpSpPr>
          <a:xfrm>
            <a:off x="5182926" y="4220019"/>
            <a:ext cx="10567035" cy="5775325"/>
            <a:chOff x="5182926" y="3209164"/>
            <a:chExt cx="10567035" cy="5775325"/>
          </a:xfrm>
        </p:grpSpPr>
        <p:sp>
          <p:nvSpPr>
            <p:cNvPr id="4" name="object 4"/>
            <p:cNvSpPr/>
            <p:nvPr/>
          </p:nvSpPr>
          <p:spPr>
            <a:xfrm>
              <a:off x="7826986" y="3214561"/>
              <a:ext cx="0" cy="5759450"/>
            </a:xfrm>
            <a:custGeom>
              <a:avLst/>
              <a:gdLst/>
              <a:ahLst/>
              <a:cxnLst/>
              <a:rect l="l" t="t" r="r" b="b"/>
              <a:pathLst>
                <a:path h="5759450">
                  <a:moveTo>
                    <a:pt x="0" y="0"/>
                  </a:moveTo>
                  <a:lnTo>
                    <a:pt x="0" y="5758986"/>
                  </a:lnTo>
                </a:path>
              </a:pathLst>
            </a:custGeom>
            <a:ln w="10470">
              <a:solidFill>
                <a:srgbClr val="B8B8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465649" y="3214561"/>
              <a:ext cx="0" cy="5759450"/>
            </a:xfrm>
            <a:custGeom>
              <a:avLst/>
              <a:gdLst/>
              <a:ahLst/>
              <a:cxnLst/>
              <a:rect l="l" t="t" r="r" b="b"/>
              <a:pathLst>
                <a:path h="5759450">
                  <a:moveTo>
                    <a:pt x="0" y="0"/>
                  </a:moveTo>
                  <a:lnTo>
                    <a:pt x="0" y="5758986"/>
                  </a:lnTo>
                </a:path>
              </a:pathLst>
            </a:custGeom>
            <a:ln w="10470">
              <a:solidFill>
                <a:srgbClr val="B8B8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3104313" y="3214561"/>
              <a:ext cx="0" cy="5004435"/>
            </a:xfrm>
            <a:custGeom>
              <a:avLst/>
              <a:gdLst/>
              <a:ahLst/>
              <a:cxnLst/>
              <a:rect l="l" t="t" r="r" b="b"/>
              <a:pathLst>
                <a:path h="5004434">
                  <a:moveTo>
                    <a:pt x="0" y="0"/>
                  </a:moveTo>
                  <a:lnTo>
                    <a:pt x="0" y="5004036"/>
                  </a:lnTo>
                </a:path>
              </a:pathLst>
            </a:custGeom>
            <a:ln w="10470">
              <a:solidFill>
                <a:srgbClr val="B8B8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193559" y="7826986"/>
              <a:ext cx="10554970" cy="0"/>
            </a:xfrm>
            <a:custGeom>
              <a:avLst/>
              <a:gdLst/>
              <a:ahLst/>
              <a:cxnLst/>
              <a:rect l="l" t="t" r="r" b="b"/>
              <a:pathLst>
                <a:path w="10554969">
                  <a:moveTo>
                    <a:pt x="0" y="0"/>
                  </a:moveTo>
                  <a:lnTo>
                    <a:pt x="10554652" y="0"/>
                  </a:lnTo>
                </a:path>
              </a:pathLst>
            </a:custGeom>
            <a:ln w="3175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193559" y="6675189"/>
              <a:ext cx="10554970" cy="0"/>
            </a:xfrm>
            <a:custGeom>
              <a:avLst/>
              <a:gdLst/>
              <a:ahLst/>
              <a:cxnLst/>
              <a:rect l="l" t="t" r="r" b="b"/>
              <a:pathLst>
                <a:path w="10554969">
                  <a:moveTo>
                    <a:pt x="0" y="0"/>
                  </a:moveTo>
                  <a:lnTo>
                    <a:pt x="10554652" y="0"/>
                  </a:lnTo>
                </a:path>
              </a:pathLst>
            </a:custGeom>
            <a:ln w="3175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193559" y="5523392"/>
              <a:ext cx="10554970" cy="0"/>
            </a:xfrm>
            <a:custGeom>
              <a:avLst/>
              <a:gdLst/>
              <a:ahLst/>
              <a:cxnLst/>
              <a:rect l="l" t="t" r="r" b="b"/>
              <a:pathLst>
                <a:path w="10554969">
                  <a:moveTo>
                    <a:pt x="0" y="0"/>
                  </a:moveTo>
                  <a:lnTo>
                    <a:pt x="10554652" y="0"/>
                  </a:lnTo>
                </a:path>
              </a:pathLst>
            </a:custGeom>
            <a:ln w="3175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193559" y="4371594"/>
              <a:ext cx="10554970" cy="0"/>
            </a:xfrm>
            <a:custGeom>
              <a:avLst/>
              <a:gdLst/>
              <a:ahLst/>
              <a:cxnLst/>
              <a:rect l="l" t="t" r="r" b="b"/>
              <a:pathLst>
                <a:path w="10554969">
                  <a:moveTo>
                    <a:pt x="0" y="0"/>
                  </a:moveTo>
                  <a:lnTo>
                    <a:pt x="10554652" y="0"/>
                  </a:lnTo>
                </a:path>
              </a:pathLst>
            </a:custGeom>
            <a:ln w="3175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188323" y="3219797"/>
              <a:ext cx="10554970" cy="0"/>
            </a:xfrm>
            <a:custGeom>
              <a:avLst/>
              <a:gdLst/>
              <a:ahLst/>
              <a:cxnLst/>
              <a:rect l="l" t="t" r="r" b="b"/>
              <a:pathLst>
                <a:path w="10554969">
                  <a:moveTo>
                    <a:pt x="0" y="0"/>
                  </a:moveTo>
                  <a:lnTo>
                    <a:pt x="10554652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5742973" y="3219797"/>
              <a:ext cx="0" cy="5759450"/>
            </a:xfrm>
            <a:custGeom>
              <a:avLst/>
              <a:gdLst/>
              <a:ahLst/>
              <a:cxnLst/>
              <a:rect l="l" t="t" r="r" b="b"/>
              <a:pathLst>
                <a:path h="5759450">
                  <a:moveTo>
                    <a:pt x="0" y="5758986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188323" y="3219797"/>
              <a:ext cx="0" cy="5759450"/>
            </a:xfrm>
            <a:custGeom>
              <a:avLst/>
              <a:gdLst/>
              <a:ahLst/>
              <a:cxnLst/>
              <a:rect l="l" t="t" r="r" b="b"/>
              <a:pathLst>
                <a:path h="5759450">
                  <a:moveTo>
                    <a:pt x="0" y="5758986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3104313" y="8388226"/>
              <a:ext cx="0" cy="585470"/>
            </a:xfrm>
            <a:custGeom>
              <a:avLst/>
              <a:gdLst/>
              <a:ahLst/>
              <a:cxnLst/>
              <a:rect l="l" t="t" r="r" b="b"/>
              <a:pathLst>
                <a:path h="585470">
                  <a:moveTo>
                    <a:pt x="0" y="0"/>
                  </a:moveTo>
                  <a:lnTo>
                    <a:pt x="0" y="585322"/>
                  </a:lnTo>
                </a:path>
              </a:pathLst>
            </a:custGeom>
            <a:ln w="10470">
              <a:solidFill>
                <a:srgbClr val="B8B8B8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188323" y="8978784"/>
              <a:ext cx="10554970" cy="0"/>
            </a:xfrm>
            <a:custGeom>
              <a:avLst/>
              <a:gdLst/>
              <a:ahLst/>
              <a:cxnLst/>
              <a:rect l="l" t="t" r="r" b="b"/>
              <a:pathLst>
                <a:path w="10554969">
                  <a:moveTo>
                    <a:pt x="0" y="0"/>
                  </a:moveTo>
                  <a:lnTo>
                    <a:pt x="10554652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83088" y="8963077"/>
              <a:ext cx="10565130" cy="0"/>
            </a:xfrm>
            <a:custGeom>
              <a:avLst/>
              <a:gdLst/>
              <a:ahLst/>
              <a:cxnLst/>
              <a:rect l="l" t="t" r="r" b="b"/>
              <a:pathLst>
                <a:path w="10565130">
                  <a:moveTo>
                    <a:pt x="0" y="0"/>
                  </a:moveTo>
                  <a:lnTo>
                    <a:pt x="10470" y="0"/>
                  </a:lnTo>
                </a:path>
                <a:path w="10565130">
                  <a:moveTo>
                    <a:pt x="2638663" y="0"/>
                  </a:moveTo>
                  <a:lnTo>
                    <a:pt x="2649133" y="0"/>
                  </a:lnTo>
                </a:path>
                <a:path w="10565130">
                  <a:moveTo>
                    <a:pt x="5277326" y="0"/>
                  </a:moveTo>
                  <a:lnTo>
                    <a:pt x="5287797" y="0"/>
                  </a:lnTo>
                </a:path>
                <a:path w="10565130">
                  <a:moveTo>
                    <a:pt x="7915989" y="0"/>
                  </a:moveTo>
                  <a:lnTo>
                    <a:pt x="7926460" y="0"/>
                  </a:lnTo>
                </a:path>
                <a:path w="10565130">
                  <a:moveTo>
                    <a:pt x="10554652" y="0"/>
                  </a:moveTo>
                  <a:lnTo>
                    <a:pt x="10565123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579175" y="4825841"/>
              <a:ext cx="9773285" cy="805815"/>
            </a:xfrm>
            <a:custGeom>
              <a:avLst/>
              <a:gdLst/>
              <a:ahLst/>
              <a:cxnLst/>
              <a:rect l="l" t="t" r="r" b="b"/>
              <a:pathLst>
                <a:path w="9773285" h="805814">
                  <a:moveTo>
                    <a:pt x="0" y="805430"/>
                  </a:moveTo>
                  <a:lnTo>
                    <a:pt x="1759150" y="458551"/>
                  </a:lnTo>
                  <a:lnTo>
                    <a:pt x="3518311" y="458551"/>
                  </a:lnTo>
                  <a:lnTo>
                    <a:pt x="6841152" y="346879"/>
                  </a:lnTo>
                  <a:lnTo>
                    <a:pt x="9773074" y="0"/>
                  </a:lnTo>
                </a:path>
              </a:pathLst>
            </a:custGeom>
            <a:ln w="52354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526826" y="5578919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104708" y="0"/>
                  </a:moveTo>
                  <a:lnTo>
                    <a:pt x="0" y="0"/>
                  </a:lnTo>
                  <a:lnTo>
                    <a:pt x="0" y="104708"/>
                  </a:lnTo>
                  <a:lnTo>
                    <a:pt x="104708" y="104708"/>
                  </a:lnTo>
                  <a:lnTo>
                    <a:pt x="1047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526821" y="5578918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0" y="0"/>
                  </a:moveTo>
                  <a:lnTo>
                    <a:pt x="104708" y="0"/>
                  </a:lnTo>
                  <a:lnTo>
                    <a:pt x="104708" y="104708"/>
                  </a:lnTo>
                  <a:lnTo>
                    <a:pt x="0" y="104708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285975" y="5232038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0" y="0"/>
                  </a:moveTo>
                  <a:lnTo>
                    <a:pt x="104708" y="0"/>
                  </a:lnTo>
                  <a:lnTo>
                    <a:pt x="104708" y="104708"/>
                  </a:lnTo>
                  <a:lnTo>
                    <a:pt x="0" y="104708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9045130" y="5232038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0" y="0"/>
                  </a:moveTo>
                  <a:lnTo>
                    <a:pt x="104708" y="0"/>
                  </a:lnTo>
                  <a:lnTo>
                    <a:pt x="104708" y="104708"/>
                  </a:lnTo>
                  <a:lnTo>
                    <a:pt x="0" y="104708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2367976" y="5120368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0" y="0"/>
                  </a:moveTo>
                  <a:lnTo>
                    <a:pt x="104708" y="0"/>
                  </a:lnTo>
                  <a:lnTo>
                    <a:pt x="104708" y="104708"/>
                  </a:lnTo>
                  <a:lnTo>
                    <a:pt x="0" y="104708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5299899" y="4773488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104708" y="0"/>
                  </a:moveTo>
                  <a:lnTo>
                    <a:pt x="0" y="0"/>
                  </a:lnTo>
                  <a:lnTo>
                    <a:pt x="0" y="104708"/>
                  </a:lnTo>
                  <a:lnTo>
                    <a:pt x="104708" y="104708"/>
                  </a:lnTo>
                  <a:lnTo>
                    <a:pt x="1047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5299897" y="4773489"/>
              <a:ext cx="104775" cy="104775"/>
            </a:xfrm>
            <a:custGeom>
              <a:avLst/>
              <a:gdLst/>
              <a:ahLst/>
              <a:cxnLst/>
              <a:rect l="l" t="t" r="r" b="b"/>
              <a:pathLst>
                <a:path w="104775" h="104775">
                  <a:moveTo>
                    <a:pt x="0" y="0"/>
                  </a:moveTo>
                  <a:lnTo>
                    <a:pt x="104708" y="0"/>
                  </a:lnTo>
                  <a:lnTo>
                    <a:pt x="104708" y="104708"/>
                  </a:lnTo>
                  <a:lnTo>
                    <a:pt x="0" y="104708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556483" y="3532703"/>
              <a:ext cx="8796020" cy="4638675"/>
            </a:xfrm>
            <a:custGeom>
              <a:avLst/>
              <a:gdLst/>
              <a:ahLst/>
              <a:cxnLst/>
              <a:rect l="l" t="t" r="r" b="b"/>
              <a:pathLst>
                <a:path w="8796019" h="4638675">
                  <a:moveTo>
                    <a:pt x="0" y="4638392"/>
                  </a:moveTo>
                  <a:lnTo>
                    <a:pt x="1368230" y="4243818"/>
                  </a:lnTo>
                  <a:lnTo>
                    <a:pt x="2150081" y="3679081"/>
                  </a:lnTo>
                  <a:lnTo>
                    <a:pt x="3518311" y="2936298"/>
                  </a:lnTo>
                  <a:lnTo>
                    <a:pt x="4495611" y="2080146"/>
                  </a:lnTo>
                  <a:lnTo>
                    <a:pt x="5082002" y="1721350"/>
                  </a:lnTo>
                  <a:lnTo>
                    <a:pt x="6059312" y="554538"/>
                  </a:lnTo>
                  <a:lnTo>
                    <a:pt x="8795774" y="0"/>
                  </a:lnTo>
                </a:path>
              </a:pathLst>
            </a:custGeom>
            <a:ln w="62825">
              <a:solidFill>
                <a:srgbClr val="A31F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77951" y="8092563"/>
              <a:ext cx="157063" cy="157063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46183" y="7697987"/>
              <a:ext cx="157063" cy="15706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28029" y="7133258"/>
              <a:ext cx="157063" cy="157063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96259" y="6390466"/>
              <a:ext cx="157063" cy="15706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973567" y="5534317"/>
              <a:ext cx="157063" cy="15706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559952" y="5175522"/>
              <a:ext cx="157063" cy="157063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537260" y="4008708"/>
              <a:ext cx="157063" cy="15706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273720" y="3454175"/>
              <a:ext cx="157063" cy="157063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2889659" y="7937255"/>
              <a:ext cx="283210" cy="52069"/>
            </a:xfrm>
            <a:custGeom>
              <a:avLst/>
              <a:gdLst/>
              <a:ahLst/>
              <a:cxnLst/>
              <a:rect l="l" t="t" r="r" b="b"/>
              <a:pathLst>
                <a:path w="283209" h="52070">
                  <a:moveTo>
                    <a:pt x="62818" y="51705"/>
                  </a:moveTo>
                  <a:lnTo>
                    <a:pt x="0" y="51705"/>
                  </a:lnTo>
                  <a:lnTo>
                    <a:pt x="0" y="0"/>
                  </a:lnTo>
                  <a:lnTo>
                    <a:pt x="60704" y="0"/>
                  </a:lnTo>
                  <a:lnTo>
                    <a:pt x="56542" y="20617"/>
                  </a:lnTo>
                  <a:lnTo>
                    <a:pt x="62818" y="51705"/>
                  </a:lnTo>
                  <a:close/>
                </a:path>
                <a:path w="283209" h="52070">
                  <a:moveTo>
                    <a:pt x="282713" y="51705"/>
                  </a:moveTo>
                  <a:lnTo>
                    <a:pt x="219895" y="51705"/>
                  </a:lnTo>
                  <a:lnTo>
                    <a:pt x="226171" y="20617"/>
                  </a:lnTo>
                  <a:lnTo>
                    <a:pt x="222009" y="0"/>
                  </a:lnTo>
                  <a:lnTo>
                    <a:pt x="282713" y="0"/>
                  </a:lnTo>
                  <a:lnTo>
                    <a:pt x="282713" y="51705"/>
                  </a:lnTo>
                  <a:close/>
                </a:path>
              </a:pathLst>
            </a:custGeom>
            <a:solidFill>
              <a:srgbClr val="A31F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920349" y="7847206"/>
              <a:ext cx="221333" cy="221333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2889649" y="8282806"/>
              <a:ext cx="283210" cy="52069"/>
            </a:xfrm>
            <a:custGeom>
              <a:avLst/>
              <a:gdLst/>
              <a:ahLst/>
              <a:cxnLst/>
              <a:rect l="l" t="t" r="r" b="b"/>
              <a:pathLst>
                <a:path w="283209" h="52070">
                  <a:moveTo>
                    <a:pt x="56553" y="0"/>
                  </a:moveTo>
                  <a:lnTo>
                    <a:pt x="0" y="0"/>
                  </a:lnTo>
                  <a:lnTo>
                    <a:pt x="0" y="51701"/>
                  </a:lnTo>
                  <a:lnTo>
                    <a:pt x="56553" y="51701"/>
                  </a:lnTo>
                  <a:lnTo>
                    <a:pt x="56553" y="0"/>
                  </a:lnTo>
                  <a:close/>
                </a:path>
                <a:path w="283209" h="52070">
                  <a:moveTo>
                    <a:pt x="282714" y="0"/>
                  </a:moveTo>
                  <a:lnTo>
                    <a:pt x="226174" y="0"/>
                  </a:lnTo>
                  <a:lnTo>
                    <a:pt x="226174" y="51701"/>
                  </a:lnTo>
                  <a:lnTo>
                    <a:pt x="282714" y="51701"/>
                  </a:lnTo>
                  <a:lnTo>
                    <a:pt x="282714" y="0"/>
                  </a:lnTo>
                  <a:close/>
                </a:path>
              </a:pathLst>
            </a:custGeom>
            <a:solidFill>
              <a:srgbClr val="9BBB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2946202" y="8218598"/>
              <a:ext cx="170180" cy="170180"/>
            </a:xfrm>
            <a:custGeom>
              <a:avLst/>
              <a:gdLst/>
              <a:ahLst/>
              <a:cxnLst/>
              <a:rect l="l" t="t" r="r" b="b"/>
              <a:pathLst>
                <a:path w="170180" h="170179">
                  <a:moveTo>
                    <a:pt x="0" y="0"/>
                  </a:moveTo>
                  <a:lnTo>
                    <a:pt x="169628" y="0"/>
                  </a:lnTo>
                  <a:lnTo>
                    <a:pt x="169628" y="169628"/>
                  </a:lnTo>
                  <a:lnTo>
                    <a:pt x="0" y="169628"/>
                  </a:lnTo>
                  <a:lnTo>
                    <a:pt x="0" y="0"/>
                  </a:lnTo>
                  <a:close/>
                </a:path>
              </a:pathLst>
            </a:custGeom>
            <a:ln w="51705">
              <a:solidFill>
                <a:srgbClr val="9BBB5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4273419" y="9756835"/>
            <a:ext cx="67818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15" dirty="0">
                <a:latin typeface="Arial MT"/>
                <a:cs typeface="Arial MT"/>
              </a:rPr>
              <a:t>0.01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459769" y="8604528"/>
            <a:ext cx="4914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15" dirty="0">
                <a:latin typeface="Arial MT"/>
                <a:cs typeface="Arial MT"/>
              </a:rPr>
              <a:t>0.1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739210" y="7452221"/>
            <a:ext cx="2120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20" dirty="0">
                <a:latin typeface="Arial MT"/>
                <a:cs typeface="Arial MT"/>
              </a:rPr>
              <a:t>1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552861" y="6299913"/>
            <a:ext cx="39814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20" dirty="0">
                <a:latin typeface="Arial MT"/>
                <a:cs typeface="Arial MT"/>
              </a:rPr>
              <a:t>10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366512" y="5147606"/>
            <a:ext cx="58483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20" dirty="0">
                <a:latin typeface="Arial MT"/>
                <a:cs typeface="Arial MT"/>
              </a:rPr>
              <a:t>100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180163" y="3995299"/>
            <a:ext cx="7708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20" dirty="0">
                <a:latin typeface="Arial MT"/>
                <a:cs typeface="Arial MT"/>
              </a:rPr>
              <a:t>1000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849440" y="10113847"/>
            <a:ext cx="678180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 MT"/>
                <a:cs typeface="Arial MT"/>
              </a:rPr>
              <a:t>2017</a:t>
            </a:r>
            <a:endParaRPr sz="230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488172" y="10113847"/>
            <a:ext cx="678180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 MT"/>
                <a:cs typeface="Arial MT"/>
              </a:rPr>
              <a:t>2018</a:t>
            </a:r>
            <a:endParaRPr sz="230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126903" y="10113847"/>
            <a:ext cx="678180" cy="3778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Arial MT"/>
                <a:cs typeface="Arial MT"/>
              </a:rPr>
              <a:t>2020</a:t>
            </a:r>
            <a:endParaRPr sz="2300">
              <a:latin typeface="Arial MT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3343374" y="8748558"/>
            <a:ext cx="1928495" cy="748665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 marR="5080">
              <a:lnSpc>
                <a:spcPts val="2720"/>
              </a:lnSpc>
              <a:spcBef>
                <a:spcPts val="395"/>
              </a:spcBef>
            </a:pPr>
            <a:r>
              <a:rPr sz="2450" spc="10" dirty="0">
                <a:latin typeface="Arial MT"/>
                <a:cs typeface="Arial MT"/>
              </a:rPr>
              <a:t>Model Size </a:t>
            </a:r>
            <a:r>
              <a:rPr sz="2450" spc="15" dirty="0">
                <a:latin typeface="Arial MT"/>
                <a:cs typeface="Arial MT"/>
              </a:rPr>
              <a:t> GPU</a:t>
            </a:r>
            <a:r>
              <a:rPr sz="2450" spc="-65" dirty="0">
                <a:latin typeface="Arial MT"/>
                <a:cs typeface="Arial MT"/>
              </a:rPr>
              <a:t> </a:t>
            </a:r>
            <a:r>
              <a:rPr sz="2450" spc="10" dirty="0">
                <a:latin typeface="Arial MT"/>
                <a:cs typeface="Arial MT"/>
              </a:rPr>
              <a:t>Memory</a:t>
            </a:r>
            <a:endParaRPr sz="2450">
              <a:latin typeface="Arial MT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7657969" y="8969745"/>
            <a:ext cx="664210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 marR="5080" indent="62865">
              <a:lnSpc>
                <a:spcPts val="2310"/>
              </a:lnSpc>
              <a:spcBef>
                <a:spcPts val="229"/>
              </a:spcBef>
            </a:pPr>
            <a:r>
              <a:rPr sz="1950" spc="15" dirty="0">
                <a:latin typeface="Arial MT"/>
                <a:cs typeface="Arial MT"/>
              </a:rPr>
              <a:t>GPT </a:t>
            </a:r>
            <a:r>
              <a:rPr sz="1950" spc="-530" dirty="0">
                <a:latin typeface="Arial MT"/>
                <a:cs typeface="Arial MT"/>
              </a:rPr>
              <a:t> </a:t>
            </a:r>
            <a:r>
              <a:rPr sz="1950" spc="10" dirty="0">
                <a:latin typeface="Arial MT"/>
                <a:cs typeface="Arial MT"/>
              </a:rPr>
              <a:t>0.</a:t>
            </a:r>
            <a:r>
              <a:rPr sz="1950" spc="-135" dirty="0">
                <a:latin typeface="Arial MT"/>
                <a:cs typeface="Arial MT"/>
              </a:rPr>
              <a:t>1</a:t>
            </a:r>
            <a:r>
              <a:rPr sz="1950" spc="15" dirty="0">
                <a:latin typeface="Arial MT"/>
                <a:cs typeface="Arial MT"/>
              </a:rPr>
              <a:t>1B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0324732" y="6752615"/>
            <a:ext cx="1423670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446405" marR="5080" indent="-447040">
              <a:lnSpc>
                <a:spcPts val="2310"/>
              </a:lnSpc>
              <a:spcBef>
                <a:spcPts val="229"/>
              </a:spcBef>
            </a:pPr>
            <a:r>
              <a:rPr sz="1950" spc="10" dirty="0">
                <a:latin typeface="Arial MT"/>
                <a:cs typeface="Arial MT"/>
              </a:rPr>
              <a:t>MegatronLM  8.3B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695327" y="7773800"/>
            <a:ext cx="739140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04139" marR="5080" indent="-104775">
              <a:lnSpc>
                <a:spcPts val="2310"/>
              </a:lnSpc>
              <a:spcBef>
                <a:spcPts val="229"/>
              </a:spcBef>
            </a:pPr>
            <a:r>
              <a:rPr sz="1950" spc="20" dirty="0">
                <a:latin typeface="Arial MT"/>
                <a:cs typeface="Arial MT"/>
              </a:rPr>
              <a:t>GP</a:t>
            </a:r>
            <a:r>
              <a:rPr sz="1950" spc="-95" dirty="0">
                <a:latin typeface="Arial MT"/>
                <a:cs typeface="Arial MT"/>
              </a:rPr>
              <a:t>T</a:t>
            </a:r>
            <a:r>
              <a:rPr sz="1950" spc="10" dirty="0">
                <a:latin typeface="Arial MT"/>
                <a:cs typeface="Arial MT"/>
              </a:rPr>
              <a:t>-2  1.5B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599061" y="4653766"/>
            <a:ext cx="400050" cy="468122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010"/>
              </a:lnSpc>
            </a:pPr>
            <a:r>
              <a:rPr sz="2600" spc="20" dirty="0">
                <a:latin typeface="Arial MT"/>
                <a:cs typeface="Arial MT"/>
              </a:rPr>
              <a:t>Model</a:t>
            </a:r>
            <a:r>
              <a:rPr sz="2600" dirty="0">
                <a:latin typeface="Arial MT"/>
                <a:cs typeface="Arial MT"/>
              </a:rPr>
              <a:t> </a:t>
            </a:r>
            <a:r>
              <a:rPr sz="2600" spc="15" dirty="0">
                <a:latin typeface="Arial MT"/>
                <a:cs typeface="Arial MT"/>
              </a:rPr>
              <a:t>Size</a:t>
            </a:r>
            <a:r>
              <a:rPr sz="2600" dirty="0">
                <a:latin typeface="Arial MT"/>
                <a:cs typeface="Arial MT"/>
              </a:rPr>
              <a:t> </a:t>
            </a:r>
            <a:r>
              <a:rPr sz="2600" spc="20" dirty="0">
                <a:latin typeface="Arial MT"/>
                <a:cs typeface="Arial MT"/>
              </a:rPr>
              <a:t>(#Params</a:t>
            </a:r>
            <a:r>
              <a:rPr sz="2600" dirty="0">
                <a:latin typeface="Arial MT"/>
                <a:cs typeface="Arial MT"/>
              </a:rPr>
              <a:t> </a:t>
            </a:r>
            <a:r>
              <a:rPr sz="2600" spc="10" dirty="0">
                <a:latin typeface="Arial MT"/>
                <a:cs typeface="Arial MT"/>
              </a:rPr>
              <a:t>in</a:t>
            </a:r>
            <a:r>
              <a:rPr sz="2600" spc="5" dirty="0">
                <a:latin typeface="Arial MT"/>
                <a:cs typeface="Arial MT"/>
              </a:rPr>
              <a:t> </a:t>
            </a:r>
            <a:r>
              <a:rPr sz="2600" spc="10" dirty="0">
                <a:latin typeface="Arial MT"/>
                <a:cs typeface="Arial MT"/>
              </a:rPr>
              <a:t>Billion)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426974" y="8435147"/>
            <a:ext cx="67881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sz="1950" spc="15" dirty="0">
                <a:latin typeface="Arial MT"/>
                <a:cs typeface="Arial MT"/>
              </a:rPr>
              <a:t>BE</a:t>
            </a:r>
            <a:r>
              <a:rPr sz="1950" spc="-20" dirty="0">
                <a:latin typeface="Arial MT"/>
                <a:cs typeface="Arial MT"/>
              </a:rPr>
              <a:t>R</a:t>
            </a:r>
            <a:r>
              <a:rPr sz="1950" spc="15" dirty="0">
                <a:latin typeface="Arial MT"/>
                <a:cs typeface="Arial MT"/>
              </a:rPr>
              <a:t>T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8416483" y="8728331"/>
            <a:ext cx="68262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5" dirty="0">
                <a:latin typeface="Arial MT"/>
                <a:cs typeface="Arial MT"/>
              </a:rPr>
              <a:t>0.34B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936905" y="9346296"/>
            <a:ext cx="1384935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363855" marR="5080" indent="-351790">
              <a:lnSpc>
                <a:spcPts val="2310"/>
              </a:lnSpc>
              <a:spcBef>
                <a:spcPts val="229"/>
              </a:spcBef>
            </a:pPr>
            <a:r>
              <a:rPr sz="1950" spc="-60" dirty="0">
                <a:latin typeface="Arial MT"/>
                <a:cs typeface="Arial MT"/>
              </a:rPr>
              <a:t>T</a:t>
            </a:r>
            <a:r>
              <a:rPr sz="1950" spc="10" dirty="0">
                <a:latin typeface="Arial MT"/>
                <a:cs typeface="Arial MT"/>
              </a:rPr>
              <a:t>ransformer  </a:t>
            </a:r>
            <a:r>
              <a:rPr sz="1950" spc="15" dirty="0">
                <a:latin typeface="Arial MT"/>
                <a:cs typeface="Arial MT"/>
              </a:rPr>
              <a:t>0.05B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0470885" y="4365890"/>
            <a:ext cx="2632075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712595" marR="254635" indent="-69850">
              <a:lnSpc>
                <a:spcPts val="2310"/>
              </a:lnSpc>
              <a:spcBef>
                <a:spcPts val="229"/>
              </a:spcBef>
            </a:pPr>
            <a:r>
              <a:rPr sz="1950" spc="20" dirty="0">
                <a:latin typeface="Arial MT"/>
                <a:cs typeface="Arial MT"/>
              </a:rPr>
              <a:t>GP</a:t>
            </a:r>
            <a:r>
              <a:rPr sz="1950" spc="-95" dirty="0">
                <a:latin typeface="Arial MT"/>
                <a:cs typeface="Arial MT"/>
              </a:rPr>
              <a:t>T</a:t>
            </a:r>
            <a:r>
              <a:rPr sz="1950" spc="10" dirty="0">
                <a:latin typeface="Arial MT"/>
                <a:cs typeface="Arial MT"/>
              </a:rPr>
              <a:t>-3  </a:t>
            </a:r>
            <a:r>
              <a:rPr sz="1950" spc="15" dirty="0">
                <a:latin typeface="Arial MT"/>
                <a:cs typeface="Arial MT"/>
              </a:rPr>
              <a:t>175B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14769855" y="3902075"/>
            <a:ext cx="974725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93675" marR="5080" indent="-181610">
              <a:lnSpc>
                <a:spcPts val="2310"/>
              </a:lnSpc>
              <a:spcBef>
                <a:spcPts val="229"/>
              </a:spcBef>
            </a:pPr>
            <a:r>
              <a:rPr sz="1950" spc="20" dirty="0">
                <a:latin typeface="Arial MT"/>
                <a:cs typeface="Arial MT"/>
              </a:rPr>
              <a:t>M</a:t>
            </a:r>
            <a:r>
              <a:rPr sz="1950" spc="-95" dirty="0">
                <a:latin typeface="Arial MT"/>
                <a:cs typeface="Arial MT"/>
              </a:rPr>
              <a:t>T</a:t>
            </a:r>
            <a:r>
              <a:rPr sz="1950" spc="10" dirty="0">
                <a:latin typeface="Arial MT"/>
                <a:cs typeface="Arial MT"/>
              </a:rPr>
              <a:t>-NLG  </a:t>
            </a:r>
            <a:r>
              <a:rPr sz="1950" spc="15" dirty="0">
                <a:latin typeface="Arial MT"/>
                <a:cs typeface="Arial MT"/>
              </a:rPr>
              <a:t>530B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1080491" y="5554793"/>
            <a:ext cx="765810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58750" marR="5080" indent="-146685">
              <a:lnSpc>
                <a:spcPts val="2310"/>
              </a:lnSpc>
              <a:spcBef>
                <a:spcPts val="229"/>
              </a:spcBef>
            </a:pPr>
            <a:r>
              <a:rPr sz="1950" spc="-95" dirty="0">
                <a:latin typeface="Arial MT"/>
                <a:cs typeface="Arial MT"/>
              </a:rPr>
              <a:t>T</a:t>
            </a:r>
            <a:r>
              <a:rPr sz="1950" spc="10" dirty="0">
                <a:latin typeface="Arial MT"/>
                <a:cs typeface="Arial MT"/>
              </a:rPr>
              <a:t>-NLG  </a:t>
            </a:r>
            <a:r>
              <a:rPr sz="1950" spc="15" dirty="0">
                <a:latin typeface="Arial MT"/>
                <a:cs typeface="Arial MT"/>
              </a:rPr>
              <a:t>17B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5202667" y="6763901"/>
            <a:ext cx="795655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62230" marR="5080" indent="-62865">
              <a:lnSpc>
                <a:spcPts val="2310"/>
              </a:lnSpc>
              <a:spcBef>
                <a:spcPts val="229"/>
              </a:spcBef>
            </a:pP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TPUv2  16GB</a:t>
            </a:r>
            <a:endParaRPr sz="195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7006937" y="6570842"/>
            <a:ext cx="669290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R="5080" indent="34290">
              <a:lnSpc>
                <a:spcPts val="2310"/>
              </a:lnSpc>
              <a:spcBef>
                <a:spcPts val="229"/>
              </a:spcBef>
            </a:pP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V100 </a:t>
            </a:r>
            <a:r>
              <a:rPr sz="1950" b="1" spc="-530" dirty="0">
                <a:solidFill>
                  <a:srgbClr val="5E5E5E"/>
                </a:solidFill>
                <a:latin typeface="Arial"/>
                <a:cs typeface="Arial"/>
              </a:rPr>
              <a:t> </a:t>
            </a: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32GB</a:t>
            </a:r>
            <a:endParaRPr sz="195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8735265" y="6548704"/>
            <a:ext cx="795655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62230" marR="5080" indent="-62865">
              <a:lnSpc>
                <a:spcPts val="2310"/>
              </a:lnSpc>
              <a:spcBef>
                <a:spcPts val="229"/>
              </a:spcBef>
            </a:pP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TPUv3  32GB</a:t>
            </a:r>
            <a:endParaRPr sz="195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12127871" y="6404445"/>
            <a:ext cx="669290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R="5080" indent="27305">
              <a:lnSpc>
                <a:spcPts val="2310"/>
              </a:lnSpc>
              <a:spcBef>
                <a:spcPts val="229"/>
              </a:spcBef>
            </a:pP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A100 </a:t>
            </a:r>
            <a:r>
              <a:rPr sz="1950" b="1" spc="-530" dirty="0">
                <a:solidFill>
                  <a:srgbClr val="5E5E5E"/>
                </a:solidFill>
                <a:latin typeface="Arial"/>
                <a:cs typeface="Arial"/>
              </a:rPr>
              <a:t> </a:t>
            </a: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40GB</a:t>
            </a:r>
            <a:endParaRPr sz="195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5014988" y="6036266"/>
            <a:ext cx="681990" cy="62039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 marR="5080" indent="27305">
              <a:lnSpc>
                <a:spcPts val="2310"/>
              </a:lnSpc>
              <a:spcBef>
                <a:spcPts val="229"/>
              </a:spcBef>
            </a:pPr>
            <a:r>
              <a:rPr sz="1950" b="1" spc="10" dirty="0">
                <a:solidFill>
                  <a:srgbClr val="5E5E5E"/>
                </a:solidFill>
                <a:latin typeface="Arial"/>
                <a:cs typeface="Arial"/>
              </a:rPr>
              <a:t>A100 </a:t>
            </a:r>
            <a:r>
              <a:rPr sz="1950" b="1" spc="-530" dirty="0">
                <a:solidFill>
                  <a:srgbClr val="5E5E5E"/>
                </a:solidFill>
                <a:latin typeface="Arial"/>
                <a:cs typeface="Arial"/>
              </a:rPr>
              <a:t> </a:t>
            </a:r>
            <a:r>
              <a:rPr sz="1950" b="1" spc="15" dirty="0">
                <a:solidFill>
                  <a:srgbClr val="5E5E5E"/>
                </a:solidFill>
                <a:latin typeface="Arial"/>
                <a:cs typeface="Arial"/>
              </a:rPr>
              <a:t>80GB</a:t>
            </a:r>
            <a:endParaRPr sz="1950" dirty="0">
              <a:latin typeface="Arial"/>
              <a:cs typeface="Arial"/>
            </a:endParaRPr>
          </a:p>
        </p:txBody>
      </p:sp>
      <p:grpSp>
        <p:nvGrpSpPr>
          <p:cNvPr id="63" name="object 63"/>
          <p:cNvGrpSpPr/>
          <p:nvPr/>
        </p:nvGrpSpPr>
        <p:grpSpPr>
          <a:xfrm>
            <a:off x="15288916" y="4588859"/>
            <a:ext cx="176530" cy="1148080"/>
            <a:chOff x="15288916" y="3578004"/>
            <a:chExt cx="176530" cy="1148080"/>
          </a:xfrm>
        </p:grpSpPr>
        <p:sp>
          <p:nvSpPr>
            <p:cNvPr id="64" name="object 64"/>
            <p:cNvSpPr/>
            <p:nvPr/>
          </p:nvSpPr>
          <p:spPr>
            <a:xfrm>
              <a:off x="15376871" y="3732967"/>
              <a:ext cx="0" cy="838200"/>
            </a:xfrm>
            <a:custGeom>
              <a:avLst/>
              <a:gdLst/>
              <a:ahLst/>
              <a:cxnLst/>
              <a:rect l="l" t="t" r="r" b="b"/>
              <a:pathLst>
                <a:path h="838200">
                  <a:moveTo>
                    <a:pt x="0" y="0"/>
                  </a:moveTo>
                  <a:lnTo>
                    <a:pt x="0" y="838100"/>
                  </a:lnTo>
                </a:path>
              </a:pathLst>
            </a:custGeom>
            <a:ln w="418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5288908" y="3578015"/>
              <a:ext cx="176530" cy="1148080"/>
            </a:xfrm>
            <a:custGeom>
              <a:avLst/>
              <a:gdLst/>
              <a:ahLst/>
              <a:cxnLst/>
              <a:rect l="l" t="t" r="r" b="b"/>
              <a:pathLst>
                <a:path w="176530" h="1148079">
                  <a:moveTo>
                    <a:pt x="175907" y="972121"/>
                  </a:moveTo>
                  <a:lnTo>
                    <a:pt x="0" y="972121"/>
                  </a:lnTo>
                  <a:lnTo>
                    <a:pt x="87960" y="1148029"/>
                  </a:lnTo>
                  <a:lnTo>
                    <a:pt x="175907" y="972121"/>
                  </a:lnTo>
                  <a:close/>
                </a:path>
                <a:path w="176530" h="1148079">
                  <a:moveTo>
                    <a:pt x="175907" y="175907"/>
                  </a:moveTo>
                  <a:lnTo>
                    <a:pt x="87960" y="0"/>
                  </a:lnTo>
                  <a:lnTo>
                    <a:pt x="0" y="175907"/>
                  </a:lnTo>
                  <a:lnTo>
                    <a:pt x="175907" y="17590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12765633" y="9533712"/>
            <a:ext cx="3316604" cy="95758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87325">
              <a:lnSpc>
                <a:spcPct val="100000"/>
              </a:lnSpc>
              <a:spcBef>
                <a:spcPts val="125"/>
              </a:spcBef>
            </a:pPr>
            <a:r>
              <a:rPr sz="1950" spc="105" dirty="0">
                <a:solidFill>
                  <a:srgbClr val="5E5E5E"/>
                </a:solidFill>
                <a:latin typeface="Trebuchet MS"/>
                <a:cs typeface="Trebuchet MS"/>
              </a:rPr>
              <a:t>Assume</a:t>
            </a:r>
            <a:r>
              <a:rPr sz="1950" spc="-5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dirty="0">
                <a:solidFill>
                  <a:srgbClr val="5E5E5E"/>
                </a:solidFill>
                <a:latin typeface="Trebuchet MS"/>
                <a:cs typeface="Trebuchet MS"/>
              </a:rPr>
              <a:t>data</a:t>
            </a:r>
            <a:r>
              <a:rPr sz="1950" spc="-5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-35" dirty="0">
                <a:solidFill>
                  <a:srgbClr val="5E5E5E"/>
                </a:solidFill>
                <a:latin typeface="Trebuchet MS"/>
                <a:cs typeface="Trebuchet MS"/>
              </a:rPr>
              <a:t>are</a:t>
            </a:r>
            <a:r>
              <a:rPr sz="1950" spc="-5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55" dirty="0">
                <a:solidFill>
                  <a:srgbClr val="5E5E5E"/>
                </a:solidFill>
                <a:latin typeface="Trebuchet MS"/>
                <a:cs typeface="Trebuchet MS"/>
              </a:rPr>
              <a:t>FP16.</a:t>
            </a:r>
            <a:endParaRPr sz="19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9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2651125" algn="l"/>
              </a:tabLst>
            </a:pPr>
            <a:r>
              <a:rPr sz="2300" dirty="0">
                <a:latin typeface="Arial MT"/>
                <a:cs typeface="Arial MT"/>
              </a:rPr>
              <a:t>2021	2022</a:t>
            </a:r>
            <a:endParaRPr sz="2300">
              <a:latin typeface="Arial MT"/>
              <a:cs typeface="Arial MT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19450018" y="10922758"/>
            <a:ext cx="216535" cy="31877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z="1950" spc="75" dirty="0">
                <a:solidFill>
                  <a:srgbClr val="FFFFFF"/>
                </a:solidFill>
                <a:latin typeface="Trebuchet MS"/>
                <a:cs typeface="Trebuchet MS"/>
              </a:rPr>
              <a:t>4</a:t>
            </a:fld>
            <a:endParaRPr sz="1950">
              <a:latin typeface="Trebuchet MS"/>
              <a:cs typeface="Trebuchet MS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6505039" y="4285987"/>
            <a:ext cx="3478529" cy="915669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 marR="5080">
              <a:lnSpc>
                <a:spcPct val="103699"/>
              </a:lnSpc>
              <a:spcBef>
                <a:spcPts val="10"/>
              </a:spcBef>
            </a:pPr>
            <a:r>
              <a:rPr sz="2850" b="1" spc="6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Model</a:t>
            </a:r>
            <a:r>
              <a:rPr sz="2850" b="1" spc="-3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285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compression </a:t>
            </a:r>
            <a:r>
              <a:rPr sz="2850" b="1" spc="-78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285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bridges</a:t>
            </a:r>
            <a:r>
              <a:rPr sz="2850" b="1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2850" b="1" spc="3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the</a:t>
            </a:r>
            <a:r>
              <a:rPr sz="285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2850" b="1" spc="3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gap.</a:t>
            </a:r>
            <a:endParaRPr sz="2850" dirty="0">
              <a:solidFill>
                <a:schemeClr val="accent6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916200"/>
            <a:ext cx="17339786" cy="926985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 dirty="0" err="1"/>
              <a:t>AlexNet</a:t>
            </a:r>
            <a:endParaRPr lang="en-US" dirty="0"/>
          </a:p>
        </p:txBody>
      </p:sp>
      <p:sp>
        <p:nvSpPr>
          <p:cNvPr id="77" name="object 77"/>
          <p:cNvSpPr txBox="1">
            <a:spLocks noGrp="1"/>
          </p:cNvSpPr>
          <p:nvPr>
            <p:ph type="sldNum" sz="quarter" idx="12"/>
          </p:nvPr>
        </p:nvSpPr>
        <p:spPr/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40</a:t>
            </a:fld>
            <a:endParaRPr lang="en-US" altLang="zh-TW" dirty="0"/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592367" y="3145294"/>
            <a:ext cx="3687925" cy="4200970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15357738" y="6466133"/>
            <a:ext cx="24892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25" dirty="0">
                <a:latin typeface="Times New Roman"/>
                <a:cs typeface="Times New Roman"/>
              </a:rPr>
              <a:t>w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5569455" y="6647069"/>
            <a:ext cx="9207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5" dirty="0">
                <a:latin typeface="Times New Roman"/>
                <a:cs typeface="Times New Roman"/>
              </a:rPr>
              <a:t>i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475672" y="3207605"/>
            <a:ext cx="407034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0" dirty="0">
                <a:latin typeface="Times New Roman"/>
                <a:cs typeface="Times New Roman"/>
              </a:rPr>
              <a:t>w</a:t>
            </a:r>
            <a:r>
              <a:rPr sz="2775" i="1" spc="-44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5032972" y="3425506"/>
            <a:ext cx="1930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h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5188735" y="3606443"/>
            <a:ext cx="144780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10" dirty="0">
                <a:latin typeface="Times New Roman"/>
                <a:cs typeface="Times New Roman"/>
              </a:rPr>
              <a:t>o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2467218" y="2636003"/>
            <a:ext cx="543052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-5" dirty="0">
                <a:latin typeface="Arial"/>
                <a:cs typeface="Arial"/>
              </a:rPr>
              <a:t>Convolution</a:t>
            </a:r>
            <a:r>
              <a:rPr sz="2600" b="1" dirty="0">
                <a:latin typeface="Arial"/>
                <a:cs typeface="Arial"/>
              </a:rPr>
              <a:t> </a:t>
            </a:r>
            <a:r>
              <a:rPr sz="2600" b="1" spc="10" dirty="0">
                <a:latin typeface="Arial"/>
                <a:cs typeface="Arial"/>
              </a:rPr>
              <a:t>Layer</a:t>
            </a:r>
            <a:r>
              <a:rPr sz="2600" b="1" dirty="0">
                <a:latin typeface="Arial"/>
                <a:cs typeface="Arial"/>
              </a:rPr>
              <a:t> </a:t>
            </a:r>
            <a:r>
              <a:rPr sz="2600" b="1" spc="254" dirty="0">
                <a:latin typeface="Arial"/>
                <a:cs typeface="Arial"/>
              </a:rPr>
              <a:t>/</a:t>
            </a:r>
            <a:r>
              <a:rPr sz="2600" b="1" spc="5" dirty="0">
                <a:latin typeface="Arial"/>
                <a:cs typeface="Arial"/>
              </a:rPr>
              <a:t> </a:t>
            </a:r>
            <a:r>
              <a:rPr sz="2600" b="1" spc="-5" dirty="0">
                <a:latin typeface="Arial"/>
                <a:cs typeface="Arial"/>
              </a:rPr>
              <a:t>Pooling</a:t>
            </a:r>
            <a:r>
              <a:rPr sz="2600" b="1" dirty="0">
                <a:latin typeface="Arial"/>
                <a:cs typeface="Arial"/>
              </a:rPr>
              <a:t> </a:t>
            </a:r>
            <a:r>
              <a:rPr sz="2600" b="1" spc="10" dirty="0">
                <a:latin typeface="Arial"/>
                <a:cs typeface="Arial"/>
              </a:rPr>
              <a:t>Layer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13285657" y="6506676"/>
            <a:ext cx="29845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pic>
        <p:nvPicPr>
          <p:cNvPr id="80" name="圖片 79" descr="一張含有 文字, 螢幕擷取畫面, 字型, 數字 的圖片&#10;&#10;自動產生的描述">
            <a:extLst>
              <a:ext uri="{FF2B5EF4-FFF2-40B4-BE49-F238E27FC236}">
                <a16:creationId xmlns:a16="http://schemas.microsoft.com/office/drawing/2014/main" id="{5A5AD394-55F2-4F5A-7B8F-5134DAE74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327" y="2613121"/>
            <a:ext cx="9652194" cy="8196145"/>
          </a:xfrm>
          <a:prstGeom prst="rect">
            <a:avLst/>
          </a:prstGeom>
        </p:spPr>
      </p:pic>
      <p:sp>
        <p:nvSpPr>
          <p:cNvPr id="81" name="object 108">
            <a:extLst>
              <a:ext uri="{FF2B5EF4-FFF2-40B4-BE49-F238E27FC236}">
                <a16:creationId xmlns:a16="http://schemas.microsoft.com/office/drawing/2014/main" id="{84556832-6CD6-7000-52B3-80F29F109F87}"/>
              </a:ext>
            </a:extLst>
          </p:cNvPr>
          <p:cNvSpPr txBox="1"/>
          <p:nvPr/>
        </p:nvSpPr>
        <p:spPr>
          <a:xfrm>
            <a:off x="15392497" y="10230760"/>
            <a:ext cx="66040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950" b="1" spc="-7" baseline="-20202" dirty="0">
                <a:latin typeface="Times New Roman"/>
                <a:cs typeface="Times New Roman"/>
              </a:rPr>
              <a:t>W</a:t>
            </a:r>
            <a:r>
              <a:rPr sz="2350" i="1" spc="-5" dirty="0">
                <a:latin typeface="Times New Roman"/>
                <a:cs typeface="Times New Roman"/>
              </a:rPr>
              <a:t>T</a:t>
            </a:r>
            <a:endParaRPr sz="2350" dirty="0">
              <a:latin typeface="Times New Roman"/>
              <a:cs typeface="Times New Roman"/>
            </a:endParaRPr>
          </a:p>
        </p:txBody>
      </p:sp>
      <p:sp>
        <p:nvSpPr>
          <p:cNvPr id="82" name="object 109">
            <a:extLst>
              <a:ext uri="{FF2B5EF4-FFF2-40B4-BE49-F238E27FC236}">
                <a16:creationId xmlns:a16="http://schemas.microsoft.com/office/drawing/2014/main" id="{AEA44945-87D1-BED0-22A6-A6C9333A8944}"/>
              </a:ext>
            </a:extLst>
          </p:cNvPr>
          <p:cNvSpPr txBox="1"/>
          <p:nvPr/>
        </p:nvSpPr>
        <p:spPr>
          <a:xfrm>
            <a:off x="12904959" y="10280946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X</a:t>
            </a:r>
            <a:endParaRPr sz="3300" dirty="0">
              <a:latin typeface="Times New Roman"/>
              <a:cs typeface="Times New Roman"/>
            </a:endParaRPr>
          </a:p>
        </p:txBody>
      </p:sp>
      <p:sp>
        <p:nvSpPr>
          <p:cNvPr id="83" name="object 110">
            <a:extLst>
              <a:ext uri="{FF2B5EF4-FFF2-40B4-BE49-F238E27FC236}">
                <a16:creationId xmlns:a16="http://schemas.microsoft.com/office/drawing/2014/main" id="{D05B9669-08F8-1A8E-8A85-FE5E90D38DCF}"/>
              </a:ext>
            </a:extLst>
          </p:cNvPr>
          <p:cNvSpPr txBox="1"/>
          <p:nvPr/>
        </p:nvSpPr>
        <p:spPr>
          <a:xfrm>
            <a:off x="17890776" y="10280946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Y</a:t>
            </a:r>
            <a:endParaRPr sz="3300">
              <a:latin typeface="Times New Roman"/>
              <a:cs typeface="Times New Roman"/>
            </a:endParaRPr>
          </a:p>
        </p:txBody>
      </p:sp>
      <p:grpSp>
        <p:nvGrpSpPr>
          <p:cNvPr id="84" name="object 11">
            <a:extLst>
              <a:ext uri="{FF2B5EF4-FFF2-40B4-BE49-F238E27FC236}">
                <a16:creationId xmlns:a16="http://schemas.microsoft.com/office/drawing/2014/main" id="{959E8975-2698-C7A7-B6C0-09AFB284ECC2}"/>
              </a:ext>
            </a:extLst>
          </p:cNvPr>
          <p:cNvGrpSpPr/>
          <p:nvPr/>
        </p:nvGrpSpPr>
        <p:grpSpPr>
          <a:xfrm>
            <a:off x="15154366" y="8682581"/>
            <a:ext cx="963930" cy="1591945"/>
            <a:chOff x="14900070" y="7936931"/>
            <a:chExt cx="963930" cy="1591945"/>
          </a:xfrm>
        </p:grpSpPr>
        <p:sp>
          <p:nvSpPr>
            <p:cNvPr id="85" name="object 12">
              <a:extLst>
                <a:ext uri="{FF2B5EF4-FFF2-40B4-BE49-F238E27FC236}">
                  <a16:creationId xmlns:a16="http://schemas.microsoft.com/office/drawing/2014/main" id="{055A2B51-137E-6C8B-46C5-D0820B97F286}"/>
                </a:ext>
              </a:extLst>
            </p:cNvPr>
            <p:cNvSpPr/>
            <p:nvPr/>
          </p:nvSpPr>
          <p:spPr>
            <a:xfrm>
              <a:off x="15224667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13">
              <a:extLst>
                <a:ext uri="{FF2B5EF4-FFF2-40B4-BE49-F238E27FC236}">
                  <a16:creationId xmlns:a16="http://schemas.microsoft.com/office/drawing/2014/main" id="{C263D440-1127-D62D-1DA7-3EEF03707BD5}"/>
                </a:ext>
              </a:extLst>
            </p:cNvPr>
            <p:cNvSpPr/>
            <p:nvPr/>
          </p:nvSpPr>
          <p:spPr>
            <a:xfrm>
              <a:off x="15538794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14">
              <a:extLst>
                <a:ext uri="{FF2B5EF4-FFF2-40B4-BE49-F238E27FC236}">
                  <a16:creationId xmlns:a16="http://schemas.microsoft.com/office/drawing/2014/main" id="{AEAB9D36-2FCA-67BB-8251-3132CE303866}"/>
                </a:ext>
              </a:extLst>
            </p:cNvPr>
            <p:cNvSpPr/>
            <p:nvPr/>
          </p:nvSpPr>
          <p:spPr>
            <a:xfrm>
              <a:off x="14900070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15">
              <a:extLst>
                <a:ext uri="{FF2B5EF4-FFF2-40B4-BE49-F238E27FC236}">
                  <a16:creationId xmlns:a16="http://schemas.microsoft.com/office/drawing/2014/main" id="{BC41984F-CADC-6804-E2C4-2E23B5B7795C}"/>
                </a:ext>
              </a:extLst>
            </p:cNvPr>
            <p:cNvSpPr/>
            <p:nvPr/>
          </p:nvSpPr>
          <p:spPr>
            <a:xfrm>
              <a:off x="14900070" y="8575655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16">
              <a:extLst>
                <a:ext uri="{FF2B5EF4-FFF2-40B4-BE49-F238E27FC236}">
                  <a16:creationId xmlns:a16="http://schemas.microsoft.com/office/drawing/2014/main" id="{14C3C19D-42B2-3818-3651-4255E3B437D1}"/>
                </a:ext>
              </a:extLst>
            </p:cNvPr>
            <p:cNvSpPr/>
            <p:nvPr/>
          </p:nvSpPr>
          <p:spPr>
            <a:xfrm>
              <a:off x="14900070" y="888978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17">
              <a:extLst>
                <a:ext uri="{FF2B5EF4-FFF2-40B4-BE49-F238E27FC236}">
                  <a16:creationId xmlns:a16="http://schemas.microsoft.com/office/drawing/2014/main" id="{A5A63F3A-B7BF-CAE5-2CF6-346076B31F92}"/>
                </a:ext>
              </a:extLst>
            </p:cNvPr>
            <p:cNvSpPr/>
            <p:nvPr/>
          </p:nvSpPr>
          <p:spPr>
            <a:xfrm>
              <a:off x="14900070" y="920390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18">
              <a:extLst>
                <a:ext uri="{FF2B5EF4-FFF2-40B4-BE49-F238E27FC236}">
                  <a16:creationId xmlns:a16="http://schemas.microsoft.com/office/drawing/2014/main" id="{5387E552-7D38-93C7-83EE-B9CE6BEC1FAB}"/>
                </a:ext>
              </a:extLst>
            </p:cNvPr>
            <p:cNvSpPr/>
            <p:nvPr/>
          </p:nvSpPr>
          <p:spPr>
            <a:xfrm>
              <a:off x="14910541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19">
              <a:extLst>
                <a:ext uri="{FF2B5EF4-FFF2-40B4-BE49-F238E27FC236}">
                  <a16:creationId xmlns:a16="http://schemas.microsoft.com/office/drawing/2014/main" id="{E09B5EA4-4E3A-9D91-7A40-616D35A7AFED}"/>
                </a:ext>
              </a:extLst>
            </p:cNvPr>
            <p:cNvSpPr/>
            <p:nvPr/>
          </p:nvSpPr>
          <p:spPr>
            <a:xfrm>
              <a:off x="15852920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20">
              <a:extLst>
                <a:ext uri="{FF2B5EF4-FFF2-40B4-BE49-F238E27FC236}">
                  <a16:creationId xmlns:a16="http://schemas.microsoft.com/office/drawing/2014/main" id="{E25641AD-43BD-1D3E-29FF-DA352A833266}"/>
                </a:ext>
              </a:extLst>
            </p:cNvPr>
            <p:cNvSpPr/>
            <p:nvPr/>
          </p:nvSpPr>
          <p:spPr>
            <a:xfrm>
              <a:off x="14900070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21">
              <a:extLst>
                <a:ext uri="{FF2B5EF4-FFF2-40B4-BE49-F238E27FC236}">
                  <a16:creationId xmlns:a16="http://schemas.microsoft.com/office/drawing/2014/main" id="{86007774-6754-414F-993E-35CB7195E95A}"/>
                </a:ext>
              </a:extLst>
            </p:cNvPr>
            <p:cNvSpPr/>
            <p:nvPr/>
          </p:nvSpPr>
          <p:spPr>
            <a:xfrm>
              <a:off x="14900070" y="9518034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95" name="object 22">
            <a:extLst>
              <a:ext uri="{FF2B5EF4-FFF2-40B4-BE49-F238E27FC236}">
                <a16:creationId xmlns:a16="http://schemas.microsoft.com/office/drawing/2014/main" id="{D8A7FD30-02BF-C895-359F-9B344CFD6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632825"/>
              </p:ext>
            </p:extLst>
          </p:nvPr>
        </p:nvGraphicFramePr>
        <p:xfrm>
          <a:off x="12274872" y="8682581"/>
          <a:ext cx="1571625" cy="6282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4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96" name="object 23">
            <a:extLst>
              <a:ext uri="{FF2B5EF4-FFF2-40B4-BE49-F238E27FC236}">
                <a16:creationId xmlns:a16="http://schemas.microsoft.com/office/drawing/2014/main" id="{F41C4F4A-160F-3820-77EF-0B0A0269C594}"/>
              </a:ext>
            </a:extLst>
          </p:cNvPr>
          <p:cNvGrpSpPr/>
          <p:nvPr/>
        </p:nvGrpSpPr>
        <p:grpSpPr>
          <a:xfrm>
            <a:off x="17573141" y="8682581"/>
            <a:ext cx="963930" cy="649605"/>
            <a:chOff x="17318845" y="7936931"/>
            <a:chExt cx="963930" cy="649605"/>
          </a:xfrm>
        </p:grpSpPr>
        <p:sp>
          <p:nvSpPr>
            <p:cNvPr id="97" name="object 24">
              <a:extLst>
                <a:ext uri="{FF2B5EF4-FFF2-40B4-BE49-F238E27FC236}">
                  <a16:creationId xmlns:a16="http://schemas.microsoft.com/office/drawing/2014/main" id="{339FDF3E-965B-5B16-CF07-C185B7152BE3}"/>
                </a:ext>
              </a:extLst>
            </p:cNvPr>
            <p:cNvSpPr/>
            <p:nvPr/>
          </p:nvSpPr>
          <p:spPr>
            <a:xfrm>
              <a:off x="17643442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25">
              <a:extLst>
                <a:ext uri="{FF2B5EF4-FFF2-40B4-BE49-F238E27FC236}">
                  <a16:creationId xmlns:a16="http://schemas.microsoft.com/office/drawing/2014/main" id="{D88B2232-06DB-52FA-A714-33172B6D9924}"/>
                </a:ext>
              </a:extLst>
            </p:cNvPr>
            <p:cNvSpPr/>
            <p:nvPr/>
          </p:nvSpPr>
          <p:spPr>
            <a:xfrm>
              <a:off x="17957569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26">
              <a:extLst>
                <a:ext uri="{FF2B5EF4-FFF2-40B4-BE49-F238E27FC236}">
                  <a16:creationId xmlns:a16="http://schemas.microsoft.com/office/drawing/2014/main" id="{B7AA2159-3D3F-7B8D-59FF-CC25A3D10BC0}"/>
                </a:ext>
              </a:extLst>
            </p:cNvPr>
            <p:cNvSpPr/>
            <p:nvPr/>
          </p:nvSpPr>
          <p:spPr>
            <a:xfrm>
              <a:off x="17318845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27">
              <a:extLst>
                <a:ext uri="{FF2B5EF4-FFF2-40B4-BE49-F238E27FC236}">
                  <a16:creationId xmlns:a16="http://schemas.microsoft.com/office/drawing/2014/main" id="{12E95CA1-35A1-C6AA-71F6-E4015F2D6357}"/>
                </a:ext>
              </a:extLst>
            </p:cNvPr>
            <p:cNvSpPr/>
            <p:nvPr/>
          </p:nvSpPr>
          <p:spPr>
            <a:xfrm>
              <a:off x="17329316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28">
              <a:extLst>
                <a:ext uri="{FF2B5EF4-FFF2-40B4-BE49-F238E27FC236}">
                  <a16:creationId xmlns:a16="http://schemas.microsoft.com/office/drawing/2014/main" id="{4A75AF15-C515-211C-5DD5-8DB47178E320}"/>
                </a:ext>
              </a:extLst>
            </p:cNvPr>
            <p:cNvSpPr/>
            <p:nvPr/>
          </p:nvSpPr>
          <p:spPr>
            <a:xfrm>
              <a:off x="18271695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29">
              <a:extLst>
                <a:ext uri="{FF2B5EF4-FFF2-40B4-BE49-F238E27FC236}">
                  <a16:creationId xmlns:a16="http://schemas.microsoft.com/office/drawing/2014/main" id="{E8279571-3F91-1D6E-0758-CCE521D862E4}"/>
                </a:ext>
              </a:extLst>
            </p:cNvPr>
            <p:cNvSpPr/>
            <p:nvPr/>
          </p:nvSpPr>
          <p:spPr>
            <a:xfrm>
              <a:off x="17318845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30">
              <a:extLst>
                <a:ext uri="{FF2B5EF4-FFF2-40B4-BE49-F238E27FC236}">
                  <a16:creationId xmlns:a16="http://schemas.microsoft.com/office/drawing/2014/main" id="{F36F4CCB-2542-5430-A21E-DB4179500191}"/>
                </a:ext>
              </a:extLst>
            </p:cNvPr>
            <p:cNvSpPr/>
            <p:nvPr/>
          </p:nvSpPr>
          <p:spPr>
            <a:xfrm>
              <a:off x="17318845" y="8575655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4" name="object 31">
            <a:extLst>
              <a:ext uri="{FF2B5EF4-FFF2-40B4-BE49-F238E27FC236}">
                <a16:creationId xmlns:a16="http://schemas.microsoft.com/office/drawing/2014/main" id="{9982461C-8F9C-1385-7FDB-A6222FDEC295}"/>
              </a:ext>
            </a:extLst>
          </p:cNvPr>
          <p:cNvSpPr/>
          <p:nvPr/>
        </p:nvSpPr>
        <p:spPr>
          <a:xfrm>
            <a:off x="14314171" y="8675441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321341" y="0"/>
                </a:moveTo>
                <a:lnTo>
                  <a:pt x="320042" y="0"/>
                </a:lnTo>
                <a:lnTo>
                  <a:pt x="190831" y="129231"/>
                </a:lnTo>
                <a:lnTo>
                  <a:pt x="189973" y="129231"/>
                </a:lnTo>
                <a:lnTo>
                  <a:pt x="61139" y="397"/>
                </a:lnTo>
                <a:lnTo>
                  <a:pt x="60081" y="209"/>
                </a:lnTo>
                <a:lnTo>
                  <a:pt x="59034" y="397"/>
                </a:lnTo>
                <a:lnTo>
                  <a:pt x="0" y="59443"/>
                </a:lnTo>
                <a:lnTo>
                  <a:pt x="0" y="60731"/>
                </a:lnTo>
                <a:lnTo>
                  <a:pt x="129231" y="189952"/>
                </a:lnTo>
                <a:lnTo>
                  <a:pt x="129231" y="190810"/>
                </a:lnTo>
                <a:lnTo>
                  <a:pt x="0" y="320042"/>
                </a:lnTo>
                <a:lnTo>
                  <a:pt x="0" y="321341"/>
                </a:lnTo>
                <a:lnTo>
                  <a:pt x="59443" y="380784"/>
                </a:lnTo>
                <a:lnTo>
                  <a:pt x="60731" y="380784"/>
                </a:lnTo>
                <a:lnTo>
                  <a:pt x="189952" y="251552"/>
                </a:lnTo>
                <a:lnTo>
                  <a:pt x="190842" y="251552"/>
                </a:lnTo>
                <a:lnTo>
                  <a:pt x="320042" y="380784"/>
                </a:lnTo>
                <a:lnTo>
                  <a:pt x="321341" y="380784"/>
                </a:lnTo>
                <a:lnTo>
                  <a:pt x="380784" y="321341"/>
                </a:lnTo>
                <a:lnTo>
                  <a:pt x="380784" y="320042"/>
                </a:lnTo>
                <a:lnTo>
                  <a:pt x="251552" y="190831"/>
                </a:lnTo>
                <a:lnTo>
                  <a:pt x="251552" y="189941"/>
                </a:lnTo>
                <a:lnTo>
                  <a:pt x="380773" y="60731"/>
                </a:lnTo>
                <a:lnTo>
                  <a:pt x="380773" y="59432"/>
                </a:lnTo>
                <a:lnTo>
                  <a:pt x="3213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32">
            <a:extLst>
              <a:ext uri="{FF2B5EF4-FFF2-40B4-BE49-F238E27FC236}">
                <a16:creationId xmlns:a16="http://schemas.microsoft.com/office/drawing/2014/main" id="{4664A670-22ED-6060-9DBC-C6D4BA6C5B88}"/>
              </a:ext>
            </a:extLst>
          </p:cNvPr>
          <p:cNvSpPr txBox="1"/>
          <p:nvPr/>
        </p:nvSpPr>
        <p:spPr>
          <a:xfrm>
            <a:off x="15470778" y="8135795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06" name="object 33">
            <a:extLst>
              <a:ext uri="{FF2B5EF4-FFF2-40B4-BE49-F238E27FC236}">
                <a16:creationId xmlns:a16="http://schemas.microsoft.com/office/drawing/2014/main" id="{3037D453-26BA-DE00-DBCB-3AC38CA89168}"/>
              </a:ext>
            </a:extLst>
          </p:cNvPr>
          <p:cNvSpPr txBox="1"/>
          <p:nvPr/>
        </p:nvSpPr>
        <p:spPr>
          <a:xfrm>
            <a:off x="12924363" y="8135795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07" name="object 34">
            <a:extLst>
              <a:ext uri="{FF2B5EF4-FFF2-40B4-BE49-F238E27FC236}">
                <a16:creationId xmlns:a16="http://schemas.microsoft.com/office/drawing/2014/main" id="{C9E8C140-B845-7467-A0C3-28F36CAA4D84}"/>
              </a:ext>
            </a:extLst>
          </p:cNvPr>
          <p:cNvSpPr txBox="1"/>
          <p:nvPr/>
        </p:nvSpPr>
        <p:spPr>
          <a:xfrm>
            <a:off x="16605338" y="8316153"/>
            <a:ext cx="841375" cy="9302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00" b="1" spc="114" dirty="0">
                <a:latin typeface="Arial"/>
                <a:cs typeface="Arial"/>
              </a:rPr>
              <a:t>=</a:t>
            </a:r>
            <a:r>
              <a:rPr sz="5900" b="1" spc="-190" dirty="0">
                <a:latin typeface="Arial"/>
                <a:cs typeface="Arial"/>
              </a:rPr>
              <a:t> </a:t>
            </a:r>
            <a:r>
              <a:rPr sz="2600" i="1" spc="15" dirty="0">
                <a:latin typeface="Times New Roman"/>
                <a:cs typeface="Times New Roman"/>
              </a:rPr>
              <a:t>n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08" name="object 35">
            <a:extLst>
              <a:ext uri="{FF2B5EF4-FFF2-40B4-BE49-F238E27FC236}">
                <a16:creationId xmlns:a16="http://schemas.microsoft.com/office/drawing/2014/main" id="{6C4C4FD9-657A-490E-70DF-CBD2EE545E1D}"/>
              </a:ext>
            </a:extLst>
          </p:cNvPr>
          <p:cNvSpPr txBox="1"/>
          <p:nvPr/>
        </p:nvSpPr>
        <p:spPr>
          <a:xfrm>
            <a:off x="17885667" y="8135795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09" name="object 39">
            <a:extLst>
              <a:ext uri="{FF2B5EF4-FFF2-40B4-BE49-F238E27FC236}">
                <a16:creationId xmlns:a16="http://schemas.microsoft.com/office/drawing/2014/main" id="{1DE9DA6E-FF02-1417-3E37-B746DF6EB2AC}"/>
              </a:ext>
            </a:extLst>
          </p:cNvPr>
          <p:cNvSpPr txBox="1"/>
          <p:nvPr/>
        </p:nvSpPr>
        <p:spPr>
          <a:xfrm>
            <a:off x="14788872" y="9164494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10" name="object 40">
            <a:extLst>
              <a:ext uri="{FF2B5EF4-FFF2-40B4-BE49-F238E27FC236}">
                <a16:creationId xmlns:a16="http://schemas.microsoft.com/office/drawing/2014/main" id="{A0D53CE4-51DB-7DDE-8C93-5D6A3BE923DD}"/>
              </a:ext>
            </a:extLst>
          </p:cNvPr>
          <p:cNvSpPr txBox="1"/>
          <p:nvPr/>
        </p:nvSpPr>
        <p:spPr>
          <a:xfrm>
            <a:off x="11934528" y="8734987"/>
            <a:ext cx="1930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n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11" name="文字方塊 110">
            <a:extLst>
              <a:ext uri="{FF2B5EF4-FFF2-40B4-BE49-F238E27FC236}">
                <a16:creationId xmlns:a16="http://schemas.microsoft.com/office/drawing/2014/main" id="{1FECBC5F-A296-921B-B093-D9EFB3EF3891}"/>
              </a:ext>
            </a:extLst>
          </p:cNvPr>
          <p:cNvSpPr txBox="1"/>
          <p:nvPr/>
        </p:nvSpPr>
        <p:spPr>
          <a:xfrm>
            <a:off x="14550434" y="7636852"/>
            <a:ext cx="217078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2600" b="1" dirty="0">
                <a:latin typeface="Arial" panose="020B0604020202020204" pitchFamily="34" charset="0"/>
                <a:cs typeface="Arial" panose="020B0604020202020204" pitchFamily="34" charset="0"/>
              </a:rPr>
              <a:t>Linear Layer</a:t>
            </a:r>
            <a:endParaRPr kumimoji="1" lang="zh-TW" altLang="en-US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文字方塊 111">
            <a:extLst>
              <a:ext uri="{FF2B5EF4-FFF2-40B4-BE49-F238E27FC236}">
                <a16:creationId xmlns:a16="http://schemas.microsoft.com/office/drawing/2014/main" id="{C2C8B64D-1634-5C61-74A6-EA06BE87F126}"/>
              </a:ext>
            </a:extLst>
          </p:cNvPr>
          <p:cNvSpPr txBox="1"/>
          <p:nvPr/>
        </p:nvSpPr>
        <p:spPr>
          <a:xfrm>
            <a:off x="16819578" y="4813310"/>
            <a:ext cx="180209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kumimoji="1" lang="en-US" altLang="zh-TW" sz="2600" dirty="0"/>
              <a:t> is padding</a:t>
            </a:r>
          </a:p>
          <a:p>
            <a:r>
              <a:rPr kumimoji="1" lang="en-US" altLang="zh-TW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kumimoji="1" lang="en-US" altLang="zh-TW" sz="2600" dirty="0"/>
              <a:t> is stride</a:t>
            </a:r>
            <a:endParaRPr kumimoji="1" lang="zh-TW" altLang="en-US" sz="2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文字方塊 113">
                <a:extLst>
                  <a:ext uri="{FF2B5EF4-FFF2-40B4-BE49-F238E27FC236}">
                    <a16:creationId xmlns:a16="http://schemas.microsoft.com/office/drawing/2014/main" id="{78C2A796-8B23-AA18-5B7B-17FC18A5FC11}"/>
                  </a:ext>
                </a:extLst>
              </p:cNvPr>
              <p:cNvSpPr txBox="1"/>
              <p:nvPr/>
            </p:nvSpPr>
            <p:spPr>
              <a:xfrm>
                <a:off x="15699128" y="3715946"/>
                <a:ext cx="3688702" cy="9105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kumimoji="1" lang="en-US" altLang="zh-TW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num>
                        <m:den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kumimoji="1" lang="en-US" altLang="zh-TW" sz="2800" b="0" i="1" smtClean="0"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kumimoji="1" lang="zh-TW" altLang="en-US" sz="2800" dirty="0"/>
              </a:p>
            </p:txBody>
          </p:sp>
        </mc:Choice>
        <mc:Fallback xmlns="">
          <p:sp>
            <p:nvSpPr>
              <p:cNvPr id="114" name="文字方塊 113">
                <a:extLst>
                  <a:ext uri="{FF2B5EF4-FFF2-40B4-BE49-F238E27FC236}">
                    <a16:creationId xmlns:a16="http://schemas.microsoft.com/office/drawing/2014/main" id="{78C2A796-8B23-AA18-5B7B-17FC18A5FC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99128" y="3715946"/>
                <a:ext cx="3688702" cy="910506"/>
              </a:xfrm>
              <a:prstGeom prst="rect">
                <a:avLst/>
              </a:prstGeom>
              <a:blipFill>
                <a:blip r:embed="rId4"/>
                <a:stretch>
                  <a:fillRect b="-274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文字, 字型, 螢幕擷取畫面, 行 的圖片&#10;&#10;自動產生的描述">
            <a:extLst>
              <a:ext uri="{FF2B5EF4-FFF2-40B4-BE49-F238E27FC236}">
                <a16:creationId xmlns:a16="http://schemas.microsoft.com/office/drawing/2014/main" id="{FCB8B64A-9F08-974C-EA2B-EDD21E8A1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118" y="2987069"/>
            <a:ext cx="1658381" cy="1639383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45"/>
              <a:t>VGG 16</a:t>
            </a:r>
            <a:endParaRPr lang="en-US" spc="-145" dirty="0"/>
          </a:p>
        </p:txBody>
      </p:sp>
      <p:sp>
        <p:nvSpPr>
          <p:cNvPr id="77" name="object 7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41</a:t>
            </a:fld>
            <a:endParaRPr lang="en-US" altLang="zh-TW" spc="75" dirty="0"/>
          </a:p>
        </p:txBody>
      </p:sp>
      <p:sp>
        <p:nvSpPr>
          <p:cNvPr id="75" name="object 75"/>
          <p:cNvSpPr txBox="1">
            <a:spLocks noGrp="1"/>
          </p:cNvSpPr>
          <p:nvPr>
            <p:ph type="dt" sz="half" idx="4294967295"/>
          </p:nvPr>
        </p:nvSpPr>
        <p:spPr>
          <a:xfrm>
            <a:off x="0" y="10885488"/>
            <a:ext cx="7900988" cy="37465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en-US" b="1" spc="75">
                <a:latin typeface="Arial"/>
                <a:cs typeface="Arial"/>
              </a:rPr>
              <a:t>MIT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spc="-30">
                <a:latin typeface="Arial"/>
                <a:cs typeface="Arial"/>
              </a:rPr>
              <a:t>6.5940</a:t>
            </a:r>
            <a:r>
              <a:rPr lang="en-US" spc="-30"/>
              <a:t>:</a:t>
            </a:r>
            <a:r>
              <a:rPr lang="en-US" spc="-55"/>
              <a:t> </a:t>
            </a:r>
            <a:r>
              <a:rPr lang="en-US" spc="65"/>
              <a:t>TinyML</a:t>
            </a:r>
            <a:r>
              <a:rPr lang="en-US" spc="-55"/>
              <a:t> </a:t>
            </a:r>
            <a:r>
              <a:rPr lang="en-US" spc="45"/>
              <a:t>and</a:t>
            </a:r>
            <a:r>
              <a:rPr lang="en-US" spc="-55"/>
              <a:t> </a:t>
            </a:r>
            <a:r>
              <a:rPr lang="en-US" spc="-40"/>
              <a:t>Eﬃcient</a:t>
            </a:r>
            <a:r>
              <a:rPr lang="en-US" spc="-55"/>
              <a:t> </a:t>
            </a:r>
            <a:r>
              <a:rPr lang="en-US" spc="65"/>
              <a:t>Deep</a:t>
            </a:r>
            <a:r>
              <a:rPr lang="en-US" spc="-55"/>
              <a:t> </a:t>
            </a:r>
            <a:r>
              <a:rPr lang="en-US" spc="15"/>
              <a:t>Learning</a:t>
            </a:r>
            <a:r>
              <a:rPr lang="en-US" spc="-55"/>
              <a:t> </a:t>
            </a:r>
            <a:r>
              <a:rPr lang="en-US" spc="45"/>
              <a:t>Computing</a:t>
            </a:r>
            <a:endParaRPr lang="en-US" spc="45" dirty="0"/>
          </a:p>
        </p:txBody>
      </p:sp>
      <p:pic>
        <p:nvPicPr>
          <p:cNvPr id="4" name="圖片 3" descr="一張含有 文字, 螢幕擷取畫面, 字型, 數字 的圖片&#10;&#10;自動產生的描述">
            <a:extLst>
              <a:ext uri="{FF2B5EF4-FFF2-40B4-BE49-F238E27FC236}">
                <a16:creationId xmlns:a16="http://schemas.microsoft.com/office/drawing/2014/main" id="{E1D70E92-D0AC-198D-A223-98DFCA12C6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851" y="2445651"/>
            <a:ext cx="9204970" cy="8054349"/>
          </a:xfrm>
          <a:prstGeom prst="rect">
            <a:avLst/>
          </a:prstGeom>
        </p:spPr>
      </p:pic>
      <p:pic>
        <p:nvPicPr>
          <p:cNvPr id="24" name="object 12">
            <a:extLst>
              <a:ext uri="{FF2B5EF4-FFF2-40B4-BE49-F238E27FC236}">
                <a16:creationId xmlns:a16="http://schemas.microsoft.com/office/drawing/2014/main" id="{6A3D4115-1A6D-D0BA-FD43-B4489855762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592367" y="3145294"/>
            <a:ext cx="3687925" cy="4200970"/>
          </a:xfrm>
          <a:prstGeom prst="rect">
            <a:avLst/>
          </a:prstGeom>
        </p:spPr>
      </p:pic>
      <p:sp>
        <p:nvSpPr>
          <p:cNvPr id="25" name="object 14">
            <a:extLst>
              <a:ext uri="{FF2B5EF4-FFF2-40B4-BE49-F238E27FC236}">
                <a16:creationId xmlns:a16="http://schemas.microsoft.com/office/drawing/2014/main" id="{6456A5F7-ECB9-E298-D1F8-64064CF95AAB}"/>
              </a:ext>
            </a:extLst>
          </p:cNvPr>
          <p:cNvSpPr txBox="1"/>
          <p:nvPr/>
        </p:nvSpPr>
        <p:spPr>
          <a:xfrm>
            <a:off x="15357738" y="6466133"/>
            <a:ext cx="24892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25" dirty="0">
                <a:latin typeface="Times New Roman"/>
                <a:cs typeface="Times New Roman"/>
              </a:rPr>
              <a:t>w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27" name="object 15">
            <a:extLst>
              <a:ext uri="{FF2B5EF4-FFF2-40B4-BE49-F238E27FC236}">
                <a16:creationId xmlns:a16="http://schemas.microsoft.com/office/drawing/2014/main" id="{025D43B5-BE62-D17B-5871-D9BD707E59DA}"/>
              </a:ext>
            </a:extLst>
          </p:cNvPr>
          <p:cNvSpPr txBox="1"/>
          <p:nvPr/>
        </p:nvSpPr>
        <p:spPr>
          <a:xfrm>
            <a:off x="15569455" y="6647069"/>
            <a:ext cx="9207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5" dirty="0">
                <a:latin typeface="Times New Roman"/>
                <a:cs typeface="Times New Roman"/>
              </a:rPr>
              <a:t>i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28" name="object 16">
            <a:extLst>
              <a:ext uri="{FF2B5EF4-FFF2-40B4-BE49-F238E27FC236}">
                <a16:creationId xmlns:a16="http://schemas.microsoft.com/office/drawing/2014/main" id="{52E3867F-AFB5-BD63-765E-BF780536649F}"/>
              </a:ext>
            </a:extLst>
          </p:cNvPr>
          <p:cNvSpPr txBox="1"/>
          <p:nvPr/>
        </p:nvSpPr>
        <p:spPr>
          <a:xfrm>
            <a:off x="13475672" y="3207605"/>
            <a:ext cx="407034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0" dirty="0">
                <a:latin typeface="Times New Roman"/>
                <a:cs typeface="Times New Roman"/>
              </a:rPr>
              <a:t>w</a:t>
            </a:r>
            <a:r>
              <a:rPr sz="2775" i="1" spc="-44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29" name="object 17">
            <a:extLst>
              <a:ext uri="{FF2B5EF4-FFF2-40B4-BE49-F238E27FC236}">
                <a16:creationId xmlns:a16="http://schemas.microsoft.com/office/drawing/2014/main" id="{A39C6324-39BA-D9DB-D31A-0833B3A9C91F}"/>
              </a:ext>
            </a:extLst>
          </p:cNvPr>
          <p:cNvSpPr txBox="1"/>
          <p:nvPr/>
        </p:nvSpPr>
        <p:spPr>
          <a:xfrm>
            <a:off x="15032972" y="3425506"/>
            <a:ext cx="1930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h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63A92872-EFE1-3344-D7ED-851EF5DDBDAE}"/>
              </a:ext>
            </a:extLst>
          </p:cNvPr>
          <p:cNvSpPr txBox="1"/>
          <p:nvPr/>
        </p:nvSpPr>
        <p:spPr>
          <a:xfrm>
            <a:off x="15188735" y="3606443"/>
            <a:ext cx="144780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10" dirty="0">
                <a:latin typeface="Times New Roman"/>
                <a:cs typeface="Times New Roman"/>
              </a:rPr>
              <a:t>o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31" name="object 26">
            <a:extLst>
              <a:ext uri="{FF2B5EF4-FFF2-40B4-BE49-F238E27FC236}">
                <a16:creationId xmlns:a16="http://schemas.microsoft.com/office/drawing/2014/main" id="{6FBF8CC5-4BD5-F15F-A2E2-831E1972DB72}"/>
              </a:ext>
            </a:extLst>
          </p:cNvPr>
          <p:cNvSpPr txBox="1"/>
          <p:nvPr/>
        </p:nvSpPr>
        <p:spPr>
          <a:xfrm>
            <a:off x="12467218" y="2636003"/>
            <a:ext cx="543052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-5" dirty="0">
                <a:latin typeface="Arial"/>
                <a:cs typeface="Arial"/>
              </a:rPr>
              <a:t>Convolution</a:t>
            </a:r>
            <a:r>
              <a:rPr sz="2600" b="1" dirty="0">
                <a:latin typeface="Arial"/>
                <a:cs typeface="Arial"/>
              </a:rPr>
              <a:t> </a:t>
            </a:r>
            <a:r>
              <a:rPr sz="2600" b="1" spc="10" dirty="0">
                <a:latin typeface="Arial"/>
                <a:cs typeface="Arial"/>
              </a:rPr>
              <a:t>Layer</a:t>
            </a:r>
            <a:r>
              <a:rPr sz="2600" b="1" dirty="0">
                <a:latin typeface="Arial"/>
                <a:cs typeface="Arial"/>
              </a:rPr>
              <a:t> </a:t>
            </a:r>
            <a:r>
              <a:rPr sz="2600" b="1" spc="254" dirty="0">
                <a:latin typeface="Arial"/>
                <a:cs typeface="Arial"/>
              </a:rPr>
              <a:t>/</a:t>
            </a:r>
            <a:r>
              <a:rPr sz="2600" b="1" spc="5" dirty="0">
                <a:latin typeface="Arial"/>
                <a:cs typeface="Arial"/>
              </a:rPr>
              <a:t> </a:t>
            </a:r>
            <a:r>
              <a:rPr sz="2600" b="1" spc="-5" dirty="0">
                <a:latin typeface="Arial"/>
                <a:cs typeface="Arial"/>
              </a:rPr>
              <a:t>Pooling</a:t>
            </a:r>
            <a:r>
              <a:rPr sz="2600" b="1" dirty="0">
                <a:latin typeface="Arial"/>
                <a:cs typeface="Arial"/>
              </a:rPr>
              <a:t> </a:t>
            </a:r>
            <a:r>
              <a:rPr sz="2600" b="1" spc="10" dirty="0">
                <a:latin typeface="Arial"/>
                <a:cs typeface="Arial"/>
              </a:rPr>
              <a:t>Layer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32" name="object 72">
            <a:extLst>
              <a:ext uri="{FF2B5EF4-FFF2-40B4-BE49-F238E27FC236}">
                <a16:creationId xmlns:a16="http://schemas.microsoft.com/office/drawing/2014/main" id="{50E6EC9D-536A-0031-E90A-28EC4C773E01}"/>
              </a:ext>
            </a:extLst>
          </p:cNvPr>
          <p:cNvSpPr txBox="1"/>
          <p:nvPr/>
        </p:nvSpPr>
        <p:spPr>
          <a:xfrm>
            <a:off x="13285657" y="6506676"/>
            <a:ext cx="29845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h</a:t>
            </a:r>
            <a:r>
              <a:rPr sz="2775" i="1" spc="-52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33" name="object 108">
            <a:extLst>
              <a:ext uri="{FF2B5EF4-FFF2-40B4-BE49-F238E27FC236}">
                <a16:creationId xmlns:a16="http://schemas.microsoft.com/office/drawing/2014/main" id="{2454E1DB-7086-7453-A592-AB9E7C7BBA68}"/>
              </a:ext>
            </a:extLst>
          </p:cNvPr>
          <p:cNvSpPr txBox="1"/>
          <p:nvPr/>
        </p:nvSpPr>
        <p:spPr>
          <a:xfrm>
            <a:off x="15392497" y="10230760"/>
            <a:ext cx="66040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950" b="1" spc="-7" baseline="-20202" dirty="0">
                <a:latin typeface="Times New Roman"/>
                <a:cs typeface="Times New Roman"/>
              </a:rPr>
              <a:t>W</a:t>
            </a:r>
            <a:r>
              <a:rPr sz="2350" i="1" spc="-5" dirty="0">
                <a:latin typeface="Times New Roman"/>
                <a:cs typeface="Times New Roman"/>
              </a:rPr>
              <a:t>T</a:t>
            </a:r>
            <a:endParaRPr sz="2350" dirty="0">
              <a:latin typeface="Times New Roman"/>
              <a:cs typeface="Times New Roman"/>
            </a:endParaRPr>
          </a:p>
        </p:txBody>
      </p:sp>
      <p:sp>
        <p:nvSpPr>
          <p:cNvPr id="34" name="object 109">
            <a:extLst>
              <a:ext uri="{FF2B5EF4-FFF2-40B4-BE49-F238E27FC236}">
                <a16:creationId xmlns:a16="http://schemas.microsoft.com/office/drawing/2014/main" id="{47C08E4A-A55B-1811-B4BA-4609872372C7}"/>
              </a:ext>
            </a:extLst>
          </p:cNvPr>
          <p:cNvSpPr txBox="1"/>
          <p:nvPr/>
        </p:nvSpPr>
        <p:spPr>
          <a:xfrm>
            <a:off x="12904959" y="10280946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X</a:t>
            </a:r>
            <a:endParaRPr sz="3300" dirty="0">
              <a:latin typeface="Times New Roman"/>
              <a:cs typeface="Times New Roman"/>
            </a:endParaRPr>
          </a:p>
        </p:txBody>
      </p:sp>
      <p:sp>
        <p:nvSpPr>
          <p:cNvPr id="35" name="object 110">
            <a:extLst>
              <a:ext uri="{FF2B5EF4-FFF2-40B4-BE49-F238E27FC236}">
                <a16:creationId xmlns:a16="http://schemas.microsoft.com/office/drawing/2014/main" id="{A5EB0638-0FB8-AE3A-3525-E74B06FE458F}"/>
              </a:ext>
            </a:extLst>
          </p:cNvPr>
          <p:cNvSpPr txBox="1"/>
          <p:nvPr/>
        </p:nvSpPr>
        <p:spPr>
          <a:xfrm>
            <a:off x="17890776" y="10280946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Y</a:t>
            </a:r>
            <a:endParaRPr sz="3300">
              <a:latin typeface="Times New Roman"/>
              <a:cs typeface="Times New Roman"/>
            </a:endParaRPr>
          </a:p>
        </p:txBody>
      </p:sp>
      <p:grpSp>
        <p:nvGrpSpPr>
          <p:cNvPr id="36" name="object 11">
            <a:extLst>
              <a:ext uri="{FF2B5EF4-FFF2-40B4-BE49-F238E27FC236}">
                <a16:creationId xmlns:a16="http://schemas.microsoft.com/office/drawing/2014/main" id="{06E4036B-9CCA-0A82-B7FD-6F69858ABD53}"/>
              </a:ext>
            </a:extLst>
          </p:cNvPr>
          <p:cNvGrpSpPr/>
          <p:nvPr/>
        </p:nvGrpSpPr>
        <p:grpSpPr>
          <a:xfrm>
            <a:off x="15154366" y="8682581"/>
            <a:ext cx="963930" cy="1591945"/>
            <a:chOff x="14900070" y="7936931"/>
            <a:chExt cx="963930" cy="1591945"/>
          </a:xfrm>
        </p:grpSpPr>
        <p:sp>
          <p:nvSpPr>
            <p:cNvPr id="37" name="object 12">
              <a:extLst>
                <a:ext uri="{FF2B5EF4-FFF2-40B4-BE49-F238E27FC236}">
                  <a16:creationId xmlns:a16="http://schemas.microsoft.com/office/drawing/2014/main" id="{874B3166-DCDD-16B0-0D6B-29B4D2290A97}"/>
                </a:ext>
              </a:extLst>
            </p:cNvPr>
            <p:cNvSpPr/>
            <p:nvPr/>
          </p:nvSpPr>
          <p:spPr>
            <a:xfrm>
              <a:off x="15224667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13">
              <a:extLst>
                <a:ext uri="{FF2B5EF4-FFF2-40B4-BE49-F238E27FC236}">
                  <a16:creationId xmlns:a16="http://schemas.microsoft.com/office/drawing/2014/main" id="{E5BD6AC0-7FC5-6830-A51B-020EBAA1D00B}"/>
                </a:ext>
              </a:extLst>
            </p:cNvPr>
            <p:cNvSpPr/>
            <p:nvPr/>
          </p:nvSpPr>
          <p:spPr>
            <a:xfrm>
              <a:off x="15538794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14">
              <a:extLst>
                <a:ext uri="{FF2B5EF4-FFF2-40B4-BE49-F238E27FC236}">
                  <a16:creationId xmlns:a16="http://schemas.microsoft.com/office/drawing/2014/main" id="{B2423F3B-D5BA-13FF-748B-C56D1A474B49}"/>
                </a:ext>
              </a:extLst>
            </p:cNvPr>
            <p:cNvSpPr/>
            <p:nvPr/>
          </p:nvSpPr>
          <p:spPr>
            <a:xfrm>
              <a:off x="14900070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15">
              <a:extLst>
                <a:ext uri="{FF2B5EF4-FFF2-40B4-BE49-F238E27FC236}">
                  <a16:creationId xmlns:a16="http://schemas.microsoft.com/office/drawing/2014/main" id="{727BA89D-E224-FC12-5838-CC36F7AA49C8}"/>
                </a:ext>
              </a:extLst>
            </p:cNvPr>
            <p:cNvSpPr/>
            <p:nvPr/>
          </p:nvSpPr>
          <p:spPr>
            <a:xfrm>
              <a:off x="14900070" y="8575655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16">
              <a:extLst>
                <a:ext uri="{FF2B5EF4-FFF2-40B4-BE49-F238E27FC236}">
                  <a16:creationId xmlns:a16="http://schemas.microsoft.com/office/drawing/2014/main" id="{BBD2233C-8E43-2B24-E00A-CA15E06163D5}"/>
                </a:ext>
              </a:extLst>
            </p:cNvPr>
            <p:cNvSpPr/>
            <p:nvPr/>
          </p:nvSpPr>
          <p:spPr>
            <a:xfrm>
              <a:off x="14900070" y="888978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17">
              <a:extLst>
                <a:ext uri="{FF2B5EF4-FFF2-40B4-BE49-F238E27FC236}">
                  <a16:creationId xmlns:a16="http://schemas.microsoft.com/office/drawing/2014/main" id="{AE2E6CE6-E1ED-813C-D89D-F13EA3980A72}"/>
                </a:ext>
              </a:extLst>
            </p:cNvPr>
            <p:cNvSpPr/>
            <p:nvPr/>
          </p:nvSpPr>
          <p:spPr>
            <a:xfrm>
              <a:off x="14900070" y="920390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18">
              <a:extLst>
                <a:ext uri="{FF2B5EF4-FFF2-40B4-BE49-F238E27FC236}">
                  <a16:creationId xmlns:a16="http://schemas.microsoft.com/office/drawing/2014/main" id="{E6A23A3B-6382-7792-4509-3BA33644A3E1}"/>
                </a:ext>
              </a:extLst>
            </p:cNvPr>
            <p:cNvSpPr/>
            <p:nvPr/>
          </p:nvSpPr>
          <p:spPr>
            <a:xfrm>
              <a:off x="14910541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19">
              <a:extLst>
                <a:ext uri="{FF2B5EF4-FFF2-40B4-BE49-F238E27FC236}">
                  <a16:creationId xmlns:a16="http://schemas.microsoft.com/office/drawing/2014/main" id="{B7F99E83-728B-2728-5325-71B0EE506506}"/>
                </a:ext>
              </a:extLst>
            </p:cNvPr>
            <p:cNvSpPr/>
            <p:nvPr/>
          </p:nvSpPr>
          <p:spPr>
            <a:xfrm>
              <a:off x="15852920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20">
              <a:extLst>
                <a:ext uri="{FF2B5EF4-FFF2-40B4-BE49-F238E27FC236}">
                  <a16:creationId xmlns:a16="http://schemas.microsoft.com/office/drawing/2014/main" id="{B16E38D7-B1ED-F735-C86C-C526A46B42F8}"/>
                </a:ext>
              </a:extLst>
            </p:cNvPr>
            <p:cNvSpPr/>
            <p:nvPr/>
          </p:nvSpPr>
          <p:spPr>
            <a:xfrm>
              <a:off x="14900070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21">
              <a:extLst>
                <a:ext uri="{FF2B5EF4-FFF2-40B4-BE49-F238E27FC236}">
                  <a16:creationId xmlns:a16="http://schemas.microsoft.com/office/drawing/2014/main" id="{3AAE8CAD-D7F4-2FEE-648C-50ECF13E64B8}"/>
                </a:ext>
              </a:extLst>
            </p:cNvPr>
            <p:cNvSpPr/>
            <p:nvPr/>
          </p:nvSpPr>
          <p:spPr>
            <a:xfrm>
              <a:off x="14900070" y="9518034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47" name="object 22">
            <a:extLst>
              <a:ext uri="{FF2B5EF4-FFF2-40B4-BE49-F238E27FC236}">
                <a16:creationId xmlns:a16="http://schemas.microsoft.com/office/drawing/2014/main" id="{D617A577-16A0-702E-02B9-FC7F89A78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299349"/>
              </p:ext>
            </p:extLst>
          </p:nvPr>
        </p:nvGraphicFramePr>
        <p:xfrm>
          <a:off x="12274872" y="8682581"/>
          <a:ext cx="1571625" cy="6282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4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4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48" name="object 23">
            <a:extLst>
              <a:ext uri="{FF2B5EF4-FFF2-40B4-BE49-F238E27FC236}">
                <a16:creationId xmlns:a16="http://schemas.microsoft.com/office/drawing/2014/main" id="{0BA04F60-8ED4-A836-714F-EEF3B65407B6}"/>
              </a:ext>
            </a:extLst>
          </p:cNvPr>
          <p:cNvGrpSpPr/>
          <p:nvPr/>
        </p:nvGrpSpPr>
        <p:grpSpPr>
          <a:xfrm>
            <a:off x="17573141" y="8682581"/>
            <a:ext cx="963930" cy="649605"/>
            <a:chOff x="17318845" y="7936931"/>
            <a:chExt cx="963930" cy="649605"/>
          </a:xfrm>
        </p:grpSpPr>
        <p:sp>
          <p:nvSpPr>
            <p:cNvPr id="49" name="object 24">
              <a:extLst>
                <a:ext uri="{FF2B5EF4-FFF2-40B4-BE49-F238E27FC236}">
                  <a16:creationId xmlns:a16="http://schemas.microsoft.com/office/drawing/2014/main" id="{DB7B6264-396A-5D9C-AE42-50DAC2CE025D}"/>
                </a:ext>
              </a:extLst>
            </p:cNvPr>
            <p:cNvSpPr/>
            <p:nvPr/>
          </p:nvSpPr>
          <p:spPr>
            <a:xfrm>
              <a:off x="17643442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25">
              <a:extLst>
                <a:ext uri="{FF2B5EF4-FFF2-40B4-BE49-F238E27FC236}">
                  <a16:creationId xmlns:a16="http://schemas.microsoft.com/office/drawing/2014/main" id="{5AE609D3-9A36-6CBF-8CFC-446AB9831CE5}"/>
                </a:ext>
              </a:extLst>
            </p:cNvPr>
            <p:cNvSpPr/>
            <p:nvPr/>
          </p:nvSpPr>
          <p:spPr>
            <a:xfrm>
              <a:off x="17957569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26">
              <a:extLst>
                <a:ext uri="{FF2B5EF4-FFF2-40B4-BE49-F238E27FC236}">
                  <a16:creationId xmlns:a16="http://schemas.microsoft.com/office/drawing/2014/main" id="{CF44DBCF-D908-75D2-07CE-6FE3A9809EEF}"/>
                </a:ext>
              </a:extLst>
            </p:cNvPr>
            <p:cNvSpPr/>
            <p:nvPr/>
          </p:nvSpPr>
          <p:spPr>
            <a:xfrm>
              <a:off x="17318845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27">
              <a:extLst>
                <a:ext uri="{FF2B5EF4-FFF2-40B4-BE49-F238E27FC236}">
                  <a16:creationId xmlns:a16="http://schemas.microsoft.com/office/drawing/2014/main" id="{8A28E779-AA0A-5353-95B1-3BEB5D651399}"/>
                </a:ext>
              </a:extLst>
            </p:cNvPr>
            <p:cNvSpPr/>
            <p:nvPr/>
          </p:nvSpPr>
          <p:spPr>
            <a:xfrm>
              <a:off x="17329316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28">
              <a:extLst>
                <a:ext uri="{FF2B5EF4-FFF2-40B4-BE49-F238E27FC236}">
                  <a16:creationId xmlns:a16="http://schemas.microsoft.com/office/drawing/2014/main" id="{87953D62-FEB4-4DFD-A3CD-52CFC4141B1F}"/>
                </a:ext>
              </a:extLst>
            </p:cNvPr>
            <p:cNvSpPr/>
            <p:nvPr/>
          </p:nvSpPr>
          <p:spPr>
            <a:xfrm>
              <a:off x="18271695" y="7936931"/>
              <a:ext cx="0" cy="649605"/>
            </a:xfrm>
            <a:custGeom>
              <a:avLst/>
              <a:gdLst/>
              <a:ahLst/>
              <a:cxnLst/>
              <a:rect l="l" t="t" r="r" b="b"/>
              <a:pathLst>
                <a:path h="649604">
                  <a:moveTo>
                    <a:pt x="0" y="0"/>
                  </a:moveTo>
                  <a:lnTo>
                    <a:pt x="0" y="64919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29">
              <a:extLst>
                <a:ext uri="{FF2B5EF4-FFF2-40B4-BE49-F238E27FC236}">
                  <a16:creationId xmlns:a16="http://schemas.microsoft.com/office/drawing/2014/main" id="{B6539E91-3410-9B2A-D1B3-2F2719FBC13C}"/>
                </a:ext>
              </a:extLst>
            </p:cNvPr>
            <p:cNvSpPr/>
            <p:nvPr/>
          </p:nvSpPr>
          <p:spPr>
            <a:xfrm>
              <a:off x="17318845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30">
              <a:extLst>
                <a:ext uri="{FF2B5EF4-FFF2-40B4-BE49-F238E27FC236}">
                  <a16:creationId xmlns:a16="http://schemas.microsoft.com/office/drawing/2014/main" id="{5D94BFE6-81F3-E3F0-EA88-A42F01A97C3C}"/>
                </a:ext>
              </a:extLst>
            </p:cNvPr>
            <p:cNvSpPr/>
            <p:nvPr/>
          </p:nvSpPr>
          <p:spPr>
            <a:xfrm>
              <a:off x="17318845" y="8575655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31">
            <a:extLst>
              <a:ext uri="{FF2B5EF4-FFF2-40B4-BE49-F238E27FC236}">
                <a16:creationId xmlns:a16="http://schemas.microsoft.com/office/drawing/2014/main" id="{99461967-1111-4335-AFCE-3DF19DC1123F}"/>
              </a:ext>
            </a:extLst>
          </p:cNvPr>
          <p:cNvSpPr/>
          <p:nvPr/>
        </p:nvSpPr>
        <p:spPr>
          <a:xfrm>
            <a:off x="14314171" y="8675441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321341" y="0"/>
                </a:moveTo>
                <a:lnTo>
                  <a:pt x="320042" y="0"/>
                </a:lnTo>
                <a:lnTo>
                  <a:pt x="190831" y="129231"/>
                </a:lnTo>
                <a:lnTo>
                  <a:pt x="189973" y="129231"/>
                </a:lnTo>
                <a:lnTo>
                  <a:pt x="61139" y="397"/>
                </a:lnTo>
                <a:lnTo>
                  <a:pt x="60081" y="209"/>
                </a:lnTo>
                <a:lnTo>
                  <a:pt x="59034" y="397"/>
                </a:lnTo>
                <a:lnTo>
                  <a:pt x="0" y="59443"/>
                </a:lnTo>
                <a:lnTo>
                  <a:pt x="0" y="60731"/>
                </a:lnTo>
                <a:lnTo>
                  <a:pt x="129231" y="189952"/>
                </a:lnTo>
                <a:lnTo>
                  <a:pt x="129231" y="190810"/>
                </a:lnTo>
                <a:lnTo>
                  <a:pt x="0" y="320042"/>
                </a:lnTo>
                <a:lnTo>
                  <a:pt x="0" y="321341"/>
                </a:lnTo>
                <a:lnTo>
                  <a:pt x="59443" y="380784"/>
                </a:lnTo>
                <a:lnTo>
                  <a:pt x="60731" y="380784"/>
                </a:lnTo>
                <a:lnTo>
                  <a:pt x="189952" y="251552"/>
                </a:lnTo>
                <a:lnTo>
                  <a:pt x="190842" y="251552"/>
                </a:lnTo>
                <a:lnTo>
                  <a:pt x="320042" y="380784"/>
                </a:lnTo>
                <a:lnTo>
                  <a:pt x="321341" y="380784"/>
                </a:lnTo>
                <a:lnTo>
                  <a:pt x="380784" y="321341"/>
                </a:lnTo>
                <a:lnTo>
                  <a:pt x="380784" y="320042"/>
                </a:lnTo>
                <a:lnTo>
                  <a:pt x="251552" y="190831"/>
                </a:lnTo>
                <a:lnTo>
                  <a:pt x="251552" y="189941"/>
                </a:lnTo>
                <a:lnTo>
                  <a:pt x="380773" y="60731"/>
                </a:lnTo>
                <a:lnTo>
                  <a:pt x="380773" y="59432"/>
                </a:lnTo>
                <a:lnTo>
                  <a:pt x="3213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32">
            <a:extLst>
              <a:ext uri="{FF2B5EF4-FFF2-40B4-BE49-F238E27FC236}">
                <a16:creationId xmlns:a16="http://schemas.microsoft.com/office/drawing/2014/main" id="{A4039963-86E9-875E-C302-DC4EF849611A}"/>
              </a:ext>
            </a:extLst>
          </p:cNvPr>
          <p:cNvSpPr txBox="1"/>
          <p:nvPr/>
        </p:nvSpPr>
        <p:spPr>
          <a:xfrm>
            <a:off x="15470778" y="8135795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58" name="object 33">
            <a:extLst>
              <a:ext uri="{FF2B5EF4-FFF2-40B4-BE49-F238E27FC236}">
                <a16:creationId xmlns:a16="http://schemas.microsoft.com/office/drawing/2014/main" id="{5AD509F6-ACC2-6984-A19B-7C98A8C15FFC}"/>
              </a:ext>
            </a:extLst>
          </p:cNvPr>
          <p:cNvSpPr txBox="1"/>
          <p:nvPr/>
        </p:nvSpPr>
        <p:spPr>
          <a:xfrm>
            <a:off x="12924363" y="8135795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59" name="object 34">
            <a:extLst>
              <a:ext uri="{FF2B5EF4-FFF2-40B4-BE49-F238E27FC236}">
                <a16:creationId xmlns:a16="http://schemas.microsoft.com/office/drawing/2014/main" id="{D1B0D0BF-E912-68AE-B66A-2553CF5CE97E}"/>
              </a:ext>
            </a:extLst>
          </p:cNvPr>
          <p:cNvSpPr txBox="1"/>
          <p:nvPr/>
        </p:nvSpPr>
        <p:spPr>
          <a:xfrm>
            <a:off x="16605338" y="8316153"/>
            <a:ext cx="841375" cy="9302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00" b="1" spc="114" dirty="0">
                <a:latin typeface="Arial"/>
                <a:cs typeface="Arial"/>
              </a:rPr>
              <a:t>=</a:t>
            </a:r>
            <a:r>
              <a:rPr sz="5900" b="1" spc="-190" dirty="0">
                <a:latin typeface="Arial"/>
                <a:cs typeface="Arial"/>
              </a:rPr>
              <a:t> </a:t>
            </a:r>
            <a:r>
              <a:rPr sz="2600" i="1" spc="15" dirty="0">
                <a:latin typeface="Times New Roman"/>
                <a:cs typeface="Times New Roman"/>
              </a:rPr>
              <a:t>n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0" name="object 35">
            <a:extLst>
              <a:ext uri="{FF2B5EF4-FFF2-40B4-BE49-F238E27FC236}">
                <a16:creationId xmlns:a16="http://schemas.microsoft.com/office/drawing/2014/main" id="{44E431BE-623E-A068-8D8E-265BBE608A98}"/>
              </a:ext>
            </a:extLst>
          </p:cNvPr>
          <p:cNvSpPr txBox="1"/>
          <p:nvPr/>
        </p:nvSpPr>
        <p:spPr>
          <a:xfrm>
            <a:off x="17885667" y="8135795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61" name="object 39">
            <a:extLst>
              <a:ext uri="{FF2B5EF4-FFF2-40B4-BE49-F238E27FC236}">
                <a16:creationId xmlns:a16="http://schemas.microsoft.com/office/drawing/2014/main" id="{40A7319B-F955-A2ED-5E7A-E487AA77CEA4}"/>
              </a:ext>
            </a:extLst>
          </p:cNvPr>
          <p:cNvSpPr txBox="1"/>
          <p:nvPr/>
        </p:nvSpPr>
        <p:spPr>
          <a:xfrm>
            <a:off x="14788872" y="9164494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62" name="object 40">
            <a:extLst>
              <a:ext uri="{FF2B5EF4-FFF2-40B4-BE49-F238E27FC236}">
                <a16:creationId xmlns:a16="http://schemas.microsoft.com/office/drawing/2014/main" id="{E7572011-8F79-DBDE-3D9A-44709CF399FD}"/>
              </a:ext>
            </a:extLst>
          </p:cNvPr>
          <p:cNvSpPr txBox="1"/>
          <p:nvPr/>
        </p:nvSpPr>
        <p:spPr>
          <a:xfrm>
            <a:off x="11934528" y="8734987"/>
            <a:ext cx="1930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n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3" name="文字方塊 62">
            <a:extLst>
              <a:ext uri="{FF2B5EF4-FFF2-40B4-BE49-F238E27FC236}">
                <a16:creationId xmlns:a16="http://schemas.microsoft.com/office/drawing/2014/main" id="{E79AE0D0-6FA9-3DA1-AD90-6985AB0EF4D6}"/>
              </a:ext>
            </a:extLst>
          </p:cNvPr>
          <p:cNvSpPr txBox="1"/>
          <p:nvPr/>
        </p:nvSpPr>
        <p:spPr>
          <a:xfrm>
            <a:off x="14550434" y="7636852"/>
            <a:ext cx="217078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2600" b="1" dirty="0">
                <a:latin typeface="Arial" panose="020B0604020202020204" pitchFamily="34" charset="0"/>
                <a:cs typeface="Arial" panose="020B0604020202020204" pitchFamily="34" charset="0"/>
              </a:rPr>
              <a:t>Linear Layer</a:t>
            </a:r>
            <a:endParaRPr kumimoji="1" lang="zh-TW" altLang="en-US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字方塊 63">
            <a:extLst>
              <a:ext uri="{FF2B5EF4-FFF2-40B4-BE49-F238E27FC236}">
                <a16:creationId xmlns:a16="http://schemas.microsoft.com/office/drawing/2014/main" id="{30A660A4-D9A4-8DD0-B895-BA17822770AC}"/>
              </a:ext>
            </a:extLst>
          </p:cNvPr>
          <p:cNvSpPr txBox="1"/>
          <p:nvPr/>
        </p:nvSpPr>
        <p:spPr>
          <a:xfrm>
            <a:off x="16819578" y="4813310"/>
            <a:ext cx="180209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kumimoji="1" lang="en-US" altLang="zh-TW" sz="2600" dirty="0"/>
              <a:t> is padding</a:t>
            </a:r>
          </a:p>
          <a:p>
            <a:r>
              <a:rPr kumimoji="1" lang="en-US" altLang="zh-TW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kumimoji="1" lang="en-US" altLang="zh-TW" sz="2600" dirty="0"/>
              <a:t> is stride</a:t>
            </a:r>
            <a:endParaRPr kumimoji="1" lang="zh-TW" altLang="en-US" sz="2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文字方塊 64">
                <a:extLst>
                  <a:ext uri="{FF2B5EF4-FFF2-40B4-BE49-F238E27FC236}">
                    <a16:creationId xmlns:a16="http://schemas.microsoft.com/office/drawing/2014/main" id="{B3DF81F2-2DAF-1CD1-D4C3-B32E256DF714}"/>
                  </a:ext>
                </a:extLst>
              </p:cNvPr>
              <p:cNvSpPr txBox="1"/>
              <p:nvPr/>
            </p:nvSpPr>
            <p:spPr>
              <a:xfrm>
                <a:off x="15699128" y="3715946"/>
                <a:ext cx="3688702" cy="9105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kumimoji="1" lang="en-US" altLang="zh-TW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num>
                        <m:den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kumimoji="1" lang="en-US" altLang="zh-TW" sz="2800" b="0" i="1" smtClean="0"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kumimoji="1" lang="zh-TW" altLang="en-US" sz="2800" dirty="0"/>
              </a:p>
            </p:txBody>
          </p:sp>
        </mc:Choice>
        <mc:Fallback xmlns="">
          <p:sp>
            <p:nvSpPr>
              <p:cNvPr id="65" name="文字方塊 64">
                <a:extLst>
                  <a:ext uri="{FF2B5EF4-FFF2-40B4-BE49-F238E27FC236}">
                    <a16:creationId xmlns:a16="http://schemas.microsoft.com/office/drawing/2014/main" id="{B3DF81F2-2DAF-1CD1-D4C3-B32E256DF7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99128" y="3715946"/>
                <a:ext cx="3688702" cy="910506"/>
              </a:xfrm>
              <a:prstGeom prst="rect">
                <a:avLst/>
              </a:prstGeom>
              <a:blipFill>
                <a:blip r:embed="rId5"/>
                <a:stretch>
                  <a:fillRect b="-274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77086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45"/>
              <a:t>ResNet-50</a:t>
            </a:r>
            <a:endParaRPr lang="en-US" spc="-45" dirty="0"/>
          </a:p>
        </p:txBody>
      </p:sp>
      <p:sp>
        <p:nvSpPr>
          <p:cNvPr id="121" name="內容版面配置區 120">
            <a:extLst>
              <a:ext uri="{FF2B5EF4-FFF2-40B4-BE49-F238E27FC236}">
                <a16:creationId xmlns:a16="http://schemas.microsoft.com/office/drawing/2014/main" id="{D6A4012D-67BD-AB23-29A8-95D9CDE591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10" name="object 110"/>
          <p:cNvSpPr txBox="1"/>
          <p:nvPr/>
        </p:nvSpPr>
        <p:spPr>
          <a:xfrm>
            <a:off x="19405556" y="10922758"/>
            <a:ext cx="305435" cy="31877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950" spc="75" dirty="0">
                <a:solidFill>
                  <a:srgbClr val="FFFFFF"/>
                </a:solidFill>
                <a:latin typeface="Trebuchet MS"/>
                <a:cs typeface="Trebuchet MS"/>
              </a:rPr>
              <a:t>48</a:t>
            </a:r>
            <a:endParaRPr sz="1950">
              <a:latin typeface="Trebuchet MS"/>
              <a:cs typeface="Trebuchet MS"/>
            </a:endParaRPr>
          </a:p>
        </p:txBody>
      </p:sp>
      <p:pic>
        <p:nvPicPr>
          <p:cNvPr id="112" name="圖片 111" descr="一張含有 文字, 螢幕擷取畫面, 圖表, 平行 的圖片&#10;&#10;自動產生的描述">
            <a:extLst>
              <a:ext uri="{FF2B5EF4-FFF2-40B4-BE49-F238E27FC236}">
                <a16:creationId xmlns:a16="http://schemas.microsoft.com/office/drawing/2014/main" id="{3725EB5C-A4A0-6BB2-88E1-F90CCB6C3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358" y="2329559"/>
            <a:ext cx="17882607" cy="8505142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00"/>
              <a:t>MobileNetV2</a:t>
            </a:r>
            <a:endParaRPr lang="en-US" spc="-100" dirty="0"/>
          </a:p>
        </p:txBody>
      </p:sp>
      <p:sp>
        <p:nvSpPr>
          <p:cNvPr id="102" name="內容版面配置區 101">
            <a:extLst>
              <a:ext uri="{FF2B5EF4-FFF2-40B4-BE49-F238E27FC236}">
                <a16:creationId xmlns:a16="http://schemas.microsoft.com/office/drawing/2014/main" id="{807CB42F-714F-79CB-5648-C0E062554B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9" name="object 89"/>
          <p:cNvSpPr txBox="1">
            <a:spLocks noGrp="1"/>
          </p:cNvSpPr>
          <p:nvPr>
            <p:ph type="sldNum" sz="quarter" idx="12"/>
          </p:nvPr>
        </p:nvSpPr>
        <p:spPr>
          <a:xfrm>
            <a:off x="14928850" y="10578465"/>
            <a:ext cx="4523423" cy="602118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43</a:t>
            </a:fld>
            <a:endParaRPr lang="en-US" altLang="zh-TW" spc="75" dirty="0"/>
          </a:p>
        </p:txBody>
      </p:sp>
      <p:sp>
        <p:nvSpPr>
          <p:cNvPr id="87" name="object 87"/>
          <p:cNvSpPr txBox="1">
            <a:spLocks noGrp="1"/>
          </p:cNvSpPr>
          <p:nvPr>
            <p:ph type="dt" sz="half" idx="4294967295"/>
          </p:nvPr>
        </p:nvSpPr>
        <p:spPr>
          <a:xfrm>
            <a:off x="0" y="10885488"/>
            <a:ext cx="7900988" cy="37465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en-US" b="1" spc="75">
                <a:latin typeface="Arial"/>
                <a:cs typeface="Arial"/>
              </a:rPr>
              <a:t>MIT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spc="-30">
                <a:latin typeface="Arial"/>
                <a:cs typeface="Arial"/>
              </a:rPr>
              <a:t>6.5940</a:t>
            </a:r>
            <a:r>
              <a:rPr lang="en-US" spc="-30"/>
              <a:t>:</a:t>
            </a:r>
            <a:r>
              <a:rPr lang="en-US" spc="-55"/>
              <a:t> </a:t>
            </a:r>
            <a:r>
              <a:rPr lang="en-US" spc="65"/>
              <a:t>TinyML</a:t>
            </a:r>
            <a:r>
              <a:rPr lang="en-US" spc="-55"/>
              <a:t> </a:t>
            </a:r>
            <a:r>
              <a:rPr lang="en-US" spc="45"/>
              <a:t>and</a:t>
            </a:r>
            <a:r>
              <a:rPr lang="en-US" spc="-55"/>
              <a:t> </a:t>
            </a:r>
            <a:r>
              <a:rPr lang="en-US" spc="-40"/>
              <a:t>Eﬃcient</a:t>
            </a:r>
            <a:r>
              <a:rPr lang="en-US" spc="-55"/>
              <a:t> </a:t>
            </a:r>
            <a:r>
              <a:rPr lang="en-US" spc="65"/>
              <a:t>Deep</a:t>
            </a:r>
            <a:r>
              <a:rPr lang="en-US" spc="-55"/>
              <a:t> </a:t>
            </a:r>
            <a:r>
              <a:rPr lang="en-US" spc="15"/>
              <a:t>Learning</a:t>
            </a:r>
            <a:r>
              <a:rPr lang="en-US" spc="-55"/>
              <a:t> </a:t>
            </a:r>
            <a:r>
              <a:rPr lang="en-US" spc="45"/>
              <a:t>Computing</a:t>
            </a:r>
            <a:endParaRPr lang="en-US" spc="45" dirty="0"/>
          </a:p>
        </p:txBody>
      </p:sp>
      <p:pic>
        <p:nvPicPr>
          <p:cNvPr id="91" name="圖片 90" descr="一張含有 文字, 螢幕擷取畫面, 圖表, 平行 的圖片&#10;&#10;自動產生的描述">
            <a:extLst>
              <a:ext uri="{FF2B5EF4-FFF2-40B4-BE49-F238E27FC236}">
                <a16:creationId xmlns:a16="http://schemas.microsoft.com/office/drawing/2014/main" id="{B2C1F528-84F3-5E9C-A5A0-73642DFFA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772" y="2351973"/>
            <a:ext cx="17551691" cy="8406713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71686" y="6040118"/>
            <a:ext cx="17339786" cy="14837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9550" dirty="0">
                <a:cs typeface="Arial MT"/>
              </a:rPr>
              <a:t>Efficiency Metrics</a:t>
            </a:r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F6FA435E-609D-F9DB-E747-41DB6B9362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How should we measure the efficiency of neural networks?</a:t>
            </a:r>
          </a:p>
          <a:p>
            <a:endParaRPr lang="zh-TW" altLang="en-US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44</a:t>
            </a:fld>
            <a:endParaRPr lang="en-US" altLang="zh-TW" spc="75"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4294967295"/>
          </p:nvPr>
        </p:nvSpPr>
        <p:spPr>
          <a:xfrm>
            <a:off x="0" y="0"/>
            <a:ext cx="0" cy="283411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endParaRPr lang="en-US" spc="5" dirty="0"/>
          </a:p>
        </p:txBody>
      </p:sp>
      <p:sp>
        <p:nvSpPr>
          <p:cNvPr id="3" name="object 3"/>
          <p:cNvSpPr txBox="1">
            <a:spLocks noGrp="1"/>
          </p:cNvSpPr>
          <p:nvPr>
            <p:ph type="dt" sz="half" idx="4294967295"/>
          </p:nvPr>
        </p:nvSpPr>
        <p:spPr>
          <a:xfrm>
            <a:off x="0" y="0"/>
            <a:ext cx="0" cy="283411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endParaRPr lang="en-US" spc="45" dirty="0"/>
          </a:p>
        </p:txBody>
      </p:sp>
    </p:spTree>
    <p:extLst>
      <p:ext uri="{BB962C8B-B14F-4D97-AF65-F5344CB8AC3E}">
        <p14:creationId xmlns:p14="http://schemas.microsoft.com/office/powerpoint/2010/main" val="22980497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85"/>
              <a:t>Efficiency</a:t>
            </a:r>
            <a:r>
              <a:rPr lang="en-US" spc="-285"/>
              <a:t> </a:t>
            </a:r>
            <a:r>
              <a:rPr lang="en-US" spc="-70"/>
              <a:t>of</a:t>
            </a:r>
            <a:r>
              <a:rPr lang="en-US" spc="-285"/>
              <a:t> </a:t>
            </a:r>
            <a:r>
              <a:rPr lang="en-US" spc="-100"/>
              <a:t>Neural</a:t>
            </a:r>
            <a:r>
              <a:rPr lang="en-US" spc="-285"/>
              <a:t> </a:t>
            </a:r>
            <a:r>
              <a:rPr lang="en-US" spc="-65"/>
              <a:t>Networks</a:t>
            </a:r>
            <a:endParaRPr lang="en-US" spc="-65" dirty="0"/>
          </a:p>
        </p:txBody>
      </p:sp>
      <p:sp>
        <p:nvSpPr>
          <p:cNvPr id="41" name="object 53">
            <a:extLst>
              <a:ext uri="{FF2B5EF4-FFF2-40B4-BE49-F238E27FC236}">
                <a16:creationId xmlns:a16="http://schemas.microsoft.com/office/drawing/2014/main" id="{E2F4D5B4-DE40-CAB0-133A-35AE7778403C}"/>
              </a:ext>
            </a:extLst>
          </p:cNvPr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45</a:t>
            </a:fld>
            <a:endParaRPr lang="en-US" altLang="zh-TW" spc="75" dirty="0"/>
          </a:p>
        </p:txBody>
      </p:sp>
      <p:grpSp>
        <p:nvGrpSpPr>
          <p:cNvPr id="42" name="object 3">
            <a:extLst>
              <a:ext uri="{FF2B5EF4-FFF2-40B4-BE49-F238E27FC236}">
                <a16:creationId xmlns:a16="http://schemas.microsoft.com/office/drawing/2014/main" id="{D61F61C6-A847-8BFA-FA7C-4C7361FA8FC5}"/>
              </a:ext>
            </a:extLst>
          </p:cNvPr>
          <p:cNvGrpSpPr/>
          <p:nvPr/>
        </p:nvGrpSpPr>
        <p:grpSpPr>
          <a:xfrm>
            <a:off x="2531483" y="3002006"/>
            <a:ext cx="13749913" cy="7994404"/>
            <a:chOff x="2531483" y="2260098"/>
            <a:chExt cx="13749913" cy="7994404"/>
          </a:xfrm>
        </p:grpSpPr>
        <p:sp>
          <p:nvSpPr>
            <p:cNvPr id="43" name="object 4">
              <a:extLst>
                <a:ext uri="{FF2B5EF4-FFF2-40B4-BE49-F238E27FC236}">
                  <a16:creationId xmlns:a16="http://schemas.microsoft.com/office/drawing/2014/main" id="{41E5CC39-D915-5A68-3240-982BC7FFC76E}"/>
                </a:ext>
              </a:extLst>
            </p:cNvPr>
            <p:cNvSpPr/>
            <p:nvPr/>
          </p:nvSpPr>
          <p:spPr>
            <a:xfrm>
              <a:off x="3852541" y="2260098"/>
              <a:ext cx="12428855" cy="7483475"/>
            </a:xfrm>
            <a:custGeom>
              <a:avLst/>
              <a:gdLst/>
              <a:ahLst/>
              <a:cxnLst/>
              <a:rect l="l" t="t" r="r" b="b"/>
              <a:pathLst>
                <a:path w="12428855" h="7483475">
                  <a:moveTo>
                    <a:pt x="6214292" y="0"/>
                  </a:moveTo>
                  <a:lnTo>
                    <a:pt x="12428574" y="7483039"/>
                  </a:lnTo>
                  <a:lnTo>
                    <a:pt x="0" y="7483039"/>
                  </a:lnTo>
                  <a:lnTo>
                    <a:pt x="6214292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6">
              <a:extLst>
                <a:ext uri="{FF2B5EF4-FFF2-40B4-BE49-F238E27FC236}">
                  <a16:creationId xmlns:a16="http://schemas.microsoft.com/office/drawing/2014/main" id="{BA7BCCF6-BDD8-8E01-1619-07A57BB950ED}"/>
                </a:ext>
              </a:extLst>
            </p:cNvPr>
            <p:cNvSpPr/>
            <p:nvPr/>
          </p:nvSpPr>
          <p:spPr>
            <a:xfrm>
              <a:off x="2531483" y="920738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4" h="1047115">
                  <a:moveTo>
                    <a:pt x="2394523" y="0"/>
                  </a:moveTo>
                  <a:lnTo>
                    <a:pt x="223197" y="0"/>
                  </a:lnTo>
                  <a:lnTo>
                    <a:pt x="178783" y="170"/>
                  </a:lnTo>
                  <a:lnTo>
                    <a:pt x="114515" y="4616"/>
                  </a:lnTo>
                  <a:lnTo>
                    <a:pt x="65508" y="24124"/>
                  </a:lnTo>
                  <a:lnTo>
                    <a:pt x="24128" y="65507"/>
                  </a:lnTo>
                  <a:lnTo>
                    <a:pt x="4616" y="114515"/>
                  </a:lnTo>
                  <a:lnTo>
                    <a:pt x="170" y="178783"/>
                  </a:lnTo>
                  <a:lnTo>
                    <a:pt x="0" y="223197"/>
                  </a:lnTo>
                  <a:lnTo>
                    <a:pt x="0" y="823891"/>
                  </a:lnTo>
                  <a:lnTo>
                    <a:pt x="170" y="868305"/>
                  </a:lnTo>
                  <a:lnTo>
                    <a:pt x="4616" y="932572"/>
                  </a:lnTo>
                  <a:lnTo>
                    <a:pt x="24128" y="981581"/>
                  </a:lnTo>
                  <a:lnTo>
                    <a:pt x="65508" y="1022964"/>
                  </a:lnTo>
                  <a:lnTo>
                    <a:pt x="114515" y="1042472"/>
                  </a:lnTo>
                  <a:lnTo>
                    <a:pt x="178783" y="1046917"/>
                  </a:lnTo>
                  <a:lnTo>
                    <a:pt x="223197" y="1047088"/>
                  </a:lnTo>
                  <a:lnTo>
                    <a:pt x="2394523" y="1047088"/>
                  </a:lnTo>
                  <a:lnTo>
                    <a:pt x="2438938" y="1046917"/>
                  </a:lnTo>
                  <a:lnTo>
                    <a:pt x="2503209" y="1042472"/>
                  </a:lnTo>
                  <a:lnTo>
                    <a:pt x="2552218" y="1022964"/>
                  </a:lnTo>
                  <a:lnTo>
                    <a:pt x="2593601" y="981581"/>
                  </a:lnTo>
                  <a:lnTo>
                    <a:pt x="2613109" y="932572"/>
                  </a:lnTo>
                  <a:lnTo>
                    <a:pt x="2617550" y="868305"/>
                  </a:lnTo>
                  <a:lnTo>
                    <a:pt x="2617721" y="823891"/>
                  </a:lnTo>
                  <a:lnTo>
                    <a:pt x="2617721" y="223197"/>
                  </a:lnTo>
                  <a:lnTo>
                    <a:pt x="2617550" y="178783"/>
                  </a:lnTo>
                  <a:lnTo>
                    <a:pt x="2613109" y="114515"/>
                  </a:lnTo>
                  <a:lnTo>
                    <a:pt x="2593601" y="65507"/>
                  </a:lnTo>
                  <a:lnTo>
                    <a:pt x="2552218" y="24124"/>
                  </a:lnTo>
                  <a:lnTo>
                    <a:pt x="2503209" y="4616"/>
                  </a:lnTo>
                  <a:lnTo>
                    <a:pt x="2438938" y="170"/>
                  </a:lnTo>
                  <a:lnTo>
                    <a:pt x="2394523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7">
              <a:extLst>
                <a:ext uri="{FF2B5EF4-FFF2-40B4-BE49-F238E27FC236}">
                  <a16:creationId xmlns:a16="http://schemas.microsoft.com/office/drawing/2014/main" id="{DCAFC683-9EFE-1676-8824-24AE40DF5549}"/>
                </a:ext>
              </a:extLst>
            </p:cNvPr>
            <p:cNvSpPr/>
            <p:nvPr/>
          </p:nvSpPr>
          <p:spPr>
            <a:xfrm>
              <a:off x="2531483" y="920738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4" h="1047115">
                  <a:moveTo>
                    <a:pt x="223197" y="0"/>
                  </a:moveTo>
                  <a:lnTo>
                    <a:pt x="2394523" y="0"/>
                  </a:lnTo>
                  <a:lnTo>
                    <a:pt x="2438938" y="170"/>
                  </a:lnTo>
                  <a:lnTo>
                    <a:pt x="2503205" y="4616"/>
                  </a:lnTo>
                  <a:lnTo>
                    <a:pt x="2552214" y="24124"/>
                  </a:lnTo>
                  <a:lnTo>
                    <a:pt x="2593597" y="65507"/>
                  </a:lnTo>
                  <a:lnTo>
                    <a:pt x="2613105" y="114515"/>
                  </a:lnTo>
                  <a:lnTo>
                    <a:pt x="2617550" y="178783"/>
                  </a:lnTo>
                  <a:lnTo>
                    <a:pt x="2617721" y="223197"/>
                  </a:lnTo>
                  <a:lnTo>
                    <a:pt x="2617721" y="823891"/>
                  </a:lnTo>
                  <a:lnTo>
                    <a:pt x="2617550" y="868305"/>
                  </a:lnTo>
                  <a:lnTo>
                    <a:pt x="2613105" y="932572"/>
                  </a:lnTo>
                  <a:lnTo>
                    <a:pt x="2593597" y="981581"/>
                  </a:lnTo>
                  <a:lnTo>
                    <a:pt x="2552214" y="1022964"/>
                  </a:lnTo>
                  <a:lnTo>
                    <a:pt x="2503205" y="1042472"/>
                  </a:lnTo>
                  <a:lnTo>
                    <a:pt x="2438938" y="1046917"/>
                  </a:lnTo>
                  <a:lnTo>
                    <a:pt x="2394523" y="1047088"/>
                  </a:lnTo>
                  <a:lnTo>
                    <a:pt x="223197" y="1047088"/>
                  </a:lnTo>
                  <a:lnTo>
                    <a:pt x="178783" y="1046917"/>
                  </a:lnTo>
                  <a:lnTo>
                    <a:pt x="114515" y="1042472"/>
                  </a:lnTo>
                  <a:lnTo>
                    <a:pt x="65507" y="1022964"/>
                  </a:lnTo>
                  <a:lnTo>
                    <a:pt x="24124" y="981581"/>
                  </a:lnTo>
                  <a:lnTo>
                    <a:pt x="4616" y="932572"/>
                  </a:lnTo>
                  <a:lnTo>
                    <a:pt x="170" y="868305"/>
                  </a:lnTo>
                  <a:lnTo>
                    <a:pt x="0" y="823891"/>
                  </a:lnTo>
                  <a:lnTo>
                    <a:pt x="0" y="223197"/>
                  </a:lnTo>
                  <a:lnTo>
                    <a:pt x="170" y="178783"/>
                  </a:lnTo>
                  <a:lnTo>
                    <a:pt x="4616" y="114515"/>
                  </a:lnTo>
                  <a:lnTo>
                    <a:pt x="24124" y="65507"/>
                  </a:lnTo>
                  <a:lnTo>
                    <a:pt x="65507" y="24124"/>
                  </a:lnTo>
                  <a:lnTo>
                    <a:pt x="114515" y="4616"/>
                  </a:lnTo>
                  <a:lnTo>
                    <a:pt x="178783" y="170"/>
                  </a:lnTo>
                  <a:lnTo>
                    <a:pt x="223197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8">
            <a:extLst>
              <a:ext uri="{FF2B5EF4-FFF2-40B4-BE49-F238E27FC236}">
                <a16:creationId xmlns:a16="http://schemas.microsoft.com/office/drawing/2014/main" id="{63E8D428-2625-DAED-2C84-F1D1F1DD9D38}"/>
              </a:ext>
            </a:extLst>
          </p:cNvPr>
          <p:cNvSpPr txBox="1"/>
          <p:nvPr/>
        </p:nvSpPr>
        <p:spPr>
          <a:xfrm>
            <a:off x="3068985" y="10134361"/>
            <a:ext cx="1543050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spc="15" dirty="0">
                <a:latin typeface="Arial"/>
                <a:cs typeface="Arial"/>
              </a:rPr>
              <a:t>Faster</a:t>
            </a:r>
            <a:endParaRPr sz="3950">
              <a:latin typeface="Arial"/>
              <a:cs typeface="Arial"/>
            </a:endParaRPr>
          </a:p>
        </p:txBody>
      </p:sp>
      <p:grpSp>
        <p:nvGrpSpPr>
          <p:cNvPr id="48" name="object 9">
            <a:extLst>
              <a:ext uri="{FF2B5EF4-FFF2-40B4-BE49-F238E27FC236}">
                <a16:creationId xmlns:a16="http://schemas.microsoft.com/office/drawing/2014/main" id="{D66D597F-C13F-A392-E7EC-E9DD458DD270}"/>
              </a:ext>
            </a:extLst>
          </p:cNvPr>
          <p:cNvGrpSpPr/>
          <p:nvPr/>
        </p:nvGrpSpPr>
        <p:grpSpPr>
          <a:xfrm>
            <a:off x="8731619" y="2427703"/>
            <a:ext cx="2670810" cy="1099820"/>
            <a:chOff x="8731619" y="1685795"/>
            <a:chExt cx="2670810" cy="1099820"/>
          </a:xfrm>
        </p:grpSpPr>
        <p:sp>
          <p:nvSpPr>
            <p:cNvPr id="49" name="object 10">
              <a:extLst>
                <a:ext uri="{FF2B5EF4-FFF2-40B4-BE49-F238E27FC236}">
                  <a16:creationId xmlns:a16="http://schemas.microsoft.com/office/drawing/2014/main" id="{5766449D-F875-4FF6-8998-3549856D4DC7}"/>
                </a:ext>
              </a:extLst>
            </p:cNvPr>
            <p:cNvSpPr/>
            <p:nvPr/>
          </p:nvSpPr>
          <p:spPr>
            <a:xfrm>
              <a:off x="8757972" y="171214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4" h="1047114">
                  <a:moveTo>
                    <a:pt x="2394523" y="0"/>
                  </a:moveTo>
                  <a:lnTo>
                    <a:pt x="223197" y="0"/>
                  </a:lnTo>
                  <a:lnTo>
                    <a:pt x="178783" y="170"/>
                  </a:lnTo>
                  <a:lnTo>
                    <a:pt x="114515" y="4616"/>
                  </a:lnTo>
                  <a:lnTo>
                    <a:pt x="65508" y="24124"/>
                  </a:lnTo>
                  <a:lnTo>
                    <a:pt x="24128" y="65507"/>
                  </a:lnTo>
                  <a:lnTo>
                    <a:pt x="4616" y="114515"/>
                  </a:lnTo>
                  <a:lnTo>
                    <a:pt x="170" y="178783"/>
                  </a:lnTo>
                  <a:lnTo>
                    <a:pt x="0" y="223197"/>
                  </a:lnTo>
                  <a:lnTo>
                    <a:pt x="0" y="823891"/>
                  </a:lnTo>
                  <a:lnTo>
                    <a:pt x="170" y="868305"/>
                  </a:lnTo>
                  <a:lnTo>
                    <a:pt x="4616" y="932572"/>
                  </a:lnTo>
                  <a:lnTo>
                    <a:pt x="24128" y="981581"/>
                  </a:lnTo>
                  <a:lnTo>
                    <a:pt x="65508" y="1022964"/>
                  </a:lnTo>
                  <a:lnTo>
                    <a:pt x="114515" y="1042472"/>
                  </a:lnTo>
                  <a:lnTo>
                    <a:pt x="178783" y="1046917"/>
                  </a:lnTo>
                  <a:lnTo>
                    <a:pt x="223197" y="1047088"/>
                  </a:lnTo>
                  <a:lnTo>
                    <a:pt x="2394523" y="1047088"/>
                  </a:lnTo>
                  <a:lnTo>
                    <a:pt x="2438938" y="1046917"/>
                  </a:lnTo>
                  <a:lnTo>
                    <a:pt x="2503205" y="1042472"/>
                  </a:lnTo>
                  <a:lnTo>
                    <a:pt x="2552212" y="1022964"/>
                  </a:lnTo>
                  <a:lnTo>
                    <a:pt x="2593592" y="981581"/>
                  </a:lnTo>
                  <a:lnTo>
                    <a:pt x="2613105" y="932572"/>
                  </a:lnTo>
                  <a:lnTo>
                    <a:pt x="2617550" y="868305"/>
                  </a:lnTo>
                  <a:lnTo>
                    <a:pt x="2617721" y="823891"/>
                  </a:lnTo>
                  <a:lnTo>
                    <a:pt x="2617721" y="223197"/>
                  </a:lnTo>
                  <a:lnTo>
                    <a:pt x="2617550" y="178783"/>
                  </a:lnTo>
                  <a:lnTo>
                    <a:pt x="2613105" y="114515"/>
                  </a:lnTo>
                  <a:lnTo>
                    <a:pt x="2593592" y="65507"/>
                  </a:lnTo>
                  <a:lnTo>
                    <a:pt x="2552212" y="24124"/>
                  </a:lnTo>
                  <a:lnTo>
                    <a:pt x="2503205" y="4616"/>
                  </a:lnTo>
                  <a:lnTo>
                    <a:pt x="2438938" y="170"/>
                  </a:lnTo>
                  <a:lnTo>
                    <a:pt x="2394523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11">
              <a:extLst>
                <a:ext uri="{FF2B5EF4-FFF2-40B4-BE49-F238E27FC236}">
                  <a16:creationId xmlns:a16="http://schemas.microsoft.com/office/drawing/2014/main" id="{78A42EA0-1F28-F72B-3AB0-5DC3CAFBF27C}"/>
                </a:ext>
              </a:extLst>
            </p:cNvPr>
            <p:cNvSpPr/>
            <p:nvPr/>
          </p:nvSpPr>
          <p:spPr>
            <a:xfrm>
              <a:off x="8757972" y="171214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4" h="1047114">
                  <a:moveTo>
                    <a:pt x="223197" y="0"/>
                  </a:moveTo>
                  <a:lnTo>
                    <a:pt x="2394523" y="0"/>
                  </a:lnTo>
                  <a:lnTo>
                    <a:pt x="2438938" y="170"/>
                  </a:lnTo>
                  <a:lnTo>
                    <a:pt x="2503205" y="4616"/>
                  </a:lnTo>
                  <a:lnTo>
                    <a:pt x="2552214" y="24124"/>
                  </a:lnTo>
                  <a:lnTo>
                    <a:pt x="2593597" y="65507"/>
                  </a:lnTo>
                  <a:lnTo>
                    <a:pt x="2613105" y="114515"/>
                  </a:lnTo>
                  <a:lnTo>
                    <a:pt x="2617550" y="178783"/>
                  </a:lnTo>
                  <a:lnTo>
                    <a:pt x="2617721" y="223197"/>
                  </a:lnTo>
                  <a:lnTo>
                    <a:pt x="2617721" y="823891"/>
                  </a:lnTo>
                  <a:lnTo>
                    <a:pt x="2617550" y="868305"/>
                  </a:lnTo>
                  <a:lnTo>
                    <a:pt x="2613105" y="932572"/>
                  </a:lnTo>
                  <a:lnTo>
                    <a:pt x="2593597" y="981581"/>
                  </a:lnTo>
                  <a:lnTo>
                    <a:pt x="2552214" y="1022964"/>
                  </a:lnTo>
                  <a:lnTo>
                    <a:pt x="2503205" y="1042472"/>
                  </a:lnTo>
                  <a:lnTo>
                    <a:pt x="2438938" y="1046917"/>
                  </a:lnTo>
                  <a:lnTo>
                    <a:pt x="2394523" y="1047088"/>
                  </a:lnTo>
                  <a:lnTo>
                    <a:pt x="223197" y="1047088"/>
                  </a:lnTo>
                  <a:lnTo>
                    <a:pt x="178783" y="1046917"/>
                  </a:lnTo>
                  <a:lnTo>
                    <a:pt x="114515" y="1042472"/>
                  </a:lnTo>
                  <a:lnTo>
                    <a:pt x="65507" y="1022964"/>
                  </a:lnTo>
                  <a:lnTo>
                    <a:pt x="24124" y="981581"/>
                  </a:lnTo>
                  <a:lnTo>
                    <a:pt x="4616" y="932572"/>
                  </a:lnTo>
                  <a:lnTo>
                    <a:pt x="170" y="868305"/>
                  </a:lnTo>
                  <a:lnTo>
                    <a:pt x="0" y="823891"/>
                  </a:lnTo>
                  <a:lnTo>
                    <a:pt x="0" y="223197"/>
                  </a:lnTo>
                  <a:lnTo>
                    <a:pt x="170" y="178783"/>
                  </a:lnTo>
                  <a:lnTo>
                    <a:pt x="4616" y="114515"/>
                  </a:lnTo>
                  <a:lnTo>
                    <a:pt x="24124" y="65507"/>
                  </a:lnTo>
                  <a:lnTo>
                    <a:pt x="65507" y="24124"/>
                  </a:lnTo>
                  <a:lnTo>
                    <a:pt x="114515" y="4616"/>
                  </a:lnTo>
                  <a:lnTo>
                    <a:pt x="178783" y="170"/>
                  </a:lnTo>
                  <a:lnTo>
                    <a:pt x="223197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12">
            <a:extLst>
              <a:ext uri="{FF2B5EF4-FFF2-40B4-BE49-F238E27FC236}">
                <a16:creationId xmlns:a16="http://schemas.microsoft.com/office/drawing/2014/main" id="{053A92A7-0B62-AD53-3A3A-C046D2AA6694}"/>
              </a:ext>
            </a:extLst>
          </p:cNvPr>
          <p:cNvSpPr txBox="1"/>
          <p:nvPr/>
        </p:nvSpPr>
        <p:spPr>
          <a:xfrm>
            <a:off x="9147457" y="2639121"/>
            <a:ext cx="1838960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Smaller</a:t>
            </a:r>
            <a:endParaRPr sz="3950">
              <a:latin typeface="Arial"/>
              <a:cs typeface="Arial"/>
            </a:endParaRPr>
          </a:p>
        </p:txBody>
      </p:sp>
      <p:grpSp>
        <p:nvGrpSpPr>
          <p:cNvPr id="52" name="object 13">
            <a:extLst>
              <a:ext uri="{FF2B5EF4-FFF2-40B4-BE49-F238E27FC236}">
                <a16:creationId xmlns:a16="http://schemas.microsoft.com/office/drawing/2014/main" id="{066BC3FA-B55A-1E5D-4ABD-A86492D1AA9A}"/>
              </a:ext>
            </a:extLst>
          </p:cNvPr>
          <p:cNvGrpSpPr/>
          <p:nvPr/>
        </p:nvGrpSpPr>
        <p:grpSpPr>
          <a:xfrm>
            <a:off x="14928541" y="9922942"/>
            <a:ext cx="2670810" cy="1099820"/>
            <a:chOff x="14928541" y="9181034"/>
            <a:chExt cx="2670810" cy="1099820"/>
          </a:xfrm>
        </p:grpSpPr>
        <p:sp>
          <p:nvSpPr>
            <p:cNvPr id="53" name="object 14">
              <a:extLst>
                <a:ext uri="{FF2B5EF4-FFF2-40B4-BE49-F238E27FC236}">
                  <a16:creationId xmlns:a16="http://schemas.microsoft.com/office/drawing/2014/main" id="{CBE78951-9D28-D193-1E2D-C22AA8616DE0}"/>
                </a:ext>
              </a:extLst>
            </p:cNvPr>
            <p:cNvSpPr/>
            <p:nvPr/>
          </p:nvSpPr>
          <p:spPr>
            <a:xfrm>
              <a:off x="14954895" y="920738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5" h="1047115">
                  <a:moveTo>
                    <a:pt x="2394523" y="0"/>
                  </a:moveTo>
                  <a:lnTo>
                    <a:pt x="223197" y="0"/>
                  </a:lnTo>
                  <a:lnTo>
                    <a:pt x="178783" y="170"/>
                  </a:lnTo>
                  <a:lnTo>
                    <a:pt x="114515" y="4616"/>
                  </a:lnTo>
                  <a:lnTo>
                    <a:pt x="65507" y="24124"/>
                  </a:lnTo>
                  <a:lnTo>
                    <a:pt x="24124" y="65507"/>
                  </a:lnTo>
                  <a:lnTo>
                    <a:pt x="4616" y="114515"/>
                  </a:lnTo>
                  <a:lnTo>
                    <a:pt x="170" y="178783"/>
                  </a:lnTo>
                  <a:lnTo>
                    <a:pt x="0" y="223197"/>
                  </a:lnTo>
                  <a:lnTo>
                    <a:pt x="0" y="823891"/>
                  </a:lnTo>
                  <a:lnTo>
                    <a:pt x="170" y="868305"/>
                  </a:lnTo>
                  <a:lnTo>
                    <a:pt x="4616" y="932572"/>
                  </a:lnTo>
                  <a:lnTo>
                    <a:pt x="24124" y="981581"/>
                  </a:lnTo>
                  <a:lnTo>
                    <a:pt x="65507" y="1022964"/>
                  </a:lnTo>
                  <a:lnTo>
                    <a:pt x="114515" y="1042472"/>
                  </a:lnTo>
                  <a:lnTo>
                    <a:pt x="178783" y="1046917"/>
                  </a:lnTo>
                  <a:lnTo>
                    <a:pt x="223197" y="1047088"/>
                  </a:lnTo>
                  <a:lnTo>
                    <a:pt x="2394523" y="1047088"/>
                  </a:lnTo>
                  <a:lnTo>
                    <a:pt x="2438938" y="1046917"/>
                  </a:lnTo>
                  <a:lnTo>
                    <a:pt x="2503205" y="1042472"/>
                  </a:lnTo>
                  <a:lnTo>
                    <a:pt x="2552214" y="1022964"/>
                  </a:lnTo>
                  <a:lnTo>
                    <a:pt x="2593597" y="981581"/>
                  </a:lnTo>
                  <a:lnTo>
                    <a:pt x="2613105" y="932572"/>
                  </a:lnTo>
                  <a:lnTo>
                    <a:pt x="2617550" y="868305"/>
                  </a:lnTo>
                  <a:lnTo>
                    <a:pt x="2617721" y="823891"/>
                  </a:lnTo>
                  <a:lnTo>
                    <a:pt x="2617721" y="223197"/>
                  </a:lnTo>
                  <a:lnTo>
                    <a:pt x="2617550" y="178783"/>
                  </a:lnTo>
                  <a:lnTo>
                    <a:pt x="2613105" y="114515"/>
                  </a:lnTo>
                  <a:lnTo>
                    <a:pt x="2593597" y="65507"/>
                  </a:lnTo>
                  <a:lnTo>
                    <a:pt x="2552214" y="24124"/>
                  </a:lnTo>
                  <a:lnTo>
                    <a:pt x="2503205" y="4616"/>
                  </a:lnTo>
                  <a:lnTo>
                    <a:pt x="2438938" y="170"/>
                  </a:lnTo>
                  <a:lnTo>
                    <a:pt x="2394523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15">
              <a:extLst>
                <a:ext uri="{FF2B5EF4-FFF2-40B4-BE49-F238E27FC236}">
                  <a16:creationId xmlns:a16="http://schemas.microsoft.com/office/drawing/2014/main" id="{6E226A1D-6AD5-B3EF-8D6C-A92D4B1F5683}"/>
                </a:ext>
              </a:extLst>
            </p:cNvPr>
            <p:cNvSpPr/>
            <p:nvPr/>
          </p:nvSpPr>
          <p:spPr>
            <a:xfrm>
              <a:off x="14954893" y="920738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5" h="1047115">
                  <a:moveTo>
                    <a:pt x="223197" y="0"/>
                  </a:moveTo>
                  <a:lnTo>
                    <a:pt x="2394523" y="0"/>
                  </a:lnTo>
                  <a:lnTo>
                    <a:pt x="2438938" y="170"/>
                  </a:lnTo>
                  <a:lnTo>
                    <a:pt x="2503205" y="4616"/>
                  </a:lnTo>
                  <a:lnTo>
                    <a:pt x="2552214" y="24124"/>
                  </a:lnTo>
                  <a:lnTo>
                    <a:pt x="2593597" y="65507"/>
                  </a:lnTo>
                  <a:lnTo>
                    <a:pt x="2613105" y="114515"/>
                  </a:lnTo>
                  <a:lnTo>
                    <a:pt x="2617550" y="178783"/>
                  </a:lnTo>
                  <a:lnTo>
                    <a:pt x="2617721" y="223197"/>
                  </a:lnTo>
                  <a:lnTo>
                    <a:pt x="2617721" y="823891"/>
                  </a:lnTo>
                  <a:lnTo>
                    <a:pt x="2617550" y="868305"/>
                  </a:lnTo>
                  <a:lnTo>
                    <a:pt x="2613105" y="932572"/>
                  </a:lnTo>
                  <a:lnTo>
                    <a:pt x="2593597" y="981581"/>
                  </a:lnTo>
                  <a:lnTo>
                    <a:pt x="2552214" y="1022964"/>
                  </a:lnTo>
                  <a:lnTo>
                    <a:pt x="2503205" y="1042472"/>
                  </a:lnTo>
                  <a:lnTo>
                    <a:pt x="2438938" y="1046917"/>
                  </a:lnTo>
                  <a:lnTo>
                    <a:pt x="2394523" y="1047088"/>
                  </a:lnTo>
                  <a:lnTo>
                    <a:pt x="223197" y="1047088"/>
                  </a:lnTo>
                  <a:lnTo>
                    <a:pt x="178783" y="1046917"/>
                  </a:lnTo>
                  <a:lnTo>
                    <a:pt x="114515" y="1042472"/>
                  </a:lnTo>
                  <a:lnTo>
                    <a:pt x="65507" y="1022964"/>
                  </a:lnTo>
                  <a:lnTo>
                    <a:pt x="24124" y="981581"/>
                  </a:lnTo>
                  <a:lnTo>
                    <a:pt x="4616" y="932572"/>
                  </a:lnTo>
                  <a:lnTo>
                    <a:pt x="170" y="868305"/>
                  </a:lnTo>
                  <a:lnTo>
                    <a:pt x="0" y="823891"/>
                  </a:lnTo>
                  <a:lnTo>
                    <a:pt x="0" y="223197"/>
                  </a:lnTo>
                  <a:lnTo>
                    <a:pt x="170" y="178783"/>
                  </a:lnTo>
                  <a:lnTo>
                    <a:pt x="4616" y="114515"/>
                  </a:lnTo>
                  <a:lnTo>
                    <a:pt x="24124" y="65507"/>
                  </a:lnTo>
                  <a:lnTo>
                    <a:pt x="65507" y="24124"/>
                  </a:lnTo>
                  <a:lnTo>
                    <a:pt x="114515" y="4616"/>
                  </a:lnTo>
                  <a:lnTo>
                    <a:pt x="178783" y="170"/>
                  </a:lnTo>
                  <a:lnTo>
                    <a:pt x="223197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16">
            <a:extLst>
              <a:ext uri="{FF2B5EF4-FFF2-40B4-BE49-F238E27FC236}">
                <a16:creationId xmlns:a16="http://schemas.microsoft.com/office/drawing/2014/main" id="{FB02F726-023B-1F28-4E97-7076041E78DA}"/>
              </a:ext>
            </a:extLst>
          </p:cNvPr>
          <p:cNvSpPr txBox="1"/>
          <p:nvPr/>
        </p:nvSpPr>
        <p:spPr>
          <a:xfrm>
            <a:off x="15287587" y="10134361"/>
            <a:ext cx="195262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spc="-45" dirty="0">
                <a:latin typeface="Arial"/>
                <a:cs typeface="Arial"/>
              </a:rPr>
              <a:t>G</a:t>
            </a:r>
            <a:r>
              <a:rPr sz="3950" b="1" spc="-100" dirty="0">
                <a:latin typeface="Arial"/>
                <a:cs typeface="Arial"/>
              </a:rPr>
              <a:t>r</a:t>
            </a:r>
            <a:r>
              <a:rPr sz="3950" b="1" spc="30" dirty="0">
                <a:latin typeface="Arial"/>
                <a:cs typeface="Arial"/>
              </a:rPr>
              <a:t>eener</a:t>
            </a:r>
            <a:endParaRPr sz="3950">
              <a:latin typeface="Arial"/>
              <a:cs typeface="Arial"/>
            </a:endParaRPr>
          </a:p>
        </p:txBody>
      </p:sp>
      <p:pic>
        <p:nvPicPr>
          <p:cNvPr id="76" name="object 41">
            <a:extLst>
              <a:ext uri="{FF2B5EF4-FFF2-40B4-BE49-F238E27FC236}">
                <a16:creationId xmlns:a16="http://schemas.microsoft.com/office/drawing/2014/main" id="{DC3D0825-8ACC-1292-FD80-6322E6A60C0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02229" y="9709119"/>
            <a:ext cx="1116469" cy="1359895"/>
          </a:xfrm>
          <a:prstGeom prst="rect">
            <a:avLst/>
          </a:prstGeom>
        </p:spPr>
      </p:pic>
      <p:pic>
        <p:nvPicPr>
          <p:cNvPr id="77" name="object 42">
            <a:extLst>
              <a:ext uri="{FF2B5EF4-FFF2-40B4-BE49-F238E27FC236}">
                <a16:creationId xmlns:a16="http://schemas.microsoft.com/office/drawing/2014/main" id="{217CEAEC-8449-9170-F793-90C7D8F3B53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477608" y="2073275"/>
            <a:ext cx="1808649" cy="1808649"/>
          </a:xfrm>
          <a:prstGeom prst="rect">
            <a:avLst/>
          </a:prstGeom>
        </p:spPr>
      </p:pic>
      <p:grpSp>
        <p:nvGrpSpPr>
          <p:cNvPr id="78" name="群組 77">
            <a:extLst>
              <a:ext uri="{FF2B5EF4-FFF2-40B4-BE49-F238E27FC236}">
                <a16:creationId xmlns:a16="http://schemas.microsoft.com/office/drawing/2014/main" id="{DB971D5C-24AE-150F-D475-A7FE0EC7F3FE}"/>
              </a:ext>
            </a:extLst>
          </p:cNvPr>
          <p:cNvGrpSpPr/>
          <p:nvPr/>
        </p:nvGrpSpPr>
        <p:grpSpPr>
          <a:xfrm>
            <a:off x="15240027" y="2961032"/>
            <a:ext cx="4180205" cy="4668520"/>
            <a:chOff x="15240027" y="2219124"/>
            <a:chExt cx="4180205" cy="4668520"/>
          </a:xfrm>
        </p:grpSpPr>
        <p:sp>
          <p:nvSpPr>
            <p:cNvPr id="79" name="object 37">
              <a:extLst>
                <a:ext uri="{FF2B5EF4-FFF2-40B4-BE49-F238E27FC236}">
                  <a16:creationId xmlns:a16="http://schemas.microsoft.com/office/drawing/2014/main" id="{6E052A23-8E4A-F09E-28E1-D8561711ADA5}"/>
                </a:ext>
              </a:extLst>
            </p:cNvPr>
            <p:cNvSpPr/>
            <p:nvPr/>
          </p:nvSpPr>
          <p:spPr>
            <a:xfrm>
              <a:off x="15240027" y="2226916"/>
              <a:ext cx="4180204" cy="676910"/>
            </a:xfrm>
            <a:custGeom>
              <a:avLst/>
              <a:gdLst/>
              <a:ahLst/>
              <a:cxnLst/>
              <a:rect l="l" t="t" r="r" b="b"/>
              <a:pathLst>
                <a:path w="4180205" h="676910">
                  <a:moveTo>
                    <a:pt x="4180050" y="0"/>
                  </a:moveTo>
                  <a:lnTo>
                    <a:pt x="0" y="0"/>
                  </a:lnTo>
                  <a:lnTo>
                    <a:pt x="0" y="676764"/>
                  </a:lnTo>
                  <a:lnTo>
                    <a:pt x="4180050" y="676764"/>
                  </a:lnTo>
                  <a:lnTo>
                    <a:pt x="4180050" y="0"/>
                  </a:lnTo>
                  <a:close/>
                </a:path>
              </a:pathLst>
            </a:custGeom>
            <a:solidFill>
              <a:srgbClr val="EC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38">
              <a:extLst>
                <a:ext uri="{FF2B5EF4-FFF2-40B4-BE49-F238E27FC236}">
                  <a16:creationId xmlns:a16="http://schemas.microsoft.com/office/drawing/2014/main" id="{40935DC5-96FE-4CE6-8B8F-CEA0E55E8192}"/>
                </a:ext>
              </a:extLst>
            </p:cNvPr>
            <p:cNvSpPr txBox="1"/>
            <p:nvPr/>
          </p:nvSpPr>
          <p:spPr>
            <a:xfrm>
              <a:off x="15266206" y="2299655"/>
              <a:ext cx="4128135" cy="52832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282575">
                <a:lnSpc>
                  <a:spcPct val="100000"/>
                </a:lnSpc>
                <a:spcBef>
                  <a:spcPts val="95"/>
                </a:spcBef>
              </a:pP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en-US"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fficienc</a:t>
              </a: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r>
                <a:rPr sz="3300" b="1" spc="-35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3300" b="1" spc="4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Metrics</a:t>
              </a:r>
              <a:endParaRPr sz="3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object 40">
              <a:extLst>
                <a:ext uri="{FF2B5EF4-FFF2-40B4-BE49-F238E27FC236}">
                  <a16:creationId xmlns:a16="http://schemas.microsoft.com/office/drawing/2014/main" id="{DDFA4827-C57E-CA37-2656-8C76E65D94E1}"/>
                </a:ext>
              </a:extLst>
            </p:cNvPr>
            <p:cNvSpPr/>
            <p:nvPr/>
          </p:nvSpPr>
          <p:spPr>
            <a:xfrm>
              <a:off x="15240028" y="2219124"/>
              <a:ext cx="4180204" cy="4668520"/>
            </a:xfrm>
            <a:custGeom>
              <a:avLst/>
              <a:gdLst/>
              <a:ahLst/>
              <a:cxnLst/>
              <a:rect l="l" t="t" r="r" b="b"/>
              <a:pathLst>
                <a:path w="4180205" h="4668520">
                  <a:moveTo>
                    <a:pt x="0" y="0"/>
                  </a:moveTo>
                  <a:lnTo>
                    <a:pt x="4180050" y="0"/>
                  </a:lnTo>
                  <a:lnTo>
                    <a:pt x="4180050" y="4668182"/>
                  </a:lnTo>
                  <a:lnTo>
                    <a:pt x="0" y="4668182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3" name="object 44">
            <a:extLst>
              <a:ext uri="{FF2B5EF4-FFF2-40B4-BE49-F238E27FC236}">
                <a16:creationId xmlns:a16="http://schemas.microsoft.com/office/drawing/2014/main" id="{D4FECEAC-3D85-5D22-F80C-4B70750E81F4}"/>
              </a:ext>
            </a:extLst>
          </p:cNvPr>
          <p:cNvGrpSpPr/>
          <p:nvPr/>
        </p:nvGrpSpPr>
        <p:grpSpPr>
          <a:xfrm>
            <a:off x="1663911" y="8535270"/>
            <a:ext cx="1809114" cy="1125855"/>
            <a:chOff x="422788" y="9083834"/>
            <a:chExt cx="1809114" cy="1125855"/>
          </a:xfrm>
        </p:grpSpPr>
        <p:sp>
          <p:nvSpPr>
            <p:cNvPr id="84" name="object 45">
              <a:extLst>
                <a:ext uri="{FF2B5EF4-FFF2-40B4-BE49-F238E27FC236}">
                  <a16:creationId xmlns:a16="http://schemas.microsoft.com/office/drawing/2014/main" id="{AA2DCD56-7FBD-3E94-040A-5AEE17004B90}"/>
                </a:ext>
              </a:extLst>
            </p:cNvPr>
            <p:cNvSpPr/>
            <p:nvPr/>
          </p:nvSpPr>
          <p:spPr>
            <a:xfrm>
              <a:off x="1121270" y="9191263"/>
              <a:ext cx="998855" cy="753745"/>
            </a:xfrm>
            <a:custGeom>
              <a:avLst/>
              <a:gdLst/>
              <a:ahLst/>
              <a:cxnLst/>
              <a:rect l="l" t="t" r="r" b="b"/>
              <a:pathLst>
                <a:path w="998855" h="753745">
                  <a:moveTo>
                    <a:pt x="47980" y="356577"/>
                  </a:moveTo>
                  <a:lnTo>
                    <a:pt x="0" y="356577"/>
                  </a:lnTo>
                  <a:lnTo>
                    <a:pt x="0" y="415366"/>
                  </a:lnTo>
                  <a:lnTo>
                    <a:pt x="47980" y="415366"/>
                  </a:lnTo>
                  <a:lnTo>
                    <a:pt x="47980" y="356577"/>
                  </a:lnTo>
                  <a:close/>
                </a:path>
                <a:path w="998855" h="753745">
                  <a:moveTo>
                    <a:pt x="137934" y="356577"/>
                  </a:moveTo>
                  <a:lnTo>
                    <a:pt x="89941" y="356577"/>
                  </a:lnTo>
                  <a:lnTo>
                    <a:pt x="89941" y="415366"/>
                  </a:lnTo>
                  <a:lnTo>
                    <a:pt x="137934" y="415366"/>
                  </a:lnTo>
                  <a:lnTo>
                    <a:pt x="137934" y="356577"/>
                  </a:lnTo>
                  <a:close/>
                </a:path>
                <a:path w="998855" h="753745">
                  <a:moveTo>
                    <a:pt x="227876" y="356577"/>
                  </a:moveTo>
                  <a:lnTo>
                    <a:pt x="179882" y="356577"/>
                  </a:lnTo>
                  <a:lnTo>
                    <a:pt x="179882" y="415366"/>
                  </a:lnTo>
                  <a:lnTo>
                    <a:pt x="227876" y="415366"/>
                  </a:lnTo>
                  <a:lnTo>
                    <a:pt x="227876" y="356577"/>
                  </a:lnTo>
                  <a:close/>
                </a:path>
                <a:path w="998855" h="753745">
                  <a:moveTo>
                    <a:pt x="317804" y="356577"/>
                  </a:moveTo>
                  <a:lnTo>
                    <a:pt x="269824" y="356577"/>
                  </a:lnTo>
                  <a:lnTo>
                    <a:pt x="269824" y="415366"/>
                  </a:lnTo>
                  <a:lnTo>
                    <a:pt x="317804" y="415366"/>
                  </a:lnTo>
                  <a:lnTo>
                    <a:pt x="317804" y="356577"/>
                  </a:lnTo>
                  <a:close/>
                </a:path>
                <a:path w="998855" h="753745">
                  <a:moveTo>
                    <a:pt x="332232" y="5702"/>
                  </a:moveTo>
                  <a:lnTo>
                    <a:pt x="311124" y="2590"/>
                  </a:lnTo>
                  <a:lnTo>
                    <a:pt x="289788" y="0"/>
                  </a:lnTo>
                  <a:lnTo>
                    <a:pt x="275043" y="145592"/>
                  </a:lnTo>
                  <a:lnTo>
                    <a:pt x="291414" y="147574"/>
                  </a:lnTo>
                  <a:lnTo>
                    <a:pt x="307632" y="149987"/>
                  </a:lnTo>
                  <a:lnTo>
                    <a:pt x="332232" y="5702"/>
                  </a:lnTo>
                  <a:close/>
                </a:path>
                <a:path w="998855" h="753745">
                  <a:moveTo>
                    <a:pt x="407758" y="356577"/>
                  </a:moveTo>
                  <a:lnTo>
                    <a:pt x="359765" y="356577"/>
                  </a:lnTo>
                  <a:lnTo>
                    <a:pt x="359765" y="415366"/>
                  </a:lnTo>
                  <a:lnTo>
                    <a:pt x="407758" y="415366"/>
                  </a:lnTo>
                  <a:lnTo>
                    <a:pt x="407758" y="356577"/>
                  </a:lnTo>
                  <a:close/>
                </a:path>
                <a:path w="998855" h="753745">
                  <a:moveTo>
                    <a:pt x="437070" y="30111"/>
                  </a:moveTo>
                  <a:lnTo>
                    <a:pt x="416598" y="24142"/>
                  </a:lnTo>
                  <a:lnTo>
                    <a:pt x="395897" y="18719"/>
                  </a:lnTo>
                  <a:lnTo>
                    <a:pt x="361530" y="161086"/>
                  </a:lnTo>
                  <a:lnTo>
                    <a:pt x="385343" y="167551"/>
                  </a:lnTo>
                  <a:lnTo>
                    <a:pt x="393153" y="169887"/>
                  </a:lnTo>
                  <a:lnTo>
                    <a:pt x="437070" y="30111"/>
                  </a:lnTo>
                  <a:close/>
                </a:path>
                <a:path w="998855" h="753745">
                  <a:moveTo>
                    <a:pt x="537552" y="68491"/>
                  </a:moveTo>
                  <a:lnTo>
                    <a:pt x="518083" y="59804"/>
                  </a:lnTo>
                  <a:lnTo>
                    <a:pt x="498309" y="51625"/>
                  </a:lnTo>
                  <a:lnTo>
                    <a:pt x="445084" y="188264"/>
                  </a:lnTo>
                  <a:lnTo>
                    <a:pt x="460197" y="194602"/>
                  </a:lnTo>
                  <a:lnTo>
                    <a:pt x="475145" y="201320"/>
                  </a:lnTo>
                  <a:lnTo>
                    <a:pt x="537552" y="68491"/>
                  </a:lnTo>
                  <a:close/>
                </a:path>
                <a:path w="998855" h="753745">
                  <a:moveTo>
                    <a:pt x="632066" y="120230"/>
                  </a:moveTo>
                  <a:lnTo>
                    <a:pt x="613752" y="108889"/>
                  </a:lnTo>
                  <a:lnTo>
                    <a:pt x="595122" y="98031"/>
                  </a:lnTo>
                  <a:lnTo>
                    <a:pt x="523798" y="226453"/>
                  </a:lnTo>
                  <a:lnTo>
                    <a:pt x="545172" y="239255"/>
                  </a:lnTo>
                  <a:lnTo>
                    <a:pt x="552183" y="243713"/>
                  </a:lnTo>
                  <a:lnTo>
                    <a:pt x="632066" y="120230"/>
                  </a:lnTo>
                  <a:close/>
                </a:path>
                <a:path w="998855" h="753745">
                  <a:moveTo>
                    <a:pt x="718350" y="183908"/>
                  </a:moveTo>
                  <a:lnTo>
                    <a:pt x="701878" y="170332"/>
                  </a:lnTo>
                  <a:lnTo>
                    <a:pt x="685038" y="157187"/>
                  </a:lnTo>
                  <a:lnTo>
                    <a:pt x="596823" y="275158"/>
                  </a:lnTo>
                  <a:lnTo>
                    <a:pt x="609739" y="285292"/>
                  </a:lnTo>
                  <a:lnTo>
                    <a:pt x="622363" y="295795"/>
                  </a:lnTo>
                  <a:lnTo>
                    <a:pt x="718350" y="183908"/>
                  </a:lnTo>
                  <a:close/>
                </a:path>
                <a:path w="998855" h="753745">
                  <a:moveTo>
                    <a:pt x="862025" y="343331"/>
                  </a:moveTo>
                  <a:lnTo>
                    <a:pt x="849680" y="325793"/>
                  </a:lnTo>
                  <a:lnTo>
                    <a:pt x="836904" y="308584"/>
                  </a:lnTo>
                  <a:lnTo>
                    <a:pt x="719747" y="399237"/>
                  </a:lnTo>
                  <a:lnTo>
                    <a:pt x="729475" y="412496"/>
                  </a:lnTo>
                  <a:lnTo>
                    <a:pt x="738873" y="426008"/>
                  </a:lnTo>
                  <a:lnTo>
                    <a:pt x="862025" y="343331"/>
                  </a:lnTo>
                  <a:close/>
                </a:path>
                <a:path w="998855" h="753745">
                  <a:moveTo>
                    <a:pt x="916495" y="436029"/>
                  </a:moveTo>
                  <a:lnTo>
                    <a:pt x="906640" y="417004"/>
                  </a:lnTo>
                  <a:lnTo>
                    <a:pt x="896327" y="398272"/>
                  </a:lnTo>
                  <a:lnTo>
                    <a:pt x="767626" y="472554"/>
                  </a:lnTo>
                  <a:lnTo>
                    <a:pt x="779246" y="494245"/>
                  </a:lnTo>
                  <a:lnTo>
                    <a:pt x="782955" y="501573"/>
                  </a:lnTo>
                  <a:lnTo>
                    <a:pt x="916495" y="436029"/>
                  </a:lnTo>
                  <a:close/>
                </a:path>
                <a:path w="998855" h="753745">
                  <a:moveTo>
                    <a:pt x="957922" y="535203"/>
                  </a:moveTo>
                  <a:lnTo>
                    <a:pt x="950722" y="514921"/>
                  </a:lnTo>
                  <a:lnTo>
                    <a:pt x="942987" y="494906"/>
                  </a:lnTo>
                  <a:lnTo>
                    <a:pt x="805103" y="551370"/>
                  </a:lnTo>
                  <a:lnTo>
                    <a:pt x="813701" y="574471"/>
                  </a:lnTo>
                  <a:lnTo>
                    <a:pt x="816381" y="582269"/>
                  </a:lnTo>
                  <a:lnTo>
                    <a:pt x="957922" y="535203"/>
                  </a:lnTo>
                  <a:close/>
                </a:path>
                <a:path w="998855" h="753745">
                  <a:moveTo>
                    <a:pt x="985583" y="639305"/>
                  </a:moveTo>
                  <a:lnTo>
                    <a:pt x="981189" y="618299"/>
                  </a:lnTo>
                  <a:lnTo>
                    <a:pt x="976274" y="597471"/>
                  </a:lnTo>
                  <a:lnTo>
                    <a:pt x="831697" y="634885"/>
                  </a:lnTo>
                  <a:lnTo>
                    <a:pt x="835418" y="650811"/>
                  </a:lnTo>
                  <a:lnTo>
                    <a:pt x="838708" y="666927"/>
                  </a:lnTo>
                  <a:lnTo>
                    <a:pt x="985583" y="639305"/>
                  </a:lnTo>
                  <a:close/>
                </a:path>
                <a:path w="998855" h="753745">
                  <a:moveTo>
                    <a:pt x="998816" y="745756"/>
                  </a:moveTo>
                  <a:lnTo>
                    <a:pt x="997331" y="724306"/>
                  </a:lnTo>
                  <a:lnTo>
                    <a:pt x="995248" y="702995"/>
                  </a:lnTo>
                  <a:lnTo>
                    <a:pt x="846747" y="720674"/>
                  </a:lnTo>
                  <a:lnTo>
                    <a:pt x="848334" y="736968"/>
                  </a:lnTo>
                  <a:lnTo>
                    <a:pt x="849464" y="753351"/>
                  </a:lnTo>
                  <a:lnTo>
                    <a:pt x="998816" y="745756"/>
                  </a:lnTo>
                  <a:close/>
                </a:path>
              </a:pathLst>
            </a:custGeom>
            <a:solidFill>
              <a:srgbClr val="5857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5" name="object 46">
              <a:extLst>
                <a:ext uri="{FF2B5EF4-FFF2-40B4-BE49-F238E27FC236}">
                  <a16:creationId xmlns:a16="http://schemas.microsoft.com/office/drawing/2014/main" id="{C18E8C8E-016F-87FE-ED02-563643065F8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57800" y="10086274"/>
              <a:ext cx="153702" cy="64710"/>
            </a:xfrm>
            <a:prstGeom prst="rect">
              <a:avLst/>
            </a:prstGeom>
          </p:spPr>
        </p:pic>
        <p:sp>
          <p:nvSpPr>
            <p:cNvPr id="86" name="object 47">
              <a:extLst>
                <a:ext uri="{FF2B5EF4-FFF2-40B4-BE49-F238E27FC236}">
                  <a16:creationId xmlns:a16="http://schemas.microsoft.com/office/drawing/2014/main" id="{CA0683BC-631B-6EE0-217D-A1EE7604013B}"/>
                </a:ext>
              </a:extLst>
            </p:cNvPr>
            <p:cNvSpPr/>
            <p:nvPr/>
          </p:nvSpPr>
          <p:spPr>
            <a:xfrm>
              <a:off x="530199" y="9186627"/>
              <a:ext cx="1591310" cy="858519"/>
            </a:xfrm>
            <a:custGeom>
              <a:avLst/>
              <a:gdLst/>
              <a:ahLst/>
              <a:cxnLst/>
              <a:rect l="l" t="t" r="r" b="b"/>
              <a:pathLst>
                <a:path w="1591310" h="858520">
                  <a:moveTo>
                    <a:pt x="152069" y="725309"/>
                  </a:moveTo>
                  <a:lnTo>
                    <a:pt x="3568" y="707631"/>
                  </a:lnTo>
                  <a:lnTo>
                    <a:pt x="1498" y="728941"/>
                  </a:lnTo>
                  <a:lnTo>
                    <a:pt x="0" y="750392"/>
                  </a:lnTo>
                  <a:lnTo>
                    <a:pt x="149339" y="757986"/>
                  </a:lnTo>
                  <a:lnTo>
                    <a:pt x="151244" y="733437"/>
                  </a:lnTo>
                  <a:lnTo>
                    <a:pt x="152069" y="725309"/>
                  </a:lnTo>
                  <a:close/>
                </a:path>
                <a:path w="1591310" h="858520">
                  <a:moveTo>
                    <a:pt x="167132" y="639521"/>
                  </a:moveTo>
                  <a:lnTo>
                    <a:pt x="22555" y="602107"/>
                  </a:lnTo>
                  <a:lnTo>
                    <a:pt x="17640" y="622935"/>
                  </a:lnTo>
                  <a:lnTo>
                    <a:pt x="13258" y="643928"/>
                  </a:lnTo>
                  <a:lnTo>
                    <a:pt x="160121" y="671563"/>
                  </a:lnTo>
                  <a:lnTo>
                    <a:pt x="165239" y="647458"/>
                  </a:lnTo>
                  <a:lnTo>
                    <a:pt x="167132" y="639521"/>
                  </a:lnTo>
                  <a:close/>
                </a:path>
                <a:path w="1591310" h="858520">
                  <a:moveTo>
                    <a:pt x="193725" y="555993"/>
                  </a:moveTo>
                  <a:lnTo>
                    <a:pt x="55816" y="499541"/>
                  </a:lnTo>
                  <a:lnTo>
                    <a:pt x="48094" y="519557"/>
                  </a:lnTo>
                  <a:lnTo>
                    <a:pt x="40881" y="539826"/>
                  </a:lnTo>
                  <a:lnTo>
                    <a:pt x="182448" y="586905"/>
                  </a:lnTo>
                  <a:lnTo>
                    <a:pt x="190766" y="563664"/>
                  </a:lnTo>
                  <a:lnTo>
                    <a:pt x="193725" y="555993"/>
                  </a:lnTo>
                  <a:close/>
                </a:path>
                <a:path w="1591310" h="858520">
                  <a:moveTo>
                    <a:pt x="231203" y="477189"/>
                  </a:moveTo>
                  <a:lnTo>
                    <a:pt x="102489" y="402907"/>
                  </a:lnTo>
                  <a:lnTo>
                    <a:pt x="92189" y="421640"/>
                  </a:lnTo>
                  <a:lnTo>
                    <a:pt x="82359" y="440677"/>
                  </a:lnTo>
                  <a:lnTo>
                    <a:pt x="215900" y="506196"/>
                  </a:lnTo>
                  <a:lnTo>
                    <a:pt x="227253" y="484365"/>
                  </a:lnTo>
                  <a:lnTo>
                    <a:pt x="231203" y="477189"/>
                  </a:lnTo>
                  <a:close/>
                </a:path>
                <a:path w="1591310" h="858520">
                  <a:moveTo>
                    <a:pt x="279082" y="403872"/>
                  </a:moveTo>
                  <a:lnTo>
                    <a:pt x="161925" y="313220"/>
                  </a:lnTo>
                  <a:lnTo>
                    <a:pt x="149148" y="330415"/>
                  </a:lnTo>
                  <a:lnTo>
                    <a:pt x="136804" y="347967"/>
                  </a:lnTo>
                  <a:lnTo>
                    <a:pt x="259981" y="430644"/>
                  </a:lnTo>
                  <a:lnTo>
                    <a:pt x="269354" y="417131"/>
                  </a:lnTo>
                  <a:lnTo>
                    <a:pt x="279082" y="403872"/>
                  </a:lnTo>
                  <a:close/>
                </a:path>
                <a:path w="1591310" h="858520">
                  <a:moveTo>
                    <a:pt x="336257" y="337731"/>
                  </a:moveTo>
                  <a:lnTo>
                    <a:pt x="232714" y="232473"/>
                  </a:lnTo>
                  <a:lnTo>
                    <a:pt x="217817" y="247726"/>
                  </a:lnTo>
                  <a:lnTo>
                    <a:pt x="203288" y="263423"/>
                  </a:lnTo>
                  <a:lnTo>
                    <a:pt x="313855" y="361569"/>
                  </a:lnTo>
                  <a:lnTo>
                    <a:pt x="330542" y="343585"/>
                  </a:lnTo>
                  <a:lnTo>
                    <a:pt x="336257" y="337731"/>
                  </a:lnTo>
                  <a:close/>
                </a:path>
                <a:path w="1591310" h="858520">
                  <a:moveTo>
                    <a:pt x="401993" y="279793"/>
                  </a:moveTo>
                  <a:lnTo>
                    <a:pt x="313829" y="161823"/>
                  </a:lnTo>
                  <a:lnTo>
                    <a:pt x="296976" y="174955"/>
                  </a:lnTo>
                  <a:lnTo>
                    <a:pt x="280479" y="188544"/>
                  </a:lnTo>
                  <a:lnTo>
                    <a:pt x="376504" y="300431"/>
                  </a:lnTo>
                  <a:lnTo>
                    <a:pt x="389115" y="289928"/>
                  </a:lnTo>
                  <a:lnTo>
                    <a:pt x="401993" y="279793"/>
                  </a:lnTo>
                  <a:close/>
                </a:path>
                <a:path w="1591310" h="858520">
                  <a:moveTo>
                    <a:pt x="475056" y="231101"/>
                  </a:moveTo>
                  <a:lnTo>
                    <a:pt x="403733" y="102654"/>
                  </a:lnTo>
                  <a:lnTo>
                    <a:pt x="385076" y="113512"/>
                  </a:lnTo>
                  <a:lnTo>
                    <a:pt x="366763" y="124866"/>
                  </a:lnTo>
                  <a:lnTo>
                    <a:pt x="446671" y="248335"/>
                  </a:lnTo>
                  <a:lnTo>
                    <a:pt x="460717" y="239534"/>
                  </a:lnTo>
                  <a:lnTo>
                    <a:pt x="475056" y="231101"/>
                  </a:lnTo>
                  <a:close/>
                </a:path>
                <a:path w="1591310" h="858520">
                  <a:moveTo>
                    <a:pt x="553770" y="192887"/>
                  </a:moveTo>
                  <a:lnTo>
                    <a:pt x="500519" y="56261"/>
                  </a:lnTo>
                  <a:lnTo>
                    <a:pt x="480745" y="64439"/>
                  </a:lnTo>
                  <a:lnTo>
                    <a:pt x="461238" y="73126"/>
                  </a:lnTo>
                  <a:lnTo>
                    <a:pt x="523684" y="205955"/>
                  </a:lnTo>
                  <a:lnTo>
                    <a:pt x="538619" y="199224"/>
                  </a:lnTo>
                  <a:lnTo>
                    <a:pt x="553770" y="192887"/>
                  </a:lnTo>
                  <a:close/>
                </a:path>
                <a:path w="1591310" h="858520">
                  <a:moveTo>
                    <a:pt x="637298" y="165709"/>
                  </a:moveTo>
                  <a:lnTo>
                    <a:pt x="602970" y="23355"/>
                  </a:lnTo>
                  <a:lnTo>
                    <a:pt x="582256" y="28778"/>
                  </a:lnTo>
                  <a:lnTo>
                    <a:pt x="561771" y="34747"/>
                  </a:lnTo>
                  <a:lnTo>
                    <a:pt x="605637" y="174523"/>
                  </a:lnTo>
                  <a:lnTo>
                    <a:pt x="629310" y="167779"/>
                  </a:lnTo>
                  <a:lnTo>
                    <a:pt x="637298" y="165709"/>
                  </a:lnTo>
                  <a:close/>
                </a:path>
                <a:path w="1591310" h="858520">
                  <a:moveTo>
                    <a:pt x="723785" y="150228"/>
                  </a:moveTo>
                  <a:lnTo>
                    <a:pt x="709015" y="4635"/>
                  </a:lnTo>
                  <a:lnTo>
                    <a:pt x="687705" y="7226"/>
                  </a:lnTo>
                  <a:lnTo>
                    <a:pt x="666572" y="10325"/>
                  </a:lnTo>
                  <a:lnTo>
                    <a:pt x="691172" y="154609"/>
                  </a:lnTo>
                  <a:lnTo>
                    <a:pt x="707402" y="152209"/>
                  </a:lnTo>
                  <a:lnTo>
                    <a:pt x="723785" y="150228"/>
                  </a:lnTo>
                  <a:close/>
                </a:path>
                <a:path w="1591310" h="858520">
                  <a:moveTo>
                    <a:pt x="816279" y="393"/>
                  </a:moveTo>
                  <a:lnTo>
                    <a:pt x="802093" y="0"/>
                  </a:lnTo>
                  <a:lnTo>
                    <a:pt x="780681" y="165"/>
                  </a:lnTo>
                  <a:lnTo>
                    <a:pt x="773582" y="393"/>
                  </a:lnTo>
                  <a:lnTo>
                    <a:pt x="778522" y="146519"/>
                  </a:lnTo>
                  <a:lnTo>
                    <a:pt x="805878" y="146392"/>
                  </a:lnTo>
                  <a:lnTo>
                    <a:pt x="811377" y="146519"/>
                  </a:lnTo>
                  <a:lnTo>
                    <a:pt x="816279" y="393"/>
                  </a:lnTo>
                  <a:close/>
                </a:path>
                <a:path w="1591310" h="858520">
                  <a:moveTo>
                    <a:pt x="1590941" y="815365"/>
                  </a:moveTo>
                  <a:lnTo>
                    <a:pt x="1441437" y="812850"/>
                  </a:lnTo>
                  <a:lnTo>
                    <a:pt x="1440357" y="837336"/>
                  </a:lnTo>
                  <a:lnTo>
                    <a:pt x="1439811" y="845464"/>
                  </a:lnTo>
                  <a:lnTo>
                    <a:pt x="1588833" y="858113"/>
                  </a:lnTo>
                  <a:lnTo>
                    <a:pt x="1590179" y="836803"/>
                  </a:lnTo>
                  <a:lnTo>
                    <a:pt x="1590941" y="815365"/>
                  </a:lnTo>
                  <a:close/>
                </a:path>
              </a:pathLst>
            </a:custGeom>
            <a:solidFill>
              <a:srgbClr val="5857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" name="object 48">
              <a:extLst>
                <a:ext uri="{FF2B5EF4-FFF2-40B4-BE49-F238E27FC236}">
                  <a16:creationId xmlns:a16="http://schemas.microsoft.com/office/drawing/2014/main" id="{7A95BC2D-E2B8-7168-E158-AB6D44762A53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8815" y="10086272"/>
              <a:ext cx="153723" cy="64710"/>
            </a:xfrm>
            <a:prstGeom prst="rect">
              <a:avLst/>
            </a:prstGeom>
          </p:spPr>
        </p:pic>
        <p:sp>
          <p:nvSpPr>
            <p:cNvPr id="88" name="object 49">
              <a:extLst>
                <a:ext uri="{FF2B5EF4-FFF2-40B4-BE49-F238E27FC236}">
                  <a16:creationId xmlns:a16="http://schemas.microsoft.com/office/drawing/2014/main" id="{14E649E0-3F57-6302-ED2D-1DA458ECBF61}"/>
                </a:ext>
              </a:extLst>
            </p:cNvPr>
            <p:cNvSpPr/>
            <p:nvPr/>
          </p:nvSpPr>
          <p:spPr>
            <a:xfrm>
              <a:off x="422783" y="9083846"/>
              <a:ext cx="1809114" cy="1069975"/>
            </a:xfrm>
            <a:custGeom>
              <a:avLst/>
              <a:gdLst/>
              <a:ahLst/>
              <a:cxnLst/>
              <a:rect l="l" t="t" r="r" b="b"/>
              <a:pathLst>
                <a:path w="1809114" h="1069975">
                  <a:moveTo>
                    <a:pt x="257505" y="948232"/>
                  </a:moveTo>
                  <a:lnTo>
                    <a:pt x="256501" y="931976"/>
                  </a:lnTo>
                  <a:lnTo>
                    <a:pt x="255905" y="915619"/>
                  </a:lnTo>
                  <a:lnTo>
                    <a:pt x="106362" y="918159"/>
                  </a:lnTo>
                  <a:lnTo>
                    <a:pt x="107137" y="939584"/>
                  </a:lnTo>
                  <a:lnTo>
                    <a:pt x="108483" y="960894"/>
                  </a:lnTo>
                  <a:lnTo>
                    <a:pt x="257505" y="948232"/>
                  </a:lnTo>
                  <a:close/>
                </a:path>
                <a:path w="1809114" h="1069975">
                  <a:moveTo>
                    <a:pt x="1808645" y="904316"/>
                  </a:moveTo>
                  <a:lnTo>
                    <a:pt x="1807387" y="856361"/>
                  </a:lnTo>
                  <a:lnTo>
                    <a:pt x="1803666" y="809040"/>
                  </a:lnTo>
                  <a:lnTo>
                    <a:pt x="1797532" y="762444"/>
                  </a:lnTo>
                  <a:lnTo>
                    <a:pt x="1789049" y="716610"/>
                  </a:lnTo>
                  <a:lnTo>
                    <a:pt x="1778292" y="671601"/>
                  </a:lnTo>
                  <a:lnTo>
                    <a:pt x="1765325" y="627494"/>
                  </a:lnTo>
                  <a:lnTo>
                    <a:pt x="1750187" y="584339"/>
                  </a:lnTo>
                  <a:lnTo>
                    <a:pt x="1732965" y="542213"/>
                  </a:lnTo>
                  <a:lnTo>
                    <a:pt x="1713712" y="501167"/>
                  </a:lnTo>
                  <a:lnTo>
                    <a:pt x="1692503" y="461276"/>
                  </a:lnTo>
                  <a:lnTo>
                    <a:pt x="1669376" y="422592"/>
                  </a:lnTo>
                  <a:lnTo>
                    <a:pt x="1644421" y="385178"/>
                  </a:lnTo>
                  <a:lnTo>
                    <a:pt x="1617675" y="349097"/>
                  </a:lnTo>
                  <a:lnTo>
                    <a:pt x="1589227" y="314413"/>
                  </a:lnTo>
                  <a:lnTo>
                    <a:pt x="1559128" y="281203"/>
                  </a:lnTo>
                  <a:lnTo>
                    <a:pt x="1527429" y="249516"/>
                  </a:lnTo>
                  <a:lnTo>
                    <a:pt x="1494218" y="219405"/>
                  </a:lnTo>
                  <a:lnTo>
                    <a:pt x="1459534" y="190957"/>
                  </a:lnTo>
                  <a:lnTo>
                    <a:pt x="1423454" y="164223"/>
                  </a:lnTo>
                  <a:lnTo>
                    <a:pt x="1386039" y="139255"/>
                  </a:lnTo>
                  <a:lnTo>
                    <a:pt x="1347355" y="116141"/>
                  </a:lnTo>
                  <a:lnTo>
                    <a:pt x="1307465" y="94919"/>
                  </a:lnTo>
                  <a:lnTo>
                    <a:pt x="1266418" y="75666"/>
                  </a:lnTo>
                  <a:lnTo>
                    <a:pt x="1224292" y="58445"/>
                  </a:lnTo>
                  <a:lnTo>
                    <a:pt x="1181138" y="43319"/>
                  </a:lnTo>
                  <a:lnTo>
                    <a:pt x="1137031" y="30340"/>
                  </a:lnTo>
                  <a:lnTo>
                    <a:pt x="1092022" y="19583"/>
                  </a:lnTo>
                  <a:lnTo>
                    <a:pt x="1046187" y="11112"/>
                  </a:lnTo>
                  <a:lnTo>
                    <a:pt x="999578" y="4978"/>
                  </a:lnTo>
                  <a:lnTo>
                    <a:pt x="952271" y="1244"/>
                  </a:lnTo>
                  <a:lnTo>
                    <a:pt x="904316" y="0"/>
                  </a:lnTo>
                  <a:lnTo>
                    <a:pt x="856361" y="1244"/>
                  </a:lnTo>
                  <a:lnTo>
                    <a:pt x="809053" y="4978"/>
                  </a:lnTo>
                  <a:lnTo>
                    <a:pt x="762444" y="11112"/>
                  </a:lnTo>
                  <a:lnTo>
                    <a:pt x="716610" y="19583"/>
                  </a:lnTo>
                  <a:lnTo>
                    <a:pt x="671601" y="30340"/>
                  </a:lnTo>
                  <a:lnTo>
                    <a:pt x="627494" y="43319"/>
                  </a:lnTo>
                  <a:lnTo>
                    <a:pt x="584352" y="58445"/>
                  </a:lnTo>
                  <a:lnTo>
                    <a:pt x="542213" y="75666"/>
                  </a:lnTo>
                  <a:lnTo>
                    <a:pt x="501180" y="94919"/>
                  </a:lnTo>
                  <a:lnTo>
                    <a:pt x="461276" y="116141"/>
                  </a:lnTo>
                  <a:lnTo>
                    <a:pt x="422592" y="139255"/>
                  </a:lnTo>
                  <a:lnTo>
                    <a:pt x="385178" y="164223"/>
                  </a:lnTo>
                  <a:lnTo>
                    <a:pt x="349097" y="190957"/>
                  </a:lnTo>
                  <a:lnTo>
                    <a:pt x="314426" y="219405"/>
                  </a:lnTo>
                  <a:lnTo>
                    <a:pt x="281203" y="249516"/>
                  </a:lnTo>
                  <a:lnTo>
                    <a:pt x="249516" y="281203"/>
                  </a:lnTo>
                  <a:lnTo>
                    <a:pt x="219417" y="314413"/>
                  </a:lnTo>
                  <a:lnTo>
                    <a:pt x="190957" y="349097"/>
                  </a:lnTo>
                  <a:lnTo>
                    <a:pt x="164223" y="385178"/>
                  </a:lnTo>
                  <a:lnTo>
                    <a:pt x="139268" y="422592"/>
                  </a:lnTo>
                  <a:lnTo>
                    <a:pt x="116141" y="461276"/>
                  </a:lnTo>
                  <a:lnTo>
                    <a:pt x="94919" y="501167"/>
                  </a:lnTo>
                  <a:lnTo>
                    <a:pt x="75679" y="542213"/>
                  </a:lnTo>
                  <a:lnTo>
                    <a:pt x="58458" y="584339"/>
                  </a:lnTo>
                  <a:lnTo>
                    <a:pt x="43319" y="627494"/>
                  </a:lnTo>
                  <a:lnTo>
                    <a:pt x="30353" y="671601"/>
                  </a:lnTo>
                  <a:lnTo>
                    <a:pt x="19583" y="716610"/>
                  </a:lnTo>
                  <a:lnTo>
                    <a:pt x="11112" y="762444"/>
                  </a:lnTo>
                  <a:lnTo>
                    <a:pt x="4978" y="809040"/>
                  </a:lnTo>
                  <a:lnTo>
                    <a:pt x="1257" y="856361"/>
                  </a:lnTo>
                  <a:lnTo>
                    <a:pt x="0" y="904316"/>
                  </a:lnTo>
                  <a:lnTo>
                    <a:pt x="977" y="946429"/>
                  </a:lnTo>
                  <a:lnTo>
                    <a:pt x="3860" y="988047"/>
                  </a:lnTo>
                  <a:lnTo>
                    <a:pt x="8623" y="1029131"/>
                  </a:lnTo>
                  <a:lnTo>
                    <a:pt x="15189" y="1069644"/>
                  </a:lnTo>
                  <a:lnTo>
                    <a:pt x="30505" y="1069644"/>
                  </a:lnTo>
                  <a:lnTo>
                    <a:pt x="23812" y="1029144"/>
                  </a:lnTo>
                  <a:lnTo>
                    <a:pt x="18961" y="988072"/>
                  </a:lnTo>
                  <a:lnTo>
                    <a:pt x="16014" y="946442"/>
                  </a:lnTo>
                  <a:lnTo>
                    <a:pt x="15024" y="904316"/>
                  </a:lnTo>
                  <a:lnTo>
                    <a:pt x="16344" y="855586"/>
                  </a:lnTo>
                  <a:lnTo>
                    <a:pt x="20256" y="807554"/>
                  </a:lnTo>
                  <a:lnTo>
                    <a:pt x="26682" y="760260"/>
                  </a:lnTo>
                  <a:lnTo>
                    <a:pt x="35572" y="713778"/>
                  </a:lnTo>
                  <a:lnTo>
                    <a:pt x="46850" y="668172"/>
                  </a:lnTo>
                  <a:lnTo>
                    <a:pt x="60439" y="623531"/>
                  </a:lnTo>
                  <a:lnTo>
                    <a:pt x="76276" y="579894"/>
                  </a:lnTo>
                  <a:lnTo>
                    <a:pt x="94297" y="537362"/>
                  </a:lnTo>
                  <a:lnTo>
                    <a:pt x="114427" y="495973"/>
                  </a:lnTo>
                  <a:lnTo>
                    <a:pt x="136613" y="455815"/>
                  </a:lnTo>
                  <a:lnTo>
                    <a:pt x="160769" y="416953"/>
                  </a:lnTo>
                  <a:lnTo>
                    <a:pt x="186829" y="379450"/>
                  </a:lnTo>
                  <a:lnTo>
                    <a:pt x="214731" y="343369"/>
                  </a:lnTo>
                  <a:lnTo>
                    <a:pt x="244411" y="308787"/>
                  </a:lnTo>
                  <a:lnTo>
                    <a:pt x="275780" y="275780"/>
                  </a:lnTo>
                  <a:lnTo>
                    <a:pt x="308800" y="244398"/>
                  </a:lnTo>
                  <a:lnTo>
                    <a:pt x="343369" y="214731"/>
                  </a:lnTo>
                  <a:lnTo>
                    <a:pt x="379450" y="186829"/>
                  </a:lnTo>
                  <a:lnTo>
                    <a:pt x="416953" y="160769"/>
                  </a:lnTo>
                  <a:lnTo>
                    <a:pt x="455815" y="136613"/>
                  </a:lnTo>
                  <a:lnTo>
                    <a:pt x="495985" y="114427"/>
                  </a:lnTo>
                  <a:lnTo>
                    <a:pt x="537362" y="94297"/>
                  </a:lnTo>
                  <a:lnTo>
                    <a:pt x="579907" y="76276"/>
                  </a:lnTo>
                  <a:lnTo>
                    <a:pt x="623531" y="60426"/>
                  </a:lnTo>
                  <a:lnTo>
                    <a:pt x="668185" y="46837"/>
                  </a:lnTo>
                  <a:lnTo>
                    <a:pt x="713778" y="35572"/>
                  </a:lnTo>
                  <a:lnTo>
                    <a:pt x="760260" y="26682"/>
                  </a:lnTo>
                  <a:lnTo>
                    <a:pt x="807554" y="20243"/>
                  </a:lnTo>
                  <a:lnTo>
                    <a:pt x="855599" y="16332"/>
                  </a:lnTo>
                  <a:lnTo>
                    <a:pt x="904316" y="15024"/>
                  </a:lnTo>
                  <a:lnTo>
                    <a:pt x="953033" y="16332"/>
                  </a:lnTo>
                  <a:lnTo>
                    <a:pt x="1001077" y="20243"/>
                  </a:lnTo>
                  <a:lnTo>
                    <a:pt x="1048372" y="26682"/>
                  </a:lnTo>
                  <a:lnTo>
                    <a:pt x="1094854" y="35572"/>
                  </a:lnTo>
                  <a:lnTo>
                    <a:pt x="1140460" y="46837"/>
                  </a:lnTo>
                  <a:lnTo>
                    <a:pt x="1185100" y="60426"/>
                  </a:lnTo>
                  <a:lnTo>
                    <a:pt x="1228725" y="76276"/>
                  </a:lnTo>
                  <a:lnTo>
                    <a:pt x="1271270" y="94297"/>
                  </a:lnTo>
                  <a:lnTo>
                    <a:pt x="1312659" y="114427"/>
                  </a:lnTo>
                  <a:lnTo>
                    <a:pt x="1352816" y="136613"/>
                  </a:lnTo>
                  <a:lnTo>
                    <a:pt x="1391678" y="160769"/>
                  </a:lnTo>
                  <a:lnTo>
                    <a:pt x="1429181" y="186829"/>
                  </a:lnTo>
                  <a:lnTo>
                    <a:pt x="1465262" y="214731"/>
                  </a:lnTo>
                  <a:lnTo>
                    <a:pt x="1499831" y="244398"/>
                  </a:lnTo>
                  <a:lnTo>
                    <a:pt x="1532851" y="275780"/>
                  </a:lnTo>
                  <a:lnTo>
                    <a:pt x="1564220" y="308787"/>
                  </a:lnTo>
                  <a:lnTo>
                    <a:pt x="1593900" y="343369"/>
                  </a:lnTo>
                  <a:lnTo>
                    <a:pt x="1621802" y="379450"/>
                  </a:lnTo>
                  <a:lnTo>
                    <a:pt x="1647863" y="416953"/>
                  </a:lnTo>
                  <a:lnTo>
                    <a:pt x="1672018" y="455815"/>
                  </a:lnTo>
                  <a:lnTo>
                    <a:pt x="1694205" y="495973"/>
                  </a:lnTo>
                  <a:lnTo>
                    <a:pt x="1714334" y="537362"/>
                  </a:lnTo>
                  <a:lnTo>
                    <a:pt x="1732356" y="579894"/>
                  </a:lnTo>
                  <a:lnTo>
                    <a:pt x="1748193" y="623531"/>
                  </a:lnTo>
                  <a:lnTo>
                    <a:pt x="1761794" y="668172"/>
                  </a:lnTo>
                  <a:lnTo>
                    <a:pt x="1773059" y="713778"/>
                  </a:lnTo>
                  <a:lnTo>
                    <a:pt x="1781949" y="760260"/>
                  </a:lnTo>
                  <a:lnTo>
                    <a:pt x="1788375" y="807554"/>
                  </a:lnTo>
                  <a:lnTo>
                    <a:pt x="1792287" y="855586"/>
                  </a:lnTo>
                  <a:lnTo>
                    <a:pt x="1793608" y="904316"/>
                  </a:lnTo>
                  <a:lnTo>
                    <a:pt x="1792617" y="946442"/>
                  </a:lnTo>
                  <a:lnTo>
                    <a:pt x="1789671" y="988072"/>
                  </a:lnTo>
                  <a:lnTo>
                    <a:pt x="1784832" y="1029144"/>
                  </a:lnTo>
                  <a:lnTo>
                    <a:pt x="1778139" y="1069644"/>
                  </a:lnTo>
                  <a:lnTo>
                    <a:pt x="1793443" y="1069644"/>
                  </a:lnTo>
                  <a:lnTo>
                    <a:pt x="1800009" y="1029131"/>
                  </a:lnTo>
                  <a:lnTo>
                    <a:pt x="1804771" y="988047"/>
                  </a:lnTo>
                  <a:lnTo>
                    <a:pt x="1807667" y="946429"/>
                  </a:lnTo>
                  <a:lnTo>
                    <a:pt x="1808645" y="904316"/>
                  </a:lnTo>
                  <a:close/>
                </a:path>
              </a:pathLst>
            </a:custGeom>
            <a:solidFill>
              <a:srgbClr val="5857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50">
              <a:extLst>
                <a:ext uri="{FF2B5EF4-FFF2-40B4-BE49-F238E27FC236}">
                  <a16:creationId xmlns:a16="http://schemas.microsoft.com/office/drawing/2014/main" id="{BD2E0345-9108-FBCA-E360-70351A3E3DD0}"/>
                </a:ext>
              </a:extLst>
            </p:cNvPr>
            <p:cNvSpPr/>
            <p:nvPr/>
          </p:nvSpPr>
          <p:spPr>
            <a:xfrm>
              <a:off x="1108151" y="9406956"/>
              <a:ext cx="826769" cy="802640"/>
            </a:xfrm>
            <a:custGeom>
              <a:avLst/>
              <a:gdLst/>
              <a:ahLst/>
              <a:cxnLst/>
              <a:rect l="l" t="t" r="r" b="b"/>
              <a:pathLst>
                <a:path w="826769" h="802640">
                  <a:moveTo>
                    <a:pt x="119122" y="560144"/>
                  </a:moveTo>
                  <a:lnTo>
                    <a:pt x="57974" y="577406"/>
                  </a:lnTo>
                  <a:lnTo>
                    <a:pt x="23305" y="608621"/>
                  </a:lnTo>
                  <a:lnTo>
                    <a:pt x="2870" y="650557"/>
                  </a:lnTo>
                  <a:lnTo>
                    <a:pt x="0" y="698795"/>
                  </a:lnTo>
                  <a:lnTo>
                    <a:pt x="16072" y="744369"/>
                  </a:lnTo>
                  <a:lnTo>
                    <a:pt x="47287" y="779040"/>
                  </a:lnTo>
                  <a:lnTo>
                    <a:pt x="89224" y="799475"/>
                  </a:lnTo>
                  <a:lnTo>
                    <a:pt x="137461" y="802342"/>
                  </a:lnTo>
                  <a:lnTo>
                    <a:pt x="183034" y="786273"/>
                  </a:lnTo>
                  <a:lnTo>
                    <a:pt x="217702" y="755058"/>
                  </a:lnTo>
                  <a:lnTo>
                    <a:pt x="238137" y="713119"/>
                  </a:lnTo>
                  <a:lnTo>
                    <a:pt x="241008" y="664880"/>
                  </a:lnTo>
                  <a:lnTo>
                    <a:pt x="239950" y="657341"/>
                  </a:lnTo>
                  <a:lnTo>
                    <a:pt x="238128" y="650095"/>
                  </a:lnTo>
                  <a:lnTo>
                    <a:pt x="235793" y="643132"/>
                  </a:lnTo>
                  <a:lnTo>
                    <a:pt x="305883" y="567940"/>
                  </a:lnTo>
                  <a:lnTo>
                    <a:pt x="163366" y="567940"/>
                  </a:lnTo>
                  <a:lnTo>
                    <a:pt x="149169" y="563552"/>
                  </a:lnTo>
                  <a:lnTo>
                    <a:pt x="134375" y="560918"/>
                  </a:lnTo>
                  <a:lnTo>
                    <a:pt x="119122" y="560144"/>
                  </a:lnTo>
                  <a:close/>
                </a:path>
                <a:path w="826769" h="802640">
                  <a:moveTo>
                    <a:pt x="822885" y="0"/>
                  </a:moveTo>
                  <a:lnTo>
                    <a:pt x="816823" y="2083"/>
                  </a:lnTo>
                  <a:lnTo>
                    <a:pt x="809231" y="7528"/>
                  </a:lnTo>
                  <a:lnTo>
                    <a:pt x="808970" y="7790"/>
                  </a:lnTo>
                  <a:lnTo>
                    <a:pt x="163366" y="567940"/>
                  </a:lnTo>
                  <a:lnTo>
                    <a:pt x="305883" y="567940"/>
                  </a:lnTo>
                  <a:lnTo>
                    <a:pt x="814499" y="21871"/>
                  </a:lnTo>
                  <a:lnTo>
                    <a:pt x="818781" y="17172"/>
                  </a:lnTo>
                  <a:lnTo>
                    <a:pt x="824372" y="9894"/>
                  </a:lnTo>
                  <a:lnTo>
                    <a:pt x="826655" y="3905"/>
                  </a:lnTo>
                  <a:lnTo>
                    <a:pt x="822885" y="0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85"/>
              <a:t>Efficiency</a:t>
            </a:r>
            <a:r>
              <a:rPr lang="en-US" spc="-285"/>
              <a:t> </a:t>
            </a:r>
            <a:r>
              <a:rPr lang="en-US" spc="-70"/>
              <a:t>of</a:t>
            </a:r>
            <a:r>
              <a:rPr lang="en-US" spc="-285"/>
              <a:t> </a:t>
            </a:r>
            <a:r>
              <a:rPr lang="en-US" spc="-100"/>
              <a:t>Neural</a:t>
            </a:r>
            <a:r>
              <a:rPr lang="en-US" spc="-285"/>
              <a:t> </a:t>
            </a:r>
            <a:r>
              <a:rPr lang="en-US" spc="-65"/>
              <a:t>Networks</a:t>
            </a:r>
            <a:endParaRPr lang="en-US" spc="-65" dirty="0"/>
          </a:p>
        </p:txBody>
      </p:sp>
      <p:sp>
        <p:nvSpPr>
          <p:cNvPr id="53" name="object 5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46</a:t>
            </a:fld>
            <a:endParaRPr lang="en-US" altLang="zh-TW" spc="75" dirty="0"/>
          </a:p>
        </p:txBody>
      </p:sp>
      <p:grpSp>
        <p:nvGrpSpPr>
          <p:cNvPr id="3" name="object 3"/>
          <p:cNvGrpSpPr/>
          <p:nvPr/>
        </p:nvGrpSpPr>
        <p:grpSpPr>
          <a:xfrm>
            <a:off x="2505130" y="2975654"/>
            <a:ext cx="13802360" cy="8047355"/>
            <a:chOff x="2505130" y="2233746"/>
            <a:chExt cx="13802360" cy="8047355"/>
          </a:xfrm>
        </p:grpSpPr>
        <p:sp>
          <p:nvSpPr>
            <p:cNvPr id="4" name="object 4"/>
            <p:cNvSpPr/>
            <p:nvPr/>
          </p:nvSpPr>
          <p:spPr>
            <a:xfrm>
              <a:off x="3852541" y="2260098"/>
              <a:ext cx="12428855" cy="7483475"/>
            </a:xfrm>
            <a:custGeom>
              <a:avLst/>
              <a:gdLst/>
              <a:ahLst/>
              <a:cxnLst/>
              <a:rect l="l" t="t" r="r" b="b"/>
              <a:pathLst>
                <a:path w="12428855" h="7483475">
                  <a:moveTo>
                    <a:pt x="6214292" y="0"/>
                  </a:moveTo>
                  <a:lnTo>
                    <a:pt x="12428574" y="7483039"/>
                  </a:lnTo>
                  <a:lnTo>
                    <a:pt x="0" y="7483039"/>
                  </a:lnTo>
                  <a:lnTo>
                    <a:pt x="6214292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447143" y="4148702"/>
              <a:ext cx="7239634" cy="4359275"/>
            </a:xfrm>
            <a:custGeom>
              <a:avLst/>
              <a:gdLst/>
              <a:ahLst/>
              <a:cxnLst/>
              <a:rect l="l" t="t" r="r" b="b"/>
              <a:pathLst>
                <a:path w="7239634" h="4359275">
                  <a:moveTo>
                    <a:pt x="3619690" y="0"/>
                  </a:moveTo>
                  <a:lnTo>
                    <a:pt x="7239381" y="4358715"/>
                  </a:lnTo>
                  <a:lnTo>
                    <a:pt x="0" y="4358715"/>
                  </a:lnTo>
                  <a:lnTo>
                    <a:pt x="361969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531483" y="920738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4" h="1047115">
                  <a:moveTo>
                    <a:pt x="2394523" y="0"/>
                  </a:moveTo>
                  <a:lnTo>
                    <a:pt x="223197" y="0"/>
                  </a:lnTo>
                  <a:lnTo>
                    <a:pt x="178783" y="170"/>
                  </a:lnTo>
                  <a:lnTo>
                    <a:pt x="114515" y="4616"/>
                  </a:lnTo>
                  <a:lnTo>
                    <a:pt x="65508" y="24124"/>
                  </a:lnTo>
                  <a:lnTo>
                    <a:pt x="24128" y="65507"/>
                  </a:lnTo>
                  <a:lnTo>
                    <a:pt x="4616" y="114515"/>
                  </a:lnTo>
                  <a:lnTo>
                    <a:pt x="170" y="178783"/>
                  </a:lnTo>
                  <a:lnTo>
                    <a:pt x="0" y="223197"/>
                  </a:lnTo>
                  <a:lnTo>
                    <a:pt x="0" y="823891"/>
                  </a:lnTo>
                  <a:lnTo>
                    <a:pt x="170" y="868305"/>
                  </a:lnTo>
                  <a:lnTo>
                    <a:pt x="4616" y="932572"/>
                  </a:lnTo>
                  <a:lnTo>
                    <a:pt x="24128" y="981581"/>
                  </a:lnTo>
                  <a:lnTo>
                    <a:pt x="65508" y="1022964"/>
                  </a:lnTo>
                  <a:lnTo>
                    <a:pt x="114515" y="1042472"/>
                  </a:lnTo>
                  <a:lnTo>
                    <a:pt x="178783" y="1046917"/>
                  </a:lnTo>
                  <a:lnTo>
                    <a:pt x="223197" y="1047088"/>
                  </a:lnTo>
                  <a:lnTo>
                    <a:pt x="2394523" y="1047088"/>
                  </a:lnTo>
                  <a:lnTo>
                    <a:pt x="2438938" y="1046917"/>
                  </a:lnTo>
                  <a:lnTo>
                    <a:pt x="2503209" y="1042472"/>
                  </a:lnTo>
                  <a:lnTo>
                    <a:pt x="2552218" y="1022964"/>
                  </a:lnTo>
                  <a:lnTo>
                    <a:pt x="2593601" y="981581"/>
                  </a:lnTo>
                  <a:lnTo>
                    <a:pt x="2613109" y="932572"/>
                  </a:lnTo>
                  <a:lnTo>
                    <a:pt x="2617550" y="868305"/>
                  </a:lnTo>
                  <a:lnTo>
                    <a:pt x="2617721" y="823891"/>
                  </a:lnTo>
                  <a:lnTo>
                    <a:pt x="2617721" y="223197"/>
                  </a:lnTo>
                  <a:lnTo>
                    <a:pt x="2617550" y="178783"/>
                  </a:lnTo>
                  <a:lnTo>
                    <a:pt x="2613109" y="114515"/>
                  </a:lnTo>
                  <a:lnTo>
                    <a:pt x="2593601" y="65507"/>
                  </a:lnTo>
                  <a:lnTo>
                    <a:pt x="2552218" y="24124"/>
                  </a:lnTo>
                  <a:lnTo>
                    <a:pt x="2503209" y="4616"/>
                  </a:lnTo>
                  <a:lnTo>
                    <a:pt x="2438938" y="170"/>
                  </a:lnTo>
                  <a:lnTo>
                    <a:pt x="2394523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531483" y="920738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4" h="1047115">
                  <a:moveTo>
                    <a:pt x="223197" y="0"/>
                  </a:moveTo>
                  <a:lnTo>
                    <a:pt x="2394523" y="0"/>
                  </a:lnTo>
                  <a:lnTo>
                    <a:pt x="2438938" y="170"/>
                  </a:lnTo>
                  <a:lnTo>
                    <a:pt x="2503205" y="4616"/>
                  </a:lnTo>
                  <a:lnTo>
                    <a:pt x="2552214" y="24124"/>
                  </a:lnTo>
                  <a:lnTo>
                    <a:pt x="2593597" y="65507"/>
                  </a:lnTo>
                  <a:lnTo>
                    <a:pt x="2613105" y="114515"/>
                  </a:lnTo>
                  <a:lnTo>
                    <a:pt x="2617550" y="178783"/>
                  </a:lnTo>
                  <a:lnTo>
                    <a:pt x="2617721" y="223197"/>
                  </a:lnTo>
                  <a:lnTo>
                    <a:pt x="2617721" y="823891"/>
                  </a:lnTo>
                  <a:lnTo>
                    <a:pt x="2617550" y="868305"/>
                  </a:lnTo>
                  <a:lnTo>
                    <a:pt x="2613105" y="932572"/>
                  </a:lnTo>
                  <a:lnTo>
                    <a:pt x="2593597" y="981581"/>
                  </a:lnTo>
                  <a:lnTo>
                    <a:pt x="2552214" y="1022964"/>
                  </a:lnTo>
                  <a:lnTo>
                    <a:pt x="2503205" y="1042472"/>
                  </a:lnTo>
                  <a:lnTo>
                    <a:pt x="2438938" y="1046917"/>
                  </a:lnTo>
                  <a:lnTo>
                    <a:pt x="2394523" y="1047088"/>
                  </a:lnTo>
                  <a:lnTo>
                    <a:pt x="223197" y="1047088"/>
                  </a:lnTo>
                  <a:lnTo>
                    <a:pt x="178783" y="1046917"/>
                  </a:lnTo>
                  <a:lnTo>
                    <a:pt x="114515" y="1042472"/>
                  </a:lnTo>
                  <a:lnTo>
                    <a:pt x="65507" y="1022964"/>
                  </a:lnTo>
                  <a:lnTo>
                    <a:pt x="24124" y="981581"/>
                  </a:lnTo>
                  <a:lnTo>
                    <a:pt x="4616" y="932572"/>
                  </a:lnTo>
                  <a:lnTo>
                    <a:pt x="170" y="868305"/>
                  </a:lnTo>
                  <a:lnTo>
                    <a:pt x="0" y="823891"/>
                  </a:lnTo>
                  <a:lnTo>
                    <a:pt x="0" y="223197"/>
                  </a:lnTo>
                  <a:lnTo>
                    <a:pt x="170" y="178783"/>
                  </a:lnTo>
                  <a:lnTo>
                    <a:pt x="4616" y="114515"/>
                  </a:lnTo>
                  <a:lnTo>
                    <a:pt x="24124" y="65507"/>
                  </a:lnTo>
                  <a:lnTo>
                    <a:pt x="65507" y="24124"/>
                  </a:lnTo>
                  <a:lnTo>
                    <a:pt x="114515" y="4616"/>
                  </a:lnTo>
                  <a:lnTo>
                    <a:pt x="178783" y="170"/>
                  </a:lnTo>
                  <a:lnTo>
                    <a:pt x="223197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068985" y="10134361"/>
            <a:ext cx="1543050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spc="15" dirty="0">
                <a:latin typeface="Arial"/>
                <a:cs typeface="Arial"/>
              </a:rPr>
              <a:t>Faster</a:t>
            </a:r>
            <a:endParaRPr sz="395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8731619" y="2427703"/>
            <a:ext cx="2670810" cy="1099820"/>
            <a:chOff x="8731619" y="1685795"/>
            <a:chExt cx="2670810" cy="1099820"/>
          </a:xfrm>
        </p:grpSpPr>
        <p:sp>
          <p:nvSpPr>
            <p:cNvPr id="10" name="object 10"/>
            <p:cNvSpPr/>
            <p:nvPr/>
          </p:nvSpPr>
          <p:spPr>
            <a:xfrm>
              <a:off x="8757972" y="171214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4" h="1047114">
                  <a:moveTo>
                    <a:pt x="2394523" y="0"/>
                  </a:moveTo>
                  <a:lnTo>
                    <a:pt x="223197" y="0"/>
                  </a:lnTo>
                  <a:lnTo>
                    <a:pt x="178783" y="170"/>
                  </a:lnTo>
                  <a:lnTo>
                    <a:pt x="114515" y="4616"/>
                  </a:lnTo>
                  <a:lnTo>
                    <a:pt x="65508" y="24124"/>
                  </a:lnTo>
                  <a:lnTo>
                    <a:pt x="24128" y="65507"/>
                  </a:lnTo>
                  <a:lnTo>
                    <a:pt x="4616" y="114515"/>
                  </a:lnTo>
                  <a:lnTo>
                    <a:pt x="170" y="178783"/>
                  </a:lnTo>
                  <a:lnTo>
                    <a:pt x="0" y="223197"/>
                  </a:lnTo>
                  <a:lnTo>
                    <a:pt x="0" y="823891"/>
                  </a:lnTo>
                  <a:lnTo>
                    <a:pt x="170" y="868305"/>
                  </a:lnTo>
                  <a:lnTo>
                    <a:pt x="4616" y="932572"/>
                  </a:lnTo>
                  <a:lnTo>
                    <a:pt x="24128" y="981581"/>
                  </a:lnTo>
                  <a:lnTo>
                    <a:pt x="65508" y="1022964"/>
                  </a:lnTo>
                  <a:lnTo>
                    <a:pt x="114515" y="1042472"/>
                  </a:lnTo>
                  <a:lnTo>
                    <a:pt x="178783" y="1046917"/>
                  </a:lnTo>
                  <a:lnTo>
                    <a:pt x="223197" y="1047088"/>
                  </a:lnTo>
                  <a:lnTo>
                    <a:pt x="2394523" y="1047088"/>
                  </a:lnTo>
                  <a:lnTo>
                    <a:pt x="2438938" y="1046917"/>
                  </a:lnTo>
                  <a:lnTo>
                    <a:pt x="2503205" y="1042472"/>
                  </a:lnTo>
                  <a:lnTo>
                    <a:pt x="2552212" y="1022964"/>
                  </a:lnTo>
                  <a:lnTo>
                    <a:pt x="2593592" y="981581"/>
                  </a:lnTo>
                  <a:lnTo>
                    <a:pt x="2613105" y="932572"/>
                  </a:lnTo>
                  <a:lnTo>
                    <a:pt x="2617550" y="868305"/>
                  </a:lnTo>
                  <a:lnTo>
                    <a:pt x="2617721" y="823891"/>
                  </a:lnTo>
                  <a:lnTo>
                    <a:pt x="2617721" y="223197"/>
                  </a:lnTo>
                  <a:lnTo>
                    <a:pt x="2617550" y="178783"/>
                  </a:lnTo>
                  <a:lnTo>
                    <a:pt x="2613105" y="114515"/>
                  </a:lnTo>
                  <a:lnTo>
                    <a:pt x="2593592" y="65507"/>
                  </a:lnTo>
                  <a:lnTo>
                    <a:pt x="2552212" y="24124"/>
                  </a:lnTo>
                  <a:lnTo>
                    <a:pt x="2503205" y="4616"/>
                  </a:lnTo>
                  <a:lnTo>
                    <a:pt x="2438938" y="170"/>
                  </a:lnTo>
                  <a:lnTo>
                    <a:pt x="2394523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757972" y="171214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4" h="1047114">
                  <a:moveTo>
                    <a:pt x="223197" y="0"/>
                  </a:moveTo>
                  <a:lnTo>
                    <a:pt x="2394523" y="0"/>
                  </a:lnTo>
                  <a:lnTo>
                    <a:pt x="2438938" y="170"/>
                  </a:lnTo>
                  <a:lnTo>
                    <a:pt x="2503205" y="4616"/>
                  </a:lnTo>
                  <a:lnTo>
                    <a:pt x="2552214" y="24124"/>
                  </a:lnTo>
                  <a:lnTo>
                    <a:pt x="2593597" y="65507"/>
                  </a:lnTo>
                  <a:lnTo>
                    <a:pt x="2613105" y="114515"/>
                  </a:lnTo>
                  <a:lnTo>
                    <a:pt x="2617550" y="178783"/>
                  </a:lnTo>
                  <a:lnTo>
                    <a:pt x="2617721" y="223197"/>
                  </a:lnTo>
                  <a:lnTo>
                    <a:pt x="2617721" y="823891"/>
                  </a:lnTo>
                  <a:lnTo>
                    <a:pt x="2617550" y="868305"/>
                  </a:lnTo>
                  <a:lnTo>
                    <a:pt x="2613105" y="932572"/>
                  </a:lnTo>
                  <a:lnTo>
                    <a:pt x="2593597" y="981581"/>
                  </a:lnTo>
                  <a:lnTo>
                    <a:pt x="2552214" y="1022964"/>
                  </a:lnTo>
                  <a:lnTo>
                    <a:pt x="2503205" y="1042472"/>
                  </a:lnTo>
                  <a:lnTo>
                    <a:pt x="2438938" y="1046917"/>
                  </a:lnTo>
                  <a:lnTo>
                    <a:pt x="2394523" y="1047088"/>
                  </a:lnTo>
                  <a:lnTo>
                    <a:pt x="223197" y="1047088"/>
                  </a:lnTo>
                  <a:lnTo>
                    <a:pt x="178783" y="1046917"/>
                  </a:lnTo>
                  <a:lnTo>
                    <a:pt x="114515" y="1042472"/>
                  </a:lnTo>
                  <a:lnTo>
                    <a:pt x="65507" y="1022964"/>
                  </a:lnTo>
                  <a:lnTo>
                    <a:pt x="24124" y="981581"/>
                  </a:lnTo>
                  <a:lnTo>
                    <a:pt x="4616" y="932572"/>
                  </a:lnTo>
                  <a:lnTo>
                    <a:pt x="170" y="868305"/>
                  </a:lnTo>
                  <a:lnTo>
                    <a:pt x="0" y="823891"/>
                  </a:lnTo>
                  <a:lnTo>
                    <a:pt x="0" y="223197"/>
                  </a:lnTo>
                  <a:lnTo>
                    <a:pt x="170" y="178783"/>
                  </a:lnTo>
                  <a:lnTo>
                    <a:pt x="4616" y="114515"/>
                  </a:lnTo>
                  <a:lnTo>
                    <a:pt x="24124" y="65507"/>
                  </a:lnTo>
                  <a:lnTo>
                    <a:pt x="65507" y="24124"/>
                  </a:lnTo>
                  <a:lnTo>
                    <a:pt x="114515" y="4616"/>
                  </a:lnTo>
                  <a:lnTo>
                    <a:pt x="178783" y="170"/>
                  </a:lnTo>
                  <a:lnTo>
                    <a:pt x="223197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9147457" y="2639121"/>
            <a:ext cx="1838960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Smaller</a:t>
            </a:r>
            <a:endParaRPr sz="395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4928541" y="9922942"/>
            <a:ext cx="2670810" cy="1099820"/>
            <a:chOff x="14928541" y="9181034"/>
            <a:chExt cx="2670810" cy="1099820"/>
          </a:xfrm>
        </p:grpSpPr>
        <p:sp>
          <p:nvSpPr>
            <p:cNvPr id="14" name="object 14"/>
            <p:cNvSpPr/>
            <p:nvPr/>
          </p:nvSpPr>
          <p:spPr>
            <a:xfrm>
              <a:off x="14954895" y="920738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5" h="1047115">
                  <a:moveTo>
                    <a:pt x="2394523" y="0"/>
                  </a:moveTo>
                  <a:lnTo>
                    <a:pt x="223197" y="0"/>
                  </a:lnTo>
                  <a:lnTo>
                    <a:pt x="178783" y="170"/>
                  </a:lnTo>
                  <a:lnTo>
                    <a:pt x="114515" y="4616"/>
                  </a:lnTo>
                  <a:lnTo>
                    <a:pt x="65507" y="24124"/>
                  </a:lnTo>
                  <a:lnTo>
                    <a:pt x="24124" y="65507"/>
                  </a:lnTo>
                  <a:lnTo>
                    <a:pt x="4616" y="114515"/>
                  </a:lnTo>
                  <a:lnTo>
                    <a:pt x="170" y="178783"/>
                  </a:lnTo>
                  <a:lnTo>
                    <a:pt x="0" y="223197"/>
                  </a:lnTo>
                  <a:lnTo>
                    <a:pt x="0" y="823891"/>
                  </a:lnTo>
                  <a:lnTo>
                    <a:pt x="170" y="868305"/>
                  </a:lnTo>
                  <a:lnTo>
                    <a:pt x="4616" y="932572"/>
                  </a:lnTo>
                  <a:lnTo>
                    <a:pt x="24124" y="981581"/>
                  </a:lnTo>
                  <a:lnTo>
                    <a:pt x="65507" y="1022964"/>
                  </a:lnTo>
                  <a:lnTo>
                    <a:pt x="114515" y="1042472"/>
                  </a:lnTo>
                  <a:lnTo>
                    <a:pt x="178783" y="1046917"/>
                  </a:lnTo>
                  <a:lnTo>
                    <a:pt x="223197" y="1047088"/>
                  </a:lnTo>
                  <a:lnTo>
                    <a:pt x="2394523" y="1047088"/>
                  </a:lnTo>
                  <a:lnTo>
                    <a:pt x="2438938" y="1046917"/>
                  </a:lnTo>
                  <a:lnTo>
                    <a:pt x="2503205" y="1042472"/>
                  </a:lnTo>
                  <a:lnTo>
                    <a:pt x="2552214" y="1022964"/>
                  </a:lnTo>
                  <a:lnTo>
                    <a:pt x="2593597" y="981581"/>
                  </a:lnTo>
                  <a:lnTo>
                    <a:pt x="2613105" y="932572"/>
                  </a:lnTo>
                  <a:lnTo>
                    <a:pt x="2617550" y="868305"/>
                  </a:lnTo>
                  <a:lnTo>
                    <a:pt x="2617721" y="823891"/>
                  </a:lnTo>
                  <a:lnTo>
                    <a:pt x="2617721" y="223197"/>
                  </a:lnTo>
                  <a:lnTo>
                    <a:pt x="2617550" y="178783"/>
                  </a:lnTo>
                  <a:lnTo>
                    <a:pt x="2613105" y="114515"/>
                  </a:lnTo>
                  <a:lnTo>
                    <a:pt x="2593597" y="65507"/>
                  </a:lnTo>
                  <a:lnTo>
                    <a:pt x="2552214" y="24124"/>
                  </a:lnTo>
                  <a:lnTo>
                    <a:pt x="2503205" y="4616"/>
                  </a:lnTo>
                  <a:lnTo>
                    <a:pt x="2438938" y="170"/>
                  </a:lnTo>
                  <a:lnTo>
                    <a:pt x="2394523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4954893" y="920738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5" h="1047115">
                  <a:moveTo>
                    <a:pt x="223197" y="0"/>
                  </a:moveTo>
                  <a:lnTo>
                    <a:pt x="2394523" y="0"/>
                  </a:lnTo>
                  <a:lnTo>
                    <a:pt x="2438938" y="170"/>
                  </a:lnTo>
                  <a:lnTo>
                    <a:pt x="2503205" y="4616"/>
                  </a:lnTo>
                  <a:lnTo>
                    <a:pt x="2552214" y="24124"/>
                  </a:lnTo>
                  <a:lnTo>
                    <a:pt x="2593597" y="65507"/>
                  </a:lnTo>
                  <a:lnTo>
                    <a:pt x="2613105" y="114515"/>
                  </a:lnTo>
                  <a:lnTo>
                    <a:pt x="2617550" y="178783"/>
                  </a:lnTo>
                  <a:lnTo>
                    <a:pt x="2617721" y="223197"/>
                  </a:lnTo>
                  <a:lnTo>
                    <a:pt x="2617721" y="823891"/>
                  </a:lnTo>
                  <a:lnTo>
                    <a:pt x="2617550" y="868305"/>
                  </a:lnTo>
                  <a:lnTo>
                    <a:pt x="2613105" y="932572"/>
                  </a:lnTo>
                  <a:lnTo>
                    <a:pt x="2593597" y="981581"/>
                  </a:lnTo>
                  <a:lnTo>
                    <a:pt x="2552214" y="1022964"/>
                  </a:lnTo>
                  <a:lnTo>
                    <a:pt x="2503205" y="1042472"/>
                  </a:lnTo>
                  <a:lnTo>
                    <a:pt x="2438938" y="1046917"/>
                  </a:lnTo>
                  <a:lnTo>
                    <a:pt x="2394523" y="1047088"/>
                  </a:lnTo>
                  <a:lnTo>
                    <a:pt x="223197" y="1047088"/>
                  </a:lnTo>
                  <a:lnTo>
                    <a:pt x="178783" y="1046917"/>
                  </a:lnTo>
                  <a:lnTo>
                    <a:pt x="114515" y="1042472"/>
                  </a:lnTo>
                  <a:lnTo>
                    <a:pt x="65507" y="1022964"/>
                  </a:lnTo>
                  <a:lnTo>
                    <a:pt x="24124" y="981581"/>
                  </a:lnTo>
                  <a:lnTo>
                    <a:pt x="4616" y="932572"/>
                  </a:lnTo>
                  <a:lnTo>
                    <a:pt x="170" y="868305"/>
                  </a:lnTo>
                  <a:lnTo>
                    <a:pt x="0" y="823891"/>
                  </a:lnTo>
                  <a:lnTo>
                    <a:pt x="0" y="223197"/>
                  </a:lnTo>
                  <a:lnTo>
                    <a:pt x="170" y="178783"/>
                  </a:lnTo>
                  <a:lnTo>
                    <a:pt x="4616" y="114515"/>
                  </a:lnTo>
                  <a:lnTo>
                    <a:pt x="24124" y="65507"/>
                  </a:lnTo>
                  <a:lnTo>
                    <a:pt x="65507" y="24124"/>
                  </a:lnTo>
                  <a:lnTo>
                    <a:pt x="114515" y="4616"/>
                  </a:lnTo>
                  <a:lnTo>
                    <a:pt x="178783" y="170"/>
                  </a:lnTo>
                  <a:lnTo>
                    <a:pt x="223197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5287587" y="10134361"/>
            <a:ext cx="195262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spc="-45" dirty="0">
                <a:latin typeface="Arial"/>
                <a:cs typeface="Arial"/>
              </a:rPr>
              <a:t>G</a:t>
            </a:r>
            <a:r>
              <a:rPr sz="3950" b="1" spc="-100" dirty="0">
                <a:latin typeface="Arial"/>
                <a:cs typeface="Arial"/>
              </a:rPr>
              <a:t>r</a:t>
            </a:r>
            <a:r>
              <a:rPr sz="3950" b="1" spc="30" dirty="0">
                <a:latin typeface="Arial"/>
                <a:cs typeface="Arial"/>
              </a:rPr>
              <a:t>eener</a:t>
            </a:r>
            <a:endParaRPr sz="3950">
              <a:latin typeface="Arial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8731619" y="4250531"/>
            <a:ext cx="2670810" cy="1099820"/>
            <a:chOff x="8731619" y="3508623"/>
            <a:chExt cx="2670810" cy="1099820"/>
          </a:xfrm>
        </p:grpSpPr>
        <p:sp>
          <p:nvSpPr>
            <p:cNvPr id="18" name="object 18"/>
            <p:cNvSpPr/>
            <p:nvPr/>
          </p:nvSpPr>
          <p:spPr>
            <a:xfrm>
              <a:off x="8757972" y="3534976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4" h="1047114">
                  <a:moveTo>
                    <a:pt x="2394523" y="0"/>
                  </a:moveTo>
                  <a:lnTo>
                    <a:pt x="223197" y="0"/>
                  </a:lnTo>
                  <a:lnTo>
                    <a:pt x="178783" y="170"/>
                  </a:lnTo>
                  <a:lnTo>
                    <a:pt x="114515" y="4616"/>
                  </a:lnTo>
                  <a:lnTo>
                    <a:pt x="65508" y="24124"/>
                  </a:lnTo>
                  <a:lnTo>
                    <a:pt x="24128" y="65507"/>
                  </a:lnTo>
                  <a:lnTo>
                    <a:pt x="4616" y="114515"/>
                  </a:lnTo>
                  <a:lnTo>
                    <a:pt x="170" y="178783"/>
                  </a:lnTo>
                  <a:lnTo>
                    <a:pt x="0" y="223197"/>
                  </a:lnTo>
                  <a:lnTo>
                    <a:pt x="0" y="823891"/>
                  </a:lnTo>
                  <a:lnTo>
                    <a:pt x="170" y="868305"/>
                  </a:lnTo>
                  <a:lnTo>
                    <a:pt x="4616" y="932572"/>
                  </a:lnTo>
                  <a:lnTo>
                    <a:pt x="24128" y="981581"/>
                  </a:lnTo>
                  <a:lnTo>
                    <a:pt x="65508" y="1022964"/>
                  </a:lnTo>
                  <a:lnTo>
                    <a:pt x="114515" y="1042472"/>
                  </a:lnTo>
                  <a:lnTo>
                    <a:pt x="178783" y="1046917"/>
                  </a:lnTo>
                  <a:lnTo>
                    <a:pt x="223197" y="1047088"/>
                  </a:lnTo>
                  <a:lnTo>
                    <a:pt x="2394523" y="1047088"/>
                  </a:lnTo>
                  <a:lnTo>
                    <a:pt x="2438938" y="1046917"/>
                  </a:lnTo>
                  <a:lnTo>
                    <a:pt x="2503205" y="1042472"/>
                  </a:lnTo>
                  <a:lnTo>
                    <a:pt x="2552212" y="1022964"/>
                  </a:lnTo>
                  <a:lnTo>
                    <a:pt x="2593592" y="981581"/>
                  </a:lnTo>
                  <a:lnTo>
                    <a:pt x="2613105" y="932572"/>
                  </a:lnTo>
                  <a:lnTo>
                    <a:pt x="2617550" y="868305"/>
                  </a:lnTo>
                  <a:lnTo>
                    <a:pt x="2617721" y="823891"/>
                  </a:lnTo>
                  <a:lnTo>
                    <a:pt x="2617721" y="223197"/>
                  </a:lnTo>
                  <a:lnTo>
                    <a:pt x="2617550" y="178783"/>
                  </a:lnTo>
                  <a:lnTo>
                    <a:pt x="2613105" y="114515"/>
                  </a:lnTo>
                  <a:lnTo>
                    <a:pt x="2593592" y="65507"/>
                  </a:lnTo>
                  <a:lnTo>
                    <a:pt x="2552212" y="24124"/>
                  </a:lnTo>
                  <a:lnTo>
                    <a:pt x="2503205" y="4616"/>
                  </a:lnTo>
                  <a:lnTo>
                    <a:pt x="2438938" y="170"/>
                  </a:lnTo>
                  <a:lnTo>
                    <a:pt x="2394523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757972" y="3534976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4" h="1047114">
                  <a:moveTo>
                    <a:pt x="223197" y="0"/>
                  </a:moveTo>
                  <a:lnTo>
                    <a:pt x="2394523" y="0"/>
                  </a:lnTo>
                  <a:lnTo>
                    <a:pt x="2438938" y="170"/>
                  </a:lnTo>
                  <a:lnTo>
                    <a:pt x="2503205" y="4616"/>
                  </a:lnTo>
                  <a:lnTo>
                    <a:pt x="2552214" y="24124"/>
                  </a:lnTo>
                  <a:lnTo>
                    <a:pt x="2593597" y="65507"/>
                  </a:lnTo>
                  <a:lnTo>
                    <a:pt x="2613105" y="114515"/>
                  </a:lnTo>
                  <a:lnTo>
                    <a:pt x="2617550" y="178783"/>
                  </a:lnTo>
                  <a:lnTo>
                    <a:pt x="2617721" y="223197"/>
                  </a:lnTo>
                  <a:lnTo>
                    <a:pt x="2617721" y="823891"/>
                  </a:lnTo>
                  <a:lnTo>
                    <a:pt x="2617550" y="868305"/>
                  </a:lnTo>
                  <a:lnTo>
                    <a:pt x="2613105" y="932572"/>
                  </a:lnTo>
                  <a:lnTo>
                    <a:pt x="2593597" y="981581"/>
                  </a:lnTo>
                  <a:lnTo>
                    <a:pt x="2552214" y="1022964"/>
                  </a:lnTo>
                  <a:lnTo>
                    <a:pt x="2503205" y="1042472"/>
                  </a:lnTo>
                  <a:lnTo>
                    <a:pt x="2438938" y="1046917"/>
                  </a:lnTo>
                  <a:lnTo>
                    <a:pt x="2394523" y="1047088"/>
                  </a:lnTo>
                  <a:lnTo>
                    <a:pt x="223197" y="1047088"/>
                  </a:lnTo>
                  <a:lnTo>
                    <a:pt x="178783" y="1046917"/>
                  </a:lnTo>
                  <a:lnTo>
                    <a:pt x="114515" y="1042472"/>
                  </a:lnTo>
                  <a:lnTo>
                    <a:pt x="65507" y="1022964"/>
                  </a:lnTo>
                  <a:lnTo>
                    <a:pt x="24124" y="981581"/>
                  </a:lnTo>
                  <a:lnTo>
                    <a:pt x="4616" y="932572"/>
                  </a:lnTo>
                  <a:lnTo>
                    <a:pt x="170" y="868305"/>
                  </a:lnTo>
                  <a:lnTo>
                    <a:pt x="0" y="823891"/>
                  </a:lnTo>
                  <a:lnTo>
                    <a:pt x="0" y="223197"/>
                  </a:lnTo>
                  <a:lnTo>
                    <a:pt x="170" y="178783"/>
                  </a:lnTo>
                  <a:lnTo>
                    <a:pt x="4616" y="114515"/>
                  </a:lnTo>
                  <a:lnTo>
                    <a:pt x="24124" y="65507"/>
                  </a:lnTo>
                  <a:lnTo>
                    <a:pt x="65507" y="24124"/>
                  </a:lnTo>
                  <a:lnTo>
                    <a:pt x="114515" y="4616"/>
                  </a:lnTo>
                  <a:lnTo>
                    <a:pt x="178783" y="170"/>
                  </a:lnTo>
                  <a:lnTo>
                    <a:pt x="223197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9109260" y="4461949"/>
            <a:ext cx="191579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spc="20" dirty="0">
                <a:latin typeface="Arial"/>
                <a:cs typeface="Arial"/>
              </a:rPr>
              <a:t>Storage</a:t>
            </a:r>
            <a:endParaRPr sz="395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4981716" y="8709552"/>
            <a:ext cx="2670810" cy="1099820"/>
            <a:chOff x="4981716" y="7967644"/>
            <a:chExt cx="2670810" cy="1099820"/>
          </a:xfrm>
        </p:grpSpPr>
        <p:sp>
          <p:nvSpPr>
            <p:cNvPr id="22" name="object 22"/>
            <p:cNvSpPr/>
            <p:nvPr/>
          </p:nvSpPr>
          <p:spPr>
            <a:xfrm>
              <a:off x="5008069" y="799399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4" h="1047115">
                  <a:moveTo>
                    <a:pt x="2394523" y="0"/>
                  </a:moveTo>
                  <a:lnTo>
                    <a:pt x="223197" y="0"/>
                  </a:lnTo>
                  <a:lnTo>
                    <a:pt x="178783" y="170"/>
                  </a:lnTo>
                  <a:lnTo>
                    <a:pt x="114515" y="4616"/>
                  </a:lnTo>
                  <a:lnTo>
                    <a:pt x="65508" y="24124"/>
                  </a:lnTo>
                  <a:lnTo>
                    <a:pt x="24128" y="65507"/>
                  </a:lnTo>
                  <a:lnTo>
                    <a:pt x="4616" y="114515"/>
                  </a:lnTo>
                  <a:lnTo>
                    <a:pt x="170" y="178783"/>
                  </a:lnTo>
                  <a:lnTo>
                    <a:pt x="0" y="223197"/>
                  </a:lnTo>
                  <a:lnTo>
                    <a:pt x="0" y="823891"/>
                  </a:lnTo>
                  <a:lnTo>
                    <a:pt x="170" y="868305"/>
                  </a:lnTo>
                  <a:lnTo>
                    <a:pt x="4616" y="932572"/>
                  </a:lnTo>
                  <a:lnTo>
                    <a:pt x="24128" y="981581"/>
                  </a:lnTo>
                  <a:lnTo>
                    <a:pt x="65508" y="1022964"/>
                  </a:lnTo>
                  <a:lnTo>
                    <a:pt x="114515" y="1042472"/>
                  </a:lnTo>
                  <a:lnTo>
                    <a:pt x="178783" y="1046917"/>
                  </a:lnTo>
                  <a:lnTo>
                    <a:pt x="223197" y="1047088"/>
                  </a:lnTo>
                  <a:lnTo>
                    <a:pt x="2394523" y="1047088"/>
                  </a:lnTo>
                  <a:lnTo>
                    <a:pt x="2438938" y="1046917"/>
                  </a:lnTo>
                  <a:lnTo>
                    <a:pt x="2503205" y="1042472"/>
                  </a:lnTo>
                  <a:lnTo>
                    <a:pt x="2552214" y="1022964"/>
                  </a:lnTo>
                  <a:lnTo>
                    <a:pt x="2593601" y="981581"/>
                  </a:lnTo>
                  <a:lnTo>
                    <a:pt x="2613109" y="932572"/>
                  </a:lnTo>
                  <a:lnTo>
                    <a:pt x="2617550" y="868305"/>
                  </a:lnTo>
                  <a:lnTo>
                    <a:pt x="2617721" y="823891"/>
                  </a:lnTo>
                  <a:lnTo>
                    <a:pt x="2617721" y="223197"/>
                  </a:lnTo>
                  <a:lnTo>
                    <a:pt x="2617550" y="178783"/>
                  </a:lnTo>
                  <a:lnTo>
                    <a:pt x="2613109" y="114515"/>
                  </a:lnTo>
                  <a:lnTo>
                    <a:pt x="2593601" y="65507"/>
                  </a:lnTo>
                  <a:lnTo>
                    <a:pt x="2552214" y="24124"/>
                  </a:lnTo>
                  <a:lnTo>
                    <a:pt x="2503205" y="4616"/>
                  </a:lnTo>
                  <a:lnTo>
                    <a:pt x="2438938" y="170"/>
                  </a:lnTo>
                  <a:lnTo>
                    <a:pt x="2394523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008069" y="799399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4" h="1047115">
                  <a:moveTo>
                    <a:pt x="223197" y="0"/>
                  </a:moveTo>
                  <a:lnTo>
                    <a:pt x="2394523" y="0"/>
                  </a:lnTo>
                  <a:lnTo>
                    <a:pt x="2438938" y="170"/>
                  </a:lnTo>
                  <a:lnTo>
                    <a:pt x="2503205" y="4616"/>
                  </a:lnTo>
                  <a:lnTo>
                    <a:pt x="2552214" y="24124"/>
                  </a:lnTo>
                  <a:lnTo>
                    <a:pt x="2593597" y="65507"/>
                  </a:lnTo>
                  <a:lnTo>
                    <a:pt x="2613105" y="114515"/>
                  </a:lnTo>
                  <a:lnTo>
                    <a:pt x="2617550" y="178783"/>
                  </a:lnTo>
                  <a:lnTo>
                    <a:pt x="2617721" y="223197"/>
                  </a:lnTo>
                  <a:lnTo>
                    <a:pt x="2617721" y="823891"/>
                  </a:lnTo>
                  <a:lnTo>
                    <a:pt x="2617550" y="868305"/>
                  </a:lnTo>
                  <a:lnTo>
                    <a:pt x="2613105" y="932572"/>
                  </a:lnTo>
                  <a:lnTo>
                    <a:pt x="2593597" y="981581"/>
                  </a:lnTo>
                  <a:lnTo>
                    <a:pt x="2552214" y="1022964"/>
                  </a:lnTo>
                  <a:lnTo>
                    <a:pt x="2503205" y="1042472"/>
                  </a:lnTo>
                  <a:lnTo>
                    <a:pt x="2438938" y="1046917"/>
                  </a:lnTo>
                  <a:lnTo>
                    <a:pt x="2394523" y="1047088"/>
                  </a:lnTo>
                  <a:lnTo>
                    <a:pt x="223197" y="1047088"/>
                  </a:lnTo>
                  <a:lnTo>
                    <a:pt x="178783" y="1046917"/>
                  </a:lnTo>
                  <a:lnTo>
                    <a:pt x="114515" y="1042472"/>
                  </a:lnTo>
                  <a:lnTo>
                    <a:pt x="65507" y="1022964"/>
                  </a:lnTo>
                  <a:lnTo>
                    <a:pt x="24124" y="981581"/>
                  </a:lnTo>
                  <a:lnTo>
                    <a:pt x="4616" y="932572"/>
                  </a:lnTo>
                  <a:lnTo>
                    <a:pt x="170" y="868305"/>
                  </a:lnTo>
                  <a:lnTo>
                    <a:pt x="0" y="823891"/>
                  </a:lnTo>
                  <a:lnTo>
                    <a:pt x="0" y="223197"/>
                  </a:lnTo>
                  <a:lnTo>
                    <a:pt x="170" y="178783"/>
                  </a:lnTo>
                  <a:lnTo>
                    <a:pt x="4616" y="114515"/>
                  </a:lnTo>
                  <a:lnTo>
                    <a:pt x="24124" y="65507"/>
                  </a:lnTo>
                  <a:lnTo>
                    <a:pt x="65507" y="24124"/>
                  </a:lnTo>
                  <a:lnTo>
                    <a:pt x="114515" y="4616"/>
                  </a:lnTo>
                  <a:lnTo>
                    <a:pt x="178783" y="170"/>
                  </a:lnTo>
                  <a:lnTo>
                    <a:pt x="223197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5354582" y="8920970"/>
            <a:ext cx="1925320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latin typeface="Arial"/>
                <a:cs typeface="Arial"/>
              </a:rPr>
              <a:t>Latency</a:t>
            </a:r>
            <a:endParaRPr sz="3950">
              <a:latin typeface="Arial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2690934" y="8709552"/>
            <a:ext cx="2670810" cy="1099820"/>
            <a:chOff x="12690934" y="7967644"/>
            <a:chExt cx="2670810" cy="1099820"/>
          </a:xfrm>
        </p:grpSpPr>
        <p:sp>
          <p:nvSpPr>
            <p:cNvPr id="26" name="object 26"/>
            <p:cNvSpPr/>
            <p:nvPr/>
          </p:nvSpPr>
          <p:spPr>
            <a:xfrm>
              <a:off x="12717288" y="799399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5" h="1047115">
                  <a:moveTo>
                    <a:pt x="2394534" y="0"/>
                  </a:moveTo>
                  <a:lnTo>
                    <a:pt x="223197" y="0"/>
                  </a:lnTo>
                  <a:lnTo>
                    <a:pt x="178783" y="170"/>
                  </a:lnTo>
                  <a:lnTo>
                    <a:pt x="114515" y="4616"/>
                  </a:lnTo>
                  <a:lnTo>
                    <a:pt x="65508" y="24124"/>
                  </a:lnTo>
                  <a:lnTo>
                    <a:pt x="24128" y="65507"/>
                  </a:lnTo>
                  <a:lnTo>
                    <a:pt x="4616" y="114515"/>
                  </a:lnTo>
                  <a:lnTo>
                    <a:pt x="170" y="178783"/>
                  </a:lnTo>
                  <a:lnTo>
                    <a:pt x="0" y="223197"/>
                  </a:lnTo>
                  <a:lnTo>
                    <a:pt x="0" y="823891"/>
                  </a:lnTo>
                  <a:lnTo>
                    <a:pt x="170" y="868305"/>
                  </a:lnTo>
                  <a:lnTo>
                    <a:pt x="4616" y="932572"/>
                  </a:lnTo>
                  <a:lnTo>
                    <a:pt x="24128" y="981581"/>
                  </a:lnTo>
                  <a:lnTo>
                    <a:pt x="65508" y="1022964"/>
                  </a:lnTo>
                  <a:lnTo>
                    <a:pt x="114515" y="1042472"/>
                  </a:lnTo>
                  <a:lnTo>
                    <a:pt x="178783" y="1046917"/>
                  </a:lnTo>
                  <a:lnTo>
                    <a:pt x="223197" y="1047088"/>
                  </a:lnTo>
                  <a:lnTo>
                    <a:pt x="2394534" y="1047088"/>
                  </a:lnTo>
                  <a:lnTo>
                    <a:pt x="2438948" y="1046917"/>
                  </a:lnTo>
                  <a:lnTo>
                    <a:pt x="2503215" y="1042472"/>
                  </a:lnTo>
                  <a:lnTo>
                    <a:pt x="2552223" y="1022964"/>
                  </a:lnTo>
                  <a:lnTo>
                    <a:pt x="2593603" y="981581"/>
                  </a:lnTo>
                  <a:lnTo>
                    <a:pt x="2613109" y="932572"/>
                  </a:lnTo>
                  <a:lnTo>
                    <a:pt x="2617550" y="868305"/>
                  </a:lnTo>
                  <a:lnTo>
                    <a:pt x="2617721" y="823891"/>
                  </a:lnTo>
                  <a:lnTo>
                    <a:pt x="2617721" y="223197"/>
                  </a:lnTo>
                  <a:lnTo>
                    <a:pt x="2617550" y="178783"/>
                  </a:lnTo>
                  <a:lnTo>
                    <a:pt x="2613109" y="114515"/>
                  </a:lnTo>
                  <a:lnTo>
                    <a:pt x="2593603" y="65507"/>
                  </a:lnTo>
                  <a:lnTo>
                    <a:pt x="2552223" y="24124"/>
                  </a:lnTo>
                  <a:lnTo>
                    <a:pt x="2503215" y="4616"/>
                  </a:lnTo>
                  <a:lnTo>
                    <a:pt x="2438948" y="170"/>
                  </a:lnTo>
                  <a:lnTo>
                    <a:pt x="2394534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2717287" y="7993997"/>
              <a:ext cx="2618105" cy="1047115"/>
            </a:xfrm>
            <a:custGeom>
              <a:avLst/>
              <a:gdLst/>
              <a:ahLst/>
              <a:cxnLst/>
              <a:rect l="l" t="t" r="r" b="b"/>
              <a:pathLst>
                <a:path w="2618105" h="1047115">
                  <a:moveTo>
                    <a:pt x="223197" y="0"/>
                  </a:moveTo>
                  <a:lnTo>
                    <a:pt x="2394523" y="0"/>
                  </a:lnTo>
                  <a:lnTo>
                    <a:pt x="2438938" y="170"/>
                  </a:lnTo>
                  <a:lnTo>
                    <a:pt x="2503205" y="4616"/>
                  </a:lnTo>
                  <a:lnTo>
                    <a:pt x="2552214" y="24124"/>
                  </a:lnTo>
                  <a:lnTo>
                    <a:pt x="2593597" y="65507"/>
                  </a:lnTo>
                  <a:lnTo>
                    <a:pt x="2613105" y="114515"/>
                  </a:lnTo>
                  <a:lnTo>
                    <a:pt x="2617550" y="178783"/>
                  </a:lnTo>
                  <a:lnTo>
                    <a:pt x="2617721" y="223197"/>
                  </a:lnTo>
                  <a:lnTo>
                    <a:pt x="2617721" y="823891"/>
                  </a:lnTo>
                  <a:lnTo>
                    <a:pt x="2617550" y="868305"/>
                  </a:lnTo>
                  <a:lnTo>
                    <a:pt x="2613105" y="932572"/>
                  </a:lnTo>
                  <a:lnTo>
                    <a:pt x="2593597" y="981581"/>
                  </a:lnTo>
                  <a:lnTo>
                    <a:pt x="2552214" y="1022964"/>
                  </a:lnTo>
                  <a:lnTo>
                    <a:pt x="2503205" y="1042472"/>
                  </a:lnTo>
                  <a:lnTo>
                    <a:pt x="2438938" y="1046917"/>
                  </a:lnTo>
                  <a:lnTo>
                    <a:pt x="2394523" y="1047088"/>
                  </a:lnTo>
                  <a:lnTo>
                    <a:pt x="223197" y="1047088"/>
                  </a:lnTo>
                  <a:lnTo>
                    <a:pt x="178783" y="1046917"/>
                  </a:lnTo>
                  <a:lnTo>
                    <a:pt x="114515" y="1042472"/>
                  </a:lnTo>
                  <a:lnTo>
                    <a:pt x="65507" y="1022964"/>
                  </a:lnTo>
                  <a:lnTo>
                    <a:pt x="24124" y="981581"/>
                  </a:lnTo>
                  <a:lnTo>
                    <a:pt x="4616" y="932572"/>
                  </a:lnTo>
                  <a:lnTo>
                    <a:pt x="170" y="868305"/>
                  </a:lnTo>
                  <a:lnTo>
                    <a:pt x="0" y="823891"/>
                  </a:lnTo>
                  <a:lnTo>
                    <a:pt x="0" y="223197"/>
                  </a:lnTo>
                  <a:lnTo>
                    <a:pt x="170" y="178783"/>
                  </a:lnTo>
                  <a:lnTo>
                    <a:pt x="4616" y="114515"/>
                  </a:lnTo>
                  <a:lnTo>
                    <a:pt x="24124" y="65507"/>
                  </a:lnTo>
                  <a:lnTo>
                    <a:pt x="65507" y="24124"/>
                  </a:lnTo>
                  <a:lnTo>
                    <a:pt x="114515" y="4616"/>
                  </a:lnTo>
                  <a:lnTo>
                    <a:pt x="178783" y="170"/>
                  </a:lnTo>
                  <a:lnTo>
                    <a:pt x="223197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13182668" y="8920970"/>
            <a:ext cx="168719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spc="-25" dirty="0">
                <a:latin typeface="Arial"/>
                <a:cs typeface="Arial"/>
              </a:rPr>
              <a:t>Ene</a:t>
            </a:r>
            <a:r>
              <a:rPr sz="3950" b="1" spc="-114" dirty="0">
                <a:latin typeface="Arial"/>
                <a:cs typeface="Arial"/>
              </a:rPr>
              <a:t>r</a:t>
            </a:r>
            <a:r>
              <a:rPr sz="3950" b="1" spc="-70" dirty="0">
                <a:latin typeface="Arial"/>
                <a:cs typeface="Arial"/>
              </a:rPr>
              <a:t>gy</a:t>
            </a:r>
            <a:endParaRPr sz="3950">
              <a:latin typeface="Arial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8373753" y="7003606"/>
            <a:ext cx="3447415" cy="1026160"/>
            <a:chOff x="8373753" y="6261698"/>
            <a:chExt cx="3447415" cy="1026160"/>
          </a:xfrm>
        </p:grpSpPr>
        <p:sp>
          <p:nvSpPr>
            <p:cNvPr id="30" name="object 30"/>
            <p:cNvSpPr/>
            <p:nvPr/>
          </p:nvSpPr>
          <p:spPr>
            <a:xfrm>
              <a:off x="8400105" y="6288050"/>
              <a:ext cx="3394710" cy="973455"/>
            </a:xfrm>
            <a:custGeom>
              <a:avLst/>
              <a:gdLst/>
              <a:ahLst/>
              <a:cxnLst/>
              <a:rect l="l" t="t" r="r" b="b"/>
              <a:pathLst>
                <a:path w="3394709" h="973454">
                  <a:moveTo>
                    <a:pt x="3170940" y="0"/>
                  </a:moveTo>
                  <a:lnTo>
                    <a:pt x="223197" y="0"/>
                  </a:lnTo>
                  <a:lnTo>
                    <a:pt x="178783" y="170"/>
                  </a:lnTo>
                  <a:lnTo>
                    <a:pt x="114515" y="4616"/>
                  </a:lnTo>
                  <a:lnTo>
                    <a:pt x="65507" y="24124"/>
                  </a:lnTo>
                  <a:lnTo>
                    <a:pt x="24124" y="65507"/>
                  </a:lnTo>
                  <a:lnTo>
                    <a:pt x="4616" y="114515"/>
                  </a:lnTo>
                  <a:lnTo>
                    <a:pt x="170" y="178783"/>
                  </a:lnTo>
                  <a:lnTo>
                    <a:pt x="0" y="223197"/>
                  </a:lnTo>
                  <a:lnTo>
                    <a:pt x="0" y="750186"/>
                  </a:lnTo>
                  <a:lnTo>
                    <a:pt x="170" y="794600"/>
                  </a:lnTo>
                  <a:lnTo>
                    <a:pt x="4616" y="858867"/>
                  </a:lnTo>
                  <a:lnTo>
                    <a:pt x="24124" y="907876"/>
                  </a:lnTo>
                  <a:lnTo>
                    <a:pt x="65507" y="949259"/>
                  </a:lnTo>
                  <a:lnTo>
                    <a:pt x="114515" y="968767"/>
                  </a:lnTo>
                  <a:lnTo>
                    <a:pt x="178783" y="973213"/>
                  </a:lnTo>
                  <a:lnTo>
                    <a:pt x="223197" y="973383"/>
                  </a:lnTo>
                  <a:lnTo>
                    <a:pt x="3170940" y="973383"/>
                  </a:lnTo>
                  <a:lnTo>
                    <a:pt x="3215354" y="973213"/>
                  </a:lnTo>
                  <a:lnTo>
                    <a:pt x="3279621" y="968767"/>
                  </a:lnTo>
                  <a:lnTo>
                    <a:pt x="3328630" y="949259"/>
                  </a:lnTo>
                  <a:lnTo>
                    <a:pt x="3370013" y="907876"/>
                  </a:lnTo>
                  <a:lnTo>
                    <a:pt x="3389521" y="858867"/>
                  </a:lnTo>
                  <a:lnTo>
                    <a:pt x="3393966" y="794600"/>
                  </a:lnTo>
                  <a:lnTo>
                    <a:pt x="3394137" y="750186"/>
                  </a:lnTo>
                  <a:lnTo>
                    <a:pt x="3394137" y="223197"/>
                  </a:lnTo>
                  <a:lnTo>
                    <a:pt x="3393966" y="178783"/>
                  </a:lnTo>
                  <a:lnTo>
                    <a:pt x="3389521" y="114515"/>
                  </a:lnTo>
                  <a:lnTo>
                    <a:pt x="3370013" y="65507"/>
                  </a:lnTo>
                  <a:lnTo>
                    <a:pt x="3328630" y="24124"/>
                  </a:lnTo>
                  <a:lnTo>
                    <a:pt x="3279621" y="4616"/>
                  </a:lnTo>
                  <a:lnTo>
                    <a:pt x="3215354" y="170"/>
                  </a:lnTo>
                  <a:lnTo>
                    <a:pt x="3170940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400105" y="6288050"/>
              <a:ext cx="3394710" cy="973455"/>
            </a:xfrm>
            <a:custGeom>
              <a:avLst/>
              <a:gdLst/>
              <a:ahLst/>
              <a:cxnLst/>
              <a:rect l="l" t="t" r="r" b="b"/>
              <a:pathLst>
                <a:path w="3394709" h="973454">
                  <a:moveTo>
                    <a:pt x="223197" y="0"/>
                  </a:moveTo>
                  <a:lnTo>
                    <a:pt x="3170940" y="0"/>
                  </a:lnTo>
                  <a:lnTo>
                    <a:pt x="3215354" y="170"/>
                  </a:lnTo>
                  <a:lnTo>
                    <a:pt x="3279621" y="4616"/>
                  </a:lnTo>
                  <a:lnTo>
                    <a:pt x="3328628" y="24124"/>
                  </a:lnTo>
                  <a:lnTo>
                    <a:pt x="3370008" y="65507"/>
                  </a:lnTo>
                  <a:lnTo>
                    <a:pt x="3389521" y="114515"/>
                  </a:lnTo>
                  <a:lnTo>
                    <a:pt x="3393966" y="178783"/>
                  </a:lnTo>
                  <a:lnTo>
                    <a:pt x="3394137" y="223197"/>
                  </a:lnTo>
                  <a:lnTo>
                    <a:pt x="3394137" y="750186"/>
                  </a:lnTo>
                  <a:lnTo>
                    <a:pt x="3393966" y="794600"/>
                  </a:lnTo>
                  <a:lnTo>
                    <a:pt x="3389521" y="858867"/>
                  </a:lnTo>
                  <a:lnTo>
                    <a:pt x="3370008" y="907875"/>
                  </a:lnTo>
                  <a:lnTo>
                    <a:pt x="3328628" y="949255"/>
                  </a:lnTo>
                  <a:lnTo>
                    <a:pt x="3279621" y="968767"/>
                  </a:lnTo>
                  <a:lnTo>
                    <a:pt x="3215354" y="973213"/>
                  </a:lnTo>
                  <a:lnTo>
                    <a:pt x="3170940" y="973383"/>
                  </a:lnTo>
                  <a:lnTo>
                    <a:pt x="223197" y="973383"/>
                  </a:lnTo>
                  <a:lnTo>
                    <a:pt x="178783" y="973213"/>
                  </a:lnTo>
                  <a:lnTo>
                    <a:pt x="114515" y="968767"/>
                  </a:lnTo>
                  <a:lnTo>
                    <a:pt x="65507" y="949255"/>
                  </a:lnTo>
                  <a:lnTo>
                    <a:pt x="24124" y="907875"/>
                  </a:lnTo>
                  <a:lnTo>
                    <a:pt x="4616" y="858867"/>
                  </a:lnTo>
                  <a:lnTo>
                    <a:pt x="170" y="794600"/>
                  </a:lnTo>
                  <a:lnTo>
                    <a:pt x="0" y="750186"/>
                  </a:lnTo>
                  <a:lnTo>
                    <a:pt x="0" y="223197"/>
                  </a:lnTo>
                  <a:lnTo>
                    <a:pt x="170" y="178783"/>
                  </a:lnTo>
                  <a:lnTo>
                    <a:pt x="4616" y="114515"/>
                  </a:lnTo>
                  <a:lnTo>
                    <a:pt x="24124" y="65507"/>
                  </a:lnTo>
                  <a:lnTo>
                    <a:pt x="65507" y="24124"/>
                  </a:lnTo>
                  <a:lnTo>
                    <a:pt x="114515" y="4616"/>
                  </a:lnTo>
                  <a:lnTo>
                    <a:pt x="178783" y="170"/>
                  </a:lnTo>
                  <a:lnTo>
                    <a:pt x="223197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8525937" y="7177803"/>
            <a:ext cx="314261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spc="15" dirty="0">
                <a:latin typeface="Arial"/>
                <a:cs typeface="Arial"/>
              </a:rPr>
              <a:t>Computation</a:t>
            </a:r>
            <a:endParaRPr sz="3950">
              <a:latin typeface="Arial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8373753" y="8098390"/>
            <a:ext cx="3447415" cy="1026160"/>
            <a:chOff x="8373753" y="7356482"/>
            <a:chExt cx="3447415" cy="1026160"/>
          </a:xfrm>
        </p:grpSpPr>
        <p:sp>
          <p:nvSpPr>
            <p:cNvPr id="34" name="object 34"/>
            <p:cNvSpPr/>
            <p:nvPr/>
          </p:nvSpPr>
          <p:spPr>
            <a:xfrm>
              <a:off x="8400105" y="7382835"/>
              <a:ext cx="3394710" cy="973455"/>
            </a:xfrm>
            <a:custGeom>
              <a:avLst/>
              <a:gdLst/>
              <a:ahLst/>
              <a:cxnLst/>
              <a:rect l="l" t="t" r="r" b="b"/>
              <a:pathLst>
                <a:path w="3394709" h="973454">
                  <a:moveTo>
                    <a:pt x="3170940" y="0"/>
                  </a:moveTo>
                  <a:lnTo>
                    <a:pt x="223197" y="0"/>
                  </a:lnTo>
                  <a:lnTo>
                    <a:pt x="178783" y="170"/>
                  </a:lnTo>
                  <a:lnTo>
                    <a:pt x="114515" y="4616"/>
                  </a:lnTo>
                  <a:lnTo>
                    <a:pt x="65507" y="24124"/>
                  </a:lnTo>
                  <a:lnTo>
                    <a:pt x="24124" y="65507"/>
                  </a:lnTo>
                  <a:lnTo>
                    <a:pt x="4616" y="114515"/>
                  </a:lnTo>
                  <a:lnTo>
                    <a:pt x="170" y="178783"/>
                  </a:lnTo>
                  <a:lnTo>
                    <a:pt x="0" y="223197"/>
                  </a:lnTo>
                  <a:lnTo>
                    <a:pt x="0" y="750186"/>
                  </a:lnTo>
                  <a:lnTo>
                    <a:pt x="170" y="794600"/>
                  </a:lnTo>
                  <a:lnTo>
                    <a:pt x="4616" y="858867"/>
                  </a:lnTo>
                  <a:lnTo>
                    <a:pt x="24124" y="907875"/>
                  </a:lnTo>
                  <a:lnTo>
                    <a:pt x="65507" y="949255"/>
                  </a:lnTo>
                  <a:lnTo>
                    <a:pt x="114515" y="968767"/>
                  </a:lnTo>
                  <a:lnTo>
                    <a:pt x="178783" y="973213"/>
                  </a:lnTo>
                  <a:lnTo>
                    <a:pt x="223197" y="973383"/>
                  </a:lnTo>
                  <a:lnTo>
                    <a:pt x="3170940" y="973383"/>
                  </a:lnTo>
                  <a:lnTo>
                    <a:pt x="3215354" y="973213"/>
                  </a:lnTo>
                  <a:lnTo>
                    <a:pt x="3279621" y="968767"/>
                  </a:lnTo>
                  <a:lnTo>
                    <a:pt x="3328630" y="949255"/>
                  </a:lnTo>
                  <a:lnTo>
                    <a:pt x="3370013" y="907875"/>
                  </a:lnTo>
                  <a:lnTo>
                    <a:pt x="3389521" y="858867"/>
                  </a:lnTo>
                  <a:lnTo>
                    <a:pt x="3393966" y="794600"/>
                  </a:lnTo>
                  <a:lnTo>
                    <a:pt x="3394137" y="750186"/>
                  </a:lnTo>
                  <a:lnTo>
                    <a:pt x="3394137" y="223197"/>
                  </a:lnTo>
                  <a:lnTo>
                    <a:pt x="3393966" y="178783"/>
                  </a:lnTo>
                  <a:lnTo>
                    <a:pt x="3389521" y="114515"/>
                  </a:lnTo>
                  <a:lnTo>
                    <a:pt x="3370013" y="65507"/>
                  </a:lnTo>
                  <a:lnTo>
                    <a:pt x="3328630" y="24124"/>
                  </a:lnTo>
                  <a:lnTo>
                    <a:pt x="3279621" y="4616"/>
                  </a:lnTo>
                  <a:lnTo>
                    <a:pt x="3215354" y="170"/>
                  </a:lnTo>
                  <a:lnTo>
                    <a:pt x="3170940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400105" y="7382835"/>
              <a:ext cx="3394710" cy="973455"/>
            </a:xfrm>
            <a:custGeom>
              <a:avLst/>
              <a:gdLst/>
              <a:ahLst/>
              <a:cxnLst/>
              <a:rect l="l" t="t" r="r" b="b"/>
              <a:pathLst>
                <a:path w="3394709" h="973454">
                  <a:moveTo>
                    <a:pt x="223197" y="0"/>
                  </a:moveTo>
                  <a:lnTo>
                    <a:pt x="3170940" y="0"/>
                  </a:lnTo>
                  <a:lnTo>
                    <a:pt x="3215354" y="170"/>
                  </a:lnTo>
                  <a:lnTo>
                    <a:pt x="3279621" y="4616"/>
                  </a:lnTo>
                  <a:lnTo>
                    <a:pt x="3328628" y="24124"/>
                  </a:lnTo>
                  <a:lnTo>
                    <a:pt x="3370008" y="65507"/>
                  </a:lnTo>
                  <a:lnTo>
                    <a:pt x="3389521" y="114515"/>
                  </a:lnTo>
                  <a:lnTo>
                    <a:pt x="3393966" y="178783"/>
                  </a:lnTo>
                  <a:lnTo>
                    <a:pt x="3394137" y="223197"/>
                  </a:lnTo>
                  <a:lnTo>
                    <a:pt x="3394137" y="750186"/>
                  </a:lnTo>
                  <a:lnTo>
                    <a:pt x="3393966" y="794600"/>
                  </a:lnTo>
                  <a:lnTo>
                    <a:pt x="3389521" y="858867"/>
                  </a:lnTo>
                  <a:lnTo>
                    <a:pt x="3370008" y="907875"/>
                  </a:lnTo>
                  <a:lnTo>
                    <a:pt x="3328628" y="949255"/>
                  </a:lnTo>
                  <a:lnTo>
                    <a:pt x="3279621" y="968767"/>
                  </a:lnTo>
                  <a:lnTo>
                    <a:pt x="3215354" y="973213"/>
                  </a:lnTo>
                  <a:lnTo>
                    <a:pt x="3170940" y="973383"/>
                  </a:lnTo>
                  <a:lnTo>
                    <a:pt x="223197" y="973383"/>
                  </a:lnTo>
                  <a:lnTo>
                    <a:pt x="178783" y="973213"/>
                  </a:lnTo>
                  <a:lnTo>
                    <a:pt x="114515" y="968767"/>
                  </a:lnTo>
                  <a:lnTo>
                    <a:pt x="65507" y="949255"/>
                  </a:lnTo>
                  <a:lnTo>
                    <a:pt x="24124" y="907875"/>
                  </a:lnTo>
                  <a:lnTo>
                    <a:pt x="4616" y="858867"/>
                  </a:lnTo>
                  <a:lnTo>
                    <a:pt x="170" y="794600"/>
                  </a:lnTo>
                  <a:lnTo>
                    <a:pt x="0" y="750186"/>
                  </a:lnTo>
                  <a:lnTo>
                    <a:pt x="0" y="223197"/>
                  </a:lnTo>
                  <a:lnTo>
                    <a:pt x="170" y="178783"/>
                  </a:lnTo>
                  <a:lnTo>
                    <a:pt x="4616" y="114515"/>
                  </a:lnTo>
                  <a:lnTo>
                    <a:pt x="24124" y="65507"/>
                  </a:lnTo>
                  <a:lnTo>
                    <a:pt x="65507" y="24124"/>
                  </a:lnTo>
                  <a:lnTo>
                    <a:pt x="114515" y="4616"/>
                  </a:lnTo>
                  <a:lnTo>
                    <a:pt x="178783" y="170"/>
                  </a:lnTo>
                  <a:lnTo>
                    <a:pt x="223197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9102924" y="8272587"/>
            <a:ext cx="1988820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spc="50" dirty="0">
                <a:latin typeface="Arial"/>
                <a:cs typeface="Arial"/>
              </a:rPr>
              <a:t>Memory</a:t>
            </a:r>
            <a:endParaRPr sz="3950">
              <a:latin typeface="Arial"/>
              <a:cs typeface="Arial"/>
            </a:endParaRPr>
          </a:p>
        </p:txBody>
      </p:sp>
      <p:pic>
        <p:nvPicPr>
          <p:cNvPr id="41" name="object 4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02229" y="9709119"/>
            <a:ext cx="1116469" cy="1359895"/>
          </a:xfrm>
          <a:prstGeom prst="rect">
            <a:avLst/>
          </a:prstGeom>
        </p:spPr>
      </p:pic>
      <p:pic>
        <p:nvPicPr>
          <p:cNvPr id="42" name="object 4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477608" y="2073275"/>
            <a:ext cx="1808649" cy="1808649"/>
          </a:xfrm>
          <a:prstGeom prst="rect">
            <a:avLst/>
          </a:prstGeom>
        </p:spPr>
      </p:pic>
      <p:grpSp>
        <p:nvGrpSpPr>
          <p:cNvPr id="55" name="群組 54">
            <a:extLst>
              <a:ext uri="{FF2B5EF4-FFF2-40B4-BE49-F238E27FC236}">
                <a16:creationId xmlns:a16="http://schemas.microsoft.com/office/drawing/2014/main" id="{D51503B0-589B-F5CF-1973-2096155AAC64}"/>
              </a:ext>
            </a:extLst>
          </p:cNvPr>
          <p:cNvGrpSpPr/>
          <p:nvPr/>
        </p:nvGrpSpPr>
        <p:grpSpPr>
          <a:xfrm>
            <a:off x="15088089" y="2961032"/>
            <a:ext cx="4470184" cy="4668520"/>
            <a:chOff x="15088089" y="2219124"/>
            <a:chExt cx="4470184" cy="4668520"/>
          </a:xfrm>
        </p:grpSpPr>
        <p:sp>
          <p:nvSpPr>
            <p:cNvPr id="37" name="object 37"/>
            <p:cNvSpPr/>
            <p:nvPr/>
          </p:nvSpPr>
          <p:spPr>
            <a:xfrm>
              <a:off x="15240027" y="2226916"/>
              <a:ext cx="4180204" cy="676910"/>
            </a:xfrm>
            <a:custGeom>
              <a:avLst/>
              <a:gdLst/>
              <a:ahLst/>
              <a:cxnLst/>
              <a:rect l="l" t="t" r="r" b="b"/>
              <a:pathLst>
                <a:path w="4180205" h="676910">
                  <a:moveTo>
                    <a:pt x="4180050" y="0"/>
                  </a:moveTo>
                  <a:lnTo>
                    <a:pt x="0" y="0"/>
                  </a:lnTo>
                  <a:lnTo>
                    <a:pt x="0" y="676764"/>
                  </a:lnTo>
                  <a:lnTo>
                    <a:pt x="4180050" y="676764"/>
                  </a:lnTo>
                  <a:lnTo>
                    <a:pt x="4180050" y="0"/>
                  </a:lnTo>
                  <a:close/>
                </a:path>
              </a:pathLst>
            </a:custGeom>
            <a:solidFill>
              <a:srgbClr val="EC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 txBox="1"/>
            <p:nvPr/>
          </p:nvSpPr>
          <p:spPr>
            <a:xfrm>
              <a:off x="15266206" y="2299655"/>
              <a:ext cx="4128135" cy="52832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282575">
                <a:lnSpc>
                  <a:spcPct val="100000"/>
                </a:lnSpc>
                <a:spcBef>
                  <a:spcPts val="95"/>
                </a:spcBef>
              </a:pP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en-US"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fficienc</a:t>
              </a: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r>
                <a:rPr sz="3300" b="1" spc="-35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3300" b="1" spc="4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Metrics</a:t>
              </a:r>
              <a:endParaRPr sz="3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5240028" y="2219124"/>
              <a:ext cx="4180204" cy="4668520"/>
            </a:xfrm>
            <a:custGeom>
              <a:avLst/>
              <a:gdLst/>
              <a:ahLst/>
              <a:cxnLst/>
              <a:rect l="l" t="t" r="r" b="b"/>
              <a:pathLst>
                <a:path w="4180205" h="4668520">
                  <a:moveTo>
                    <a:pt x="0" y="0"/>
                  </a:moveTo>
                  <a:lnTo>
                    <a:pt x="4180050" y="0"/>
                  </a:lnTo>
                  <a:lnTo>
                    <a:pt x="4180050" y="4668182"/>
                  </a:lnTo>
                  <a:lnTo>
                    <a:pt x="0" y="4668182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 txBox="1"/>
            <p:nvPr/>
          </p:nvSpPr>
          <p:spPr>
            <a:xfrm>
              <a:off x="15088089" y="2788532"/>
              <a:ext cx="4470184" cy="4045594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b="1" dirty="0">
                  <a:solidFill>
                    <a:srgbClr val="8A8A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Memory-Related </a:t>
              </a: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#parameters  </a:t>
              </a:r>
              <a:endParaRPr lang="en-US"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model size</a:t>
              </a:r>
            </a:p>
            <a:p>
              <a:pPr algn="ctr">
                <a:lnSpc>
                  <a:spcPct val="100000"/>
                </a:lnSpc>
                <a:spcBef>
                  <a:spcPts val="585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total/peak #activations</a:t>
              </a: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b="1" dirty="0">
                  <a:solidFill>
                    <a:srgbClr val="8A8A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Computation-Related</a:t>
              </a:r>
              <a:endParaRPr lang="en-US" sz="2600" b="1" dirty="0">
                <a:solidFill>
                  <a:srgbClr val="8A8A8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lang="en-US" sz="2600" dirty="0">
                  <a:latin typeface="Arial" panose="020B0604020202020204" pitchFamily="34" charset="0"/>
                  <a:cs typeface="Arial" panose="020B0604020202020204" pitchFamily="34" charset="0"/>
                </a:rPr>
                <a:t>MAC</a:t>
              </a: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FLOP, FLOPS</a:t>
              </a:r>
              <a:endParaRPr lang="en-US"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OP, OPS</a:t>
              </a:r>
            </a:p>
          </p:txBody>
        </p:sp>
      </p:grpSp>
      <p:grpSp>
        <p:nvGrpSpPr>
          <p:cNvPr id="44" name="object 44"/>
          <p:cNvGrpSpPr/>
          <p:nvPr/>
        </p:nvGrpSpPr>
        <p:grpSpPr>
          <a:xfrm>
            <a:off x="1663911" y="8535270"/>
            <a:ext cx="1809114" cy="1125855"/>
            <a:chOff x="422788" y="9083834"/>
            <a:chExt cx="1809114" cy="1125855"/>
          </a:xfrm>
        </p:grpSpPr>
        <p:sp>
          <p:nvSpPr>
            <p:cNvPr id="45" name="object 45"/>
            <p:cNvSpPr/>
            <p:nvPr/>
          </p:nvSpPr>
          <p:spPr>
            <a:xfrm>
              <a:off x="1121270" y="9191263"/>
              <a:ext cx="998855" cy="753745"/>
            </a:xfrm>
            <a:custGeom>
              <a:avLst/>
              <a:gdLst/>
              <a:ahLst/>
              <a:cxnLst/>
              <a:rect l="l" t="t" r="r" b="b"/>
              <a:pathLst>
                <a:path w="998855" h="753745">
                  <a:moveTo>
                    <a:pt x="47980" y="356577"/>
                  </a:moveTo>
                  <a:lnTo>
                    <a:pt x="0" y="356577"/>
                  </a:lnTo>
                  <a:lnTo>
                    <a:pt x="0" y="415366"/>
                  </a:lnTo>
                  <a:lnTo>
                    <a:pt x="47980" y="415366"/>
                  </a:lnTo>
                  <a:lnTo>
                    <a:pt x="47980" y="356577"/>
                  </a:lnTo>
                  <a:close/>
                </a:path>
                <a:path w="998855" h="753745">
                  <a:moveTo>
                    <a:pt x="137934" y="356577"/>
                  </a:moveTo>
                  <a:lnTo>
                    <a:pt x="89941" y="356577"/>
                  </a:lnTo>
                  <a:lnTo>
                    <a:pt x="89941" y="415366"/>
                  </a:lnTo>
                  <a:lnTo>
                    <a:pt x="137934" y="415366"/>
                  </a:lnTo>
                  <a:lnTo>
                    <a:pt x="137934" y="356577"/>
                  </a:lnTo>
                  <a:close/>
                </a:path>
                <a:path w="998855" h="753745">
                  <a:moveTo>
                    <a:pt x="227876" y="356577"/>
                  </a:moveTo>
                  <a:lnTo>
                    <a:pt x="179882" y="356577"/>
                  </a:lnTo>
                  <a:lnTo>
                    <a:pt x="179882" y="415366"/>
                  </a:lnTo>
                  <a:lnTo>
                    <a:pt x="227876" y="415366"/>
                  </a:lnTo>
                  <a:lnTo>
                    <a:pt x="227876" y="356577"/>
                  </a:lnTo>
                  <a:close/>
                </a:path>
                <a:path w="998855" h="753745">
                  <a:moveTo>
                    <a:pt x="317804" y="356577"/>
                  </a:moveTo>
                  <a:lnTo>
                    <a:pt x="269824" y="356577"/>
                  </a:lnTo>
                  <a:lnTo>
                    <a:pt x="269824" y="415366"/>
                  </a:lnTo>
                  <a:lnTo>
                    <a:pt x="317804" y="415366"/>
                  </a:lnTo>
                  <a:lnTo>
                    <a:pt x="317804" y="356577"/>
                  </a:lnTo>
                  <a:close/>
                </a:path>
                <a:path w="998855" h="753745">
                  <a:moveTo>
                    <a:pt x="332232" y="5702"/>
                  </a:moveTo>
                  <a:lnTo>
                    <a:pt x="311124" y="2590"/>
                  </a:lnTo>
                  <a:lnTo>
                    <a:pt x="289788" y="0"/>
                  </a:lnTo>
                  <a:lnTo>
                    <a:pt x="275043" y="145592"/>
                  </a:lnTo>
                  <a:lnTo>
                    <a:pt x="291414" y="147574"/>
                  </a:lnTo>
                  <a:lnTo>
                    <a:pt x="307632" y="149987"/>
                  </a:lnTo>
                  <a:lnTo>
                    <a:pt x="332232" y="5702"/>
                  </a:lnTo>
                  <a:close/>
                </a:path>
                <a:path w="998855" h="753745">
                  <a:moveTo>
                    <a:pt x="407758" y="356577"/>
                  </a:moveTo>
                  <a:lnTo>
                    <a:pt x="359765" y="356577"/>
                  </a:lnTo>
                  <a:lnTo>
                    <a:pt x="359765" y="415366"/>
                  </a:lnTo>
                  <a:lnTo>
                    <a:pt x="407758" y="415366"/>
                  </a:lnTo>
                  <a:lnTo>
                    <a:pt x="407758" y="356577"/>
                  </a:lnTo>
                  <a:close/>
                </a:path>
                <a:path w="998855" h="753745">
                  <a:moveTo>
                    <a:pt x="437070" y="30111"/>
                  </a:moveTo>
                  <a:lnTo>
                    <a:pt x="416598" y="24142"/>
                  </a:lnTo>
                  <a:lnTo>
                    <a:pt x="395897" y="18719"/>
                  </a:lnTo>
                  <a:lnTo>
                    <a:pt x="361530" y="161086"/>
                  </a:lnTo>
                  <a:lnTo>
                    <a:pt x="385343" y="167551"/>
                  </a:lnTo>
                  <a:lnTo>
                    <a:pt x="393153" y="169887"/>
                  </a:lnTo>
                  <a:lnTo>
                    <a:pt x="437070" y="30111"/>
                  </a:lnTo>
                  <a:close/>
                </a:path>
                <a:path w="998855" h="753745">
                  <a:moveTo>
                    <a:pt x="537552" y="68491"/>
                  </a:moveTo>
                  <a:lnTo>
                    <a:pt x="518083" y="59804"/>
                  </a:lnTo>
                  <a:lnTo>
                    <a:pt x="498309" y="51625"/>
                  </a:lnTo>
                  <a:lnTo>
                    <a:pt x="445084" y="188264"/>
                  </a:lnTo>
                  <a:lnTo>
                    <a:pt x="460197" y="194602"/>
                  </a:lnTo>
                  <a:lnTo>
                    <a:pt x="475145" y="201320"/>
                  </a:lnTo>
                  <a:lnTo>
                    <a:pt x="537552" y="68491"/>
                  </a:lnTo>
                  <a:close/>
                </a:path>
                <a:path w="998855" h="753745">
                  <a:moveTo>
                    <a:pt x="632066" y="120230"/>
                  </a:moveTo>
                  <a:lnTo>
                    <a:pt x="613752" y="108889"/>
                  </a:lnTo>
                  <a:lnTo>
                    <a:pt x="595122" y="98031"/>
                  </a:lnTo>
                  <a:lnTo>
                    <a:pt x="523798" y="226453"/>
                  </a:lnTo>
                  <a:lnTo>
                    <a:pt x="545172" y="239255"/>
                  </a:lnTo>
                  <a:lnTo>
                    <a:pt x="552183" y="243713"/>
                  </a:lnTo>
                  <a:lnTo>
                    <a:pt x="632066" y="120230"/>
                  </a:lnTo>
                  <a:close/>
                </a:path>
                <a:path w="998855" h="753745">
                  <a:moveTo>
                    <a:pt x="718350" y="183908"/>
                  </a:moveTo>
                  <a:lnTo>
                    <a:pt x="701878" y="170332"/>
                  </a:lnTo>
                  <a:lnTo>
                    <a:pt x="685038" y="157187"/>
                  </a:lnTo>
                  <a:lnTo>
                    <a:pt x="596823" y="275158"/>
                  </a:lnTo>
                  <a:lnTo>
                    <a:pt x="609739" y="285292"/>
                  </a:lnTo>
                  <a:lnTo>
                    <a:pt x="622363" y="295795"/>
                  </a:lnTo>
                  <a:lnTo>
                    <a:pt x="718350" y="183908"/>
                  </a:lnTo>
                  <a:close/>
                </a:path>
                <a:path w="998855" h="753745">
                  <a:moveTo>
                    <a:pt x="862025" y="343331"/>
                  </a:moveTo>
                  <a:lnTo>
                    <a:pt x="849680" y="325793"/>
                  </a:lnTo>
                  <a:lnTo>
                    <a:pt x="836904" y="308584"/>
                  </a:lnTo>
                  <a:lnTo>
                    <a:pt x="719747" y="399237"/>
                  </a:lnTo>
                  <a:lnTo>
                    <a:pt x="729475" y="412496"/>
                  </a:lnTo>
                  <a:lnTo>
                    <a:pt x="738873" y="426008"/>
                  </a:lnTo>
                  <a:lnTo>
                    <a:pt x="862025" y="343331"/>
                  </a:lnTo>
                  <a:close/>
                </a:path>
                <a:path w="998855" h="753745">
                  <a:moveTo>
                    <a:pt x="916495" y="436029"/>
                  </a:moveTo>
                  <a:lnTo>
                    <a:pt x="906640" y="417004"/>
                  </a:lnTo>
                  <a:lnTo>
                    <a:pt x="896327" y="398272"/>
                  </a:lnTo>
                  <a:lnTo>
                    <a:pt x="767626" y="472554"/>
                  </a:lnTo>
                  <a:lnTo>
                    <a:pt x="779246" y="494245"/>
                  </a:lnTo>
                  <a:lnTo>
                    <a:pt x="782955" y="501573"/>
                  </a:lnTo>
                  <a:lnTo>
                    <a:pt x="916495" y="436029"/>
                  </a:lnTo>
                  <a:close/>
                </a:path>
                <a:path w="998855" h="753745">
                  <a:moveTo>
                    <a:pt x="957922" y="535203"/>
                  </a:moveTo>
                  <a:lnTo>
                    <a:pt x="950722" y="514921"/>
                  </a:lnTo>
                  <a:lnTo>
                    <a:pt x="942987" y="494906"/>
                  </a:lnTo>
                  <a:lnTo>
                    <a:pt x="805103" y="551370"/>
                  </a:lnTo>
                  <a:lnTo>
                    <a:pt x="813701" y="574471"/>
                  </a:lnTo>
                  <a:lnTo>
                    <a:pt x="816381" y="582269"/>
                  </a:lnTo>
                  <a:lnTo>
                    <a:pt x="957922" y="535203"/>
                  </a:lnTo>
                  <a:close/>
                </a:path>
                <a:path w="998855" h="753745">
                  <a:moveTo>
                    <a:pt x="985583" y="639305"/>
                  </a:moveTo>
                  <a:lnTo>
                    <a:pt x="981189" y="618299"/>
                  </a:lnTo>
                  <a:lnTo>
                    <a:pt x="976274" y="597471"/>
                  </a:lnTo>
                  <a:lnTo>
                    <a:pt x="831697" y="634885"/>
                  </a:lnTo>
                  <a:lnTo>
                    <a:pt x="835418" y="650811"/>
                  </a:lnTo>
                  <a:lnTo>
                    <a:pt x="838708" y="666927"/>
                  </a:lnTo>
                  <a:lnTo>
                    <a:pt x="985583" y="639305"/>
                  </a:lnTo>
                  <a:close/>
                </a:path>
                <a:path w="998855" h="753745">
                  <a:moveTo>
                    <a:pt x="998816" y="745756"/>
                  </a:moveTo>
                  <a:lnTo>
                    <a:pt x="997331" y="724306"/>
                  </a:lnTo>
                  <a:lnTo>
                    <a:pt x="995248" y="702995"/>
                  </a:lnTo>
                  <a:lnTo>
                    <a:pt x="846747" y="720674"/>
                  </a:lnTo>
                  <a:lnTo>
                    <a:pt x="848334" y="736968"/>
                  </a:lnTo>
                  <a:lnTo>
                    <a:pt x="849464" y="753351"/>
                  </a:lnTo>
                  <a:lnTo>
                    <a:pt x="998816" y="745756"/>
                  </a:lnTo>
                  <a:close/>
                </a:path>
              </a:pathLst>
            </a:custGeom>
            <a:solidFill>
              <a:srgbClr val="5857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57800" y="10086274"/>
              <a:ext cx="153702" cy="64710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530199" y="9186627"/>
              <a:ext cx="1591310" cy="858519"/>
            </a:xfrm>
            <a:custGeom>
              <a:avLst/>
              <a:gdLst/>
              <a:ahLst/>
              <a:cxnLst/>
              <a:rect l="l" t="t" r="r" b="b"/>
              <a:pathLst>
                <a:path w="1591310" h="858520">
                  <a:moveTo>
                    <a:pt x="152069" y="725309"/>
                  </a:moveTo>
                  <a:lnTo>
                    <a:pt x="3568" y="707631"/>
                  </a:lnTo>
                  <a:lnTo>
                    <a:pt x="1498" y="728941"/>
                  </a:lnTo>
                  <a:lnTo>
                    <a:pt x="0" y="750392"/>
                  </a:lnTo>
                  <a:lnTo>
                    <a:pt x="149339" y="757986"/>
                  </a:lnTo>
                  <a:lnTo>
                    <a:pt x="151244" y="733437"/>
                  </a:lnTo>
                  <a:lnTo>
                    <a:pt x="152069" y="725309"/>
                  </a:lnTo>
                  <a:close/>
                </a:path>
                <a:path w="1591310" h="858520">
                  <a:moveTo>
                    <a:pt x="167132" y="639521"/>
                  </a:moveTo>
                  <a:lnTo>
                    <a:pt x="22555" y="602107"/>
                  </a:lnTo>
                  <a:lnTo>
                    <a:pt x="17640" y="622935"/>
                  </a:lnTo>
                  <a:lnTo>
                    <a:pt x="13258" y="643928"/>
                  </a:lnTo>
                  <a:lnTo>
                    <a:pt x="160121" y="671563"/>
                  </a:lnTo>
                  <a:lnTo>
                    <a:pt x="165239" y="647458"/>
                  </a:lnTo>
                  <a:lnTo>
                    <a:pt x="167132" y="639521"/>
                  </a:lnTo>
                  <a:close/>
                </a:path>
                <a:path w="1591310" h="858520">
                  <a:moveTo>
                    <a:pt x="193725" y="555993"/>
                  </a:moveTo>
                  <a:lnTo>
                    <a:pt x="55816" y="499541"/>
                  </a:lnTo>
                  <a:lnTo>
                    <a:pt x="48094" y="519557"/>
                  </a:lnTo>
                  <a:lnTo>
                    <a:pt x="40881" y="539826"/>
                  </a:lnTo>
                  <a:lnTo>
                    <a:pt x="182448" y="586905"/>
                  </a:lnTo>
                  <a:lnTo>
                    <a:pt x="190766" y="563664"/>
                  </a:lnTo>
                  <a:lnTo>
                    <a:pt x="193725" y="555993"/>
                  </a:lnTo>
                  <a:close/>
                </a:path>
                <a:path w="1591310" h="858520">
                  <a:moveTo>
                    <a:pt x="231203" y="477189"/>
                  </a:moveTo>
                  <a:lnTo>
                    <a:pt x="102489" y="402907"/>
                  </a:lnTo>
                  <a:lnTo>
                    <a:pt x="92189" y="421640"/>
                  </a:lnTo>
                  <a:lnTo>
                    <a:pt x="82359" y="440677"/>
                  </a:lnTo>
                  <a:lnTo>
                    <a:pt x="215900" y="506196"/>
                  </a:lnTo>
                  <a:lnTo>
                    <a:pt x="227253" y="484365"/>
                  </a:lnTo>
                  <a:lnTo>
                    <a:pt x="231203" y="477189"/>
                  </a:lnTo>
                  <a:close/>
                </a:path>
                <a:path w="1591310" h="858520">
                  <a:moveTo>
                    <a:pt x="279082" y="403872"/>
                  </a:moveTo>
                  <a:lnTo>
                    <a:pt x="161925" y="313220"/>
                  </a:lnTo>
                  <a:lnTo>
                    <a:pt x="149148" y="330415"/>
                  </a:lnTo>
                  <a:lnTo>
                    <a:pt x="136804" y="347967"/>
                  </a:lnTo>
                  <a:lnTo>
                    <a:pt x="259981" y="430644"/>
                  </a:lnTo>
                  <a:lnTo>
                    <a:pt x="269354" y="417131"/>
                  </a:lnTo>
                  <a:lnTo>
                    <a:pt x="279082" y="403872"/>
                  </a:lnTo>
                  <a:close/>
                </a:path>
                <a:path w="1591310" h="858520">
                  <a:moveTo>
                    <a:pt x="336257" y="337731"/>
                  </a:moveTo>
                  <a:lnTo>
                    <a:pt x="232714" y="232473"/>
                  </a:lnTo>
                  <a:lnTo>
                    <a:pt x="217817" y="247726"/>
                  </a:lnTo>
                  <a:lnTo>
                    <a:pt x="203288" y="263423"/>
                  </a:lnTo>
                  <a:lnTo>
                    <a:pt x="313855" y="361569"/>
                  </a:lnTo>
                  <a:lnTo>
                    <a:pt x="330542" y="343585"/>
                  </a:lnTo>
                  <a:lnTo>
                    <a:pt x="336257" y="337731"/>
                  </a:lnTo>
                  <a:close/>
                </a:path>
                <a:path w="1591310" h="858520">
                  <a:moveTo>
                    <a:pt x="401993" y="279793"/>
                  </a:moveTo>
                  <a:lnTo>
                    <a:pt x="313829" y="161823"/>
                  </a:lnTo>
                  <a:lnTo>
                    <a:pt x="296976" y="174955"/>
                  </a:lnTo>
                  <a:lnTo>
                    <a:pt x="280479" y="188544"/>
                  </a:lnTo>
                  <a:lnTo>
                    <a:pt x="376504" y="300431"/>
                  </a:lnTo>
                  <a:lnTo>
                    <a:pt x="389115" y="289928"/>
                  </a:lnTo>
                  <a:lnTo>
                    <a:pt x="401993" y="279793"/>
                  </a:lnTo>
                  <a:close/>
                </a:path>
                <a:path w="1591310" h="858520">
                  <a:moveTo>
                    <a:pt x="475056" y="231101"/>
                  </a:moveTo>
                  <a:lnTo>
                    <a:pt x="403733" y="102654"/>
                  </a:lnTo>
                  <a:lnTo>
                    <a:pt x="385076" y="113512"/>
                  </a:lnTo>
                  <a:lnTo>
                    <a:pt x="366763" y="124866"/>
                  </a:lnTo>
                  <a:lnTo>
                    <a:pt x="446671" y="248335"/>
                  </a:lnTo>
                  <a:lnTo>
                    <a:pt x="460717" y="239534"/>
                  </a:lnTo>
                  <a:lnTo>
                    <a:pt x="475056" y="231101"/>
                  </a:lnTo>
                  <a:close/>
                </a:path>
                <a:path w="1591310" h="858520">
                  <a:moveTo>
                    <a:pt x="553770" y="192887"/>
                  </a:moveTo>
                  <a:lnTo>
                    <a:pt x="500519" y="56261"/>
                  </a:lnTo>
                  <a:lnTo>
                    <a:pt x="480745" y="64439"/>
                  </a:lnTo>
                  <a:lnTo>
                    <a:pt x="461238" y="73126"/>
                  </a:lnTo>
                  <a:lnTo>
                    <a:pt x="523684" y="205955"/>
                  </a:lnTo>
                  <a:lnTo>
                    <a:pt x="538619" y="199224"/>
                  </a:lnTo>
                  <a:lnTo>
                    <a:pt x="553770" y="192887"/>
                  </a:lnTo>
                  <a:close/>
                </a:path>
                <a:path w="1591310" h="858520">
                  <a:moveTo>
                    <a:pt x="637298" y="165709"/>
                  </a:moveTo>
                  <a:lnTo>
                    <a:pt x="602970" y="23355"/>
                  </a:lnTo>
                  <a:lnTo>
                    <a:pt x="582256" y="28778"/>
                  </a:lnTo>
                  <a:lnTo>
                    <a:pt x="561771" y="34747"/>
                  </a:lnTo>
                  <a:lnTo>
                    <a:pt x="605637" y="174523"/>
                  </a:lnTo>
                  <a:lnTo>
                    <a:pt x="629310" y="167779"/>
                  </a:lnTo>
                  <a:lnTo>
                    <a:pt x="637298" y="165709"/>
                  </a:lnTo>
                  <a:close/>
                </a:path>
                <a:path w="1591310" h="858520">
                  <a:moveTo>
                    <a:pt x="723785" y="150228"/>
                  </a:moveTo>
                  <a:lnTo>
                    <a:pt x="709015" y="4635"/>
                  </a:lnTo>
                  <a:lnTo>
                    <a:pt x="687705" y="7226"/>
                  </a:lnTo>
                  <a:lnTo>
                    <a:pt x="666572" y="10325"/>
                  </a:lnTo>
                  <a:lnTo>
                    <a:pt x="691172" y="154609"/>
                  </a:lnTo>
                  <a:lnTo>
                    <a:pt x="707402" y="152209"/>
                  </a:lnTo>
                  <a:lnTo>
                    <a:pt x="723785" y="150228"/>
                  </a:lnTo>
                  <a:close/>
                </a:path>
                <a:path w="1591310" h="858520">
                  <a:moveTo>
                    <a:pt x="816279" y="393"/>
                  </a:moveTo>
                  <a:lnTo>
                    <a:pt x="802093" y="0"/>
                  </a:lnTo>
                  <a:lnTo>
                    <a:pt x="780681" y="165"/>
                  </a:lnTo>
                  <a:lnTo>
                    <a:pt x="773582" y="393"/>
                  </a:lnTo>
                  <a:lnTo>
                    <a:pt x="778522" y="146519"/>
                  </a:lnTo>
                  <a:lnTo>
                    <a:pt x="805878" y="146392"/>
                  </a:lnTo>
                  <a:lnTo>
                    <a:pt x="811377" y="146519"/>
                  </a:lnTo>
                  <a:lnTo>
                    <a:pt x="816279" y="393"/>
                  </a:lnTo>
                  <a:close/>
                </a:path>
                <a:path w="1591310" h="858520">
                  <a:moveTo>
                    <a:pt x="1590941" y="815365"/>
                  </a:moveTo>
                  <a:lnTo>
                    <a:pt x="1441437" y="812850"/>
                  </a:lnTo>
                  <a:lnTo>
                    <a:pt x="1440357" y="837336"/>
                  </a:lnTo>
                  <a:lnTo>
                    <a:pt x="1439811" y="845464"/>
                  </a:lnTo>
                  <a:lnTo>
                    <a:pt x="1588833" y="858113"/>
                  </a:lnTo>
                  <a:lnTo>
                    <a:pt x="1590179" y="836803"/>
                  </a:lnTo>
                  <a:lnTo>
                    <a:pt x="1590941" y="815365"/>
                  </a:lnTo>
                  <a:close/>
                </a:path>
              </a:pathLst>
            </a:custGeom>
            <a:solidFill>
              <a:srgbClr val="5857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8815" y="10086272"/>
              <a:ext cx="153723" cy="64710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422783" y="9083846"/>
              <a:ext cx="1809114" cy="1069975"/>
            </a:xfrm>
            <a:custGeom>
              <a:avLst/>
              <a:gdLst/>
              <a:ahLst/>
              <a:cxnLst/>
              <a:rect l="l" t="t" r="r" b="b"/>
              <a:pathLst>
                <a:path w="1809114" h="1069975">
                  <a:moveTo>
                    <a:pt x="257505" y="948232"/>
                  </a:moveTo>
                  <a:lnTo>
                    <a:pt x="256501" y="931976"/>
                  </a:lnTo>
                  <a:lnTo>
                    <a:pt x="255905" y="915619"/>
                  </a:lnTo>
                  <a:lnTo>
                    <a:pt x="106362" y="918159"/>
                  </a:lnTo>
                  <a:lnTo>
                    <a:pt x="107137" y="939584"/>
                  </a:lnTo>
                  <a:lnTo>
                    <a:pt x="108483" y="960894"/>
                  </a:lnTo>
                  <a:lnTo>
                    <a:pt x="257505" y="948232"/>
                  </a:lnTo>
                  <a:close/>
                </a:path>
                <a:path w="1809114" h="1069975">
                  <a:moveTo>
                    <a:pt x="1808645" y="904316"/>
                  </a:moveTo>
                  <a:lnTo>
                    <a:pt x="1807387" y="856361"/>
                  </a:lnTo>
                  <a:lnTo>
                    <a:pt x="1803666" y="809040"/>
                  </a:lnTo>
                  <a:lnTo>
                    <a:pt x="1797532" y="762444"/>
                  </a:lnTo>
                  <a:lnTo>
                    <a:pt x="1789049" y="716610"/>
                  </a:lnTo>
                  <a:lnTo>
                    <a:pt x="1778292" y="671601"/>
                  </a:lnTo>
                  <a:lnTo>
                    <a:pt x="1765325" y="627494"/>
                  </a:lnTo>
                  <a:lnTo>
                    <a:pt x="1750187" y="584339"/>
                  </a:lnTo>
                  <a:lnTo>
                    <a:pt x="1732965" y="542213"/>
                  </a:lnTo>
                  <a:lnTo>
                    <a:pt x="1713712" y="501167"/>
                  </a:lnTo>
                  <a:lnTo>
                    <a:pt x="1692503" y="461276"/>
                  </a:lnTo>
                  <a:lnTo>
                    <a:pt x="1669376" y="422592"/>
                  </a:lnTo>
                  <a:lnTo>
                    <a:pt x="1644421" y="385178"/>
                  </a:lnTo>
                  <a:lnTo>
                    <a:pt x="1617675" y="349097"/>
                  </a:lnTo>
                  <a:lnTo>
                    <a:pt x="1589227" y="314413"/>
                  </a:lnTo>
                  <a:lnTo>
                    <a:pt x="1559128" y="281203"/>
                  </a:lnTo>
                  <a:lnTo>
                    <a:pt x="1527429" y="249516"/>
                  </a:lnTo>
                  <a:lnTo>
                    <a:pt x="1494218" y="219405"/>
                  </a:lnTo>
                  <a:lnTo>
                    <a:pt x="1459534" y="190957"/>
                  </a:lnTo>
                  <a:lnTo>
                    <a:pt x="1423454" y="164223"/>
                  </a:lnTo>
                  <a:lnTo>
                    <a:pt x="1386039" y="139255"/>
                  </a:lnTo>
                  <a:lnTo>
                    <a:pt x="1347355" y="116141"/>
                  </a:lnTo>
                  <a:lnTo>
                    <a:pt x="1307465" y="94919"/>
                  </a:lnTo>
                  <a:lnTo>
                    <a:pt x="1266418" y="75666"/>
                  </a:lnTo>
                  <a:lnTo>
                    <a:pt x="1224292" y="58445"/>
                  </a:lnTo>
                  <a:lnTo>
                    <a:pt x="1181138" y="43319"/>
                  </a:lnTo>
                  <a:lnTo>
                    <a:pt x="1137031" y="30340"/>
                  </a:lnTo>
                  <a:lnTo>
                    <a:pt x="1092022" y="19583"/>
                  </a:lnTo>
                  <a:lnTo>
                    <a:pt x="1046187" y="11112"/>
                  </a:lnTo>
                  <a:lnTo>
                    <a:pt x="999578" y="4978"/>
                  </a:lnTo>
                  <a:lnTo>
                    <a:pt x="952271" y="1244"/>
                  </a:lnTo>
                  <a:lnTo>
                    <a:pt x="904316" y="0"/>
                  </a:lnTo>
                  <a:lnTo>
                    <a:pt x="856361" y="1244"/>
                  </a:lnTo>
                  <a:lnTo>
                    <a:pt x="809053" y="4978"/>
                  </a:lnTo>
                  <a:lnTo>
                    <a:pt x="762444" y="11112"/>
                  </a:lnTo>
                  <a:lnTo>
                    <a:pt x="716610" y="19583"/>
                  </a:lnTo>
                  <a:lnTo>
                    <a:pt x="671601" y="30340"/>
                  </a:lnTo>
                  <a:lnTo>
                    <a:pt x="627494" y="43319"/>
                  </a:lnTo>
                  <a:lnTo>
                    <a:pt x="584352" y="58445"/>
                  </a:lnTo>
                  <a:lnTo>
                    <a:pt x="542213" y="75666"/>
                  </a:lnTo>
                  <a:lnTo>
                    <a:pt x="501180" y="94919"/>
                  </a:lnTo>
                  <a:lnTo>
                    <a:pt x="461276" y="116141"/>
                  </a:lnTo>
                  <a:lnTo>
                    <a:pt x="422592" y="139255"/>
                  </a:lnTo>
                  <a:lnTo>
                    <a:pt x="385178" y="164223"/>
                  </a:lnTo>
                  <a:lnTo>
                    <a:pt x="349097" y="190957"/>
                  </a:lnTo>
                  <a:lnTo>
                    <a:pt x="314426" y="219405"/>
                  </a:lnTo>
                  <a:lnTo>
                    <a:pt x="281203" y="249516"/>
                  </a:lnTo>
                  <a:lnTo>
                    <a:pt x="249516" y="281203"/>
                  </a:lnTo>
                  <a:lnTo>
                    <a:pt x="219417" y="314413"/>
                  </a:lnTo>
                  <a:lnTo>
                    <a:pt x="190957" y="349097"/>
                  </a:lnTo>
                  <a:lnTo>
                    <a:pt x="164223" y="385178"/>
                  </a:lnTo>
                  <a:lnTo>
                    <a:pt x="139268" y="422592"/>
                  </a:lnTo>
                  <a:lnTo>
                    <a:pt x="116141" y="461276"/>
                  </a:lnTo>
                  <a:lnTo>
                    <a:pt x="94919" y="501167"/>
                  </a:lnTo>
                  <a:lnTo>
                    <a:pt x="75679" y="542213"/>
                  </a:lnTo>
                  <a:lnTo>
                    <a:pt x="58458" y="584339"/>
                  </a:lnTo>
                  <a:lnTo>
                    <a:pt x="43319" y="627494"/>
                  </a:lnTo>
                  <a:lnTo>
                    <a:pt x="30353" y="671601"/>
                  </a:lnTo>
                  <a:lnTo>
                    <a:pt x="19583" y="716610"/>
                  </a:lnTo>
                  <a:lnTo>
                    <a:pt x="11112" y="762444"/>
                  </a:lnTo>
                  <a:lnTo>
                    <a:pt x="4978" y="809040"/>
                  </a:lnTo>
                  <a:lnTo>
                    <a:pt x="1257" y="856361"/>
                  </a:lnTo>
                  <a:lnTo>
                    <a:pt x="0" y="904316"/>
                  </a:lnTo>
                  <a:lnTo>
                    <a:pt x="977" y="946429"/>
                  </a:lnTo>
                  <a:lnTo>
                    <a:pt x="3860" y="988047"/>
                  </a:lnTo>
                  <a:lnTo>
                    <a:pt x="8623" y="1029131"/>
                  </a:lnTo>
                  <a:lnTo>
                    <a:pt x="15189" y="1069644"/>
                  </a:lnTo>
                  <a:lnTo>
                    <a:pt x="30505" y="1069644"/>
                  </a:lnTo>
                  <a:lnTo>
                    <a:pt x="23812" y="1029144"/>
                  </a:lnTo>
                  <a:lnTo>
                    <a:pt x="18961" y="988072"/>
                  </a:lnTo>
                  <a:lnTo>
                    <a:pt x="16014" y="946442"/>
                  </a:lnTo>
                  <a:lnTo>
                    <a:pt x="15024" y="904316"/>
                  </a:lnTo>
                  <a:lnTo>
                    <a:pt x="16344" y="855586"/>
                  </a:lnTo>
                  <a:lnTo>
                    <a:pt x="20256" y="807554"/>
                  </a:lnTo>
                  <a:lnTo>
                    <a:pt x="26682" y="760260"/>
                  </a:lnTo>
                  <a:lnTo>
                    <a:pt x="35572" y="713778"/>
                  </a:lnTo>
                  <a:lnTo>
                    <a:pt x="46850" y="668172"/>
                  </a:lnTo>
                  <a:lnTo>
                    <a:pt x="60439" y="623531"/>
                  </a:lnTo>
                  <a:lnTo>
                    <a:pt x="76276" y="579894"/>
                  </a:lnTo>
                  <a:lnTo>
                    <a:pt x="94297" y="537362"/>
                  </a:lnTo>
                  <a:lnTo>
                    <a:pt x="114427" y="495973"/>
                  </a:lnTo>
                  <a:lnTo>
                    <a:pt x="136613" y="455815"/>
                  </a:lnTo>
                  <a:lnTo>
                    <a:pt x="160769" y="416953"/>
                  </a:lnTo>
                  <a:lnTo>
                    <a:pt x="186829" y="379450"/>
                  </a:lnTo>
                  <a:lnTo>
                    <a:pt x="214731" y="343369"/>
                  </a:lnTo>
                  <a:lnTo>
                    <a:pt x="244411" y="308787"/>
                  </a:lnTo>
                  <a:lnTo>
                    <a:pt x="275780" y="275780"/>
                  </a:lnTo>
                  <a:lnTo>
                    <a:pt x="308800" y="244398"/>
                  </a:lnTo>
                  <a:lnTo>
                    <a:pt x="343369" y="214731"/>
                  </a:lnTo>
                  <a:lnTo>
                    <a:pt x="379450" y="186829"/>
                  </a:lnTo>
                  <a:lnTo>
                    <a:pt x="416953" y="160769"/>
                  </a:lnTo>
                  <a:lnTo>
                    <a:pt x="455815" y="136613"/>
                  </a:lnTo>
                  <a:lnTo>
                    <a:pt x="495985" y="114427"/>
                  </a:lnTo>
                  <a:lnTo>
                    <a:pt x="537362" y="94297"/>
                  </a:lnTo>
                  <a:lnTo>
                    <a:pt x="579907" y="76276"/>
                  </a:lnTo>
                  <a:lnTo>
                    <a:pt x="623531" y="60426"/>
                  </a:lnTo>
                  <a:lnTo>
                    <a:pt x="668185" y="46837"/>
                  </a:lnTo>
                  <a:lnTo>
                    <a:pt x="713778" y="35572"/>
                  </a:lnTo>
                  <a:lnTo>
                    <a:pt x="760260" y="26682"/>
                  </a:lnTo>
                  <a:lnTo>
                    <a:pt x="807554" y="20243"/>
                  </a:lnTo>
                  <a:lnTo>
                    <a:pt x="855599" y="16332"/>
                  </a:lnTo>
                  <a:lnTo>
                    <a:pt x="904316" y="15024"/>
                  </a:lnTo>
                  <a:lnTo>
                    <a:pt x="953033" y="16332"/>
                  </a:lnTo>
                  <a:lnTo>
                    <a:pt x="1001077" y="20243"/>
                  </a:lnTo>
                  <a:lnTo>
                    <a:pt x="1048372" y="26682"/>
                  </a:lnTo>
                  <a:lnTo>
                    <a:pt x="1094854" y="35572"/>
                  </a:lnTo>
                  <a:lnTo>
                    <a:pt x="1140460" y="46837"/>
                  </a:lnTo>
                  <a:lnTo>
                    <a:pt x="1185100" y="60426"/>
                  </a:lnTo>
                  <a:lnTo>
                    <a:pt x="1228725" y="76276"/>
                  </a:lnTo>
                  <a:lnTo>
                    <a:pt x="1271270" y="94297"/>
                  </a:lnTo>
                  <a:lnTo>
                    <a:pt x="1312659" y="114427"/>
                  </a:lnTo>
                  <a:lnTo>
                    <a:pt x="1352816" y="136613"/>
                  </a:lnTo>
                  <a:lnTo>
                    <a:pt x="1391678" y="160769"/>
                  </a:lnTo>
                  <a:lnTo>
                    <a:pt x="1429181" y="186829"/>
                  </a:lnTo>
                  <a:lnTo>
                    <a:pt x="1465262" y="214731"/>
                  </a:lnTo>
                  <a:lnTo>
                    <a:pt x="1499831" y="244398"/>
                  </a:lnTo>
                  <a:lnTo>
                    <a:pt x="1532851" y="275780"/>
                  </a:lnTo>
                  <a:lnTo>
                    <a:pt x="1564220" y="308787"/>
                  </a:lnTo>
                  <a:lnTo>
                    <a:pt x="1593900" y="343369"/>
                  </a:lnTo>
                  <a:lnTo>
                    <a:pt x="1621802" y="379450"/>
                  </a:lnTo>
                  <a:lnTo>
                    <a:pt x="1647863" y="416953"/>
                  </a:lnTo>
                  <a:lnTo>
                    <a:pt x="1672018" y="455815"/>
                  </a:lnTo>
                  <a:lnTo>
                    <a:pt x="1694205" y="495973"/>
                  </a:lnTo>
                  <a:lnTo>
                    <a:pt x="1714334" y="537362"/>
                  </a:lnTo>
                  <a:lnTo>
                    <a:pt x="1732356" y="579894"/>
                  </a:lnTo>
                  <a:lnTo>
                    <a:pt x="1748193" y="623531"/>
                  </a:lnTo>
                  <a:lnTo>
                    <a:pt x="1761794" y="668172"/>
                  </a:lnTo>
                  <a:lnTo>
                    <a:pt x="1773059" y="713778"/>
                  </a:lnTo>
                  <a:lnTo>
                    <a:pt x="1781949" y="760260"/>
                  </a:lnTo>
                  <a:lnTo>
                    <a:pt x="1788375" y="807554"/>
                  </a:lnTo>
                  <a:lnTo>
                    <a:pt x="1792287" y="855586"/>
                  </a:lnTo>
                  <a:lnTo>
                    <a:pt x="1793608" y="904316"/>
                  </a:lnTo>
                  <a:lnTo>
                    <a:pt x="1792617" y="946442"/>
                  </a:lnTo>
                  <a:lnTo>
                    <a:pt x="1789671" y="988072"/>
                  </a:lnTo>
                  <a:lnTo>
                    <a:pt x="1784832" y="1029144"/>
                  </a:lnTo>
                  <a:lnTo>
                    <a:pt x="1778139" y="1069644"/>
                  </a:lnTo>
                  <a:lnTo>
                    <a:pt x="1793443" y="1069644"/>
                  </a:lnTo>
                  <a:lnTo>
                    <a:pt x="1800009" y="1029131"/>
                  </a:lnTo>
                  <a:lnTo>
                    <a:pt x="1804771" y="988047"/>
                  </a:lnTo>
                  <a:lnTo>
                    <a:pt x="1807667" y="946429"/>
                  </a:lnTo>
                  <a:lnTo>
                    <a:pt x="1808645" y="904316"/>
                  </a:lnTo>
                  <a:close/>
                </a:path>
              </a:pathLst>
            </a:custGeom>
            <a:solidFill>
              <a:srgbClr val="5857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108151" y="9406956"/>
              <a:ext cx="826769" cy="802640"/>
            </a:xfrm>
            <a:custGeom>
              <a:avLst/>
              <a:gdLst/>
              <a:ahLst/>
              <a:cxnLst/>
              <a:rect l="l" t="t" r="r" b="b"/>
              <a:pathLst>
                <a:path w="826769" h="802640">
                  <a:moveTo>
                    <a:pt x="119122" y="560144"/>
                  </a:moveTo>
                  <a:lnTo>
                    <a:pt x="57974" y="577406"/>
                  </a:lnTo>
                  <a:lnTo>
                    <a:pt x="23305" y="608621"/>
                  </a:lnTo>
                  <a:lnTo>
                    <a:pt x="2870" y="650557"/>
                  </a:lnTo>
                  <a:lnTo>
                    <a:pt x="0" y="698795"/>
                  </a:lnTo>
                  <a:lnTo>
                    <a:pt x="16072" y="744369"/>
                  </a:lnTo>
                  <a:lnTo>
                    <a:pt x="47287" y="779040"/>
                  </a:lnTo>
                  <a:lnTo>
                    <a:pt x="89224" y="799475"/>
                  </a:lnTo>
                  <a:lnTo>
                    <a:pt x="137461" y="802342"/>
                  </a:lnTo>
                  <a:lnTo>
                    <a:pt x="183034" y="786273"/>
                  </a:lnTo>
                  <a:lnTo>
                    <a:pt x="217702" y="755058"/>
                  </a:lnTo>
                  <a:lnTo>
                    <a:pt x="238137" y="713119"/>
                  </a:lnTo>
                  <a:lnTo>
                    <a:pt x="241008" y="664880"/>
                  </a:lnTo>
                  <a:lnTo>
                    <a:pt x="239950" y="657341"/>
                  </a:lnTo>
                  <a:lnTo>
                    <a:pt x="238128" y="650095"/>
                  </a:lnTo>
                  <a:lnTo>
                    <a:pt x="235793" y="643132"/>
                  </a:lnTo>
                  <a:lnTo>
                    <a:pt x="305883" y="567940"/>
                  </a:lnTo>
                  <a:lnTo>
                    <a:pt x="163366" y="567940"/>
                  </a:lnTo>
                  <a:lnTo>
                    <a:pt x="149169" y="563552"/>
                  </a:lnTo>
                  <a:lnTo>
                    <a:pt x="134375" y="560918"/>
                  </a:lnTo>
                  <a:lnTo>
                    <a:pt x="119122" y="560144"/>
                  </a:lnTo>
                  <a:close/>
                </a:path>
                <a:path w="826769" h="802640">
                  <a:moveTo>
                    <a:pt x="822885" y="0"/>
                  </a:moveTo>
                  <a:lnTo>
                    <a:pt x="816823" y="2083"/>
                  </a:lnTo>
                  <a:lnTo>
                    <a:pt x="809231" y="7528"/>
                  </a:lnTo>
                  <a:lnTo>
                    <a:pt x="808970" y="7790"/>
                  </a:lnTo>
                  <a:lnTo>
                    <a:pt x="163366" y="567940"/>
                  </a:lnTo>
                  <a:lnTo>
                    <a:pt x="305883" y="567940"/>
                  </a:lnTo>
                  <a:lnTo>
                    <a:pt x="814499" y="21871"/>
                  </a:lnTo>
                  <a:lnTo>
                    <a:pt x="818781" y="17172"/>
                  </a:lnTo>
                  <a:lnTo>
                    <a:pt x="824372" y="9894"/>
                  </a:lnTo>
                  <a:lnTo>
                    <a:pt x="826655" y="3905"/>
                  </a:lnTo>
                  <a:lnTo>
                    <a:pt x="822885" y="0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811909"/>
            <a:ext cx="17339786" cy="1135567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940"/>
              </a:spcBef>
            </a:pPr>
            <a:r>
              <a:rPr lang="en-US" spc="-145" dirty="0"/>
              <a:t>Latency</a:t>
            </a:r>
          </a:p>
        </p:txBody>
      </p:sp>
      <p:sp>
        <p:nvSpPr>
          <p:cNvPr id="21" name="內容版面配置區 20">
            <a:extLst>
              <a:ext uri="{FF2B5EF4-FFF2-40B4-BE49-F238E27FC236}">
                <a16:creationId xmlns:a16="http://schemas.microsoft.com/office/drawing/2014/main" id="{6FD93130-BA36-D3F6-E4B7-D2E0F9C78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4800" spc="30" dirty="0">
                <a:solidFill>
                  <a:srgbClr val="000000"/>
                </a:solidFill>
              </a:rPr>
              <a:t>Measures</a:t>
            </a:r>
            <a:r>
              <a:rPr lang="en-US" altLang="zh-TW" sz="4800" spc="-10" dirty="0">
                <a:solidFill>
                  <a:srgbClr val="000000"/>
                </a:solidFill>
              </a:rPr>
              <a:t> </a:t>
            </a:r>
            <a:r>
              <a:rPr lang="en-US" altLang="zh-TW" sz="4800" spc="25" dirty="0">
                <a:solidFill>
                  <a:srgbClr val="000000"/>
                </a:solidFill>
              </a:rPr>
              <a:t>the</a:t>
            </a:r>
            <a:r>
              <a:rPr lang="en-US" altLang="zh-TW" sz="4800" spc="-5" dirty="0">
                <a:solidFill>
                  <a:srgbClr val="000000"/>
                </a:solidFill>
              </a:rPr>
              <a:t> </a:t>
            </a:r>
            <a:r>
              <a:rPr lang="en-US" altLang="zh-TW" sz="4800" spc="-15" dirty="0">
                <a:solidFill>
                  <a:srgbClr val="000000"/>
                </a:solidFill>
              </a:rPr>
              <a:t>delay</a:t>
            </a:r>
            <a:r>
              <a:rPr lang="en-US" altLang="zh-TW" sz="4800" spc="-5" dirty="0">
                <a:solidFill>
                  <a:srgbClr val="000000"/>
                </a:solidFill>
              </a:rPr>
              <a:t> </a:t>
            </a:r>
            <a:r>
              <a:rPr lang="en-US" altLang="zh-TW" sz="4800" dirty="0">
                <a:solidFill>
                  <a:srgbClr val="000000"/>
                </a:solidFill>
              </a:rPr>
              <a:t>for</a:t>
            </a:r>
            <a:r>
              <a:rPr lang="en-US" altLang="zh-TW" sz="4800" spc="-10" dirty="0">
                <a:solidFill>
                  <a:srgbClr val="000000"/>
                </a:solidFill>
              </a:rPr>
              <a:t> </a:t>
            </a:r>
            <a:r>
              <a:rPr lang="en-US" altLang="zh-TW" sz="4800" spc="70" dirty="0">
                <a:solidFill>
                  <a:srgbClr val="000000"/>
                </a:solidFill>
              </a:rPr>
              <a:t>a</a:t>
            </a:r>
            <a:r>
              <a:rPr lang="en-US" altLang="zh-TW" sz="4800" spc="-5" dirty="0">
                <a:solidFill>
                  <a:srgbClr val="000000"/>
                </a:solidFill>
              </a:rPr>
              <a:t> </a:t>
            </a:r>
            <a:r>
              <a:rPr lang="en-US" altLang="zh-TW" sz="4800" spc="10" dirty="0">
                <a:solidFill>
                  <a:srgbClr val="000000"/>
                </a:solidFill>
              </a:rPr>
              <a:t>specific</a:t>
            </a:r>
            <a:r>
              <a:rPr lang="en-US" altLang="zh-TW" sz="4800" spc="-5" dirty="0">
                <a:solidFill>
                  <a:srgbClr val="000000"/>
                </a:solidFill>
              </a:rPr>
              <a:t> </a:t>
            </a:r>
            <a:r>
              <a:rPr lang="en-US" altLang="zh-TW" sz="4800" spc="35" dirty="0">
                <a:solidFill>
                  <a:srgbClr val="000000"/>
                </a:solidFill>
              </a:rPr>
              <a:t>task</a:t>
            </a:r>
            <a:endParaRPr lang="zh-TW" altLang="en-US" dirty="0"/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47</a:t>
            </a:fld>
            <a:endParaRPr lang="en-US" altLang="zh-TW" spc="75" dirty="0"/>
          </a:p>
        </p:txBody>
      </p:sp>
      <p:sp>
        <p:nvSpPr>
          <p:cNvPr id="3" name="object 3"/>
          <p:cNvSpPr txBox="1"/>
          <p:nvPr/>
        </p:nvSpPr>
        <p:spPr>
          <a:xfrm>
            <a:off x="8173224" y="10273455"/>
            <a:ext cx="11328400" cy="4025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50" dirty="0">
                <a:latin typeface="Arial" panose="020B0604020202020204" pitchFamily="34" charset="0"/>
                <a:cs typeface="Arial" panose="020B0604020202020204" pitchFamily="34" charset="0"/>
              </a:rPr>
              <a:t>Speed is measured on Nvidia Jetson AGX Orin with TensorRT, fp16, batch size 1.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80877" y="9004529"/>
            <a:ext cx="2123440" cy="836294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540385" marR="5080" indent="-528320">
              <a:lnSpc>
                <a:spcPct val="103099"/>
              </a:lnSpc>
              <a:spcBef>
                <a:spcPts val="40"/>
              </a:spcBef>
            </a:pPr>
            <a:r>
              <a:rPr sz="2600" b="1" spc="5" dirty="0">
                <a:latin typeface="Arial"/>
                <a:cs typeface="Arial"/>
              </a:rPr>
              <a:t>High</a:t>
            </a:r>
            <a:r>
              <a:rPr sz="2600" b="1" spc="-70" dirty="0">
                <a:latin typeface="Arial"/>
                <a:cs typeface="Arial"/>
              </a:rPr>
              <a:t> </a:t>
            </a:r>
            <a:r>
              <a:rPr sz="2600" b="1" spc="20" dirty="0">
                <a:latin typeface="Arial"/>
                <a:cs typeface="Arial"/>
              </a:rPr>
              <a:t>Latency </a:t>
            </a:r>
            <a:r>
              <a:rPr sz="2600" b="1" spc="-710" dirty="0">
                <a:latin typeface="Arial"/>
                <a:cs typeface="Arial"/>
              </a:rPr>
              <a:t> </a:t>
            </a:r>
            <a:r>
              <a:rPr sz="2600" b="1" spc="20" dirty="0">
                <a:latin typeface="Arial"/>
                <a:cs typeface="Arial"/>
              </a:rPr>
              <a:t>638ms</a:t>
            </a:r>
            <a:endParaRPr sz="2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092547" y="9004529"/>
            <a:ext cx="2061210" cy="836294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601980" marR="5080" indent="-589915">
              <a:lnSpc>
                <a:spcPct val="103099"/>
              </a:lnSpc>
              <a:spcBef>
                <a:spcPts val="40"/>
              </a:spcBef>
            </a:pPr>
            <a:r>
              <a:rPr sz="2600" b="1" spc="40" dirty="0">
                <a:latin typeface="Arial"/>
                <a:cs typeface="Arial"/>
              </a:rPr>
              <a:t>Low</a:t>
            </a:r>
            <a:r>
              <a:rPr sz="2600" b="1" spc="-80" dirty="0">
                <a:latin typeface="Arial"/>
                <a:cs typeface="Arial"/>
              </a:rPr>
              <a:t> </a:t>
            </a:r>
            <a:r>
              <a:rPr sz="2600" b="1" spc="20" dirty="0">
                <a:latin typeface="Arial"/>
                <a:cs typeface="Arial"/>
              </a:rPr>
              <a:t>Latency </a:t>
            </a:r>
            <a:r>
              <a:rPr sz="2600" b="1" spc="-710" dirty="0">
                <a:latin typeface="Arial"/>
                <a:cs typeface="Arial"/>
              </a:rPr>
              <a:t> </a:t>
            </a:r>
            <a:r>
              <a:rPr sz="2600" b="1" spc="20" dirty="0">
                <a:latin typeface="Arial"/>
                <a:cs typeface="Arial"/>
              </a:rPr>
              <a:t>46ms</a:t>
            </a:r>
            <a:endParaRPr sz="26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12710" y="4122587"/>
            <a:ext cx="9423796" cy="471189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1850" y="4122587"/>
            <a:ext cx="9423796" cy="4711898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811909"/>
            <a:ext cx="17339786" cy="1135567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940"/>
              </a:spcBef>
            </a:pPr>
            <a:r>
              <a:rPr lang="en-US" spc="-190" dirty="0"/>
              <a:t>Throughput</a:t>
            </a:r>
          </a:p>
        </p:txBody>
      </p:sp>
      <p:sp>
        <p:nvSpPr>
          <p:cNvPr id="20" name="內容版面配置區 19">
            <a:extLst>
              <a:ext uri="{FF2B5EF4-FFF2-40B4-BE49-F238E27FC236}">
                <a16:creationId xmlns:a16="http://schemas.microsoft.com/office/drawing/2014/main" id="{3B8A55DD-7EBB-56C3-D539-1A112050B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4800" spc="30" dirty="0">
                <a:solidFill>
                  <a:srgbClr val="000000"/>
                </a:solidFill>
              </a:rPr>
              <a:t>Measures</a:t>
            </a:r>
            <a:r>
              <a:rPr lang="en-US" altLang="zh-TW" sz="4800" spc="-5" dirty="0">
                <a:solidFill>
                  <a:srgbClr val="000000"/>
                </a:solidFill>
              </a:rPr>
              <a:t> </a:t>
            </a:r>
            <a:r>
              <a:rPr lang="en-US" altLang="zh-TW" sz="4800" spc="25" dirty="0">
                <a:solidFill>
                  <a:srgbClr val="000000"/>
                </a:solidFill>
              </a:rPr>
              <a:t>the</a:t>
            </a:r>
            <a:r>
              <a:rPr lang="en-US" altLang="zh-TW" sz="4800" spc="-5" dirty="0">
                <a:solidFill>
                  <a:srgbClr val="000000"/>
                </a:solidFill>
              </a:rPr>
              <a:t> </a:t>
            </a:r>
            <a:r>
              <a:rPr lang="en-US" altLang="zh-TW" sz="4800" spc="55" dirty="0">
                <a:solidFill>
                  <a:srgbClr val="000000"/>
                </a:solidFill>
              </a:rPr>
              <a:t>rate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75" dirty="0">
                <a:solidFill>
                  <a:srgbClr val="000000"/>
                </a:solidFill>
              </a:rPr>
              <a:t>at</a:t>
            </a:r>
            <a:r>
              <a:rPr lang="en-US" altLang="zh-TW" sz="4800" spc="-5" dirty="0">
                <a:solidFill>
                  <a:srgbClr val="000000"/>
                </a:solidFill>
              </a:rPr>
              <a:t> </a:t>
            </a:r>
            <a:r>
              <a:rPr lang="en-US" altLang="zh-TW" sz="4800" dirty="0">
                <a:solidFill>
                  <a:srgbClr val="000000"/>
                </a:solidFill>
              </a:rPr>
              <a:t>which </a:t>
            </a:r>
            <a:r>
              <a:rPr lang="en-US" altLang="zh-TW" sz="4800" spc="55" dirty="0">
                <a:solidFill>
                  <a:srgbClr val="000000"/>
                </a:solidFill>
              </a:rPr>
              <a:t>data</a:t>
            </a:r>
            <a:r>
              <a:rPr lang="en-US" altLang="zh-TW" sz="4800" spc="-5" dirty="0">
                <a:solidFill>
                  <a:srgbClr val="000000"/>
                </a:solidFill>
              </a:rPr>
              <a:t> </a:t>
            </a:r>
            <a:r>
              <a:rPr lang="en-US" altLang="zh-TW" sz="4800" spc="-75" dirty="0">
                <a:solidFill>
                  <a:srgbClr val="000000"/>
                </a:solidFill>
              </a:rPr>
              <a:t>is</a:t>
            </a:r>
            <a:r>
              <a:rPr lang="en-US" altLang="zh-TW" sz="4800" spc="-5" dirty="0">
                <a:solidFill>
                  <a:srgbClr val="000000"/>
                </a:solidFill>
              </a:rPr>
              <a:t> </a:t>
            </a:r>
            <a:r>
              <a:rPr lang="en-US" altLang="zh-TW" sz="4800" dirty="0">
                <a:solidFill>
                  <a:srgbClr val="000000"/>
                </a:solidFill>
              </a:rPr>
              <a:t>processed</a:t>
            </a:r>
            <a:endParaRPr lang="zh-TW" altLang="en-US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48</a:t>
            </a:fld>
            <a:endParaRPr lang="en-US" altLang="zh-TW" spc="75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89250" y="4041556"/>
            <a:ext cx="5382035" cy="538203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333988" y="4041556"/>
            <a:ext cx="5382035" cy="538203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198466" y="10029637"/>
            <a:ext cx="476377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40" dirty="0">
                <a:latin typeface="Arial"/>
                <a:cs typeface="Arial"/>
              </a:rPr>
              <a:t>Low</a:t>
            </a:r>
            <a:r>
              <a:rPr sz="2600" b="1" dirty="0">
                <a:latin typeface="Arial"/>
                <a:cs typeface="Arial"/>
              </a:rPr>
              <a:t> Throughput </a:t>
            </a:r>
            <a:r>
              <a:rPr sz="2600" b="1" spc="60" dirty="0">
                <a:latin typeface="Arial"/>
                <a:cs typeface="Arial"/>
              </a:rPr>
              <a:t>=</a:t>
            </a:r>
            <a:r>
              <a:rPr sz="2600" b="1" dirty="0">
                <a:latin typeface="Arial"/>
                <a:cs typeface="Arial"/>
              </a:rPr>
              <a:t> </a:t>
            </a:r>
            <a:r>
              <a:rPr sz="2600" b="1" spc="15" dirty="0">
                <a:latin typeface="Arial"/>
                <a:cs typeface="Arial"/>
              </a:rPr>
              <a:t>6.1</a:t>
            </a:r>
            <a:r>
              <a:rPr sz="2600" b="1" spc="5" dirty="0">
                <a:latin typeface="Arial"/>
                <a:cs typeface="Arial"/>
              </a:rPr>
              <a:t> </a:t>
            </a:r>
            <a:r>
              <a:rPr sz="2600" b="1" spc="30" dirty="0">
                <a:latin typeface="Arial"/>
                <a:cs typeface="Arial"/>
              </a:rPr>
              <a:t>video/s</a:t>
            </a:r>
            <a:endParaRPr sz="26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519062" y="10029637"/>
            <a:ext cx="50120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" dirty="0">
                <a:latin typeface="Arial"/>
                <a:cs typeface="Arial"/>
              </a:rPr>
              <a:t>High </a:t>
            </a:r>
            <a:r>
              <a:rPr sz="2600" b="1" dirty="0">
                <a:latin typeface="Arial"/>
                <a:cs typeface="Arial"/>
              </a:rPr>
              <a:t>Throughput</a:t>
            </a:r>
            <a:r>
              <a:rPr sz="2600" b="1" spc="5" dirty="0">
                <a:latin typeface="Arial"/>
                <a:cs typeface="Arial"/>
              </a:rPr>
              <a:t> </a:t>
            </a:r>
            <a:r>
              <a:rPr sz="2600" b="1" spc="60" dirty="0">
                <a:latin typeface="Arial"/>
                <a:cs typeface="Arial"/>
              </a:rPr>
              <a:t>=</a:t>
            </a:r>
            <a:r>
              <a:rPr sz="2600" b="1" spc="5" dirty="0">
                <a:latin typeface="Arial"/>
                <a:cs typeface="Arial"/>
              </a:rPr>
              <a:t> </a:t>
            </a:r>
            <a:r>
              <a:rPr sz="2600" b="1" spc="15" dirty="0">
                <a:latin typeface="Arial"/>
                <a:cs typeface="Arial"/>
              </a:rPr>
              <a:t>77.4</a:t>
            </a:r>
            <a:r>
              <a:rPr sz="2600" b="1" spc="5" dirty="0">
                <a:latin typeface="Arial"/>
                <a:cs typeface="Arial"/>
              </a:rPr>
              <a:t> </a:t>
            </a:r>
            <a:r>
              <a:rPr sz="2600" b="1" spc="30" dirty="0">
                <a:latin typeface="Arial"/>
                <a:cs typeface="Arial"/>
              </a:rPr>
              <a:t>video/s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45"/>
              <a:t>Latenc</a:t>
            </a:r>
            <a:r>
              <a:rPr lang="en-US"/>
              <a:t>y</a:t>
            </a:r>
            <a:r>
              <a:rPr lang="en-US" spc="-280"/>
              <a:t> </a:t>
            </a:r>
            <a:r>
              <a:rPr lang="en-US" spc="-300"/>
              <a:t>vs</a:t>
            </a:r>
            <a:r>
              <a:rPr lang="en-US" spc="-75"/>
              <a:t>.</a:t>
            </a:r>
            <a:r>
              <a:rPr lang="en-US" spc="-280"/>
              <a:t> </a:t>
            </a:r>
            <a:r>
              <a:rPr lang="en-US" spc="-204"/>
              <a:t>Th</a:t>
            </a:r>
            <a:r>
              <a:rPr lang="en-US" spc="-270"/>
              <a:t>r</a:t>
            </a:r>
            <a:r>
              <a:rPr lang="en-US" spc="-175"/>
              <a:t>oughput</a:t>
            </a:r>
            <a:endParaRPr lang="en-US" spc="-175" dirty="0"/>
          </a:p>
        </p:txBody>
      </p:sp>
      <p:sp>
        <p:nvSpPr>
          <p:cNvPr id="62" name="內容版面配置區 61">
            <a:extLst>
              <a:ext uri="{FF2B5EF4-FFF2-40B4-BE49-F238E27FC236}">
                <a16:creationId xmlns:a16="http://schemas.microsoft.com/office/drawing/2014/main" id="{9DD462EA-B0B1-7D7E-D2AF-18D150E6D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3960" dirty="0"/>
              <a:t>Does higher throughput translate to lower latency? Why?</a:t>
            </a:r>
          </a:p>
          <a:p>
            <a:r>
              <a:rPr lang="en-US" altLang="zh-TW" sz="3960" dirty="0"/>
              <a:t>Does lower latency translate to higher throughput? Why?</a:t>
            </a:r>
            <a:endParaRPr lang="zh-TW" altLang="en-US" sz="3960" dirty="0"/>
          </a:p>
        </p:txBody>
      </p:sp>
      <p:sp>
        <p:nvSpPr>
          <p:cNvPr id="51" name="object 5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49</a:t>
            </a:fld>
            <a:endParaRPr lang="en-US" altLang="zh-TW" spc="75" dirty="0"/>
          </a:p>
        </p:txBody>
      </p:sp>
      <p:sp>
        <p:nvSpPr>
          <p:cNvPr id="5" name="object 5"/>
          <p:cNvSpPr txBox="1"/>
          <p:nvPr/>
        </p:nvSpPr>
        <p:spPr>
          <a:xfrm>
            <a:off x="3069471" y="6088003"/>
            <a:ext cx="2617470" cy="666115"/>
          </a:xfrm>
          <a:prstGeom prst="rect">
            <a:avLst/>
          </a:prstGeom>
          <a:solidFill>
            <a:srgbClr val="0080CC"/>
          </a:solidFill>
        </p:spPr>
        <p:txBody>
          <a:bodyPr vert="horz" wrap="square" lIns="0" tIns="131445" rIns="0" bIns="0" rtlCol="0">
            <a:spAutoFit/>
          </a:bodyPr>
          <a:lstStyle/>
          <a:p>
            <a:pPr marL="842644">
              <a:lnSpc>
                <a:spcPct val="100000"/>
              </a:lnSpc>
              <a:spcBef>
                <a:spcPts val="1035"/>
              </a:spcBef>
            </a:pPr>
            <a:r>
              <a:rPr sz="2600" spc="20" dirty="0">
                <a:solidFill>
                  <a:srgbClr val="FFFFFF"/>
                </a:solidFill>
                <a:latin typeface="Arial MT"/>
                <a:cs typeface="Arial MT"/>
              </a:rPr>
              <a:t>50</a:t>
            </a:r>
            <a:r>
              <a:rPr sz="260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00" spc="95" dirty="0">
                <a:solidFill>
                  <a:srgbClr val="FFFFFF"/>
                </a:solidFill>
                <a:latin typeface="Arial MT"/>
                <a:cs typeface="Arial MT"/>
              </a:rPr>
              <a:t>ms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29076" y="6088003"/>
            <a:ext cx="2617470" cy="666115"/>
          </a:xfrm>
          <a:prstGeom prst="rect">
            <a:avLst/>
          </a:prstGeom>
          <a:solidFill>
            <a:srgbClr val="0080CC"/>
          </a:solidFill>
        </p:spPr>
        <p:txBody>
          <a:bodyPr vert="horz" wrap="square" lIns="0" tIns="131445" rIns="0" bIns="0" rtlCol="0">
            <a:spAutoFit/>
          </a:bodyPr>
          <a:lstStyle/>
          <a:p>
            <a:pPr marL="842644">
              <a:lnSpc>
                <a:spcPct val="100000"/>
              </a:lnSpc>
              <a:spcBef>
                <a:spcPts val="1035"/>
              </a:spcBef>
            </a:pPr>
            <a:r>
              <a:rPr sz="2600" spc="20" dirty="0">
                <a:solidFill>
                  <a:srgbClr val="FFFFFF"/>
                </a:solidFill>
                <a:latin typeface="Arial MT"/>
                <a:cs typeface="Arial MT"/>
              </a:rPr>
              <a:t>50</a:t>
            </a:r>
            <a:r>
              <a:rPr sz="260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00" spc="95" dirty="0">
                <a:solidFill>
                  <a:srgbClr val="FFFFFF"/>
                </a:solidFill>
                <a:latin typeface="Arial MT"/>
                <a:cs typeface="Arial MT"/>
              </a:rPr>
              <a:t>ms</a:t>
            </a:r>
            <a:endParaRPr sz="2600" dirty="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938250" y="4988560"/>
            <a:ext cx="2617470" cy="666115"/>
          </a:xfrm>
          <a:prstGeom prst="rect">
            <a:avLst/>
          </a:prstGeom>
          <a:solidFill>
            <a:srgbClr val="00ADBA"/>
          </a:solidFill>
        </p:spPr>
        <p:txBody>
          <a:bodyPr vert="horz" wrap="square" lIns="0" tIns="131445" rIns="0" bIns="0" rtlCol="0">
            <a:spAutoFit/>
          </a:bodyPr>
          <a:lstStyle/>
          <a:p>
            <a:pPr marL="749300">
              <a:lnSpc>
                <a:spcPct val="100000"/>
              </a:lnSpc>
              <a:spcBef>
                <a:spcPts val="1035"/>
              </a:spcBef>
            </a:pPr>
            <a:r>
              <a:rPr sz="2600" spc="20" dirty="0">
                <a:solidFill>
                  <a:srgbClr val="FFFFFF"/>
                </a:solidFill>
                <a:latin typeface="Arial MT"/>
                <a:cs typeface="Arial MT"/>
              </a:rPr>
              <a:t>100</a:t>
            </a:r>
            <a:r>
              <a:rPr sz="260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00" spc="95" dirty="0">
                <a:solidFill>
                  <a:srgbClr val="FFFFFF"/>
                </a:solidFill>
                <a:latin typeface="Arial MT"/>
                <a:cs typeface="Arial MT"/>
              </a:rPr>
              <a:t>ms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938250" y="5721522"/>
            <a:ext cx="2617470" cy="666115"/>
          </a:xfrm>
          <a:prstGeom prst="rect">
            <a:avLst/>
          </a:prstGeom>
          <a:solidFill>
            <a:srgbClr val="00ADBA"/>
          </a:solidFill>
        </p:spPr>
        <p:txBody>
          <a:bodyPr vert="horz" wrap="square" lIns="0" tIns="131445" rIns="0" bIns="0" rtlCol="0">
            <a:spAutoFit/>
          </a:bodyPr>
          <a:lstStyle/>
          <a:p>
            <a:pPr marL="749300">
              <a:lnSpc>
                <a:spcPct val="100000"/>
              </a:lnSpc>
              <a:spcBef>
                <a:spcPts val="1035"/>
              </a:spcBef>
            </a:pPr>
            <a:r>
              <a:rPr sz="2600" spc="20" dirty="0">
                <a:solidFill>
                  <a:srgbClr val="FFFFFF"/>
                </a:solidFill>
                <a:latin typeface="Arial MT"/>
                <a:cs typeface="Arial MT"/>
              </a:rPr>
              <a:t>100</a:t>
            </a:r>
            <a:r>
              <a:rPr sz="260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00" spc="95" dirty="0">
                <a:solidFill>
                  <a:srgbClr val="FFFFFF"/>
                </a:solidFill>
                <a:latin typeface="Arial MT"/>
                <a:cs typeface="Arial MT"/>
              </a:rPr>
              <a:t>ms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3938250" y="6454484"/>
            <a:ext cx="2617470" cy="666115"/>
          </a:xfrm>
          <a:prstGeom prst="rect">
            <a:avLst/>
          </a:prstGeom>
          <a:solidFill>
            <a:srgbClr val="00ADBA"/>
          </a:solidFill>
        </p:spPr>
        <p:txBody>
          <a:bodyPr vert="horz" wrap="square" lIns="0" tIns="131445" rIns="0" bIns="0" rtlCol="0">
            <a:spAutoFit/>
          </a:bodyPr>
          <a:lstStyle/>
          <a:p>
            <a:pPr marL="749300">
              <a:lnSpc>
                <a:spcPct val="100000"/>
              </a:lnSpc>
              <a:spcBef>
                <a:spcPts val="1035"/>
              </a:spcBef>
            </a:pPr>
            <a:r>
              <a:rPr sz="2600" spc="20" dirty="0">
                <a:solidFill>
                  <a:srgbClr val="FFFFFF"/>
                </a:solidFill>
                <a:latin typeface="Arial MT"/>
                <a:cs typeface="Arial MT"/>
              </a:rPr>
              <a:t>100</a:t>
            </a:r>
            <a:r>
              <a:rPr sz="260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00" spc="95" dirty="0">
                <a:solidFill>
                  <a:srgbClr val="FFFFFF"/>
                </a:solidFill>
                <a:latin typeface="Arial MT"/>
                <a:cs typeface="Arial MT"/>
              </a:rPr>
              <a:t>ms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3938250" y="7187446"/>
            <a:ext cx="2617470" cy="666115"/>
          </a:xfrm>
          <a:prstGeom prst="rect">
            <a:avLst/>
          </a:prstGeom>
          <a:solidFill>
            <a:srgbClr val="00ADBA"/>
          </a:solidFill>
        </p:spPr>
        <p:txBody>
          <a:bodyPr vert="horz" wrap="square" lIns="0" tIns="131445" rIns="0" bIns="0" rtlCol="0">
            <a:spAutoFit/>
          </a:bodyPr>
          <a:lstStyle/>
          <a:p>
            <a:pPr marL="749300">
              <a:lnSpc>
                <a:spcPct val="100000"/>
              </a:lnSpc>
              <a:spcBef>
                <a:spcPts val="1035"/>
              </a:spcBef>
            </a:pPr>
            <a:r>
              <a:rPr sz="2600" spc="20" dirty="0">
                <a:solidFill>
                  <a:srgbClr val="FFFFFF"/>
                </a:solidFill>
                <a:latin typeface="Arial MT"/>
                <a:cs typeface="Arial MT"/>
              </a:rPr>
              <a:t>100</a:t>
            </a:r>
            <a:r>
              <a:rPr sz="260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00" spc="95" dirty="0">
                <a:solidFill>
                  <a:srgbClr val="FFFFFF"/>
                </a:solidFill>
                <a:latin typeface="Arial MT"/>
                <a:cs typeface="Arial MT"/>
              </a:rPr>
              <a:t>ms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3270779" y="8203625"/>
            <a:ext cx="5299758" cy="1791515"/>
          </a:xfrm>
          <a:prstGeom prst="rect">
            <a:avLst/>
          </a:prstGeom>
        </p:spPr>
        <p:txBody>
          <a:bodyPr vert="horz" wrap="square" lIns="0" tIns="252729" rIns="0" bIns="0" rtlCol="0">
            <a:spAutoFit/>
          </a:bodyPr>
          <a:lstStyle/>
          <a:p>
            <a:pPr marL="741045">
              <a:lnSpc>
                <a:spcPct val="100000"/>
              </a:lnSpc>
              <a:spcBef>
                <a:spcPts val="1989"/>
              </a:spcBef>
            </a:pPr>
            <a:r>
              <a:rPr sz="2800" spc="10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  <a:r>
              <a:rPr sz="2800" spc="-85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10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905"/>
              </a:spcBef>
            </a:pPr>
            <a:r>
              <a:rPr sz="2800" spc="-5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Latency:</a:t>
            </a:r>
            <a:r>
              <a:rPr sz="2800" spc="-7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10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sz="2800" spc="-65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175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280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Throughput:</a:t>
            </a:r>
            <a:r>
              <a:rPr sz="2800" spc="-75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10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sz="2800" spc="-75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5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image/s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923929" y="8175713"/>
            <a:ext cx="4579931" cy="1791515"/>
          </a:xfrm>
          <a:prstGeom prst="rect">
            <a:avLst/>
          </a:prstGeom>
        </p:spPr>
        <p:txBody>
          <a:bodyPr vert="horz" wrap="square" lIns="0" tIns="252729" rIns="0" bIns="0" rtlCol="0">
            <a:spAutoFit/>
          </a:bodyPr>
          <a:lstStyle/>
          <a:p>
            <a:pPr marL="741045">
              <a:lnSpc>
                <a:spcPct val="100000"/>
              </a:lnSpc>
              <a:spcBef>
                <a:spcPts val="1989"/>
              </a:spcBef>
            </a:pPr>
            <a:r>
              <a:rPr sz="280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 1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905"/>
              </a:spcBef>
            </a:pPr>
            <a:r>
              <a:rPr sz="280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Latency: 50 ms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280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Throughput: 20 image/s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577339" y="6370508"/>
            <a:ext cx="374015" cy="100965"/>
            <a:chOff x="1382156" y="5604018"/>
            <a:chExt cx="374015" cy="100965"/>
          </a:xfrm>
        </p:grpSpPr>
        <p:sp>
          <p:nvSpPr>
            <p:cNvPr id="14" name="object 14"/>
            <p:cNvSpPr/>
            <p:nvPr/>
          </p:nvSpPr>
          <p:spPr>
            <a:xfrm>
              <a:off x="1382156" y="5654278"/>
              <a:ext cx="283845" cy="0"/>
            </a:xfrm>
            <a:custGeom>
              <a:avLst/>
              <a:gdLst/>
              <a:ahLst/>
              <a:cxnLst/>
              <a:rect l="l" t="t" r="r" b="b"/>
              <a:pathLst>
                <a:path w="283844">
                  <a:moveTo>
                    <a:pt x="0" y="0"/>
                  </a:moveTo>
                  <a:lnTo>
                    <a:pt x="273164" y="0"/>
                  </a:lnTo>
                  <a:lnTo>
                    <a:pt x="283635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655321" y="5604018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4" h="100964">
                  <a:moveTo>
                    <a:pt x="0" y="0"/>
                  </a:moveTo>
                  <a:lnTo>
                    <a:pt x="0" y="100520"/>
                  </a:lnTo>
                  <a:lnTo>
                    <a:pt x="100520" y="502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8503860" y="6370508"/>
            <a:ext cx="374015" cy="100965"/>
            <a:chOff x="7308677" y="5604018"/>
            <a:chExt cx="374015" cy="100965"/>
          </a:xfrm>
        </p:grpSpPr>
        <p:sp>
          <p:nvSpPr>
            <p:cNvPr id="17" name="object 17"/>
            <p:cNvSpPr/>
            <p:nvPr/>
          </p:nvSpPr>
          <p:spPr>
            <a:xfrm>
              <a:off x="7308677" y="5654278"/>
              <a:ext cx="283845" cy="0"/>
            </a:xfrm>
            <a:custGeom>
              <a:avLst/>
              <a:gdLst/>
              <a:ahLst/>
              <a:cxnLst/>
              <a:rect l="l" t="t" r="r" b="b"/>
              <a:pathLst>
                <a:path w="283845">
                  <a:moveTo>
                    <a:pt x="0" y="0"/>
                  </a:moveTo>
                  <a:lnTo>
                    <a:pt x="273164" y="0"/>
                  </a:lnTo>
                  <a:lnTo>
                    <a:pt x="283635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581842" y="5604018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4">
                  <a:moveTo>
                    <a:pt x="0" y="0"/>
                  </a:moveTo>
                  <a:lnTo>
                    <a:pt x="0" y="100520"/>
                  </a:lnTo>
                  <a:lnTo>
                    <a:pt x="100520" y="502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13498473" y="5271065"/>
            <a:ext cx="374015" cy="100965"/>
            <a:chOff x="12303290" y="4504575"/>
            <a:chExt cx="374015" cy="100965"/>
          </a:xfrm>
        </p:grpSpPr>
        <p:sp>
          <p:nvSpPr>
            <p:cNvPr id="20" name="object 20"/>
            <p:cNvSpPr/>
            <p:nvPr/>
          </p:nvSpPr>
          <p:spPr>
            <a:xfrm>
              <a:off x="12303290" y="4554835"/>
              <a:ext cx="283845" cy="0"/>
            </a:xfrm>
            <a:custGeom>
              <a:avLst/>
              <a:gdLst/>
              <a:ahLst/>
              <a:cxnLst/>
              <a:rect l="l" t="t" r="r" b="b"/>
              <a:pathLst>
                <a:path w="283845">
                  <a:moveTo>
                    <a:pt x="0" y="0"/>
                  </a:moveTo>
                  <a:lnTo>
                    <a:pt x="273164" y="0"/>
                  </a:lnTo>
                  <a:lnTo>
                    <a:pt x="283635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2576454" y="450457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4">
                  <a:moveTo>
                    <a:pt x="0" y="0"/>
                  </a:moveTo>
                  <a:lnTo>
                    <a:pt x="0" y="100520"/>
                  </a:lnTo>
                  <a:lnTo>
                    <a:pt x="100520" y="502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13498473" y="6004026"/>
            <a:ext cx="374015" cy="100965"/>
            <a:chOff x="12303290" y="5237536"/>
            <a:chExt cx="374015" cy="100965"/>
          </a:xfrm>
        </p:grpSpPr>
        <p:sp>
          <p:nvSpPr>
            <p:cNvPr id="23" name="object 23"/>
            <p:cNvSpPr/>
            <p:nvPr/>
          </p:nvSpPr>
          <p:spPr>
            <a:xfrm>
              <a:off x="12303290" y="5287797"/>
              <a:ext cx="283845" cy="0"/>
            </a:xfrm>
            <a:custGeom>
              <a:avLst/>
              <a:gdLst/>
              <a:ahLst/>
              <a:cxnLst/>
              <a:rect l="l" t="t" r="r" b="b"/>
              <a:pathLst>
                <a:path w="283845">
                  <a:moveTo>
                    <a:pt x="0" y="0"/>
                  </a:moveTo>
                  <a:lnTo>
                    <a:pt x="273164" y="0"/>
                  </a:lnTo>
                  <a:lnTo>
                    <a:pt x="283635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576454" y="5237536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4">
                  <a:moveTo>
                    <a:pt x="0" y="0"/>
                  </a:moveTo>
                  <a:lnTo>
                    <a:pt x="0" y="100520"/>
                  </a:lnTo>
                  <a:lnTo>
                    <a:pt x="100520" y="502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13498473" y="6736988"/>
            <a:ext cx="374015" cy="100965"/>
            <a:chOff x="12303290" y="5970498"/>
            <a:chExt cx="374015" cy="100965"/>
          </a:xfrm>
        </p:grpSpPr>
        <p:sp>
          <p:nvSpPr>
            <p:cNvPr id="26" name="object 26"/>
            <p:cNvSpPr/>
            <p:nvPr/>
          </p:nvSpPr>
          <p:spPr>
            <a:xfrm>
              <a:off x="12303290" y="6020758"/>
              <a:ext cx="283845" cy="0"/>
            </a:xfrm>
            <a:custGeom>
              <a:avLst/>
              <a:gdLst/>
              <a:ahLst/>
              <a:cxnLst/>
              <a:rect l="l" t="t" r="r" b="b"/>
              <a:pathLst>
                <a:path w="283845">
                  <a:moveTo>
                    <a:pt x="0" y="0"/>
                  </a:moveTo>
                  <a:lnTo>
                    <a:pt x="273164" y="0"/>
                  </a:lnTo>
                  <a:lnTo>
                    <a:pt x="283635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2576454" y="5970498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4">
                  <a:moveTo>
                    <a:pt x="0" y="0"/>
                  </a:moveTo>
                  <a:lnTo>
                    <a:pt x="0" y="100520"/>
                  </a:lnTo>
                  <a:lnTo>
                    <a:pt x="100520" y="502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13498473" y="7469950"/>
            <a:ext cx="374015" cy="100965"/>
            <a:chOff x="12303290" y="6703460"/>
            <a:chExt cx="374015" cy="100965"/>
          </a:xfrm>
        </p:grpSpPr>
        <p:sp>
          <p:nvSpPr>
            <p:cNvPr id="29" name="object 29"/>
            <p:cNvSpPr/>
            <p:nvPr/>
          </p:nvSpPr>
          <p:spPr>
            <a:xfrm>
              <a:off x="12303290" y="6753720"/>
              <a:ext cx="283845" cy="0"/>
            </a:xfrm>
            <a:custGeom>
              <a:avLst/>
              <a:gdLst/>
              <a:ahLst/>
              <a:cxnLst/>
              <a:rect l="l" t="t" r="r" b="b"/>
              <a:pathLst>
                <a:path w="283845">
                  <a:moveTo>
                    <a:pt x="0" y="0"/>
                  </a:moveTo>
                  <a:lnTo>
                    <a:pt x="273164" y="0"/>
                  </a:lnTo>
                  <a:lnTo>
                    <a:pt x="283635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2576454" y="6703460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0" y="0"/>
                  </a:moveTo>
                  <a:lnTo>
                    <a:pt x="0" y="100520"/>
                  </a:lnTo>
                  <a:lnTo>
                    <a:pt x="100520" y="502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16650210" y="7480422"/>
            <a:ext cx="374015" cy="100965"/>
            <a:chOff x="15455027" y="6713932"/>
            <a:chExt cx="374015" cy="100965"/>
          </a:xfrm>
        </p:grpSpPr>
        <p:sp>
          <p:nvSpPr>
            <p:cNvPr id="32" name="object 32"/>
            <p:cNvSpPr/>
            <p:nvPr/>
          </p:nvSpPr>
          <p:spPr>
            <a:xfrm>
              <a:off x="15455027" y="6764192"/>
              <a:ext cx="283845" cy="0"/>
            </a:xfrm>
            <a:custGeom>
              <a:avLst/>
              <a:gdLst/>
              <a:ahLst/>
              <a:cxnLst/>
              <a:rect l="l" t="t" r="r" b="b"/>
              <a:pathLst>
                <a:path w="283844">
                  <a:moveTo>
                    <a:pt x="0" y="0"/>
                  </a:moveTo>
                  <a:lnTo>
                    <a:pt x="273164" y="0"/>
                  </a:lnTo>
                  <a:lnTo>
                    <a:pt x="283635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5728191" y="6713932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0" y="0"/>
                  </a:moveTo>
                  <a:lnTo>
                    <a:pt x="0" y="100520"/>
                  </a:lnTo>
                  <a:lnTo>
                    <a:pt x="100520" y="502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16621362" y="6742224"/>
            <a:ext cx="374015" cy="100965"/>
            <a:chOff x="15426179" y="5975734"/>
            <a:chExt cx="374015" cy="100965"/>
          </a:xfrm>
        </p:grpSpPr>
        <p:sp>
          <p:nvSpPr>
            <p:cNvPr id="35" name="object 35"/>
            <p:cNvSpPr/>
            <p:nvPr/>
          </p:nvSpPr>
          <p:spPr>
            <a:xfrm>
              <a:off x="15426179" y="6025994"/>
              <a:ext cx="283845" cy="0"/>
            </a:xfrm>
            <a:custGeom>
              <a:avLst/>
              <a:gdLst/>
              <a:ahLst/>
              <a:cxnLst/>
              <a:rect l="l" t="t" r="r" b="b"/>
              <a:pathLst>
                <a:path w="283844">
                  <a:moveTo>
                    <a:pt x="0" y="0"/>
                  </a:moveTo>
                  <a:lnTo>
                    <a:pt x="273164" y="0"/>
                  </a:lnTo>
                  <a:lnTo>
                    <a:pt x="283635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5699343" y="5975734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4">
                  <a:moveTo>
                    <a:pt x="0" y="0"/>
                  </a:moveTo>
                  <a:lnTo>
                    <a:pt x="0" y="100520"/>
                  </a:lnTo>
                  <a:lnTo>
                    <a:pt x="100520" y="502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16621362" y="6004026"/>
            <a:ext cx="374015" cy="100965"/>
            <a:chOff x="15426179" y="5237536"/>
            <a:chExt cx="374015" cy="100965"/>
          </a:xfrm>
        </p:grpSpPr>
        <p:sp>
          <p:nvSpPr>
            <p:cNvPr id="38" name="object 38"/>
            <p:cNvSpPr/>
            <p:nvPr/>
          </p:nvSpPr>
          <p:spPr>
            <a:xfrm>
              <a:off x="15426179" y="5287797"/>
              <a:ext cx="283845" cy="0"/>
            </a:xfrm>
            <a:custGeom>
              <a:avLst/>
              <a:gdLst/>
              <a:ahLst/>
              <a:cxnLst/>
              <a:rect l="l" t="t" r="r" b="b"/>
              <a:pathLst>
                <a:path w="283844">
                  <a:moveTo>
                    <a:pt x="0" y="0"/>
                  </a:moveTo>
                  <a:lnTo>
                    <a:pt x="273164" y="0"/>
                  </a:lnTo>
                  <a:lnTo>
                    <a:pt x="283635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5699343" y="5237536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4">
                  <a:moveTo>
                    <a:pt x="0" y="0"/>
                  </a:moveTo>
                  <a:lnTo>
                    <a:pt x="0" y="100520"/>
                  </a:lnTo>
                  <a:lnTo>
                    <a:pt x="100520" y="502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16621362" y="5271065"/>
            <a:ext cx="374015" cy="100965"/>
            <a:chOff x="15426179" y="4504575"/>
            <a:chExt cx="374015" cy="100965"/>
          </a:xfrm>
        </p:grpSpPr>
        <p:sp>
          <p:nvSpPr>
            <p:cNvPr id="41" name="object 41"/>
            <p:cNvSpPr/>
            <p:nvPr/>
          </p:nvSpPr>
          <p:spPr>
            <a:xfrm>
              <a:off x="15426179" y="4554835"/>
              <a:ext cx="283845" cy="0"/>
            </a:xfrm>
            <a:custGeom>
              <a:avLst/>
              <a:gdLst/>
              <a:ahLst/>
              <a:cxnLst/>
              <a:rect l="l" t="t" r="r" b="b"/>
              <a:pathLst>
                <a:path w="283844">
                  <a:moveTo>
                    <a:pt x="0" y="0"/>
                  </a:moveTo>
                  <a:lnTo>
                    <a:pt x="273164" y="0"/>
                  </a:lnTo>
                  <a:lnTo>
                    <a:pt x="283635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5699343" y="450457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4">
                  <a:moveTo>
                    <a:pt x="0" y="0"/>
                  </a:moveTo>
                  <a:lnTo>
                    <a:pt x="0" y="100520"/>
                  </a:lnTo>
                  <a:lnTo>
                    <a:pt x="100520" y="502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3" name="object 4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679817" y="4988550"/>
            <a:ext cx="666388" cy="665650"/>
          </a:xfrm>
          <a:prstGeom prst="rect">
            <a:avLst/>
          </a:prstGeom>
        </p:spPr>
      </p:pic>
      <p:pic>
        <p:nvPicPr>
          <p:cNvPr id="44" name="object 4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679817" y="5721491"/>
            <a:ext cx="666388" cy="665651"/>
          </a:xfrm>
          <a:prstGeom prst="rect">
            <a:avLst/>
          </a:prstGeom>
        </p:spPr>
      </p:pic>
      <p:pic>
        <p:nvPicPr>
          <p:cNvPr id="45" name="object 4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679817" y="6459709"/>
            <a:ext cx="666388" cy="665650"/>
          </a:xfrm>
          <a:prstGeom prst="rect">
            <a:avLst/>
          </a:prstGeom>
        </p:spPr>
      </p:pic>
      <p:pic>
        <p:nvPicPr>
          <p:cNvPr id="46" name="object 4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79817" y="7187436"/>
            <a:ext cx="666388" cy="665650"/>
          </a:xfrm>
          <a:prstGeom prst="rect">
            <a:avLst/>
          </a:prstGeom>
        </p:spPr>
      </p:pic>
      <p:pic>
        <p:nvPicPr>
          <p:cNvPr id="47" name="object 4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95713" y="5303927"/>
            <a:ext cx="666388" cy="665649"/>
          </a:xfrm>
          <a:prstGeom prst="rect">
            <a:avLst/>
          </a:prstGeom>
        </p:spPr>
      </p:pic>
      <p:pic>
        <p:nvPicPr>
          <p:cNvPr id="48" name="object 4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64051" y="5303927"/>
            <a:ext cx="666388" cy="6656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05" dirty="0"/>
              <a:t>Lecture</a:t>
            </a:r>
            <a:r>
              <a:rPr lang="en-US" spc="-330" dirty="0"/>
              <a:t> </a:t>
            </a:r>
            <a:r>
              <a:rPr lang="en-US" spc="-180" dirty="0"/>
              <a:t>Plan</a:t>
            </a:r>
          </a:p>
        </p:txBody>
      </p:sp>
      <p:sp>
        <p:nvSpPr>
          <p:cNvPr id="20" name="內容版面配置區 19">
            <a:extLst>
              <a:ext uri="{FF2B5EF4-FFF2-40B4-BE49-F238E27FC236}">
                <a16:creationId xmlns:a16="http://schemas.microsoft.com/office/drawing/2014/main" id="{93ACF02E-D6CC-D45C-C91C-FA791CA4F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indent="-914400">
              <a:buFont typeface="+mj-lt"/>
              <a:buAutoNum type="arabicPeriod"/>
            </a:pPr>
            <a:r>
              <a:rPr lang="en-US" altLang="zh-TW" dirty="0"/>
              <a:t>Review the </a:t>
            </a:r>
            <a:r>
              <a:rPr lang="en-US" altLang="zh-TW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terminology of neural networks</a:t>
            </a:r>
          </a:p>
          <a:p>
            <a:pPr marL="914400" indent="-914400">
              <a:buFont typeface="+mj-lt"/>
              <a:buAutoNum type="arabicPeriod"/>
            </a:pPr>
            <a:r>
              <a:rPr lang="en-US" altLang="zh-TW" dirty="0"/>
              <a:t>Review </a:t>
            </a:r>
            <a:r>
              <a:rPr lang="en-US" altLang="zh-TW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popular building blocks </a:t>
            </a:r>
            <a:r>
              <a:rPr lang="en-US" altLang="zh-TW" dirty="0"/>
              <a:t>in a neural network</a:t>
            </a:r>
          </a:p>
          <a:p>
            <a:pPr marL="914400" indent="-914400">
              <a:buFont typeface="+mj-lt"/>
              <a:buAutoNum type="arabicPeriod"/>
            </a:pPr>
            <a:r>
              <a:rPr lang="en-US" altLang="zh-TW" dirty="0"/>
              <a:t>Review </a:t>
            </a:r>
            <a:r>
              <a:rPr lang="en-US" altLang="zh-TW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convolutional neural networks’</a:t>
            </a:r>
            <a:r>
              <a:rPr lang="en-US" altLang="zh-TW" dirty="0"/>
              <a:t> architecture</a:t>
            </a:r>
          </a:p>
          <a:p>
            <a:pPr marL="914400" indent="-914400">
              <a:buFont typeface="+mj-lt"/>
              <a:buAutoNum type="arabicPeriod"/>
            </a:pPr>
            <a:r>
              <a:rPr lang="en-US" altLang="zh-TW" dirty="0"/>
              <a:t>Introduce </a:t>
            </a:r>
            <a:r>
              <a:rPr lang="en-US" altLang="zh-TW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popular efficiency metrics </a:t>
            </a:r>
            <a:r>
              <a:rPr lang="en-US" altLang="zh-TW" dirty="0"/>
              <a:t>for neural </a:t>
            </a:r>
            <a:r>
              <a:rPr lang="en-US" altLang="zh-TW" dirty="0" err="1"/>
              <a:t>netowrks</a:t>
            </a:r>
            <a:endParaRPr lang="zh-TW" altLang="en-US" dirty="0"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5</a:t>
            </a:fld>
            <a:endParaRPr lang="en-US" altLang="zh-TW" spc="75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CA33429-DD8F-EB4B-77D4-847E42232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Latency</a:t>
            </a:r>
            <a:endParaRPr kumimoji="1" lang="zh-TW" altLang="en-US" dirty="0"/>
          </a:p>
        </p:txBody>
      </p:sp>
      <p:sp>
        <p:nvSpPr>
          <p:cNvPr id="4" name="object 22">
            <a:extLst>
              <a:ext uri="{FF2B5EF4-FFF2-40B4-BE49-F238E27FC236}">
                <a16:creationId xmlns:a16="http://schemas.microsoft.com/office/drawing/2014/main" id="{73E5D3AE-87D3-7A0B-8A62-3D6AFC97B787}"/>
              </a:ext>
            </a:extLst>
          </p:cNvPr>
          <p:cNvSpPr/>
          <p:nvPr/>
        </p:nvSpPr>
        <p:spPr>
          <a:xfrm>
            <a:off x="6986651" y="2445822"/>
            <a:ext cx="1309370" cy="942975"/>
          </a:xfrm>
          <a:custGeom>
            <a:avLst/>
            <a:gdLst/>
            <a:ahLst/>
            <a:cxnLst/>
            <a:rect l="l" t="t" r="r" b="b"/>
            <a:pathLst>
              <a:path w="1309370" h="942975">
                <a:moveTo>
                  <a:pt x="1308860" y="0"/>
                </a:moveTo>
                <a:lnTo>
                  <a:pt x="0" y="0"/>
                </a:lnTo>
                <a:lnTo>
                  <a:pt x="0" y="942379"/>
                </a:lnTo>
                <a:lnTo>
                  <a:pt x="1308860" y="942379"/>
                </a:lnTo>
                <a:lnTo>
                  <a:pt x="1308860" y="0"/>
                </a:lnTo>
                <a:close/>
              </a:path>
            </a:pathLst>
          </a:custGeom>
          <a:solidFill>
            <a:srgbClr val="00ADBA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23">
            <a:extLst>
              <a:ext uri="{FF2B5EF4-FFF2-40B4-BE49-F238E27FC236}">
                <a16:creationId xmlns:a16="http://schemas.microsoft.com/office/drawing/2014/main" id="{918AA637-5F6B-2EA7-8803-813104D92D51}"/>
              </a:ext>
            </a:extLst>
          </p:cNvPr>
          <p:cNvSpPr txBox="1"/>
          <p:nvPr/>
        </p:nvSpPr>
        <p:spPr>
          <a:xfrm>
            <a:off x="7231327" y="2486821"/>
            <a:ext cx="819785" cy="802207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 indent="5715">
              <a:lnSpc>
                <a:spcPct val="103099"/>
              </a:lnSpc>
              <a:spcBef>
                <a:spcPts val="40"/>
              </a:spcBef>
            </a:pPr>
            <a:r>
              <a:rPr sz="2600" spc="7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Load  </a:t>
            </a:r>
            <a:r>
              <a:rPr sz="2600" spc="9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endParaRPr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24">
            <a:extLst>
              <a:ext uri="{FF2B5EF4-FFF2-40B4-BE49-F238E27FC236}">
                <a16:creationId xmlns:a16="http://schemas.microsoft.com/office/drawing/2014/main" id="{0CD7E0CC-27E1-C039-34C4-7B0D6B28062A}"/>
              </a:ext>
            </a:extLst>
          </p:cNvPr>
          <p:cNvSpPr/>
          <p:nvPr/>
        </p:nvSpPr>
        <p:spPr>
          <a:xfrm>
            <a:off x="8372023" y="2445822"/>
            <a:ext cx="1309370" cy="942975"/>
          </a:xfrm>
          <a:custGeom>
            <a:avLst/>
            <a:gdLst/>
            <a:ahLst/>
            <a:cxnLst/>
            <a:rect l="l" t="t" r="r" b="b"/>
            <a:pathLst>
              <a:path w="1309370" h="942975">
                <a:moveTo>
                  <a:pt x="1308860" y="0"/>
                </a:moveTo>
                <a:lnTo>
                  <a:pt x="0" y="0"/>
                </a:lnTo>
                <a:lnTo>
                  <a:pt x="0" y="942379"/>
                </a:lnTo>
                <a:lnTo>
                  <a:pt x="1308860" y="942379"/>
                </a:lnTo>
                <a:lnTo>
                  <a:pt x="1308860" y="0"/>
                </a:lnTo>
                <a:close/>
              </a:path>
            </a:pathLst>
          </a:custGeom>
          <a:solidFill>
            <a:srgbClr val="00ADBA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25">
            <a:extLst>
              <a:ext uri="{FF2B5EF4-FFF2-40B4-BE49-F238E27FC236}">
                <a16:creationId xmlns:a16="http://schemas.microsoft.com/office/drawing/2014/main" id="{75896A73-54B0-4DB7-ED22-4599CFA5575F}"/>
              </a:ext>
            </a:extLst>
          </p:cNvPr>
          <p:cNvSpPr txBox="1"/>
          <p:nvPr/>
        </p:nvSpPr>
        <p:spPr>
          <a:xfrm>
            <a:off x="8473788" y="2486821"/>
            <a:ext cx="1105535" cy="802207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 indent="148590">
              <a:lnSpc>
                <a:spcPct val="103099"/>
              </a:lnSpc>
              <a:spcBef>
                <a:spcPts val="40"/>
              </a:spcBef>
            </a:pPr>
            <a:r>
              <a:rPr sz="2600" spc="9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Load </a:t>
            </a:r>
            <a:r>
              <a:rPr sz="2600" spc="9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600" spc="-1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z="2600" spc="8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eight</a:t>
            </a:r>
            <a:endParaRPr sz="2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26">
            <a:extLst>
              <a:ext uri="{FF2B5EF4-FFF2-40B4-BE49-F238E27FC236}">
                <a16:creationId xmlns:a16="http://schemas.microsoft.com/office/drawing/2014/main" id="{CE66820B-1544-8065-92E5-C474BE232581}"/>
              </a:ext>
            </a:extLst>
          </p:cNvPr>
          <p:cNvSpPr/>
          <p:nvPr/>
        </p:nvSpPr>
        <p:spPr>
          <a:xfrm>
            <a:off x="15985539" y="3460577"/>
            <a:ext cx="1309370" cy="942975"/>
          </a:xfrm>
          <a:custGeom>
            <a:avLst/>
            <a:gdLst/>
            <a:ahLst/>
            <a:cxnLst/>
            <a:rect l="l" t="t" r="r" b="b"/>
            <a:pathLst>
              <a:path w="1309369" h="942975">
                <a:moveTo>
                  <a:pt x="1308860" y="0"/>
                </a:moveTo>
                <a:lnTo>
                  <a:pt x="0" y="0"/>
                </a:lnTo>
                <a:lnTo>
                  <a:pt x="0" y="942379"/>
                </a:lnTo>
                <a:lnTo>
                  <a:pt x="1308860" y="942379"/>
                </a:lnTo>
                <a:lnTo>
                  <a:pt x="1308860" y="0"/>
                </a:lnTo>
                <a:close/>
              </a:path>
            </a:pathLst>
          </a:custGeom>
          <a:solidFill>
            <a:srgbClr val="00ADBA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27">
            <a:extLst>
              <a:ext uri="{FF2B5EF4-FFF2-40B4-BE49-F238E27FC236}">
                <a16:creationId xmlns:a16="http://schemas.microsoft.com/office/drawing/2014/main" id="{DCFFCB8E-2E38-9D46-9244-A66E6F876020}"/>
              </a:ext>
            </a:extLst>
          </p:cNvPr>
          <p:cNvSpPr txBox="1"/>
          <p:nvPr/>
        </p:nvSpPr>
        <p:spPr>
          <a:xfrm>
            <a:off x="16093673" y="3501570"/>
            <a:ext cx="1092835" cy="802207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 indent="120650">
              <a:lnSpc>
                <a:spcPct val="103099"/>
              </a:lnSpc>
              <a:spcBef>
                <a:spcPts val="40"/>
              </a:spcBef>
            </a:pPr>
            <a:r>
              <a:rPr sz="2600" spc="5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Store </a:t>
            </a:r>
            <a:r>
              <a:rPr sz="2600" spc="6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600" spc="9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endParaRPr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object 28">
            <a:extLst>
              <a:ext uri="{FF2B5EF4-FFF2-40B4-BE49-F238E27FC236}">
                <a16:creationId xmlns:a16="http://schemas.microsoft.com/office/drawing/2014/main" id="{9AE00F78-A7D1-1553-FE9C-BB1ABF1AE3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649479"/>
              </p:ext>
            </p:extLst>
          </p:nvPr>
        </p:nvGraphicFramePr>
        <p:xfrm>
          <a:off x="9680883" y="2407572"/>
          <a:ext cx="6226809" cy="19571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68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6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678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78567">
                <a:tc gridSpan="3">
                  <a:txBody>
                    <a:bodyPr/>
                    <a:lstStyle/>
                    <a:p>
                      <a:pPr marL="842644">
                        <a:lnSpc>
                          <a:spcPct val="100000"/>
                        </a:lnSpc>
                        <a:spcBef>
                          <a:spcPts val="2110"/>
                        </a:spcBef>
                      </a:pPr>
                      <a:r>
                        <a:rPr sz="2600" spc="9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Compute</a:t>
                      </a:r>
                      <a:endParaRPr sz="2600" dirty="0">
                        <a:latin typeface="Arial MT"/>
                        <a:cs typeface="Arial MT"/>
                      </a:endParaRPr>
                    </a:p>
                  </a:txBody>
                  <a:tcPr marL="0" marR="0" marT="267970" marB="0">
                    <a:lnL w="76500">
                      <a:solidFill>
                        <a:srgbClr val="FFFFFF"/>
                      </a:solidFill>
                      <a:prstDash val="solid"/>
                    </a:lnL>
                    <a:lnR w="76510">
                      <a:solidFill>
                        <a:srgbClr val="FFFFFF"/>
                      </a:solidFill>
                      <a:prstDash val="solid"/>
                    </a:lnR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0080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 marR="113030" indent="120650">
                        <a:lnSpc>
                          <a:spcPct val="103099"/>
                        </a:lnSpc>
                        <a:spcBef>
                          <a:spcPts val="365"/>
                        </a:spcBef>
                      </a:pPr>
                      <a:r>
                        <a:rPr sz="2600" spc="5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Store </a:t>
                      </a:r>
                      <a:r>
                        <a:rPr sz="2600" spc="6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60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Output</a:t>
                      </a:r>
                      <a:endParaRPr sz="2600">
                        <a:latin typeface="Arial MT"/>
                        <a:cs typeface="Arial MT"/>
                      </a:endParaRPr>
                    </a:p>
                  </a:txBody>
                  <a:tcPr marL="0" marR="0" marT="46355" marB="0">
                    <a:lnL w="76510">
                      <a:solidFill>
                        <a:srgbClr val="FFFFFF"/>
                      </a:solidFill>
                      <a:prstDash val="solid"/>
                    </a:lnL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00ADB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76200">
                      <a:solidFill>
                        <a:srgbClr val="FF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8567">
                <a:tc>
                  <a:txBody>
                    <a:bodyPr/>
                    <a:lstStyle/>
                    <a:p>
                      <a:pPr marL="307340" marR="287655" indent="5715">
                        <a:lnSpc>
                          <a:spcPct val="103099"/>
                        </a:lnSpc>
                        <a:spcBef>
                          <a:spcPts val="650"/>
                        </a:spcBef>
                      </a:pPr>
                      <a:r>
                        <a:rPr sz="260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Load  Input</a:t>
                      </a:r>
                      <a:endParaRPr sz="2600" dirty="0">
                        <a:latin typeface="Arial MT"/>
                        <a:cs typeface="Arial MT"/>
                      </a:endParaRPr>
                    </a:p>
                  </a:txBody>
                  <a:tcPr marL="0" marR="0" marT="82550" marB="0">
                    <a:lnL w="76500">
                      <a:solidFill>
                        <a:srgbClr val="FFFFFF"/>
                      </a:solidFill>
                      <a:prstDash val="solid"/>
                    </a:lnL>
                    <a:lnR w="7651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00ADBA"/>
                    </a:solidFill>
                  </a:tcPr>
                </a:tc>
                <a:tc>
                  <a:txBody>
                    <a:bodyPr/>
                    <a:lstStyle/>
                    <a:p>
                      <a:pPr marL="152400" marR="106680" indent="148590">
                        <a:lnSpc>
                          <a:spcPct val="103099"/>
                        </a:lnSpc>
                        <a:spcBef>
                          <a:spcPts val="650"/>
                        </a:spcBef>
                      </a:pPr>
                      <a:r>
                        <a:rPr sz="2600" spc="9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Load </a:t>
                      </a:r>
                      <a:r>
                        <a:rPr sz="2600" spc="9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600" spc="-5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W</a:t>
                      </a:r>
                      <a:r>
                        <a:rPr sz="260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eight</a:t>
                      </a:r>
                      <a:endParaRPr sz="2600">
                        <a:latin typeface="Arial MT"/>
                        <a:cs typeface="Arial MT"/>
                      </a:endParaRPr>
                    </a:p>
                  </a:txBody>
                  <a:tcPr marL="0" marR="0" marT="82550" marB="0">
                    <a:lnL w="76510">
                      <a:solidFill>
                        <a:srgbClr val="FFFFFF"/>
                      </a:solidFill>
                      <a:prstDash val="solid"/>
                    </a:lnL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00ADB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7651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</a:tcPr>
                </a:tc>
                <a:tc gridSpan="2">
                  <a:txBody>
                    <a:bodyPr/>
                    <a:lstStyle/>
                    <a:p>
                      <a:pPr marL="844550">
                        <a:lnSpc>
                          <a:spcPct val="100000"/>
                        </a:lnSpc>
                        <a:spcBef>
                          <a:spcPts val="2395"/>
                        </a:spcBef>
                      </a:pPr>
                      <a:r>
                        <a:rPr sz="2600" spc="9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Compute</a:t>
                      </a:r>
                      <a:endParaRPr sz="2600" dirty="0">
                        <a:latin typeface="Arial MT"/>
                        <a:cs typeface="Arial MT"/>
                      </a:endParaRPr>
                    </a:p>
                  </a:txBody>
                  <a:tcPr marL="0" marR="0" marT="304165" marB="0">
                    <a:lnL w="76510">
                      <a:solidFill>
                        <a:srgbClr val="FFFFFF"/>
                      </a:solidFill>
                      <a:prstDash val="solid"/>
                    </a:lnL>
                    <a:lnR w="7651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0080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1" name="object 29">
            <a:extLst>
              <a:ext uri="{FF2B5EF4-FFF2-40B4-BE49-F238E27FC236}">
                <a16:creationId xmlns:a16="http://schemas.microsoft.com/office/drawing/2014/main" id="{8B07F756-4645-1815-31B7-ADAA73D4C77A}"/>
              </a:ext>
            </a:extLst>
          </p:cNvPr>
          <p:cNvGrpSpPr/>
          <p:nvPr/>
        </p:nvGrpSpPr>
        <p:grpSpPr>
          <a:xfrm>
            <a:off x="6158393" y="4588278"/>
            <a:ext cx="11964670" cy="176530"/>
            <a:chOff x="4069917" y="3611552"/>
            <a:chExt cx="11964670" cy="176530"/>
          </a:xfrm>
        </p:grpSpPr>
        <p:sp>
          <p:nvSpPr>
            <p:cNvPr id="12" name="object 30">
              <a:extLst>
                <a:ext uri="{FF2B5EF4-FFF2-40B4-BE49-F238E27FC236}">
                  <a16:creationId xmlns:a16="http://schemas.microsoft.com/office/drawing/2014/main" id="{1064E859-6CF6-4D47-42A5-520D3E0C11CB}"/>
                </a:ext>
              </a:extLst>
            </p:cNvPr>
            <p:cNvSpPr/>
            <p:nvPr/>
          </p:nvSpPr>
          <p:spPr>
            <a:xfrm>
              <a:off x="4069917" y="3699508"/>
              <a:ext cx="11809730" cy="0"/>
            </a:xfrm>
            <a:custGeom>
              <a:avLst/>
              <a:gdLst/>
              <a:ahLst/>
              <a:cxnLst/>
              <a:rect l="l" t="t" r="r" b="b"/>
              <a:pathLst>
                <a:path w="11809730">
                  <a:moveTo>
                    <a:pt x="0" y="0"/>
                  </a:moveTo>
                  <a:lnTo>
                    <a:pt x="11788353" y="0"/>
                  </a:lnTo>
                  <a:lnTo>
                    <a:pt x="11809294" y="0"/>
                  </a:lnTo>
                </a:path>
              </a:pathLst>
            </a:custGeom>
            <a:ln w="418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31">
              <a:extLst>
                <a:ext uri="{FF2B5EF4-FFF2-40B4-BE49-F238E27FC236}">
                  <a16:creationId xmlns:a16="http://schemas.microsoft.com/office/drawing/2014/main" id="{25290218-F43E-1DF4-5C47-9F92BA5899D7}"/>
                </a:ext>
              </a:extLst>
            </p:cNvPr>
            <p:cNvSpPr/>
            <p:nvPr/>
          </p:nvSpPr>
          <p:spPr>
            <a:xfrm>
              <a:off x="15858271" y="3611552"/>
              <a:ext cx="176530" cy="176530"/>
            </a:xfrm>
            <a:custGeom>
              <a:avLst/>
              <a:gdLst/>
              <a:ahLst/>
              <a:cxnLst/>
              <a:rect l="l" t="t" r="r" b="b"/>
              <a:pathLst>
                <a:path w="176530" h="176529">
                  <a:moveTo>
                    <a:pt x="0" y="0"/>
                  </a:moveTo>
                  <a:lnTo>
                    <a:pt x="0" y="175910"/>
                  </a:lnTo>
                  <a:lnTo>
                    <a:pt x="175910" y="879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32">
            <a:extLst>
              <a:ext uri="{FF2B5EF4-FFF2-40B4-BE49-F238E27FC236}">
                <a16:creationId xmlns:a16="http://schemas.microsoft.com/office/drawing/2014/main" id="{4AB9CA52-93A5-7E96-0E73-CCA4148F62CB}"/>
              </a:ext>
            </a:extLst>
          </p:cNvPr>
          <p:cNvSpPr txBox="1"/>
          <p:nvPr/>
        </p:nvSpPr>
        <p:spPr>
          <a:xfrm>
            <a:off x="18264277" y="4356738"/>
            <a:ext cx="14224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i="1" dirty="0">
                <a:latin typeface="Times New Roman"/>
                <a:cs typeface="Times New Roman"/>
              </a:rPr>
              <a:t>t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15" name="object 33">
            <a:extLst>
              <a:ext uri="{FF2B5EF4-FFF2-40B4-BE49-F238E27FC236}">
                <a16:creationId xmlns:a16="http://schemas.microsoft.com/office/drawing/2014/main" id="{1ACAA78B-ECB2-8B92-AD23-78277FAC65CB}"/>
              </a:ext>
            </a:extLst>
          </p:cNvPr>
          <p:cNvSpPr txBox="1"/>
          <p:nvPr/>
        </p:nvSpPr>
        <p:spPr>
          <a:xfrm>
            <a:off x="2571569" y="3027794"/>
            <a:ext cx="6928588" cy="100469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15"/>
              </a:spcBef>
            </a:pPr>
            <a:r>
              <a:rPr sz="3300" b="1" dirty="0">
                <a:solidFill>
                  <a:srgbClr val="A31F34"/>
                </a:solidFill>
                <a:latin typeface="Arial"/>
                <a:cs typeface="Arial"/>
              </a:rPr>
              <a:t>Data Movement and  </a:t>
            </a:r>
            <a:br>
              <a:rPr lang="en-US" sz="3300" b="1" dirty="0">
                <a:solidFill>
                  <a:srgbClr val="A31F34"/>
                </a:solidFill>
                <a:latin typeface="Arial"/>
                <a:cs typeface="Arial"/>
              </a:rPr>
            </a:br>
            <a:r>
              <a:rPr sz="3300" b="1" dirty="0">
                <a:solidFill>
                  <a:srgbClr val="A31F34"/>
                </a:solidFill>
                <a:latin typeface="Arial"/>
                <a:cs typeface="Arial"/>
              </a:rPr>
              <a:t>Computation can be overlapped.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16" name="object 34">
            <a:extLst>
              <a:ext uri="{FF2B5EF4-FFF2-40B4-BE49-F238E27FC236}">
                <a16:creationId xmlns:a16="http://schemas.microsoft.com/office/drawing/2014/main" id="{07BA9059-86C5-0D29-FAE1-3B60D9F78BF1}"/>
              </a:ext>
            </a:extLst>
          </p:cNvPr>
          <p:cNvSpPr/>
          <p:nvPr/>
        </p:nvSpPr>
        <p:spPr>
          <a:xfrm>
            <a:off x="9638100" y="3144431"/>
            <a:ext cx="196850" cy="159385"/>
          </a:xfrm>
          <a:custGeom>
            <a:avLst/>
            <a:gdLst/>
            <a:ahLst/>
            <a:cxnLst/>
            <a:rect l="l" t="t" r="r" b="b"/>
            <a:pathLst>
              <a:path w="196850" h="159385">
                <a:moveTo>
                  <a:pt x="196653" y="0"/>
                </a:moveTo>
                <a:lnTo>
                  <a:pt x="0" y="2471"/>
                </a:lnTo>
                <a:lnTo>
                  <a:pt x="80636" y="158811"/>
                </a:lnTo>
                <a:lnTo>
                  <a:pt x="196653" y="0"/>
                </a:lnTo>
                <a:close/>
              </a:path>
            </a:pathLst>
          </a:custGeom>
          <a:solidFill>
            <a:srgbClr val="A31F34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object 35">
            <a:extLst>
              <a:ext uri="{FF2B5EF4-FFF2-40B4-BE49-F238E27FC236}">
                <a16:creationId xmlns:a16="http://schemas.microsoft.com/office/drawing/2014/main" id="{9538ADD1-56CA-2769-BCA2-3F8FF6B77454}"/>
              </a:ext>
            </a:extLst>
          </p:cNvPr>
          <p:cNvGrpSpPr/>
          <p:nvPr/>
        </p:nvGrpSpPr>
        <p:grpSpPr>
          <a:xfrm>
            <a:off x="9307588" y="3194533"/>
            <a:ext cx="410845" cy="1030605"/>
            <a:chOff x="7219112" y="2217807"/>
            <a:chExt cx="410845" cy="1030605"/>
          </a:xfrm>
        </p:grpSpPr>
        <p:sp>
          <p:nvSpPr>
            <p:cNvPr id="18" name="object 36">
              <a:extLst>
                <a:ext uri="{FF2B5EF4-FFF2-40B4-BE49-F238E27FC236}">
                  <a16:creationId xmlns:a16="http://schemas.microsoft.com/office/drawing/2014/main" id="{4ADB6E24-2A92-A4B3-7B2A-729457433F62}"/>
                </a:ext>
              </a:extLst>
            </p:cNvPr>
            <p:cNvSpPr/>
            <p:nvPr/>
          </p:nvSpPr>
          <p:spPr>
            <a:xfrm>
              <a:off x="7240054" y="2238749"/>
              <a:ext cx="368935" cy="909319"/>
            </a:xfrm>
            <a:custGeom>
              <a:avLst/>
              <a:gdLst/>
              <a:ahLst/>
              <a:cxnLst/>
              <a:rect l="l" t="t" r="r" b="b"/>
              <a:pathLst>
                <a:path w="368934" h="909319">
                  <a:moveTo>
                    <a:pt x="262470" y="908694"/>
                  </a:moveTo>
                  <a:lnTo>
                    <a:pt x="205188" y="854343"/>
                  </a:lnTo>
                  <a:lnTo>
                    <a:pt x="167604" y="814058"/>
                  </a:lnTo>
                  <a:lnTo>
                    <a:pt x="133812" y="774214"/>
                  </a:lnTo>
                  <a:lnTo>
                    <a:pt x="103812" y="734814"/>
                  </a:lnTo>
                  <a:lnTo>
                    <a:pt x="77605" y="695855"/>
                  </a:lnTo>
                  <a:lnTo>
                    <a:pt x="55190" y="657339"/>
                  </a:lnTo>
                  <a:lnTo>
                    <a:pt x="36567" y="619266"/>
                  </a:lnTo>
                  <a:lnTo>
                    <a:pt x="21737" y="581635"/>
                  </a:lnTo>
                  <a:lnTo>
                    <a:pt x="10699" y="544447"/>
                  </a:lnTo>
                  <a:lnTo>
                    <a:pt x="0" y="471398"/>
                  </a:lnTo>
                  <a:lnTo>
                    <a:pt x="338" y="435538"/>
                  </a:lnTo>
                  <a:lnTo>
                    <a:pt x="12393" y="365144"/>
                  </a:lnTo>
                  <a:lnTo>
                    <a:pt x="39616" y="296521"/>
                  </a:lnTo>
                  <a:lnTo>
                    <a:pt x="58916" y="262873"/>
                  </a:lnTo>
                  <a:lnTo>
                    <a:pt x="82009" y="229668"/>
                  </a:lnTo>
                  <a:lnTo>
                    <a:pt x="108894" y="196905"/>
                  </a:lnTo>
                  <a:lnTo>
                    <a:pt x="139571" y="164585"/>
                  </a:lnTo>
                  <a:lnTo>
                    <a:pt x="174040" y="132707"/>
                  </a:lnTo>
                  <a:lnTo>
                    <a:pt x="212301" y="101272"/>
                  </a:lnTo>
                  <a:lnTo>
                    <a:pt x="254355" y="70279"/>
                  </a:lnTo>
                  <a:lnTo>
                    <a:pt x="300201" y="39730"/>
                  </a:lnTo>
                  <a:lnTo>
                    <a:pt x="349839" y="9622"/>
                  </a:lnTo>
                  <a:lnTo>
                    <a:pt x="368498" y="0"/>
                  </a:lnTo>
                </a:path>
              </a:pathLst>
            </a:custGeom>
            <a:ln w="41883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object 37">
              <a:extLst>
                <a:ext uri="{FF2B5EF4-FFF2-40B4-BE49-F238E27FC236}">
                  <a16:creationId xmlns:a16="http://schemas.microsoft.com/office/drawing/2014/main" id="{D50809CF-B41F-8DAB-2701-81D5299A642A}"/>
                </a:ext>
              </a:extLst>
            </p:cNvPr>
            <p:cNvSpPr/>
            <p:nvPr/>
          </p:nvSpPr>
          <p:spPr>
            <a:xfrm>
              <a:off x="7429389" y="3067027"/>
              <a:ext cx="191135" cy="181610"/>
            </a:xfrm>
            <a:custGeom>
              <a:avLst/>
              <a:gdLst/>
              <a:ahLst/>
              <a:cxnLst/>
              <a:rect l="l" t="t" r="r" b="b"/>
              <a:pathLst>
                <a:path w="191134" h="181610">
                  <a:moveTo>
                    <a:pt x="114467" y="0"/>
                  </a:moveTo>
                  <a:lnTo>
                    <a:pt x="0" y="133577"/>
                  </a:lnTo>
                  <a:lnTo>
                    <a:pt x="190810" y="181261"/>
                  </a:lnTo>
                  <a:lnTo>
                    <a:pt x="114467" y="0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object 2">
            <a:extLst>
              <a:ext uri="{FF2B5EF4-FFF2-40B4-BE49-F238E27FC236}">
                <a16:creationId xmlns:a16="http://schemas.microsoft.com/office/drawing/2014/main" id="{E95BBA59-B028-8DDB-DFAE-2B15F20CE460}"/>
              </a:ext>
            </a:extLst>
          </p:cNvPr>
          <p:cNvGrpSpPr/>
          <p:nvPr/>
        </p:nvGrpSpPr>
        <p:grpSpPr>
          <a:xfrm>
            <a:off x="7351872" y="10096625"/>
            <a:ext cx="12370435" cy="1031478"/>
            <a:chOff x="7008739" y="9801711"/>
            <a:chExt cx="12370435" cy="1031478"/>
          </a:xfrm>
        </p:grpSpPr>
        <p:sp>
          <p:nvSpPr>
            <p:cNvPr id="21" name="object 4">
              <a:extLst>
                <a:ext uri="{FF2B5EF4-FFF2-40B4-BE49-F238E27FC236}">
                  <a16:creationId xmlns:a16="http://schemas.microsoft.com/office/drawing/2014/main" id="{62975CA1-F80D-F806-B743-36B9617E2633}"/>
                </a:ext>
              </a:extLst>
            </p:cNvPr>
            <p:cNvSpPr/>
            <p:nvPr/>
          </p:nvSpPr>
          <p:spPr>
            <a:xfrm>
              <a:off x="7008739" y="10362019"/>
              <a:ext cx="12370435" cy="471170"/>
            </a:xfrm>
            <a:custGeom>
              <a:avLst/>
              <a:gdLst/>
              <a:ahLst/>
              <a:cxnLst/>
              <a:rect l="l" t="t" r="r" b="b"/>
              <a:pathLst>
                <a:path w="12370435" h="471170">
                  <a:moveTo>
                    <a:pt x="12370356" y="0"/>
                  </a:moveTo>
                  <a:lnTo>
                    <a:pt x="0" y="0"/>
                  </a:lnTo>
                  <a:lnTo>
                    <a:pt x="0" y="470771"/>
                  </a:lnTo>
                  <a:lnTo>
                    <a:pt x="12370356" y="470771"/>
                  </a:lnTo>
                  <a:lnTo>
                    <a:pt x="12370356" y="0"/>
                  </a:lnTo>
                  <a:close/>
                </a:path>
              </a:pathLst>
            </a:custGeom>
            <a:solidFill>
              <a:srgbClr val="E7CF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5">
              <a:extLst>
                <a:ext uri="{FF2B5EF4-FFF2-40B4-BE49-F238E27FC236}">
                  <a16:creationId xmlns:a16="http://schemas.microsoft.com/office/drawing/2014/main" id="{73063A0C-C9E2-1812-DD06-2F47AAC26B84}"/>
                </a:ext>
              </a:extLst>
            </p:cNvPr>
            <p:cNvSpPr/>
            <p:nvPr/>
          </p:nvSpPr>
          <p:spPr>
            <a:xfrm>
              <a:off x="7008739" y="9801711"/>
              <a:ext cx="12370435" cy="471170"/>
            </a:xfrm>
            <a:custGeom>
              <a:avLst/>
              <a:gdLst/>
              <a:ahLst/>
              <a:cxnLst/>
              <a:rect l="l" t="t" r="r" b="b"/>
              <a:pathLst>
                <a:path w="12370435" h="471170">
                  <a:moveTo>
                    <a:pt x="12370356" y="0"/>
                  </a:moveTo>
                  <a:lnTo>
                    <a:pt x="0" y="0"/>
                  </a:lnTo>
                  <a:lnTo>
                    <a:pt x="0" y="470771"/>
                  </a:lnTo>
                  <a:lnTo>
                    <a:pt x="12370356" y="470771"/>
                  </a:lnTo>
                  <a:lnTo>
                    <a:pt x="12370356" y="0"/>
                  </a:lnTo>
                  <a:close/>
                </a:path>
              </a:pathLst>
            </a:custGeom>
            <a:solidFill>
              <a:srgbClr val="FDED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8">
            <a:extLst>
              <a:ext uri="{FF2B5EF4-FFF2-40B4-BE49-F238E27FC236}">
                <a16:creationId xmlns:a16="http://schemas.microsoft.com/office/drawing/2014/main" id="{FFBB5823-73AA-5257-F300-C50E4F33AE14}"/>
              </a:ext>
            </a:extLst>
          </p:cNvPr>
          <p:cNvSpPr/>
          <p:nvPr/>
        </p:nvSpPr>
        <p:spPr>
          <a:xfrm>
            <a:off x="4262060" y="6624993"/>
            <a:ext cx="15447644" cy="1056005"/>
          </a:xfrm>
          <a:custGeom>
            <a:avLst/>
            <a:gdLst/>
            <a:ahLst/>
            <a:cxnLst/>
            <a:rect l="l" t="t" r="r" b="b"/>
            <a:pathLst>
              <a:path w="15447644" h="1056004">
                <a:moveTo>
                  <a:pt x="15447320" y="0"/>
                </a:moveTo>
                <a:lnTo>
                  <a:pt x="0" y="0"/>
                </a:lnTo>
                <a:lnTo>
                  <a:pt x="0" y="1055412"/>
                </a:lnTo>
                <a:lnTo>
                  <a:pt x="15447320" y="1055412"/>
                </a:lnTo>
                <a:lnTo>
                  <a:pt x="15447320" y="0"/>
                </a:lnTo>
                <a:close/>
              </a:path>
            </a:pathLst>
          </a:custGeom>
          <a:solidFill>
            <a:srgbClr val="E7CF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9">
            <a:extLst>
              <a:ext uri="{FF2B5EF4-FFF2-40B4-BE49-F238E27FC236}">
                <a16:creationId xmlns:a16="http://schemas.microsoft.com/office/drawing/2014/main" id="{F1342060-0B35-9982-EE6D-3DD875D049F7}"/>
              </a:ext>
            </a:extLst>
          </p:cNvPr>
          <p:cNvSpPr/>
          <p:nvPr/>
        </p:nvSpPr>
        <p:spPr>
          <a:xfrm>
            <a:off x="6881300" y="9400186"/>
            <a:ext cx="12833985" cy="471170"/>
          </a:xfrm>
          <a:custGeom>
            <a:avLst/>
            <a:gdLst/>
            <a:ahLst/>
            <a:cxnLst/>
            <a:rect l="l" t="t" r="r" b="b"/>
            <a:pathLst>
              <a:path w="12833985" h="471170">
                <a:moveTo>
                  <a:pt x="12833682" y="0"/>
                </a:moveTo>
                <a:lnTo>
                  <a:pt x="0" y="0"/>
                </a:lnTo>
                <a:lnTo>
                  <a:pt x="0" y="470771"/>
                </a:lnTo>
                <a:lnTo>
                  <a:pt x="12833682" y="470771"/>
                </a:lnTo>
                <a:lnTo>
                  <a:pt x="12833682" y="0"/>
                </a:lnTo>
                <a:close/>
              </a:path>
            </a:pathLst>
          </a:custGeom>
          <a:solidFill>
            <a:srgbClr val="E7CF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10">
            <a:extLst>
              <a:ext uri="{FF2B5EF4-FFF2-40B4-BE49-F238E27FC236}">
                <a16:creationId xmlns:a16="http://schemas.microsoft.com/office/drawing/2014/main" id="{00A76692-1250-D1FD-0181-046197007E3F}"/>
              </a:ext>
            </a:extLst>
          </p:cNvPr>
          <p:cNvSpPr txBox="1"/>
          <p:nvPr/>
        </p:nvSpPr>
        <p:spPr>
          <a:xfrm>
            <a:off x="15010132" y="9343612"/>
            <a:ext cx="469455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25" dirty="0">
                <a:solidFill>
                  <a:srgbClr val="A341A3"/>
                </a:solidFill>
                <a:latin typeface="Arial"/>
                <a:cs typeface="Arial"/>
              </a:rPr>
              <a:t>Hardware</a:t>
            </a:r>
            <a:r>
              <a:rPr sz="3300" b="1" spc="-35" dirty="0">
                <a:solidFill>
                  <a:srgbClr val="A341A3"/>
                </a:solidFill>
                <a:latin typeface="Arial"/>
                <a:cs typeface="Arial"/>
              </a:rPr>
              <a:t> </a:t>
            </a:r>
            <a:r>
              <a:rPr sz="3300" b="1" dirty="0">
                <a:solidFill>
                  <a:srgbClr val="A341A3"/>
                </a:solidFill>
                <a:latin typeface="Arial"/>
                <a:cs typeface="Arial"/>
              </a:rPr>
              <a:t>Specification</a:t>
            </a:r>
            <a:endParaRPr sz="3300">
              <a:latin typeface="Arial"/>
              <a:cs typeface="Arial"/>
            </a:endParaRPr>
          </a:p>
        </p:txBody>
      </p:sp>
      <p:sp>
        <p:nvSpPr>
          <p:cNvPr id="26" name="object 11">
            <a:extLst>
              <a:ext uri="{FF2B5EF4-FFF2-40B4-BE49-F238E27FC236}">
                <a16:creationId xmlns:a16="http://schemas.microsoft.com/office/drawing/2014/main" id="{A14662DC-10A0-7CC3-6467-E55ED5B76968}"/>
              </a:ext>
            </a:extLst>
          </p:cNvPr>
          <p:cNvSpPr/>
          <p:nvPr/>
        </p:nvSpPr>
        <p:spPr>
          <a:xfrm>
            <a:off x="4262060" y="5438244"/>
            <a:ext cx="15447644" cy="1056005"/>
          </a:xfrm>
          <a:custGeom>
            <a:avLst/>
            <a:gdLst/>
            <a:ahLst/>
            <a:cxnLst/>
            <a:rect l="l" t="t" r="r" b="b"/>
            <a:pathLst>
              <a:path w="15447644" h="1056004">
                <a:moveTo>
                  <a:pt x="15447320" y="0"/>
                </a:moveTo>
                <a:lnTo>
                  <a:pt x="0" y="0"/>
                </a:lnTo>
                <a:lnTo>
                  <a:pt x="0" y="1055412"/>
                </a:lnTo>
                <a:lnTo>
                  <a:pt x="15447320" y="1055412"/>
                </a:lnTo>
                <a:lnTo>
                  <a:pt x="15447320" y="0"/>
                </a:lnTo>
                <a:close/>
              </a:path>
            </a:pathLst>
          </a:custGeom>
          <a:solidFill>
            <a:srgbClr val="FDE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12">
            <a:extLst>
              <a:ext uri="{FF2B5EF4-FFF2-40B4-BE49-F238E27FC236}">
                <a16:creationId xmlns:a16="http://schemas.microsoft.com/office/drawing/2014/main" id="{15ECEC31-11A2-B710-CC6B-4FBB730BADE6}"/>
              </a:ext>
            </a:extLst>
          </p:cNvPr>
          <p:cNvSpPr txBox="1"/>
          <p:nvPr/>
        </p:nvSpPr>
        <p:spPr>
          <a:xfrm>
            <a:off x="5760862" y="5478601"/>
            <a:ext cx="13937615" cy="9893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r">
              <a:lnSpc>
                <a:spcPts val="3795"/>
              </a:lnSpc>
              <a:spcBef>
                <a:spcPts val="95"/>
              </a:spcBef>
            </a:pPr>
            <a:r>
              <a:rPr sz="3300" b="1" spc="60" dirty="0">
                <a:solidFill>
                  <a:srgbClr val="A31F34"/>
                </a:solidFill>
                <a:latin typeface="Arial"/>
                <a:cs typeface="Arial"/>
              </a:rPr>
              <a:t>NN</a:t>
            </a:r>
            <a:r>
              <a:rPr sz="3300" b="1" spc="-30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sz="3300" b="1" dirty="0">
                <a:solidFill>
                  <a:srgbClr val="A31F34"/>
                </a:solidFill>
                <a:latin typeface="Arial"/>
                <a:cs typeface="Arial"/>
              </a:rPr>
              <a:t>Specification</a:t>
            </a:r>
            <a:endParaRPr sz="3300" dirty="0">
              <a:latin typeface="Arial"/>
              <a:cs typeface="Arial"/>
            </a:endParaRPr>
          </a:p>
          <a:p>
            <a:pPr>
              <a:lnSpc>
                <a:spcPts val="3795"/>
              </a:lnSpc>
            </a:pPr>
            <a:r>
              <a:rPr sz="3300" dirty="0">
                <a:latin typeface="Arial" panose="020B0604020202020204" pitchFamily="34" charset="0"/>
                <a:cs typeface="Arial" panose="020B0604020202020204" pitchFamily="34" charset="0"/>
              </a:rPr>
              <a:t>Number of Operations in Neural Network Model</a:t>
            </a:r>
          </a:p>
        </p:txBody>
      </p:sp>
      <p:sp>
        <p:nvSpPr>
          <p:cNvPr id="28" name="object 13">
            <a:extLst>
              <a:ext uri="{FF2B5EF4-FFF2-40B4-BE49-F238E27FC236}">
                <a16:creationId xmlns:a16="http://schemas.microsoft.com/office/drawing/2014/main" id="{3AB680C4-B8CD-6BEC-40BE-E47DFA68AFA3}"/>
              </a:ext>
            </a:extLst>
          </p:cNvPr>
          <p:cNvSpPr txBox="1"/>
          <p:nvPr/>
        </p:nvSpPr>
        <p:spPr>
          <a:xfrm>
            <a:off x="6881300" y="8761629"/>
            <a:ext cx="12833985" cy="471170"/>
          </a:xfrm>
          <a:prstGeom prst="rect">
            <a:avLst/>
          </a:prstGeom>
          <a:solidFill>
            <a:srgbClr val="FDEDCD"/>
          </a:solidFill>
        </p:spPr>
        <p:txBody>
          <a:bodyPr vert="horz" wrap="square" lIns="0" tIns="0" rIns="0" bIns="0" rtlCol="0">
            <a:spAutoFit/>
          </a:bodyPr>
          <a:lstStyle/>
          <a:p>
            <a:pPr marL="555625">
              <a:lnSpc>
                <a:spcPts val="3704"/>
              </a:lnSpc>
              <a:tabLst>
                <a:tab pos="9459595" algn="l"/>
              </a:tabLst>
            </a:pPr>
            <a:r>
              <a:rPr sz="3300" spc="-20" dirty="0">
                <a:latin typeface="Arial" panose="020B0604020202020204" pitchFamily="34" charset="0"/>
                <a:cs typeface="Arial" panose="020B0604020202020204" pitchFamily="34" charset="0"/>
              </a:rPr>
              <a:t>Neural</a:t>
            </a:r>
            <a:r>
              <a:rPr sz="3300" spc="-8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dirty="0"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  <a:r>
              <a:rPr sz="33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100" dirty="0"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  <a:r>
              <a:rPr sz="33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80" dirty="0">
                <a:latin typeface="Arial" panose="020B0604020202020204" pitchFamily="34" charset="0"/>
                <a:cs typeface="Arial" panose="020B0604020202020204" pitchFamily="34" charset="0"/>
              </a:rPr>
              <a:t>Size</a:t>
            </a:r>
            <a:r>
              <a:rPr sz="3300" spc="80" dirty="0">
                <a:latin typeface="Trebuchet MS"/>
                <a:cs typeface="Trebuchet MS"/>
              </a:rPr>
              <a:t>	</a:t>
            </a:r>
            <a:r>
              <a:rPr sz="3300" b="1" spc="60" dirty="0">
                <a:solidFill>
                  <a:srgbClr val="A31F34"/>
                </a:solidFill>
                <a:latin typeface="Arial"/>
                <a:cs typeface="Arial"/>
              </a:rPr>
              <a:t>NN</a:t>
            </a:r>
            <a:r>
              <a:rPr sz="3300" b="1" spc="-50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sz="3300" b="1" dirty="0">
                <a:solidFill>
                  <a:srgbClr val="A31F34"/>
                </a:solidFill>
                <a:latin typeface="Arial"/>
                <a:cs typeface="Arial"/>
              </a:rPr>
              <a:t>Specification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29" name="object 14">
            <a:extLst>
              <a:ext uri="{FF2B5EF4-FFF2-40B4-BE49-F238E27FC236}">
                <a16:creationId xmlns:a16="http://schemas.microsoft.com/office/drawing/2014/main" id="{851E0DDF-BD47-BBB6-5C30-49038AB93606}"/>
              </a:ext>
            </a:extLst>
          </p:cNvPr>
          <p:cNvSpPr txBox="1"/>
          <p:nvPr/>
        </p:nvSpPr>
        <p:spPr>
          <a:xfrm>
            <a:off x="1212850" y="4852764"/>
            <a:ext cx="630237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950" i="1" spc="127" baseline="13468" dirty="0">
                <a:latin typeface="Times New Roman"/>
                <a:cs typeface="Times New Roman"/>
              </a:rPr>
              <a:t>L</a:t>
            </a:r>
            <a:r>
              <a:rPr sz="4950" i="1" baseline="13468" dirty="0">
                <a:latin typeface="Times New Roman"/>
                <a:cs typeface="Times New Roman"/>
              </a:rPr>
              <a:t>at</a:t>
            </a:r>
            <a:r>
              <a:rPr sz="4950" i="1" spc="-7" baseline="13468" dirty="0">
                <a:latin typeface="Times New Roman"/>
                <a:cs typeface="Times New Roman"/>
              </a:rPr>
              <a:t>en</a:t>
            </a:r>
            <a:r>
              <a:rPr sz="4950" i="1" spc="44" baseline="13468" dirty="0">
                <a:latin typeface="Times New Roman"/>
                <a:cs typeface="Times New Roman"/>
              </a:rPr>
              <a:t>c</a:t>
            </a:r>
            <a:r>
              <a:rPr sz="4950" i="1" spc="-7" baseline="13468" dirty="0">
                <a:latin typeface="Times New Roman"/>
                <a:cs typeface="Times New Roman"/>
              </a:rPr>
              <a:t>y</a:t>
            </a:r>
            <a:r>
              <a:rPr sz="4950" i="1" spc="135" baseline="13468" dirty="0">
                <a:latin typeface="Times New Roman"/>
                <a:cs typeface="Times New Roman"/>
              </a:rPr>
              <a:t> </a:t>
            </a:r>
            <a:r>
              <a:rPr sz="4950" spc="-547" baseline="13468" dirty="0">
                <a:latin typeface="Lucida Sans Unicode"/>
                <a:cs typeface="Lucida Sans Unicode"/>
              </a:rPr>
              <a:t>≈</a:t>
            </a:r>
            <a:r>
              <a:rPr sz="4950" spc="-195" baseline="13468" dirty="0">
                <a:latin typeface="Lucida Sans Unicode"/>
                <a:cs typeface="Lucida Sans Unicode"/>
              </a:rPr>
              <a:t> </a:t>
            </a:r>
            <a:r>
              <a:rPr sz="4950" spc="-142" baseline="13468" dirty="0">
                <a:latin typeface="Cambria"/>
                <a:cs typeface="Cambria"/>
              </a:rPr>
              <a:t>max</a:t>
            </a:r>
            <a:r>
              <a:rPr sz="4950" spc="-270" baseline="13468" dirty="0">
                <a:latin typeface="Cambria"/>
                <a:cs typeface="Cambria"/>
              </a:rPr>
              <a:t> </a:t>
            </a:r>
            <a:r>
              <a:rPr sz="4950" spc="-60" baseline="-7575" dirty="0">
                <a:latin typeface="Courier New"/>
                <a:cs typeface="Courier New"/>
              </a:rPr>
              <a:t>(</a:t>
            </a:r>
            <a:r>
              <a:rPr sz="4950" i="1" spc="-179" baseline="13468" dirty="0">
                <a:latin typeface="Times New Roman"/>
                <a:cs typeface="Times New Roman"/>
              </a:rPr>
              <a:t>T</a:t>
            </a:r>
            <a:r>
              <a:rPr sz="2350" i="1" spc="-5" dirty="0">
                <a:latin typeface="Times New Roman"/>
                <a:cs typeface="Times New Roman"/>
              </a:rPr>
              <a:t>co</a:t>
            </a:r>
            <a:r>
              <a:rPr sz="2350" i="1" spc="-10" dirty="0">
                <a:latin typeface="Times New Roman"/>
                <a:cs typeface="Times New Roman"/>
              </a:rPr>
              <a:t>m</a:t>
            </a:r>
            <a:r>
              <a:rPr sz="2350" i="1" spc="5" dirty="0">
                <a:latin typeface="Times New Roman"/>
                <a:cs typeface="Times New Roman"/>
              </a:rPr>
              <a:t>p</a:t>
            </a:r>
            <a:r>
              <a:rPr sz="2350" i="1" spc="-5" dirty="0">
                <a:latin typeface="Times New Roman"/>
                <a:cs typeface="Times New Roman"/>
              </a:rPr>
              <a:t>utation</a:t>
            </a:r>
            <a:r>
              <a:rPr sz="4950" spc="217" baseline="13468" dirty="0">
                <a:latin typeface="Cambria"/>
                <a:cs typeface="Cambria"/>
              </a:rPr>
              <a:t>,</a:t>
            </a:r>
            <a:r>
              <a:rPr sz="4950" spc="-270" baseline="13468" dirty="0">
                <a:latin typeface="Cambria"/>
                <a:cs typeface="Cambria"/>
              </a:rPr>
              <a:t> </a:t>
            </a:r>
            <a:r>
              <a:rPr sz="4950" i="1" spc="-187" baseline="13468" dirty="0">
                <a:latin typeface="Times New Roman"/>
                <a:cs typeface="Times New Roman"/>
              </a:rPr>
              <a:t>T</a:t>
            </a:r>
            <a:r>
              <a:rPr sz="2350" i="1" spc="-10" dirty="0">
                <a:latin typeface="Times New Roman"/>
                <a:cs typeface="Times New Roman"/>
              </a:rPr>
              <a:t>m</a:t>
            </a:r>
            <a:r>
              <a:rPr sz="2350" i="1" spc="-5" dirty="0">
                <a:latin typeface="Times New Roman"/>
                <a:cs typeface="Times New Roman"/>
              </a:rPr>
              <a:t>e</a:t>
            </a:r>
            <a:r>
              <a:rPr sz="2350" i="1" spc="-10" dirty="0">
                <a:latin typeface="Times New Roman"/>
                <a:cs typeface="Times New Roman"/>
              </a:rPr>
              <a:t>m</a:t>
            </a:r>
            <a:r>
              <a:rPr sz="2350" i="1" spc="-5" dirty="0">
                <a:latin typeface="Times New Roman"/>
                <a:cs typeface="Times New Roman"/>
              </a:rPr>
              <a:t>o</a:t>
            </a:r>
            <a:r>
              <a:rPr sz="2350" i="1" spc="95" dirty="0">
                <a:latin typeface="Times New Roman"/>
                <a:cs typeface="Times New Roman"/>
              </a:rPr>
              <a:t>r</a:t>
            </a:r>
            <a:r>
              <a:rPr sz="2350" i="1" spc="-5" dirty="0">
                <a:latin typeface="Times New Roman"/>
                <a:cs typeface="Times New Roman"/>
              </a:rPr>
              <a:t>y</a:t>
            </a:r>
            <a:r>
              <a:rPr sz="4950" spc="30" baseline="-7575" dirty="0">
                <a:latin typeface="Courier New"/>
                <a:cs typeface="Courier New"/>
              </a:rPr>
              <a:t>)</a:t>
            </a:r>
            <a:endParaRPr sz="4950" baseline="-7575" dirty="0">
              <a:latin typeface="Courier New"/>
              <a:cs typeface="Courier New"/>
            </a:endParaRPr>
          </a:p>
        </p:txBody>
      </p:sp>
      <p:sp>
        <p:nvSpPr>
          <p:cNvPr id="30" name="object 15">
            <a:extLst>
              <a:ext uri="{FF2B5EF4-FFF2-40B4-BE49-F238E27FC236}">
                <a16:creationId xmlns:a16="http://schemas.microsoft.com/office/drawing/2014/main" id="{032FB4CC-F76D-CA40-3F1A-8FED1EF05263}"/>
              </a:ext>
            </a:extLst>
          </p:cNvPr>
          <p:cNvSpPr txBox="1"/>
          <p:nvPr/>
        </p:nvSpPr>
        <p:spPr>
          <a:xfrm>
            <a:off x="1153686" y="6383054"/>
            <a:ext cx="30714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950" i="1" spc="-15" baseline="19360" dirty="0">
                <a:latin typeface="Times New Roman"/>
                <a:cs typeface="Times New Roman"/>
              </a:rPr>
              <a:t>T</a:t>
            </a:r>
            <a:r>
              <a:rPr sz="3300" dirty="0">
                <a:latin typeface="Arial" panose="020B0604020202020204" pitchFamily="34" charset="0"/>
                <a:cs typeface="Arial" panose="020B0604020202020204" pitchFamily="34" charset="0"/>
              </a:rPr>
              <a:t>computation</a:t>
            </a:r>
            <a:r>
              <a:rPr sz="3300" spc="-125" dirty="0">
                <a:latin typeface="Trebuchet MS"/>
                <a:cs typeface="Trebuchet MS"/>
              </a:rPr>
              <a:t> </a:t>
            </a:r>
            <a:r>
              <a:rPr sz="4950" spc="-547" baseline="19360" dirty="0">
                <a:latin typeface="Lucida Sans Unicode"/>
                <a:cs typeface="Lucida Sans Unicode"/>
              </a:rPr>
              <a:t>≈</a:t>
            </a:r>
            <a:endParaRPr sz="4950" baseline="19360" dirty="0">
              <a:latin typeface="Lucida Sans Unicode"/>
              <a:cs typeface="Lucida Sans Unicode"/>
            </a:endParaRPr>
          </a:p>
        </p:txBody>
      </p:sp>
      <p:sp>
        <p:nvSpPr>
          <p:cNvPr id="31" name="object 16">
            <a:extLst>
              <a:ext uri="{FF2B5EF4-FFF2-40B4-BE49-F238E27FC236}">
                <a16:creationId xmlns:a16="http://schemas.microsoft.com/office/drawing/2014/main" id="{79BEC66C-2AA1-9B92-7E86-199EF2D49BF1}"/>
              </a:ext>
            </a:extLst>
          </p:cNvPr>
          <p:cNvSpPr/>
          <p:nvPr/>
        </p:nvSpPr>
        <p:spPr>
          <a:xfrm>
            <a:off x="4303128" y="6546535"/>
            <a:ext cx="11836400" cy="27940"/>
          </a:xfrm>
          <a:custGeom>
            <a:avLst/>
            <a:gdLst/>
            <a:ahLst/>
            <a:cxnLst/>
            <a:rect l="l" t="t" r="r" b="b"/>
            <a:pathLst>
              <a:path w="11836400" h="27939">
                <a:moveTo>
                  <a:pt x="11836288" y="0"/>
                </a:moveTo>
                <a:lnTo>
                  <a:pt x="0" y="0"/>
                </a:lnTo>
                <a:lnTo>
                  <a:pt x="0" y="27643"/>
                </a:lnTo>
                <a:lnTo>
                  <a:pt x="11836288" y="27643"/>
                </a:lnTo>
                <a:lnTo>
                  <a:pt x="118362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17">
            <a:extLst>
              <a:ext uri="{FF2B5EF4-FFF2-40B4-BE49-F238E27FC236}">
                <a16:creationId xmlns:a16="http://schemas.microsoft.com/office/drawing/2014/main" id="{341012B3-2012-D76D-1CA4-B09C5EFAA00F}"/>
              </a:ext>
            </a:extLst>
          </p:cNvPr>
          <p:cNvSpPr txBox="1"/>
          <p:nvPr/>
        </p:nvSpPr>
        <p:spPr>
          <a:xfrm>
            <a:off x="4332312" y="6481353"/>
            <a:ext cx="15366365" cy="1165860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3300" dirty="0">
                <a:latin typeface="Arial" panose="020B0604020202020204" pitchFamily="34" charset="0"/>
                <a:cs typeface="Arial" panose="020B0604020202020204" pitchFamily="34" charset="0"/>
              </a:rPr>
              <a:t>Number of Operations that Processor can Process Per Second</a:t>
            </a:r>
          </a:p>
          <a:p>
            <a:pPr marR="5080" algn="r">
              <a:lnSpc>
                <a:spcPct val="100000"/>
              </a:lnSpc>
              <a:spcBef>
                <a:spcPts val="530"/>
              </a:spcBef>
            </a:pPr>
            <a:r>
              <a:rPr sz="3300" b="1" spc="25" dirty="0">
                <a:solidFill>
                  <a:srgbClr val="A341A3"/>
                </a:solidFill>
                <a:latin typeface="Arial"/>
                <a:cs typeface="Arial"/>
              </a:rPr>
              <a:t>Hardware</a:t>
            </a:r>
            <a:r>
              <a:rPr sz="3300" b="1" spc="-20" dirty="0">
                <a:solidFill>
                  <a:srgbClr val="A341A3"/>
                </a:solidFill>
                <a:latin typeface="Arial"/>
                <a:cs typeface="Arial"/>
              </a:rPr>
              <a:t> </a:t>
            </a:r>
            <a:r>
              <a:rPr sz="3300" b="1" dirty="0">
                <a:solidFill>
                  <a:srgbClr val="A341A3"/>
                </a:solidFill>
                <a:latin typeface="Arial"/>
                <a:cs typeface="Arial"/>
              </a:rPr>
              <a:t>Specification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33" name="object 18">
            <a:extLst>
              <a:ext uri="{FF2B5EF4-FFF2-40B4-BE49-F238E27FC236}">
                <a16:creationId xmlns:a16="http://schemas.microsoft.com/office/drawing/2014/main" id="{65414778-2ABB-F810-0B0E-8A1839B38B46}"/>
              </a:ext>
            </a:extLst>
          </p:cNvPr>
          <p:cNvSpPr txBox="1"/>
          <p:nvPr/>
        </p:nvSpPr>
        <p:spPr>
          <a:xfrm>
            <a:off x="1103790" y="9163640"/>
            <a:ext cx="568579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950" i="1" spc="-30" baseline="20202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sz="3300" spc="-20" dirty="0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r>
              <a:rPr sz="3300" spc="-9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dirty="0">
                <a:latin typeface="Arial" panose="020B0604020202020204" pitchFamily="34" charset="0"/>
                <a:cs typeface="Arial" panose="020B0604020202020204" pitchFamily="34" charset="0"/>
              </a:rPr>
              <a:t>movement</a:t>
            </a:r>
            <a:r>
              <a:rPr sz="3300" spc="-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-65" dirty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3300" spc="-9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15" dirty="0">
                <a:latin typeface="Arial" panose="020B0604020202020204" pitchFamily="34" charset="0"/>
                <a:cs typeface="Arial" panose="020B0604020202020204" pitchFamily="34" charset="0"/>
              </a:rPr>
              <a:t>weights</a:t>
            </a:r>
            <a:r>
              <a:rPr sz="3300" spc="-90" dirty="0">
                <a:latin typeface="Trebuchet MS"/>
                <a:cs typeface="Trebuchet MS"/>
              </a:rPr>
              <a:t> </a:t>
            </a:r>
            <a:r>
              <a:rPr sz="4950" spc="-547" baseline="20202" dirty="0">
                <a:latin typeface="Lucida Sans Unicode"/>
                <a:cs typeface="Lucida Sans Unicode"/>
              </a:rPr>
              <a:t>≈</a:t>
            </a:r>
            <a:endParaRPr sz="4950" baseline="20202" dirty="0">
              <a:latin typeface="Lucida Sans Unicode"/>
              <a:cs typeface="Lucida Sans Unicode"/>
            </a:endParaRPr>
          </a:p>
        </p:txBody>
      </p:sp>
      <p:sp>
        <p:nvSpPr>
          <p:cNvPr id="34" name="object 19">
            <a:extLst>
              <a:ext uri="{FF2B5EF4-FFF2-40B4-BE49-F238E27FC236}">
                <a16:creationId xmlns:a16="http://schemas.microsoft.com/office/drawing/2014/main" id="{530235AC-2CEE-5F43-7914-1E93460E95F6}"/>
              </a:ext>
            </a:extLst>
          </p:cNvPr>
          <p:cNvSpPr/>
          <p:nvPr/>
        </p:nvSpPr>
        <p:spPr>
          <a:xfrm>
            <a:off x="6867184" y="9323771"/>
            <a:ext cx="6243320" cy="27940"/>
          </a:xfrm>
          <a:custGeom>
            <a:avLst/>
            <a:gdLst/>
            <a:ahLst/>
            <a:cxnLst/>
            <a:rect l="l" t="t" r="r" b="b"/>
            <a:pathLst>
              <a:path w="6243320" h="27940">
                <a:moveTo>
                  <a:pt x="6242741" y="0"/>
                </a:moveTo>
                <a:lnTo>
                  <a:pt x="0" y="0"/>
                </a:lnTo>
                <a:lnTo>
                  <a:pt x="0" y="27643"/>
                </a:lnTo>
                <a:lnTo>
                  <a:pt x="6242741" y="27643"/>
                </a:lnTo>
                <a:lnTo>
                  <a:pt x="62427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20">
            <a:extLst>
              <a:ext uri="{FF2B5EF4-FFF2-40B4-BE49-F238E27FC236}">
                <a16:creationId xmlns:a16="http://schemas.microsoft.com/office/drawing/2014/main" id="{19C787CC-7475-7E99-B8EC-117BD1DDEE0A}"/>
              </a:ext>
            </a:extLst>
          </p:cNvPr>
          <p:cNvSpPr txBox="1"/>
          <p:nvPr/>
        </p:nvSpPr>
        <p:spPr>
          <a:xfrm>
            <a:off x="6896366" y="9326148"/>
            <a:ext cx="7104421" cy="5200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spc="85" dirty="0">
                <a:latin typeface="Arial" panose="020B0604020202020204" pitchFamily="34" charset="0"/>
                <a:cs typeface="Arial" panose="020B0604020202020204" pitchFamily="34" charset="0"/>
              </a:rPr>
              <a:t>Memory</a:t>
            </a:r>
            <a:r>
              <a:rPr sz="3300" spc="-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30" dirty="0">
                <a:latin typeface="Arial" panose="020B0604020202020204" pitchFamily="34" charset="0"/>
                <a:cs typeface="Arial" panose="020B0604020202020204" pitchFamily="34" charset="0"/>
              </a:rPr>
              <a:t>Bandwidth</a:t>
            </a:r>
            <a:r>
              <a:rPr sz="3300" spc="-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-65" dirty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3300" spc="-8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90" dirty="0">
                <a:latin typeface="Arial" panose="020B0604020202020204" pitchFamily="34" charset="0"/>
                <a:cs typeface="Arial" panose="020B0604020202020204" pitchFamily="34" charset="0"/>
              </a:rPr>
              <a:t>Processor</a:t>
            </a:r>
            <a:endParaRPr sz="3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object 21">
            <a:extLst>
              <a:ext uri="{FF2B5EF4-FFF2-40B4-BE49-F238E27FC236}">
                <a16:creationId xmlns:a16="http://schemas.microsoft.com/office/drawing/2014/main" id="{F940E8E6-5286-EF93-A40A-C0137E10C6C0}"/>
              </a:ext>
            </a:extLst>
          </p:cNvPr>
          <p:cNvSpPr txBox="1"/>
          <p:nvPr/>
        </p:nvSpPr>
        <p:spPr>
          <a:xfrm>
            <a:off x="1120422" y="8003917"/>
            <a:ext cx="13808710" cy="5200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950" i="1" spc="15" baseline="20202" dirty="0">
                <a:latin typeface="Times New Roman"/>
                <a:cs typeface="Times New Roman"/>
              </a:rPr>
              <a:t>T</a:t>
            </a:r>
            <a:r>
              <a:rPr sz="4950" spc="15" baseline="5892" dirty="0">
                <a:latin typeface="Arial" panose="020B0604020202020204" pitchFamily="34" charset="0"/>
                <a:cs typeface="Arial" panose="020B0604020202020204" pitchFamily="34" charset="0"/>
              </a:rPr>
              <a:t>memory</a:t>
            </a:r>
            <a:r>
              <a:rPr sz="4950" spc="-120" baseline="5892" dirty="0">
                <a:latin typeface="Trebuchet MS"/>
                <a:cs typeface="Trebuchet MS"/>
              </a:rPr>
              <a:t> </a:t>
            </a:r>
            <a:r>
              <a:rPr sz="4950" spc="-547" baseline="20202" dirty="0">
                <a:latin typeface="Lucida Sans Unicode"/>
                <a:cs typeface="Lucida Sans Unicode"/>
              </a:rPr>
              <a:t>≈</a:t>
            </a:r>
            <a:r>
              <a:rPr sz="4950" spc="-195" baseline="20202" dirty="0">
                <a:latin typeface="Lucida Sans Unicode"/>
                <a:cs typeface="Lucida Sans Unicode"/>
              </a:rPr>
              <a:t> </a:t>
            </a:r>
            <a:r>
              <a:rPr sz="4950" i="1" spc="-30" baseline="20202" dirty="0" err="1">
                <a:latin typeface="Times New Roman"/>
                <a:cs typeface="Times New Roman"/>
              </a:rPr>
              <a:t>T</a:t>
            </a:r>
            <a:r>
              <a:rPr lang="en-US" sz="3300" spc="-20" dirty="0" err="1"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sz="3300" spc="-20" dirty="0" err="1">
                <a:latin typeface="Arial" panose="020B0604020202020204" pitchFamily="34" charset="0"/>
                <a:cs typeface="Arial" panose="020B0604020202020204" pitchFamily="34" charset="0"/>
              </a:rPr>
              <a:t>ta</a:t>
            </a:r>
            <a:r>
              <a:rPr sz="33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dirty="0">
                <a:latin typeface="Arial" panose="020B0604020202020204" pitchFamily="34" charset="0"/>
                <a:cs typeface="Arial" panose="020B0604020202020204" pitchFamily="34" charset="0"/>
              </a:rPr>
              <a:t>movement</a:t>
            </a:r>
            <a:r>
              <a:rPr sz="3300" spc="-8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-65" dirty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3300" spc="-8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-25" dirty="0">
                <a:latin typeface="Arial" panose="020B0604020202020204" pitchFamily="34" charset="0"/>
                <a:cs typeface="Arial" panose="020B0604020202020204" pitchFamily="34" charset="0"/>
              </a:rPr>
              <a:t>activations</a:t>
            </a:r>
            <a:r>
              <a:rPr sz="3300" spc="-2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950" spc="644" baseline="20202" dirty="0">
                <a:latin typeface="Cambria"/>
                <a:cs typeface="Cambria"/>
              </a:rPr>
              <a:t>+</a:t>
            </a:r>
            <a:r>
              <a:rPr sz="4950" spc="7" baseline="20202" dirty="0">
                <a:latin typeface="Cambria"/>
                <a:cs typeface="Cambria"/>
              </a:rPr>
              <a:t> </a:t>
            </a:r>
            <a:r>
              <a:rPr sz="4950" i="1" spc="-30" baseline="20202" dirty="0" err="1">
                <a:latin typeface="Times New Roman"/>
                <a:cs typeface="Times New Roman"/>
              </a:rPr>
              <a:t>T</a:t>
            </a:r>
            <a:r>
              <a:rPr sz="3300" dirty="0" err="1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r>
              <a:rPr sz="3300" dirty="0">
                <a:latin typeface="Arial" panose="020B0604020202020204" pitchFamily="34" charset="0"/>
                <a:cs typeface="Arial" panose="020B0604020202020204" pitchFamily="34" charset="0"/>
              </a:rPr>
              <a:t> movement of weights</a:t>
            </a:r>
          </a:p>
        </p:txBody>
      </p:sp>
      <p:sp>
        <p:nvSpPr>
          <p:cNvPr id="37" name="object 38">
            <a:extLst>
              <a:ext uri="{FF2B5EF4-FFF2-40B4-BE49-F238E27FC236}">
                <a16:creationId xmlns:a16="http://schemas.microsoft.com/office/drawing/2014/main" id="{4ABCE2CD-00E8-0029-16B1-74B0394C9167}"/>
              </a:ext>
            </a:extLst>
          </p:cNvPr>
          <p:cNvSpPr txBox="1"/>
          <p:nvPr/>
        </p:nvSpPr>
        <p:spPr>
          <a:xfrm>
            <a:off x="16335201" y="10060053"/>
            <a:ext cx="337566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60" dirty="0">
                <a:solidFill>
                  <a:srgbClr val="A31F34"/>
                </a:solidFill>
                <a:latin typeface="Arial"/>
                <a:cs typeface="Arial"/>
              </a:rPr>
              <a:t>NN</a:t>
            </a:r>
            <a:r>
              <a:rPr sz="3300" b="1" spc="-60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sz="3300" b="1" dirty="0">
                <a:solidFill>
                  <a:srgbClr val="A31F34"/>
                </a:solidFill>
                <a:latin typeface="Arial"/>
                <a:cs typeface="Arial"/>
              </a:rPr>
              <a:t>Specification</a:t>
            </a:r>
            <a:endParaRPr sz="3300">
              <a:latin typeface="Arial"/>
              <a:cs typeface="Arial"/>
            </a:endParaRPr>
          </a:p>
        </p:txBody>
      </p:sp>
      <p:sp>
        <p:nvSpPr>
          <p:cNvPr id="38" name="object 39">
            <a:extLst>
              <a:ext uri="{FF2B5EF4-FFF2-40B4-BE49-F238E27FC236}">
                <a16:creationId xmlns:a16="http://schemas.microsoft.com/office/drawing/2014/main" id="{3A7572B7-2987-F619-FD27-206040337918}"/>
              </a:ext>
            </a:extLst>
          </p:cNvPr>
          <p:cNvSpPr txBox="1"/>
          <p:nvPr/>
        </p:nvSpPr>
        <p:spPr>
          <a:xfrm>
            <a:off x="1103790" y="9994942"/>
            <a:ext cx="14899640" cy="975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71590">
              <a:lnSpc>
                <a:spcPts val="3740"/>
              </a:lnSpc>
              <a:spcBef>
                <a:spcPts val="95"/>
              </a:spcBef>
            </a:pPr>
            <a:r>
              <a:rPr sz="3300" spc="-35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sz="33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-45" dirty="0">
                <a:latin typeface="Arial" panose="020B0604020202020204" pitchFamily="34" charset="0"/>
                <a:cs typeface="Arial" panose="020B0604020202020204" pitchFamily="34" charset="0"/>
              </a:rPr>
              <a:t>Activation</a:t>
            </a:r>
            <a:r>
              <a:rPr sz="33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80" dirty="0">
                <a:latin typeface="Arial" panose="020B0604020202020204" pitchFamily="34" charset="0"/>
                <a:cs typeface="Arial" panose="020B0604020202020204" pitchFamily="34" charset="0"/>
              </a:rPr>
              <a:t>Size</a:t>
            </a:r>
            <a:r>
              <a:rPr sz="33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245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sz="33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-15" dirty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sz="3300" spc="-7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-45" dirty="0">
                <a:latin typeface="Arial" panose="020B0604020202020204" pitchFamily="34" charset="0"/>
                <a:cs typeface="Arial" panose="020B0604020202020204" pitchFamily="34" charset="0"/>
              </a:rPr>
              <a:t>Activation</a:t>
            </a:r>
            <a:r>
              <a:rPr sz="3300" spc="-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80" dirty="0">
                <a:latin typeface="Arial" panose="020B0604020202020204" pitchFamily="34" charset="0"/>
                <a:cs typeface="Arial" panose="020B0604020202020204" pitchFamily="34" charset="0"/>
              </a:rPr>
              <a:t>Size</a:t>
            </a:r>
            <a:endParaRPr sz="3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100">
              <a:lnSpc>
                <a:spcPts val="3740"/>
              </a:lnSpc>
            </a:pPr>
            <a:r>
              <a:rPr sz="4950" i="1" spc="-30" baseline="20202" dirty="0">
                <a:latin typeface="Times New Roman"/>
                <a:cs typeface="Times New Roman"/>
              </a:rPr>
              <a:t>T</a:t>
            </a:r>
            <a:r>
              <a:rPr sz="3300" spc="-20" dirty="0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r>
              <a:rPr sz="3300" spc="-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dirty="0">
                <a:latin typeface="Arial" panose="020B0604020202020204" pitchFamily="34" charset="0"/>
                <a:cs typeface="Arial" panose="020B0604020202020204" pitchFamily="34" charset="0"/>
              </a:rPr>
              <a:t>movement</a:t>
            </a:r>
            <a:r>
              <a:rPr sz="3300" spc="-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-65" dirty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3300" spc="-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-25" dirty="0">
                <a:latin typeface="Arial" panose="020B0604020202020204" pitchFamily="34" charset="0"/>
                <a:cs typeface="Arial" panose="020B0604020202020204" pitchFamily="34" charset="0"/>
              </a:rPr>
              <a:t>activations</a:t>
            </a:r>
            <a:r>
              <a:rPr sz="3300" spc="-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950" spc="-547" baseline="20202" dirty="0">
                <a:latin typeface="Lucida Sans Unicode"/>
                <a:cs typeface="Lucida Sans Unicode"/>
              </a:rPr>
              <a:t>≈</a:t>
            </a:r>
            <a:endParaRPr sz="4950" baseline="20202" dirty="0">
              <a:latin typeface="Lucida Sans Unicode"/>
              <a:cs typeface="Lucida Sans Unicode"/>
            </a:endParaRPr>
          </a:p>
        </p:txBody>
      </p:sp>
      <p:sp>
        <p:nvSpPr>
          <p:cNvPr id="39" name="object 40">
            <a:extLst>
              <a:ext uri="{FF2B5EF4-FFF2-40B4-BE49-F238E27FC236}">
                <a16:creationId xmlns:a16="http://schemas.microsoft.com/office/drawing/2014/main" id="{AB712C41-3D7D-93B4-3C31-C55860CEEBCA}"/>
              </a:ext>
            </a:extLst>
          </p:cNvPr>
          <p:cNvSpPr/>
          <p:nvPr/>
        </p:nvSpPr>
        <p:spPr>
          <a:xfrm>
            <a:off x="7433869" y="10601970"/>
            <a:ext cx="8573135" cy="27940"/>
          </a:xfrm>
          <a:custGeom>
            <a:avLst/>
            <a:gdLst/>
            <a:ahLst/>
            <a:cxnLst/>
            <a:rect l="l" t="t" r="r" b="b"/>
            <a:pathLst>
              <a:path w="8573135" h="27940">
                <a:moveTo>
                  <a:pt x="8572723" y="0"/>
                </a:moveTo>
                <a:lnTo>
                  <a:pt x="0" y="0"/>
                </a:lnTo>
                <a:lnTo>
                  <a:pt x="0" y="27643"/>
                </a:lnTo>
                <a:lnTo>
                  <a:pt x="8572723" y="27643"/>
                </a:lnTo>
                <a:lnTo>
                  <a:pt x="857272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1">
            <a:extLst>
              <a:ext uri="{FF2B5EF4-FFF2-40B4-BE49-F238E27FC236}">
                <a16:creationId xmlns:a16="http://schemas.microsoft.com/office/drawing/2014/main" id="{1F14D560-2C17-ECAD-7864-EBDCFD781BCE}"/>
              </a:ext>
            </a:extLst>
          </p:cNvPr>
          <p:cNvSpPr txBox="1"/>
          <p:nvPr/>
        </p:nvSpPr>
        <p:spPr>
          <a:xfrm>
            <a:off x="8628043" y="10604348"/>
            <a:ext cx="1108329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400800" algn="l"/>
              </a:tabLst>
            </a:pPr>
            <a:r>
              <a:rPr sz="3300" spc="85" dirty="0">
                <a:latin typeface="Arial" panose="020B0604020202020204" pitchFamily="34" charset="0"/>
                <a:cs typeface="Arial" panose="020B0604020202020204" pitchFamily="34" charset="0"/>
              </a:rPr>
              <a:t>Memory</a:t>
            </a:r>
            <a:r>
              <a:rPr sz="3300" spc="-6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30" dirty="0">
                <a:latin typeface="Arial" panose="020B0604020202020204" pitchFamily="34" charset="0"/>
                <a:cs typeface="Arial" panose="020B0604020202020204" pitchFamily="34" charset="0"/>
              </a:rPr>
              <a:t>Bandwidth</a:t>
            </a:r>
            <a:r>
              <a:rPr sz="3300" spc="-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-65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sz="3300" spc="90" dirty="0">
                <a:latin typeface="Arial" panose="020B0604020202020204" pitchFamily="34" charset="0"/>
                <a:cs typeface="Arial" panose="020B0604020202020204" pitchFamily="34" charset="0"/>
              </a:rPr>
              <a:t>Processor</a:t>
            </a:r>
            <a:r>
              <a:rPr sz="3300" spc="90" dirty="0">
                <a:latin typeface="Trebuchet MS"/>
                <a:cs typeface="Trebuchet MS"/>
              </a:rPr>
              <a:t>	</a:t>
            </a:r>
            <a:r>
              <a:rPr sz="3300" b="1" spc="25" dirty="0">
                <a:solidFill>
                  <a:srgbClr val="A341A3"/>
                </a:solidFill>
                <a:latin typeface="Arial"/>
                <a:cs typeface="Arial"/>
              </a:rPr>
              <a:t>Hardware</a:t>
            </a:r>
            <a:r>
              <a:rPr sz="3300" b="1" spc="-30" dirty="0">
                <a:solidFill>
                  <a:srgbClr val="A341A3"/>
                </a:solidFill>
                <a:latin typeface="Arial"/>
                <a:cs typeface="Arial"/>
              </a:rPr>
              <a:t> </a:t>
            </a:r>
            <a:r>
              <a:rPr sz="3300" b="1" dirty="0">
                <a:solidFill>
                  <a:srgbClr val="A341A3"/>
                </a:solidFill>
                <a:latin typeface="Arial"/>
                <a:cs typeface="Arial"/>
              </a:rPr>
              <a:t>Specification</a:t>
            </a:r>
            <a:endParaRPr sz="33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273222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811909"/>
            <a:ext cx="17339786" cy="1135567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940"/>
              </a:spcBef>
            </a:pPr>
            <a:r>
              <a:rPr lang="en-US" spc="-185" dirty="0"/>
              <a:t>Ene</a:t>
            </a:r>
            <a:r>
              <a:rPr lang="en-US" spc="-340" dirty="0"/>
              <a:t>r</a:t>
            </a:r>
            <a:r>
              <a:rPr lang="en-US" spc="-280" dirty="0"/>
              <a:t>g</a:t>
            </a:r>
            <a:r>
              <a:rPr lang="en-US" spc="-120" dirty="0"/>
              <a:t>y</a:t>
            </a:r>
            <a:r>
              <a:rPr lang="en-US" spc="-280" dirty="0"/>
              <a:t> </a:t>
            </a:r>
            <a:r>
              <a:rPr lang="en-US" spc="-165" dirty="0"/>
              <a:t>Consumption</a:t>
            </a:r>
          </a:p>
        </p:txBody>
      </p:sp>
      <p:sp>
        <p:nvSpPr>
          <p:cNvPr id="36" name="內容版面配置區 35">
            <a:extLst>
              <a:ext uri="{FF2B5EF4-FFF2-40B4-BE49-F238E27FC236}">
                <a16:creationId xmlns:a16="http://schemas.microsoft.com/office/drawing/2014/main" id="{A1A75120-F00B-CF45-6EBF-27E0803577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4800" spc="75" dirty="0">
                <a:solidFill>
                  <a:srgbClr val="000000"/>
                </a:solidFill>
              </a:rPr>
              <a:t>Data</a:t>
            </a:r>
            <a:r>
              <a:rPr lang="en-US" altLang="zh-TW" sz="4800" spc="-5" dirty="0">
                <a:solidFill>
                  <a:srgbClr val="000000"/>
                </a:solidFill>
              </a:rPr>
              <a:t> </a:t>
            </a:r>
            <a:r>
              <a:rPr lang="en-US" altLang="zh-TW" sz="4800" spc="20" dirty="0">
                <a:solidFill>
                  <a:srgbClr val="000000"/>
                </a:solidFill>
              </a:rPr>
              <a:t>movement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5" dirty="0">
                <a:solidFill>
                  <a:srgbClr val="000000"/>
                </a:solidFill>
              </a:rPr>
              <a:t>→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20" dirty="0">
                <a:solidFill>
                  <a:srgbClr val="000000"/>
                </a:solidFill>
              </a:rPr>
              <a:t>more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10" dirty="0">
                <a:solidFill>
                  <a:srgbClr val="000000"/>
                </a:solidFill>
              </a:rPr>
              <a:t>memory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15" dirty="0">
                <a:solidFill>
                  <a:srgbClr val="000000"/>
                </a:solidFill>
              </a:rPr>
              <a:t>reference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5" dirty="0">
                <a:solidFill>
                  <a:srgbClr val="000000"/>
                </a:solidFill>
              </a:rPr>
              <a:t>→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20" dirty="0">
                <a:solidFill>
                  <a:srgbClr val="000000"/>
                </a:solidFill>
              </a:rPr>
              <a:t>more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-30" dirty="0">
                <a:solidFill>
                  <a:srgbClr val="000000"/>
                </a:solidFill>
              </a:rPr>
              <a:t>energy</a:t>
            </a:r>
            <a:endParaRPr lang="zh-TW" altLang="en-US" dirty="0"/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613802"/>
            <a:ext cx="4523423" cy="602118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51</a:t>
            </a:fld>
            <a:endParaRPr lang="en-US" altLang="zh-TW" spc="7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946283"/>
              </p:ext>
            </p:extLst>
          </p:nvPr>
        </p:nvGraphicFramePr>
        <p:xfrm>
          <a:off x="2918759" y="3673475"/>
          <a:ext cx="9046210" cy="58670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23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3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33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45"/>
                        </a:spcBef>
                      </a:pPr>
                      <a:r>
                        <a:rPr sz="2600" b="1" spc="2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</a:t>
                      </a:r>
                      <a:endParaRPr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811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45"/>
                        </a:spcBef>
                      </a:pPr>
                      <a:r>
                        <a:rPr sz="2600" b="1" spc="-2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Energy </a:t>
                      </a:r>
                      <a:r>
                        <a:rPr sz="2600" b="1" spc="1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[pJ]</a:t>
                      </a:r>
                      <a:endParaRPr sz="2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8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3386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int ADD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  <a:endParaRPr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3386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float ADD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</a:t>
                      </a:r>
                      <a:endParaRPr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3386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Register File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3385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int MULT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</a:t>
                      </a:r>
                      <a:endParaRPr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3386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float MULT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3.7</a:t>
                      </a:r>
                      <a:endParaRPr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3386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SRAM Cache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33386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DRAM Memory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640</a:t>
                      </a:r>
                      <a:endParaRPr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4" name="object 4"/>
          <p:cNvGrpSpPr/>
          <p:nvPr/>
        </p:nvGrpSpPr>
        <p:grpSpPr>
          <a:xfrm>
            <a:off x="12096492" y="4427379"/>
            <a:ext cx="5393055" cy="5125720"/>
            <a:chOff x="11664568" y="3282622"/>
            <a:chExt cx="5393055" cy="5125720"/>
          </a:xfrm>
        </p:grpSpPr>
        <p:sp>
          <p:nvSpPr>
            <p:cNvPr id="5" name="object 5"/>
            <p:cNvSpPr/>
            <p:nvPr/>
          </p:nvSpPr>
          <p:spPr>
            <a:xfrm>
              <a:off x="13083373" y="3287857"/>
              <a:ext cx="0" cy="5120640"/>
            </a:xfrm>
            <a:custGeom>
              <a:avLst/>
              <a:gdLst/>
              <a:ahLst/>
              <a:cxnLst/>
              <a:rect l="l" t="t" r="r" b="b"/>
              <a:pathLst>
                <a:path h="5120640">
                  <a:moveTo>
                    <a:pt x="0" y="5005083"/>
                  </a:moveTo>
                  <a:lnTo>
                    <a:pt x="0" y="5120262"/>
                  </a:lnTo>
                </a:path>
                <a:path h="5120640">
                  <a:moveTo>
                    <a:pt x="0" y="4272121"/>
                  </a:moveTo>
                  <a:lnTo>
                    <a:pt x="0" y="4481538"/>
                  </a:lnTo>
                </a:path>
                <a:path h="5120640">
                  <a:moveTo>
                    <a:pt x="0" y="3549630"/>
                  </a:moveTo>
                  <a:lnTo>
                    <a:pt x="0" y="3748576"/>
                  </a:lnTo>
                </a:path>
                <a:path h="5120640">
                  <a:moveTo>
                    <a:pt x="0" y="2816668"/>
                  </a:moveTo>
                  <a:lnTo>
                    <a:pt x="0" y="3026085"/>
                  </a:lnTo>
                </a:path>
                <a:path h="5120640">
                  <a:moveTo>
                    <a:pt x="0" y="2094177"/>
                  </a:moveTo>
                  <a:lnTo>
                    <a:pt x="0" y="2293123"/>
                  </a:lnTo>
                </a:path>
                <a:path h="5120640">
                  <a:moveTo>
                    <a:pt x="0" y="0"/>
                  </a:moveTo>
                  <a:lnTo>
                    <a:pt x="0" y="1570632"/>
                  </a:lnTo>
                </a:path>
              </a:pathLst>
            </a:custGeom>
            <a:ln w="10470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669804" y="3282622"/>
              <a:ext cx="0" cy="5120640"/>
            </a:xfrm>
            <a:custGeom>
              <a:avLst/>
              <a:gdLst/>
              <a:ahLst/>
              <a:cxnLst/>
              <a:rect l="l" t="t" r="r" b="b"/>
              <a:pathLst>
                <a:path h="5120640">
                  <a:moveTo>
                    <a:pt x="0" y="5120262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675034" y="4125537"/>
              <a:ext cx="2398395" cy="3434715"/>
            </a:xfrm>
            <a:custGeom>
              <a:avLst/>
              <a:gdLst/>
              <a:ahLst/>
              <a:cxnLst/>
              <a:rect l="l" t="t" r="r" b="b"/>
              <a:pathLst>
                <a:path w="2398394" h="3434715">
                  <a:moveTo>
                    <a:pt x="1350746" y="0"/>
                  </a:moveTo>
                  <a:lnTo>
                    <a:pt x="0" y="0"/>
                  </a:lnTo>
                  <a:lnTo>
                    <a:pt x="0" y="523544"/>
                  </a:lnTo>
                  <a:lnTo>
                    <a:pt x="1350746" y="523544"/>
                  </a:lnTo>
                  <a:lnTo>
                    <a:pt x="1350746" y="0"/>
                  </a:lnTo>
                  <a:close/>
                </a:path>
                <a:path w="2398394" h="3434715">
                  <a:moveTo>
                    <a:pt x="1413560" y="732955"/>
                  </a:moveTo>
                  <a:lnTo>
                    <a:pt x="0" y="732955"/>
                  </a:lnTo>
                  <a:lnTo>
                    <a:pt x="0" y="1256499"/>
                  </a:lnTo>
                  <a:lnTo>
                    <a:pt x="1413560" y="1256499"/>
                  </a:lnTo>
                  <a:lnTo>
                    <a:pt x="1413560" y="732955"/>
                  </a:lnTo>
                  <a:close/>
                </a:path>
                <a:path w="2398394" h="3434715">
                  <a:moveTo>
                    <a:pt x="2104644" y="1455445"/>
                  </a:moveTo>
                  <a:lnTo>
                    <a:pt x="0" y="1455445"/>
                  </a:lnTo>
                  <a:lnTo>
                    <a:pt x="0" y="1978990"/>
                  </a:lnTo>
                  <a:lnTo>
                    <a:pt x="2104644" y="1978990"/>
                  </a:lnTo>
                  <a:lnTo>
                    <a:pt x="2104644" y="1455445"/>
                  </a:lnTo>
                  <a:close/>
                </a:path>
                <a:path w="2398394" h="3434715">
                  <a:moveTo>
                    <a:pt x="2219820" y="2188413"/>
                  </a:moveTo>
                  <a:lnTo>
                    <a:pt x="0" y="2188413"/>
                  </a:lnTo>
                  <a:lnTo>
                    <a:pt x="0" y="2711958"/>
                  </a:lnTo>
                  <a:lnTo>
                    <a:pt x="2219820" y="2711958"/>
                  </a:lnTo>
                  <a:lnTo>
                    <a:pt x="2219820" y="2188413"/>
                  </a:lnTo>
                  <a:close/>
                </a:path>
                <a:path w="2398394" h="3434715">
                  <a:moveTo>
                    <a:pt x="2397836" y="2910903"/>
                  </a:moveTo>
                  <a:lnTo>
                    <a:pt x="0" y="2910903"/>
                  </a:lnTo>
                  <a:lnTo>
                    <a:pt x="0" y="3434448"/>
                  </a:lnTo>
                  <a:lnTo>
                    <a:pt x="2397836" y="3434448"/>
                  </a:lnTo>
                  <a:lnTo>
                    <a:pt x="2397836" y="2910903"/>
                  </a:lnTo>
                  <a:close/>
                </a:path>
              </a:pathLst>
            </a:custGeom>
            <a:solidFill>
              <a:srgbClr val="0080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496943" y="5871403"/>
              <a:ext cx="1424305" cy="2536825"/>
            </a:xfrm>
            <a:custGeom>
              <a:avLst/>
              <a:gdLst/>
              <a:ahLst/>
              <a:cxnLst/>
              <a:rect l="l" t="t" r="r" b="b"/>
              <a:pathLst>
                <a:path w="1424305" h="2536825">
                  <a:moveTo>
                    <a:pt x="0" y="2421537"/>
                  </a:moveTo>
                  <a:lnTo>
                    <a:pt x="0" y="2536717"/>
                  </a:lnTo>
                </a:path>
                <a:path w="1424305" h="2536825">
                  <a:moveTo>
                    <a:pt x="0" y="0"/>
                  </a:moveTo>
                  <a:lnTo>
                    <a:pt x="0" y="1897993"/>
                  </a:lnTo>
                </a:path>
                <a:path w="1424305" h="2536825">
                  <a:moveTo>
                    <a:pt x="1424040" y="2421537"/>
                  </a:moveTo>
                  <a:lnTo>
                    <a:pt x="1424040" y="2536717"/>
                  </a:lnTo>
                </a:path>
                <a:path w="1424305" h="2536825">
                  <a:moveTo>
                    <a:pt x="1424040" y="0"/>
                  </a:moveTo>
                  <a:lnTo>
                    <a:pt x="1424040" y="1897993"/>
                  </a:lnTo>
                </a:path>
              </a:pathLst>
            </a:custGeom>
            <a:ln w="10470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75037" y="7769396"/>
              <a:ext cx="5382260" cy="523875"/>
            </a:xfrm>
            <a:custGeom>
              <a:avLst/>
              <a:gdLst/>
              <a:ahLst/>
              <a:cxnLst/>
              <a:rect l="l" t="t" r="r" b="b"/>
              <a:pathLst>
                <a:path w="5382259" h="523875">
                  <a:moveTo>
                    <a:pt x="5382035" y="523544"/>
                  </a:moveTo>
                  <a:lnTo>
                    <a:pt x="0" y="523544"/>
                  </a:lnTo>
                  <a:lnTo>
                    <a:pt x="0" y="0"/>
                  </a:lnTo>
                  <a:lnTo>
                    <a:pt x="5382035" y="0"/>
                  </a:lnTo>
                  <a:lnTo>
                    <a:pt x="5382035" y="523544"/>
                  </a:lnTo>
                  <a:close/>
                </a:path>
              </a:pathLst>
            </a:custGeom>
            <a:solidFill>
              <a:srgbClr val="0080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496943" y="3287857"/>
              <a:ext cx="1424305" cy="2531745"/>
            </a:xfrm>
            <a:custGeom>
              <a:avLst/>
              <a:gdLst/>
              <a:ahLst/>
              <a:cxnLst/>
              <a:rect l="l" t="t" r="r" b="b"/>
              <a:pathLst>
                <a:path w="1424305" h="2531745">
                  <a:moveTo>
                    <a:pt x="0" y="0"/>
                  </a:moveTo>
                  <a:lnTo>
                    <a:pt x="0" y="2531191"/>
                  </a:lnTo>
                </a:path>
                <a:path w="1424305" h="2531745">
                  <a:moveTo>
                    <a:pt x="1424040" y="0"/>
                  </a:moveTo>
                  <a:lnTo>
                    <a:pt x="1424040" y="2531191"/>
                  </a:lnTo>
                </a:path>
              </a:pathLst>
            </a:custGeom>
            <a:ln w="10470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116062" y="5845226"/>
              <a:ext cx="2931160" cy="0"/>
            </a:xfrm>
            <a:custGeom>
              <a:avLst/>
              <a:gdLst/>
              <a:ahLst/>
              <a:cxnLst/>
              <a:rect l="l" t="t" r="r" b="b"/>
              <a:pathLst>
                <a:path w="2931159">
                  <a:moveTo>
                    <a:pt x="2930947" y="0"/>
                  </a:moveTo>
                  <a:lnTo>
                    <a:pt x="26177" y="0"/>
                  </a:lnTo>
                  <a:lnTo>
                    <a:pt x="0" y="0"/>
                  </a:lnTo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3928633" y="5738423"/>
              <a:ext cx="213995" cy="213995"/>
            </a:xfrm>
            <a:custGeom>
              <a:avLst/>
              <a:gdLst/>
              <a:ahLst/>
              <a:cxnLst/>
              <a:rect l="l" t="t" r="r" b="b"/>
              <a:pathLst>
                <a:path w="213994" h="213995">
                  <a:moveTo>
                    <a:pt x="213606" y="0"/>
                  </a:moveTo>
                  <a:lnTo>
                    <a:pt x="0" y="106803"/>
                  </a:lnTo>
                  <a:lnTo>
                    <a:pt x="213606" y="213606"/>
                  </a:lnTo>
                  <a:lnTo>
                    <a:pt x="213606" y="0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7039355" y="5322746"/>
              <a:ext cx="0" cy="2107565"/>
            </a:xfrm>
            <a:custGeom>
              <a:avLst/>
              <a:gdLst/>
              <a:ahLst/>
              <a:cxnLst/>
              <a:rect l="l" t="t" r="r" b="b"/>
              <a:pathLst>
                <a:path h="2107565">
                  <a:moveTo>
                    <a:pt x="0" y="2106962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0080CC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/>
          <p:nvPr/>
        </p:nvSpPr>
        <p:spPr>
          <a:xfrm>
            <a:off x="17766476" y="4432614"/>
            <a:ext cx="0" cy="5120640"/>
          </a:xfrm>
          <a:custGeom>
            <a:avLst/>
            <a:gdLst/>
            <a:ahLst/>
            <a:cxnLst/>
            <a:rect l="l" t="t" r="r" b="b"/>
            <a:pathLst>
              <a:path h="5120640">
                <a:moveTo>
                  <a:pt x="0" y="0"/>
                </a:moveTo>
                <a:lnTo>
                  <a:pt x="0" y="5120262"/>
                </a:lnTo>
              </a:path>
            </a:pathLst>
          </a:custGeom>
          <a:ln w="10470">
            <a:solidFill>
              <a:srgbClr val="B8B8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3308025" y="9700302"/>
            <a:ext cx="42164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90" dirty="0">
                <a:latin typeface="Trebuchet MS"/>
                <a:cs typeface="Trebuchet MS"/>
              </a:rPr>
              <a:t>10</a:t>
            </a:r>
            <a:endParaRPr sz="28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4624059" y="9700302"/>
            <a:ext cx="364744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28420" algn="l"/>
                <a:tab pos="2644140" algn="l"/>
              </a:tabLst>
            </a:pPr>
            <a:r>
              <a:rPr sz="2800" spc="90" dirty="0">
                <a:latin typeface="Trebuchet MS"/>
                <a:cs typeface="Trebuchet MS"/>
              </a:rPr>
              <a:t>100	1000	10000</a:t>
            </a:r>
            <a:endParaRPr sz="2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46690" y="9659142"/>
            <a:ext cx="639572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105" dirty="0">
                <a:solidFill>
                  <a:srgbClr val="5E5E5E"/>
                </a:solidFill>
                <a:latin typeface="Trebuchet MS"/>
                <a:cs typeface="Trebuchet MS"/>
              </a:rPr>
              <a:t>Rough</a:t>
            </a:r>
            <a:r>
              <a:rPr sz="1950" spc="-40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35" dirty="0">
                <a:solidFill>
                  <a:srgbClr val="5E5E5E"/>
                </a:solidFill>
                <a:latin typeface="Trebuchet MS"/>
                <a:cs typeface="Trebuchet MS"/>
              </a:rPr>
              <a:t>Energy</a:t>
            </a:r>
            <a:r>
              <a:rPr sz="1950" spc="-3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100" dirty="0">
                <a:solidFill>
                  <a:srgbClr val="5E5E5E"/>
                </a:solidFill>
                <a:latin typeface="Trebuchet MS"/>
                <a:cs typeface="Trebuchet MS"/>
              </a:rPr>
              <a:t>Cost</a:t>
            </a:r>
            <a:r>
              <a:rPr sz="1950" spc="-3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30" dirty="0">
                <a:solidFill>
                  <a:srgbClr val="5E5E5E"/>
                </a:solidFill>
                <a:latin typeface="Trebuchet MS"/>
                <a:cs typeface="Trebuchet MS"/>
              </a:rPr>
              <a:t>For</a:t>
            </a:r>
            <a:r>
              <a:rPr sz="1950" spc="-3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10" dirty="0">
                <a:solidFill>
                  <a:srgbClr val="5E5E5E"/>
                </a:solidFill>
                <a:latin typeface="Trebuchet MS"/>
                <a:cs typeface="Trebuchet MS"/>
              </a:rPr>
              <a:t>Various</a:t>
            </a:r>
            <a:r>
              <a:rPr sz="1950" spc="-40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25" dirty="0">
                <a:solidFill>
                  <a:srgbClr val="5E5E5E"/>
                </a:solidFill>
                <a:latin typeface="Trebuchet MS"/>
                <a:cs typeface="Trebuchet MS"/>
              </a:rPr>
              <a:t>Operations</a:t>
            </a:r>
            <a:r>
              <a:rPr sz="1950" spc="-3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-45" dirty="0">
                <a:solidFill>
                  <a:srgbClr val="5E5E5E"/>
                </a:solidFill>
                <a:latin typeface="Trebuchet MS"/>
                <a:cs typeface="Trebuchet MS"/>
              </a:rPr>
              <a:t>in</a:t>
            </a:r>
            <a:r>
              <a:rPr sz="1950" spc="-3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60" dirty="0">
                <a:solidFill>
                  <a:srgbClr val="5E5E5E"/>
                </a:solidFill>
                <a:latin typeface="Trebuchet MS"/>
                <a:cs typeface="Trebuchet MS"/>
              </a:rPr>
              <a:t>45nm</a:t>
            </a:r>
            <a:r>
              <a:rPr sz="1950" spc="-3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10" dirty="0">
                <a:solidFill>
                  <a:srgbClr val="5E5E5E"/>
                </a:solidFill>
                <a:latin typeface="Trebuchet MS"/>
                <a:cs typeface="Trebuchet MS"/>
              </a:rPr>
              <a:t>0.9V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2195723" y="3818645"/>
            <a:ext cx="3770629" cy="4781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5" dirty="0">
                <a:latin typeface="Arial"/>
                <a:cs typeface="Arial"/>
              </a:rPr>
              <a:t>Relative</a:t>
            </a:r>
            <a:r>
              <a:rPr sz="2950" b="1" spc="-20" dirty="0">
                <a:latin typeface="Arial"/>
                <a:cs typeface="Arial"/>
              </a:rPr>
              <a:t> </a:t>
            </a:r>
            <a:r>
              <a:rPr sz="2950" b="1" spc="-35" dirty="0">
                <a:latin typeface="Arial"/>
                <a:cs typeface="Arial"/>
              </a:rPr>
              <a:t>Energy</a:t>
            </a:r>
            <a:r>
              <a:rPr sz="2950" b="1" spc="-15" dirty="0">
                <a:latin typeface="Arial"/>
                <a:cs typeface="Arial"/>
              </a:rPr>
              <a:t> </a:t>
            </a:r>
            <a:r>
              <a:rPr sz="2950" b="1" spc="20" dirty="0">
                <a:latin typeface="Arial"/>
                <a:cs typeface="Arial"/>
              </a:rPr>
              <a:t>Cost</a:t>
            </a:r>
            <a:endParaRPr sz="29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5391375" y="6370084"/>
            <a:ext cx="1046480" cy="4781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5" dirty="0">
                <a:solidFill>
                  <a:srgbClr val="A31F34"/>
                </a:solidFill>
                <a:latin typeface="Arial"/>
                <a:cs typeface="Arial"/>
              </a:rPr>
              <a:t>200</a:t>
            </a:r>
            <a:r>
              <a:rPr sz="2950" b="1" spc="-70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sz="2950" spc="-690" dirty="0">
                <a:solidFill>
                  <a:srgbClr val="A31F34"/>
                </a:solidFill>
                <a:latin typeface="MS UI Gothic"/>
                <a:cs typeface="MS UI Gothic"/>
              </a:rPr>
              <a:t>✕</a:t>
            </a:r>
            <a:endParaRPr sz="2950">
              <a:latin typeface="MS UI Gothic"/>
              <a:cs typeface="MS UI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750935" y="9462712"/>
            <a:ext cx="1464945" cy="1628775"/>
          </a:xfrm>
          <a:prstGeom prst="rect">
            <a:avLst/>
          </a:prstGeom>
        </p:spPr>
        <p:txBody>
          <a:bodyPr vert="horz" wrap="square" lIns="0" tIns="25082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975"/>
              </a:spcBef>
            </a:pPr>
            <a:r>
              <a:rPr sz="2800" spc="90" dirty="0">
                <a:latin typeface="Trebuchet MS"/>
                <a:cs typeface="Trebuchet MS"/>
              </a:rPr>
              <a:t>1</a:t>
            </a:r>
            <a:endParaRPr sz="2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645"/>
              </a:spcBef>
            </a:pPr>
            <a:r>
              <a:rPr sz="3950" b="1" spc="65" dirty="0">
                <a:latin typeface="Arial"/>
                <a:cs typeface="Arial"/>
              </a:rPr>
              <a:t>=</a:t>
            </a:r>
            <a:r>
              <a:rPr sz="3950" b="1" spc="-40" dirty="0">
                <a:latin typeface="Arial"/>
                <a:cs typeface="Arial"/>
              </a:rPr>
              <a:t> </a:t>
            </a:r>
            <a:r>
              <a:rPr sz="3950" b="1" dirty="0">
                <a:latin typeface="Arial"/>
                <a:cs typeface="Arial"/>
              </a:rPr>
              <a:t>200</a:t>
            </a:r>
            <a:endParaRPr sz="3950">
              <a:latin typeface="Arial"/>
              <a:cs typeface="Arial"/>
            </a:endParaRPr>
          </a:p>
        </p:txBody>
      </p:sp>
      <p:pic>
        <p:nvPicPr>
          <p:cNvPr id="21" name="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48732" y="10456308"/>
            <a:ext cx="2512151" cy="669252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7605539" y="10129053"/>
            <a:ext cx="3145790" cy="958596"/>
          </a:xfrm>
          <a:prstGeom prst="rect">
            <a:avLst/>
          </a:prstGeom>
        </p:spPr>
        <p:txBody>
          <a:bodyPr vert="horz" wrap="square" lIns="0" tIns="3473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735"/>
              </a:spcBef>
            </a:pPr>
            <a:r>
              <a:rPr sz="3950" b="1" dirty="0">
                <a:latin typeface="Arial"/>
                <a:cs typeface="Arial"/>
              </a:rPr>
              <a:t>1</a:t>
            </a:r>
            <a:endParaRPr sz="3950" dirty="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2695917" y="10555339"/>
            <a:ext cx="471805" cy="471805"/>
          </a:xfrm>
          <a:custGeom>
            <a:avLst/>
            <a:gdLst/>
            <a:ahLst/>
            <a:cxnLst/>
            <a:rect l="l" t="t" r="r" b="b"/>
            <a:pathLst>
              <a:path w="471804" h="471804">
                <a:moveTo>
                  <a:pt x="278651" y="0"/>
                </a:moveTo>
                <a:lnTo>
                  <a:pt x="194350" y="0"/>
                </a:lnTo>
                <a:lnTo>
                  <a:pt x="192549" y="0"/>
                </a:lnTo>
                <a:lnTo>
                  <a:pt x="191062" y="1476"/>
                </a:lnTo>
                <a:lnTo>
                  <a:pt x="191062" y="190433"/>
                </a:lnTo>
                <a:lnTo>
                  <a:pt x="190433" y="191062"/>
                </a:lnTo>
                <a:lnTo>
                  <a:pt x="1476" y="191062"/>
                </a:lnTo>
                <a:lnTo>
                  <a:pt x="0" y="192538"/>
                </a:lnTo>
                <a:lnTo>
                  <a:pt x="0" y="278640"/>
                </a:lnTo>
                <a:lnTo>
                  <a:pt x="1465" y="280127"/>
                </a:lnTo>
                <a:lnTo>
                  <a:pt x="190433" y="280127"/>
                </a:lnTo>
                <a:lnTo>
                  <a:pt x="191062" y="280755"/>
                </a:lnTo>
                <a:lnTo>
                  <a:pt x="191062" y="469702"/>
                </a:lnTo>
                <a:lnTo>
                  <a:pt x="192538" y="471189"/>
                </a:lnTo>
                <a:lnTo>
                  <a:pt x="278630" y="471189"/>
                </a:lnTo>
                <a:lnTo>
                  <a:pt x="280117" y="469713"/>
                </a:lnTo>
                <a:lnTo>
                  <a:pt x="280117" y="280755"/>
                </a:lnTo>
                <a:lnTo>
                  <a:pt x="280755" y="280127"/>
                </a:lnTo>
                <a:lnTo>
                  <a:pt x="469702" y="280127"/>
                </a:lnTo>
                <a:lnTo>
                  <a:pt x="471200" y="278640"/>
                </a:lnTo>
                <a:lnTo>
                  <a:pt x="471189" y="192549"/>
                </a:lnTo>
                <a:lnTo>
                  <a:pt x="469713" y="191062"/>
                </a:lnTo>
                <a:lnTo>
                  <a:pt x="280755" y="191062"/>
                </a:lnTo>
                <a:lnTo>
                  <a:pt x="280117" y="190433"/>
                </a:lnTo>
                <a:lnTo>
                  <a:pt x="280117" y="1486"/>
                </a:lnTo>
                <a:lnTo>
                  <a:pt x="278651" y="0"/>
                </a:lnTo>
                <a:close/>
              </a:path>
            </a:pathLst>
          </a:custGeom>
          <a:solidFill>
            <a:srgbClr val="F8B6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2159922" y="10555092"/>
            <a:ext cx="471805" cy="471805"/>
          </a:xfrm>
          <a:custGeom>
            <a:avLst/>
            <a:gdLst/>
            <a:ahLst/>
            <a:cxnLst/>
            <a:rect l="l" t="t" r="r" b="b"/>
            <a:pathLst>
              <a:path w="471804" h="471804">
                <a:moveTo>
                  <a:pt x="398050" y="0"/>
                </a:moveTo>
                <a:lnTo>
                  <a:pt x="396448" y="0"/>
                </a:lnTo>
                <a:lnTo>
                  <a:pt x="236380" y="160089"/>
                </a:lnTo>
                <a:lnTo>
                  <a:pt x="235322" y="160089"/>
                </a:lnTo>
                <a:lnTo>
                  <a:pt x="75735" y="502"/>
                </a:lnTo>
                <a:lnTo>
                  <a:pt x="75086" y="261"/>
                </a:lnTo>
                <a:lnTo>
                  <a:pt x="74427" y="261"/>
                </a:lnTo>
                <a:lnTo>
                  <a:pt x="73777" y="261"/>
                </a:lnTo>
                <a:lnTo>
                  <a:pt x="73128" y="502"/>
                </a:lnTo>
                <a:lnTo>
                  <a:pt x="0" y="73631"/>
                </a:lnTo>
                <a:lnTo>
                  <a:pt x="0" y="75233"/>
                </a:lnTo>
                <a:lnTo>
                  <a:pt x="160089" y="235301"/>
                </a:lnTo>
                <a:lnTo>
                  <a:pt x="160089" y="236359"/>
                </a:lnTo>
                <a:lnTo>
                  <a:pt x="0" y="396448"/>
                </a:lnTo>
                <a:lnTo>
                  <a:pt x="0" y="398050"/>
                </a:lnTo>
                <a:lnTo>
                  <a:pt x="73631" y="471692"/>
                </a:lnTo>
                <a:lnTo>
                  <a:pt x="75233" y="471692"/>
                </a:lnTo>
                <a:lnTo>
                  <a:pt x="235301" y="311603"/>
                </a:lnTo>
                <a:lnTo>
                  <a:pt x="236401" y="311603"/>
                </a:lnTo>
                <a:lnTo>
                  <a:pt x="396448" y="471692"/>
                </a:lnTo>
                <a:lnTo>
                  <a:pt x="398050" y="471692"/>
                </a:lnTo>
                <a:lnTo>
                  <a:pt x="471681" y="398050"/>
                </a:lnTo>
                <a:lnTo>
                  <a:pt x="471681" y="396448"/>
                </a:lnTo>
                <a:lnTo>
                  <a:pt x="311603" y="236390"/>
                </a:lnTo>
                <a:lnTo>
                  <a:pt x="311603" y="235291"/>
                </a:lnTo>
                <a:lnTo>
                  <a:pt x="471671" y="75233"/>
                </a:lnTo>
                <a:lnTo>
                  <a:pt x="471671" y="73620"/>
                </a:lnTo>
                <a:lnTo>
                  <a:pt x="398050" y="0"/>
                </a:lnTo>
                <a:close/>
              </a:path>
            </a:pathLst>
          </a:custGeom>
          <a:solidFill>
            <a:srgbClr val="F8B62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940"/>
              </a:spcBef>
            </a:pPr>
            <a:r>
              <a:rPr lang="en-US" spc="-185" dirty="0"/>
              <a:t>Ene</a:t>
            </a:r>
            <a:r>
              <a:rPr lang="en-US" spc="-340" dirty="0"/>
              <a:t>r</a:t>
            </a:r>
            <a:r>
              <a:rPr lang="en-US" spc="-280" dirty="0"/>
              <a:t>g</a:t>
            </a:r>
            <a:r>
              <a:rPr lang="en-US" spc="-120" dirty="0"/>
              <a:t>y</a:t>
            </a:r>
            <a:r>
              <a:rPr lang="en-US" spc="-280" dirty="0"/>
              <a:t> </a:t>
            </a:r>
            <a:r>
              <a:rPr lang="en-US" spc="-165" dirty="0"/>
              <a:t>Consumption</a:t>
            </a:r>
          </a:p>
        </p:txBody>
      </p:sp>
      <p:sp>
        <p:nvSpPr>
          <p:cNvPr id="38" name="內容版面配置區 37">
            <a:extLst>
              <a:ext uri="{FF2B5EF4-FFF2-40B4-BE49-F238E27FC236}">
                <a16:creationId xmlns:a16="http://schemas.microsoft.com/office/drawing/2014/main" id="{AD3ABC1A-ACA4-DBB5-7A16-890AFE435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4800" spc="75" dirty="0">
                <a:solidFill>
                  <a:srgbClr val="000000"/>
                </a:solidFill>
              </a:rPr>
              <a:t>Data</a:t>
            </a:r>
            <a:r>
              <a:rPr lang="en-US" altLang="zh-TW" sz="4800" spc="-5" dirty="0">
                <a:solidFill>
                  <a:srgbClr val="000000"/>
                </a:solidFill>
              </a:rPr>
              <a:t> </a:t>
            </a:r>
            <a:r>
              <a:rPr lang="en-US" altLang="zh-TW" sz="4800" spc="20" dirty="0">
                <a:solidFill>
                  <a:srgbClr val="000000"/>
                </a:solidFill>
              </a:rPr>
              <a:t>movement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5" dirty="0">
                <a:solidFill>
                  <a:srgbClr val="000000"/>
                </a:solidFill>
              </a:rPr>
              <a:t>→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20" dirty="0">
                <a:solidFill>
                  <a:srgbClr val="000000"/>
                </a:solidFill>
              </a:rPr>
              <a:t>more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10" dirty="0">
                <a:solidFill>
                  <a:srgbClr val="000000"/>
                </a:solidFill>
              </a:rPr>
              <a:t>memory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15" dirty="0">
                <a:solidFill>
                  <a:srgbClr val="000000"/>
                </a:solidFill>
              </a:rPr>
              <a:t>reference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5" dirty="0">
                <a:solidFill>
                  <a:srgbClr val="000000"/>
                </a:solidFill>
              </a:rPr>
              <a:t>→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20" dirty="0">
                <a:solidFill>
                  <a:srgbClr val="000000"/>
                </a:solidFill>
              </a:rPr>
              <a:t>more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-30" dirty="0">
                <a:solidFill>
                  <a:srgbClr val="000000"/>
                </a:solidFill>
              </a:rPr>
              <a:t>energy</a:t>
            </a:r>
            <a:endParaRPr lang="zh-TW" altLang="en-US" dirty="0"/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52</a:t>
            </a:fld>
            <a:endParaRPr lang="en-US" altLang="zh-TW" spc="75" dirty="0"/>
          </a:p>
        </p:txBody>
      </p:sp>
      <p:grpSp>
        <p:nvGrpSpPr>
          <p:cNvPr id="4" name="object 4"/>
          <p:cNvGrpSpPr/>
          <p:nvPr/>
        </p:nvGrpSpPr>
        <p:grpSpPr>
          <a:xfrm>
            <a:off x="11954243" y="4130675"/>
            <a:ext cx="5393055" cy="5125720"/>
            <a:chOff x="11664568" y="3282622"/>
            <a:chExt cx="5393055" cy="5125720"/>
          </a:xfrm>
        </p:grpSpPr>
        <p:sp>
          <p:nvSpPr>
            <p:cNvPr id="5" name="object 5"/>
            <p:cNvSpPr/>
            <p:nvPr/>
          </p:nvSpPr>
          <p:spPr>
            <a:xfrm>
              <a:off x="13083373" y="3287857"/>
              <a:ext cx="0" cy="5120640"/>
            </a:xfrm>
            <a:custGeom>
              <a:avLst/>
              <a:gdLst/>
              <a:ahLst/>
              <a:cxnLst/>
              <a:rect l="l" t="t" r="r" b="b"/>
              <a:pathLst>
                <a:path h="5120640">
                  <a:moveTo>
                    <a:pt x="0" y="5005083"/>
                  </a:moveTo>
                  <a:lnTo>
                    <a:pt x="0" y="5120262"/>
                  </a:lnTo>
                </a:path>
                <a:path h="5120640">
                  <a:moveTo>
                    <a:pt x="0" y="4272121"/>
                  </a:moveTo>
                  <a:lnTo>
                    <a:pt x="0" y="4481538"/>
                  </a:lnTo>
                </a:path>
                <a:path h="5120640">
                  <a:moveTo>
                    <a:pt x="0" y="3549630"/>
                  </a:moveTo>
                  <a:lnTo>
                    <a:pt x="0" y="3748576"/>
                  </a:lnTo>
                </a:path>
                <a:path h="5120640">
                  <a:moveTo>
                    <a:pt x="0" y="2816668"/>
                  </a:moveTo>
                  <a:lnTo>
                    <a:pt x="0" y="3026085"/>
                  </a:lnTo>
                </a:path>
                <a:path h="5120640">
                  <a:moveTo>
                    <a:pt x="0" y="2094177"/>
                  </a:moveTo>
                  <a:lnTo>
                    <a:pt x="0" y="2293123"/>
                  </a:lnTo>
                </a:path>
                <a:path h="5120640">
                  <a:moveTo>
                    <a:pt x="0" y="0"/>
                  </a:moveTo>
                  <a:lnTo>
                    <a:pt x="0" y="1570632"/>
                  </a:lnTo>
                </a:path>
              </a:pathLst>
            </a:custGeom>
            <a:ln w="10470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669804" y="3282622"/>
              <a:ext cx="0" cy="5120640"/>
            </a:xfrm>
            <a:custGeom>
              <a:avLst/>
              <a:gdLst/>
              <a:ahLst/>
              <a:cxnLst/>
              <a:rect l="l" t="t" r="r" b="b"/>
              <a:pathLst>
                <a:path h="5120640">
                  <a:moveTo>
                    <a:pt x="0" y="5120262"/>
                  </a:moveTo>
                  <a:lnTo>
                    <a:pt x="0" y="0"/>
                  </a:lnTo>
                </a:path>
              </a:pathLst>
            </a:custGeom>
            <a:ln w="104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675034" y="4125537"/>
              <a:ext cx="2398395" cy="3434715"/>
            </a:xfrm>
            <a:custGeom>
              <a:avLst/>
              <a:gdLst/>
              <a:ahLst/>
              <a:cxnLst/>
              <a:rect l="l" t="t" r="r" b="b"/>
              <a:pathLst>
                <a:path w="2398394" h="3434715">
                  <a:moveTo>
                    <a:pt x="1350746" y="0"/>
                  </a:moveTo>
                  <a:lnTo>
                    <a:pt x="0" y="0"/>
                  </a:lnTo>
                  <a:lnTo>
                    <a:pt x="0" y="523544"/>
                  </a:lnTo>
                  <a:lnTo>
                    <a:pt x="1350746" y="523544"/>
                  </a:lnTo>
                  <a:lnTo>
                    <a:pt x="1350746" y="0"/>
                  </a:lnTo>
                  <a:close/>
                </a:path>
                <a:path w="2398394" h="3434715">
                  <a:moveTo>
                    <a:pt x="1413560" y="732955"/>
                  </a:moveTo>
                  <a:lnTo>
                    <a:pt x="0" y="732955"/>
                  </a:lnTo>
                  <a:lnTo>
                    <a:pt x="0" y="1256499"/>
                  </a:lnTo>
                  <a:lnTo>
                    <a:pt x="1413560" y="1256499"/>
                  </a:lnTo>
                  <a:lnTo>
                    <a:pt x="1413560" y="732955"/>
                  </a:lnTo>
                  <a:close/>
                </a:path>
                <a:path w="2398394" h="3434715">
                  <a:moveTo>
                    <a:pt x="2104644" y="1455445"/>
                  </a:moveTo>
                  <a:lnTo>
                    <a:pt x="0" y="1455445"/>
                  </a:lnTo>
                  <a:lnTo>
                    <a:pt x="0" y="1978990"/>
                  </a:lnTo>
                  <a:lnTo>
                    <a:pt x="2104644" y="1978990"/>
                  </a:lnTo>
                  <a:lnTo>
                    <a:pt x="2104644" y="1455445"/>
                  </a:lnTo>
                  <a:close/>
                </a:path>
                <a:path w="2398394" h="3434715">
                  <a:moveTo>
                    <a:pt x="2219820" y="2188413"/>
                  </a:moveTo>
                  <a:lnTo>
                    <a:pt x="0" y="2188413"/>
                  </a:lnTo>
                  <a:lnTo>
                    <a:pt x="0" y="2711958"/>
                  </a:lnTo>
                  <a:lnTo>
                    <a:pt x="2219820" y="2711958"/>
                  </a:lnTo>
                  <a:lnTo>
                    <a:pt x="2219820" y="2188413"/>
                  </a:lnTo>
                  <a:close/>
                </a:path>
                <a:path w="2398394" h="3434715">
                  <a:moveTo>
                    <a:pt x="2397836" y="2910903"/>
                  </a:moveTo>
                  <a:lnTo>
                    <a:pt x="0" y="2910903"/>
                  </a:lnTo>
                  <a:lnTo>
                    <a:pt x="0" y="3434448"/>
                  </a:lnTo>
                  <a:lnTo>
                    <a:pt x="2397836" y="3434448"/>
                  </a:lnTo>
                  <a:lnTo>
                    <a:pt x="2397836" y="2910903"/>
                  </a:lnTo>
                  <a:close/>
                </a:path>
              </a:pathLst>
            </a:custGeom>
            <a:solidFill>
              <a:srgbClr val="0080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496943" y="5871403"/>
              <a:ext cx="1424305" cy="2536825"/>
            </a:xfrm>
            <a:custGeom>
              <a:avLst/>
              <a:gdLst/>
              <a:ahLst/>
              <a:cxnLst/>
              <a:rect l="l" t="t" r="r" b="b"/>
              <a:pathLst>
                <a:path w="1424305" h="2536825">
                  <a:moveTo>
                    <a:pt x="0" y="2421537"/>
                  </a:moveTo>
                  <a:lnTo>
                    <a:pt x="0" y="2536717"/>
                  </a:lnTo>
                </a:path>
                <a:path w="1424305" h="2536825">
                  <a:moveTo>
                    <a:pt x="0" y="0"/>
                  </a:moveTo>
                  <a:lnTo>
                    <a:pt x="0" y="1897993"/>
                  </a:lnTo>
                </a:path>
                <a:path w="1424305" h="2536825">
                  <a:moveTo>
                    <a:pt x="1424040" y="2421537"/>
                  </a:moveTo>
                  <a:lnTo>
                    <a:pt x="1424040" y="2536717"/>
                  </a:lnTo>
                </a:path>
                <a:path w="1424305" h="2536825">
                  <a:moveTo>
                    <a:pt x="1424040" y="0"/>
                  </a:moveTo>
                  <a:lnTo>
                    <a:pt x="1424040" y="1897993"/>
                  </a:lnTo>
                </a:path>
              </a:pathLst>
            </a:custGeom>
            <a:ln w="10470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675037" y="7769396"/>
              <a:ext cx="5382260" cy="523875"/>
            </a:xfrm>
            <a:custGeom>
              <a:avLst/>
              <a:gdLst/>
              <a:ahLst/>
              <a:cxnLst/>
              <a:rect l="l" t="t" r="r" b="b"/>
              <a:pathLst>
                <a:path w="5382259" h="523875">
                  <a:moveTo>
                    <a:pt x="5382035" y="523544"/>
                  </a:moveTo>
                  <a:lnTo>
                    <a:pt x="0" y="523544"/>
                  </a:lnTo>
                  <a:lnTo>
                    <a:pt x="0" y="0"/>
                  </a:lnTo>
                  <a:lnTo>
                    <a:pt x="5382035" y="0"/>
                  </a:lnTo>
                  <a:lnTo>
                    <a:pt x="5382035" y="523544"/>
                  </a:lnTo>
                  <a:close/>
                </a:path>
              </a:pathLst>
            </a:custGeom>
            <a:solidFill>
              <a:srgbClr val="0080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4496943" y="3287857"/>
              <a:ext cx="1424305" cy="2531745"/>
            </a:xfrm>
            <a:custGeom>
              <a:avLst/>
              <a:gdLst/>
              <a:ahLst/>
              <a:cxnLst/>
              <a:rect l="l" t="t" r="r" b="b"/>
              <a:pathLst>
                <a:path w="1424305" h="2531745">
                  <a:moveTo>
                    <a:pt x="0" y="0"/>
                  </a:moveTo>
                  <a:lnTo>
                    <a:pt x="0" y="2531191"/>
                  </a:lnTo>
                </a:path>
                <a:path w="1424305" h="2531745">
                  <a:moveTo>
                    <a:pt x="1424040" y="0"/>
                  </a:moveTo>
                  <a:lnTo>
                    <a:pt x="1424040" y="2531191"/>
                  </a:lnTo>
                </a:path>
              </a:pathLst>
            </a:custGeom>
            <a:ln w="10470">
              <a:solidFill>
                <a:srgbClr val="B8B8B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4116062" y="5845226"/>
              <a:ext cx="2931160" cy="0"/>
            </a:xfrm>
            <a:custGeom>
              <a:avLst/>
              <a:gdLst/>
              <a:ahLst/>
              <a:cxnLst/>
              <a:rect l="l" t="t" r="r" b="b"/>
              <a:pathLst>
                <a:path w="2931159">
                  <a:moveTo>
                    <a:pt x="2930947" y="0"/>
                  </a:moveTo>
                  <a:lnTo>
                    <a:pt x="26177" y="0"/>
                  </a:lnTo>
                  <a:lnTo>
                    <a:pt x="0" y="0"/>
                  </a:lnTo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3928633" y="5738423"/>
              <a:ext cx="213995" cy="213995"/>
            </a:xfrm>
            <a:custGeom>
              <a:avLst/>
              <a:gdLst/>
              <a:ahLst/>
              <a:cxnLst/>
              <a:rect l="l" t="t" r="r" b="b"/>
              <a:pathLst>
                <a:path w="213994" h="213995">
                  <a:moveTo>
                    <a:pt x="213606" y="0"/>
                  </a:moveTo>
                  <a:lnTo>
                    <a:pt x="0" y="106803"/>
                  </a:lnTo>
                  <a:lnTo>
                    <a:pt x="213606" y="213606"/>
                  </a:lnTo>
                  <a:lnTo>
                    <a:pt x="213606" y="0"/>
                  </a:lnTo>
                  <a:close/>
                </a:path>
              </a:pathLst>
            </a:custGeom>
            <a:solidFill>
              <a:srgbClr val="A31F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7039355" y="5322746"/>
              <a:ext cx="0" cy="2107565"/>
            </a:xfrm>
            <a:custGeom>
              <a:avLst/>
              <a:gdLst/>
              <a:ahLst/>
              <a:cxnLst/>
              <a:rect l="l" t="t" r="r" b="b"/>
              <a:pathLst>
                <a:path h="2107565">
                  <a:moveTo>
                    <a:pt x="0" y="2106962"/>
                  </a:moveTo>
                  <a:lnTo>
                    <a:pt x="0" y="0"/>
                  </a:lnTo>
                </a:path>
              </a:pathLst>
            </a:custGeom>
            <a:ln w="31412">
              <a:solidFill>
                <a:srgbClr val="0080CC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/>
          <p:nvPr/>
        </p:nvSpPr>
        <p:spPr>
          <a:xfrm>
            <a:off x="17624227" y="4135910"/>
            <a:ext cx="0" cy="5120640"/>
          </a:xfrm>
          <a:custGeom>
            <a:avLst/>
            <a:gdLst/>
            <a:ahLst/>
            <a:cxnLst/>
            <a:rect l="l" t="t" r="r" b="b"/>
            <a:pathLst>
              <a:path h="5120640">
                <a:moveTo>
                  <a:pt x="0" y="0"/>
                </a:moveTo>
                <a:lnTo>
                  <a:pt x="0" y="5120262"/>
                </a:lnTo>
              </a:path>
            </a:pathLst>
          </a:custGeom>
          <a:ln w="10470">
            <a:solidFill>
              <a:srgbClr val="B8B8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849743" y="9403598"/>
            <a:ext cx="22352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90" dirty="0">
                <a:latin typeface="Trebuchet MS"/>
                <a:cs typeface="Trebuchet MS"/>
              </a:rPr>
              <a:t>1</a:t>
            </a:r>
            <a:endParaRPr sz="28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165776" y="9403598"/>
            <a:ext cx="42164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90" dirty="0">
                <a:latin typeface="Trebuchet MS"/>
                <a:cs typeface="Trebuchet MS"/>
              </a:rPr>
              <a:t>10</a:t>
            </a:r>
            <a:endParaRPr sz="28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4481810" y="9403598"/>
            <a:ext cx="364744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28420" algn="l"/>
                <a:tab pos="2644140" algn="l"/>
              </a:tabLst>
            </a:pPr>
            <a:r>
              <a:rPr sz="2800" spc="90" dirty="0">
                <a:latin typeface="Trebuchet MS"/>
                <a:cs typeface="Trebuchet MS"/>
              </a:rPr>
              <a:t>100	1000	10000</a:t>
            </a:r>
            <a:endParaRPr sz="28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487555" y="9454092"/>
            <a:ext cx="8828084" cy="385362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400" dirty="0">
                <a:solidFill>
                  <a:srgbClr val="5E5E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Rough Energy Cost For Various Operations in 45nm 0.9V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937614" y="3630790"/>
            <a:ext cx="3770629" cy="4781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5" dirty="0">
                <a:latin typeface="Arial"/>
                <a:cs typeface="Arial"/>
              </a:rPr>
              <a:t>Relative</a:t>
            </a:r>
            <a:r>
              <a:rPr sz="2950" b="1" spc="-20" dirty="0">
                <a:latin typeface="Arial"/>
                <a:cs typeface="Arial"/>
              </a:rPr>
              <a:t> </a:t>
            </a:r>
            <a:r>
              <a:rPr sz="2950" b="1" spc="-35" dirty="0">
                <a:latin typeface="Arial"/>
                <a:cs typeface="Arial"/>
              </a:rPr>
              <a:t>Energy</a:t>
            </a:r>
            <a:r>
              <a:rPr sz="2950" b="1" spc="-15" dirty="0">
                <a:latin typeface="Arial"/>
                <a:cs typeface="Arial"/>
              </a:rPr>
              <a:t> </a:t>
            </a:r>
            <a:r>
              <a:rPr sz="2950" b="1" spc="20" dirty="0">
                <a:latin typeface="Arial"/>
                <a:cs typeface="Arial"/>
              </a:rPr>
              <a:t>Cost</a:t>
            </a:r>
            <a:endParaRPr sz="29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5249126" y="6073380"/>
            <a:ext cx="1046480" cy="4781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5" dirty="0">
                <a:solidFill>
                  <a:srgbClr val="A31F34"/>
                </a:solidFill>
                <a:latin typeface="Arial"/>
                <a:cs typeface="Arial"/>
              </a:rPr>
              <a:t>200</a:t>
            </a:r>
            <a:r>
              <a:rPr sz="2950" b="1" spc="-70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sz="2950" spc="-690" dirty="0">
                <a:solidFill>
                  <a:srgbClr val="A31F34"/>
                </a:solidFill>
                <a:latin typeface="MS UI Gothic"/>
                <a:cs typeface="MS UI Gothic"/>
              </a:rPr>
              <a:t>✕</a:t>
            </a:r>
            <a:endParaRPr sz="2950">
              <a:latin typeface="MS UI Gothic"/>
              <a:cs typeface="MS UI Gothic"/>
            </a:endParaRPr>
          </a:p>
        </p:txBody>
      </p:sp>
      <p:pic>
        <p:nvPicPr>
          <p:cNvPr id="21" name="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10733" y="9921875"/>
            <a:ext cx="876133" cy="1262894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430170" y="9921875"/>
            <a:ext cx="876133" cy="1262894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568518" y="9921875"/>
            <a:ext cx="876133" cy="1262894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706860" y="9921875"/>
            <a:ext cx="876133" cy="1262894"/>
          </a:xfrm>
          <a:prstGeom prst="rect">
            <a:avLst/>
          </a:prstGeom>
        </p:spPr>
      </p:pic>
      <p:graphicFrame>
        <p:nvGraphicFramePr>
          <p:cNvPr id="29" name="object 3">
            <a:extLst>
              <a:ext uri="{FF2B5EF4-FFF2-40B4-BE49-F238E27FC236}">
                <a16:creationId xmlns:a16="http://schemas.microsoft.com/office/drawing/2014/main" id="{206611FF-A7CB-89AF-CF76-9E706A3023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18949"/>
              </p:ext>
            </p:extLst>
          </p:nvPr>
        </p:nvGraphicFramePr>
        <p:xfrm>
          <a:off x="2502213" y="3730252"/>
          <a:ext cx="9046210" cy="55268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231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3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08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45"/>
                        </a:spcBef>
                      </a:pPr>
                      <a:r>
                        <a:rPr sz="2600" b="1" spc="2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</a:t>
                      </a:r>
                      <a:endParaRPr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811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45"/>
                        </a:spcBef>
                      </a:pPr>
                      <a:r>
                        <a:rPr sz="2600" b="1" spc="-2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Energy </a:t>
                      </a:r>
                      <a:r>
                        <a:rPr sz="2600" b="1" spc="1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[pJ]</a:t>
                      </a:r>
                      <a:endParaRPr sz="2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81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854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int ADD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  <a:endParaRPr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854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float ADD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</a:t>
                      </a:r>
                      <a:endParaRPr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854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Register File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0853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int MULT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</a:t>
                      </a:r>
                      <a:endParaRPr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0854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float MULT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3.7</a:t>
                      </a:r>
                      <a:endParaRPr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0854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SRAM Cache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90854">
                <a:tc>
                  <a:txBody>
                    <a:bodyPr/>
                    <a:lstStyle/>
                    <a:p>
                      <a:pPr marL="669925"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bit DRAM Memory</a:t>
                      </a:r>
                    </a:p>
                  </a:txBody>
                  <a:tcPr marL="0" marR="0" marT="15938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55"/>
                        </a:spcBef>
                      </a:pPr>
                      <a:r>
                        <a:rPr sz="2600" spc="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640</a:t>
                      </a:r>
                      <a:endParaRPr sz="2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1593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85"/>
              <a:t>Efficiency</a:t>
            </a:r>
            <a:r>
              <a:rPr lang="en-US" spc="-285"/>
              <a:t> </a:t>
            </a:r>
            <a:r>
              <a:rPr lang="en-US" spc="-70"/>
              <a:t>of</a:t>
            </a:r>
            <a:r>
              <a:rPr lang="en-US" spc="-285"/>
              <a:t> </a:t>
            </a:r>
            <a:r>
              <a:rPr lang="en-US" spc="-100"/>
              <a:t>Neural</a:t>
            </a:r>
            <a:r>
              <a:rPr lang="en-US" spc="-285"/>
              <a:t> </a:t>
            </a:r>
            <a:r>
              <a:rPr lang="en-US" spc="-65"/>
              <a:t>Networks</a:t>
            </a:r>
            <a:endParaRPr lang="en-US" spc="-65" dirty="0"/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53</a:t>
            </a:fld>
            <a:endParaRPr lang="en-US" altLang="zh-TW" spc="75" dirty="0"/>
          </a:p>
        </p:txBody>
      </p:sp>
      <p:sp>
        <p:nvSpPr>
          <p:cNvPr id="46" name="object 46"/>
          <p:cNvSpPr txBox="1">
            <a:spLocks noGrp="1"/>
          </p:cNvSpPr>
          <p:nvPr>
            <p:ph type="dt" sz="half" idx="4294967295"/>
          </p:nvPr>
        </p:nvSpPr>
        <p:spPr>
          <a:xfrm>
            <a:off x="0" y="10885488"/>
            <a:ext cx="7900988" cy="37465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en-US" b="1" spc="75">
                <a:latin typeface="Arial"/>
                <a:cs typeface="Arial"/>
              </a:rPr>
              <a:t>MIT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spc="-30">
                <a:latin typeface="Arial"/>
                <a:cs typeface="Arial"/>
              </a:rPr>
              <a:t>6.5940</a:t>
            </a:r>
            <a:r>
              <a:rPr lang="en-US" spc="-30"/>
              <a:t>:</a:t>
            </a:r>
            <a:r>
              <a:rPr lang="en-US" spc="-55"/>
              <a:t> </a:t>
            </a:r>
            <a:r>
              <a:rPr lang="en-US" spc="65"/>
              <a:t>TinyML</a:t>
            </a:r>
            <a:r>
              <a:rPr lang="en-US" spc="-55"/>
              <a:t> </a:t>
            </a:r>
            <a:r>
              <a:rPr lang="en-US" spc="45"/>
              <a:t>and</a:t>
            </a:r>
            <a:r>
              <a:rPr lang="en-US" spc="-55"/>
              <a:t> </a:t>
            </a:r>
            <a:r>
              <a:rPr lang="en-US" spc="-40"/>
              <a:t>Eﬃcient</a:t>
            </a:r>
            <a:r>
              <a:rPr lang="en-US" spc="-55"/>
              <a:t> </a:t>
            </a:r>
            <a:r>
              <a:rPr lang="en-US" spc="65"/>
              <a:t>Deep</a:t>
            </a:r>
            <a:r>
              <a:rPr lang="en-US" spc="-55"/>
              <a:t> </a:t>
            </a:r>
            <a:r>
              <a:rPr lang="en-US" spc="15"/>
              <a:t>Learning</a:t>
            </a:r>
            <a:r>
              <a:rPr lang="en-US" spc="-55"/>
              <a:t> </a:t>
            </a:r>
            <a:r>
              <a:rPr lang="en-US" spc="45"/>
              <a:t>Computing</a:t>
            </a:r>
            <a:endParaRPr lang="en-US" spc="45" dirty="0"/>
          </a:p>
        </p:txBody>
      </p:sp>
      <p:grpSp>
        <p:nvGrpSpPr>
          <p:cNvPr id="3" name="object 3"/>
          <p:cNvGrpSpPr/>
          <p:nvPr/>
        </p:nvGrpSpPr>
        <p:grpSpPr>
          <a:xfrm>
            <a:off x="1593850" y="4054475"/>
            <a:ext cx="9424035" cy="5501640"/>
            <a:chOff x="737951" y="3090448"/>
            <a:chExt cx="9424035" cy="5501640"/>
          </a:xfrm>
        </p:grpSpPr>
        <p:sp>
          <p:nvSpPr>
            <p:cNvPr id="4" name="object 4"/>
            <p:cNvSpPr/>
            <p:nvPr/>
          </p:nvSpPr>
          <p:spPr>
            <a:xfrm>
              <a:off x="1664644" y="3116801"/>
              <a:ext cx="8470900" cy="5100320"/>
            </a:xfrm>
            <a:custGeom>
              <a:avLst/>
              <a:gdLst/>
              <a:ahLst/>
              <a:cxnLst/>
              <a:rect l="l" t="t" r="r" b="b"/>
              <a:pathLst>
                <a:path w="8470900" h="5100320">
                  <a:moveTo>
                    <a:pt x="4235211" y="0"/>
                  </a:moveTo>
                  <a:lnTo>
                    <a:pt x="8470422" y="5099907"/>
                  </a:lnTo>
                  <a:lnTo>
                    <a:pt x="0" y="5099907"/>
                  </a:lnTo>
                  <a:lnTo>
                    <a:pt x="4235211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432935" y="4403939"/>
              <a:ext cx="4933950" cy="2971165"/>
            </a:xfrm>
            <a:custGeom>
              <a:avLst/>
              <a:gdLst/>
              <a:ahLst/>
              <a:cxnLst/>
              <a:rect l="l" t="t" r="r" b="b"/>
              <a:pathLst>
                <a:path w="4933950" h="2971165">
                  <a:moveTo>
                    <a:pt x="2466919" y="0"/>
                  </a:moveTo>
                  <a:lnTo>
                    <a:pt x="4933839" y="2970579"/>
                  </a:lnTo>
                  <a:lnTo>
                    <a:pt x="0" y="2970579"/>
                  </a:lnTo>
                  <a:lnTo>
                    <a:pt x="2466919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4304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11"/>
                  </a:lnTo>
                  <a:lnTo>
                    <a:pt x="931" y="616189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9"/>
                  </a:lnTo>
                  <a:lnTo>
                    <a:pt x="1784050" y="56151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64304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993964" y="8946581"/>
            <a:ext cx="10375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5" dirty="0">
                <a:latin typeface="Arial"/>
                <a:cs typeface="Arial"/>
              </a:rPr>
              <a:t>Faster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5837380" y="3681032"/>
            <a:ext cx="1837055" cy="766445"/>
            <a:chOff x="4981481" y="2717005"/>
            <a:chExt cx="1837055" cy="766445"/>
          </a:xfrm>
        </p:grpSpPr>
        <p:sp>
          <p:nvSpPr>
            <p:cNvPr id="10" name="object 10"/>
            <p:cNvSpPr/>
            <p:nvPr/>
          </p:nvSpPr>
          <p:spPr>
            <a:xfrm>
              <a:off x="5007834" y="2743358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0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2"/>
                  </a:lnTo>
                  <a:lnTo>
                    <a:pt x="16438" y="668975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5"/>
                  </a:lnTo>
                  <a:lnTo>
                    <a:pt x="1783118" y="616182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28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007834" y="2743358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6138816" y="3838362"/>
            <a:ext cx="12344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15" dirty="0">
                <a:latin typeface="Arial"/>
                <a:cs typeface="Arial"/>
              </a:rPr>
              <a:t>Smaller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0060758" y="8789250"/>
            <a:ext cx="1837055" cy="766445"/>
            <a:chOff x="9204859" y="7825223"/>
            <a:chExt cx="1837055" cy="766445"/>
          </a:xfrm>
        </p:grpSpPr>
        <p:sp>
          <p:nvSpPr>
            <p:cNvPr id="14" name="object 14"/>
            <p:cNvSpPr/>
            <p:nvPr/>
          </p:nvSpPr>
          <p:spPr>
            <a:xfrm>
              <a:off x="9231212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11"/>
                  </a:lnTo>
                  <a:lnTo>
                    <a:pt x="931" y="616189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398" y="697179"/>
                  </a:lnTo>
                  <a:lnTo>
                    <a:pt x="1767601" y="668979"/>
                  </a:lnTo>
                  <a:lnTo>
                    <a:pt x="1783108" y="616189"/>
                  </a:lnTo>
                  <a:lnTo>
                    <a:pt x="1784039" y="561511"/>
                  </a:lnTo>
                  <a:lnTo>
                    <a:pt x="1784039" y="152110"/>
                  </a:lnTo>
                  <a:lnTo>
                    <a:pt x="1783108" y="97432"/>
                  </a:lnTo>
                  <a:lnTo>
                    <a:pt x="1767601" y="44642"/>
                  </a:lnTo>
                  <a:lnTo>
                    <a:pt x="1739398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231212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0324332" y="8946581"/>
            <a:ext cx="13106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-5" dirty="0">
                <a:latin typeface="Arial"/>
                <a:cs typeface="Arial"/>
              </a:rPr>
              <a:t>G</a:t>
            </a:r>
            <a:r>
              <a:rPr sz="2600" b="1" spc="-55" dirty="0">
                <a:latin typeface="Arial"/>
                <a:cs typeface="Arial"/>
              </a:rPr>
              <a:t>r</a:t>
            </a:r>
            <a:r>
              <a:rPr sz="2600" b="1" spc="35" dirty="0">
                <a:latin typeface="Arial"/>
                <a:cs typeface="Arial"/>
              </a:rPr>
              <a:t>eener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5837380" y="4923341"/>
            <a:ext cx="1837055" cy="766445"/>
            <a:chOff x="4981481" y="3959314"/>
            <a:chExt cx="1837055" cy="766445"/>
          </a:xfrm>
        </p:grpSpPr>
        <p:sp>
          <p:nvSpPr>
            <p:cNvPr id="18" name="object 18"/>
            <p:cNvSpPr/>
            <p:nvPr/>
          </p:nvSpPr>
          <p:spPr>
            <a:xfrm>
              <a:off x="5007834" y="398566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0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4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28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007834" y="398566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113351" y="5080672"/>
            <a:ext cx="128587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0" dirty="0">
                <a:latin typeface="Arial"/>
                <a:cs typeface="Arial"/>
              </a:rPr>
              <a:t>Storage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281714" y="7962292"/>
            <a:ext cx="1837055" cy="766445"/>
            <a:chOff x="2425815" y="6998265"/>
            <a:chExt cx="1837055" cy="766445"/>
          </a:xfrm>
        </p:grpSpPr>
        <p:sp>
          <p:nvSpPr>
            <p:cNvPr id="22" name="object 22"/>
            <p:cNvSpPr/>
            <p:nvPr/>
          </p:nvSpPr>
          <p:spPr>
            <a:xfrm>
              <a:off x="2452168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3" y="29008"/>
                  </a:lnTo>
                  <a:lnTo>
                    <a:pt x="7444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0" y="616184"/>
                  </a:lnTo>
                  <a:lnTo>
                    <a:pt x="16433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2" y="712690"/>
                  </a:lnTo>
                  <a:lnTo>
                    <a:pt x="1739407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7" y="16442"/>
                  </a:lnTo>
                  <a:lnTo>
                    <a:pt x="1686612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452168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3554502" y="8119622"/>
            <a:ext cx="12922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0" dirty="0">
                <a:latin typeface="Arial"/>
                <a:cs typeface="Arial"/>
              </a:rPr>
              <a:t>Latency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8535769" y="7962292"/>
            <a:ext cx="1837055" cy="766445"/>
            <a:chOff x="7679870" y="6998265"/>
            <a:chExt cx="1837055" cy="766445"/>
          </a:xfrm>
        </p:grpSpPr>
        <p:sp>
          <p:nvSpPr>
            <p:cNvPr id="26" name="object 26"/>
            <p:cNvSpPr/>
            <p:nvPr/>
          </p:nvSpPr>
          <p:spPr>
            <a:xfrm>
              <a:off x="7706223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4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706223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8887800" y="8119622"/>
            <a:ext cx="113347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" dirty="0">
                <a:latin typeface="Arial"/>
                <a:cs typeface="Arial"/>
              </a:rPr>
              <a:t>Ene</a:t>
            </a:r>
            <a:r>
              <a:rPr sz="2600" b="1" spc="-70" dirty="0">
                <a:latin typeface="Arial"/>
                <a:cs typeface="Arial"/>
              </a:rPr>
              <a:t>r</a:t>
            </a:r>
            <a:r>
              <a:rPr sz="2600" b="1" spc="-30" dirty="0">
                <a:latin typeface="Arial"/>
                <a:cs typeface="Arial"/>
              </a:rPr>
              <a:t>gy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5593484" y="6799640"/>
            <a:ext cx="2366010" cy="716280"/>
            <a:chOff x="4737585" y="5835613"/>
            <a:chExt cx="2366010" cy="716280"/>
          </a:xfrm>
        </p:grpSpPr>
        <p:sp>
          <p:nvSpPr>
            <p:cNvPr id="30" name="object 30"/>
            <p:cNvSpPr/>
            <p:nvPr/>
          </p:nvSpPr>
          <p:spPr>
            <a:xfrm>
              <a:off x="4763937" y="5861966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2161075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11272"/>
                  </a:lnTo>
                  <a:lnTo>
                    <a:pt x="931" y="565953"/>
                  </a:lnTo>
                  <a:lnTo>
                    <a:pt x="16438" y="618742"/>
                  </a:lnTo>
                  <a:lnTo>
                    <a:pt x="44640" y="646949"/>
                  </a:lnTo>
                  <a:lnTo>
                    <a:pt x="97428" y="662452"/>
                  </a:lnTo>
                  <a:lnTo>
                    <a:pt x="152110" y="663382"/>
                  </a:lnTo>
                  <a:lnTo>
                    <a:pt x="2161075" y="663382"/>
                  </a:lnTo>
                  <a:lnTo>
                    <a:pt x="2215757" y="662452"/>
                  </a:lnTo>
                  <a:lnTo>
                    <a:pt x="2268549" y="646949"/>
                  </a:lnTo>
                  <a:lnTo>
                    <a:pt x="2296753" y="618742"/>
                  </a:lnTo>
                  <a:lnTo>
                    <a:pt x="2312264" y="565953"/>
                  </a:lnTo>
                  <a:lnTo>
                    <a:pt x="2313196" y="511272"/>
                  </a:lnTo>
                  <a:lnTo>
                    <a:pt x="2313196" y="152110"/>
                  </a:lnTo>
                  <a:lnTo>
                    <a:pt x="2312264" y="97432"/>
                  </a:lnTo>
                  <a:lnTo>
                    <a:pt x="2296753" y="44642"/>
                  </a:lnTo>
                  <a:lnTo>
                    <a:pt x="2268549" y="16442"/>
                  </a:lnTo>
                  <a:lnTo>
                    <a:pt x="2215757" y="931"/>
                  </a:lnTo>
                  <a:lnTo>
                    <a:pt x="2161075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763937" y="5861966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152110" y="0"/>
                  </a:moveTo>
                  <a:lnTo>
                    <a:pt x="2161075" y="0"/>
                  </a:lnTo>
                  <a:lnTo>
                    <a:pt x="2191345" y="116"/>
                  </a:lnTo>
                  <a:lnTo>
                    <a:pt x="2235146" y="3145"/>
                  </a:lnTo>
                  <a:lnTo>
                    <a:pt x="2284186" y="29008"/>
                  </a:lnTo>
                  <a:lnTo>
                    <a:pt x="2305741" y="62835"/>
                  </a:lnTo>
                  <a:lnTo>
                    <a:pt x="2313080" y="121842"/>
                  </a:lnTo>
                  <a:lnTo>
                    <a:pt x="2313196" y="152110"/>
                  </a:lnTo>
                  <a:lnTo>
                    <a:pt x="2313196" y="511272"/>
                  </a:lnTo>
                  <a:lnTo>
                    <a:pt x="2312264" y="565953"/>
                  </a:lnTo>
                  <a:lnTo>
                    <a:pt x="2296753" y="618742"/>
                  </a:lnTo>
                  <a:lnTo>
                    <a:pt x="2268549" y="646949"/>
                  </a:lnTo>
                  <a:lnTo>
                    <a:pt x="2215757" y="662452"/>
                  </a:lnTo>
                  <a:lnTo>
                    <a:pt x="2161075" y="663382"/>
                  </a:lnTo>
                  <a:lnTo>
                    <a:pt x="152110" y="663382"/>
                  </a:lnTo>
                  <a:lnTo>
                    <a:pt x="97428" y="662452"/>
                  </a:lnTo>
                  <a:lnTo>
                    <a:pt x="44640" y="646949"/>
                  </a:lnTo>
                  <a:lnTo>
                    <a:pt x="16438" y="618742"/>
                  </a:lnTo>
                  <a:lnTo>
                    <a:pt x="931" y="565953"/>
                  </a:lnTo>
                  <a:lnTo>
                    <a:pt x="0" y="511272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5724839" y="6929975"/>
            <a:ext cx="21037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0" dirty="0">
                <a:latin typeface="Arial"/>
                <a:cs typeface="Arial"/>
              </a:rPr>
              <a:t>Computation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5593484" y="7545766"/>
            <a:ext cx="2366010" cy="716280"/>
            <a:chOff x="4737585" y="6581739"/>
            <a:chExt cx="2366010" cy="716280"/>
          </a:xfrm>
        </p:grpSpPr>
        <p:sp>
          <p:nvSpPr>
            <p:cNvPr id="34" name="object 34"/>
            <p:cNvSpPr/>
            <p:nvPr/>
          </p:nvSpPr>
          <p:spPr>
            <a:xfrm>
              <a:off x="4763937" y="6608091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2161075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11272"/>
                  </a:lnTo>
                  <a:lnTo>
                    <a:pt x="931" y="565953"/>
                  </a:lnTo>
                  <a:lnTo>
                    <a:pt x="16438" y="618742"/>
                  </a:lnTo>
                  <a:lnTo>
                    <a:pt x="44640" y="646949"/>
                  </a:lnTo>
                  <a:lnTo>
                    <a:pt x="97428" y="662452"/>
                  </a:lnTo>
                  <a:lnTo>
                    <a:pt x="152110" y="663382"/>
                  </a:lnTo>
                  <a:lnTo>
                    <a:pt x="2161075" y="663382"/>
                  </a:lnTo>
                  <a:lnTo>
                    <a:pt x="2215757" y="662452"/>
                  </a:lnTo>
                  <a:lnTo>
                    <a:pt x="2268549" y="646949"/>
                  </a:lnTo>
                  <a:lnTo>
                    <a:pt x="2296753" y="618742"/>
                  </a:lnTo>
                  <a:lnTo>
                    <a:pt x="2312264" y="565953"/>
                  </a:lnTo>
                  <a:lnTo>
                    <a:pt x="2313196" y="511272"/>
                  </a:lnTo>
                  <a:lnTo>
                    <a:pt x="2313196" y="152110"/>
                  </a:lnTo>
                  <a:lnTo>
                    <a:pt x="2312264" y="97432"/>
                  </a:lnTo>
                  <a:lnTo>
                    <a:pt x="2296753" y="44642"/>
                  </a:lnTo>
                  <a:lnTo>
                    <a:pt x="2268549" y="16442"/>
                  </a:lnTo>
                  <a:lnTo>
                    <a:pt x="2215757" y="931"/>
                  </a:lnTo>
                  <a:lnTo>
                    <a:pt x="2161075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763937" y="6608091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152110" y="0"/>
                  </a:moveTo>
                  <a:lnTo>
                    <a:pt x="2161075" y="0"/>
                  </a:lnTo>
                  <a:lnTo>
                    <a:pt x="2191345" y="116"/>
                  </a:lnTo>
                  <a:lnTo>
                    <a:pt x="2235146" y="3145"/>
                  </a:lnTo>
                  <a:lnTo>
                    <a:pt x="2284186" y="29008"/>
                  </a:lnTo>
                  <a:lnTo>
                    <a:pt x="2305741" y="62835"/>
                  </a:lnTo>
                  <a:lnTo>
                    <a:pt x="2313080" y="121842"/>
                  </a:lnTo>
                  <a:lnTo>
                    <a:pt x="2313196" y="152110"/>
                  </a:lnTo>
                  <a:lnTo>
                    <a:pt x="2313196" y="511272"/>
                  </a:lnTo>
                  <a:lnTo>
                    <a:pt x="2312264" y="565953"/>
                  </a:lnTo>
                  <a:lnTo>
                    <a:pt x="2296753" y="618742"/>
                  </a:lnTo>
                  <a:lnTo>
                    <a:pt x="2268549" y="646949"/>
                  </a:lnTo>
                  <a:lnTo>
                    <a:pt x="2215757" y="662452"/>
                  </a:lnTo>
                  <a:lnTo>
                    <a:pt x="2161075" y="663382"/>
                  </a:lnTo>
                  <a:lnTo>
                    <a:pt x="152110" y="663382"/>
                  </a:lnTo>
                  <a:lnTo>
                    <a:pt x="97428" y="662452"/>
                  </a:lnTo>
                  <a:lnTo>
                    <a:pt x="44640" y="646949"/>
                  </a:lnTo>
                  <a:lnTo>
                    <a:pt x="16438" y="618742"/>
                  </a:lnTo>
                  <a:lnTo>
                    <a:pt x="931" y="565953"/>
                  </a:lnTo>
                  <a:lnTo>
                    <a:pt x="0" y="511272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6109498" y="7676102"/>
            <a:ext cx="133477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5" dirty="0">
                <a:latin typeface="Arial"/>
                <a:cs typeface="Arial"/>
              </a:rPr>
              <a:t>Memory</a:t>
            </a:r>
            <a:endParaRPr sz="2600">
              <a:latin typeface="Arial"/>
              <a:cs typeface="Arial"/>
            </a:endParaRPr>
          </a:p>
        </p:txBody>
      </p:sp>
      <p:pic>
        <p:nvPicPr>
          <p:cNvPr id="37" name="object 3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44703" y="9641732"/>
            <a:ext cx="815372" cy="993158"/>
          </a:xfrm>
          <a:prstGeom prst="rect">
            <a:avLst/>
          </a:prstGeom>
        </p:spPr>
      </p:pic>
      <p:grpSp>
        <p:nvGrpSpPr>
          <p:cNvPr id="38" name="object 38"/>
          <p:cNvGrpSpPr/>
          <p:nvPr/>
        </p:nvGrpSpPr>
        <p:grpSpPr>
          <a:xfrm>
            <a:off x="1866386" y="9735995"/>
            <a:ext cx="1292225" cy="803910"/>
            <a:chOff x="1010487" y="8771968"/>
            <a:chExt cx="1292225" cy="803910"/>
          </a:xfrm>
        </p:grpSpPr>
        <p:sp>
          <p:nvSpPr>
            <p:cNvPr id="39" name="object 39"/>
            <p:cNvSpPr/>
            <p:nvPr/>
          </p:nvSpPr>
          <p:spPr>
            <a:xfrm>
              <a:off x="1010475" y="8771972"/>
              <a:ext cx="1292225" cy="764540"/>
            </a:xfrm>
            <a:custGeom>
              <a:avLst/>
              <a:gdLst/>
              <a:ahLst/>
              <a:cxnLst/>
              <a:rect l="l" t="t" r="r" b="b"/>
              <a:pathLst>
                <a:path w="1292225" h="764540">
                  <a:moveTo>
                    <a:pt x="183921" y="677214"/>
                  </a:moveTo>
                  <a:lnTo>
                    <a:pt x="182956" y="661733"/>
                  </a:lnTo>
                  <a:lnTo>
                    <a:pt x="182778" y="653910"/>
                  </a:lnTo>
                  <a:lnTo>
                    <a:pt x="75984" y="655726"/>
                  </a:lnTo>
                  <a:lnTo>
                    <a:pt x="76962" y="678649"/>
                  </a:lnTo>
                  <a:lnTo>
                    <a:pt x="77495" y="686244"/>
                  </a:lnTo>
                  <a:lnTo>
                    <a:pt x="183921" y="677214"/>
                  </a:lnTo>
                  <a:close/>
                </a:path>
                <a:path w="1292225" h="764540">
                  <a:moveTo>
                    <a:pt x="185331" y="591400"/>
                  </a:moveTo>
                  <a:lnTo>
                    <a:pt x="79273" y="578777"/>
                  </a:lnTo>
                  <a:lnTo>
                    <a:pt x="77216" y="601649"/>
                  </a:lnTo>
                  <a:lnTo>
                    <a:pt x="76720" y="609320"/>
                  </a:lnTo>
                  <a:lnTo>
                    <a:pt x="183375" y="614743"/>
                  </a:lnTo>
                  <a:lnTo>
                    <a:pt x="184505" y="599135"/>
                  </a:lnTo>
                  <a:lnTo>
                    <a:pt x="185331" y="591400"/>
                  </a:lnTo>
                  <a:close/>
                </a:path>
                <a:path w="1292225" h="764540">
                  <a:moveTo>
                    <a:pt x="192659" y="738898"/>
                  </a:moveTo>
                  <a:lnTo>
                    <a:pt x="191033" y="731291"/>
                  </a:lnTo>
                  <a:lnTo>
                    <a:pt x="188404" y="715911"/>
                  </a:lnTo>
                  <a:lnTo>
                    <a:pt x="82880" y="732053"/>
                  </a:lnTo>
                  <a:lnTo>
                    <a:pt x="86956" y="754659"/>
                  </a:lnTo>
                  <a:lnTo>
                    <a:pt x="88506" y="762127"/>
                  </a:lnTo>
                  <a:lnTo>
                    <a:pt x="192659" y="738898"/>
                  </a:lnTo>
                  <a:close/>
                </a:path>
                <a:path w="1292225" h="764540">
                  <a:moveTo>
                    <a:pt x="196075" y="530136"/>
                  </a:moveTo>
                  <a:lnTo>
                    <a:pt x="92837" y="503415"/>
                  </a:lnTo>
                  <a:lnTo>
                    <a:pt x="87706" y="525780"/>
                  </a:lnTo>
                  <a:lnTo>
                    <a:pt x="86194" y="533285"/>
                  </a:lnTo>
                  <a:lnTo>
                    <a:pt x="191071" y="553021"/>
                  </a:lnTo>
                  <a:lnTo>
                    <a:pt x="194233" y="537679"/>
                  </a:lnTo>
                  <a:lnTo>
                    <a:pt x="196075" y="530136"/>
                  </a:lnTo>
                  <a:close/>
                </a:path>
                <a:path w="1292225" h="764540">
                  <a:moveTo>
                    <a:pt x="215074" y="470496"/>
                  </a:moveTo>
                  <a:lnTo>
                    <a:pt x="116586" y="430174"/>
                  </a:lnTo>
                  <a:lnTo>
                    <a:pt x="108445" y="451675"/>
                  </a:lnTo>
                  <a:lnTo>
                    <a:pt x="105918" y="458939"/>
                  </a:lnTo>
                  <a:lnTo>
                    <a:pt x="207022" y="492556"/>
                  </a:lnTo>
                  <a:lnTo>
                    <a:pt x="212217" y="477786"/>
                  </a:lnTo>
                  <a:lnTo>
                    <a:pt x="215074" y="470496"/>
                  </a:lnTo>
                  <a:close/>
                </a:path>
                <a:path w="1292225" h="764540">
                  <a:moveTo>
                    <a:pt x="241846" y="414210"/>
                  </a:moveTo>
                  <a:lnTo>
                    <a:pt x="149936" y="361162"/>
                  </a:lnTo>
                  <a:lnTo>
                    <a:pt x="139001" y="381304"/>
                  </a:lnTo>
                  <a:lnTo>
                    <a:pt x="135547" y="388124"/>
                  </a:lnTo>
                  <a:lnTo>
                    <a:pt x="230924" y="434936"/>
                  </a:lnTo>
                  <a:lnTo>
                    <a:pt x="234391" y="427926"/>
                  </a:lnTo>
                  <a:lnTo>
                    <a:pt x="241846" y="414210"/>
                  </a:lnTo>
                  <a:close/>
                </a:path>
                <a:path w="1292225" h="764540">
                  <a:moveTo>
                    <a:pt x="276034" y="361848"/>
                  </a:moveTo>
                  <a:lnTo>
                    <a:pt x="192366" y="297116"/>
                  </a:lnTo>
                  <a:lnTo>
                    <a:pt x="178803" y="315620"/>
                  </a:lnTo>
                  <a:lnTo>
                    <a:pt x="174434" y="321919"/>
                  </a:lnTo>
                  <a:lnTo>
                    <a:pt x="262394" y="380961"/>
                  </a:lnTo>
                  <a:lnTo>
                    <a:pt x="266750" y="374459"/>
                  </a:lnTo>
                  <a:lnTo>
                    <a:pt x="276034" y="361848"/>
                  </a:lnTo>
                  <a:close/>
                </a:path>
                <a:path w="1292225" h="764540">
                  <a:moveTo>
                    <a:pt x="316865" y="314617"/>
                  </a:moveTo>
                  <a:lnTo>
                    <a:pt x="242925" y="239445"/>
                  </a:lnTo>
                  <a:lnTo>
                    <a:pt x="232283" y="250342"/>
                  </a:lnTo>
                  <a:lnTo>
                    <a:pt x="221907" y="261543"/>
                  </a:lnTo>
                  <a:lnTo>
                    <a:pt x="300875" y="331635"/>
                  </a:lnTo>
                  <a:lnTo>
                    <a:pt x="311391" y="320167"/>
                  </a:lnTo>
                  <a:lnTo>
                    <a:pt x="316865" y="314617"/>
                  </a:lnTo>
                  <a:close/>
                </a:path>
                <a:path w="1292225" h="764540">
                  <a:moveTo>
                    <a:pt x="363816" y="273240"/>
                  </a:moveTo>
                  <a:lnTo>
                    <a:pt x="300837" y="188988"/>
                  </a:lnTo>
                  <a:lnTo>
                    <a:pt x="288823" y="198361"/>
                  </a:lnTo>
                  <a:lnTo>
                    <a:pt x="277025" y="208064"/>
                  </a:lnTo>
                  <a:lnTo>
                    <a:pt x="345617" y="287985"/>
                  </a:lnTo>
                  <a:lnTo>
                    <a:pt x="351536" y="282892"/>
                  </a:lnTo>
                  <a:lnTo>
                    <a:pt x="357619" y="277964"/>
                  </a:lnTo>
                  <a:lnTo>
                    <a:pt x="363816" y="273240"/>
                  </a:lnTo>
                  <a:close/>
                </a:path>
                <a:path w="1292225" h="764540">
                  <a:moveTo>
                    <a:pt x="415988" y="238455"/>
                  </a:moveTo>
                  <a:lnTo>
                    <a:pt x="365061" y="146735"/>
                  </a:lnTo>
                  <a:lnTo>
                    <a:pt x="351726" y="154482"/>
                  </a:lnTo>
                  <a:lnTo>
                    <a:pt x="338658" y="162598"/>
                  </a:lnTo>
                  <a:lnTo>
                    <a:pt x="395732" y="250774"/>
                  </a:lnTo>
                  <a:lnTo>
                    <a:pt x="402348" y="246481"/>
                  </a:lnTo>
                  <a:lnTo>
                    <a:pt x="415988" y="238455"/>
                  </a:lnTo>
                  <a:close/>
                </a:path>
                <a:path w="1292225" h="764540">
                  <a:moveTo>
                    <a:pt x="472211" y="211175"/>
                  </a:moveTo>
                  <a:lnTo>
                    <a:pt x="434174" y="113601"/>
                  </a:lnTo>
                  <a:lnTo>
                    <a:pt x="420065" y="119443"/>
                  </a:lnTo>
                  <a:lnTo>
                    <a:pt x="406133" y="125641"/>
                  </a:lnTo>
                  <a:lnTo>
                    <a:pt x="450723" y="220497"/>
                  </a:lnTo>
                  <a:lnTo>
                    <a:pt x="464959" y="214083"/>
                  </a:lnTo>
                  <a:lnTo>
                    <a:pt x="472211" y="211175"/>
                  </a:lnTo>
                  <a:close/>
                </a:path>
                <a:path w="1292225" h="764540">
                  <a:moveTo>
                    <a:pt x="531863" y="191757"/>
                  </a:moveTo>
                  <a:lnTo>
                    <a:pt x="507339" y="90093"/>
                  </a:lnTo>
                  <a:lnTo>
                    <a:pt x="485216" y="96062"/>
                  </a:lnTo>
                  <a:lnTo>
                    <a:pt x="477926" y="98234"/>
                  </a:lnTo>
                  <a:lnTo>
                    <a:pt x="509244" y="198056"/>
                  </a:lnTo>
                  <a:lnTo>
                    <a:pt x="516712" y="195770"/>
                  </a:lnTo>
                  <a:lnTo>
                    <a:pt x="531863" y="191757"/>
                  </a:lnTo>
                  <a:close/>
                </a:path>
                <a:path w="1292225" h="764540">
                  <a:moveTo>
                    <a:pt x="533120" y="331381"/>
                  </a:moveTo>
                  <a:lnTo>
                    <a:pt x="498843" y="331381"/>
                  </a:lnTo>
                  <a:lnTo>
                    <a:pt x="498843" y="373354"/>
                  </a:lnTo>
                  <a:lnTo>
                    <a:pt x="533120" y="373354"/>
                  </a:lnTo>
                  <a:lnTo>
                    <a:pt x="533120" y="331381"/>
                  </a:lnTo>
                  <a:close/>
                </a:path>
                <a:path w="1292225" h="764540">
                  <a:moveTo>
                    <a:pt x="593623" y="180695"/>
                  </a:moveTo>
                  <a:lnTo>
                    <a:pt x="583082" y="76720"/>
                  </a:lnTo>
                  <a:lnTo>
                    <a:pt x="560298" y="79641"/>
                  </a:lnTo>
                  <a:lnTo>
                    <a:pt x="552767" y="80797"/>
                  </a:lnTo>
                  <a:lnTo>
                    <a:pt x="570331" y="183845"/>
                  </a:lnTo>
                  <a:lnTo>
                    <a:pt x="585800" y="181546"/>
                  </a:lnTo>
                  <a:lnTo>
                    <a:pt x="593623" y="180695"/>
                  </a:lnTo>
                  <a:close/>
                </a:path>
                <a:path w="1292225" h="764540">
                  <a:moveTo>
                    <a:pt x="597357" y="331381"/>
                  </a:moveTo>
                  <a:lnTo>
                    <a:pt x="563079" y="331381"/>
                  </a:lnTo>
                  <a:lnTo>
                    <a:pt x="563079" y="373354"/>
                  </a:lnTo>
                  <a:lnTo>
                    <a:pt x="597357" y="373354"/>
                  </a:lnTo>
                  <a:lnTo>
                    <a:pt x="597357" y="331381"/>
                  </a:lnTo>
                  <a:close/>
                </a:path>
                <a:path w="1292225" h="764540">
                  <a:moveTo>
                    <a:pt x="659676" y="73698"/>
                  </a:moveTo>
                  <a:lnTo>
                    <a:pt x="639356" y="73418"/>
                  </a:lnTo>
                  <a:lnTo>
                    <a:pt x="629196" y="73698"/>
                  </a:lnTo>
                  <a:lnTo>
                    <a:pt x="632714" y="178054"/>
                  </a:lnTo>
                  <a:lnTo>
                    <a:pt x="656183" y="178054"/>
                  </a:lnTo>
                  <a:lnTo>
                    <a:pt x="659676" y="73698"/>
                  </a:lnTo>
                  <a:close/>
                </a:path>
                <a:path w="1292225" h="764540">
                  <a:moveTo>
                    <a:pt x="661581" y="331381"/>
                  </a:moveTo>
                  <a:lnTo>
                    <a:pt x="627316" y="331381"/>
                  </a:lnTo>
                  <a:lnTo>
                    <a:pt x="627316" y="373354"/>
                  </a:lnTo>
                  <a:lnTo>
                    <a:pt x="661581" y="373354"/>
                  </a:lnTo>
                  <a:lnTo>
                    <a:pt x="661581" y="331381"/>
                  </a:lnTo>
                  <a:close/>
                </a:path>
                <a:path w="1292225" h="764540">
                  <a:moveTo>
                    <a:pt x="725817" y="331381"/>
                  </a:moveTo>
                  <a:lnTo>
                    <a:pt x="691553" y="331381"/>
                  </a:lnTo>
                  <a:lnTo>
                    <a:pt x="691553" y="373354"/>
                  </a:lnTo>
                  <a:lnTo>
                    <a:pt x="725817" y="373354"/>
                  </a:lnTo>
                  <a:lnTo>
                    <a:pt x="725817" y="331381"/>
                  </a:lnTo>
                  <a:close/>
                </a:path>
                <a:path w="1292225" h="764540">
                  <a:moveTo>
                    <a:pt x="736117" y="80797"/>
                  </a:moveTo>
                  <a:lnTo>
                    <a:pt x="713447" y="77609"/>
                  </a:lnTo>
                  <a:lnTo>
                    <a:pt x="705802" y="76720"/>
                  </a:lnTo>
                  <a:lnTo>
                    <a:pt x="695274" y="180695"/>
                  </a:lnTo>
                  <a:lnTo>
                    <a:pt x="710869" y="182587"/>
                  </a:lnTo>
                  <a:lnTo>
                    <a:pt x="718540" y="183845"/>
                  </a:lnTo>
                  <a:lnTo>
                    <a:pt x="736117" y="80797"/>
                  </a:lnTo>
                  <a:close/>
                </a:path>
                <a:path w="1292225" h="764540">
                  <a:moveTo>
                    <a:pt x="790054" y="331381"/>
                  </a:moveTo>
                  <a:lnTo>
                    <a:pt x="755777" y="331381"/>
                  </a:lnTo>
                  <a:lnTo>
                    <a:pt x="755777" y="373354"/>
                  </a:lnTo>
                  <a:lnTo>
                    <a:pt x="790054" y="373354"/>
                  </a:lnTo>
                  <a:lnTo>
                    <a:pt x="790054" y="331381"/>
                  </a:lnTo>
                  <a:close/>
                </a:path>
                <a:path w="1292225" h="764540">
                  <a:moveTo>
                    <a:pt x="810983" y="98234"/>
                  </a:moveTo>
                  <a:lnTo>
                    <a:pt x="788987" y="91986"/>
                  </a:lnTo>
                  <a:lnTo>
                    <a:pt x="781583" y="90093"/>
                  </a:lnTo>
                  <a:lnTo>
                    <a:pt x="757047" y="191770"/>
                  </a:lnTo>
                  <a:lnTo>
                    <a:pt x="772210" y="195770"/>
                  </a:lnTo>
                  <a:lnTo>
                    <a:pt x="779627" y="198056"/>
                  </a:lnTo>
                  <a:lnTo>
                    <a:pt x="810983" y="98234"/>
                  </a:lnTo>
                  <a:close/>
                </a:path>
                <a:path w="1292225" h="764540">
                  <a:moveTo>
                    <a:pt x="882751" y="125641"/>
                  </a:moveTo>
                  <a:lnTo>
                    <a:pt x="861796" y="116471"/>
                  </a:lnTo>
                  <a:lnTo>
                    <a:pt x="854722" y="113601"/>
                  </a:lnTo>
                  <a:lnTo>
                    <a:pt x="816698" y="211175"/>
                  </a:lnTo>
                  <a:lnTo>
                    <a:pt x="823937" y="214083"/>
                  </a:lnTo>
                  <a:lnTo>
                    <a:pt x="838174" y="220497"/>
                  </a:lnTo>
                  <a:lnTo>
                    <a:pt x="882751" y="125641"/>
                  </a:lnTo>
                  <a:close/>
                </a:path>
                <a:path w="1292225" h="764540">
                  <a:moveTo>
                    <a:pt x="950239" y="162585"/>
                  </a:moveTo>
                  <a:lnTo>
                    <a:pt x="930541" y="150571"/>
                  </a:lnTo>
                  <a:lnTo>
                    <a:pt x="923861" y="146735"/>
                  </a:lnTo>
                  <a:lnTo>
                    <a:pt x="872921" y="238455"/>
                  </a:lnTo>
                  <a:lnTo>
                    <a:pt x="886548" y="246468"/>
                  </a:lnTo>
                  <a:lnTo>
                    <a:pt x="893203" y="250774"/>
                  </a:lnTo>
                  <a:lnTo>
                    <a:pt x="950239" y="162585"/>
                  </a:lnTo>
                  <a:close/>
                </a:path>
                <a:path w="1292225" h="764540">
                  <a:moveTo>
                    <a:pt x="1011859" y="208064"/>
                  </a:moveTo>
                  <a:lnTo>
                    <a:pt x="1000099" y="198374"/>
                  </a:lnTo>
                  <a:lnTo>
                    <a:pt x="988072" y="188988"/>
                  </a:lnTo>
                  <a:lnTo>
                    <a:pt x="925080" y="273227"/>
                  </a:lnTo>
                  <a:lnTo>
                    <a:pt x="931291" y="277964"/>
                  </a:lnTo>
                  <a:lnTo>
                    <a:pt x="937374" y="282892"/>
                  </a:lnTo>
                  <a:lnTo>
                    <a:pt x="943305" y="287972"/>
                  </a:lnTo>
                  <a:lnTo>
                    <a:pt x="1011859" y="208064"/>
                  </a:lnTo>
                  <a:close/>
                </a:path>
                <a:path w="1292225" h="764540">
                  <a:moveTo>
                    <a:pt x="1114475" y="321932"/>
                  </a:moveTo>
                  <a:lnTo>
                    <a:pt x="1101128" y="303212"/>
                  </a:lnTo>
                  <a:lnTo>
                    <a:pt x="1096530" y="297116"/>
                  </a:lnTo>
                  <a:lnTo>
                    <a:pt x="1012863" y="361835"/>
                  </a:lnTo>
                  <a:lnTo>
                    <a:pt x="1017574" y="368096"/>
                  </a:lnTo>
                  <a:lnTo>
                    <a:pt x="1026528" y="380974"/>
                  </a:lnTo>
                  <a:lnTo>
                    <a:pt x="1114475" y="321932"/>
                  </a:lnTo>
                  <a:close/>
                </a:path>
                <a:path w="1292225" h="764540">
                  <a:moveTo>
                    <a:pt x="1153375" y="388137"/>
                  </a:moveTo>
                  <a:lnTo>
                    <a:pt x="1142695" y="367817"/>
                  </a:lnTo>
                  <a:lnTo>
                    <a:pt x="1138961" y="361162"/>
                  </a:lnTo>
                  <a:lnTo>
                    <a:pt x="1047064" y="414210"/>
                  </a:lnTo>
                  <a:lnTo>
                    <a:pt x="1050874" y="421005"/>
                  </a:lnTo>
                  <a:lnTo>
                    <a:pt x="1057998" y="434924"/>
                  </a:lnTo>
                  <a:lnTo>
                    <a:pt x="1153375" y="388137"/>
                  </a:lnTo>
                  <a:close/>
                </a:path>
                <a:path w="1292225" h="764540">
                  <a:moveTo>
                    <a:pt x="1182954" y="458952"/>
                  </a:moveTo>
                  <a:lnTo>
                    <a:pt x="1177810" y="444461"/>
                  </a:lnTo>
                  <a:lnTo>
                    <a:pt x="1172286" y="430174"/>
                  </a:lnTo>
                  <a:lnTo>
                    <a:pt x="1073823" y="470496"/>
                  </a:lnTo>
                  <a:lnTo>
                    <a:pt x="1079360" y="485114"/>
                  </a:lnTo>
                  <a:lnTo>
                    <a:pt x="1081874" y="492556"/>
                  </a:lnTo>
                  <a:lnTo>
                    <a:pt x="1182954" y="458952"/>
                  </a:lnTo>
                  <a:close/>
                </a:path>
                <a:path w="1292225" h="764540">
                  <a:moveTo>
                    <a:pt x="1202702" y="533285"/>
                  </a:moveTo>
                  <a:lnTo>
                    <a:pt x="1197876" y="510844"/>
                  </a:lnTo>
                  <a:lnTo>
                    <a:pt x="1196060" y="503415"/>
                  </a:lnTo>
                  <a:lnTo>
                    <a:pt x="1092809" y="530136"/>
                  </a:lnTo>
                  <a:lnTo>
                    <a:pt x="1094689" y="537667"/>
                  </a:lnTo>
                  <a:lnTo>
                    <a:pt x="1096365" y="545312"/>
                  </a:lnTo>
                  <a:lnTo>
                    <a:pt x="1097813" y="553021"/>
                  </a:lnTo>
                  <a:lnTo>
                    <a:pt x="1202702" y="533285"/>
                  </a:lnTo>
                  <a:close/>
                </a:path>
                <a:path w="1292225" h="764540">
                  <a:moveTo>
                    <a:pt x="1206030" y="732066"/>
                  </a:moveTo>
                  <a:lnTo>
                    <a:pt x="1100518" y="715911"/>
                  </a:lnTo>
                  <a:lnTo>
                    <a:pt x="1097864" y="731291"/>
                  </a:lnTo>
                  <a:lnTo>
                    <a:pt x="1096264" y="738898"/>
                  </a:lnTo>
                  <a:lnTo>
                    <a:pt x="1200378" y="762127"/>
                  </a:lnTo>
                  <a:lnTo>
                    <a:pt x="1204772" y="739635"/>
                  </a:lnTo>
                  <a:lnTo>
                    <a:pt x="1206030" y="732066"/>
                  </a:lnTo>
                  <a:close/>
                </a:path>
                <a:path w="1292225" h="764540">
                  <a:moveTo>
                    <a:pt x="1212151" y="609320"/>
                  </a:moveTo>
                  <a:lnTo>
                    <a:pt x="1211097" y="594004"/>
                  </a:lnTo>
                  <a:lnTo>
                    <a:pt x="1209611" y="578789"/>
                  </a:lnTo>
                  <a:lnTo>
                    <a:pt x="1103566" y="591400"/>
                  </a:lnTo>
                  <a:lnTo>
                    <a:pt x="1104417" y="599122"/>
                  </a:lnTo>
                  <a:lnTo>
                    <a:pt x="1105496" y="614743"/>
                  </a:lnTo>
                  <a:lnTo>
                    <a:pt x="1212151" y="609320"/>
                  </a:lnTo>
                  <a:close/>
                </a:path>
                <a:path w="1292225" h="764540">
                  <a:moveTo>
                    <a:pt x="1212913" y="655726"/>
                  </a:moveTo>
                  <a:lnTo>
                    <a:pt x="1106144" y="653910"/>
                  </a:lnTo>
                  <a:lnTo>
                    <a:pt x="1105560" y="669480"/>
                  </a:lnTo>
                  <a:lnTo>
                    <a:pt x="1104976" y="677214"/>
                  </a:lnTo>
                  <a:lnTo>
                    <a:pt x="1211414" y="686244"/>
                  </a:lnTo>
                  <a:lnTo>
                    <a:pt x="1212367" y="671029"/>
                  </a:lnTo>
                  <a:lnTo>
                    <a:pt x="1212913" y="655726"/>
                  </a:lnTo>
                  <a:close/>
                </a:path>
                <a:path w="1292225" h="764540">
                  <a:moveTo>
                    <a:pt x="1291678" y="645833"/>
                  </a:moveTo>
                  <a:lnTo>
                    <a:pt x="1289900" y="597712"/>
                  </a:lnTo>
                  <a:lnTo>
                    <a:pt x="1284655" y="550532"/>
                  </a:lnTo>
                  <a:lnTo>
                    <a:pt x="1276083" y="504431"/>
                  </a:lnTo>
                  <a:lnTo>
                    <a:pt x="1264285" y="459524"/>
                  </a:lnTo>
                  <a:lnTo>
                    <a:pt x="1249400" y="415950"/>
                  </a:lnTo>
                  <a:lnTo>
                    <a:pt x="1231557" y="373824"/>
                  </a:lnTo>
                  <a:lnTo>
                    <a:pt x="1210868" y="333273"/>
                  </a:lnTo>
                  <a:lnTo>
                    <a:pt x="1187475" y="294424"/>
                  </a:lnTo>
                  <a:lnTo>
                    <a:pt x="1161503" y="257416"/>
                  </a:lnTo>
                  <a:lnTo>
                    <a:pt x="1133068" y="222351"/>
                  </a:lnTo>
                  <a:lnTo>
                    <a:pt x="1102296" y="189382"/>
                  </a:lnTo>
                  <a:lnTo>
                    <a:pt x="1069327" y="158610"/>
                  </a:lnTo>
                  <a:lnTo>
                    <a:pt x="1034262" y="130175"/>
                  </a:lnTo>
                  <a:lnTo>
                    <a:pt x="997254" y="104190"/>
                  </a:lnTo>
                  <a:lnTo>
                    <a:pt x="958405" y="80810"/>
                  </a:lnTo>
                  <a:lnTo>
                    <a:pt x="917854" y="60121"/>
                  </a:lnTo>
                  <a:lnTo>
                    <a:pt x="875728" y="42278"/>
                  </a:lnTo>
                  <a:lnTo>
                    <a:pt x="832154" y="27393"/>
                  </a:lnTo>
                  <a:lnTo>
                    <a:pt x="787247" y="15595"/>
                  </a:lnTo>
                  <a:lnTo>
                    <a:pt x="741146" y="7023"/>
                  </a:lnTo>
                  <a:lnTo>
                    <a:pt x="693966" y="1778"/>
                  </a:lnTo>
                  <a:lnTo>
                    <a:pt x="645845" y="0"/>
                  </a:lnTo>
                  <a:lnTo>
                    <a:pt x="597712" y="1778"/>
                  </a:lnTo>
                  <a:lnTo>
                    <a:pt x="550532" y="7023"/>
                  </a:lnTo>
                  <a:lnTo>
                    <a:pt x="504431" y="15595"/>
                  </a:lnTo>
                  <a:lnTo>
                    <a:pt x="459524" y="27393"/>
                  </a:lnTo>
                  <a:lnTo>
                    <a:pt x="415950" y="42278"/>
                  </a:lnTo>
                  <a:lnTo>
                    <a:pt x="373824" y="60121"/>
                  </a:lnTo>
                  <a:lnTo>
                    <a:pt x="333273" y="80810"/>
                  </a:lnTo>
                  <a:lnTo>
                    <a:pt x="294424" y="104190"/>
                  </a:lnTo>
                  <a:lnTo>
                    <a:pt x="257416" y="130175"/>
                  </a:lnTo>
                  <a:lnTo>
                    <a:pt x="222351" y="158610"/>
                  </a:lnTo>
                  <a:lnTo>
                    <a:pt x="189382" y="189382"/>
                  </a:lnTo>
                  <a:lnTo>
                    <a:pt x="158610" y="222351"/>
                  </a:lnTo>
                  <a:lnTo>
                    <a:pt x="130175" y="257416"/>
                  </a:lnTo>
                  <a:lnTo>
                    <a:pt x="104203" y="294424"/>
                  </a:lnTo>
                  <a:lnTo>
                    <a:pt x="80810" y="333273"/>
                  </a:lnTo>
                  <a:lnTo>
                    <a:pt x="60121" y="373824"/>
                  </a:lnTo>
                  <a:lnTo>
                    <a:pt x="42278" y="415950"/>
                  </a:lnTo>
                  <a:lnTo>
                    <a:pt x="27393" y="459524"/>
                  </a:lnTo>
                  <a:lnTo>
                    <a:pt x="15595" y="504431"/>
                  </a:lnTo>
                  <a:lnTo>
                    <a:pt x="7023" y="550532"/>
                  </a:lnTo>
                  <a:lnTo>
                    <a:pt x="1778" y="597712"/>
                  </a:lnTo>
                  <a:lnTo>
                    <a:pt x="0" y="645833"/>
                  </a:lnTo>
                  <a:lnTo>
                    <a:pt x="698" y="675919"/>
                  </a:lnTo>
                  <a:lnTo>
                    <a:pt x="2768" y="705637"/>
                  </a:lnTo>
                  <a:lnTo>
                    <a:pt x="6172" y="734987"/>
                  </a:lnTo>
                  <a:lnTo>
                    <a:pt x="10858" y="763917"/>
                  </a:lnTo>
                  <a:lnTo>
                    <a:pt x="21793" y="763917"/>
                  </a:lnTo>
                  <a:lnTo>
                    <a:pt x="17018" y="734999"/>
                  </a:lnTo>
                  <a:lnTo>
                    <a:pt x="13563" y="705650"/>
                  </a:lnTo>
                  <a:lnTo>
                    <a:pt x="11455" y="675919"/>
                  </a:lnTo>
                  <a:lnTo>
                    <a:pt x="10744" y="645833"/>
                  </a:lnTo>
                  <a:lnTo>
                    <a:pt x="12484" y="598512"/>
                  </a:lnTo>
                  <a:lnTo>
                    <a:pt x="17640" y="552119"/>
                  </a:lnTo>
                  <a:lnTo>
                    <a:pt x="26073" y="506780"/>
                  </a:lnTo>
                  <a:lnTo>
                    <a:pt x="37668" y="462622"/>
                  </a:lnTo>
                  <a:lnTo>
                    <a:pt x="52311" y="419760"/>
                  </a:lnTo>
                  <a:lnTo>
                    <a:pt x="69862" y="378345"/>
                  </a:lnTo>
                  <a:lnTo>
                    <a:pt x="90195" y="338467"/>
                  </a:lnTo>
                  <a:lnTo>
                    <a:pt x="113195" y="300266"/>
                  </a:lnTo>
                  <a:lnTo>
                    <a:pt x="138747" y="263867"/>
                  </a:lnTo>
                  <a:lnTo>
                    <a:pt x="166712" y="229400"/>
                  </a:lnTo>
                  <a:lnTo>
                    <a:pt x="196964" y="196964"/>
                  </a:lnTo>
                  <a:lnTo>
                    <a:pt x="229400" y="166712"/>
                  </a:lnTo>
                  <a:lnTo>
                    <a:pt x="263867" y="138747"/>
                  </a:lnTo>
                  <a:lnTo>
                    <a:pt x="300266" y="113207"/>
                  </a:lnTo>
                  <a:lnTo>
                    <a:pt x="338467" y="90195"/>
                  </a:lnTo>
                  <a:lnTo>
                    <a:pt x="378345" y="69862"/>
                  </a:lnTo>
                  <a:lnTo>
                    <a:pt x="419773" y="52311"/>
                  </a:lnTo>
                  <a:lnTo>
                    <a:pt x="462622" y="37680"/>
                  </a:lnTo>
                  <a:lnTo>
                    <a:pt x="506780" y="26085"/>
                  </a:lnTo>
                  <a:lnTo>
                    <a:pt x="552119" y="17640"/>
                  </a:lnTo>
                  <a:lnTo>
                    <a:pt x="598512" y="12496"/>
                  </a:lnTo>
                  <a:lnTo>
                    <a:pt x="645845" y="10744"/>
                  </a:lnTo>
                  <a:lnTo>
                    <a:pt x="693166" y="12496"/>
                  </a:lnTo>
                  <a:lnTo>
                    <a:pt x="739559" y="17640"/>
                  </a:lnTo>
                  <a:lnTo>
                    <a:pt x="784898" y="26085"/>
                  </a:lnTo>
                  <a:lnTo>
                    <a:pt x="829056" y="37680"/>
                  </a:lnTo>
                  <a:lnTo>
                    <a:pt x="871918" y="52311"/>
                  </a:lnTo>
                  <a:lnTo>
                    <a:pt x="913345" y="69862"/>
                  </a:lnTo>
                  <a:lnTo>
                    <a:pt x="953211" y="90195"/>
                  </a:lnTo>
                  <a:lnTo>
                    <a:pt x="991412" y="113207"/>
                  </a:lnTo>
                  <a:lnTo>
                    <a:pt x="1027811" y="138747"/>
                  </a:lnTo>
                  <a:lnTo>
                    <a:pt x="1062291" y="166712"/>
                  </a:lnTo>
                  <a:lnTo>
                    <a:pt x="1094714" y="196964"/>
                  </a:lnTo>
                  <a:lnTo>
                    <a:pt x="1124978" y="229400"/>
                  </a:lnTo>
                  <a:lnTo>
                    <a:pt x="1152931" y="263867"/>
                  </a:lnTo>
                  <a:lnTo>
                    <a:pt x="1178483" y="300266"/>
                  </a:lnTo>
                  <a:lnTo>
                    <a:pt x="1201483" y="338467"/>
                  </a:lnTo>
                  <a:lnTo>
                    <a:pt x="1221816" y="378345"/>
                  </a:lnTo>
                  <a:lnTo>
                    <a:pt x="1239367" y="419760"/>
                  </a:lnTo>
                  <a:lnTo>
                    <a:pt x="1254010" y="462622"/>
                  </a:lnTo>
                  <a:lnTo>
                    <a:pt x="1265605" y="506780"/>
                  </a:lnTo>
                  <a:lnTo>
                    <a:pt x="1274038" y="552119"/>
                  </a:lnTo>
                  <a:lnTo>
                    <a:pt x="1279194" y="598512"/>
                  </a:lnTo>
                  <a:lnTo>
                    <a:pt x="1280934" y="645833"/>
                  </a:lnTo>
                  <a:lnTo>
                    <a:pt x="1280236" y="675919"/>
                  </a:lnTo>
                  <a:lnTo>
                    <a:pt x="1278128" y="705650"/>
                  </a:lnTo>
                  <a:lnTo>
                    <a:pt x="1274673" y="734999"/>
                  </a:lnTo>
                  <a:lnTo>
                    <a:pt x="1269898" y="763917"/>
                  </a:lnTo>
                  <a:lnTo>
                    <a:pt x="1280820" y="763917"/>
                  </a:lnTo>
                  <a:lnTo>
                    <a:pt x="1285519" y="734987"/>
                  </a:lnTo>
                  <a:lnTo>
                    <a:pt x="1288910" y="705637"/>
                  </a:lnTo>
                  <a:lnTo>
                    <a:pt x="1290980" y="675919"/>
                  </a:lnTo>
                  <a:lnTo>
                    <a:pt x="1291678" y="645833"/>
                  </a:lnTo>
                  <a:close/>
                </a:path>
              </a:pathLst>
            </a:custGeom>
            <a:solidFill>
              <a:srgbClr val="5857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499949" y="9002741"/>
              <a:ext cx="590550" cy="573405"/>
            </a:xfrm>
            <a:custGeom>
              <a:avLst/>
              <a:gdLst/>
              <a:ahLst/>
              <a:cxnLst/>
              <a:rect l="l" t="t" r="r" b="b"/>
              <a:pathLst>
                <a:path w="590550" h="573404">
                  <a:moveTo>
                    <a:pt x="85079" y="400026"/>
                  </a:moveTo>
                  <a:lnTo>
                    <a:pt x="41410" y="412356"/>
                  </a:lnTo>
                  <a:lnTo>
                    <a:pt x="2053" y="464603"/>
                  </a:lnTo>
                  <a:lnTo>
                    <a:pt x="0" y="499052"/>
                  </a:lnTo>
                  <a:lnTo>
                    <a:pt x="11483" y="531598"/>
                  </a:lnTo>
                  <a:lnTo>
                    <a:pt x="33777" y="556357"/>
                  </a:lnTo>
                  <a:lnTo>
                    <a:pt x="63726" y="570950"/>
                  </a:lnTo>
                  <a:lnTo>
                    <a:pt x="98175" y="572998"/>
                  </a:lnTo>
                  <a:lnTo>
                    <a:pt x="130720" y="561520"/>
                  </a:lnTo>
                  <a:lnTo>
                    <a:pt x="155479" y="539228"/>
                  </a:lnTo>
                  <a:lnTo>
                    <a:pt x="170072" y="509277"/>
                  </a:lnTo>
                  <a:lnTo>
                    <a:pt x="172120" y="474823"/>
                  </a:lnTo>
                  <a:lnTo>
                    <a:pt x="171366" y="469441"/>
                  </a:lnTo>
                  <a:lnTo>
                    <a:pt x="170068" y="464268"/>
                  </a:lnTo>
                  <a:lnTo>
                    <a:pt x="168403" y="459294"/>
                  </a:lnTo>
                  <a:lnTo>
                    <a:pt x="218453" y="405600"/>
                  </a:lnTo>
                  <a:lnTo>
                    <a:pt x="116677" y="405600"/>
                  </a:lnTo>
                  <a:lnTo>
                    <a:pt x="106537" y="402463"/>
                  </a:lnTo>
                  <a:lnTo>
                    <a:pt x="95972" y="400580"/>
                  </a:lnTo>
                  <a:lnTo>
                    <a:pt x="85079" y="400026"/>
                  </a:lnTo>
                  <a:close/>
                </a:path>
                <a:path w="590550" h="573404">
                  <a:moveTo>
                    <a:pt x="587678" y="0"/>
                  </a:moveTo>
                  <a:lnTo>
                    <a:pt x="583353" y="1486"/>
                  </a:lnTo>
                  <a:lnTo>
                    <a:pt x="577919" y="5371"/>
                  </a:lnTo>
                  <a:lnTo>
                    <a:pt x="577741" y="5560"/>
                  </a:lnTo>
                  <a:lnTo>
                    <a:pt x="116677" y="405600"/>
                  </a:lnTo>
                  <a:lnTo>
                    <a:pt x="218453" y="405600"/>
                  </a:lnTo>
                  <a:lnTo>
                    <a:pt x="578759" y="18787"/>
                  </a:lnTo>
                  <a:lnTo>
                    <a:pt x="590369" y="2785"/>
                  </a:lnTo>
                  <a:lnTo>
                    <a:pt x="587678" y="0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1" name="object 4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30597" y="2380229"/>
            <a:ext cx="1291668" cy="1291668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16264290" y="10503923"/>
            <a:ext cx="3110230" cy="756285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94765">
              <a:lnSpc>
                <a:spcPct val="100000"/>
              </a:lnSpc>
              <a:spcBef>
                <a:spcPts val="30"/>
              </a:spcBef>
            </a:pPr>
            <a:r>
              <a:rPr sz="1950" spc="45" dirty="0">
                <a:solidFill>
                  <a:srgbClr val="5E5E5E"/>
                </a:solidFill>
                <a:latin typeface="Trebuchet MS"/>
                <a:cs typeface="Trebuchet MS"/>
              </a:rPr>
              <a:t>Image</a:t>
            </a:r>
            <a:r>
              <a:rPr sz="1950" spc="-80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15" dirty="0">
                <a:solidFill>
                  <a:srgbClr val="5E5E5E"/>
                </a:solidFill>
                <a:latin typeface="Trebuchet MS"/>
                <a:cs typeface="Trebuchet MS"/>
              </a:rPr>
              <a:t>source:</a:t>
            </a:r>
            <a:r>
              <a:rPr sz="1950" spc="-7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u="sng" spc="75" dirty="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  <a:latin typeface="Trebuchet MS"/>
                <a:cs typeface="Trebuchet MS"/>
              </a:rPr>
              <a:t>1</a:t>
            </a:r>
            <a:endParaRPr sz="1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2300" b="1" spc="20" dirty="0">
                <a:solidFill>
                  <a:srgbClr val="FFFFFF"/>
                </a:solidFill>
                <a:latin typeface="Arial"/>
                <a:cs typeface="Arial"/>
              </a:rPr>
              <a:t>https://eﬃcientml.ai</a:t>
            </a:r>
            <a:endParaRPr sz="2300">
              <a:latin typeface="Arial"/>
              <a:cs typeface="Arial"/>
            </a:endParaRPr>
          </a:p>
        </p:txBody>
      </p:sp>
      <p:grpSp>
        <p:nvGrpSpPr>
          <p:cNvPr id="48" name="群組 47">
            <a:extLst>
              <a:ext uri="{FF2B5EF4-FFF2-40B4-BE49-F238E27FC236}">
                <a16:creationId xmlns:a16="http://schemas.microsoft.com/office/drawing/2014/main" id="{A886A70C-ED4F-2B2A-79B7-1DF5B4527F89}"/>
              </a:ext>
            </a:extLst>
          </p:cNvPr>
          <p:cNvGrpSpPr/>
          <p:nvPr/>
        </p:nvGrpSpPr>
        <p:grpSpPr>
          <a:xfrm>
            <a:off x="12960278" y="3163072"/>
            <a:ext cx="4470184" cy="4668520"/>
            <a:chOff x="15088089" y="2219124"/>
            <a:chExt cx="4470184" cy="4668520"/>
          </a:xfrm>
        </p:grpSpPr>
        <p:sp>
          <p:nvSpPr>
            <p:cNvPr id="49" name="object 37">
              <a:extLst>
                <a:ext uri="{FF2B5EF4-FFF2-40B4-BE49-F238E27FC236}">
                  <a16:creationId xmlns:a16="http://schemas.microsoft.com/office/drawing/2014/main" id="{A69A645D-1596-0F40-F864-B97C061F8552}"/>
                </a:ext>
              </a:extLst>
            </p:cNvPr>
            <p:cNvSpPr/>
            <p:nvPr/>
          </p:nvSpPr>
          <p:spPr>
            <a:xfrm>
              <a:off x="15240027" y="2226916"/>
              <a:ext cx="4180204" cy="676910"/>
            </a:xfrm>
            <a:custGeom>
              <a:avLst/>
              <a:gdLst/>
              <a:ahLst/>
              <a:cxnLst/>
              <a:rect l="l" t="t" r="r" b="b"/>
              <a:pathLst>
                <a:path w="4180205" h="676910">
                  <a:moveTo>
                    <a:pt x="4180050" y="0"/>
                  </a:moveTo>
                  <a:lnTo>
                    <a:pt x="0" y="0"/>
                  </a:lnTo>
                  <a:lnTo>
                    <a:pt x="0" y="676764"/>
                  </a:lnTo>
                  <a:lnTo>
                    <a:pt x="4180050" y="676764"/>
                  </a:lnTo>
                  <a:lnTo>
                    <a:pt x="4180050" y="0"/>
                  </a:lnTo>
                  <a:close/>
                </a:path>
              </a:pathLst>
            </a:custGeom>
            <a:solidFill>
              <a:srgbClr val="EC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38">
              <a:extLst>
                <a:ext uri="{FF2B5EF4-FFF2-40B4-BE49-F238E27FC236}">
                  <a16:creationId xmlns:a16="http://schemas.microsoft.com/office/drawing/2014/main" id="{53059154-ED45-E6B3-0255-1DFF46C7D470}"/>
                </a:ext>
              </a:extLst>
            </p:cNvPr>
            <p:cNvSpPr txBox="1"/>
            <p:nvPr/>
          </p:nvSpPr>
          <p:spPr>
            <a:xfrm>
              <a:off x="15266206" y="2299655"/>
              <a:ext cx="4128135" cy="52832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282575">
                <a:lnSpc>
                  <a:spcPct val="100000"/>
                </a:lnSpc>
                <a:spcBef>
                  <a:spcPts val="95"/>
                </a:spcBef>
              </a:pP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en-US"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fficienc</a:t>
              </a: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r>
                <a:rPr sz="3300" b="1" spc="-35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3300" b="1" spc="4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Metrics</a:t>
              </a:r>
              <a:endParaRPr sz="3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bject 40">
              <a:extLst>
                <a:ext uri="{FF2B5EF4-FFF2-40B4-BE49-F238E27FC236}">
                  <a16:creationId xmlns:a16="http://schemas.microsoft.com/office/drawing/2014/main" id="{B20FF8CA-88AA-5BF8-C19F-3137EA22F49F}"/>
                </a:ext>
              </a:extLst>
            </p:cNvPr>
            <p:cNvSpPr/>
            <p:nvPr/>
          </p:nvSpPr>
          <p:spPr>
            <a:xfrm>
              <a:off x="15240028" y="2219124"/>
              <a:ext cx="4180204" cy="4668520"/>
            </a:xfrm>
            <a:custGeom>
              <a:avLst/>
              <a:gdLst/>
              <a:ahLst/>
              <a:cxnLst/>
              <a:rect l="l" t="t" r="r" b="b"/>
              <a:pathLst>
                <a:path w="4180205" h="4668520">
                  <a:moveTo>
                    <a:pt x="0" y="0"/>
                  </a:moveTo>
                  <a:lnTo>
                    <a:pt x="4180050" y="0"/>
                  </a:lnTo>
                  <a:lnTo>
                    <a:pt x="4180050" y="4668182"/>
                  </a:lnTo>
                  <a:lnTo>
                    <a:pt x="0" y="4668182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43">
              <a:extLst>
                <a:ext uri="{FF2B5EF4-FFF2-40B4-BE49-F238E27FC236}">
                  <a16:creationId xmlns:a16="http://schemas.microsoft.com/office/drawing/2014/main" id="{B304F56C-A333-F258-2CD0-744AC833C411}"/>
                </a:ext>
              </a:extLst>
            </p:cNvPr>
            <p:cNvSpPr txBox="1"/>
            <p:nvPr/>
          </p:nvSpPr>
          <p:spPr>
            <a:xfrm>
              <a:off x="15088089" y="2788532"/>
              <a:ext cx="4470184" cy="4045594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b="1" dirty="0">
                  <a:solidFill>
                    <a:srgbClr val="8A8A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Memory-Related </a:t>
              </a: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#parameters  </a:t>
              </a:r>
              <a:endParaRPr lang="en-US"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model size</a:t>
              </a:r>
            </a:p>
            <a:p>
              <a:pPr algn="ctr">
                <a:lnSpc>
                  <a:spcPct val="100000"/>
                </a:lnSpc>
                <a:spcBef>
                  <a:spcPts val="585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total/peak #activations</a:t>
              </a: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b="1" dirty="0">
                  <a:solidFill>
                    <a:srgbClr val="8A8A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Computation-Related</a:t>
              </a:r>
              <a:endParaRPr lang="en-US" sz="2600" b="1" dirty="0">
                <a:solidFill>
                  <a:srgbClr val="8A8A8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lang="en-US" sz="2600" dirty="0">
                  <a:latin typeface="Arial" panose="020B0604020202020204" pitchFamily="34" charset="0"/>
                  <a:cs typeface="Arial" panose="020B0604020202020204" pitchFamily="34" charset="0"/>
                </a:rPr>
                <a:t>MAC</a:t>
              </a: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FLOP, FLOPS</a:t>
              </a:r>
              <a:endParaRPr lang="en-US"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OP, OPS</a:t>
              </a:r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85"/>
              <a:t>Efficiency</a:t>
            </a:r>
            <a:r>
              <a:rPr lang="en-US" spc="-285"/>
              <a:t> </a:t>
            </a:r>
            <a:r>
              <a:rPr lang="en-US" spc="-70"/>
              <a:t>of</a:t>
            </a:r>
            <a:r>
              <a:rPr lang="en-US" spc="-285"/>
              <a:t> </a:t>
            </a:r>
            <a:r>
              <a:rPr lang="en-US" spc="-100"/>
              <a:t>Neural</a:t>
            </a:r>
            <a:r>
              <a:rPr lang="en-US" spc="-285"/>
              <a:t> </a:t>
            </a:r>
            <a:r>
              <a:rPr lang="en-US" spc="-65"/>
              <a:t>Networks</a:t>
            </a:r>
            <a:endParaRPr lang="en-US" spc="-65" dirty="0"/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54</a:t>
            </a:fld>
            <a:endParaRPr lang="en-US" altLang="zh-TW" spc="75" dirty="0"/>
          </a:p>
        </p:txBody>
      </p:sp>
      <p:sp>
        <p:nvSpPr>
          <p:cNvPr id="46" name="object 46"/>
          <p:cNvSpPr txBox="1">
            <a:spLocks noGrp="1"/>
          </p:cNvSpPr>
          <p:nvPr>
            <p:ph type="dt" sz="half" idx="4294967295"/>
          </p:nvPr>
        </p:nvSpPr>
        <p:spPr>
          <a:xfrm>
            <a:off x="0" y="10885488"/>
            <a:ext cx="7900988" cy="37465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en-US" b="1" spc="75">
                <a:latin typeface="Arial"/>
                <a:cs typeface="Arial"/>
              </a:rPr>
              <a:t>MIT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spc="-30">
                <a:latin typeface="Arial"/>
                <a:cs typeface="Arial"/>
              </a:rPr>
              <a:t>6.5940</a:t>
            </a:r>
            <a:r>
              <a:rPr lang="en-US" spc="-30"/>
              <a:t>:</a:t>
            </a:r>
            <a:r>
              <a:rPr lang="en-US" spc="-55"/>
              <a:t> </a:t>
            </a:r>
            <a:r>
              <a:rPr lang="en-US" spc="65"/>
              <a:t>TinyML</a:t>
            </a:r>
            <a:r>
              <a:rPr lang="en-US" spc="-55"/>
              <a:t> </a:t>
            </a:r>
            <a:r>
              <a:rPr lang="en-US" spc="45"/>
              <a:t>and</a:t>
            </a:r>
            <a:r>
              <a:rPr lang="en-US" spc="-55"/>
              <a:t> </a:t>
            </a:r>
            <a:r>
              <a:rPr lang="en-US" spc="-40"/>
              <a:t>Eﬃcient</a:t>
            </a:r>
            <a:r>
              <a:rPr lang="en-US" spc="-55"/>
              <a:t> </a:t>
            </a:r>
            <a:r>
              <a:rPr lang="en-US" spc="65"/>
              <a:t>Deep</a:t>
            </a:r>
            <a:r>
              <a:rPr lang="en-US" spc="-55"/>
              <a:t> </a:t>
            </a:r>
            <a:r>
              <a:rPr lang="en-US" spc="15"/>
              <a:t>Learning</a:t>
            </a:r>
            <a:r>
              <a:rPr lang="en-US" spc="-55"/>
              <a:t> </a:t>
            </a:r>
            <a:r>
              <a:rPr lang="en-US" spc="45"/>
              <a:t>Computing</a:t>
            </a:r>
            <a:endParaRPr lang="en-US" spc="45" dirty="0"/>
          </a:p>
        </p:txBody>
      </p:sp>
      <p:grpSp>
        <p:nvGrpSpPr>
          <p:cNvPr id="3" name="object 3"/>
          <p:cNvGrpSpPr/>
          <p:nvPr/>
        </p:nvGrpSpPr>
        <p:grpSpPr>
          <a:xfrm>
            <a:off x="1593850" y="4054475"/>
            <a:ext cx="9424035" cy="5501640"/>
            <a:chOff x="737951" y="3090448"/>
            <a:chExt cx="9424035" cy="5501640"/>
          </a:xfrm>
        </p:grpSpPr>
        <p:sp>
          <p:nvSpPr>
            <p:cNvPr id="4" name="object 4"/>
            <p:cNvSpPr/>
            <p:nvPr/>
          </p:nvSpPr>
          <p:spPr>
            <a:xfrm>
              <a:off x="1664644" y="3116801"/>
              <a:ext cx="8470900" cy="5100320"/>
            </a:xfrm>
            <a:custGeom>
              <a:avLst/>
              <a:gdLst/>
              <a:ahLst/>
              <a:cxnLst/>
              <a:rect l="l" t="t" r="r" b="b"/>
              <a:pathLst>
                <a:path w="8470900" h="5100320">
                  <a:moveTo>
                    <a:pt x="4235211" y="0"/>
                  </a:moveTo>
                  <a:lnTo>
                    <a:pt x="8470422" y="5099907"/>
                  </a:lnTo>
                  <a:lnTo>
                    <a:pt x="0" y="5099907"/>
                  </a:lnTo>
                  <a:lnTo>
                    <a:pt x="4235211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432935" y="4403939"/>
              <a:ext cx="4933950" cy="2971165"/>
            </a:xfrm>
            <a:custGeom>
              <a:avLst/>
              <a:gdLst/>
              <a:ahLst/>
              <a:cxnLst/>
              <a:rect l="l" t="t" r="r" b="b"/>
              <a:pathLst>
                <a:path w="4933950" h="2971165">
                  <a:moveTo>
                    <a:pt x="2466919" y="0"/>
                  </a:moveTo>
                  <a:lnTo>
                    <a:pt x="4933839" y="2970579"/>
                  </a:lnTo>
                  <a:lnTo>
                    <a:pt x="0" y="2970579"/>
                  </a:lnTo>
                  <a:lnTo>
                    <a:pt x="2466919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4304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11"/>
                  </a:lnTo>
                  <a:lnTo>
                    <a:pt x="931" y="616189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9"/>
                  </a:lnTo>
                  <a:lnTo>
                    <a:pt x="1784050" y="56151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64304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993964" y="8946581"/>
            <a:ext cx="10375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5" dirty="0">
                <a:latin typeface="Arial"/>
                <a:cs typeface="Arial"/>
              </a:rPr>
              <a:t>Faster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5837380" y="3681032"/>
            <a:ext cx="1837055" cy="766445"/>
            <a:chOff x="4981481" y="2717005"/>
            <a:chExt cx="1837055" cy="766445"/>
          </a:xfrm>
        </p:grpSpPr>
        <p:sp>
          <p:nvSpPr>
            <p:cNvPr id="10" name="object 10"/>
            <p:cNvSpPr/>
            <p:nvPr/>
          </p:nvSpPr>
          <p:spPr>
            <a:xfrm>
              <a:off x="5007834" y="2743358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0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2"/>
                  </a:lnTo>
                  <a:lnTo>
                    <a:pt x="16438" y="668975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5"/>
                  </a:lnTo>
                  <a:lnTo>
                    <a:pt x="1783118" y="616182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28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007834" y="2743358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6138816" y="3838362"/>
            <a:ext cx="12344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15" dirty="0">
                <a:latin typeface="Arial"/>
                <a:cs typeface="Arial"/>
              </a:rPr>
              <a:t>Smaller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0060758" y="8789250"/>
            <a:ext cx="1837055" cy="766445"/>
            <a:chOff x="9204859" y="7825223"/>
            <a:chExt cx="1837055" cy="766445"/>
          </a:xfrm>
        </p:grpSpPr>
        <p:sp>
          <p:nvSpPr>
            <p:cNvPr id="14" name="object 14"/>
            <p:cNvSpPr/>
            <p:nvPr/>
          </p:nvSpPr>
          <p:spPr>
            <a:xfrm>
              <a:off x="9231212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11"/>
                  </a:lnTo>
                  <a:lnTo>
                    <a:pt x="931" y="616189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398" y="697179"/>
                  </a:lnTo>
                  <a:lnTo>
                    <a:pt x="1767601" y="668979"/>
                  </a:lnTo>
                  <a:lnTo>
                    <a:pt x="1783108" y="616189"/>
                  </a:lnTo>
                  <a:lnTo>
                    <a:pt x="1784039" y="561511"/>
                  </a:lnTo>
                  <a:lnTo>
                    <a:pt x="1784039" y="152110"/>
                  </a:lnTo>
                  <a:lnTo>
                    <a:pt x="1783108" y="97432"/>
                  </a:lnTo>
                  <a:lnTo>
                    <a:pt x="1767601" y="44642"/>
                  </a:lnTo>
                  <a:lnTo>
                    <a:pt x="1739398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231212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0324332" y="8946581"/>
            <a:ext cx="13106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-5" dirty="0">
                <a:latin typeface="Arial"/>
                <a:cs typeface="Arial"/>
              </a:rPr>
              <a:t>G</a:t>
            </a:r>
            <a:r>
              <a:rPr sz="2600" b="1" spc="-55" dirty="0">
                <a:latin typeface="Arial"/>
                <a:cs typeface="Arial"/>
              </a:rPr>
              <a:t>r</a:t>
            </a:r>
            <a:r>
              <a:rPr sz="2600" b="1" spc="35" dirty="0">
                <a:latin typeface="Arial"/>
                <a:cs typeface="Arial"/>
              </a:rPr>
              <a:t>eener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5837380" y="4923341"/>
            <a:ext cx="1837055" cy="766445"/>
            <a:chOff x="4981481" y="3959314"/>
            <a:chExt cx="1837055" cy="766445"/>
          </a:xfrm>
        </p:grpSpPr>
        <p:sp>
          <p:nvSpPr>
            <p:cNvPr id="18" name="object 18"/>
            <p:cNvSpPr/>
            <p:nvPr/>
          </p:nvSpPr>
          <p:spPr>
            <a:xfrm>
              <a:off x="5007834" y="398566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0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4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28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007834" y="398566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6113351" y="5080672"/>
            <a:ext cx="128587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0" dirty="0">
                <a:latin typeface="Arial"/>
                <a:cs typeface="Arial"/>
              </a:rPr>
              <a:t>Storage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281714" y="7962292"/>
            <a:ext cx="1837055" cy="766445"/>
            <a:chOff x="2425815" y="6998265"/>
            <a:chExt cx="1837055" cy="766445"/>
          </a:xfrm>
        </p:grpSpPr>
        <p:sp>
          <p:nvSpPr>
            <p:cNvPr id="22" name="object 22"/>
            <p:cNvSpPr/>
            <p:nvPr/>
          </p:nvSpPr>
          <p:spPr>
            <a:xfrm>
              <a:off x="2452168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3" y="29008"/>
                  </a:lnTo>
                  <a:lnTo>
                    <a:pt x="7444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0" y="616184"/>
                  </a:lnTo>
                  <a:lnTo>
                    <a:pt x="16433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2" y="712690"/>
                  </a:lnTo>
                  <a:lnTo>
                    <a:pt x="1739407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7" y="16442"/>
                  </a:lnTo>
                  <a:lnTo>
                    <a:pt x="1686612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452168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3554502" y="8119622"/>
            <a:ext cx="12922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0" dirty="0">
                <a:latin typeface="Arial"/>
                <a:cs typeface="Arial"/>
              </a:rPr>
              <a:t>Latency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8535769" y="7962292"/>
            <a:ext cx="1837055" cy="766445"/>
            <a:chOff x="7679870" y="6998265"/>
            <a:chExt cx="1837055" cy="766445"/>
          </a:xfrm>
        </p:grpSpPr>
        <p:sp>
          <p:nvSpPr>
            <p:cNvPr id="26" name="object 26"/>
            <p:cNvSpPr/>
            <p:nvPr/>
          </p:nvSpPr>
          <p:spPr>
            <a:xfrm>
              <a:off x="7706223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4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706223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8887800" y="8119622"/>
            <a:ext cx="113347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" dirty="0">
                <a:latin typeface="Arial"/>
                <a:cs typeface="Arial"/>
              </a:rPr>
              <a:t>Ene</a:t>
            </a:r>
            <a:r>
              <a:rPr sz="2600" b="1" spc="-70" dirty="0">
                <a:latin typeface="Arial"/>
                <a:cs typeface="Arial"/>
              </a:rPr>
              <a:t>r</a:t>
            </a:r>
            <a:r>
              <a:rPr sz="2600" b="1" spc="-30" dirty="0">
                <a:latin typeface="Arial"/>
                <a:cs typeface="Arial"/>
              </a:rPr>
              <a:t>gy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5593484" y="6799640"/>
            <a:ext cx="2366010" cy="716280"/>
            <a:chOff x="4737585" y="5835613"/>
            <a:chExt cx="2366010" cy="716280"/>
          </a:xfrm>
        </p:grpSpPr>
        <p:sp>
          <p:nvSpPr>
            <p:cNvPr id="30" name="object 30"/>
            <p:cNvSpPr/>
            <p:nvPr/>
          </p:nvSpPr>
          <p:spPr>
            <a:xfrm>
              <a:off x="4763937" y="5861966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2161075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11272"/>
                  </a:lnTo>
                  <a:lnTo>
                    <a:pt x="931" y="565953"/>
                  </a:lnTo>
                  <a:lnTo>
                    <a:pt x="16438" y="618742"/>
                  </a:lnTo>
                  <a:lnTo>
                    <a:pt x="44640" y="646949"/>
                  </a:lnTo>
                  <a:lnTo>
                    <a:pt x="97428" y="662452"/>
                  </a:lnTo>
                  <a:lnTo>
                    <a:pt x="152110" y="663382"/>
                  </a:lnTo>
                  <a:lnTo>
                    <a:pt x="2161075" y="663382"/>
                  </a:lnTo>
                  <a:lnTo>
                    <a:pt x="2215757" y="662452"/>
                  </a:lnTo>
                  <a:lnTo>
                    <a:pt x="2268549" y="646949"/>
                  </a:lnTo>
                  <a:lnTo>
                    <a:pt x="2296753" y="618742"/>
                  </a:lnTo>
                  <a:lnTo>
                    <a:pt x="2312264" y="565953"/>
                  </a:lnTo>
                  <a:lnTo>
                    <a:pt x="2313196" y="511272"/>
                  </a:lnTo>
                  <a:lnTo>
                    <a:pt x="2313196" y="152110"/>
                  </a:lnTo>
                  <a:lnTo>
                    <a:pt x="2312264" y="97432"/>
                  </a:lnTo>
                  <a:lnTo>
                    <a:pt x="2296753" y="44642"/>
                  </a:lnTo>
                  <a:lnTo>
                    <a:pt x="2268549" y="16442"/>
                  </a:lnTo>
                  <a:lnTo>
                    <a:pt x="2215757" y="931"/>
                  </a:lnTo>
                  <a:lnTo>
                    <a:pt x="2161075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763937" y="5861966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152110" y="0"/>
                  </a:moveTo>
                  <a:lnTo>
                    <a:pt x="2161075" y="0"/>
                  </a:lnTo>
                  <a:lnTo>
                    <a:pt x="2191345" y="116"/>
                  </a:lnTo>
                  <a:lnTo>
                    <a:pt x="2235146" y="3145"/>
                  </a:lnTo>
                  <a:lnTo>
                    <a:pt x="2284186" y="29008"/>
                  </a:lnTo>
                  <a:lnTo>
                    <a:pt x="2305741" y="62835"/>
                  </a:lnTo>
                  <a:lnTo>
                    <a:pt x="2313080" y="121842"/>
                  </a:lnTo>
                  <a:lnTo>
                    <a:pt x="2313196" y="152110"/>
                  </a:lnTo>
                  <a:lnTo>
                    <a:pt x="2313196" y="511272"/>
                  </a:lnTo>
                  <a:lnTo>
                    <a:pt x="2312264" y="565953"/>
                  </a:lnTo>
                  <a:lnTo>
                    <a:pt x="2296753" y="618742"/>
                  </a:lnTo>
                  <a:lnTo>
                    <a:pt x="2268549" y="646949"/>
                  </a:lnTo>
                  <a:lnTo>
                    <a:pt x="2215757" y="662452"/>
                  </a:lnTo>
                  <a:lnTo>
                    <a:pt x="2161075" y="663382"/>
                  </a:lnTo>
                  <a:lnTo>
                    <a:pt x="152110" y="663382"/>
                  </a:lnTo>
                  <a:lnTo>
                    <a:pt x="97428" y="662452"/>
                  </a:lnTo>
                  <a:lnTo>
                    <a:pt x="44640" y="646949"/>
                  </a:lnTo>
                  <a:lnTo>
                    <a:pt x="16438" y="618742"/>
                  </a:lnTo>
                  <a:lnTo>
                    <a:pt x="931" y="565953"/>
                  </a:lnTo>
                  <a:lnTo>
                    <a:pt x="0" y="511272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5724839" y="6929975"/>
            <a:ext cx="21037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0" dirty="0">
                <a:latin typeface="Arial"/>
                <a:cs typeface="Arial"/>
              </a:rPr>
              <a:t>Computation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5593484" y="7545766"/>
            <a:ext cx="2366010" cy="716280"/>
            <a:chOff x="4737585" y="6581739"/>
            <a:chExt cx="2366010" cy="716280"/>
          </a:xfrm>
        </p:grpSpPr>
        <p:sp>
          <p:nvSpPr>
            <p:cNvPr id="34" name="object 34"/>
            <p:cNvSpPr/>
            <p:nvPr/>
          </p:nvSpPr>
          <p:spPr>
            <a:xfrm>
              <a:off x="4763937" y="6608091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2161075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11272"/>
                  </a:lnTo>
                  <a:lnTo>
                    <a:pt x="931" y="565953"/>
                  </a:lnTo>
                  <a:lnTo>
                    <a:pt x="16438" y="618742"/>
                  </a:lnTo>
                  <a:lnTo>
                    <a:pt x="44640" y="646949"/>
                  </a:lnTo>
                  <a:lnTo>
                    <a:pt x="97428" y="662452"/>
                  </a:lnTo>
                  <a:lnTo>
                    <a:pt x="152110" y="663382"/>
                  </a:lnTo>
                  <a:lnTo>
                    <a:pt x="2161075" y="663382"/>
                  </a:lnTo>
                  <a:lnTo>
                    <a:pt x="2215757" y="662452"/>
                  </a:lnTo>
                  <a:lnTo>
                    <a:pt x="2268549" y="646949"/>
                  </a:lnTo>
                  <a:lnTo>
                    <a:pt x="2296753" y="618742"/>
                  </a:lnTo>
                  <a:lnTo>
                    <a:pt x="2312264" y="565953"/>
                  </a:lnTo>
                  <a:lnTo>
                    <a:pt x="2313196" y="511272"/>
                  </a:lnTo>
                  <a:lnTo>
                    <a:pt x="2313196" y="152110"/>
                  </a:lnTo>
                  <a:lnTo>
                    <a:pt x="2312264" y="97432"/>
                  </a:lnTo>
                  <a:lnTo>
                    <a:pt x="2296753" y="44642"/>
                  </a:lnTo>
                  <a:lnTo>
                    <a:pt x="2268549" y="16442"/>
                  </a:lnTo>
                  <a:lnTo>
                    <a:pt x="2215757" y="931"/>
                  </a:lnTo>
                  <a:lnTo>
                    <a:pt x="2161075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763937" y="6608091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152110" y="0"/>
                  </a:moveTo>
                  <a:lnTo>
                    <a:pt x="2161075" y="0"/>
                  </a:lnTo>
                  <a:lnTo>
                    <a:pt x="2191345" y="116"/>
                  </a:lnTo>
                  <a:lnTo>
                    <a:pt x="2235146" y="3145"/>
                  </a:lnTo>
                  <a:lnTo>
                    <a:pt x="2284186" y="29008"/>
                  </a:lnTo>
                  <a:lnTo>
                    <a:pt x="2305741" y="62835"/>
                  </a:lnTo>
                  <a:lnTo>
                    <a:pt x="2313080" y="121842"/>
                  </a:lnTo>
                  <a:lnTo>
                    <a:pt x="2313196" y="152110"/>
                  </a:lnTo>
                  <a:lnTo>
                    <a:pt x="2313196" y="511272"/>
                  </a:lnTo>
                  <a:lnTo>
                    <a:pt x="2312264" y="565953"/>
                  </a:lnTo>
                  <a:lnTo>
                    <a:pt x="2296753" y="618742"/>
                  </a:lnTo>
                  <a:lnTo>
                    <a:pt x="2268549" y="646949"/>
                  </a:lnTo>
                  <a:lnTo>
                    <a:pt x="2215757" y="662452"/>
                  </a:lnTo>
                  <a:lnTo>
                    <a:pt x="2161075" y="663382"/>
                  </a:lnTo>
                  <a:lnTo>
                    <a:pt x="152110" y="663382"/>
                  </a:lnTo>
                  <a:lnTo>
                    <a:pt x="97428" y="662452"/>
                  </a:lnTo>
                  <a:lnTo>
                    <a:pt x="44640" y="646949"/>
                  </a:lnTo>
                  <a:lnTo>
                    <a:pt x="16438" y="618742"/>
                  </a:lnTo>
                  <a:lnTo>
                    <a:pt x="931" y="565953"/>
                  </a:lnTo>
                  <a:lnTo>
                    <a:pt x="0" y="511272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6109498" y="7676102"/>
            <a:ext cx="133477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5" dirty="0">
                <a:latin typeface="Arial"/>
                <a:cs typeface="Arial"/>
              </a:rPr>
              <a:t>Memory</a:t>
            </a:r>
            <a:endParaRPr sz="2600">
              <a:latin typeface="Arial"/>
              <a:cs typeface="Arial"/>
            </a:endParaRPr>
          </a:p>
        </p:txBody>
      </p:sp>
      <p:pic>
        <p:nvPicPr>
          <p:cNvPr id="37" name="object 3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44703" y="9641732"/>
            <a:ext cx="815372" cy="993158"/>
          </a:xfrm>
          <a:prstGeom prst="rect">
            <a:avLst/>
          </a:prstGeom>
        </p:spPr>
      </p:pic>
      <p:grpSp>
        <p:nvGrpSpPr>
          <p:cNvPr id="38" name="object 38"/>
          <p:cNvGrpSpPr/>
          <p:nvPr/>
        </p:nvGrpSpPr>
        <p:grpSpPr>
          <a:xfrm>
            <a:off x="1866386" y="9735995"/>
            <a:ext cx="1292225" cy="803910"/>
            <a:chOff x="1010487" y="8771968"/>
            <a:chExt cx="1292225" cy="803910"/>
          </a:xfrm>
        </p:grpSpPr>
        <p:sp>
          <p:nvSpPr>
            <p:cNvPr id="39" name="object 39"/>
            <p:cNvSpPr/>
            <p:nvPr/>
          </p:nvSpPr>
          <p:spPr>
            <a:xfrm>
              <a:off x="1010475" y="8771972"/>
              <a:ext cx="1292225" cy="764540"/>
            </a:xfrm>
            <a:custGeom>
              <a:avLst/>
              <a:gdLst/>
              <a:ahLst/>
              <a:cxnLst/>
              <a:rect l="l" t="t" r="r" b="b"/>
              <a:pathLst>
                <a:path w="1292225" h="764540">
                  <a:moveTo>
                    <a:pt x="183921" y="677214"/>
                  </a:moveTo>
                  <a:lnTo>
                    <a:pt x="182956" y="661733"/>
                  </a:lnTo>
                  <a:lnTo>
                    <a:pt x="182778" y="653910"/>
                  </a:lnTo>
                  <a:lnTo>
                    <a:pt x="75984" y="655726"/>
                  </a:lnTo>
                  <a:lnTo>
                    <a:pt x="76962" y="678649"/>
                  </a:lnTo>
                  <a:lnTo>
                    <a:pt x="77495" y="686244"/>
                  </a:lnTo>
                  <a:lnTo>
                    <a:pt x="183921" y="677214"/>
                  </a:lnTo>
                  <a:close/>
                </a:path>
                <a:path w="1292225" h="764540">
                  <a:moveTo>
                    <a:pt x="185331" y="591400"/>
                  </a:moveTo>
                  <a:lnTo>
                    <a:pt x="79273" y="578777"/>
                  </a:lnTo>
                  <a:lnTo>
                    <a:pt x="77216" y="601649"/>
                  </a:lnTo>
                  <a:lnTo>
                    <a:pt x="76720" y="609320"/>
                  </a:lnTo>
                  <a:lnTo>
                    <a:pt x="183375" y="614743"/>
                  </a:lnTo>
                  <a:lnTo>
                    <a:pt x="184505" y="599135"/>
                  </a:lnTo>
                  <a:lnTo>
                    <a:pt x="185331" y="591400"/>
                  </a:lnTo>
                  <a:close/>
                </a:path>
                <a:path w="1292225" h="764540">
                  <a:moveTo>
                    <a:pt x="192659" y="738898"/>
                  </a:moveTo>
                  <a:lnTo>
                    <a:pt x="191033" y="731291"/>
                  </a:lnTo>
                  <a:lnTo>
                    <a:pt x="188404" y="715911"/>
                  </a:lnTo>
                  <a:lnTo>
                    <a:pt x="82880" y="732053"/>
                  </a:lnTo>
                  <a:lnTo>
                    <a:pt x="86956" y="754659"/>
                  </a:lnTo>
                  <a:lnTo>
                    <a:pt x="88506" y="762127"/>
                  </a:lnTo>
                  <a:lnTo>
                    <a:pt x="192659" y="738898"/>
                  </a:lnTo>
                  <a:close/>
                </a:path>
                <a:path w="1292225" h="764540">
                  <a:moveTo>
                    <a:pt x="196075" y="530136"/>
                  </a:moveTo>
                  <a:lnTo>
                    <a:pt x="92837" y="503415"/>
                  </a:lnTo>
                  <a:lnTo>
                    <a:pt x="87706" y="525780"/>
                  </a:lnTo>
                  <a:lnTo>
                    <a:pt x="86194" y="533285"/>
                  </a:lnTo>
                  <a:lnTo>
                    <a:pt x="191071" y="553021"/>
                  </a:lnTo>
                  <a:lnTo>
                    <a:pt x="194233" y="537679"/>
                  </a:lnTo>
                  <a:lnTo>
                    <a:pt x="196075" y="530136"/>
                  </a:lnTo>
                  <a:close/>
                </a:path>
                <a:path w="1292225" h="764540">
                  <a:moveTo>
                    <a:pt x="215074" y="470496"/>
                  </a:moveTo>
                  <a:lnTo>
                    <a:pt x="116586" y="430174"/>
                  </a:lnTo>
                  <a:lnTo>
                    <a:pt x="108445" y="451675"/>
                  </a:lnTo>
                  <a:lnTo>
                    <a:pt x="105918" y="458939"/>
                  </a:lnTo>
                  <a:lnTo>
                    <a:pt x="207022" y="492556"/>
                  </a:lnTo>
                  <a:lnTo>
                    <a:pt x="212217" y="477786"/>
                  </a:lnTo>
                  <a:lnTo>
                    <a:pt x="215074" y="470496"/>
                  </a:lnTo>
                  <a:close/>
                </a:path>
                <a:path w="1292225" h="764540">
                  <a:moveTo>
                    <a:pt x="241846" y="414210"/>
                  </a:moveTo>
                  <a:lnTo>
                    <a:pt x="149936" y="361162"/>
                  </a:lnTo>
                  <a:lnTo>
                    <a:pt x="139001" y="381304"/>
                  </a:lnTo>
                  <a:lnTo>
                    <a:pt x="135547" y="388124"/>
                  </a:lnTo>
                  <a:lnTo>
                    <a:pt x="230924" y="434936"/>
                  </a:lnTo>
                  <a:lnTo>
                    <a:pt x="234391" y="427926"/>
                  </a:lnTo>
                  <a:lnTo>
                    <a:pt x="241846" y="414210"/>
                  </a:lnTo>
                  <a:close/>
                </a:path>
                <a:path w="1292225" h="764540">
                  <a:moveTo>
                    <a:pt x="276034" y="361848"/>
                  </a:moveTo>
                  <a:lnTo>
                    <a:pt x="192366" y="297116"/>
                  </a:lnTo>
                  <a:lnTo>
                    <a:pt x="178803" y="315620"/>
                  </a:lnTo>
                  <a:lnTo>
                    <a:pt x="174434" y="321919"/>
                  </a:lnTo>
                  <a:lnTo>
                    <a:pt x="262394" y="380961"/>
                  </a:lnTo>
                  <a:lnTo>
                    <a:pt x="266750" y="374459"/>
                  </a:lnTo>
                  <a:lnTo>
                    <a:pt x="276034" y="361848"/>
                  </a:lnTo>
                  <a:close/>
                </a:path>
                <a:path w="1292225" h="764540">
                  <a:moveTo>
                    <a:pt x="316865" y="314617"/>
                  </a:moveTo>
                  <a:lnTo>
                    <a:pt x="242925" y="239445"/>
                  </a:lnTo>
                  <a:lnTo>
                    <a:pt x="232283" y="250342"/>
                  </a:lnTo>
                  <a:lnTo>
                    <a:pt x="221907" y="261543"/>
                  </a:lnTo>
                  <a:lnTo>
                    <a:pt x="300875" y="331635"/>
                  </a:lnTo>
                  <a:lnTo>
                    <a:pt x="311391" y="320167"/>
                  </a:lnTo>
                  <a:lnTo>
                    <a:pt x="316865" y="314617"/>
                  </a:lnTo>
                  <a:close/>
                </a:path>
                <a:path w="1292225" h="764540">
                  <a:moveTo>
                    <a:pt x="363816" y="273240"/>
                  </a:moveTo>
                  <a:lnTo>
                    <a:pt x="300837" y="188988"/>
                  </a:lnTo>
                  <a:lnTo>
                    <a:pt x="288823" y="198361"/>
                  </a:lnTo>
                  <a:lnTo>
                    <a:pt x="277025" y="208064"/>
                  </a:lnTo>
                  <a:lnTo>
                    <a:pt x="345617" y="287985"/>
                  </a:lnTo>
                  <a:lnTo>
                    <a:pt x="351536" y="282892"/>
                  </a:lnTo>
                  <a:lnTo>
                    <a:pt x="357619" y="277964"/>
                  </a:lnTo>
                  <a:lnTo>
                    <a:pt x="363816" y="273240"/>
                  </a:lnTo>
                  <a:close/>
                </a:path>
                <a:path w="1292225" h="764540">
                  <a:moveTo>
                    <a:pt x="415988" y="238455"/>
                  </a:moveTo>
                  <a:lnTo>
                    <a:pt x="365061" y="146735"/>
                  </a:lnTo>
                  <a:lnTo>
                    <a:pt x="351726" y="154482"/>
                  </a:lnTo>
                  <a:lnTo>
                    <a:pt x="338658" y="162598"/>
                  </a:lnTo>
                  <a:lnTo>
                    <a:pt x="395732" y="250774"/>
                  </a:lnTo>
                  <a:lnTo>
                    <a:pt x="402348" y="246481"/>
                  </a:lnTo>
                  <a:lnTo>
                    <a:pt x="415988" y="238455"/>
                  </a:lnTo>
                  <a:close/>
                </a:path>
                <a:path w="1292225" h="764540">
                  <a:moveTo>
                    <a:pt x="472211" y="211175"/>
                  </a:moveTo>
                  <a:lnTo>
                    <a:pt x="434174" y="113601"/>
                  </a:lnTo>
                  <a:lnTo>
                    <a:pt x="420065" y="119443"/>
                  </a:lnTo>
                  <a:lnTo>
                    <a:pt x="406133" y="125641"/>
                  </a:lnTo>
                  <a:lnTo>
                    <a:pt x="450723" y="220497"/>
                  </a:lnTo>
                  <a:lnTo>
                    <a:pt x="464959" y="214083"/>
                  </a:lnTo>
                  <a:lnTo>
                    <a:pt x="472211" y="211175"/>
                  </a:lnTo>
                  <a:close/>
                </a:path>
                <a:path w="1292225" h="764540">
                  <a:moveTo>
                    <a:pt x="531863" y="191757"/>
                  </a:moveTo>
                  <a:lnTo>
                    <a:pt x="507339" y="90093"/>
                  </a:lnTo>
                  <a:lnTo>
                    <a:pt x="485216" y="96062"/>
                  </a:lnTo>
                  <a:lnTo>
                    <a:pt x="477926" y="98234"/>
                  </a:lnTo>
                  <a:lnTo>
                    <a:pt x="509244" y="198056"/>
                  </a:lnTo>
                  <a:lnTo>
                    <a:pt x="516712" y="195770"/>
                  </a:lnTo>
                  <a:lnTo>
                    <a:pt x="531863" y="191757"/>
                  </a:lnTo>
                  <a:close/>
                </a:path>
                <a:path w="1292225" h="764540">
                  <a:moveTo>
                    <a:pt x="533120" y="331381"/>
                  </a:moveTo>
                  <a:lnTo>
                    <a:pt x="498843" y="331381"/>
                  </a:lnTo>
                  <a:lnTo>
                    <a:pt x="498843" y="373354"/>
                  </a:lnTo>
                  <a:lnTo>
                    <a:pt x="533120" y="373354"/>
                  </a:lnTo>
                  <a:lnTo>
                    <a:pt x="533120" y="331381"/>
                  </a:lnTo>
                  <a:close/>
                </a:path>
                <a:path w="1292225" h="764540">
                  <a:moveTo>
                    <a:pt x="593623" y="180695"/>
                  </a:moveTo>
                  <a:lnTo>
                    <a:pt x="583082" y="76720"/>
                  </a:lnTo>
                  <a:lnTo>
                    <a:pt x="560298" y="79641"/>
                  </a:lnTo>
                  <a:lnTo>
                    <a:pt x="552767" y="80797"/>
                  </a:lnTo>
                  <a:lnTo>
                    <a:pt x="570331" y="183845"/>
                  </a:lnTo>
                  <a:lnTo>
                    <a:pt x="585800" y="181546"/>
                  </a:lnTo>
                  <a:lnTo>
                    <a:pt x="593623" y="180695"/>
                  </a:lnTo>
                  <a:close/>
                </a:path>
                <a:path w="1292225" h="764540">
                  <a:moveTo>
                    <a:pt x="597357" y="331381"/>
                  </a:moveTo>
                  <a:lnTo>
                    <a:pt x="563079" y="331381"/>
                  </a:lnTo>
                  <a:lnTo>
                    <a:pt x="563079" y="373354"/>
                  </a:lnTo>
                  <a:lnTo>
                    <a:pt x="597357" y="373354"/>
                  </a:lnTo>
                  <a:lnTo>
                    <a:pt x="597357" y="331381"/>
                  </a:lnTo>
                  <a:close/>
                </a:path>
                <a:path w="1292225" h="764540">
                  <a:moveTo>
                    <a:pt x="659676" y="73698"/>
                  </a:moveTo>
                  <a:lnTo>
                    <a:pt x="639356" y="73418"/>
                  </a:lnTo>
                  <a:lnTo>
                    <a:pt x="629196" y="73698"/>
                  </a:lnTo>
                  <a:lnTo>
                    <a:pt x="632714" y="178054"/>
                  </a:lnTo>
                  <a:lnTo>
                    <a:pt x="656183" y="178054"/>
                  </a:lnTo>
                  <a:lnTo>
                    <a:pt x="659676" y="73698"/>
                  </a:lnTo>
                  <a:close/>
                </a:path>
                <a:path w="1292225" h="764540">
                  <a:moveTo>
                    <a:pt x="661581" y="331381"/>
                  </a:moveTo>
                  <a:lnTo>
                    <a:pt x="627316" y="331381"/>
                  </a:lnTo>
                  <a:lnTo>
                    <a:pt x="627316" y="373354"/>
                  </a:lnTo>
                  <a:lnTo>
                    <a:pt x="661581" y="373354"/>
                  </a:lnTo>
                  <a:lnTo>
                    <a:pt x="661581" y="331381"/>
                  </a:lnTo>
                  <a:close/>
                </a:path>
                <a:path w="1292225" h="764540">
                  <a:moveTo>
                    <a:pt x="725817" y="331381"/>
                  </a:moveTo>
                  <a:lnTo>
                    <a:pt x="691553" y="331381"/>
                  </a:lnTo>
                  <a:lnTo>
                    <a:pt x="691553" y="373354"/>
                  </a:lnTo>
                  <a:lnTo>
                    <a:pt x="725817" y="373354"/>
                  </a:lnTo>
                  <a:lnTo>
                    <a:pt x="725817" y="331381"/>
                  </a:lnTo>
                  <a:close/>
                </a:path>
                <a:path w="1292225" h="764540">
                  <a:moveTo>
                    <a:pt x="736117" y="80797"/>
                  </a:moveTo>
                  <a:lnTo>
                    <a:pt x="713447" y="77609"/>
                  </a:lnTo>
                  <a:lnTo>
                    <a:pt x="705802" y="76720"/>
                  </a:lnTo>
                  <a:lnTo>
                    <a:pt x="695274" y="180695"/>
                  </a:lnTo>
                  <a:lnTo>
                    <a:pt x="710869" y="182587"/>
                  </a:lnTo>
                  <a:lnTo>
                    <a:pt x="718540" y="183845"/>
                  </a:lnTo>
                  <a:lnTo>
                    <a:pt x="736117" y="80797"/>
                  </a:lnTo>
                  <a:close/>
                </a:path>
                <a:path w="1292225" h="764540">
                  <a:moveTo>
                    <a:pt x="790054" y="331381"/>
                  </a:moveTo>
                  <a:lnTo>
                    <a:pt x="755777" y="331381"/>
                  </a:lnTo>
                  <a:lnTo>
                    <a:pt x="755777" y="373354"/>
                  </a:lnTo>
                  <a:lnTo>
                    <a:pt x="790054" y="373354"/>
                  </a:lnTo>
                  <a:lnTo>
                    <a:pt x="790054" y="331381"/>
                  </a:lnTo>
                  <a:close/>
                </a:path>
                <a:path w="1292225" h="764540">
                  <a:moveTo>
                    <a:pt x="810983" y="98234"/>
                  </a:moveTo>
                  <a:lnTo>
                    <a:pt x="788987" y="91986"/>
                  </a:lnTo>
                  <a:lnTo>
                    <a:pt x="781583" y="90093"/>
                  </a:lnTo>
                  <a:lnTo>
                    <a:pt x="757047" y="191770"/>
                  </a:lnTo>
                  <a:lnTo>
                    <a:pt x="772210" y="195770"/>
                  </a:lnTo>
                  <a:lnTo>
                    <a:pt x="779627" y="198056"/>
                  </a:lnTo>
                  <a:lnTo>
                    <a:pt x="810983" y="98234"/>
                  </a:lnTo>
                  <a:close/>
                </a:path>
                <a:path w="1292225" h="764540">
                  <a:moveTo>
                    <a:pt x="882751" y="125641"/>
                  </a:moveTo>
                  <a:lnTo>
                    <a:pt x="861796" y="116471"/>
                  </a:lnTo>
                  <a:lnTo>
                    <a:pt x="854722" y="113601"/>
                  </a:lnTo>
                  <a:lnTo>
                    <a:pt x="816698" y="211175"/>
                  </a:lnTo>
                  <a:lnTo>
                    <a:pt x="823937" y="214083"/>
                  </a:lnTo>
                  <a:lnTo>
                    <a:pt x="838174" y="220497"/>
                  </a:lnTo>
                  <a:lnTo>
                    <a:pt x="882751" y="125641"/>
                  </a:lnTo>
                  <a:close/>
                </a:path>
                <a:path w="1292225" h="764540">
                  <a:moveTo>
                    <a:pt x="950239" y="162585"/>
                  </a:moveTo>
                  <a:lnTo>
                    <a:pt x="930541" y="150571"/>
                  </a:lnTo>
                  <a:lnTo>
                    <a:pt x="923861" y="146735"/>
                  </a:lnTo>
                  <a:lnTo>
                    <a:pt x="872921" y="238455"/>
                  </a:lnTo>
                  <a:lnTo>
                    <a:pt x="886548" y="246468"/>
                  </a:lnTo>
                  <a:lnTo>
                    <a:pt x="893203" y="250774"/>
                  </a:lnTo>
                  <a:lnTo>
                    <a:pt x="950239" y="162585"/>
                  </a:lnTo>
                  <a:close/>
                </a:path>
                <a:path w="1292225" h="764540">
                  <a:moveTo>
                    <a:pt x="1011859" y="208064"/>
                  </a:moveTo>
                  <a:lnTo>
                    <a:pt x="1000099" y="198374"/>
                  </a:lnTo>
                  <a:lnTo>
                    <a:pt x="988072" y="188988"/>
                  </a:lnTo>
                  <a:lnTo>
                    <a:pt x="925080" y="273227"/>
                  </a:lnTo>
                  <a:lnTo>
                    <a:pt x="931291" y="277964"/>
                  </a:lnTo>
                  <a:lnTo>
                    <a:pt x="937374" y="282892"/>
                  </a:lnTo>
                  <a:lnTo>
                    <a:pt x="943305" y="287972"/>
                  </a:lnTo>
                  <a:lnTo>
                    <a:pt x="1011859" y="208064"/>
                  </a:lnTo>
                  <a:close/>
                </a:path>
                <a:path w="1292225" h="764540">
                  <a:moveTo>
                    <a:pt x="1114475" y="321932"/>
                  </a:moveTo>
                  <a:lnTo>
                    <a:pt x="1101128" y="303212"/>
                  </a:lnTo>
                  <a:lnTo>
                    <a:pt x="1096530" y="297116"/>
                  </a:lnTo>
                  <a:lnTo>
                    <a:pt x="1012863" y="361835"/>
                  </a:lnTo>
                  <a:lnTo>
                    <a:pt x="1017574" y="368096"/>
                  </a:lnTo>
                  <a:lnTo>
                    <a:pt x="1026528" y="380974"/>
                  </a:lnTo>
                  <a:lnTo>
                    <a:pt x="1114475" y="321932"/>
                  </a:lnTo>
                  <a:close/>
                </a:path>
                <a:path w="1292225" h="764540">
                  <a:moveTo>
                    <a:pt x="1153375" y="388137"/>
                  </a:moveTo>
                  <a:lnTo>
                    <a:pt x="1142695" y="367817"/>
                  </a:lnTo>
                  <a:lnTo>
                    <a:pt x="1138961" y="361162"/>
                  </a:lnTo>
                  <a:lnTo>
                    <a:pt x="1047064" y="414210"/>
                  </a:lnTo>
                  <a:lnTo>
                    <a:pt x="1050874" y="421005"/>
                  </a:lnTo>
                  <a:lnTo>
                    <a:pt x="1057998" y="434924"/>
                  </a:lnTo>
                  <a:lnTo>
                    <a:pt x="1153375" y="388137"/>
                  </a:lnTo>
                  <a:close/>
                </a:path>
                <a:path w="1292225" h="764540">
                  <a:moveTo>
                    <a:pt x="1182954" y="458952"/>
                  </a:moveTo>
                  <a:lnTo>
                    <a:pt x="1177810" y="444461"/>
                  </a:lnTo>
                  <a:lnTo>
                    <a:pt x="1172286" y="430174"/>
                  </a:lnTo>
                  <a:lnTo>
                    <a:pt x="1073823" y="470496"/>
                  </a:lnTo>
                  <a:lnTo>
                    <a:pt x="1079360" y="485114"/>
                  </a:lnTo>
                  <a:lnTo>
                    <a:pt x="1081874" y="492556"/>
                  </a:lnTo>
                  <a:lnTo>
                    <a:pt x="1182954" y="458952"/>
                  </a:lnTo>
                  <a:close/>
                </a:path>
                <a:path w="1292225" h="764540">
                  <a:moveTo>
                    <a:pt x="1202702" y="533285"/>
                  </a:moveTo>
                  <a:lnTo>
                    <a:pt x="1197876" y="510844"/>
                  </a:lnTo>
                  <a:lnTo>
                    <a:pt x="1196060" y="503415"/>
                  </a:lnTo>
                  <a:lnTo>
                    <a:pt x="1092809" y="530136"/>
                  </a:lnTo>
                  <a:lnTo>
                    <a:pt x="1094689" y="537667"/>
                  </a:lnTo>
                  <a:lnTo>
                    <a:pt x="1096365" y="545312"/>
                  </a:lnTo>
                  <a:lnTo>
                    <a:pt x="1097813" y="553021"/>
                  </a:lnTo>
                  <a:lnTo>
                    <a:pt x="1202702" y="533285"/>
                  </a:lnTo>
                  <a:close/>
                </a:path>
                <a:path w="1292225" h="764540">
                  <a:moveTo>
                    <a:pt x="1206030" y="732066"/>
                  </a:moveTo>
                  <a:lnTo>
                    <a:pt x="1100518" y="715911"/>
                  </a:lnTo>
                  <a:lnTo>
                    <a:pt x="1097864" y="731291"/>
                  </a:lnTo>
                  <a:lnTo>
                    <a:pt x="1096264" y="738898"/>
                  </a:lnTo>
                  <a:lnTo>
                    <a:pt x="1200378" y="762127"/>
                  </a:lnTo>
                  <a:lnTo>
                    <a:pt x="1204772" y="739635"/>
                  </a:lnTo>
                  <a:lnTo>
                    <a:pt x="1206030" y="732066"/>
                  </a:lnTo>
                  <a:close/>
                </a:path>
                <a:path w="1292225" h="764540">
                  <a:moveTo>
                    <a:pt x="1212151" y="609320"/>
                  </a:moveTo>
                  <a:lnTo>
                    <a:pt x="1211097" y="594004"/>
                  </a:lnTo>
                  <a:lnTo>
                    <a:pt x="1209611" y="578789"/>
                  </a:lnTo>
                  <a:lnTo>
                    <a:pt x="1103566" y="591400"/>
                  </a:lnTo>
                  <a:lnTo>
                    <a:pt x="1104417" y="599122"/>
                  </a:lnTo>
                  <a:lnTo>
                    <a:pt x="1105496" y="614743"/>
                  </a:lnTo>
                  <a:lnTo>
                    <a:pt x="1212151" y="609320"/>
                  </a:lnTo>
                  <a:close/>
                </a:path>
                <a:path w="1292225" h="764540">
                  <a:moveTo>
                    <a:pt x="1212913" y="655726"/>
                  </a:moveTo>
                  <a:lnTo>
                    <a:pt x="1106144" y="653910"/>
                  </a:lnTo>
                  <a:lnTo>
                    <a:pt x="1105560" y="669480"/>
                  </a:lnTo>
                  <a:lnTo>
                    <a:pt x="1104976" y="677214"/>
                  </a:lnTo>
                  <a:lnTo>
                    <a:pt x="1211414" y="686244"/>
                  </a:lnTo>
                  <a:lnTo>
                    <a:pt x="1212367" y="671029"/>
                  </a:lnTo>
                  <a:lnTo>
                    <a:pt x="1212913" y="655726"/>
                  </a:lnTo>
                  <a:close/>
                </a:path>
                <a:path w="1292225" h="764540">
                  <a:moveTo>
                    <a:pt x="1291678" y="645833"/>
                  </a:moveTo>
                  <a:lnTo>
                    <a:pt x="1289900" y="597712"/>
                  </a:lnTo>
                  <a:lnTo>
                    <a:pt x="1284655" y="550532"/>
                  </a:lnTo>
                  <a:lnTo>
                    <a:pt x="1276083" y="504431"/>
                  </a:lnTo>
                  <a:lnTo>
                    <a:pt x="1264285" y="459524"/>
                  </a:lnTo>
                  <a:lnTo>
                    <a:pt x="1249400" y="415950"/>
                  </a:lnTo>
                  <a:lnTo>
                    <a:pt x="1231557" y="373824"/>
                  </a:lnTo>
                  <a:lnTo>
                    <a:pt x="1210868" y="333273"/>
                  </a:lnTo>
                  <a:lnTo>
                    <a:pt x="1187475" y="294424"/>
                  </a:lnTo>
                  <a:lnTo>
                    <a:pt x="1161503" y="257416"/>
                  </a:lnTo>
                  <a:lnTo>
                    <a:pt x="1133068" y="222351"/>
                  </a:lnTo>
                  <a:lnTo>
                    <a:pt x="1102296" y="189382"/>
                  </a:lnTo>
                  <a:lnTo>
                    <a:pt x="1069327" y="158610"/>
                  </a:lnTo>
                  <a:lnTo>
                    <a:pt x="1034262" y="130175"/>
                  </a:lnTo>
                  <a:lnTo>
                    <a:pt x="997254" y="104190"/>
                  </a:lnTo>
                  <a:lnTo>
                    <a:pt x="958405" y="80810"/>
                  </a:lnTo>
                  <a:lnTo>
                    <a:pt x="917854" y="60121"/>
                  </a:lnTo>
                  <a:lnTo>
                    <a:pt x="875728" y="42278"/>
                  </a:lnTo>
                  <a:lnTo>
                    <a:pt x="832154" y="27393"/>
                  </a:lnTo>
                  <a:lnTo>
                    <a:pt x="787247" y="15595"/>
                  </a:lnTo>
                  <a:lnTo>
                    <a:pt x="741146" y="7023"/>
                  </a:lnTo>
                  <a:lnTo>
                    <a:pt x="693966" y="1778"/>
                  </a:lnTo>
                  <a:lnTo>
                    <a:pt x="645845" y="0"/>
                  </a:lnTo>
                  <a:lnTo>
                    <a:pt x="597712" y="1778"/>
                  </a:lnTo>
                  <a:lnTo>
                    <a:pt x="550532" y="7023"/>
                  </a:lnTo>
                  <a:lnTo>
                    <a:pt x="504431" y="15595"/>
                  </a:lnTo>
                  <a:lnTo>
                    <a:pt x="459524" y="27393"/>
                  </a:lnTo>
                  <a:lnTo>
                    <a:pt x="415950" y="42278"/>
                  </a:lnTo>
                  <a:lnTo>
                    <a:pt x="373824" y="60121"/>
                  </a:lnTo>
                  <a:lnTo>
                    <a:pt x="333273" y="80810"/>
                  </a:lnTo>
                  <a:lnTo>
                    <a:pt x="294424" y="104190"/>
                  </a:lnTo>
                  <a:lnTo>
                    <a:pt x="257416" y="130175"/>
                  </a:lnTo>
                  <a:lnTo>
                    <a:pt x="222351" y="158610"/>
                  </a:lnTo>
                  <a:lnTo>
                    <a:pt x="189382" y="189382"/>
                  </a:lnTo>
                  <a:lnTo>
                    <a:pt x="158610" y="222351"/>
                  </a:lnTo>
                  <a:lnTo>
                    <a:pt x="130175" y="257416"/>
                  </a:lnTo>
                  <a:lnTo>
                    <a:pt x="104203" y="294424"/>
                  </a:lnTo>
                  <a:lnTo>
                    <a:pt x="80810" y="333273"/>
                  </a:lnTo>
                  <a:lnTo>
                    <a:pt x="60121" y="373824"/>
                  </a:lnTo>
                  <a:lnTo>
                    <a:pt x="42278" y="415950"/>
                  </a:lnTo>
                  <a:lnTo>
                    <a:pt x="27393" y="459524"/>
                  </a:lnTo>
                  <a:lnTo>
                    <a:pt x="15595" y="504431"/>
                  </a:lnTo>
                  <a:lnTo>
                    <a:pt x="7023" y="550532"/>
                  </a:lnTo>
                  <a:lnTo>
                    <a:pt x="1778" y="597712"/>
                  </a:lnTo>
                  <a:lnTo>
                    <a:pt x="0" y="645833"/>
                  </a:lnTo>
                  <a:lnTo>
                    <a:pt x="698" y="675919"/>
                  </a:lnTo>
                  <a:lnTo>
                    <a:pt x="2768" y="705637"/>
                  </a:lnTo>
                  <a:lnTo>
                    <a:pt x="6172" y="734987"/>
                  </a:lnTo>
                  <a:lnTo>
                    <a:pt x="10858" y="763917"/>
                  </a:lnTo>
                  <a:lnTo>
                    <a:pt x="21793" y="763917"/>
                  </a:lnTo>
                  <a:lnTo>
                    <a:pt x="17018" y="734999"/>
                  </a:lnTo>
                  <a:lnTo>
                    <a:pt x="13563" y="705650"/>
                  </a:lnTo>
                  <a:lnTo>
                    <a:pt x="11455" y="675919"/>
                  </a:lnTo>
                  <a:lnTo>
                    <a:pt x="10744" y="645833"/>
                  </a:lnTo>
                  <a:lnTo>
                    <a:pt x="12484" y="598512"/>
                  </a:lnTo>
                  <a:lnTo>
                    <a:pt x="17640" y="552119"/>
                  </a:lnTo>
                  <a:lnTo>
                    <a:pt x="26073" y="506780"/>
                  </a:lnTo>
                  <a:lnTo>
                    <a:pt x="37668" y="462622"/>
                  </a:lnTo>
                  <a:lnTo>
                    <a:pt x="52311" y="419760"/>
                  </a:lnTo>
                  <a:lnTo>
                    <a:pt x="69862" y="378345"/>
                  </a:lnTo>
                  <a:lnTo>
                    <a:pt x="90195" y="338467"/>
                  </a:lnTo>
                  <a:lnTo>
                    <a:pt x="113195" y="300266"/>
                  </a:lnTo>
                  <a:lnTo>
                    <a:pt x="138747" y="263867"/>
                  </a:lnTo>
                  <a:lnTo>
                    <a:pt x="166712" y="229400"/>
                  </a:lnTo>
                  <a:lnTo>
                    <a:pt x="196964" y="196964"/>
                  </a:lnTo>
                  <a:lnTo>
                    <a:pt x="229400" y="166712"/>
                  </a:lnTo>
                  <a:lnTo>
                    <a:pt x="263867" y="138747"/>
                  </a:lnTo>
                  <a:lnTo>
                    <a:pt x="300266" y="113207"/>
                  </a:lnTo>
                  <a:lnTo>
                    <a:pt x="338467" y="90195"/>
                  </a:lnTo>
                  <a:lnTo>
                    <a:pt x="378345" y="69862"/>
                  </a:lnTo>
                  <a:lnTo>
                    <a:pt x="419773" y="52311"/>
                  </a:lnTo>
                  <a:lnTo>
                    <a:pt x="462622" y="37680"/>
                  </a:lnTo>
                  <a:lnTo>
                    <a:pt x="506780" y="26085"/>
                  </a:lnTo>
                  <a:lnTo>
                    <a:pt x="552119" y="17640"/>
                  </a:lnTo>
                  <a:lnTo>
                    <a:pt x="598512" y="12496"/>
                  </a:lnTo>
                  <a:lnTo>
                    <a:pt x="645845" y="10744"/>
                  </a:lnTo>
                  <a:lnTo>
                    <a:pt x="693166" y="12496"/>
                  </a:lnTo>
                  <a:lnTo>
                    <a:pt x="739559" y="17640"/>
                  </a:lnTo>
                  <a:lnTo>
                    <a:pt x="784898" y="26085"/>
                  </a:lnTo>
                  <a:lnTo>
                    <a:pt x="829056" y="37680"/>
                  </a:lnTo>
                  <a:lnTo>
                    <a:pt x="871918" y="52311"/>
                  </a:lnTo>
                  <a:lnTo>
                    <a:pt x="913345" y="69862"/>
                  </a:lnTo>
                  <a:lnTo>
                    <a:pt x="953211" y="90195"/>
                  </a:lnTo>
                  <a:lnTo>
                    <a:pt x="991412" y="113207"/>
                  </a:lnTo>
                  <a:lnTo>
                    <a:pt x="1027811" y="138747"/>
                  </a:lnTo>
                  <a:lnTo>
                    <a:pt x="1062291" y="166712"/>
                  </a:lnTo>
                  <a:lnTo>
                    <a:pt x="1094714" y="196964"/>
                  </a:lnTo>
                  <a:lnTo>
                    <a:pt x="1124978" y="229400"/>
                  </a:lnTo>
                  <a:lnTo>
                    <a:pt x="1152931" y="263867"/>
                  </a:lnTo>
                  <a:lnTo>
                    <a:pt x="1178483" y="300266"/>
                  </a:lnTo>
                  <a:lnTo>
                    <a:pt x="1201483" y="338467"/>
                  </a:lnTo>
                  <a:lnTo>
                    <a:pt x="1221816" y="378345"/>
                  </a:lnTo>
                  <a:lnTo>
                    <a:pt x="1239367" y="419760"/>
                  </a:lnTo>
                  <a:lnTo>
                    <a:pt x="1254010" y="462622"/>
                  </a:lnTo>
                  <a:lnTo>
                    <a:pt x="1265605" y="506780"/>
                  </a:lnTo>
                  <a:lnTo>
                    <a:pt x="1274038" y="552119"/>
                  </a:lnTo>
                  <a:lnTo>
                    <a:pt x="1279194" y="598512"/>
                  </a:lnTo>
                  <a:lnTo>
                    <a:pt x="1280934" y="645833"/>
                  </a:lnTo>
                  <a:lnTo>
                    <a:pt x="1280236" y="675919"/>
                  </a:lnTo>
                  <a:lnTo>
                    <a:pt x="1278128" y="705650"/>
                  </a:lnTo>
                  <a:lnTo>
                    <a:pt x="1274673" y="734999"/>
                  </a:lnTo>
                  <a:lnTo>
                    <a:pt x="1269898" y="763917"/>
                  </a:lnTo>
                  <a:lnTo>
                    <a:pt x="1280820" y="763917"/>
                  </a:lnTo>
                  <a:lnTo>
                    <a:pt x="1285519" y="734987"/>
                  </a:lnTo>
                  <a:lnTo>
                    <a:pt x="1288910" y="705637"/>
                  </a:lnTo>
                  <a:lnTo>
                    <a:pt x="1290980" y="675919"/>
                  </a:lnTo>
                  <a:lnTo>
                    <a:pt x="1291678" y="645833"/>
                  </a:lnTo>
                  <a:close/>
                </a:path>
              </a:pathLst>
            </a:custGeom>
            <a:solidFill>
              <a:srgbClr val="5857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499949" y="9002741"/>
              <a:ext cx="590550" cy="573405"/>
            </a:xfrm>
            <a:custGeom>
              <a:avLst/>
              <a:gdLst/>
              <a:ahLst/>
              <a:cxnLst/>
              <a:rect l="l" t="t" r="r" b="b"/>
              <a:pathLst>
                <a:path w="590550" h="573404">
                  <a:moveTo>
                    <a:pt x="85079" y="400026"/>
                  </a:moveTo>
                  <a:lnTo>
                    <a:pt x="41410" y="412356"/>
                  </a:lnTo>
                  <a:lnTo>
                    <a:pt x="2053" y="464603"/>
                  </a:lnTo>
                  <a:lnTo>
                    <a:pt x="0" y="499052"/>
                  </a:lnTo>
                  <a:lnTo>
                    <a:pt x="11483" y="531598"/>
                  </a:lnTo>
                  <a:lnTo>
                    <a:pt x="33777" y="556357"/>
                  </a:lnTo>
                  <a:lnTo>
                    <a:pt x="63726" y="570950"/>
                  </a:lnTo>
                  <a:lnTo>
                    <a:pt x="98175" y="572998"/>
                  </a:lnTo>
                  <a:lnTo>
                    <a:pt x="130720" y="561520"/>
                  </a:lnTo>
                  <a:lnTo>
                    <a:pt x="155479" y="539228"/>
                  </a:lnTo>
                  <a:lnTo>
                    <a:pt x="170072" y="509277"/>
                  </a:lnTo>
                  <a:lnTo>
                    <a:pt x="172120" y="474823"/>
                  </a:lnTo>
                  <a:lnTo>
                    <a:pt x="171366" y="469441"/>
                  </a:lnTo>
                  <a:lnTo>
                    <a:pt x="170068" y="464268"/>
                  </a:lnTo>
                  <a:lnTo>
                    <a:pt x="168403" y="459294"/>
                  </a:lnTo>
                  <a:lnTo>
                    <a:pt x="218453" y="405600"/>
                  </a:lnTo>
                  <a:lnTo>
                    <a:pt x="116677" y="405600"/>
                  </a:lnTo>
                  <a:lnTo>
                    <a:pt x="106537" y="402463"/>
                  </a:lnTo>
                  <a:lnTo>
                    <a:pt x="95972" y="400580"/>
                  </a:lnTo>
                  <a:lnTo>
                    <a:pt x="85079" y="400026"/>
                  </a:lnTo>
                  <a:close/>
                </a:path>
                <a:path w="590550" h="573404">
                  <a:moveTo>
                    <a:pt x="587678" y="0"/>
                  </a:moveTo>
                  <a:lnTo>
                    <a:pt x="583353" y="1486"/>
                  </a:lnTo>
                  <a:lnTo>
                    <a:pt x="577919" y="5371"/>
                  </a:lnTo>
                  <a:lnTo>
                    <a:pt x="577741" y="5560"/>
                  </a:lnTo>
                  <a:lnTo>
                    <a:pt x="116677" y="405600"/>
                  </a:lnTo>
                  <a:lnTo>
                    <a:pt x="218453" y="405600"/>
                  </a:lnTo>
                  <a:lnTo>
                    <a:pt x="578759" y="18787"/>
                  </a:lnTo>
                  <a:lnTo>
                    <a:pt x="590369" y="2785"/>
                  </a:lnTo>
                  <a:lnTo>
                    <a:pt x="587678" y="0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1" name="object 4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30597" y="2380229"/>
            <a:ext cx="1291668" cy="1291668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16264290" y="10503923"/>
            <a:ext cx="3110230" cy="756285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94765">
              <a:lnSpc>
                <a:spcPct val="100000"/>
              </a:lnSpc>
              <a:spcBef>
                <a:spcPts val="30"/>
              </a:spcBef>
            </a:pPr>
            <a:r>
              <a:rPr sz="1950" spc="45" dirty="0">
                <a:solidFill>
                  <a:srgbClr val="5E5E5E"/>
                </a:solidFill>
                <a:latin typeface="Trebuchet MS"/>
                <a:cs typeface="Trebuchet MS"/>
              </a:rPr>
              <a:t>Image</a:t>
            </a:r>
            <a:r>
              <a:rPr sz="1950" spc="-80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spc="15" dirty="0">
                <a:solidFill>
                  <a:srgbClr val="5E5E5E"/>
                </a:solidFill>
                <a:latin typeface="Trebuchet MS"/>
                <a:cs typeface="Trebuchet MS"/>
              </a:rPr>
              <a:t>source:</a:t>
            </a:r>
            <a:r>
              <a:rPr sz="1950" spc="-75" dirty="0">
                <a:solidFill>
                  <a:srgbClr val="5E5E5E"/>
                </a:solidFill>
                <a:latin typeface="Trebuchet MS"/>
                <a:cs typeface="Trebuchet MS"/>
              </a:rPr>
              <a:t> </a:t>
            </a:r>
            <a:r>
              <a:rPr sz="1950" u="sng" spc="75" dirty="0">
                <a:solidFill>
                  <a:srgbClr val="5E5E5E"/>
                </a:solidFill>
                <a:uFill>
                  <a:solidFill>
                    <a:srgbClr val="5E5E5E"/>
                  </a:solidFill>
                </a:uFill>
                <a:latin typeface="Trebuchet MS"/>
                <a:cs typeface="Trebuchet MS"/>
              </a:rPr>
              <a:t>1</a:t>
            </a:r>
            <a:endParaRPr sz="195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2300" b="1" spc="20" dirty="0">
                <a:solidFill>
                  <a:srgbClr val="FFFFFF"/>
                </a:solidFill>
                <a:latin typeface="Arial"/>
                <a:cs typeface="Arial"/>
              </a:rPr>
              <a:t>https://eﬃcientml.ai</a:t>
            </a:r>
            <a:endParaRPr sz="2300">
              <a:latin typeface="Arial"/>
              <a:cs typeface="Arial"/>
            </a:endParaRPr>
          </a:p>
        </p:txBody>
      </p:sp>
      <p:grpSp>
        <p:nvGrpSpPr>
          <p:cNvPr id="55" name="群組 54">
            <a:extLst>
              <a:ext uri="{FF2B5EF4-FFF2-40B4-BE49-F238E27FC236}">
                <a16:creationId xmlns:a16="http://schemas.microsoft.com/office/drawing/2014/main" id="{4D0219AA-3208-EC6C-C7A1-D0D93E165B6A}"/>
              </a:ext>
            </a:extLst>
          </p:cNvPr>
          <p:cNvGrpSpPr/>
          <p:nvPr/>
        </p:nvGrpSpPr>
        <p:grpSpPr>
          <a:xfrm>
            <a:off x="12960278" y="3163072"/>
            <a:ext cx="4470184" cy="4668520"/>
            <a:chOff x="15088089" y="2219124"/>
            <a:chExt cx="4470184" cy="4668520"/>
          </a:xfrm>
        </p:grpSpPr>
        <p:sp>
          <p:nvSpPr>
            <p:cNvPr id="56" name="object 37">
              <a:extLst>
                <a:ext uri="{FF2B5EF4-FFF2-40B4-BE49-F238E27FC236}">
                  <a16:creationId xmlns:a16="http://schemas.microsoft.com/office/drawing/2014/main" id="{3F982B3A-9B50-34BB-89E7-F4F990B6FAC2}"/>
                </a:ext>
              </a:extLst>
            </p:cNvPr>
            <p:cNvSpPr/>
            <p:nvPr/>
          </p:nvSpPr>
          <p:spPr>
            <a:xfrm>
              <a:off x="15240027" y="2226916"/>
              <a:ext cx="4180204" cy="676910"/>
            </a:xfrm>
            <a:custGeom>
              <a:avLst/>
              <a:gdLst/>
              <a:ahLst/>
              <a:cxnLst/>
              <a:rect l="l" t="t" r="r" b="b"/>
              <a:pathLst>
                <a:path w="4180205" h="676910">
                  <a:moveTo>
                    <a:pt x="4180050" y="0"/>
                  </a:moveTo>
                  <a:lnTo>
                    <a:pt x="0" y="0"/>
                  </a:lnTo>
                  <a:lnTo>
                    <a:pt x="0" y="676764"/>
                  </a:lnTo>
                  <a:lnTo>
                    <a:pt x="4180050" y="676764"/>
                  </a:lnTo>
                  <a:lnTo>
                    <a:pt x="4180050" y="0"/>
                  </a:lnTo>
                  <a:close/>
                </a:path>
              </a:pathLst>
            </a:custGeom>
            <a:solidFill>
              <a:srgbClr val="EC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38">
              <a:extLst>
                <a:ext uri="{FF2B5EF4-FFF2-40B4-BE49-F238E27FC236}">
                  <a16:creationId xmlns:a16="http://schemas.microsoft.com/office/drawing/2014/main" id="{87883F08-12F8-EBBB-ACCD-C8651671555A}"/>
                </a:ext>
              </a:extLst>
            </p:cNvPr>
            <p:cNvSpPr txBox="1"/>
            <p:nvPr/>
          </p:nvSpPr>
          <p:spPr>
            <a:xfrm>
              <a:off x="15266206" y="2299655"/>
              <a:ext cx="4128135" cy="52832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282575">
                <a:lnSpc>
                  <a:spcPct val="100000"/>
                </a:lnSpc>
                <a:spcBef>
                  <a:spcPts val="95"/>
                </a:spcBef>
              </a:pP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en-US"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fficienc</a:t>
              </a: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r>
                <a:rPr sz="3300" b="1" spc="-35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3300" b="1" spc="4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Metrics</a:t>
              </a:r>
              <a:endParaRPr sz="3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object 40">
              <a:extLst>
                <a:ext uri="{FF2B5EF4-FFF2-40B4-BE49-F238E27FC236}">
                  <a16:creationId xmlns:a16="http://schemas.microsoft.com/office/drawing/2014/main" id="{A264F7BC-DA6E-25A5-8ACA-FE1E3D4AFC0C}"/>
                </a:ext>
              </a:extLst>
            </p:cNvPr>
            <p:cNvSpPr/>
            <p:nvPr/>
          </p:nvSpPr>
          <p:spPr>
            <a:xfrm>
              <a:off x="15240028" y="2219124"/>
              <a:ext cx="4180204" cy="4668520"/>
            </a:xfrm>
            <a:custGeom>
              <a:avLst/>
              <a:gdLst/>
              <a:ahLst/>
              <a:cxnLst/>
              <a:rect l="l" t="t" r="r" b="b"/>
              <a:pathLst>
                <a:path w="4180205" h="4668520">
                  <a:moveTo>
                    <a:pt x="0" y="0"/>
                  </a:moveTo>
                  <a:lnTo>
                    <a:pt x="4180050" y="0"/>
                  </a:lnTo>
                  <a:lnTo>
                    <a:pt x="4180050" y="4668182"/>
                  </a:lnTo>
                  <a:lnTo>
                    <a:pt x="0" y="4668182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43">
              <a:extLst>
                <a:ext uri="{FF2B5EF4-FFF2-40B4-BE49-F238E27FC236}">
                  <a16:creationId xmlns:a16="http://schemas.microsoft.com/office/drawing/2014/main" id="{E34AF9BE-2215-4C3F-B373-0851E3F84853}"/>
                </a:ext>
              </a:extLst>
            </p:cNvPr>
            <p:cNvSpPr txBox="1"/>
            <p:nvPr/>
          </p:nvSpPr>
          <p:spPr>
            <a:xfrm>
              <a:off x="15088089" y="2788532"/>
              <a:ext cx="4470184" cy="4045594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b="1" dirty="0">
                  <a:solidFill>
                    <a:srgbClr val="8A8A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Memory-Related </a:t>
              </a: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#parameters  </a:t>
              </a:r>
              <a:endParaRPr lang="en-US"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model size</a:t>
              </a:r>
            </a:p>
            <a:p>
              <a:pPr algn="ctr">
                <a:lnSpc>
                  <a:spcPct val="100000"/>
                </a:lnSpc>
                <a:spcBef>
                  <a:spcPts val="585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total/peak #activations</a:t>
              </a: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Computation-Related</a:t>
              </a:r>
              <a:endParaRPr lang="en-US" sz="26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lang="en-US"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</a:t>
              </a: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sz="2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FLOP, FLOPS</a:t>
              </a:r>
              <a:endParaRPr lang="en-US" sz="2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OP, OPS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51517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75"/>
              <a:t>Number</a:t>
            </a:r>
            <a:r>
              <a:rPr lang="en-US" spc="-305"/>
              <a:t> </a:t>
            </a:r>
            <a:r>
              <a:rPr lang="en-US" spc="-70"/>
              <a:t>of</a:t>
            </a:r>
            <a:r>
              <a:rPr lang="en-US" spc="-300"/>
              <a:t> </a:t>
            </a:r>
            <a:r>
              <a:rPr lang="en-US" spc="-65"/>
              <a:t>Parameters</a:t>
            </a:r>
            <a:r>
              <a:rPr lang="en-US" spc="-300"/>
              <a:t> </a:t>
            </a:r>
            <a:r>
              <a:rPr lang="en-US" spc="-135"/>
              <a:t>(#Parameters)</a:t>
            </a:r>
            <a:endParaRPr lang="en-US" spc="-135" dirty="0"/>
          </a:p>
        </p:txBody>
      </p:sp>
      <p:sp>
        <p:nvSpPr>
          <p:cNvPr id="17" name="內容版面配置區 16">
            <a:extLst>
              <a:ext uri="{FF2B5EF4-FFF2-40B4-BE49-F238E27FC236}">
                <a16:creationId xmlns:a16="http://schemas.microsoft.com/office/drawing/2014/main" id="{552F48AD-7833-5629-EA06-088FEBCBDB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#Parameters is the parameter (synapse/weight) count of the given neural network, </a:t>
            </a:r>
            <a:r>
              <a:rPr lang="en-US" altLang="zh-TW" i="1" dirty="0"/>
              <a:t>i.e., </a:t>
            </a:r>
            <a:r>
              <a:rPr lang="en-US" altLang="zh-TW" dirty="0"/>
              <a:t>the number of elements in the weight tensors.</a:t>
            </a:r>
            <a:endParaRPr lang="zh-TW" altLang="en-US"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55</a:t>
            </a:fld>
            <a:endParaRPr lang="en-US" altLang="zh-TW" spc="75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75"/>
              <a:t>Number</a:t>
            </a:r>
            <a:r>
              <a:rPr lang="en-US" spc="-305"/>
              <a:t> </a:t>
            </a:r>
            <a:r>
              <a:rPr lang="en-US" spc="-70"/>
              <a:t>of</a:t>
            </a:r>
            <a:r>
              <a:rPr lang="en-US" spc="-300"/>
              <a:t> </a:t>
            </a:r>
            <a:r>
              <a:rPr lang="en-US" spc="-65"/>
              <a:t>Parameters</a:t>
            </a:r>
            <a:r>
              <a:rPr lang="en-US" spc="-300"/>
              <a:t> </a:t>
            </a:r>
            <a:r>
              <a:rPr lang="en-US" spc="-135"/>
              <a:t>(#Parameters)</a:t>
            </a:r>
            <a:endParaRPr lang="en-US" spc="-135" dirty="0"/>
          </a:p>
        </p:txBody>
      </p:sp>
      <p:sp>
        <p:nvSpPr>
          <p:cNvPr id="83" name="object 8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56</a:t>
            </a:fld>
            <a:endParaRPr lang="en-US" altLang="zh-TW" spc="75" dirty="0"/>
          </a:p>
        </p:txBody>
      </p:sp>
      <p:sp>
        <p:nvSpPr>
          <p:cNvPr id="82" name="object 82"/>
          <p:cNvSpPr txBox="1">
            <a:spLocks noGrp="1"/>
          </p:cNvSpPr>
          <p:nvPr>
            <p:ph type="ftr" sz="quarter" idx="4294967295"/>
          </p:nvPr>
        </p:nvSpPr>
        <p:spPr>
          <a:xfrm>
            <a:off x="17276763" y="10885488"/>
            <a:ext cx="2827337" cy="37465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en-US" spc="40"/>
              <a:t>https://e</a:t>
            </a:r>
            <a:r>
              <a:rPr lang="en-US" spc="-50"/>
              <a:t>ﬃ</a:t>
            </a:r>
            <a:r>
              <a:rPr lang="en-US" spc="5"/>
              <a:t>cientml.ai</a:t>
            </a:r>
            <a:endParaRPr lang="en-US" spc="5" dirty="0"/>
          </a:p>
        </p:txBody>
      </p:sp>
      <p:grpSp>
        <p:nvGrpSpPr>
          <p:cNvPr id="147" name="object 10">
            <a:extLst>
              <a:ext uri="{FF2B5EF4-FFF2-40B4-BE49-F238E27FC236}">
                <a16:creationId xmlns:a16="http://schemas.microsoft.com/office/drawing/2014/main" id="{84378D58-3414-57AE-53E8-D451AFD41FEF}"/>
              </a:ext>
            </a:extLst>
          </p:cNvPr>
          <p:cNvGrpSpPr/>
          <p:nvPr/>
        </p:nvGrpSpPr>
        <p:grpSpPr>
          <a:xfrm>
            <a:off x="16603469" y="5382148"/>
            <a:ext cx="815975" cy="815975"/>
            <a:chOff x="16382407" y="3879839"/>
            <a:chExt cx="815975" cy="815975"/>
          </a:xfrm>
        </p:grpSpPr>
        <p:sp>
          <p:nvSpPr>
            <p:cNvPr id="148" name="object 11">
              <a:extLst>
                <a:ext uri="{FF2B5EF4-FFF2-40B4-BE49-F238E27FC236}">
                  <a16:creationId xmlns:a16="http://schemas.microsoft.com/office/drawing/2014/main" id="{10949091-0858-E4CA-B6FC-D3FD4BE95E3A}"/>
                </a:ext>
              </a:extLst>
            </p:cNvPr>
            <p:cNvSpPr/>
            <p:nvPr/>
          </p:nvSpPr>
          <p:spPr>
            <a:xfrm>
              <a:off x="16398288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9" y="5444"/>
                  </a:lnTo>
                  <a:lnTo>
                    <a:pt x="277381" y="16332"/>
                  </a:lnTo>
                  <a:lnTo>
                    <a:pt x="233365" y="32665"/>
                  </a:lnTo>
                  <a:lnTo>
                    <a:pt x="191171" y="54442"/>
                  </a:lnTo>
                  <a:lnTo>
                    <a:pt x="151318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18" y="702296"/>
                  </a:lnTo>
                  <a:lnTo>
                    <a:pt x="191171" y="729518"/>
                  </a:lnTo>
                  <a:lnTo>
                    <a:pt x="233365" y="751295"/>
                  </a:lnTo>
                  <a:lnTo>
                    <a:pt x="277381" y="767627"/>
                  </a:lnTo>
                  <a:lnTo>
                    <a:pt x="322699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4" y="778516"/>
                  </a:lnTo>
                  <a:lnTo>
                    <a:pt x="506572" y="767627"/>
                  </a:lnTo>
                  <a:lnTo>
                    <a:pt x="550589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4" y="632639"/>
                  </a:lnTo>
                  <a:lnTo>
                    <a:pt x="729514" y="592785"/>
                  </a:lnTo>
                  <a:lnTo>
                    <a:pt x="751289" y="550590"/>
                  </a:lnTo>
                  <a:lnTo>
                    <a:pt x="767621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1" y="277386"/>
                  </a:lnTo>
                  <a:lnTo>
                    <a:pt x="751289" y="233369"/>
                  </a:lnTo>
                  <a:lnTo>
                    <a:pt x="729514" y="191174"/>
                  </a:lnTo>
                  <a:lnTo>
                    <a:pt x="702294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89" y="32665"/>
                  </a:lnTo>
                  <a:lnTo>
                    <a:pt x="506572" y="16332"/>
                  </a:lnTo>
                  <a:lnTo>
                    <a:pt x="461254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2">
              <a:extLst>
                <a:ext uri="{FF2B5EF4-FFF2-40B4-BE49-F238E27FC236}">
                  <a16:creationId xmlns:a16="http://schemas.microsoft.com/office/drawing/2014/main" id="{CFDAE1E6-B480-E20D-9654-A620B64680C1}"/>
                </a:ext>
              </a:extLst>
            </p:cNvPr>
            <p:cNvSpPr/>
            <p:nvPr/>
          </p:nvSpPr>
          <p:spPr>
            <a:xfrm>
              <a:off x="16398282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0" name="object 13">
            <a:extLst>
              <a:ext uri="{FF2B5EF4-FFF2-40B4-BE49-F238E27FC236}">
                <a16:creationId xmlns:a16="http://schemas.microsoft.com/office/drawing/2014/main" id="{F2B78021-11B6-0229-EB26-702CE4261E9D}"/>
              </a:ext>
            </a:extLst>
          </p:cNvPr>
          <p:cNvSpPr txBox="1"/>
          <p:nvPr/>
        </p:nvSpPr>
        <p:spPr>
          <a:xfrm>
            <a:off x="16818644" y="5509973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y</a:t>
            </a:r>
            <a:r>
              <a:rPr sz="3375" spc="-165" baseline="-19753" dirty="0">
                <a:latin typeface="Cambria"/>
                <a:cs typeface="Cambria"/>
              </a:rPr>
              <a:t>2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51" name="object 14">
            <a:extLst>
              <a:ext uri="{FF2B5EF4-FFF2-40B4-BE49-F238E27FC236}">
                <a16:creationId xmlns:a16="http://schemas.microsoft.com/office/drawing/2014/main" id="{0D78527E-21F9-E0DD-679D-93A68DFF51B5}"/>
              </a:ext>
            </a:extLst>
          </p:cNvPr>
          <p:cNvGrpSpPr/>
          <p:nvPr/>
        </p:nvGrpSpPr>
        <p:grpSpPr>
          <a:xfrm>
            <a:off x="15196978" y="5382148"/>
            <a:ext cx="815975" cy="815975"/>
            <a:chOff x="14975916" y="3879839"/>
            <a:chExt cx="815975" cy="815975"/>
          </a:xfrm>
        </p:grpSpPr>
        <p:sp>
          <p:nvSpPr>
            <p:cNvPr id="152" name="object 15">
              <a:extLst>
                <a:ext uri="{FF2B5EF4-FFF2-40B4-BE49-F238E27FC236}">
                  <a16:creationId xmlns:a16="http://schemas.microsoft.com/office/drawing/2014/main" id="{9453331D-C7E2-7644-08E0-51B46187880D}"/>
                </a:ext>
              </a:extLst>
            </p:cNvPr>
            <p:cNvSpPr/>
            <p:nvPr/>
          </p:nvSpPr>
          <p:spPr>
            <a:xfrm>
              <a:off x="14991797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9" y="0"/>
                  </a:moveTo>
                  <a:lnTo>
                    <a:pt x="368801" y="0"/>
                  </a:lnTo>
                  <a:lnTo>
                    <a:pt x="322703" y="5444"/>
                  </a:lnTo>
                  <a:lnTo>
                    <a:pt x="277386" y="16332"/>
                  </a:lnTo>
                  <a:lnTo>
                    <a:pt x="233369" y="32665"/>
                  </a:lnTo>
                  <a:lnTo>
                    <a:pt x="191174" y="54442"/>
                  </a:lnTo>
                  <a:lnTo>
                    <a:pt x="151320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20" y="702296"/>
                  </a:lnTo>
                  <a:lnTo>
                    <a:pt x="191174" y="729518"/>
                  </a:lnTo>
                  <a:lnTo>
                    <a:pt x="233369" y="751295"/>
                  </a:lnTo>
                  <a:lnTo>
                    <a:pt x="277386" y="767627"/>
                  </a:lnTo>
                  <a:lnTo>
                    <a:pt x="322703" y="778516"/>
                  </a:lnTo>
                  <a:lnTo>
                    <a:pt x="368801" y="783960"/>
                  </a:lnTo>
                  <a:lnTo>
                    <a:pt x="415159" y="783960"/>
                  </a:lnTo>
                  <a:lnTo>
                    <a:pt x="461256" y="778516"/>
                  </a:lnTo>
                  <a:lnTo>
                    <a:pt x="506574" y="767627"/>
                  </a:lnTo>
                  <a:lnTo>
                    <a:pt x="550590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6" y="632639"/>
                  </a:lnTo>
                  <a:lnTo>
                    <a:pt x="729518" y="592785"/>
                  </a:lnTo>
                  <a:lnTo>
                    <a:pt x="751295" y="550590"/>
                  </a:lnTo>
                  <a:lnTo>
                    <a:pt x="767627" y="506574"/>
                  </a:lnTo>
                  <a:lnTo>
                    <a:pt x="778516" y="461256"/>
                  </a:lnTo>
                  <a:lnTo>
                    <a:pt x="783960" y="415159"/>
                  </a:lnTo>
                  <a:lnTo>
                    <a:pt x="783960" y="368801"/>
                  </a:lnTo>
                  <a:lnTo>
                    <a:pt x="778516" y="322703"/>
                  </a:lnTo>
                  <a:lnTo>
                    <a:pt x="767627" y="277386"/>
                  </a:lnTo>
                  <a:lnTo>
                    <a:pt x="751295" y="233369"/>
                  </a:lnTo>
                  <a:lnTo>
                    <a:pt x="729518" y="191174"/>
                  </a:lnTo>
                  <a:lnTo>
                    <a:pt x="702296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90" y="32665"/>
                  </a:lnTo>
                  <a:lnTo>
                    <a:pt x="506574" y="16332"/>
                  </a:lnTo>
                  <a:lnTo>
                    <a:pt x="461256" y="5444"/>
                  </a:lnTo>
                  <a:lnTo>
                    <a:pt x="415159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6">
              <a:extLst>
                <a:ext uri="{FF2B5EF4-FFF2-40B4-BE49-F238E27FC236}">
                  <a16:creationId xmlns:a16="http://schemas.microsoft.com/office/drawing/2014/main" id="{98F5F8B8-0344-9AEF-9040-D966297B1275}"/>
                </a:ext>
              </a:extLst>
            </p:cNvPr>
            <p:cNvSpPr/>
            <p:nvPr/>
          </p:nvSpPr>
          <p:spPr>
            <a:xfrm>
              <a:off x="14991791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4" name="object 17">
            <a:extLst>
              <a:ext uri="{FF2B5EF4-FFF2-40B4-BE49-F238E27FC236}">
                <a16:creationId xmlns:a16="http://schemas.microsoft.com/office/drawing/2014/main" id="{B356084A-1C3A-E416-A775-AC8769C986CA}"/>
              </a:ext>
            </a:extLst>
          </p:cNvPr>
          <p:cNvSpPr txBox="1"/>
          <p:nvPr/>
        </p:nvSpPr>
        <p:spPr>
          <a:xfrm>
            <a:off x="15412153" y="5509973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y</a:t>
            </a:r>
            <a:r>
              <a:rPr sz="3375" spc="-165" baseline="-19753" dirty="0">
                <a:latin typeface="Cambria"/>
                <a:cs typeface="Cambria"/>
              </a:rPr>
              <a:t>1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55" name="object 18">
            <a:extLst>
              <a:ext uri="{FF2B5EF4-FFF2-40B4-BE49-F238E27FC236}">
                <a16:creationId xmlns:a16="http://schemas.microsoft.com/office/drawing/2014/main" id="{B8ED4FE3-BD3D-1F16-4909-AA6B4A7F81C3}"/>
              </a:ext>
            </a:extLst>
          </p:cNvPr>
          <p:cNvGrpSpPr/>
          <p:nvPr/>
        </p:nvGrpSpPr>
        <p:grpSpPr>
          <a:xfrm>
            <a:off x="13790498" y="5382148"/>
            <a:ext cx="815975" cy="815975"/>
            <a:chOff x="13569436" y="3879839"/>
            <a:chExt cx="815975" cy="815975"/>
          </a:xfrm>
        </p:grpSpPr>
        <p:sp>
          <p:nvSpPr>
            <p:cNvPr id="156" name="object 19">
              <a:extLst>
                <a:ext uri="{FF2B5EF4-FFF2-40B4-BE49-F238E27FC236}">
                  <a16:creationId xmlns:a16="http://schemas.microsoft.com/office/drawing/2014/main" id="{3BD92597-4F7A-B31F-6916-CE6B4D7AFC6F}"/>
                </a:ext>
              </a:extLst>
            </p:cNvPr>
            <p:cNvSpPr/>
            <p:nvPr/>
          </p:nvSpPr>
          <p:spPr>
            <a:xfrm>
              <a:off x="13585313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20">
              <a:extLst>
                <a:ext uri="{FF2B5EF4-FFF2-40B4-BE49-F238E27FC236}">
                  <a16:creationId xmlns:a16="http://schemas.microsoft.com/office/drawing/2014/main" id="{8FB97C3C-D0B0-93C5-2509-C29571EEF332}"/>
                </a:ext>
              </a:extLst>
            </p:cNvPr>
            <p:cNvSpPr/>
            <p:nvPr/>
          </p:nvSpPr>
          <p:spPr>
            <a:xfrm>
              <a:off x="13585311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8" name="object 21">
            <a:extLst>
              <a:ext uri="{FF2B5EF4-FFF2-40B4-BE49-F238E27FC236}">
                <a16:creationId xmlns:a16="http://schemas.microsoft.com/office/drawing/2014/main" id="{1EAD6114-327A-B060-1165-1C85C4459D53}"/>
              </a:ext>
            </a:extLst>
          </p:cNvPr>
          <p:cNvSpPr txBox="1"/>
          <p:nvPr/>
        </p:nvSpPr>
        <p:spPr>
          <a:xfrm>
            <a:off x="14005660" y="5508056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y</a:t>
            </a:r>
            <a:r>
              <a:rPr sz="3375" spc="-165" baseline="-19753" dirty="0">
                <a:latin typeface="Cambria"/>
                <a:cs typeface="Cambria"/>
              </a:rPr>
              <a:t>0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59" name="object 22">
            <a:extLst>
              <a:ext uri="{FF2B5EF4-FFF2-40B4-BE49-F238E27FC236}">
                <a16:creationId xmlns:a16="http://schemas.microsoft.com/office/drawing/2014/main" id="{227695B8-DE33-EF6E-7D24-E6EB852596E7}"/>
              </a:ext>
            </a:extLst>
          </p:cNvPr>
          <p:cNvGrpSpPr/>
          <p:nvPr/>
        </p:nvGrpSpPr>
        <p:grpSpPr>
          <a:xfrm>
            <a:off x="18009962" y="3728396"/>
            <a:ext cx="815975" cy="815975"/>
            <a:chOff x="17788900" y="2226087"/>
            <a:chExt cx="815975" cy="815975"/>
          </a:xfrm>
        </p:grpSpPr>
        <p:sp>
          <p:nvSpPr>
            <p:cNvPr id="160" name="object 23">
              <a:extLst>
                <a:ext uri="{FF2B5EF4-FFF2-40B4-BE49-F238E27FC236}">
                  <a16:creationId xmlns:a16="http://schemas.microsoft.com/office/drawing/2014/main" id="{4B90D718-98D5-165C-4D1E-FEBDF8349890}"/>
                </a:ext>
              </a:extLst>
            </p:cNvPr>
            <p:cNvSpPr/>
            <p:nvPr/>
          </p:nvSpPr>
          <p:spPr>
            <a:xfrm>
              <a:off x="17804777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24">
              <a:extLst>
                <a:ext uri="{FF2B5EF4-FFF2-40B4-BE49-F238E27FC236}">
                  <a16:creationId xmlns:a16="http://schemas.microsoft.com/office/drawing/2014/main" id="{EADA4C42-9640-B532-00C5-21C22442CEDF}"/>
                </a:ext>
              </a:extLst>
            </p:cNvPr>
            <p:cNvSpPr/>
            <p:nvPr/>
          </p:nvSpPr>
          <p:spPr>
            <a:xfrm>
              <a:off x="17804775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2" name="object 25">
            <a:extLst>
              <a:ext uri="{FF2B5EF4-FFF2-40B4-BE49-F238E27FC236}">
                <a16:creationId xmlns:a16="http://schemas.microsoft.com/office/drawing/2014/main" id="{1A017CA2-8F5E-56BC-6415-71AE6F6CB104}"/>
              </a:ext>
            </a:extLst>
          </p:cNvPr>
          <p:cNvSpPr txBox="1"/>
          <p:nvPr/>
        </p:nvSpPr>
        <p:spPr>
          <a:xfrm>
            <a:off x="18225135" y="3856222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x</a:t>
            </a:r>
            <a:r>
              <a:rPr sz="3375" spc="-165" baseline="-19753" dirty="0">
                <a:latin typeface="Cambria"/>
                <a:cs typeface="Cambria"/>
              </a:rPr>
              <a:t>4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63" name="object 26">
            <a:extLst>
              <a:ext uri="{FF2B5EF4-FFF2-40B4-BE49-F238E27FC236}">
                <a16:creationId xmlns:a16="http://schemas.microsoft.com/office/drawing/2014/main" id="{C775116A-D12A-A6CB-4ED9-C94ECE6ECD02}"/>
              </a:ext>
            </a:extLst>
          </p:cNvPr>
          <p:cNvGrpSpPr/>
          <p:nvPr/>
        </p:nvGrpSpPr>
        <p:grpSpPr>
          <a:xfrm>
            <a:off x="16603469" y="3728396"/>
            <a:ext cx="815975" cy="815975"/>
            <a:chOff x="16382407" y="2226087"/>
            <a:chExt cx="815975" cy="815975"/>
          </a:xfrm>
        </p:grpSpPr>
        <p:sp>
          <p:nvSpPr>
            <p:cNvPr id="164" name="object 27">
              <a:extLst>
                <a:ext uri="{FF2B5EF4-FFF2-40B4-BE49-F238E27FC236}">
                  <a16:creationId xmlns:a16="http://schemas.microsoft.com/office/drawing/2014/main" id="{C4895456-6411-2A37-33C3-B5F048442419}"/>
                </a:ext>
              </a:extLst>
            </p:cNvPr>
            <p:cNvSpPr/>
            <p:nvPr/>
          </p:nvSpPr>
          <p:spPr>
            <a:xfrm>
              <a:off x="16398288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9" y="5444"/>
                  </a:lnTo>
                  <a:lnTo>
                    <a:pt x="277381" y="16332"/>
                  </a:lnTo>
                  <a:lnTo>
                    <a:pt x="233365" y="32665"/>
                  </a:lnTo>
                  <a:lnTo>
                    <a:pt x="191171" y="54442"/>
                  </a:lnTo>
                  <a:lnTo>
                    <a:pt x="151318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18" y="702296"/>
                  </a:lnTo>
                  <a:lnTo>
                    <a:pt x="191171" y="729518"/>
                  </a:lnTo>
                  <a:lnTo>
                    <a:pt x="233365" y="751295"/>
                  </a:lnTo>
                  <a:lnTo>
                    <a:pt x="277381" y="767627"/>
                  </a:lnTo>
                  <a:lnTo>
                    <a:pt x="322699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4" y="778516"/>
                  </a:lnTo>
                  <a:lnTo>
                    <a:pt x="506572" y="767627"/>
                  </a:lnTo>
                  <a:lnTo>
                    <a:pt x="550589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4" y="632639"/>
                  </a:lnTo>
                  <a:lnTo>
                    <a:pt x="729514" y="592785"/>
                  </a:lnTo>
                  <a:lnTo>
                    <a:pt x="751289" y="550590"/>
                  </a:lnTo>
                  <a:lnTo>
                    <a:pt x="767621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1" y="277386"/>
                  </a:lnTo>
                  <a:lnTo>
                    <a:pt x="751289" y="233369"/>
                  </a:lnTo>
                  <a:lnTo>
                    <a:pt x="729514" y="191174"/>
                  </a:lnTo>
                  <a:lnTo>
                    <a:pt x="702294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89" y="32665"/>
                  </a:lnTo>
                  <a:lnTo>
                    <a:pt x="506572" y="16332"/>
                  </a:lnTo>
                  <a:lnTo>
                    <a:pt x="461254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28">
              <a:extLst>
                <a:ext uri="{FF2B5EF4-FFF2-40B4-BE49-F238E27FC236}">
                  <a16:creationId xmlns:a16="http://schemas.microsoft.com/office/drawing/2014/main" id="{A1B531DD-6067-C6B8-1C3E-B8A80D0C879E}"/>
                </a:ext>
              </a:extLst>
            </p:cNvPr>
            <p:cNvSpPr/>
            <p:nvPr/>
          </p:nvSpPr>
          <p:spPr>
            <a:xfrm>
              <a:off x="1639828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6" name="object 29">
            <a:extLst>
              <a:ext uri="{FF2B5EF4-FFF2-40B4-BE49-F238E27FC236}">
                <a16:creationId xmlns:a16="http://schemas.microsoft.com/office/drawing/2014/main" id="{98D85559-096D-4F14-50DE-D5456E484479}"/>
              </a:ext>
            </a:extLst>
          </p:cNvPr>
          <p:cNvSpPr txBox="1"/>
          <p:nvPr/>
        </p:nvSpPr>
        <p:spPr>
          <a:xfrm>
            <a:off x="16818434" y="3854305"/>
            <a:ext cx="386080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05" dirty="0">
                <a:latin typeface="Times New Roman"/>
                <a:cs typeface="Times New Roman"/>
              </a:rPr>
              <a:t>x</a:t>
            </a:r>
            <a:r>
              <a:rPr sz="3375" spc="-157" baseline="-19753" dirty="0">
                <a:latin typeface="Cambria"/>
                <a:cs typeface="Cambria"/>
              </a:rPr>
              <a:t>3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67" name="object 30">
            <a:extLst>
              <a:ext uri="{FF2B5EF4-FFF2-40B4-BE49-F238E27FC236}">
                <a16:creationId xmlns:a16="http://schemas.microsoft.com/office/drawing/2014/main" id="{A45E746D-2D6B-CD05-B77E-91C251C309EA}"/>
              </a:ext>
            </a:extLst>
          </p:cNvPr>
          <p:cNvGrpSpPr/>
          <p:nvPr/>
        </p:nvGrpSpPr>
        <p:grpSpPr>
          <a:xfrm>
            <a:off x="12384007" y="3728396"/>
            <a:ext cx="3629025" cy="815975"/>
            <a:chOff x="12162945" y="2226087"/>
            <a:chExt cx="3629025" cy="815975"/>
          </a:xfrm>
        </p:grpSpPr>
        <p:sp>
          <p:nvSpPr>
            <p:cNvPr id="168" name="object 31">
              <a:extLst>
                <a:ext uri="{FF2B5EF4-FFF2-40B4-BE49-F238E27FC236}">
                  <a16:creationId xmlns:a16="http://schemas.microsoft.com/office/drawing/2014/main" id="{ADC7C8B0-6F5B-3AB8-21B5-207BB12AA6A3}"/>
                </a:ext>
              </a:extLst>
            </p:cNvPr>
            <p:cNvSpPr/>
            <p:nvPr/>
          </p:nvSpPr>
          <p:spPr>
            <a:xfrm>
              <a:off x="14991797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9" y="0"/>
                  </a:moveTo>
                  <a:lnTo>
                    <a:pt x="368801" y="0"/>
                  </a:lnTo>
                  <a:lnTo>
                    <a:pt x="322703" y="5444"/>
                  </a:lnTo>
                  <a:lnTo>
                    <a:pt x="277386" y="16332"/>
                  </a:lnTo>
                  <a:lnTo>
                    <a:pt x="233369" y="32665"/>
                  </a:lnTo>
                  <a:lnTo>
                    <a:pt x="191174" y="54442"/>
                  </a:lnTo>
                  <a:lnTo>
                    <a:pt x="151320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20" y="702296"/>
                  </a:lnTo>
                  <a:lnTo>
                    <a:pt x="191174" y="729518"/>
                  </a:lnTo>
                  <a:lnTo>
                    <a:pt x="233369" y="751295"/>
                  </a:lnTo>
                  <a:lnTo>
                    <a:pt x="277386" y="767627"/>
                  </a:lnTo>
                  <a:lnTo>
                    <a:pt x="322703" y="778516"/>
                  </a:lnTo>
                  <a:lnTo>
                    <a:pt x="368801" y="783960"/>
                  </a:lnTo>
                  <a:lnTo>
                    <a:pt x="415159" y="783960"/>
                  </a:lnTo>
                  <a:lnTo>
                    <a:pt x="461256" y="778516"/>
                  </a:lnTo>
                  <a:lnTo>
                    <a:pt x="506574" y="767627"/>
                  </a:lnTo>
                  <a:lnTo>
                    <a:pt x="550590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6" y="632639"/>
                  </a:lnTo>
                  <a:lnTo>
                    <a:pt x="729518" y="592785"/>
                  </a:lnTo>
                  <a:lnTo>
                    <a:pt x="751295" y="550590"/>
                  </a:lnTo>
                  <a:lnTo>
                    <a:pt x="767627" y="506574"/>
                  </a:lnTo>
                  <a:lnTo>
                    <a:pt x="778516" y="461256"/>
                  </a:lnTo>
                  <a:lnTo>
                    <a:pt x="783960" y="415159"/>
                  </a:lnTo>
                  <a:lnTo>
                    <a:pt x="783960" y="368801"/>
                  </a:lnTo>
                  <a:lnTo>
                    <a:pt x="778516" y="322703"/>
                  </a:lnTo>
                  <a:lnTo>
                    <a:pt x="767627" y="277386"/>
                  </a:lnTo>
                  <a:lnTo>
                    <a:pt x="751295" y="233369"/>
                  </a:lnTo>
                  <a:lnTo>
                    <a:pt x="729518" y="191174"/>
                  </a:lnTo>
                  <a:lnTo>
                    <a:pt x="702296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90" y="32665"/>
                  </a:lnTo>
                  <a:lnTo>
                    <a:pt x="506574" y="16332"/>
                  </a:lnTo>
                  <a:lnTo>
                    <a:pt x="461256" y="5444"/>
                  </a:lnTo>
                  <a:lnTo>
                    <a:pt x="415159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32">
              <a:extLst>
                <a:ext uri="{FF2B5EF4-FFF2-40B4-BE49-F238E27FC236}">
                  <a16:creationId xmlns:a16="http://schemas.microsoft.com/office/drawing/2014/main" id="{673B274A-D7D0-1E91-BFAE-C5D3BF3C3A35}"/>
                </a:ext>
              </a:extLst>
            </p:cNvPr>
            <p:cNvSpPr/>
            <p:nvPr/>
          </p:nvSpPr>
          <p:spPr>
            <a:xfrm>
              <a:off x="1499179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33">
              <a:extLst>
                <a:ext uri="{FF2B5EF4-FFF2-40B4-BE49-F238E27FC236}">
                  <a16:creationId xmlns:a16="http://schemas.microsoft.com/office/drawing/2014/main" id="{F49AE122-543E-1F60-398D-18C39B9A9F23}"/>
                </a:ext>
              </a:extLst>
            </p:cNvPr>
            <p:cNvSpPr/>
            <p:nvPr/>
          </p:nvSpPr>
          <p:spPr>
            <a:xfrm>
              <a:off x="1358531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34">
              <a:extLst>
                <a:ext uri="{FF2B5EF4-FFF2-40B4-BE49-F238E27FC236}">
                  <a16:creationId xmlns:a16="http://schemas.microsoft.com/office/drawing/2014/main" id="{BE5BF91C-F6CE-9888-F3DD-3DA103B7B771}"/>
                </a:ext>
              </a:extLst>
            </p:cNvPr>
            <p:cNvSpPr/>
            <p:nvPr/>
          </p:nvSpPr>
          <p:spPr>
            <a:xfrm>
              <a:off x="13585311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35">
              <a:extLst>
                <a:ext uri="{FF2B5EF4-FFF2-40B4-BE49-F238E27FC236}">
                  <a16:creationId xmlns:a16="http://schemas.microsoft.com/office/drawing/2014/main" id="{3AD0A0F1-ED4C-93FE-37AC-D86604B709A7}"/>
                </a:ext>
              </a:extLst>
            </p:cNvPr>
            <p:cNvSpPr/>
            <p:nvPr/>
          </p:nvSpPr>
          <p:spPr>
            <a:xfrm>
              <a:off x="1217882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36">
              <a:extLst>
                <a:ext uri="{FF2B5EF4-FFF2-40B4-BE49-F238E27FC236}">
                  <a16:creationId xmlns:a16="http://schemas.microsoft.com/office/drawing/2014/main" id="{408E87BB-9A1A-9272-ADBA-494FCD25EC3F}"/>
                </a:ext>
              </a:extLst>
            </p:cNvPr>
            <p:cNvSpPr/>
            <p:nvPr/>
          </p:nvSpPr>
          <p:spPr>
            <a:xfrm>
              <a:off x="12178820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4" name="object 37">
            <a:extLst>
              <a:ext uri="{FF2B5EF4-FFF2-40B4-BE49-F238E27FC236}">
                <a16:creationId xmlns:a16="http://schemas.microsoft.com/office/drawing/2014/main" id="{C2A5DC09-7C1E-5421-8856-E23266A56951}"/>
              </a:ext>
            </a:extLst>
          </p:cNvPr>
          <p:cNvSpPr txBox="1"/>
          <p:nvPr/>
        </p:nvSpPr>
        <p:spPr>
          <a:xfrm>
            <a:off x="12572315" y="3856222"/>
            <a:ext cx="324040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135"/>
              </a:spcBef>
              <a:tabLst>
                <a:tab pos="1471295" algn="l"/>
                <a:tab pos="2875280" algn="l"/>
              </a:tabLst>
            </a:pPr>
            <a:r>
              <a:rPr sz="3150" i="1" spc="-95" dirty="0">
                <a:latin typeface="Times New Roman"/>
                <a:cs typeface="Times New Roman"/>
              </a:rPr>
              <a:t>x</a:t>
            </a:r>
            <a:r>
              <a:rPr sz="3375" spc="-142" baseline="-19753" dirty="0">
                <a:latin typeface="Cambria"/>
                <a:cs typeface="Cambria"/>
              </a:rPr>
              <a:t>0	</a:t>
            </a:r>
            <a:r>
              <a:rPr sz="3150" i="1" spc="-110" dirty="0">
                <a:latin typeface="Times New Roman"/>
                <a:cs typeface="Times New Roman"/>
              </a:rPr>
              <a:t>x</a:t>
            </a:r>
            <a:r>
              <a:rPr sz="3375" spc="-165" baseline="-19753" dirty="0">
                <a:latin typeface="Cambria"/>
                <a:cs typeface="Cambria"/>
              </a:rPr>
              <a:t>1	</a:t>
            </a:r>
            <a:r>
              <a:rPr sz="3150" i="1" spc="-90" dirty="0">
                <a:latin typeface="Times New Roman"/>
                <a:cs typeface="Times New Roman"/>
              </a:rPr>
              <a:t>x</a:t>
            </a:r>
            <a:r>
              <a:rPr sz="3375" spc="-135" baseline="-19753" dirty="0">
                <a:latin typeface="Cambria"/>
                <a:cs typeface="Cambria"/>
              </a:rPr>
              <a:t>2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75" name="object 38">
            <a:extLst>
              <a:ext uri="{FF2B5EF4-FFF2-40B4-BE49-F238E27FC236}">
                <a16:creationId xmlns:a16="http://schemas.microsoft.com/office/drawing/2014/main" id="{E597B9B0-FC3F-914A-AA80-79D56856651A}"/>
              </a:ext>
            </a:extLst>
          </p:cNvPr>
          <p:cNvGrpSpPr/>
          <p:nvPr/>
        </p:nvGrpSpPr>
        <p:grpSpPr>
          <a:xfrm>
            <a:off x="12770418" y="4522965"/>
            <a:ext cx="5664835" cy="894715"/>
            <a:chOff x="12549356" y="3020656"/>
            <a:chExt cx="5664835" cy="894715"/>
          </a:xfrm>
        </p:grpSpPr>
        <p:sp>
          <p:nvSpPr>
            <p:cNvPr id="176" name="object 39">
              <a:extLst>
                <a:ext uri="{FF2B5EF4-FFF2-40B4-BE49-F238E27FC236}">
                  <a16:creationId xmlns:a16="http://schemas.microsoft.com/office/drawing/2014/main" id="{E109DDD9-4079-DD61-8CDD-E1C9FE5C56F5}"/>
                </a:ext>
              </a:extLst>
            </p:cNvPr>
            <p:cNvSpPr/>
            <p:nvPr/>
          </p:nvSpPr>
          <p:spPr>
            <a:xfrm>
              <a:off x="16805771" y="3036556"/>
              <a:ext cx="0" cy="721360"/>
            </a:xfrm>
            <a:custGeom>
              <a:avLst/>
              <a:gdLst/>
              <a:ahLst/>
              <a:cxnLst/>
              <a:rect l="l" t="t" r="r" b="b"/>
              <a:pathLst>
                <a:path h="721360">
                  <a:moveTo>
                    <a:pt x="0" y="0"/>
                  </a:moveTo>
                  <a:lnTo>
                    <a:pt x="0" y="72131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40">
              <a:extLst>
                <a:ext uri="{FF2B5EF4-FFF2-40B4-BE49-F238E27FC236}">
                  <a16:creationId xmlns:a16="http://schemas.microsoft.com/office/drawing/2014/main" id="{3C0ED686-D140-CCF3-F77E-9278BD66D478}"/>
                </a:ext>
              </a:extLst>
            </p:cNvPr>
            <p:cNvSpPr/>
            <p:nvPr/>
          </p:nvSpPr>
          <p:spPr>
            <a:xfrm>
              <a:off x="16736663" y="3742169"/>
              <a:ext cx="138430" cy="138430"/>
            </a:xfrm>
            <a:custGeom>
              <a:avLst/>
              <a:gdLst/>
              <a:ahLst/>
              <a:cxnLst/>
              <a:rect l="l" t="t" r="r" b="b"/>
              <a:pathLst>
                <a:path w="138430" h="138429">
                  <a:moveTo>
                    <a:pt x="138215" y="0"/>
                  </a:moveTo>
                  <a:lnTo>
                    <a:pt x="0" y="0"/>
                  </a:lnTo>
                  <a:lnTo>
                    <a:pt x="69107" y="138215"/>
                  </a:lnTo>
                  <a:lnTo>
                    <a:pt x="1382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41">
              <a:extLst>
                <a:ext uri="{FF2B5EF4-FFF2-40B4-BE49-F238E27FC236}">
                  <a16:creationId xmlns:a16="http://schemas.microsoft.com/office/drawing/2014/main" id="{EDA5D8A6-E9D3-40C3-65F0-011E7942B84E}"/>
                </a:ext>
              </a:extLst>
            </p:cNvPr>
            <p:cNvSpPr/>
            <p:nvPr/>
          </p:nvSpPr>
          <p:spPr>
            <a:xfrm>
              <a:off x="15392201" y="3036556"/>
              <a:ext cx="1308735" cy="775335"/>
            </a:xfrm>
            <a:custGeom>
              <a:avLst/>
              <a:gdLst/>
              <a:ahLst/>
              <a:cxnLst/>
              <a:rect l="l" t="t" r="r" b="b"/>
              <a:pathLst>
                <a:path w="1308734" h="775335">
                  <a:moveTo>
                    <a:pt x="0" y="0"/>
                  </a:moveTo>
                  <a:lnTo>
                    <a:pt x="1294667" y="767210"/>
                  </a:lnTo>
                  <a:lnTo>
                    <a:pt x="1308179" y="77521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42">
              <a:extLst>
                <a:ext uri="{FF2B5EF4-FFF2-40B4-BE49-F238E27FC236}">
                  <a16:creationId xmlns:a16="http://schemas.microsoft.com/office/drawing/2014/main" id="{2A7F28F0-86A9-A64E-F7E7-D3424ED83455}"/>
                </a:ext>
              </a:extLst>
            </p:cNvPr>
            <p:cNvSpPr/>
            <p:nvPr/>
          </p:nvSpPr>
          <p:spPr>
            <a:xfrm>
              <a:off x="16651630" y="3744310"/>
              <a:ext cx="154305" cy="130175"/>
            </a:xfrm>
            <a:custGeom>
              <a:avLst/>
              <a:gdLst/>
              <a:ahLst/>
              <a:cxnLst/>
              <a:rect l="l" t="t" r="r" b="b"/>
              <a:pathLst>
                <a:path w="154305" h="130175">
                  <a:moveTo>
                    <a:pt x="70469" y="0"/>
                  </a:moveTo>
                  <a:lnTo>
                    <a:pt x="0" y="118907"/>
                  </a:lnTo>
                  <a:lnTo>
                    <a:pt x="154141" y="129922"/>
                  </a:lnTo>
                  <a:lnTo>
                    <a:pt x="704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43">
              <a:extLst>
                <a:ext uri="{FF2B5EF4-FFF2-40B4-BE49-F238E27FC236}">
                  <a16:creationId xmlns:a16="http://schemas.microsoft.com/office/drawing/2014/main" id="{823B91D4-C57F-9DD1-9A9B-ADE35BB684A3}"/>
                </a:ext>
              </a:extLst>
            </p:cNvPr>
            <p:cNvSpPr/>
            <p:nvPr/>
          </p:nvSpPr>
          <p:spPr>
            <a:xfrm>
              <a:off x="15392201" y="3036556"/>
              <a:ext cx="0" cy="715645"/>
            </a:xfrm>
            <a:custGeom>
              <a:avLst/>
              <a:gdLst/>
              <a:ahLst/>
              <a:cxnLst/>
              <a:rect l="l" t="t" r="r" b="b"/>
              <a:pathLst>
                <a:path h="715645">
                  <a:moveTo>
                    <a:pt x="0" y="0"/>
                  </a:moveTo>
                  <a:lnTo>
                    <a:pt x="0" y="715161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44">
              <a:extLst>
                <a:ext uri="{FF2B5EF4-FFF2-40B4-BE49-F238E27FC236}">
                  <a16:creationId xmlns:a16="http://schemas.microsoft.com/office/drawing/2014/main" id="{984B15CE-3D86-2ACB-8BBA-1F1A56D4E497}"/>
                </a:ext>
              </a:extLst>
            </p:cNvPr>
            <p:cNvSpPr/>
            <p:nvPr/>
          </p:nvSpPr>
          <p:spPr>
            <a:xfrm>
              <a:off x="15323093" y="3736011"/>
              <a:ext cx="138430" cy="138430"/>
            </a:xfrm>
            <a:custGeom>
              <a:avLst/>
              <a:gdLst/>
              <a:ahLst/>
              <a:cxnLst/>
              <a:rect l="l" t="t" r="r" b="b"/>
              <a:pathLst>
                <a:path w="138430" h="138429">
                  <a:moveTo>
                    <a:pt x="138215" y="0"/>
                  </a:moveTo>
                  <a:lnTo>
                    <a:pt x="0" y="0"/>
                  </a:lnTo>
                  <a:lnTo>
                    <a:pt x="69107" y="138215"/>
                  </a:lnTo>
                  <a:lnTo>
                    <a:pt x="1382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45">
              <a:extLst>
                <a:ext uri="{FF2B5EF4-FFF2-40B4-BE49-F238E27FC236}">
                  <a16:creationId xmlns:a16="http://schemas.microsoft.com/office/drawing/2014/main" id="{E5C27730-9A32-991C-3089-816ECFF8A0BC}"/>
                </a:ext>
              </a:extLst>
            </p:cNvPr>
            <p:cNvSpPr/>
            <p:nvPr/>
          </p:nvSpPr>
          <p:spPr>
            <a:xfrm>
              <a:off x="13998296" y="3036556"/>
              <a:ext cx="1289050" cy="774700"/>
            </a:xfrm>
            <a:custGeom>
              <a:avLst/>
              <a:gdLst/>
              <a:ahLst/>
              <a:cxnLst/>
              <a:rect l="l" t="t" r="r" b="b"/>
              <a:pathLst>
                <a:path w="1289050" h="774700">
                  <a:moveTo>
                    <a:pt x="0" y="0"/>
                  </a:moveTo>
                  <a:lnTo>
                    <a:pt x="1275436" y="766478"/>
                  </a:lnTo>
                  <a:lnTo>
                    <a:pt x="1288899" y="77456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46">
              <a:extLst>
                <a:ext uri="{FF2B5EF4-FFF2-40B4-BE49-F238E27FC236}">
                  <a16:creationId xmlns:a16="http://schemas.microsoft.com/office/drawing/2014/main" id="{C15FFD77-9A12-444F-EBCF-7CBB92592EF6}"/>
                </a:ext>
              </a:extLst>
            </p:cNvPr>
            <p:cNvSpPr/>
            <p:nvPr/>
          </p:nvSpPr>
          <p:spPr>
            <a:xfrm>
              <a:off x="15238133" y="3743800"/>
              <a:ext cx="154305" cy="130810"/>
            </a:xfrm>
            <a:custGeom>
              <a:avLst/>
              <a:gdLst/>
              <a:ahLst/>
              <a:cxnLst/>
              <a:rect l="l" t="t" r="r" b="b"/>
              <a:pathLst>
                <a:path w="154305" h="130810">
                  <a:moveTo>
                    <a:pt x="71202" y="0"/>
                  </a:moveTo>
                  <a:lnTo>
                    <a:pt x="0" y="118467"/>
                  </a:lnTo>
                  <a:lnTo>
                    <a:pt x="154068" y="130425"/>
                  </a:lnTo>
                  <a:lnTo>
                    <a:pt x="7120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47">
              <a:extLst>
                <a:ext uri="{FF2B5EF4-FFF2-40B4-BE49-F238E27FC236}">
                  <a16:creationId xmlns:a16="http://schemas.microsoft.com/office/drawing/2014/main" id="{8A954393-AE15-D661-F2EC-936F752F2842}"/>
                </a:ext>
              </a:extLst>
            </p:cNvPr>
            <p:cNvSpPr/>
            <p:nvPr/>
          </p:nvSpPr>
          <p:spPr>
            <a:xfrm>
              <a:off x="13978632" y="3036556"/>
              <a:ext cx="0" cy="715645"/>
            </a:xfrm>
            <a:custGeom>
              <a:avLst/>
              <a:gdLst/>
              <a:ahLst/>
              <a:cxnLst/>
              <a:rect l="l" t="t" r="r" b="b"/>
              <a:pathLst>
                <a:path h="715645">
                  <a:moveTo>
                    <a:pt x="0" y="0"/>
                  </a:moveTo>
                  <a:lnTo>
                    <a:pt x="0" y="715161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48">
              <a:extLst>
                <a:ext uri="{FF2B5EF4-FFF2-40B4-BE49-F238E27FC236}">
                  <a16:creationId xmlns:a16="http://schemas.microsoft.com/office/drawing/2014/main" id="{868A30D3-B9BA-DDF9-3758-D052BB74F859}"/>
                </a:ext>
              </a:extLst>
            </p:cNvPr>
            <p:cNvSpPr/>
            <p:nvPr/>
          </p:nvSpPr>
          <p:spPr>
            <a:xfrm>
              <a:off x="13909524" y="3736011"/>
              <a:ext cx="138430" cy="138430"/>
            </a:xfrm>
            <a:custGeom>
              <a:avLst/>
              <a:gdLst/>
              <a:ahLst/>
              <a:cxnLst/>
              <a:rect l="l" t="t" r="r" b="b"/>
              <a:pathLst>
                <a:path w="138430" h="138429">
                  <a:moveTo>
                    <a:pt x="138215" y="0"/>
                  </a:moveTo>
                  <a:lnTo>
                    <a:pt x="0" y="0"/>
                  </a:lnTo>
                  <a:lnTo>
                    <a:pt x="69107" y="138215"/>
                  </a:lnTo>
                  <a:lnTo>
                    <a:pt x="1382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49">
              <a:extLst>
                <a:ext uri="{FF2B5EF4-FFF2-40B4-BE49-F238E27FC236}">
                  <a16:creationId xmlns:a16="http://schemas.microsoft.com/office/drawing/2014/main" id="{49E810E8-DA63-F866-1104-1AF0C64CD473}"/>
                </a:ext>
              </a:extLst>
            </p:cNvPr>
            <p:cNvSpPr/>
            <p:nvPr/>
          </p:nvSpPr>
          <p:spPr>
            <a:xfrm>
              <a:off x="12565062" y="3036556"/>
              <a:ext cx="1294765" cy="775335"/>
            </a:xfrm>
            <a:custGeom>
              <a:avLst/>
              <a:gdLst/>
              <a:ahLst/>
              <a:cxnLst/>
              <a:rect l="l" t="t" r="r" b="b"/>
              <a:pathLst>
                <a:path w="1294765" h="775335">
                  <a:moveTo>
                    <a:pt x="0" y="0"/>
                  </a:moveTo>
                  <a:lnTo>
                    <a:pt x="1280890" y="766749"/>
                  </a:lnTo>
                  <a:lnTo>
                    <a:pt x="1294366" y="774816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50">
              <a:extLst>
                <a:ext uri="{FF2B5EF4-FFF2-40B4-BE49-F238E27FC236}">
                  <a16:creationId xmlns:a16="http://schemas.microsoft.com/office/drawing/2014/main" id="{26171751-6E88-0A78-0B89-5A7CB1D1DC60}"/>
                </a:ext>
              </a:extLst>
            </p:cNvPr>
            <p:cNvSpPr/>
            <p:nvPr/>
          </p:nvSpPr>
          <p:spPr>
            <a:xfrm>
              <a:off x="13810459" y="3744008"/>
              <a:ext cx="154305" cy="130810"/>
            </a:xfrm>
            <a:custGeom>
              <a:avLst/>
              <a:gdLst/>
              <a:ahLst/>
              <a:cxnLst/>
              <a:rect l="l" t="t" r="r" b="b"/>
              <a:pathLst>
                <a:path w="154305" h="130810">
                  <a:moveTo>
                    <a:pt x="70992" y="0"/>
                  </a:moveTo>
                  <a:lnTo>
                    <a:pt x="0" y="118593"/>
                  </a:lnTo>
                  <a:lnTo>
                    <a:pt x="154089" y="130289"/>
                  </a:lnTo>
                  <a:lnTo>
                    <a:pt x="7099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51">
              <a:extLst>
                <a:ext uri="{FF2B5EF4-FFF2-40B4-BE49-F238E27FC236}">
                  <a16:creationId xmlns:a16="http://schemas.microsoft.com/office/drawing/2014/main" id="{85CF90BC-9714-E7D7-22D9-BDAB6B186845}"/>
                </a:ext>
              </a:extLst>
            </p:cNvPr>
            <p:cNvSpPr/>
            <p:nvPr/>
          </p:nvSpPr>
          <p:spPr>
            <a:xfrm>
              <a:off x="13983448" y="3036363"/>
              <a:ext cx="2705100" cy="803275"/>
            </a:xfrm>
            <a:custGeom>
              <a:avLst/>
              <a:gdLst/>
              <a:ahLst/>
              <a:cxnLst/>
              <a:rect l="l" t="t" r="r" b="b"/>
              <a:pathLst>
                <a:path w="2705100" h="803275">
                  <a:moveTo>
                    <a:pt x="0" y="0"/>
                  </a:moveTo>
                  <a:lnTo>
                    <a:pt x="2689824" y="798529"/>
                  </a:lnTo>
                  <a:lnTo>
                    <a:pt x="2704881" y="802999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52">
              <a:extLst>
                <a:ext uri="{FF2B5EF4-FFF2-40B4-BE49-F238E27FC236}">
                  <a16:creationId xmlns:a16="http://schemas.microsoft.com/office/drawing/2014/main" id="{4F5ED4C5-BD9E-3215-8253-EA7EE71E2900}"/>
                </a:ext>
              </a:extLst>
            </p:cNvPr>
            <p:cNvSpPr/>
            <p:nvPr/>
          </p:nvSpPr>
          <p:spPr>
            <a:xfrm>
              <a:off x="16653608" y="3768643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39328" y="0"/>
                  </a:moveTo>
                  <a:lnTo>
                    <a:pt x="0" y="132498"/>
                  </a:lnTo>
                  <a:lnTo>
                    <a:pt x="152162" y="105588"/>
                  </a:lnTo>
                  <a:lnTo>
                    <a:pt x="3932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53">
              <a:extLst>
                <a:ext uri="{FF2B5EF4-FFF2-40B4-BE49-F238E27FC236}">
                  <a16:creationId xmlns:a16="http://schemas.microsoft.com/office/drawing/2014/main" id="{C51EA38A-B87E-E067-A476-E32C1221CDB5}"/>
                </a:ext>
              </a:extLst>
            </p:cNvPr>
            <p:cNvSpPr/>
            <p:nvPr/>
          </p:nvSpPr>
          <p:spPr>
            <a:xfrm>
              <a:off x="14084019" y="3036363"/>
              <a:ext cx="1308735" cy="775970"/>
            </a:xfrm>
            <a:custGeom>
              <a:avLst/>
              <a:gdLst/>
              <a:ahLst/>
              <a:cxnLst/>
              <a:rect l="l" t="t" r="r" b="b"/>
              <a:pathLst>
                <a:path w="1308734" h="775970">
                  <a:moveTo>
                    <a:pt x="1308182" y="0"/>
                  </a:moveTo>
                  <a:lnTo>
                    <a:pt x="13511" y="767389"/>
                  </a:lnTo>
                  <a:lnTo>
                    <a:pt x="0" y="77539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54">
              <a:extLst>
                <a:ext uri="{FF2B5EF4-FFF2-40B4-BE49-F238E27FC236}">
                  <a16:creationId xmlns:a16="http://schemas.microsoft.com/office/drawing/2014/main" id="{8097BD95-72FB-74F6-2120-6CAEA6CE8B20}"/>
                </a:ext>
              </a:extLst>
            </p:cNvPr>
            <p:cNvSpPr/>
            <p:nvPr/>
          </p:nvSpPr>
          <p:spPr>
            <a:xfrm>
              <a:off x="13978632" y="3744303"/>
              <a:ext cx="154305" cy="130175"/>
            </a:xfrm>
            <a:custGeom>
              <a:avLst/>
              <a:gdLst/>
              <a:ahLst/>
              <a:cxnLst/>
              <a:rect l="l" t="t" r="r" b="b"/>
              <a:pathLst>
                <a:path w="154305" h="130175">
                  <a:moveTo>
                    <a:pt x="83662" y="0"/>
                  </a:moveTo>
                  <a:lnTo>
                    <a:pt x="0" y="129922"/>
                  </a:lnTo>
                  <a:lnTo>
                    <a:pt x="154131" y="118896"/>
                  </a:lnTo>
                  <a:lnTo>
                    <a:pt x="8366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55">
              <a:extLst>
                <a:ext uri="{FF2B5EF4-FFF2-40B4-BE49-F238E27FC236}">
                  <a16:creationId xmlns:a16="http://schemas.microsoft.com/office/drawing/2014/main" id="{09B587EB-3E64-F148-D954-241F8A7A870E}"/>
                </a:ext>
              </a:extLst>
            </p:cNvPr>
            <p:cNvSpPr/>
            <p:nvPr/>
          </p:nvSpPr>
          <p:spPr>
            <a:xfrm>
              <a:off x="15497591" y="3036556"/>
              <a:ext cx="1308735" cy="775335"/>
            </a:xfrm>
            <a:custGeom>
              <a:avLst/>
              <a:gdLst/>
              <a:ahLst/>
              <a:cxnLst/>
              <a:rect l="l" t="t" r="r" b="b"/>
              <a:pathLst>
                <a:path w="1308734" h="775335">
                  <a:moveTo>
                    <a:pt x="1308179" y="0"/>
                  </a:moveTo>
                  <a:lnTo>
                    <a:pt x="13512" y="767210"/>
                  </a:lnTo>
                  <a:lnTo>
                    <a:pt x="0" y="77521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56">
              <a:extLst>
                <a:ext uri="{FF2B5EF4-FFF2-40B4-BE49-F238E27FC236}">
                  <a16:creationId xmlns:a16="http://schemas.microsoft.com/office/drawing/2014/main" id="{87B22609-7DF6-A8F9-B3D8-8CD35DC55C26}"/>
                </a:ext>
              </a:extLst>
            </p:cNvPr>
            <p:cNvSpPr/>
            <p:nvPr/>
          </p:nvSpPr>
          <p:spPr>
            <a:xfrm>
              <a:off x="15392201" y="3744312"/>
              <a:ext cx="154305" cy="130175"/>
            </a:xfrm>
            <a:custGeom>
              <a:avLst/>
              <a:gdLst/>
              <a:ahLst/>
              <a:cxnLst/>
              <a:rect l="l" t="t" r="r" b="b"/>
              <a:pathLst>
                <a:path w="154305" h="130175">
                  <a:moveTo>
                    <a:pt x="83672" y="0"/>
                  </a:moveTo>
                  <a:lnTo>
                    <a:pt x="0" y="129912"/>
                  </a:lnTo>
                  <a:lnTo>
                    <a:pt x="154141" y="118907"/>
                  </a:lnTo>
                  <a:lnTo>
                    <a:pt x="836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57">
              <a:extLst>
                <a:ext uri="{FF2B5EF4-FFF2-40B4-BE49-F238E27FC236}">
                  <a16:creationId xmlns:a16="http://schemas.microsoft.com/office/drawing/2014/main" id="{3B84E62D-3084-CE7D-2054-72EB4A4248D1}"/>
                </a:ext>
              </a:extLst>
            </p:cNvPr>
            <p:cNvSpPr/>
            <p:nvPr/>
          </p:nvSpPr>
          <p:spPr>
            <a:xfrm>
              <a:off x="15509588" y="3036556"/>
              <a:ext cx="2689225" cy="802640"/>
            </a:xfrm>
            <a:custGeom>
              <a:avLst/>
              <a:gdLst/>
              <a:ahLst/>
              <a:cxnLst/>
              <a:rect l="l" t="t" r="r" b="b"/>
              <a:pathLst>
                <a:path w="2689225" h="802639">
                  <a:moveTo>
                    <a:pt x="2688811" y="0"/>
                  </a:moveTo>
                  <a:lnTo>
                    <a:pt x="15050" y="798137"/>
                  </a:lnTo>
                  <a:lnTo>
                    <a:pt x="0" y="802630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58">
              <a:extLst>
                <a:ext uri="{FF2B5EF4-FFF2-40B4-BE49-F238E27FC236}">
                  <a16:creationId xmlns:a16="http://schemas.microsoft.com/office/drawing/2014/main" id="{1764A554-80AB-33B4-A6FC-D725B41EBCEB}"/>
                </a:ext>
              </a:extLst>
            </p:cNvPr>
            <p:cNvSpPr/>
            <p:nvPr/>
          </p:nvSpPr>
          <p:spPr>
            <a:xfrm>
              <a:off x="15392201" y="3768472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112677" y="0"/>
                  </a:moveTo>
                  <a:lnTo>
                    <a:pt x="0" y="105755"/>
                  </a:lnTo>
                  <a:lnTo>
                    <a:pt x="152204" y="132435"/>
                  </a:lnTo>
                  <a:lnTo>
                    <a:pt x="11267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59">
              <a:extLst>
                <a:ext uri="{FF2B5EF4-FFF2-40B4-BE49-F238E27FC236}">
                  <a16:creationId xmlns:a16="http://schemas.microsoft.com/office/drawing/2014/main" id="{BFDEEE69-D689-3A53-BC83-EFAF453D9A4C}"/>
                </a:ext>
              </a:extLst>
            </p:cNvPr>
            <p:cNvSpPr/>
            <p:nvPr/>
          </p:nvSpPr>
          <p:spPr>
            <a:xfrm>
              <a:off x="14096089" y="3036556"/>
              <a:ext cx="2710180" cy="803275"/>
            </a:xfrm>
            <a:custGeom>
              <a:avLst/>
              <a:gdLst/>
              <a:ahLst/>
              <a:cxnLst/>
              <a:rect l="l" t="t" r="r" b="b"/>
              <a:pathLst>
                <a:path w="2710180" h="803275">
                  <a:moveTo>
                    <a:pt x="2709681" y="0"/>
                  </a:moveTo>
                  <a:lnTo>
                    <a:pt x="15059" y="798406"/>
                  </a:lnTo>
                  <a:lnTo>
                    <a:pt x="0" y="80286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60">
              <a:extLst>
                <a:ext uri="{FF2B5EF4-FFF2-40B4-BE49-F238E27FC236}">
                  <a16:creationId xmlns:a16="http://schemas.microsoft.com/office/drawing/2014/main" id="{7587B43D-D928-55FE-8438-96C447A0347C}"/>
                </a:ext>
              </a:extLst>
            </p:cNvPr>
            <p:cNvSpPr/>
            <p:nvPr/>
          </p:nvSpPr>
          <p:spPr>
            <a:xfrm>
              <a:off x="13978632" y="3768701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112886" y="0"/>
                  </a:moveTo>
                  <a:lnTo>
                    <a:pt x="0" y="105525"/>
                  </a:lnTo>
                  <a:lnTo>
                    <a:pt x="152152" y="132519"/>
                  </a:lnTo>
                  <a:lnTo>
                    <a:pt x="11288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61">
              <a:extLst>
                <a:ext uri="{FF2B5EF4-FFF2-40B4-BE49-F238E27FC236}">
                  <a16:creationId xmlns:a16="http://schemas.microsoft.com/office/drawing/2014/main" id="{7D2B8DD7-F361-2EC7-DA99-24B74AF58134}"/>
                </a:ext>
              </a:extLst>
            </p:cNvPr>
            <p:cNvSpPr/>
            <p:nvPr/>
          </p:nvSpPr>
          <p:spPr>
            <a:xfrm>
              <a:off x="12565062" y="3036556"/>
              <a:ext cx="4121150" cy="814069"/>
            </a:xfrm>
            <a:custGeom>
              <a:avLst/>
              <a:gdLst/>
              <a:ahLst/>
              <a:cxnLst/>
              <a:rect l="l" t="t" r="r" b="b"/>
              <a:pathLst>
                <a:path w="4121150" h="814070">
                  <a:moveTo>
                    <a:pt x="0" y="0"/>
                  </a:moveTo>
                  <a:lnTo>
                    <a:pt x="4105116" y="810886"/>
                  </a:lnTo>
                  <a:lnTo>
                    <a:pt x="4120525" y="813929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62">
              <a:extLst>
                <a:ext uri="{FF2B5EF4-FFF2-40B4-BE49-F238E27FC236}">
                  <a16:creationId xmlns:a16="http://schemas.microsoft.com/office/drawing/2014/main" id="{C8398C77-0DEF-6B3C-0BB1-DB5F13D643DF}"/>
                </a:ext>
              </a:extLst>
            </p:cNvPr>
            <p:cNvSpPr/>
            <p:nvPr/>
          </p:nvSpPr>
          <p:spPr>
            <a:xfrm>
              <a:off x="16656781" y="3779643"/>
              <a:ext cx="149225" cy="135890"/>
            </a:xfrm>
            <a:custGeom>
              <a:avLst/>
              <a:gdLst/>
              <a:ahLst/>
              <a:cxnLst/>
              <a:rect l="l" t="t" r="r" b="b"/>
              <a:pathLst>
                <a:path w="149225" h="135889">
                  <a:moveTo>
                    <a:pt x="26784" y="0"/>
                  </a:moveTo>
                  <a:lnTo>
                    <a:pt x="0" y="135597"/>
                  </a:lnTo>
                  <a:lnTo>
                    <a:pt x="148990" y="94583"/>
                  </a:lnTo>
                  <a:lnTo>
                    <a:pt x="2678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63">
              <a:extLst>
                <a:ext uri="{FF2B5EF4-FFF2-40B4-BE49-F238E27FC236}">
                  <a16:creationId xmlns:a16="http://schemas.microsoft.com/office/drawing/2014/main" id="{218E7152-1944-67C2-EC9C-970B918F4737}"/>
                </a:ext>
              </a:extLst>
            </p:cNvPr>
            <p:cNvSpPr/>
            <p:nvPr/>
          </p:nvSpPr>
          <p:spPr>
            <a:xfrm>
              <a:off x="14098793" y="3036556"/>
              <a:ext cx="4100195" cy="814069"/>
            </a:xfrm>
            <a:custGeom>
              <a:avLst/>
              <a:gdLst/>
              <a:ahLst/>
              <a:cxnLst/>
              <a:rect l="l" t="t" r="r" b="b"/>
              <a:pathLst>
                <a:path w="4100194" h="814070">
                  <a:moveTo>
                    <a:pt x="4099605" y="0"/>
                  </a:moveTo>
                  <a:lnTo>
                    <a:pt x="15405" y="810759"/>
                  </a:lnTo>
                  <a:lnTo>
                    <a:pt x="0" y="81381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64">
              <a:extLst>
                <a:ext uri="{FF2B5EF4-FFF2-40B4-BE49-F238E27FC236}">
                  <a16:creationId xmlns:a16="http://schemas.microsoft.com/office/drawing/2014/main" id="{A39A838E-1AED-1E95-6956-AE66733623B7}"/>
                </a:ext>
              </a:extLst>
            </p:cNvPr>
            <p:cNvSpPr/>
            <p:nvPr/>
          </p:nvSpPr>
          <p:spPr>
            <a:xfrm>
              <a:off x="13978632" y="3779529"/>
              <a:ext cx="149225" cy="135890"/>
            </a:xfrm>
            <a:custGeom>
              <a:avLst/>
              <a:gdLst/>
              <a:ahLst/>
              <a:cxnLst/>
              <a:rect l="l" t="t" r="r" b="b"/>
              <a:pathLst>
                <a:path w="149225" h="135889">
                  <a:moveTo>
                    <a:pt x="122111" y="0"/>
                  </a:moveTo>
                  <a:lnTo>
                    <a:pt x="0" y="94698"/>
                  </a:lnTo>
                  <a:lnTo>
                    <a:pt x="149021" y="135566"/>
                  </a:lnTo>
                  <a:lnTo>
                    <a:pt x="1221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65">
              <a:extLst>
                <a:ext uri="{FF2B5EF4-FFF2-40B4-BE49-F238E27FC236}">
                  <a16:creationId xmlns:a16="http://schemas.microsoft.com/office/drawing/2014/main" id="{05FD6EB8-0647-4310-CCDD-8A8CD4A69C2C}"/>
                </a:ext>
              </a:extLst>
            </p:cNvPr>
            <p:cNvSpPr/>
            <p:nvPr/>
          </p:nvSpPr>
          <p:spPr>
            <a:xfrm>
              <a:off x="12565062" y="3036556"/>
              <a:ext cx="2710180" cy="803275"/>
            </a:xfrm>
            <a:custGeom>
              <a:avLst/>
              <a:gdLst/>
              <a:ahLst/>
              <a:cxnLst/>
              <a:rect l="l" t="t" r="r" b="b"/>
              <a:pathLst>
                <a:path w="2710180" h="803275">
                  <a:moveTo>
                    <a:pt x="0" y="0"/>
                  </a:moveTo>
                  <a:lnTo>
                    <a:pt x="2694612" y="798403"/>
                  </a:lnTo>
                  <a:lnTo>
                    <a:pt x="2709671" y="80286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66">
              <a:extLst>
                <a:ext uri="{FF2B5EF4-FFF2-40B4-BE49-F238E27FC236}">
                  <a16:creationId xmlns:a16="http://schemas.microsoft.com/office/drawing/2014/main" id="{FFC056B5-C078-7001-BCEB-78D75DAD4B76}"/>
                </a:ext>
              </a:extLst>
            </p:cNvPr>
            <p:cNvSpPr/>
            <p:nvPr/>
          </p:nvSpPr>
          <p:spPr>
            <a:xfrm>
              <a:off x="15240049" y="3768703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39265" y="0"/>
                  </a:moveTo>
                  <a:lnTo>
                    <a:pt x="0" y="132519"/>
                  </a:lnTo>
                  <a:lnTo>
                    <a:pt x="152152" y="105525"/>
                  </a:lnTo>
                  <a:lnTo>
                    <a:pt x="392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67">
              <a:extLst>
                <a:ext uri="{FF2B5EF4-FFF2-40B4-BE49-F238E27FC236}">
                  <a16:creationId xmlns:a16="http://schemas.microsoft.com/office/drawing/2014/main" id="{C19D6D41-13F6-8858-BA77-43D1AEB83C6A}"/>
                </a:ext>
              </a:extLst>
            </p:cNvPr>
            <p:cNvSpPr/>
            <p:nvPr/>
          </p:nvSpPr>
          <p:spPr>
            <a:xfrm>
              <a:off x="16910744" y="3036363"/>
              <a:ext cx="1287780" cy="775335"/>
            </a:xfrm>
            <a:custGeom>
              <a:avLst/>
              <a:gdLst/>
              <a:ahLst/>
              <a:cxnLst/>
              <a:rect l="l" t="t" r="r" b="b"/>
              <a:pathLst>
                <a:path w="1287780" h="775335">
                  <a:moveTo>
                    <a:pt x="1287654" y="0"/>
                  </a:moveTo>
                  <a:lnTo>
                    <a:pt x="13458" y="766610"/>
                  </a:lnTo>
                  <a:lnTo>
                    <a:pt x="0" y="77470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68">
              <a:extLst>
                <a:ext uri="{FF2B5EF4-FFF2-40B4-BE49-F238E27FC236}">
                  <a16:creationId xmlns:a16="http://schemas.microsoft.com/office/drawing/2014/main" id="{CBF11B0B-4F3B-E3E5-978C-4AFCEABF6744}"/>
                </a:ext>
              </a:extLst>
            </p:cNvPr>
            <p:cNvSpPr/>
            <p:nvPr/>
          </p:nvSpPr>
          <p:spPr>
            <a:xfrm>
              <a:off x="16805771" y="3743756"/>
              <a:ext cx="154305" cy="130810"/>
            </a:xfrm>
            <a:custGeom>
              <a:avLst/>
              <a:gdLst/>
              <a:ahLst/>
              <a:cxnLst/>
              <a:rect l="l" t="t" r="r" b="b"/>
              <a:pathLst>
                <a:path w="154305" h="130810">
                  <a:moveTo>
                    <a:pt x="82803" y="0"/>
                  </a:moveTo>
                  <a:lnTo>
                    <a:pt x="0" y="130467"/>
                  </a:lnTo>
                  <a:lnTo>
                    <a:pt x="154058" y="118436"/>
                  </a:lnTo>
                  <a:lnTo>
                    <a:pt x="8280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6" name="object 69">
            <a:extLst>
              <a:ext uri="{FF2B5EF4-FFF2-40B4-BE49-F238E27FC236}">
                <a16:creationId xmlns:a16="http://schemas.microsoft.com/office/drawing/2014/main" id="{B0781B65-FBB0-ECC4-8D34-AE2D52EB3C91}"/>
              </a:ext>
            </a:extLst>
          </p:cNvPr>
          <p:cNvSpPr txBox="1"/>
          <p:nvPr/>
        </p:nvSpPr>
        <p:spPr>
          <a:xfrm>
            <a:off x="13054002" y="4864180"/>
            <a:ext cx="24892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25" dirty="0">
                <a:latin typeface="Times New Roman"/>
                <a:cs typeface="Times New Roman"/>
              </a:rPr>
              <a:t>w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207" name="object 70">
            <a:extLst>
              <a:ext uri="{FF2B5EF4-FFF2-40B4-BE49-F238E27FC236}">
                <a16:creationId xmlns:a16="http://schemas.microsoft.com/office/drawing/2014/main" id="{E7E10793-05E6-4D19-EBA2-9A334034346B}"/>
              </a:ext>
            </a:extLst>
          </p:cNvPr>
          <p:cNvSpPr txBox="1"/>
          <p:nvPr/>
        </p:nvSpPr>
        <p:spPr>
          <a:xfrm>
            <a:off x="13265720" y="5045117"/>
            <a:ext cx="26352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spc="-90" dirty="0">
                <a:latin typeface="Cambria"/>
                <a:cs typeface="Cambria"/>
              </a:rPr>
              <a:t>00</a:t>
            </a:r>
            <a:endParaRPr sz="1850">
              <a:latin typeface="Cambria"/>
              <a:cs typeface="Cambria"/>
            </a:endParaRPr>
          </a:p>
        </p:txBody>
      </p:sp>
      <p:sp>
        <p:nvSpPr>
          <p:cNvPr id="208" name="object 71">
            <a:extLst>
              <a:ext uri="{FF2B5EF4-FFF2-40B4-BE49-F238E27FC236}">
                <a16:creationId xmlns:a16="http://schemas.microsoft.com/office/drawing/2014/main" id="{38765AB8-A2AA-8AFD-6FCB-AFC0684C35F4}"/>
              </a:ext>
            </a:extLst>
          </p:cNvPr>
          <p:cNvSpPr txBox="1"/>
          <p:nvPr/>
        </p:nvSpPr>
        <p:spPr>
          <a:xfrm>
            <a:off x="17696844" y="4865845"/>
            <a:ext cx="24892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25" dirty="0">
                <a:latin typeface="Times New Roman"/>
                <a:cs typeface="Times New Roman"/>
              </a:rPr>
              <a:t>w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209" name="object 72">
            <a:extLst>
              <a:ext uri="{FF2B5EF4-FFF2-40B4-BE49-F238E27FC236}">
                <a16:creationId xmlns:a16="http://schemas.microsoft.com/office/drawing/2014/main" id="{6C32AC3D-1E14-4AE0-8AE9-3BE17D821988}"/>
              </a:ext>
            </a:extLst>
          </p:cNvPr>
          <p:cNvSpPr txBox="1"/>
          <p:nvPr/>
        </p:nvSpPr>
        <p:spPr>
          <a:xfrm>
            <a:off x="17908563" y="5046782"/>
            <a:ext cx="26352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spc="-90" dirty="0">
                <a:latin typeface="Cambria"/>
                <a:cs typeface="Cambria"/>
              </a:rPr>
              <a:t>42</a:t>
            </a:r>
            <a:endParaRPr sz="1850">
              <a:latin typeface="Cambria"/>
              <a:cs typeface="Cambria"/>
            </a:endParaRPr>
          </a:p>
        </p:txBody>
      </p:sp>
      <p:grpSp>
        <p:nvGrpSpPr>
          <p:cNvPr id="210" name="object 76">
            <a:extLst>
              <a:ext uri="{FF2B5EF4-FFF2-40B4-BE49-F238E27FC236}">
                <a16:creationId xmlns:a16="http://schemas.microsoft.com/office/drawing/2014/main" id="{CAE5BC0B-4319-A168-2846-399E5C01E881}"/>
              </a:ext>
            </a:extLst>
          </p:cNvPr>
          <p:cNvGrpSpPr/>
          <p:nvPr/>
        </p:nvGrpSpPr>
        <p:grpSpPr>
          <a:xfrm>
            <a:off x="15212853" y="6907639"/>
            <a:ext cx="963930" cy="1591945"/>
            <a:chOff x="14900070" y="7936931"/>
            <a:chExt cx="963930" cy="1591945"/>
          </a:xfrm>
        </p:grpSpPr>
        <p:sp>
          <p:nvSpPr>
            <p:cNvPr id="211" name="object 77">
              <a:extLst>
                <a:ext uri="{FF2B5EF4-FFF2-40B4-BE49-F238E27FC236}">
                  <a16:creationId xmlns:a16="http://schemas.microsoft.com/office/drawing/2014/main" id="{1AADF3A6-E052-2656-A2F8-E1E4CC277BCE}"/>
                </a:ext>
              </a:extLst>
            </p:cNvPr>
            <p:cNvSpPr/>
            <p:nvPr/>
          </p:nvSpPr>
          <p:spPr>
            <a:xfrm>
              <a:off x="15224667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78">
              <a:extLst>
                <a:ext uri="{FF2B5EF4-FFF2-40B4-BE49-F238E27FC236}">
                  <a16:creationId xmlns:a16="http://schemas.microsoft.com/office/drawing/2014/main" id="{360D145F-1DA5-ECF1-EEFB-0385ED17A33D}"/>
                </a:ext>
              </a:extLst>
            </p:cNvPr>
            <p:cNvSpPr/>
            <p:nvPr/>
          </p:nvSpPr>
          <p:spPr>
            <a:xfrm>
              <a:off x="15538794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79">
              <a:extLst>
                <a:ext uri="{FF2B5EF4-FFF2-40B4-BE49-F238E27FC236}">
                  <a16:creationId xmlns:a16="http://schemas.microsoft.com/office/drawing/2014/main" id="{5A7B7950-67E1-EA8F-8D16-173B4D0366BE}"/>
                </a:ext>
              </a:extLst>
            </p:cNvPr>
            <p:cNvSpPr/>
            <p:nvPr/>
          </p:nvSpPr>
          <p:spPr>
            <a:xfrm>
              <a:off x="14900070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80">
              <a:extLst>
                <a:ext uri="{FF2B5EF4-FFF2-40B4-BE49-F238E27FC236}">
                  <a16:creationId xmlns:a16="http://schemas.microsoft.com/office/drawing/2014/main" id="{CB12AE77-8AB3-6D4F-025F-E0AD60B7DBE4}"/>
                </a:ext>
              </a:extLst>
            </p:cNvPr>
            <p:cNvSpPr/>
            <p:nvPr/>
          </p:nvSpPr>
          <p:spPr>
            <a:xfrm>
              <a:off x="14900070" y="8575655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81">
              <a:extLst>
                <a:ext uri="{FF2B5EF4-FFF2-40B4-BE49-F238E27FC236}">
                  <a16:creationId xmlns:a16="http://schemas.microsoft.com/office/drawing/2014/main" id="{335CEC2B-39CE-76B3-5F11-C3726BACA5CD}"/>
                </a:ext>
              </a:extLst>
            </p:cNvPr>
            <p:cNvSpPr/>
            <p:nvPr/>
          </p:nvSpPr>
          <p:spPr>
            <a:xfrm>
              <a:off x="14900070" y="888978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82">
              <a:extLst>
                <a:ext uri="{FF2B5EF4-FFF2-40B4-BE49-F238E27FC236}">
                  <a16:creationId xmlns:a16="http://schemas.microsoft.com/office/drawing/2014/main" id="{DF816376-E98C-8022-D30B-404381445944}"/>
                </a:ext>
              </a:extLst>
            </p:cNvPr>
            <p:cNvSpPr/>
            <p:nvPr/>
          </p:nvSpPr>
          <p:spPr>
            <a:xfrm>
              <a:off x="14900070" y="920390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83">
              <a:extLst>
                <a:ext uri="{FF2B5EF4-FFF2-40B4-BE49-F238E27FC236}">
                  <a16:creationId xmlns:a16="http://schemas.microsoft.com/office/drawing/2014/main" id="{ED528FE2-B10C-FB26-054C-957F22B6CE70}"/>
                </a:ext>
              </a:extLst>
            </p:cNvPr>
            <p:cNvSpPr/>
            <p:nvPr/>
          </p:nvSpPr>
          <p:spPr>
            <a:xfrm>
              <a:off x="14910541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84">
              <a:extLst>
                <a:ext uri="{FF2B5EF4-FFF2-40B4-BE49-F238E27FC236}">
                  <a16:creationId xmlns:a16="http://schemas.microsoft.com/office/drawing/2014/main" id="{706AA0D5-17DD-0396-E375-C3FA2160BD6B}"/>
                </a:ext>
              </a:extLst>
            </p:cNvPr>
            <p:cNvSpPr/>
            <p:nvPr/>
          </p:nvSpPr>
          <p:spPr>
            <a:xfrm>
              <a:off x="15852920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85">
              <a:extLst>
                <a:ext uri="{FF2B5EF4-FFF2-40B4-BE49-F238E27FC236}">
                  <a16:creationId xmlns:a16="http://schemas.microsoft.com/office/drawing/2014/main" id="{A3CD652B-0463-4606-FE0A-542EFEE6A5E4}"/>
                </a:ext>
              </a:extLst>
            </p:cNvPr>
            <p:cNvSpPr/>
            <p:nvPr/>
          </p:nvSpPr>
          <p:spPr>
            <a:xfrm>
              <a:off x="14900070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86">
              <a:extLst>
                <a:ext uri="{FF2B5EF4-FFF2-40B4-BE49-F238E27FC236}">
                  <a16:creationId xmlns:a16="http://schemas.microsoft.com/office/drawing/2014/main" id="{C8FAFA42-3A6A-A47C-CCF4-482129A8B9EF}"/>
                </a:ext>
              </a:extLst>
            </p:cNvPr>
            <p:cNvSpPr/>
            <p:nvPr/>
          </p:nvSpPr>
          <p:spPr>
            <a:xfrm>
              <a:off x="14900070" y="9518034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1" name="object 87">
            <a:extLst>
              <a:ext uri="{FF2B5EF4-FFF2-40B4-BE49-F238E27FC236}">
                <a16:creationId xmlns:a16="http://schemas.microsoft.com/office/drawing/2014/main" id="{E0997BB8-83F5-FD78-5722-6A00AFC5C649}"/>
              </a:ext>
            </a:extLst>
          </p:cNvPr>
          <p:cNvGrpSpPr/>
          <p:nvPr/>
        </p:nvGrpSpPr>
        <p:grpSpPr>
          <a:xfrm>
            <a:off x="12333359" y="6907639"/>
            <a:ext cx="1591945" cy="335280"/>
            <a:chOff x="12020576" y="7936931"/>
            <a:chExt cx="1591945" cy="335280"/>
          </a:xfrm>
        </p:grpSpPr>
        <p:sp>
          <p:nvSpPr>
            <p:cNvPr id="222" name="object 88">
              <a:extLst>
                <a:ext uri="{FF2B5EF4-FFF2-40B4-BE49-F238E27FC236}">
                  <a16:creationId xmlns:a16="http://schemas.microsoft.com/office/drawing/2014/main" id="{2C886C48-46B0-DE92-8842-547E72B222E5}"/>
                </a:ext>
              </a:extLst>
            </p:cNvPr>
            <p:cNvSpPr/>
            <p:nvPr/>
          </p:nvSpPr>
          <p:spPr>
            <a:xfrm>
              <a:off x="12345173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89">
              <a:extLst>
                <a:ext uri="{FF2B5EF4-FFF2-40B4-BE49-F238E27FC236}">
                  <a16:creationId xmlns:a16="http://schemas.microsoft.com/office/drawing/2014/main" id="{F1089A07-1E06-2F54-848E-36CE33838B25}"/>
                </a:ext>
              </a:extLst>
            </p:cNvPr>
            <p:cNvSpPr/>
            <p:nvPr/>
          </p:nvSpPr>
          <p:spPr>
            <a:xfrm>
              <a:off x="12659300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90">
              <a:extLst>
                <a:ext uri="{FF2B5EF4-FFF2-40B4-BE49-F238E27FC236}">
                  <a16:creationId xmlns:a16="http://schemas.microsoft.com/office/drawing/2014/main" id="{B56F310F-29AE-F83D-7F2C-16A98921FDF9}"/>
                </a:ext>
              </a:extLst>
            </p:cNvPr>
            <p:cNvSpPr/>
            <p:nvPr/>
          </p:nvSpPr>
          <p:spPr>
            <a:xfrm>
              <a:off x="12973426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91">
              <a:extLst>
                <a:ext uri="{FF2B5EF4-FFF2-40B4-BE49-F238E27FC236}">
                  <a16:creationId xmlns:a16="http://schemas.microsoft.com/office/drawing/2014/main" id="{D880C6A1-761F-D38E-22EC-F740892B4F07}"/>
                </a:ext>
              </a:extLst>
            </p:cNvPr>
            <p:cNvSpPr/>
            <p:nvPr/>
          </p:nvSpPr>
          <p:spPr>
            <a:xfrm>
              <a:off x="13287553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92">
              <a:extLst>
                <a:ext uri="{FF2B5EF4-FFF2-40B4-BE49-F238E27FC236}">
                  <a16:creationId xmlns:a16="http://schemas.microsoft.com/office/drawing/2014/main" id="{D3C21AF5-126E-8CD5-01AC-8EE09C7A452C}"/>
                </a:ext>
              </a:extLst>
            </p:cNvPr>
            <p:cNvSpPr/>
            <p:nvPr/>
          </p:nvSpPr>
          <p:spPr>
            <a:xfrm>
              <a:off x="12031047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93">
              <a:extLst>
                <a:ext uri="{FF2B5EF4-FFF2-40B4-BE49-F238E27FC236}">
                  <a16:creationId xmlns:a16="http://schemas.microsoft.com/office/drawing/2014/main" id="{BB21CEC4-0FB7-6AE1-3326-5B561B2E2025}"/>
                </a:ext>
              </a:extLst>
            </p:cNvPr>
            <p:cNvSpPr/>
            <p:nvPr/>
          </p:nvSpPr>
          <p:spPr>
            <a:xfrm>
              <a:off x="13601680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94">
              <a:extLst>
                <a:ext uri="{FF2B5EF4-FFF2-40B4-BE49-F238E27FC236}">
                  <a16:creationId xmlns:a16="http://schemas.microsoft.com/office/drawing/2014/main" id="{11B15562-67FD-E5F1-DAE9-BB6BBF8B7CE8}"/>
                </a:ext>
              </a:extLst>
            </p:cNvPr>
            <p:cNvSpPr/>
            <p:nvPr/>
          </p:nvSpPr>
          <p:spPr>
            <a:xfrm>
              <a:off x="12020576" y="7947401"/>
              <a:ext cx="1591945" cy="0"/>
            </a:xfrm>
            <a:custGeom>
              <a:avLst/>
              <a:gdLst/>
              <a:ahLst/>
              <a:cxnLst/>
              <a:rect l="l" t="t" r="r" b="b"/>
              <a:pathLst>
                <a:path w="1591944">
                  <a:moveTo>
                    <a:pt x="0" y="0"/>
                  </a:moveTo>
                  <a:lnTo>
                    <a:pt x="1591574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95">
              <a:extLst>
                <a:ext uri="{FF2B5EF4-FFF2-40B4-BE49-F238E27FC236}">
                  <a16:creationId xmlns:a16="http://schemas.microsoft.com/office/drawing/2014/main" id="{A69ABD49-D73E-06C2-7EEF-C18A132AA02A}"/>
                </a:ext>
              </a:extLst>
            </p:cNvPr>
            <p:cNvSpPr/>
            <p:nvPr/>
          </p:nvSpPr>
          <p:spPr>
            <a:xfrm>
              <a:off x="12020576" y="8261528"/>
              <a:ext cx="1591945" cy="0"/>
            </a:xfrm>
            <a:custGeom>
              <a:avLst/>
              <a:gdLst/>
              <a:ahLst/>
              <a:cxnLst/>
              <a:rect l="l" t="t" r="r" b="b"/>
              <a:pathLst>
                <a:path w="1591944">
                  <a:moveTo>
                    <a:pt x="0" y="0"/>
                  </a:moveTo>
                  <a:lnTo>
                    <a:pt x="1591574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0" name="object 96">
            <a:extLst>
              <a:ext uri="{FF2B5EF4-FFF2-40B4-BE49-F238E27FC236}">
                <a16:creationId xmlns:a16="http://schemas.microsoft.com/office/drawing/2014/main" id="{751C9EBF-B4E8-9DAC-D9A6-F231E6DBF341}"/>
              </a:ext>
            </a:extLst>
          </p:cNvPr>
          <p:cNvGrpSpPr/>
          <p:nvPr/>
        </p:nvGrpSpPr>
        <p:grpSpPr>
          <a:xfrm>
            <a:off x="17631628" y="6907639"/>
            <a:ext cx="963930" cy="335280"/>
            <a:chOff x="17318845" y="7936931"/>
            <a:chExt cx="963930" cy="335280"/>
          </a:xfrm>
        </p:grpSpPr>
        <p:sp>
          <p:nvSpPr>
            <p:cNvPr id="231" name="object 97">
              <a:extLst>
                <a:ext uri="{FF2B5EF4-FFF2-40B4-BE49-F238E27FC236}">
                  <a16:creationId xmlns:a16="http://schemas.microsoft.com/office/drawing/2014/main" id="{042BC6BC-4B34-00A4-52EA-D027669D4B39}"/>
                </a:ext>
              </a:extLst>
            </p:cNvPr>
            <p:cNvSpPr/>
            <p:nvPr/>
          </p:nvSpPr>
          <p:spPr>
            <a:xfrm>
              <a:off x="17643442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98">
              <a:extLst>
                <a:ext uri="{FF2B5EF4-FFF2-40B4-BE49-F238E27FC236}">
                  <a16:creationId xmlns:a16="http://schemas.microsoft.com/office/drawing/2014/main" id="{46C075BA-BAB5-9D81-F108-19AFE10FABB6}"/>
                </a:ext>
              </a:extLst>
            </p:cNvPr>
            <p:cNvSpPr/>
            <p:nvPr/>
          </p:nvSpPr>
          <p:spPr>
            <a:xfrm>
              <a:off x="17957569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99">
              <a:extLst>
                <a:ext uri="{FF2B5EF4-FFF2-40B4-BE49-F238E27FC236}">
                  <a16:creationId xmlns:a16="http://schemas.microsoft.com/office/drawing/2014/main" id="{94001B0D-A760-A785-3EB0-F3F7DA105001}"/>
                </a:ext>
              </a:extLst>
            </p:cNvPr>
            <p:cNvSpPr/>
            <p:nvPr/>
          </p:nvSpPr>
          <p:spPr>
            <a:xfrm>
              <a:off x="17329316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100">
              <a:extLst>
                <a:ext uri="{FF2B5EF4-FFF2-40B4-BE49-F238E27FC236}">
                  <a16:creationId xmlns:a16="http://schemas.microsoft.com/office/drawing/2014/main" id="{E5EC43AF-730B-9A65-B215-55265C9CFDC9}"/>
                </a:ext>
              </a:extLst>
            </p:cNvPr>
            <p:cNvSpPr/>
            <p:nvPr/>
          </p:nvSpPr>
          <p:spPr>
            <a:xfrm>
              <a:off x="18271695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101">
              <a:extLst>
                <a:ext uri="{FF2B5EF4-FFF2-40B4-BE49-F238E27FC236}">
                  <a16:creationId xmlns:a16="http://schemas.microsoft.com/office/drawing/2014/main" id="{BF751AEE-66D5-CEE4-CAD4-B4E9B38FA4ED}"/>
                </a:ext>
              </a:extLst>
            </p:cNvPr>
            <p:cNvSpPr/>
            <p:nvPr/>
          </p:nvSpPr>
          <p:spPr>
            <a:xfrm>
              <a:off x="17318845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102">
              <a:extLst>
                <a:ext uri="{FF2B5EF4-FFF2-40B4-BE49-F238E27FC236}">
                  <a16:creationId xmlns:a16="http://schemas.microsoft.com/office/drawing/2014/main" id="{99940769-89AC-D0DE-6F90-B873E9956B60}"/>
                </a:ext>
              </a:extLst>
            </p:cNvPr>
            <p:cNvSpPr/>
            <p:nvPr/>
          </p:nvSpPr>
          <p:spPr>
            <a:xfrm>
              <a:off x="17318845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7" name="object 103">
            <a:extLst>
              <a:ext uri="{FF2B5EF4-FFF2-40B4-BE49-F238E27FC236}">
                <a16:creationId xmlns:a16="http://schemas.microsoft.com/office/drawing/2014/main" id="{993BC25C-E16E-E61E-F099-97E49F815540}"/>
              </a:ext>
            </a:extLst>
          </p:cNvPr>
          <p:cNvSpPr/>
          <p:nvPr/>
        </p:nvSpPr>
        <p:spPr>
          <a:xfrm>
            <a:off x="14372658" y="6900499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321341" y="0"/>
                </a:moveTo>
                <a:lnTo>
                  <a:pt x="320042" y="0"/>
                </a:lnTo>
                <a:lnTo>
                  <a:pt x="190831" y="129231"/>
                </a:lnTo>
                <a:lnTo>
                  <a:pt x="189973" y="129231"/>
                </a:lnTo>
                <a:lnTo>
                  <a:pt x="61139" y="397"/>
                </a:lnTo>
                <a:lnTo>
                  <a:pt x="60081" y="209"/>
                </a:lnTo>
                <a:lnTo>
                  <a:pt x="59034" y="397"/>
                </a:lnTo>
                <a:lnTo>
                  <a:pt x="0" y="59443"/>
                </a:lnTo>
                <a:lnTo>
                  <a:pt x="0" y="60731"/>
                </a:lnTo>
                <a:lnTo>
                  <a:pt x="129231" y="189952"/>
                </a:lnTo>
                <a:lnTo>
                  <a:pt x="129231" y="190810"/>
                </a:lnTo>
                <a:lnTo>
                  <a:pt x="0" y="320042"/>
                </a:lnTo>
                <a:lnTo>
                  <a:pt x="0" y="321341"/>
                </a:lnTo>
                <a:lnTo>
                  <a:pt x="59443" y="380784"/>
                </a:lnTo>
                <a:lnTo>
                  <a:pt x="60731" y="380784"/>
                </a:lnTo>
                <a:lnTo>
                  <a:pt x="189952" y="251552"/>
                </a:lnTo>
                <a:lnTo>
                  <a:pt x="190842" y="251552"/>
                </a:lnTo>
                <a:lnTo>
                  <a:pt x="320042" y="380784"/>
                </a:lnTo>
                <a:lnTo>
                  <a:pt x="321341" y="380784"/>
                </a:lnTo>
                <a:lnTo>
                  <a:pt x="380784" y="321341"/>
                </a:lnTo>
                <a:lnTo>
                  <a:pt x="380784" y="320042"/>
                </a:lnTo>
                <a:lnTo>
                  <a:pt x="251552" y="190831"/>
                </a:lnTo>
                <a:lnTo>
                  <a:pt x="251552" y="189941"/>
                </a:lnTo>
                <a:lnTo>
                  <a:pt x="380773" y="60731"/>
                </a:lnTo>
                <a:lnTo>
                  <a:pt x="380773" y="59432"/>
                </a:lnTo>
                <a:lnTo>
                  <a:pt x="3213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104">
            <a:extLst>
              <a:ext uri="{FF2B5EF4-FFF2-40B4-BE49-F238E27FC236}">
                <a16:creationId xmlns:a16="http://schemas.microsoft.com/office/drawing/2014/main" id="{1198D895-44C4-5E95-A64E-3392DCE1F6F4}"/>
              </a:ext>
            </a:extLst>
          </p:cNvPr>
          <p:cNvSpPr txBox="1"/>
          <p:nvPr/>
        </p:nvSpPr>
        <p:spPr>
          <a:xfrm>
            <a:off x="15529265" y="6360853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239" name="object 105">
            <a:extLst>
              <a:ext uri="{FF2B5EF4-FFF2-40B4-BE49-F238E27FC236}">
                <a16:creationId xmlns:a16="http://schemas.microsoft.com/office/drawing/2014/main" id="{F4A7F48A-AE04-B287-2B4B-8FF6B0BCC48A}"/>
              </a:ext>
            </a:extLst>
          </p:cNvPr>
          <p:cNvSpPr txBox="1"/>
          <p:nvPr/>
        </p:nvSpPr>
        <p:spPr>
          <a:xfrm>
            <a:off x="12982850" y="6360853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240" name="object 106">
            <a:extLst>
              <a:ext uri="{FF2B5EF4-FFF2-40B4-BE49-F238E27FC236}">
                <a16:creationId xmlns:a16="http://schemas.microsoft.com/office/drawing/2014/main" id="{460084BD-F987-C98C-39F1-3DF04FA15AF2}"/>
              </a:ext>
            </a:extLst>
          </p:cNvPr>
          <p:cNvSpPr txBox="1"/>
          <p:nvPr/>
        </p:nvSpPr>
        <p:spPr>
          <a:xfrm>
            <a:off x="16663825" y="6538490"/>
            <a:ext cx="478155" cy="9302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00" b="1" spc="114" dirty="0">
                <a:latin typeface="Arial"/>
                <a:cs typeface="Arial"/>
              </a:rPr>
              <a:t>=</a:t>
            </a:r>
            <a:endParaRPr sz="5900">
              <a:latin typeface="Arial"/>
              <a:cs typeface="Arial"/>
            </a:endParaRPr>
          </a:p>
        </p:txBody>
      </p:sp>
      <p:sp>
        <p:nvSpPr>
          <p:cNvPr id="241" name="object 107">
            <a:extLst>
              <a:ext uri="{FF2B5EF4-FFF2-40B4-BE49-F238E27FC236}">
                <a16:creationId xmlns:a16="http://schemas.microsoft.com/office/drawing/2014/main" id="{6B681985-4229-6920-5F9F-BACA6F368370}"/>
              </a:ext>
            </a:extLst>
          </p:cNvPr>
          <p:cNvSpPr txBox="1"/>
          <p:nvPr/>
        </p:nvSpPr>
        <p:spPr>
          <a:xfrm>
            <a:off x="17944154" y="6360853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242" name="object 108">
            <a:extLst>
              <a:ext uri="{FF2B5EF4-FFF2-40B4-BE49-F238E27FC236}">
                <a16:creationId xmlns:a16="http://schemas.microsoft.com/office/drawing/2014/main" id="{B7B6460D-F716-1F66-16BC-97A46511C7EE}"/>
              </a:ext>
            </a:extLst>
          </p:cNvPr>
          <p:cNvSpPr txBox="1"/>
          <p:nvPr/>
        </p:nvSpPr>
        <p:spPr>
          <a:xfrm>
            <a:off x="15450984" y="8455818"/>
            <a:ext cx="66040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950" b="1" spc="-7" baseline="-20202" dirty="0">
                <a:latin typeface="Times New Roman"/>
                <a:cs typeface="Times New Roman"/>
              </a:rPr>
              <a:t>W</a:t>
            </a:r>
            <a:r>
              <a:rPr sz="2350" i="1" spc="-5" dirty="0">
                <a:latin typeface="Times New Roman"/>
                <a:cs typeface="Times New Roman"/>
              </a:rPr>
              <a:t>T</a:t>
            </a:r>
            <a:endParaRPr sz="2350" dirty="0">
              <a:latin typeface="Times New Roman"/>
              <a:cs typeface="Times New Roman"/>
            </a:endParaRPr>
          </a:p>
        </p:txBody>
      </p:sp>
      <p:sp>
        <p:nvSpPr>
          <p:cNvPr id="243" name="object 109">
            <a:extLst>
              <a:ext uri="{FF2B5EF4-FFF2-40B4-BE49-F238E27FC236}">
                <a16:creationId xmlns:a16="http://schemas.microsoft.com/office/drawing/2014/main" id="{417F42C9-8A95-8785-5252-F786961BFF07}"/>
              </a:ext>
            </a:extLst>
          </p:cNvPr>
          <p:cNvSpPr txBox="1"/>
          <p:nvPr/>
        </p:nvSpPr>
        <p:spPr>
          <a:xfrm>
            <a:off x="12963446" y="8506004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X</a:t>
            </a:r>
            <a:endParaRPr sz="3300" dirty="0">
              <a:latin typeface="Times New Roman"/>
              <a:cs typeface="Times New Roman"/>
            </a:endParaRPr>
          </a:p>
        </p:txBody>
      </p:sp>
      <p:sp>
        <p:nvSpPr>
          <p:cNvPr id="244" name="object 110">
            <a:extLst>
              <a:ext uri="{FF2B5EF4-FFF2-40B4-BE49-F238E27FC236}">
                <a16:creationId xmlns:a16="http://schemas.microsoft.com/office/drawing/2014/main" id="{97877CF1-E3BA-66F2-858B-96F05056700B}"/>
              </a:ext>
            </a:extLst>
          </p:cNvPr>
          <p:cNvSpPr txBox="1"/>
          <p:nvPr/>
        </p:nvSpPr>
        <p:spPr>
          <a:xfrm>
            <a:off x="17949263" y="8506004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Y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245" name="object 111">
            <a:extLst>
              <a:ext uri="{FF2B5EF4-FFF2-40B4-BE49-F238E27FC236}">
                <a16:creationId xmlns:a16="http://schemas.microsoft.com/office/drawing/2014/main" id="{B9AC3020-4B08-9358-9168-184E5B8E69EB}"/>
              </a:ext>
            </a:extLst>
          </p:cNvPr>
          <p:cNvSpPr txBox="1"/>
          <p:nvPr/>
        </p:nvSpPr>
        <p:spPr>
          <a:xfrm>
            <a:off x="14847359" y="7389552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47" name="object 3">
                <a:extLst>
                  <a:ext uri="{FF2B5EF4-FFF2-40B4-BE49-F238E27FC236}">
                    <a16:creationId xmlns:a16="http://schemas.microsoft.com/office/drawing/2014/main" id="{0FBEAF79-9F39-5E74-305A-35FE11B4AE0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21576960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en-US" altLang="zh-TW" sz="280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sz="2800" i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47" name="object 3">
                <a:extLst>
                  <a:ext uri="{FF2B5EF4-FFF2-40B4-BE49-F238E27FC236}">
                    <a16:creationId xmlns:a16="http://schemas.microsoft.com/office/drawing/2014/main" id="{0FBEAF79-9F39-5E74-305A-35FE11B4AE0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21576960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2"/>
                          <a:stretch>
                            <a:fillRect l="-81769" t="-100000" r="-268" b="-3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sz="2800" i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0306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259" name="表格 258">
            <a:extLst>
              <a:ext uri="{FF2B5EF4-FFF2-40B4-BE49-F238E27FC236}">
                <a16:creationId xmlns:a16="http://schemas.microsoft.com/office/drawing/2014/main" id="{338F1869-6D22-8E3A-A9B4-BE2C31F3A8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792080"/>
              </p:ext>
            </p:extLst>
          </p:nvPr>
        </p:nvGraphicFramePr>
        <p:xfrm>
          <a:off x="2952927" y="7701143"/>
          <a:ext cx="5230493" cy="33601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377397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4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400" b="0" spc="5" dirty="0">
                          <a:latin typeface="Arial"/>
                          <a:cs typeface="Arial"/>
                        </a:rPr>
                        <a:t> </a:t>
                      </a:r>
                      <a:endParaRPr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Height/Width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>
                          <a:latin typeface="Times New Roman"/>
                          <a:cs typeface="Times New Roman"/>
                        </a:rPr>
                        <a:t>g</a:t>
                      </a: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Groups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32033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一張含有 正方形, 行, Rectangle, 方塊 的圖片&#10;&#10;自動產生的描述">
            <a:extLst>
              <a:ext uri="{FF2B5EF4-FFF2-40B4-BE49-F238E27FC236}">
                <a16:creationId xmlns:a16="http://schemas.microsoft.com/office/drawing/2014/main" id="{43EE9690-ADA4-1EA2-8405-C5132A203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802" y="7046937"/>
            <a:ext cx="3511807" cy="348636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75"/>
              <a:t>Number</a:t>
            </a:r>
            <a:r>
              <a:rPr lang="en-US" spc="-305"/>
              <a:t> </a:t>
            </a:r>
            <a:r>
              <a:rPr lang="en-US" spc="-70"/>
              <a:t>of</a:t>
            </a:r>
            <a:r>
              <a:rPr lang="en-US" spc="-300"/>
              <a:t> </a:t>
            </a:r>
            <a:r>
              <a:rPr lang="en-US" spc="-65"/>
              <a:t>Parameters</a:t>
            </a:r>
            <a:r>
              <a:rPr lang="en-US" spc="-300"/>
              <a:t> </a:t>
            </a:r>
            <a:r>
              <a:rPr lang="en-US" spc="-135"/>
              <a:t>(#Parameters)</a:t>
            </a:r>
            <a:endParaRPr lang="en-US" spc="-135" dirty="0"/>
          </a:p>
        </p:txBody>
      </p:sp>
      <p:sp>
        <p:nvSpPr>
          <p:cNvPr id="83" name="object 8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57</a:t>
            </a:fld>
            <a:endParaRPr lang="en-US" altLang="zh-TW" spc="75" dirty="0"/>
          </a:p>
        </p:txBody>
      </p:sp>
      <p:pic>
        <p:nvPicPr>
          <p:cNvPr id="5" name="圖片 4" descr="一張含有 正方形, 方塊 的圖片&#10;&#10;自動產生的描述">
            <a:extLst>
              <a:ext uri="{FF2B5EF4-FFF2-40B4-BE49-F238E27FC236}">
                <a16:creationId xmlns:a16="http://schemas.microsoft.com/office/drawing/2014/main" id="{2F8514FA-D97F-2AED-B8C6-49133E153A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241" y="3524482"/>
            <a:ext cx="2994153" cy="3164552"/>
          </a:xfrm>
          <a:prstGeom prst="rect">
            <a:avLst/>
          </a:prstGeom>
        </p:spPr>
      </p:pic>
      <p:pic>
        <p:nvPicPr>
          <p:cNvPr id="7" name="圖片 6" descr="一張含有 方塊, 設計 的圖片&#10;&#10;描述是以中可信度自動產生">
            <a:extLst>
              <a:ext uri="{FF2B5EF4-FFF2-40B4-BE49-F238E27FC236}">
                <a16:creationId xmlns:a16="http://schemas.microsoft.com/office/drawing/2014/main" id="{D2EA3900-D607-A659-22BE-EA1F78D3C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7104" y="2987675"/>
            <a:ext cx="5965409" cy="48549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object 3">
                <a:extLst>
                  <a:ext uri="{FF2B5EF4-FFF2-40B4-BE49-F238E27FC236}">
                    <a16:creationId xmlns:a16="http://schemas.microsoft.com/office/drawing/2014/main" id="{62CE7D21-2CBD-4A50-AACE-860D6E8B1BF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3499784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en-US" altLang="zh-TW" sz="280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sz="2800" i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object 3">
                <a:extLst>
                  <a:ext uri="{FF2B5EF4-FFF2-40B4-BE49-F238E27FC236}">
                    <a16:creationId xmlns:a16="http://schemas.microsoft.com/office/drawing/2014/main" id="{62CE7D21-2CBD-4A50-AACE-860D6E8B1BF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3499784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5"/>
                          <a:stretch>
                            <a:fillRect l="-81769" t="-100000" r="-268" b="-3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5"/>
                          <a:stretch>
                            <a:fillRect l="-81769" t="-202667" r="-268" b="-23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sz="2800" i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0306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26" name="表格 25">
            <a:extLst>
              <a:ext uri="{FF2B5EF4-FFF2-40B4-BE49-F238E27FC236}">
                <a16:creationId xmlns:a16="http://schemas.microsoft.com/office/drawing/2014/main" id="{8D2B22AF-54B8-39EA-B6B3-E728D01A25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792080"/>
              </p:ext>
            </p:extLst>
          </p:nvPr>
        </p:nvGraphicFramePr>
        <p:xfrm>
          <a:off x="2952927" y="7701143"/>
          <a:ext cx="5230493" cy="33601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377397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4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400" b="0" spc="5" dirty="0">
                          <a:latin typeface="Arial"/>
                          <a:cs typeface="Arial"/>
                        </a:rPr>
                        <a:t> </a:t>
                      </a:r>
                      <a:endParaRPr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Height/Width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>
                          <a:latin typeface="Times New Roman"/>
                          <a:cs typeface="Times New Roman"/>
                        </a:rPr>
                        <a:t>g</a:t>
                      </a: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Groups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320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71201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行, 圖表, Rectangle, 平行 的圖片&#10;&#10;自動產生的描述">
            <a:extLst>
              <a:ext uri="{FF2B5EF4-FFF2-40B4-BE49-F238E27FC236}">
                <a16:creationId xmlns:a16="http://schemas.microsoft.com/office/drawing/2014/main" id="{C768EAD5-900E-EF9A-FCF0-71605482B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6954" y="3564449"/>
            <a:ext cx="5544943" cy="5816754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75"/>
              <a:t>Number</a:t>
            </a:r>
            <a:r>
              <a:rPr lang="en-US" spc="-305"/>
              <a:t> </a:t>
            </a:r>
            <a:r>
              <a:rPr lang="en-US" spc="-70"/>
              <a:t>of</a:t>
            </a:r>
            <a:r>
              <a:rPr lang="en-US" spc="-300"/>
              <a:t> </a:t>
            </a:r>
            <a:r>
              <a:rPr lang="en-US" spc="-65"/>
              <a:t>Parameters</a:t>
            </a:r>
            <a:r>
              <a:rPr lang="en-US" spc="-300"/>
              <a:t> </a:t>
            </a:r>
            <a:r>
              <a:rPr lang="en-US" spc="-135"/>
              <a:t>(#Parameters)</a:t>
            </a:r>
            <a:endParaRPr lang="en-US" spc="-135" dirty="0"/>
          </a:p>
        </p:txBody>
      </p:sp>
      <p:sp>
        <p:nvSpPr>
          <p:cNvPr id="83" name="object 8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58</a:t>
            </a:fld>
            <a:endParaRPr lang="en-US" altLang="zh-TW" spc="75" dirty="0"/>
          </a:p>
        </p:txBody>
      </p:sp>
      <p:pic>
        <p:nvPicPr>
          <p:cNvPr id="4" name="圖片 3" descr="一張含有 正方形, 行, Rectangle, 方塊 的圖片&#10;&#10;自動產生的描述">
            <a:extLst>
              <a:ext uri="{FF2B5EF4-FFF2-40B4-BE49-F238E27FC236}">
                <a16:creationId xmlns:a16="http://schemas.microsoft.com/office/drawing/2014/main" id="{D5B56484-E8A1-67A7-4B19-9AE9E311D2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802" y="5519530"/>
            <a:ext cx="3511807" cy="3486360"/>
          </a:xfrm>
          <a:prstGeom prst="rect">
            <a:avLst/>
          </a:prstGeom>
        </p:spPr>
      </p:pic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447AE49C-86E8-4769-BEEC-4B54EA2628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437545"/>
              </p:ext>
            </p:extLst>
          </p:nvPr>
        </p:nvGraphicFramePr>
        <p:xfrm>
          <a:off x="2952927" y="7701143"/>
          <a:ext cx="5230493" cy="33601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377397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4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400" b="0" spc="5" dirty="0">
                          <a:latin typeface="Arial"/>
                          <a:cs typeface="Arial"/>
                        </a:rPr>
                        <a:t> </a:t>
                      </a:r>
                      <a:endParaRPr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Height/Width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>
                          <a:latin typeface="Times New Roman"/>
                          <a:cs typeface="Times New Roman"/>
                        </a:rPr>
                        <a:t>g</a:t>
                      </a: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Groups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32033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0" name="object 3">
                <a:extLst>
                  <a:ext uri="{FF2B5EF4-FFF2-40B4-BE49-F238E27FC236}">
                    <a16:creationId xmlns:a16="http://schemas.microsoft.com/office/drawing/2014/main" id="{F0D43E13-7039-7281-ED53-3B52A56049E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60737686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en-US" altLang="zh-TW" sz="280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ar-AE" altLang="zh-TW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  <m:r>
                                <a:rPr lang="en-US" altLang="zh-TW" sz="2800" b="0" i="1" smtClean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altLang="zh-TW" sz="2800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r>
                                <a:rPr lang="ar-AE" altLang="zh-TW" sz="280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zh-TW" sz="2800" b="0" i="1" smtClean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altLang="zh-TW" sz="2800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r>
                                <a:rPr lang="ar-AE" altLang="zh-TW" sz="2800" b="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sub>
                              </m:sSub>
                              <m:r>
                                <a:rPr lang="ar-AE" altLang="zh-TW" sz="2800" b="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  <m:r>
                                <a:rPr lang="en-US" altLang="zh-TW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</m:oMath>
                          </a14:m>
                          <a:r>
                            <a:rPr lang="en-US" altLang="zh-TW" sz="2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g</a:t>
                          </a:r>
                          <a:endParaRPr lang="en-US" altLang="zh-TW" sz="2800" b="0" i="1" dirty="0">
                            <a:latin typeface="Cambria Math" panose="02040503050406030204" pitchFamily="18" charset="0"/>
                          </a:endParaRPr>
                        </a:p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altLang="zh-TW" sz="28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ar-AE" altLang="zh-TW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  <m:r>
                                <a:rPr lang="ar-AE" altLang="zh-TW" sz="280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ar-AE" altLang="zh-TW" sz="2800" b="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sub>
                              </m:sSub>
                              <m:r>
                                <a:rPr lang="ar-AE" altLang="zh-TW" sz="2800" b="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  <m:r>
                                <a:rPr lang="en-US" altLang="zh-TW" sz="2800" b="0" smtClean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</m:oMath>
                          </a14:m>
                          <a:r>
                            <a:rPr lang="en-US" altLang="zh-TW" sz="2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</a:t>
                          </a:r>
                          <a:endParaRPr sz="2800" i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0" name="object 3">
                <a:extLst>
                  <a:ext uri="{FF2B5EF4-FFF2-40B4-BE49-F238E27FC236}">
                    <a16:creationId xmlns:a16="http://schemas.microsoft.com/office/drawing/2014/main" id="{F0D43E13-7039-7281-ED53-3B52A56049E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60737686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4"/>
                          <a:stretch>
                            <a:fillRect l="-81769" t="-100000" r="-268" b="-3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4"/>
                          <a:stretch>
                            <a:fillRect l="-81769" t="-202667" r="-268" b="-23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4"/>
                          <a:stretch>
                            <a:fillRect l="-81769" t="-298684" r="-268" b="-1289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0306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9545352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75"/>
              <a:t>Number</a:t>
            </a:r>
            <a:r>
              <a:rPr lang="en-US" spc="-305"/>
              <a:t> </a:t>
            </a:r>
            <a:r>
              <a:rPr lang="en-US" spc="-70"/>
              <a:t>of</a:t>
            </a:r>
            <a:r>
              <a:rPr lang="en-US" spc="-300"/>
              <a:t> </a:t>
            </a:r>
            <a:r>
              <a:rPr lang="en-US" spc="-65"/>
              <a:t>Parameters</a:t>
            </a:r>
            <a:r>
              <a:rPr lang="en-US" spc="-300"/>
              <a:t> </a:t>
            </a:r>
            <a:r>
              <a:rPr lang="en-US" spc="-135"/>
              <a:t>(#Parameters)</a:t>
            </a:r>
            <a:endParaRPr lang="en-US" spc="-135" dirty="0"/>
          </a:p>
        </p:txBody>
      </p:sp>
      <p:sp>
        <p:nvSpPr>
          <p:cNvPr id="83" name="object 8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59</a:t>
            </a:fld>
            <a:endParaRPr lang="en-US" altLang="zh-TW" spc="75" dirty="0"/>
          </a:p>
        </p:txBody>
      </p:sp>
      <p:graphicFrame>
        <p:nvGraphicFramePr>
          <p:cNvPr id="10" name="object 10">
            <a:extLst>
              <a:ext uri="{FF2B5EF4-FFF2-40B4-BE49-F238E27FC236}">
                <a16:creationId xmlns:a16="http://schemas.microsoft.com/office/drawing/2014/main" id="{DBFF3DC1-D128-CD69-EED8-31990002D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472685"/>
              </p:ext>
            </p:extLst>
          </p:nvPr>
        </p:nvGraphicFramePr>
        <p:xfrm>
          <a:off x="15460555" y="4546928"/>
          <a:ext cx="4185916" cy="523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3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235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EE5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5D8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DCC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5BFE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DB2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6A5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409A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8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object 11">
            <a:extLst>
              <a:ext uri="{FF2B5EF4-FFF2-40B4-BE49-F238E27FC236}">
                <a16:creationId xmlns:a16="http://schemas.microsoft.com/office/drawing/2014/main" id="{94C592A4-9128-66CF-9144-1B8AC6A4C3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370587"/>
              </p:ext>
            </p:extLst>
          </p:nvPr>
        </p:nvGraphicFramePr>
        <p:xfrm>
          <a:off x="15460555" y="8032060"/>
          <a:ext cx="4185916" cy="523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3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235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FEF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6E6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FDEE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7D6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1CE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C5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48BDC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AD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object 12">
            <a:extLst>
              <a:ext uri="{FF2B5EF4-FFF2-40B4-BE49-F238E27FC236}">
                <a16:creationId xmlns:a16="http://schemas.microsoft.com/office/drawing/2014/main" id="{81816023-ACBF-E9DC-D37A-893CDE937562}"/>
              </a:ext>
            </a:extLst>
          </p:cNvPr>
          <p:cNvSpPr txBox="1"/>
          <p:nvPr/>
        </p:nvSpPr>
        <p:spPr>
          <a:xfrm>
            <a:off x="17392677" y="8531030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83461F33-68FC-AF5A-ABD0-BA536A52DDD2}"/>
              </a:ext>
            </a:extLst>
          </p:cNvPr>
          <p:cNvSpPr txBox="1"/>
          <p:nvPr/>
        </p:nvSpPr>
        <p:spPr>
          <a:xfrm>
            <a:off x="17553513" y="1816608"/>
            <a:ext cx="1746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c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5BF670F8-C11E-530E-62ED-CCF7ECA1B93C}"/>
              </a:ext>
            </a:extLst>
          </p:cNvPr>
          <p:cNvSpPr txBox="1"/>
          <p:nvPr/>
        </p:nvSpPr>
        <p:spPr>
          <a:xfrm>
            <a:off x="17579335" y="4163816"/>
            <a:ext cx="9207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i="1" spc="5" dirty="0">
                <a:latin typeface="Times New Roman"/>
                <a:cs typeface="Times New Roman"/>
              </a:rPr>
              <a:t>i</a:t>
            </a:r>
            <a:endParaRPr sz="1850">
              <a:latin typeface="Times New Roman"/>
              <a:cs typeface="Times New Roman"/>
            </a:endParaRPr>
          </a:p>
        </p:txBody>
      </p:sp>
      <p:grpSp>
        <p:nvGrpSpPr>
          <p:cNvPr id="15" name="object 15">
            <a:extLst>
              <a:ext uri="{FF2B5EF4-FFF2-40B4-BE49-F238E27FC236}">
                <a16:creationId xmlns:a16="http://schemas.microsoft.com/office/drawing/2014/main" id="{92A89292-6744-2B1D-2CE6-A607586C31A2}"/>
              </a:ext>
            </a:extLst>
          </p:cNvPr>
          <p:cNvGrpSpPr/>
          <p:nvPr/>
        </p:nvGrpSpPr>
        <p:grpSpPr>
          <a:xfrm>
            <a:off x="19315305" y="5250182"/>
            <a:ext cx="100965" cy="2613025"/>
            <a:chOff x="18649033" y="6957667"/>
            <a:chExt cx="100965" cy="2613025"/>
          </a:xfrm>
        </p:grpSpPr>
        <p:sp>
          <p:nvSpPr>
            <p:cNvPr id="16" name="object 16">
              <a:extLst>
                <a:ext uri="{FF2B5EF4-FFF2-40B4-BE49-F238E27FC236}">
                  <a16:creationId xmlns:a16="http://schemas.microsoft.com/office/drawing/2014/main" id="{A889E245-50BA-EC8E-DA89-BD2DF0A78286}"/>
                </a:ext>
              </a:extLst>
            </p:cNvPr>
            <p:cNvSpPr/>
            <p:nvPr/>
          </p:nvSpPr>
          <p:spPr>
            <a:xfrm>
              <a:off x="18699294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E66F7355-3980-0AE2-F3D1-92DEBCE5DA0B}"/>
                </a:ext>
              </a:extLst>
            </p:cNvPr>
            <p:cNvSpPr/>
            <p:nvPr/>
          </p:nvSpPr>
          <p:spPr>
            <a:xfrm>
              <a:off x="18649033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>
            <a:extLst>
              <a:ext uri="{FF2B5EF4-FFF2-40B4-BE49-F238E27FC236}">
                <a16:creationId xmlns:a16="http://schemas.microsoft.com/office/drawing/2014/main" id="{29C6228F-2534-C57C-3AD5-32D32227707B}"/>
              </a:ext>
            </a:extLst>
          </p:cNvPr>
          <p:cNvGrpSpPr/>
          <p:nvPr/>
        </p:nvGrpSpPr>
        <p:grpSpPr>
          <a:xfrm>
            <a:off x="15704107" y="5250182"/>
            <a:ext cx="100965" cy="2613025"/>
            <a:chOff x="15037835" y="6957667"/>
            <a:chExt cx="100965" cy="2613025"/>
          </a:xfrm>
        </p:grpSpPr>
        <p:sp>
          <p:nvSpPr>
            <p:cNvPr id="19" name="object 19">
              <a:extLst>
                <a:ext uri="{FF2B5EF4-FFF2-40B4-BE49-F238E27FC236}">
                  <a16:creationId xmlns:a16="http://schemas.microsoft.com/office/drawing/2014/main" id="{4C823E2C-2CE7-F485-7068-39A0383765DC}"/>
                </a:ext>
              </a:extLst>
            </p:cNvPr>
            <p:cNvSpPr/>
            <p:nvPr/>
          </p:nvSpPr>
          <p:spPr>
            <a:xfrm>
              <a:off x="15088095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>
              <a:extLst>
                <a:ext uri="{FF2B5EF4-FFF2-40B4-BE49-F238E27FC236}">
                  <a16:creationId xmlns:a16="http://schemas.microsoft.com/office/drawing/2014/main" id="{EB8FF997-708C-EBF2-531D-822254CE8C98}"/>
                </a:ext>
              </a:extLst>
            </p:cNvPr>
            <p:cNvSpPr/>
            <p:nvPr/>
          </p:nvSpPr>
          <p:spPr>
            <a:xfrm>
              <a:off x="1503783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>
            <a:extLst>
              <a:ext uri="{FF2B5EF4-FFF2-40B4-BE49-F238E27FC236}">
                <a16:creationId xmlns:a16="http://schemas.microsoft.com/office/drawing/2014/main" id="{EAC233AB-9E7C-76E2-13A0-7D0B953E0C85}"/>
              </a:ext>
            </a:extLst>
          </p:cNvPr>
          <p:cNvGrpSpPr/>
          <p:nvPr/>
        </p:nvGrpSpPr>
        <p:grpSpPr>
          <a:xfrm>
            <a:off x="17251766" y="5250182"/>
            <a:ext cx="100965" cy="2613025"/>
            <a:chOff x="16585494" y="6957667"/>
            <a:chExt cx="100965" cy="2613025"/>
          </a:xfrm>
        </p:grpSpPr>
        <p:sp>
          <p:nvSpPr>
            <p:cNvPr id="22" name="object 22">
              <a:extLst>
                <a:ext uri="{FF2B5EF4-FFF2-40B4-BE49-F238E27FC236}">
                  <a16:creationId xmlns:a16="http://schemas.microsoft.com/office/drawing/2014/main" id="{C4A9B85F-135C-9DBC-7FBB-11D5BD77F6AB}"/>
                </a:ext>
              </a:extLst>
            </p:cNvPr>
            <p:cNvSpPr/>
            <p:nvPr/>
          </p:nvSpPr>
          <p:spPr>
            <a:xfrm>
              <a:off x="16635754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1CC74992-1606-891F-4891-B4A51DDCC91B}"/>
                </a:ext>
              </a:extLst>
            </p:cNvPr>
            <p:cNvSpPr/>
            <p:nvPr/>
          </p:nvSpPr>
          <p:spPr>
            <a:xfrm>
              <a:off x="16585494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>
            <a:extLst>
              <a:ext uri="{FF2B5EF4-FFF2-40B4-BE49-F238E27FC236}">
                <a16:creationId xmlns:a16="http://schemas.microsoft.com/office/drawing/2014/main" id="{9BFB16C4-7552-3EA0-4CAC-8CBFC3945568}"/>
              </a:ext>
            </a:extLst>
          </p:cNvPr>
          <p:cNvGrpSpPr/>
          <p:nvPr/>
        </p:nvGrpSpPr>
        <p:grpSpPr>
          <a:xfrm>
            <a:off x="17767657" y="5250182"/>
            <a:ext cx="100965" cy="2613025"/>
            <a:chOff x="17101385" y="6957667"/>
            <a:chExt cx="100965" cy="2613025"/>
          </a:xfrm>
        </p:grpSpPr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9CDC2F59-9696-52B6-C965-4DC0716EA036}"/>
                </a:ext>
              </a:extLst>
            </p:cNvPr>
            <p:cNvSpPr/>
            <p:nvPr/>
          </p:nvSpPr>
          <p:spPr>
            <a:xfrm>
              <a:off x="17151644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>
              <a:extLst>
                <a:ext uri="{FF2B5EF4-FFF2-40B4-BE49-F238E27FC236}">
                  <a16:creationId xmlns:a16="http://schemas.microsoft.com/office/drawing/2014/main" id="{B263F21F-B3EC-7BCD-3B3F-BF9BDD1471E0}"/>
                </a:ext>
              </a:extLst>
            </p:cNvPr>
            <p:cNvSpPr/>
            <p:nvPr/>
          </p:nvSpPr>
          <p:spPr>
            <a:xfrm>
              <a:off x="1710138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>
            <a:extLst>
              <a:ext uri="{FF2B5EF4-FFF2-40B4-BE49-F238E27FC236}">
                <a16:creationId xmlns:a16="http://schemas.microsoft.com/office/drawing/2014/main" id="{916089FA-3D38-DB1D-51B0-E11945BA8D08}"/>
              </a:ext>
            </a:extLst>
          </p:cNvPr>
          <p:cNvGrpSpPr/>
          <p:nvPr/>
        </p:nvGrpSpPr>
        <p:grpSpPr>
          <a:xfrm>
            <a:off x="16219997" y="5250182"/>
            <a:ext cx="100965" cy="2613025"/>
            <a:chOff x="15553725" y="6957667"/>
            <a:chExt cx="100965" cy="2613025"/>
          </a:xfrm>
        </p:grpSpPr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CA7BFF5E-277D-3439-8C62-14B0A9ABEA21}"/>
                </a:ext>
              </a:extLst>
            </p:cNvPr>
            <p:cNvSpPr/>
            <p:nvPr/>
          </p:nvSpPr>
          <p:spPr>
            <a:xfrm>
              <a:off x="15603985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>
              <a:extLst>
                <a:ext uri="{FF2B5EF4-FFF2-40B4-BE49-F238E27FC236}">
                  <a16:creationId xmlns:a16="http://schemas.microsoft.com/office/drawing/2014/main" id="{D9F242AE-4659-4257-C8BA-BB6F1B1906D8}"/>
                </a:ext>
              </a:extLst>
            </p:cNvPr>
            <p:cNvSpPr/>
            <p:nvPr/>
          </p:nvSpPr>
          <p:spPr>
            <a:xfrm>
              <a:off x="1555372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>
            <a:extLst>
              <a:ext uri="{FF2B5EF4-FFF2-40B4-BE49-F238E27FC236}">
                <a16:creationId xmlns:a16="http://schemas.microsoft.com/office/drawing/2014/main" id="{6A11D676-D3AC-1813-FD90-CC4820CEE65F}"/>
              </a:ext>
            </a:extLst>
          </p:cNvPr>
          <p:cNvGrpSpPr/>
          <p:nvPr/>
        </p:nvGrpSpPr>
        <p:grpSpPr>
          <a:xfrm>
            <a:off x="16735877" y="5250182"/>
            <a:ext cx="100965" cy="2613025"/>
            <a:chOff x="16069605" y="6957667"/>
            <a:chExt cx="100965" cy="2613025"/>
          </a:xfrm>
        </p:grpSpPr>
        <p:sp>
          <p:nvSpPr>
            <p:cNvPr id="31" name="object 31">
              <a:extLst>
                <a:ext uri="{FF2B5EF4-FFF2-40B4-BE49-F238E27FC236}">
                  <a16:creationId xmlns:a16="http://schemas.microsoft.com/office/drawing/2014/main" id="{C985188A-036F-27D5-6AEE-1175150A5202}"/>
                </a:ext>
              </a:extLst>
            </p:cNvPr>
            <p:cNvSpPr/>
            <p:nvPr/>
          </p:nvSpPr>
          <p:spPr>
            <a:xfrm>
              <a:off x="16119865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>
              <a:extLst>
                <a:ext uri="{FF2B5EF4-FFF2-40B4-BE49-F238E27FC236}">
                  <a16:creationId xmlns:a16="http://schemas.microsoft.com/office/drawing/2014/main" id="{1F229B5E-FF3D-EFE8-8C09-402ED29B4724}"/>
                </a:ext>
              </a:extLst>
            </p:cNvPr>
            <p:cNvSpPr/>
            <p:nvPr/>
          </p:nvSpPr>
          <p:spPr>
            <a:xfrm>
              <a:off x="1606960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>
            <a:extLst>
              <a:ext uri="{FF2B5EF4-FFF2-40B4-BE49-F238E27FC236}">
                <a16:creationId xmlns:a16="http://schemas.microsoft.com/office/drawing/2014/main" id="{0566C713-95BA-3E7B-8622-D1763D0B0C12}"/>
              </a:ext>
            </a:extLst>
          </p:cNvPr>
          <p:cNvGrpSpPr/>
          <p:nvPr/>
        </p:nvGrpSpPr>
        <p:grpSpPr>
          <a:xfrm>
            <a:off x="18283536" y="5250182"/>
            <a:ext cx="100965" cy="2613025"/>
            <a:chOff x="17617264" y="6957667"/>
            <a:chExt cx="100965" cy="2613025"/>
          </a:xfrm>
        </p:grpSpPr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09A52A37-95CF-15D7-83CA-AEF64E3F1840}"/>
                </a:ext>
              </a:extLst>
            </p:cNvPr>
            <p:cNvSpPr/>
            <p:nvPr/>
          </p:nvSpPr>
          <p:spPr>
            <a:xfrm>
              <a:off x="17667524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6BE23A51-43E8-496C-1C80-D7190D4D1EAC}"/>
                </a:ext>
              </a:extLst>
            </p:cNvPr>
            <p:cNvSpPr/>
            <p:nvPr/>
          </p:nvSpPr>
          <p:spPr>
            <a:xfrm>
              <a:off x="17617264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>
            <a:extLst>
              <a:ext uri="{FF2B5EF4-FFF2-40B4-BE49-F238E27FC236}">
                <a16:creationId xmlns:a16="http://schemas.microsoft.com/office/drawing/2014/main" id="{C53348F6-8217-579C-E7EB-FB16159CF8E3}"/>
              </a:ext>
            </a:extLst>
          </p:cNvPr>
          <p:cNvGrpSpPr/>
          <p:nvPr/>
        </p:nvGrpSpPr>
        <p:grpSpPr>
          <a:xfrm>
            <a:off x="18799427" y="5250182"/>
            <a:ext cx="100965" cy="2613025"/>
            <a:chOff x="18133155" y="6957667"/>
            <a:chExt cx="100965" cy="2613025"/>
          </a:xfrm>
        </p:grpSpPr>
        <p:sp>
          <p:nvSpPr>
            <p:cNvPr id="37" name="object 37">
              <a:extLst>
                <a:ext uri="{FF2B5EF4-FFF2-40B4-BE49-F238E27FC236}">
                  <a16:creationId xmlns:a16="http://schemas.microsoft.com/office/drawing/2014/main" id="{2D7C8736-3C76-39FD-A21B-0EA900C2D66F}"/>
                </a:ext>
              </a:extLst>
            </p:cNvPr>
            <p:cNvSpPr/>
            <p:nvPr/>
          </p:nvSpPr>
          <p:spPr>
            <a:xfrm>
              <a:off x="18183415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>
              <a:extLst>
                <a:ext uri="{FF2B5EF4-FFF2-40B4-BE49-F238E27FC236}">
                  <a16:creationId xmlns:a16="http://schemas.microsoft.com/office/drawing/2014/main" id="{7009009F-ABC6-28B9-E4A0-715ABD499316}"/>
                </a:ext>
              </a:extLst>
            </p:cNvPr>
            <p:cNvSpPr/>
            <p:nvPr/>
          </p:nvSpPr>
          <p:spPr>
            <a:xfrm>
              <a:off x="1813315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" name="object 39">
            <a:extLst>
              <a:ext uri="{FF2B5EF4-FFF2-40B4-BE49-F238E27FC236}">
                <a16:creationId xmlns:a16="http://schemas.microsoft.com/office/drawing/2014/main" id="{980233E2-0628-A6E9-2A94-5F6AC8B19495}"/>
              </a:ext>
            </a:extLst>
          </p:cNvPr>
          <p:cNvGrpSpPr/>
          <p:nvPr/>
        </p:nvGrpSpPr>
        <p:grpSpPr>
          <a:xfrm>
            <a:off x="11073826" y="4461458"/>
            <a:ext cx="4230370" cy="4190400"/>
            <a:chOff x="9542791" y="6186555"/>
            <a:chExt cx="4230370" cy="4190365"/>
          </a:xfrm>
        </p:grpSpPr>
        <p:pic>
          <p:nvPicPr>
            <p:cNvPr id="40" name="object 40">
              <a:extLst>
                <a:ext uri="{FF2B5EF4-FFF2-40B4-BE49-F238E27FC236}">
                  <a16:creationId xmlns:a16="http://schemas.microsoft.com/office/drawing/2014/main" id="{A133E8B3-6FE2-9875-F04A-ECB07BA02C76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42791" y="6186555"/>
              <a:ext cx="4225051" cy="4189930"/>
            </a:xfrm>
            <a:prstGeom prst="rect">
              <a:avLst/>
            </a:prstGeom>
          </p:spPr>
        </p:pic>
        <p:sp>
          <p:nvSpPr>
            <p:cNvPr id="41" name="object 41">
              <a:extLst>
                <a:ext uri="{FF2B5EF4-FFF2-40B4-BE49-F238E27FC236}">
                  <a16:creationId xmlns:a16="http://schemas.microsoft.com/office/drawing/2014/main" id="{DA121D2E-0049-5F03-1257-C4FD2030B99C}"/>
                </a:ext>
              </a:extLst>
            </p:cNvPr>
            <p:cNvSpPr/>
            <p:nvPr/>
          </p:nvSpPr>
          <p:spPr>
            <a:xfrm>
              <a:off x="13090459" y="6982813"/>
              <a:ext cx="682625" cy="380365"/>
            </a:xfrm>
            <a:custGeom>
              <a:avLst/>
              <a:gdLst/>
              <a:ahLst/>
              <a:cxnLst/>
              <a:rect l="l" t="t" r="r" b="b"/>
              <a:pathLst>
                <a:path w="682625" h="380365">
                  <a:moveTo>
                    <a:pt x="682565" y="0"/>
                  </a:moveTo>
                  <a:lnTo>
                    <a:pt x="0" y="0"/>
                  </a:lnTo>
                  <a:lnTo>
                    <a:pt x="0" y="379925"/>
                  </a:lnTo>
                  <a:lnTo>
                    <a:pt x="682565" y="379925"/>
                  </a:lnTo>
                  <a:lnTo>
                    <a:pt x="6825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57" name="表格 56">
            <a:extLst>
              <a:ext uri="{FF2B5EF4-FFF2-40B4-BE49-F238E27FC236}">
                <a16:creationId xmlns:a16="http://schemas.microsoft.com/office/drawing/2014/main" id="{E298E540-BD50-4DE7-3CD0-5716EF3532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270651"/>
              </p:ext>
            </p:extLst>
          </p:nvPr>
        </p:nvGraphicFramePr>
        <p:xfrm>
          <a:off x="2952927" y="7701143"/>
          <a:ext cx="5230493" cy="33601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377397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4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400" b="0" spc="5" dirty="0">
                          <a:latin typeface="Arial"/>
                          <a:cs typeface="Arial"/>
                        </a:rPr>
                        <a:t> </a:t>
                      </a:r>
                      <a:endParaRPr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Height/Width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>
                          <a:latin typeface="Times New Roman"/>
                          <a:cs typeface="Times New Roman"/>
                        </a:rPr>
                        <a:t>g</a:t>
                      </a: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Groups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32033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8" name="object 3">
                <a:extLst>
                  <a:ext uri="{FF2B5EF4-FFF2-40B4-BE49-F238E27FC236}">
                    <a16:creationId xmlns:a16="http://schemas.microsoft.com/office/drawing/2014/main" id="{1DA96C01-597F-D56D-0B21-D7A712DED7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9236985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en-US" altLang="zh-TW" sz="280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ar-AE" altLang="zh-TW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  <m:r>
                                <a:rPr lang="ar-AE" altLang="zh-TW" sz="280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ar-AE" altLang="zh-TW" sz="2800" b="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sub>
                              </m:sSub>
                              <m:r>
                                <a:rPr lang="ar-AE" altLang="zh-TW" sz="2800" b="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  <m:r>
                                <a:rPr lang="en-US" altLang="zh-TW" sz="2800" b="0" smtClean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</m:oMath>
                          </a14:m>
                          <a:r>
                            <a:rPr lang="en-US" altLang="zh-TW" sz="2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</a:t>
                          </a:r>
                          <a:endParaRPr sz="2800" i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8" name="object 3">
                <a:extLst>
                  <a:ext uri="{FF2B5EF4-FFF2-40B4-BE49-F238E27FC236}">
                    <a16:creationId xmlns:a16="http://schemas.microsoft.com/office/drawing/2014/main" id="{1DA96C01-597F-D56D-0B21-D7A712DED7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9236985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3"/>
                          <a:stretch>
                            <a:fillRect l="-81769" t="-100000" r="-268" b="-3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3"/>
                          <a:stretch>
                            <a:fillRect l="-81769" t="-202667" r="-268" b="-23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3"/>
                          <a:stretch>
                            <a:fillRect l="-81769" t="-298684" r="-268" b="-1289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0306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77165" marB="0" anchor="ctr">
                        <a:blipFill>
                          <a:blip r:embed="rId3"/>
                          <a:stretch>
                            <a:fillRect l="-81769" t="-374074" r="-268" b="-209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67861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865449"/>
            <a:ext cx="17339786" cy="102848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40" dirty="0">
                <a:cs typeface="Arial" panose="020B0604020202020204" pitchFamily="34" charset="0"/>
              </a:rPr>
              <a:t>Neuron</a:t>
            </a:r>
            <a:r>
              <a:rPr lang="en-US" spc="-300" dirty="0">
                <a:cs typeface="Arial" panose="020B0604020202020204" pitchFamily="34" charset="0"/>
              </a:rPr>
              <a:t> </a:t>
            </a:r>
            <a:r>
              <a:rPr lang="en-US" spc="-95" dirty="0">
                <a:cs typeface="Arial" panose="020B0604020202020204" pitchFamily="34" charset="0"/>
              </a:rPr>
              <a:t>and</a:t>
            </a:r>
            <a:r>
              <a:rPr lang="en-US" spc="-300" dirty="0">
                <a:cs typeface="Arial" panose="020B0604020202020204" pitchFamily="34" charset="0"/>
              </a:rPr>
              <a:t> </a:t>
            </a:r>
            <a:r>
              <a:rPr lang="en-US" spc="-200" dirty="0">
                <a:cs typeface="Arial" panose="020B0604020202020204" pitchFamily="34" charset="0"/>
              </a:rPr>
              <a:t>Synapse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80726" y="5172571"/>
            <a:ext cx="5266911" cy="281939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348029" y="4061451"/>
            <a:ext cx="2418001" cy="44820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800" b="1" dirty="0">
                <a:solidFill>
                  <a:srgbClr val="A31F3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Synapse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23471" y="7278459"/>
            <a:ext cx="2365936" cy="41742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008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 Body</a:t>
            </a:r>
            <a:endParaRPr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673049" y="4405390"/>
            <a:ext cx="6540500" cy="5207635"/>
            <a:chOff x="1380244" y="3515172"/>
            <a:chExt cx="6540500" cy="5207635"/>
          </a:xfrm>
        </p:grpSpPr>
        <p:sp>
          <p:nvSpPr>
            <p:cNvPr id="7" name="object 7"/>
            <p:cNvSpPr/>
            <p:nvPr/>
          </p:nvSpPr>
          <p:spPr>
            <a:xfrm>
              <a:off x="4407699" y="5887315"/>
              <a:ext cx="471805" cy="471805"/>
            </a:xfrm>
            <a:custGeom>
              <a:avLst/>
              <a:gdLst/>
              <a:ahLst/>
              <a:cxnLst/>
              <a:rect l="l" t="t" r="r" b="b"/>
              <a:pathLst>
                <a:path w="471804" h="471804">
                  <a:moveTo>
                    <a:pt x="14808" y="0"/>
                  </a:moveTo>
                  <a:lnTo>
                    <a:pt x="471192" y="456384"/>
                  </a:lnTo>
                  <a:lnTo>
                    <a:pt x="456384" y="471192"/>
                  </a:lnTo>
                  <a:lnTo>
                    <a:pt x="0" y="14808"/>
                  </a:lnTo>
                  <a:lnTo>
                    <a:pt x="14808" y="0"/>
                  </a:lnTo>
                  <a:close/>
                </a:path>
              </a:pathLst>
            </a:custGeom>
            <a:solidFill>
              <a:srgbClr val="0080CC"/>
            </a:solid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5936791" y="5555002"/>
              <a:ext cx="365760" cy="473709"/>
            </a:xfrm>
            <a:custGeom>
              <a:avLst/>
              <a:gdLst/>
              <a:ahLst/>
              <a:cxnLst/>
              <a:rect l="l" t="t" r="r" b="b"/>
              <a:pathLst>
                <a:path w="365760" h="473710">
                  <a:moveTo>
                    <a:pt x="16695" y="0"/>
                  </a:moveTo>
                  <a:lnTo>
                    <a:pt x="365569" y="460749"/>
                  </a:lnTo>
                  <a:lnTo>
                    <a:pt x="348874" y="473391"/>
                  </a:lnTo>
                  <a:lnTo>
                    <a:pt x="0" y="12641"/>
                  </a:lnTo>
                  <a:lnTo>
                    <a:pt x="16695" y="0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4855615" y="4273068"/>
              <a:ext cx="400685" cy="212725"/>
            </a:xfrm>
            <a:custGeom>
              <a:avLst/>
              <a:gdLst/>
              <a:ahLst/>
              <a:cxnLst/>
              <a:rect l="l" t="t" r="r" b="b"/>
              <a:pathLst>
                <a:path w="400685" h="212725">
                  <a:moveTo>
                    <a:pt x="0" y="193680"/>
                  </a:moveTo>
                  <a:lnTo>
                    <a:pt x="390756" y="0"/>
                  </a:lnTo>
                  <a:lnTo>
                    <a:pt x="400056" y="18763"/>
                  </a:lnTo>
                  <a:lnTo>
                    <a:pt x="9300" y="212444"/>
                  </a:lnTo>
                  <a:lnTo>
                    <a:pt x="0" y="193680"/>
                  </a:lnTo>
                  <a:close/>
                </a:path>
              </a:pathLst>
            </a:custGeom>
            <a:solidFill>
              <a:srgbClr val="8A8A8A"/>
            </a:solid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7701353" y="4929499"/>
              <a:ext cx="219075" cy="469265"/>
            </a:xfrm>
            <a:custGeom>
              <a:avLst/>
              <a:gdLst/>
              <a:ahLst/>
              <a:cxnLst/>
              <a:rect l="l" t="t" r="r" b="b"/>
              <a:pathLst>
                <a:path w="219075" h="469264">
                  <a:moveTo>
                    <a:pt x="218829" y="8325"/>
                  </a:moveTo>
                  <a:lnTo>
                    <a:pt x="19215" y="469074"/>
                  </a:lnTo>
                  <a:lnTo>
                    <a:pt x="0" y="460749"/>
                  </a:lnTo>
                  <a:lnTo>
                    <a:pt x="199613" y="0"/>
                  </a:lnTo>
                  <a:lnTo>
                    <a:pt x="218829" y="8325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380236" y="3515175"/>
              <a:ext cx="1819910" cy="4548505"/>
            </a:xfrm>
            <a:custGeom>
              <a:avLst/>
              <a:gdLst/>
              <a:ahLst/>
              <a:cxnLst/>
              <a:rect l="l" t="t" r="r" b="b"/>
              <a:pathLst>
                <a:path w="1819910" h="4548505">
                  <a:moveTo>
                    <a:pt x="1077087" y="1847748"/>
                  </a:moveTo>
                  <a:lnTo>
                    <a:pt x="1063574" y="1798231"/>
                  </a:lnTo>
                  <a:lnTo>
                    <a:pt x="1045083" y="1779790"/>
                  </a:lnTo>
                  <a:lnTo>
                    <a:pt x="1038009" y="1780070"/>
                  </a:lnTo>
                  <a:lnTo>
                    <a:pt x="1031265" y="1782927"/>
                  </a:lnTo>
                  <a:lnTo>
                    <a:pt x="993101" y="1806308"/>
                  </a:lnTo>
                  <a:lnTo>
                    <a:pt x="944676" y="1831721"/>
                  </a:lnTo>
                  <a:lnTo>
                    <a:pt x="900607" y="1846313"/>
                  </a:lnTo>
                  <a:lnTo>
                    <a:pt x="875525" y="1837258"/>
                  </a:lnTo>
                  <a:lnTo>
                    <a:pt x="879195" y="1815934"/>
                  </a:lnTo>
                  <a:lnTo>
                    <a:pt x="903046" y="1798015"/>
                  </a:lnTo>
                  <a:lnTo>
                    <a:pt x="935964" y="1784096"/>
                  </a:lnTo>
                  <a:lnTo>
                    <a:pt x="966851" y="1774736"/>
                  </a:lnTo>
                  <a:lnTo>
                    <a:pt x="974128" y="1770951"/>
                  </a:lnTo>
                  <a:lnTo>
                    <a:pt x="978763" y="1764792"/>
                  </a:lnTo>
                  <a:lnTo>
                    <a:pt x="980389" y="1757362"/>
                  </a:lnTo>
                  <a:lnTo>
                    <a:pt x="978636" y="1749780"/>
                  </a:lnTo>
                  <a:lnTo>
                    <a:pt x="949807" y="1714385"/>
                  </a:lnTo>
                  <a:lnTo>
                    <a:pt x="943051" y="1709572"/>
                  </a:lnTo>
                  <a:lnTo>
                    <a:pt x="933665" y="1711185"/>
                  </a:lnTo>
                  <a:lnTo>
                    <a:pt x="877036" y="1754746"/>
                  </a:lnTo>
                  <a:lnTo>
                    <a:pt x="829398" y="1786128"/>
                  </a:lnTo>
                  <a:lnTo>
                    <a:pt x="784898" y="1811083"/>
                  </a:lnTo>
                  <a:lnTo>
                    <a:pt x="744093" y="1830412"/>
                  </a:lnTo>
                  <a:lnTo>
                    <a:pt x="707504" y="1844878"/>
                  </a:lnTo>
                  <a:lnTo>
                    <a:pt x="668058" y="1854796"/>
                  </a:lnTo>
                  <a:lnTo>
                    <a:pt x="627557" y="1857413"/>
                  </a:lnTo>
                  <a:lnTo>
                    <a:pt x="587438" y="1852104"/>
                  </a:lnTo>
                  <a:lnTo>
                    <a:pt x="549148" y="1838274"/>
                  </a:lnTo>
                  <a:lnTo>
                    <a:pt x="499046" y="1812150"/>
                  </a:lnTo>
                  <a:lnTo>
                    <a:pt x="450469" y="1786128"/>
                  </a:lnTo>
                  <a:lnTo>
                    <a:pt x="403352" y="1760169"/>
                  </a:lnTo>
                  <a:lnTo>
                    <a:pt x="357632" y="1734248"/>
                  </a:lnTo>
                  <a:lnTo>
                    <a:pt x="313232" y="1708327"/>
                  </a:lnTo>
                  <a:lnTo>
                    <a:pt x="270078" y="1682369"/>
                  </a:lnTo>
                  <a:lnTo>
                    <a:pt x="228104" y="1656346"/>
                  </a:lnTo>
                  <a:lnTo>
                    <a:pt x="187236" y="1630222"/>
                  </a:lnTo>
                  <a:lnTo>
                    <a:pt x="147396" y="1603984"/>
                  </a:lnTo>
                  <a:lnTo>
                    <a:pt x="108508" y="1577568"/>
                  </a:lnTo>
                  <a:lnTo>
                    <a:pt x="70523" y="1550962"/>
                  </a:lnTo>
                  <a:lnTo>
                    <a:pt x="53301" y="1577314"/>
                  </a:lnTo>
                  <a:lnTo>
                    <a:pt x="35801" y="1603209"/>
                  </a:lnTo>
                  <a:lnTo>
                    <a:pt x="18021" y="1628660"/>
                  </a:lnTo>
                  <a:lnTo>
                    <a:pt x="0" y="1653692"/>
                  </a:lnTo>
                  <a:lnTo>
                    <a:pt x="56883" y="1692376"/>
                  </a:lnTo>
                  <a:lnTo>
                    <a:pt x="112128" y="1728127"/>
                  </a:lnTo>
                  <a:lnTo>
                    <a:pt x="165493" y="1761020"/>
                  </a:lnTo>
                  <a:lnTo>
                    <a:pt x="216763" y="1791131"/>
                  </a:lnTo>
                  <a:lnTo>
                    <a:pt x="265696" y="1818525"/>
                  </a:lnTo>
                  <a:lnTo>
                    <a:pt x="312064" y="1843290"/>
                  </a:lnTo>
                  <a:lnTo>
                    <a:pt x="355625" y="1865490"/>
                  </a:lnTo>
                  <a:lnTo>
                    <a:pt x="396163" y="1885213"/>
                  </a:lnTo>
                  <a:lnTo>
                    <a:pt x="433438" y="1902536"/>
                  </a:lnTo>
                  <a:lnTo>
                    <a:pt x="497268" y="1930247"/>
                  </a:lnTo>
                  <a:lnTo>
                    <a:pt x="523354" y="1940788"/>
                  </a:lnTo>
                  <a:lnTo>
                    <a:pt x="565315" y="1960765"/>
                  </a:lnTo>
                  <a:lnTo>
                    <a:pt x="604227" y="1985835"/>
                  </a:lnTo>
                  <a:lnTo>
                    <a:pt x="639343" y="2016023"/>
                  </a:lnTo>
                  <a:lnTo>
                    <a:pt x="669912" y="2051342"/>
                  </a:lnTo>
                  <a:lnTo>
                    <a:pt x="713333" y="2117153"/>
                  </a:lnTo>
                  <a:lnTo>
                    <a:pt x="734936" y="2157717"/>
                  </a:lnTo>
                  <a:lnTo>
                    <a:pt x="755650" y="2203678"/>
                  </a:lnTo>
                  <a:lnTo>
                    <a:pt x="774852" y="2255253"/>
                  </a:lnTo>
                  <a:lnTo>
                    <a:pt x="777773" y="2262162"/>
                  </a:lnTo>
                  <a:lnTo>
                    <a:pt x="784796" y="2267724"/>
                  </a:lnTo>
                  <a:lnTo>
                    <a:pt x="805370" y="2265438"/>
                  </a:lnTo>
                  <a:lnTo>
                    <a:pt x="816965" y="2262238"/>
                  </a:lnTo>
                  <a:lnTo>
                    <a:pt x="827011" y="2257793"/>
                  </a:lnTo>
                  <a:lnTo>
                    <a:pt x="835469" y="2252649"/>
                  </a:lnTo>
                  <a:lnTo>
                    <a:pt x="841108" y="2247036"/>
                  </a:lnTo>
                  <a:lnTo>
                    <a:pt x="843711" y="2239657"/>
                  </a:lnTo>
                  <a:lnTo>
                    <a:pt x="843064" y="2231682"/>
                  </a:lnTo>
                  <a:lnTo>
                    <a:pt x="838987" y="2224290"/>
                  </a:lnTo>
                  <a:lnTo>
                    <a:pt x="817245" y="2200122"/>
                  </a:lnTo>
                  <a:lnTo>
                    <a:pt x="796391" y="2171027"/>
                  </a:lnTo>
                  <a:lnTo>
                    <a:pt x="785533" y="2143214"/>
                  </a:lnTo>
                  <a:lnTo>
                    <a:pt x="793800" y="2122868"/>
                  </a:lnTo>
                  <a:lnTo>
                    <a:pt x="819975" y="2128304"/>
                  </a:lnTo>
                  <a:lnTo>
                    <a:pt x="850138" y="2163673"/>
                  </a:lnTo>
                  <a:lnTo>
                    <a:pt x="878357" y="2210447"/>
                  </a:lnTo>
                  <a:lnTo>
                    <a:pt x="898702" y="2250109"/>
                  </a:lnTo>
                  <a:lnTo>
                    <a:pt x="902995" y="2255685"/>
                  </a:lnTo>
                  <a:lnTo>
                    <a:pt x="908799" y="2259203"/>
                  </a:lnTo>
                  <a:lnTo>
                    <a:pt x="915644" y="2260396"/>
                  </a:lnTo>
                  <a:lnTo>
                    <a:pt x="923036" y="2258999"/>
                  </a:lnTo>
                  <a:lnTo>
                    <a:pt x="959383" y="2233041"/>
                  </a:lnTo>
                  <a:lnTo>
                    <a:pt x="973899" y="2210917"/>
                  </a:lnTo>
                  <a:lnTo>
                    <a:pt x="973861" y="2203869"/>
                  </a:lnTo>
                  <a:lnTo>
                    <a:pt x="971067" y="2197341"/>
                  </a:lnTo>
                  <a:lnTo>
                    <a:pt x="965479" y="2191880"/>
                  </a:lnTo>
                  <a:lnTo>
                    <a:pt x="929449" y="2166620"/>
                  </a:lnTo>
                  <a:lnTo>
                    <a:pt x="887996" y="2132685"/>
                  </a:lnTo>
                  <a:lnTo>
                    <a:pt x="850950" y="2095525"/>
                  </a:lnTo>
                  <a:lnTo>
                    <a:pt x="828192" y="2060625"/>
                  </a:lnTo>
                  <a:lnTo>
                    <a:pt x="829564" y="2033447"/>
                  </a:lnTo>
                  <a:lnTo>
                    <a:pt x="842670" y="2027504"/>
                  </a:lnTo>
                  <a:lnTo>
                    <a:pt x="869746" y="2034133"/>
                  </a:lnTo>
                  <a:lnTo>
                    <a:pt x="913028" y="2064893"/>
                  </a:lnTo>
                  <a:lnTo>
                    <a:pt x="974750" y="2131314"/>
                  </a:lnTo>
                  <a:lnTo>
                    <a:pt x="980846" y="2136495"/>
                  </a:lnTo>
                  <a:lnTo>
                    <a:pt x="988250" y="2138388"/>
                  </a:lnTo>
                  <a:lnTo>
                    <a:pt x="995845" y="2137143"/>
                  </a:lnTo>
                  <a:lnTo>
                    <a:pt x="1002563" y="2132914"/>
                  </a:lnTo>
                  <a:lnTo>
                    <a:pt x="1026147" y="2101405"/>
                  </a:lnTo>
                  <a:lnTo>
                    <a:pt x="1028623" y="2093366"/>
                  </a:lnTo>
                  <a:lnTo>
                    <a:pt x="1027366" y="2085581"/>
                  </a:lnTo>
                  <a:lnTo>
                    <a:pt x="1022997" y="2079231"/>
                  </a:lnTo>
                  <a:lnTo>
                    <a:pt x="1016101" y="2075510"/>
                  </a:lnTo>
                  <a:lnTo>
                    <a:pt x="988479" y="2065337"/>
                  </a:lnTo>
                  <a:lnTo>
                    <a:pt x="960120" y="2050262"/>
                  </a:lnTo>
                  <a:lnTo>
                    <a:pt x="940206" y="2030488"/>
                  </a:lnTo>
                  <a:lnTo>
                    <a:pt x="937882" y="2006282"/>
                  </a:lnTo>
                  <a:lnTo>
                    <a:pt x="954709" y="1987816"/>
                  </a:lnTo>
                  <a:lnTo>
                    <a:pt x="981710" y="1982089"/>
                  </a:lnTo>
                  <a:lnTo>
                    <a:pt x="1012291" y="1984463"/>
                  </a:lnTo>
                  <a:lnTo>
                    <a:pt x="1039825" y="1990331"/>
                  </a:lnTo>
                  <a:lnTo>
                    <a:pt x="1048283" y="1990407"/>
                  </a:lnTo>
                  <a:lnTo>
                    <a:pt x="1055560" y="1987308"/>
                  </a:lnTo>
                  <a:lnTo>
                    <a:pt x="1060691" y="1981479"/>
                  </a:lnTo>
                  <a:lnTo>
                    <a:pt x="1062685" y="1973376"/>
                  </a:lnTo>
                  <a:lnTo>
                    <a:pt x="1062812" y="1965375"/>
                  </a:lnTo>
                  <a:lnTo>
                    <a:pt x="1062177" y="1956485"/>
                  </a:lnTo>
                  <a:lnTo>
                    <a:pt x="1041793" y="1921916"/>
                  </a:lnTo>
                  <a:lnTo>
                    <a:pt x="1034186" y="1922818"/>
                  </a:lnTo>
                  <a:lnTo>
                    <a:pt x="946086" y="1947964"/>
                  </a:lnTo>
                  <a:lnTo>
                    <a:pt x="892327" y="1952421"/>
                  </a:lnTo>
                  <a:lnTo>
                    <a:pt x="865860" y="1944154"/>
                  </a:lnTo>
                  <a:lnTo>
                    <a:pt x="859663" y="1931136"/>
                  </a:lnTo>
                  <a:lnTo>
                    <a:pt x="876084" y="1907349"/>
                  </a:lnTo>
                  <a:lnTo>
                    <a:pt x="914323" y="1889493"/>
                  </a:lnTo>
                  <a:lnTo>
                    <a:pt x="964247" y="1877098"/>
                  </a:lnTo>
                  <a:lnTo>
                    <a:pt x="1015758" y="1869694"/>
                  </a:lnTo>
                  <a:lnTo>
                    <a:pt x="1058748" y="1866849"/>
                  </a:lnTo>
                  <a:lnTo>
                    <a:pt x="1065796" y="1865083"/>
                  </a:lnTo>
                  <a:lnTo>
                    <a:pt x="1071727" y="1860829"/>
                  </a:lnTo>
                  <a:lnTo>
                    <a:pt x="1075753" y="1854809"/>
                  </a:lnTo>
                  <a:lnTo>
                    <a:pt x="1077087" y="1847748"/>
                  </a:lnTo>
                  <a:close/>
                </a:path>
                <a:path w="1819910" h="4548505">
                  <a:moveTo>
                    <a:pt x="1576158" y="3702862"/>
                  </a:moveTo>
                  <a:lnTo>
                    <a:pt x="1553641" y="3656444"/>
                  </a:lnTo>
                  <a:lnTo>
                    <a:pt x="1526197" y="3638918"/>
                  </a:lnTo>
                  <a:lnTo>
                    <a:pt x="1519402" y="3640988"/>
                  </a:lnTo>
                  <a:lnTo>
                    <a:pt x="1513382" y="3645954"/>
                  </a:lnTo>
                  <a:lnTo>
                    <a:pt x="1484401" y="3679063"/>
                  </a:lnTo>
                  <a:lnTo>
                    <a:pt x="1446199" y="3716642"/>
                  </a:lnTo>
                  <a:lnTo>
                    <a:pt x="1405293" y="3749484"/>
                  </a:lnTo>
                  <a:lnTo>
                    <a:pt x="1368145" y="3768369"/>
                  </a:lnTo>
                  <a:lnTo>
                    <a:pt x="1341272" y="3764076"/>
                  </a:lnTo>
                  <a:lnTo>
                    <a:pt x="1336763" y="3750424"/>
                  </a:lnTo>
                  <a:lnTo>
                    <a:pt x="1346263" y="3724224"/>
                  </a:lnTo>
                  <a:lnTo>
                    <a:pt x="1381480" y="3684486"/>
                  </a:lnTo>
                  <a:lnTo>
                    <a:pt x="1454150" y="3630244"/>
                  </a:lnTo>
                  <a:lnTo>
                    <a:pt x="1459966" y="3624732"/>
                  </a:lnTo>
                  <a:lnTo>
                    <a:pt x="1462646" y="3617582"/>
                  </a:lnTo>
                  <a:lnTo>
                    <a:pt x="1462214" y="3609898"/>
                  </a:lnTo>
                  <a:lnTo>
                    <a:pt x="1458734" y="3602761"/>
                  </a:lnTo>
                  <a:lnTo>
                    <a:pt x="1429943" y="3575926"/>
                  </a:lnTo>
                  <a:lnTo>
                    <a:pt x="1422209" y="3572611"/>
                  </a:lnTo>
                  <a:lnTo>
                    <a:pt x="1414335" y="3573018"/>
                  </a:lnTo>
                  <a:lnTo>
                    <a:pt x="1407553" y="3576688"/>
                  </a:lnTo>
                  <a:lnTo>
                    <a:pt x="1403108" y="3583127"/>
                  </a:lnTo>
                  <a:lnTo>
                    <a:pt x="1390040" y="3609505"/>
                  </a:lnTo>
                  <a:lnTo>
                    <a:pt x="1372006" y="3636086"/>
                  </a:lnTo>
                  <a:lnTo>
                    <a:pt x="1350213" y="3653764"/>
                  </a:lnTo>
                  <a:lnTo>
                    <a:pt x="1325880" y="3653485"/>
                  </a:lnTo>
                  <a:lnTo>
                    <a:pt x="1309344" y="3634778"/>
                  </a:lnTo>
                  <a:lnTo>
                    <a:pt x="1306537" y="3607308"/>
                  </a:lnTo>
                  <a:lnTo>
                    <a:pt x="1312176" y="3577158"/>
                  </a:lnTo>
                  <a:lnTo>
                    <a:pt x="1320977" y="3550412"/>
                  </a:lnTo>
                  <a:lnTo>
                    <a:pt x="1321955" y="3542017"/>
                  </a:lnTo>
                  <a:lnTo>
                    <a:pt x="1289710" y="3524554"/>
                  </a:lnTo>
                  <a:lnTo>
                    <a:pt x="1279906" y="3524974"/>
                  </a:lnTo>
                  <a:lnTo>
                    <a:pt x="1269276" y="3526205"/>
                  </a:lnTo>
                  <a:lnTo>
                    <a:pt x="1261973" y="3528936"/>
                  </a:lnTo>
                  <a:lnTo>
                    <a:pt x="1256347" y="3534206"/>
                  </a:lnTo>
                  <a:lnTo>
                    <a:pt x="1253159" y="3541103"/>
                  </a:lnTo>
                  <a:lnTo>
                    <a:pt x="1253236" y="3548773"/>
                  </a:lnTo>
                  <a:lnTo>
                    <a:pt x="1268780" y="3639070"/>
                  </a:lnTo>
                  <a:lnTo>
                    <a:pt x="1267447" y="3692995"/>
                  </a:lnTo>
                  <a:lnTo>
                    <a:pt x="1256385" y="3718420"/>
                  </a:lnTo>
                  <a:lnTo>
                    <a:pt x="1242771" y="3723182"/>
                  </a:lnTo>
                  <a:lnTo>
                    <a:pt x="1220889" y="3704298"/>
                  </a:lnTo>
                  <a:lnTo>
                    <a:pt x="1207249" y="3664369"/>
                  </a:lnTo>
                  <a:lnTo>
                    <a:pt x="1200277" y="3613391"/>
                  </a:lnTo>
                  <a:lnTo>
                    <a:pt x="1198460" y="3561384"/>
                  </a:lnTo>
                  <a:lnTo>
                    <a:pt x="1200238" y="3518331"/>
                  </a:lnTo>
                  <a:lnTo>
                    <a:pt x="1199235" y="3511156"/>
                  </a:lnTo>
                  <a:lnTo>
                    <a:pt x="1195641" y="3504793"/>
                  </a:lnTo>
                  <a:lnTo>
                    <a:pt x="1190091" y="3500145"/>
                  </a:lnTo>
                  <a:lnTo>
                    <a:pt x="1183220" y="3498050"/>
                  </a:lnTo>
                  <a:lnTo>
                    <a:pt x="1163942" y="3498164"/>
                  </a:lnTo>
                  <a:lnTo>
                    <a:pt x="1120724" y="3511791"/>
                  </a:lnTo>
                  <a:lnTo>
                    <a:pt x="1111732" y="3529647"/>
                  </a:lnTo>
                  <a:lnTo>
                    <a:pt x="1113853" y="3536670"/>
                  </a:lnTo>
                  <a:lnTo>
                    <a:pt x="1132992" y="3577120"/>
                  </a:lnTo>
                  <a:lnTo>
                    <a:pt x="1153058" y="3627983"/>
                  </a:lnTo>
                  <a:lnTo>
                    <a:pt x="1162837" y="3673360"/>
                  </a:lnTo>
                  <a:lnTo>
                    <a:pt x="1151153" y="3697325"/>
                  </a:lnTo>
                  <a:lnTo>
                    <a:pt x="1130338" y="3691382"/>
                  </a:lnTo>
                  <a:lnTo>
                    <a:pt x="1115085" y="3665753"/>
                  </a:lnTo>
                  <a:lnTo>
                    <a:pt x="1104773" y="3631527"/>
                  </a:lnTo>
                  <a:lnTo>
                    <a:pt x="1098791" y="3599815"/>
                  </a:lnTo>
                  <a:lnTo>
                    <a:pt x="1095819" y="3592182"/>
                  </a:lnTo>
                  <a:lnTo>
                    <a:pt x="1090180" y="3586911"/>
                  </a:lnTo>
                  <a:lnTo>
                    <a:pt x="1082967" y="3584498"/>
                  </a:lnTo>
                  <a:lnTo>
                    <a:pt x="1075232" y="3585426"/>
                  </a:lnTo>
                  <a:lnTo>
                    <a:pt x="1036955" y="3610292"/>
                  </a:lnTo>
                  <a:lnTo>
                    <a:pt x="1031443" y="3616477"/>
                  </a:lnTo>
                  <a:lnTo>
                    <a:pt x="1032052" y="3626002"/>
                  </a:lnTo>
                  <a:lnTo>
                    <a:pt x="1069276" y="3686962"/>
                  </a:lnTo>
                  <a:lnTo>
                    <a:pt x="1095362" y="3737699"/>
                  </a:lnTo>
                  <a:lnTo>
                    <a:pt x="1115402" y="3784625"/>
                  </a:lnTo>
                  <a:lnTo>
                    <a:pt x="1130223" y="3827272"/>
                  </a:lnTo>
                  <a:lnTo>
                    <a:pt x="1140688" y="3865194"/>
                  </a:lnTo>
                  <a:lnTo>
                    <a:pt x="1146314" y="3905478"/>
                  </a:lnTo>
                  <a:lnTo>
                    <a:pt x="1144562" y="3946029"/>
                  </a:lnTo>
                  <a:lnTo>
                    <a:pt x="1134973" y="3985349"/>
                  </a:lnTo>
                  <a:lnTo>
                    <a:pt x="1117130" y="4021925"/>
                  </a:lnTo>
                  <a:lnTo>
                    <a:pt x="1085773" y="4068940"/>
                  </a:lnTo>
                  <a:lnTo>
                    <a:pt x="1054696" y="4114431"/>
                  </a:lnTo>
                  <a:lnTo>
                    <a:pt x="1023823" y="4158488"/>
                  </a:lnTo>
                  <a:lnTo>
                    <a:pt x="993140" y="4201160"/>
                  </a:lnTo>
                  <a:lnTo>
                    <a:pt x="962596" y="4242524"/>
                  </a:lnTo>
                  <a:lnTo>
                    <a:pt x="932167" y="4282643"/>
                  </a:lnTo>
                  <a:lnTo>
                    <a:pt x="901788" y="4321581"/>
                  </a:lnTo>
                  <a:lnTo>
                    <a:pt x="871423" y="4359414"/>
                  </a:lnTo>
                  <a:lnTo>
                    <a:pt x="841057" y="4396206"/>
                  </a:lnTo>
                  <a:lnTo>
                    <a:pt x="810615" y="4432020"/>
                  </a:lnTo>
                  <a:lnTo>
                    <a:pt x="780084" y="4466933"/>
                  </a:lnTo>
                  <a:lnTo>
                    <a:pt x="804443" y="4486897"/>
                  </a:lnTo>
                  <a:lnTo>
                    <a:pt x="828306" y="4507077"/>
                  </a:lnTo>
                  <a:lnTo>
                    <a:pt x="851700" y="4527474"/>
                  </a:lnTo>
                  <a:lnTo>
                    <a:pt x="874649" y="4548086"/>
                  </a:lnTo>
                  <a:lnTo>
                    <a:pt x="919226" y="4495685"/>
                  </a:lnTo>
                  <a:lnTo>
                    <a:pt x="960704" y="4444606"/>
                  </a:lnTo>
                  <a:lnTo>
                    <a:pt x="999134" y="4395076"/>
                  </a:lnTo>
                  <a:lnTo>
                    <a:pt x="1034567" y="4347337"/>
                  </a:lnTo>
                  <a:lnTo>
                    <a:pt x="1067066" y="4301629"/>
                  </a:lnTo>
                  <a:lnTo>
                    <a:pt x="1096657" y="4258183"/>
                  </a:lnTo>
                  <a:lnTo>
                    <a:pt x="1123416" y="4217251"/>
                  </a:lnTo>
                  <a:lnTo>
                    <a:pt x="1147368" y="4179074"/>
                  </a:lnTo>
                  <a:lnTo>
                    <a:pt x="1168590" y="4143870"/>
                  </a:lnTo>
                  <a:lnTo>
                    <a:pt x="1202982" y="4083380"/>
                  </a:lnTo>
                  <a:lnTo>
                    <a:pt x="1216266" y="4058577"/>
                  </a:lnTo>
                  <a:lnTo>
                    <a:pt x="1240637" y="4018991"/>
                  </a:lnTo>
                  <a:lnTo>
                    <a:pt x="1269746" y="3983012"/>
                  </a:lnTo>
                  <a:lnTo>
                    <a:pt x="1303528" y="3951338"/>
                  </a:lnTo>
                  <a:lnTo>
                    <a:pt x="1341920" y="3924744"/>
                  </a:lnTo>
                  <a:lnTo>
                    <a:pt x="1412011" y="3888625"/>
                  </a:lnTo>
                  <a:lnTo>
                    <a:pt x="1454670" y="3871506"/>
                  </a:lnTo>
                  <a:lnTo>
                    <a:pt x="1502587" y="3855847"/>
                  </a:lnTo>
                  <a:lnTo>
                    <a:pt x="1555915" y="3842283"/>
                  </a:lnTo>
                  <a:lnTo>
                    <a:pt x="1563103" y="3840124"/>
                  </a:lnTo>
                  <a:lnTo>
                    <a:pt x="1569389" y="3833749"/>
                  </a:lnTo>
                  <a:lnTo>
                    <a:pt x="1569326" y="3813035"/>
                  </a:lnTo>
                  <a:lnTo>
                    <a:pt x="1567383" y="3801160"/>
                  </a:lnTo>
                  <a:lnTo>
                    <a:pt x="1539811" y="3771938"/>
                  </a:lnTo>
                  <a:lnTo>
                    <a:pt x="1532039" y="3775214"/>
                  </a:lnTo>
                  <a:lnTo>
                    <a:pt x="1505661" y="3794226"/>
                  </a:lnTo>
                  <a:lnTo>
                    <a:pt x="1474495" y="3811828"/>
                  </a:lnTo>
                  <a:lnTo>
                    <a:pt x="1445679" y="3819639"/>
                  </a:lnTo>
                  <a:lnTo>
                    <a:pt x="1426349" y="3809238"/>
                  </a:lnTo>
                  <a:lnTo>
                    <a:pt x="1434553" y="3783800"/>
                  </a:lnTo>
                  <a:lnTo>
                    <a:pt x="1472946" y="3757612"/>
                  </a:lnTo>
                  <a:lnTo>
                    <a:pt x="1522476" y="3734574"/>
                  </a:lnTo>
                  <a:lnTo>
                    <a:pt x="1564093" y="3718598"/>
                  </a:lnTo>
                  <a:lnTo>
                    <a:pt x="1570113" y="3714927"/>
                  </a:lnTo>
                  <a:lnTo>
                    <a:pt x="1574241" y="3709530"/>
                  </a:lnTo>
                  <a:lnTo>
                    <a:pt x="1576158" y="3702862"/>
                  </a:lnTo>
                  <a:close/>
                </a:path>
                <a:path w="1819910" h="4548505">
                  <a:moveTo>
                    <a:pt x="1819313" y="530136"/>
                  </a:moveTo>
                  <a:lnTo>
                    <a:pt x="1799374" y="500468"/>
                  </a:lnTo>
                  <a:lnTo>
                    <a:pt x="1754822" y="501726"/>
                  </a:lnTo>
                  <a:lnTo>
                    <a:pt x="1700237" y="499516"/>
                  </a:lnTo>
                  <a:lnTo>
                    <a:pt x="1654721" y="490118"/>
                  </a:lnTo>
                  <a:lnTo>
                    <a:pt x="1637360" y="469785"/>
                  </a:lnTo>
                  <a:lnTo>
                    <a:pt x="1651203" y="452755"/>
                  </a:lnTo>
                  <a:lnTo>
                    <a:pt x="1680806" y="448868"/>
                  </a:lnTo>
                  <a:lnTo>
                    <a:pt x="1716354" y="453136"/>
                  </a:lnTo>
                  <a:lnTo>
                    <a:pt x="1748015" y="460552"/>
                  </a:lnTo>
                  <a:lnTo>
                    <a:pt x="1756435" y="460578"/>
                  </a:lnTo>
                  <a:lnTo>
                    <a:pt x="1763737" y="457301"/>
                  </a:lnTo>
                  <a:lnTo>
                    <a:pt x="1768957" y="451459"/>
                  </a:lnTo>
                  <a:lnTo>
                    <a:pt x="1771154" y="443814"/>
                  </a:lnTo>
                  <a:lnTo>
                    <a:pt x="1771586" y="433920"/>
                  </a:lnTo>
                  <a:lnTo>
                    <a:pt x="1770646" y="422986"/>
                  </a:lnTo>
                  <a:lnTo>
                    <a:pt x="1767878" y="411276"/>
                  </a:lnTo>
                  <a:lnTo>
                    <a:pt x="1759966" y="392137"/>
                  </a:lnTo>
                  <a:lnTo>
                    <a:pt x="1751711" y="388670"/>
                  </a:lnTo>
                  <a:lnTo>
                    <a:pt x="1744256" y="389445"/>
                  </a:lnTo>
                  <a:lnTo>
                    <a:pt x="1689811" y="397446"/>
                  </a:lnTo>
                  <a:lnTo>
                    <a:pt x="1639544" y="401421"/>
                  </a:lnTo>
                  <a:lnTo>
                    <a:pt x="1593583" y="402018"/>
                  </a:lnTo>
                  <a:lnTo>
                    <a:pt x="1552028" y="399884"/>
                  </a:lnTo>
                  <a:lnTo>
                    <a:pt x="1469339" y="385864"/>
                  </a:lnTo>
                  <a:lnTo>
                    <a:pt x="1425968" y="369633"/>
                  </a:lnTo>
                  <a:lnTo>
                    <a:pt x="1385252" y="347599"/>
                  </a:lnTo>
                  <a:lnTo>
                    <a:pt x="1347533" y="320446"/>
                  </a:lnTo>
                  <a:lnTo>
                    <a:pt x="1325727" y="302653"/>
                  </a:lnTo>
                  <a:lnTo>
                    <a:pt x="1300111" y="282448"/>
                  </a:lnTo>
                  <a:lnTo>
                    <a:pt x="1237589" y="235724"/>
                  </a:lnTo>
                  <a:lnTo>
                    <a:pt x="1200785" y="209689"/>
                  </a:lnTo>
                  <a:lnTo>
                    <a:pt x="1160348" y="182206"/>
                  </a:lnTo>
                  <a:lnTo>
                    <a:pt x="1116317" y="153492"/>
                  </a:lnTo>
                  <a:lnTo>
                    <a:pt x="1068743" y="123799"/>
                  </a:lnTo>
                  <a:lnTo>
                    <a:pt x="1017676" y="93357"/>
                  </a:lnTo>
                  <a:lnTo>
                    <a:pt x="963142" y="62420"/>
                  </a:lnTo>
                  <a:lnTo>
                    <a:pt x="905205" y="31229"/>
                  </a:lnTo>
                  <a:lnTo>
                    <a:pt x="843915" y="0"/>
                  </a:lnTo>
                  <a:lnTo>
                    <a:pt x="830643" y="27863"/>
                  </a:lnTo>
                  <a:lnTo>
                    <a:pt x="816902" y="55689"/>
                  </a:lnTo>
                  <a:lnTo>
                    <a:pt x="802640" y="83502"/>
                  </a:lnTo>
                  <a:lnTo>
                    <a:pt x="787844" y="111290"/>
                  </a:lnTo>
                  <a:lnTo>
                    <a:pt x="829449" y="131762"/>
                  </a:lnTo>
                  <a:lnTo>
                    <a:pt x="871321" y="153123"/>
                  </a:lnTo>
                  <a:lnTo>
                    <a:pt x="913511" y="175399"/>
                  </a:lnTo>
                  <a:lnTo>
                    <a:pt x="956081" y="198640"/>
                  </a:lnTo>
                  <a:lnTo>
                    <a:pt x="999096" y="222897"/>
                  </a:lnTo>
                  <a:lnTo>
                    <a:pt x="1042631" y="248221"/>
                  </a:lnTo>
                  <a:lnTo>
                    <a:pt x="1086726" y="274662"/>
                  </a:lnTo>
                  <a:lnTo>
                    <a:pt x="1131468" y="302247"/>
                  </a:lnTo>
                  <a:lnTo>
                    <a:pt x="1176896" y="331038"/>
                  </a:lnTo>
                  <a:lnTo>
                    <a:pt x="1223098" y="361086"/>
                  </a:lnTo>
                  <a:lnTo>
                    <a:pt x="1270114" y="392417"/>
                  </a:lnTo>
                  <a:lnTo>
                    <a:pt x="1300670" y="419315"/>
                  </a:lnTo>
                  <a:lnTo>
                    <a:pt x="1324635" y="451916"/>
                  </a:lnTo>
                  <a:lnTo>
                    <a:pt x="1341856" y="488670"/>
                  </a:lnTo>
                  <a:lnTo>
                    <a:pt x="1352156" y="528027"/>
                  </a:lnTo>
                  <a:lnTo>
                    <a:pt x="1357096" y="567055"/>
                  </a:lnTo>
                  <a:lnTo>
                    <a:pt x="1359814" y="612127"/>
                  </a:lnTo>
                  <a:lnTo>
                    <a:pt x="1359357" y="663143"/>
                  </a:lnTo>
                  <a:lnTo>
                    <a:pt x="1354797" y="720013"/>
                  </a:lnTo>
                  <a:lnTo>
                    <a:pt x="1343888" y="790613"/>
                  </a:lnTo>
                  <a:lnTo>
                    <a:pt x="1347000" y="799617"/>
                  </a:lnTo>
                  <a:lnTo>
                    <a:pt x="1354455" y="803211"/>
                  </a:lnTo>
                  <a:lnTo>
                    <a:pt x="1366647" y="807974"/>
                  </a:lnTo>
                  <a:lnTo>
                    <a:pt x="1378546" y="810602"/>
                  </a:lnTo>
                  <a:lnTo>
                    <a:pt x="1389634" y="811606"/>
                  </a:lnTo>
                  <a:lnTo>
                    <a:pt x="1399362" y="811441"/>
                  </a:lnTo>
                  <a:lnTo>
                    <a:pt x="1406855" y="809320"/>
                  </a:lnTo>
                  <a:lnTo>
                    <a:pt x="1412582" y="804316"/>
                  </a:lnTo>
                  <a:lnTo>
                    <a:pt x="1415757" y="797280"/>
                  </a:lnTo>
                  <a:lnTo>
                    <a:pt x="1415567" y="789089"/>
                  </a:lnTo>
                  <a:lnTo>
                    <a:pt x="1408899" y="757516"/>
                  </a:lnTo>
                  <a:lnTo>
                    <a:pt x="1405242" y="721969"/>
                  </a:lnTo>
                  <a:lnTo>
                    <a:pt x="1409471" y="692442"/>
                  </a:lnTo>
                  <a:lnTo>
                    <a:pt x="1426400" y="678942"/>
                  </a:lnTo>
                  <a:lnTo>
                    <a:pt x="1446403" y="696569"/>
                  </a:lnTo>
                  <a:lnTo>
                    <a:pt x="1454823" y="742213"/>
                  </a:lnTo>
                  <a:lnTo>
                    <a:pt x="1455877" y="796899"/>
                  </a:lnTo>
                  <a:lnTo>
                    <a:pt x="1453756" y="841603"/>
                  </a:lnTo>
                  <a:lnTo>
                    <a:pt x="1454505" y="848893"/>
                  </a:lnTo>
                  <a:lnTo>
                    <a:pt x="1457667" y="855230"/>
                  </a:lnTo>
                  <a:lnTo>
                    <a:pt x="1462836" y="859815"/>
                  </a:lnTo>
                  <a:lnTo>
                    <a:pt x="1469669" y="861898"/>
                  </a:lnTo>
                  <a:lnTo>
                    <a:pt x="1482737" y="862558"/>
                  </a:lnTo>
                  <a:lnTo>
                    <a:pt x="1497977" y="861542"/>
                  </a:lnTo>
                  <a:lnTo>
                    <a:pt x="1538185" y="845985"/>
                  </a:lnTo>
                  <a:lnTo>
                    <a:pt x="1542389" y="832307"/>
                  </a:lnTo>
                  <a:lnTo>
                    <a:pt x="1540548" y="825271"/>
                  </a:lnTo>
                  <a:lnTo>
                    <a:pt x="1522349" y="786231"/>
                  </a:lnTo>
                  <a:lnTo>
                    <a:pt x="1504022" y="737527"/>
                  </a:lnTo>
                  <a:lnTo>
                    <a:pt x="1490840" y="687793"/>
                  </a:lnTo>
                  <a:lnTo>
                    <a:pt x="1488084" y="645680"/>
                  </a:lnTo>
                  <a:lnTo>
                    <a:pt x="1501025" y="619836"/>
                  </a:lnTo>
                  <a:lnTo>
                    <a:pt x="1515427" y="618998"/>
                  </a:lnTo>
                  <a:lnTo>
                    <a:pt x="1535404" y="638213"/>
                  </a:lnTo>
                  <a:lnTo>
                    <a:pt x="1557388" y="687476"/>
                  </a:lnTo>
                  <a:lnTo>
                    <a:pt x="1577771" y="776795"/>
                  </a:lnTo>
                  <a:lnTo>
                    <a:pt x="1580654" y="783907"/>
                  </a:lnTo>
                  <a:lnTo>
                    <a:pt x="1586242" y="789063"/>
                  </a:lnTo>
                  <a:lnTo>
                    <a:pt x="1593469" y="791756"/>
                  </a:lnTo>
                  <a:lnTo>
                    <a:pt x="1601254" y="791476"/>
                  </a:lnTo>
                  <a:lnTo>
                    <a:pt x="1641944" y="771791"/>
                  </a:lnTo>
                  <a:lnTo>
                    <a:pt x="1644586" y="764489"/>
                  </a:lnTo>
                  <a:lnTo>
                    <a:pt x="1643799" y="756602"/>
                  </a:lnTo>
                  <a:lnTo>
                    <a:pt x="1639671" y="749236"/>
                  </a:lnTo>
                  <a:lnTo>
                    <a:pt x="1621256" y="727925"/>
                  </a:lnTo>
                  <a:lnTo>
                    <a:pt x="1604454" y="702271"/>
                  </a:lnTo>
                  <a:lnTo>
                    <a:pt x="1596466" y="675843"/>
                  </a:lnTo>
                  <a:lnTo>
                    <a:pt x="1604543" y="652208"/>
                  </a:lnTo>
                  <a:lnTo>
                    <a:pt x="1626882" y="642581"/>
                  </a:lnTo>
                  <a:lnTo>
                    <a:pt x="1653806" y="650519"/>
                  </a:lnTo>
                  <a:lnTo>
                    <a:pt x="1680679" y="668108"/>
                  </a:lnTo>
                  <a:lnTo>
                    <a:pt x="1702892" y="687438"/>
                  </a:lnTo>
                  <a:lnTo>
                    <a:pt x="1709470" y="691680"/>
                  </a:lnTo>
                  <a:lnTo>
                    <a:pt x="1743163" y="658228"/>
                  </a:lnTo>
                  <a:lnTo>
                    <a:pt x="1747151" y="639991"/>
                  </a:lnTo>
                  <a:lnTo>
                    <a:pt x="1744586" y="632739"/>
                  </a:lnTo>
                  <a:lnTo>
                    <a:pt x="1739366" y="627164"/>
                  </a:lnTo>
                  <a:lnTo>
                    <a:pt x="1731886" y="624306"/>
                  </a:lnTo>
                  <a:lnTo>
                    <a:pt x="1643938" y="602208"/>
                  </a:lnTo>
                  <a:lnTo>
                    <a:pt x="1596148" y="579081"/>
                  </a:lnTo>
                  <a:lnTo>
                    <a:pt x="1577301" y="558533"/>
                  </a:lnTo>
                  <a:lnTo>
                    <a:pt x="1576197" y="544195"/>
                  </a:lnTo>
                  <a:lnTo>
                    <a:pt x="1599361" y="529907"/>
                  </a:lnTo>
                  <a:lnTo>
                    <a:pt x="1640916" y="533044"/>
                  </a:lnTo>
                  <a:lnTo>
                    <a:pt x="1691309" y="547624"/>
                  </a:lnTo>
                  <a:lnTo>
                    <a:pt x="1741030" y="567613"/>
                  </a:lnTo>
                  <a:lnTo>
                    <a:pt x="1780514" y="587032"/>
                  </a:lnTo>
                  <a:lnTo>
                    <a:pt x="1787982" y="589305"/>
                  </a:lnTo>
                  <a:lnTo>
                    <a:pt x="1817801" y="545147"/>
                  </a:lnTo>
                  <a:lnTo>
                    <a:pt x="1819313" y="530136"/>
                  </a:lnTo>
                  <a:close/>
                </a:path>
              </a:pathLst>
            </a:custGeom>
            <a:solidFill>
              <a:srgbClr val="9BBB59"/>
            </a:solid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628388" y="6543676"/>
              <a:ext cx="5005705" cy="2158365"/>
            </a:xfrm>
            <a:custGeom>
              <a:avLst/>
              <a:gdLst/>
              <a:ahLst/>
              <a:cxnLst/>
              <a:rect l="l" t="t" r="r" b="b"/>
              <a:pathLst>
                <a:path w="5005705" h="2158365">
                  <a:moveTo>
                    <a:pt x="0" y="2158185"/>
                  </a:moveTo>
                  <a:lnTo>
                    <a:pt x="27285" y="2116181"/>
                  </a:lnTo>
                  <a:lnTo>
                    <a:pt x="55218" y="2074645"/>
                  </a:lnTo>
                  <a:lnTo>
                    <a:pt x="83790" y="2033582"/>
                  </a:lnTo>
                  <a:lnTo>
                    <a:pt x="112996" y="1993000"/>
                  </a:lnTo>
                  <a:lnTo>
                    <a:pt x="142829" y="1952907"/>
                  </a:lnTo>
                  <a:lnTo>
                    <a:pt x="173283" y="1913307"/>
                  </a:lnTo>
                  <a:lnTo>
                    <a:pt x="204351" y="1874210"/>
                  </a:lnTo>
                  <a:lnTo>
                    <a:pt x="236026" y="1835621"/>
                  </a:lnTo>
                  <a:lnTo>
                    <a:pt x="268303" y="1797548"/>
                  </a:lnTo>
                  <a:lnTo>
                    <a:pt x="301175" y="1759997"/>
                  </a:lnTo>
                  <a:lnTo>
                    <a:pt x="334635" y="1722975"/>
                  </a:lnTo>
                  <a:lnTo>
                    <a:pt x="368676" y="1686490"/>
                  </a:lnTo>
                  <a:lnTo>
                    <a:pt x="403293" y="1650547"/>
                  </a:lnTo>
                  <a:lnTo>
                    <a:pt x="438478" y="1615155"/>
                  </a:lnTo>
                  <a:lnTo>
                    <a:pt x="474226" y="1580319"/>
                  </a:lnTo>
                  <a:lnTo>
                    <a:pt x="510530" y="1546048"/>
                  </a:lnTo>
                  <a:lnTo>
                    <a:pt x="547383" y="1512347"/>
                  </a:lnTo>
                  <a:lnTo>
                    <a:pt x="584778" y="1479224"/>
                  </a:lnTo>
                  <a:lnTo>
                    <a:pt x="622710" y="1446685"/>
                  </a:lnTo>
                  <a:lnTo>
                    <a:pt x="661172" y="1414738"/>
                  </a:lnTo>
                  <a:lnTo>
                    <a:pt x="700157" y="1383389"/>
                  </a:lnTo>
                  <a:lnTo>
                    <a:pt x="739660" y="1352646"/>
                  </a:lnTo>
                  <a:lnTo>
                    <a:pt x="779672" y="1322514"/>
                  </a:lnTo>
                  <a:lnTo>
                    <a:pt x="820176" y="1293004"/>
                  </a:lnTo>
                  <a:lnTo>
                    <a:pt x="861075" y="1264170"/>
                  </a:lnTo>
                  <a:lnTo>
                    <a:pt x="902362" y="1236012"/>
                  </a:lnTo>
                  <a:lnTo>
                    <a:pt x="944028" y="1208531"/>
                  </a:lnTo>
                  <a:lnTo>
                    <a:pt x="986063" y="1181725"/>
                  </a:lnTo>
                  <a:lnTo>
                    <a:pt x="1028458" y="1155595"/>
                  </a:lnTo>
                  <a:lnTo>
                    <a:pt x="1071206" y="1130140"/>
                  </a:lnTo>
                  <a:lnTo>
                    <a:pt x="1114296" y="1105360"/>
                  </a:lnTo>
                  <a:lnTo>
                    <a:pt x="1157720" y="1081255"/>
                  </a:lnTo>
                  <a:lnTo>
                    <a:pt x="1201470" y="1057825"/>
                  </a:lnTo>
                  <a:lnTo>
                    <a:pt x="1245536" y="1035069"/>
                  </a:lnTo>
                  <a:lnTo>
                    <a:pt x="1289909" y="1012986"/>
                  </a:lnTo>
                  <a:lnTo>
                    <a:pt x="1334580" y="991578"/>
                  </a:lnTo>
                  <a:lnTo>
                    <a:pt x="1379541" y="970843"/>
                  </a:lnTo>
                  <a:lnTo>
                    <a:pt x="1424783" y="950781"/>
                  </a:lnTo>
                  <a:lnTo>
                    <a:pt x="1470297" y="931393"/>
                  </a:lnTo>
                  <a:lnTo>
                    <a:pt x="1516073" y="912677"/>
                  </a:lnTo>
                  <a:lnTo>
                    <a:pt x="1562104" y="894633"/>
                  </a:lnTo>
                  <a:lnTo>
                    <a:pt x="1608380" y="877262"/>
                  </a:lnTo>
                  <a:lnTo>
                    <a:pt x="1654892" y="860562"/>
                  </a:lnTo>
                  <a:lnTo>
                    <a:pt x="1701632" y="844535"/>
                  </a:lnTo>
                  <a:lnTo>
                    <a:pt x="1748590" y="829179"/>
                  </a:lnTo>
                  <a:lnTo>
                    <a:pt x="1795757" y="814494"/>
                  </a:lnTo>
                  <a:lnTo>
                    <a:pt x="1843126" y="800480"/>
                  </a:lnTo>
                  <a:lnTo>
                    <a:pt x="1890686" y="787137"/>
                  </a:lnTo>
                  <a:lnTo>
                    <a:pt x="1938430" y="774464"/>
                  </a:lnTo>
                  <a:lnTo>
                    <a:pt x="1986347" y="762461"/>
                  </a:lnTo>
                  <a:lnTo>
                    <a:pt x="2034430" y="751128"/>
                  </a:lnTo>
                  <a:lnTo>
                    <a:pt x="2083726" y="740235"/>
                  </a:lnTo>
                  <a:lnTo>
                    <a:pt x="2133139" y="730013"/>
                  </a:lnTo>
                  <a:lnTo>
                    <a:pt x="2182661" y="720421"/>
                  </a:lnTo>
                  <a:lnTo>
                    <a:pt x="2232286" y="711417"/>
                  </a:lnTo>
                  <a:lnTo>
                    <a:pt x="2282008" y="702960"/>
                  </a:lnTo>
                  <a:lnTo>
                    <a:pt x="2331820" y="695008"/>
                  </a:lnTo>
                  <a:lnTo>
                    <a:pt x="2381715" y="687521"/>
                  </a:lnTo>
                  <a:lnTo>
                    <a:pt x="2431687" y="680456"/>
                  </a:lnTo>
                  <a:lnTo>
                    <a:pt x="2481730" y="673771"/>
                  </a:lnTo>
                  <a:lnTo>
                    <a:pt x="2531837" y="667427"/>
                  </a:lnTo>
                  <a:lnTo>
                    <a:pt x="2582001" y="661380"/>
                  </a:lnTo>
                  <a:lnTo>
                    <a:pt x="2632217" y="655591"/>
                  </a:lnTo>
                  <a:lnTo>
                    <a:pt x="2682477" y="650016"/>
                  </a:lnTo>
                  <a:lnTo>
                    <a:pt x="2732775" y="644615"/>
                  </a:lnTo>
                  <a:lnTo>
                    <a:pt x="2783104" y="639347"/>
                  </a:lnTo>
                  <a:lnTo>
                    <a:pt x="2833459" y="634169"/>
                  </a:lnTo>
                  <a:lnTo>
                    <a:pt x="2883832" y="629040"/>
                  </a:lnTo>
                  <a:lnTo>
                    <a:pt x="2934218" y="623919"/>
                  </a:lnTo>
                  <a:lnTo>
                    <a:pt x="2984608" y="618765"/>
                  </a:lnTo>
                  <a:lnTo>
                    <a:pt x="3034998" y="613536"/>
                  </a:lnTo>
                  <a:lnTo>
                    <a:pt x="3085381" y="608190"/>
                  </a:lnTo>
                  <a:lnTo>
                    <a:pt x="3135749" y="602686"/>
                  </a:lnTo>
                  <a:lnTo>
                    <a:pt x="3186098" y="596983"/>
                  </a:lnTo>
                  <a:lnTo>
                    <a:pt x="3236419" y="591039"/>
                  </a:lnTo>
                  <a:lnTo>
                    <a:pt x="3286707" y="584812"/>
                  </a:lnTo>
                  <a:lnTo>
                    <a:pt x="3336954" y="578262"/>
                  </a:lnTo>
                  <a:lnTo>
                    <a:pt x="3387156" y="571346"/>
                  </a:lnTo>
                  <a:lnTo>
                    <a:pt x="3437304" y="564024"/>
                  </a:lnTo>
                  <a:lnTo>
                    <a:pt x="3487394" y="556253"/>
                  </a:lnTo>
                  <a:lnTo>
                    <a:pt x="3537417" y="547992"/>
                  </a:lnTo>
                  <a:lnTo>
                    <a:pt x="3587368" y="539201"/>
                  </a:lnTo>
                  <a:lnTo>
                    <a:pt x="3637240" y="529837"/>
                  </a:lnTo>
                  <a:lnTo>
                    <a:pt x="3686447" y="519984"/>
                  </a:lnTo>
                  <a:lnTo>
                    <a:pt x="3735513" y="509542"/>
                  </a:lnTo>
                  <a:lnTo>
                    <a:pt x="3784433" y="498512"/>
                  </a:lnTo>
                  <a:lnTo>
                    <a:pt x="3833200" y="486896"/>
                  </a:lnTo>
                  <a:lnTo>
                    <a:pt x="3881811" y="474695"/>
                  </a:lnTo>
                  <a:lnTo>
                    <a:pt x="3930259" y="461912"/>
                  </a:lnTo>
                  <a:lnTo>
                    <a:pt x="3978540" y="448548"/>
                  </a:lnTo>
                  <a:lnTo>
                    <a:pt x="4026648" y="434604"/>
                  </a:lnTo>
                  <a:lnTo>
                    <a:pt x="4074578" y="420084"/>
                  </a:lnTo>
                  <a:lnTo>
                    <a:pt x="4122326" y="404988"/>
                  </a:lnTo>
                  <a:lnTo>
                    <a:pt x="4169885" y="389319"/>
                  </a:lnTo>
                  <a:lnTo>
                    <a:pt x="4217251" y="373077"/>
                  </a:lnTo>
                  <a:lnTo>
                    <a:pt x="4264418" y="356265"/>
                  </a:lnTo>
                  <a:lnTo>
                    <a:pt x="4311381" y="338885"/>
                  </a:lnTo>
                  <a:lnTo>
                    <a:pt x="4358136" y="320939"/>
                  </a:lnTo>
                  <a:lnTo>
                    <a:pt x="4404676" y="302428"/>
                  </a:lnTo>
                  <a:lnTo>
                    <a:pt x="4450997" y="283353"/>
                  </a:lnTo>
                  <a:lnTo>
                    <a:pt x="4497094" y="263718"/>
                  </a:lnTo>
                  <a:lnTo>
                    <a:pt x="4542961" y="243522"/>
                  </a:lnTo>
                  <a:lnTo>
                    <a:pt x="4588593" y="222770"/>
                  </a:lnTo>
                  <a:lnTo>
                    <a:pt x="4633985" y="201461"/>
                  </a:lnTo>
                  <a:lnTo>
                    <a:pt x="4679132" y="179598"/>
                  </a:lnTo>
                  <a:lnTo>
                    <a:pt x="4724029" y="157183"/>
                  </a:lnTo>
                  <a:lnTo>
                    <a:pt x="4768669" y="134217"/>
                  </a:lnTo>
                  <a:lnTo>
                    <a:pt x="4813049" y="110703"/>
                  </a:lnTo>
                  <a:lnTo>
                    <a:pt x="4857164" y="86641"/>
                  </a:lnTo>
                  <a:lnTo>
                    <a:pt x="4901006" y="62035"/>
                  </a:lnTo>
                  <a:lnTo>
                    <a:pt x="4944573" y="36885"/>
                  </a:lnTo>
                  <a:lnTo>
                    <a:pt x="4987858" y="11193"/>
                  </a:lnTo>
                  <a:lnTo>
                    <a:pt x="5005596" y="0"/>
                  </a:lnTo>
                </a:path>
              </a:pathLst>
            </a:custGeom>
            <a:ln w="41883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7569343" y="6460978"/>
              <a:ext cx="196215" cy="168275"/>
            </a:xfrm>
            <a:custGeom>
              <a:avLst/>
              <a:gdLst/>
              <a:ahLst/>
              <a:cxnLst/>
              <a:rect l="l" t="t" r="r" b="b"/>
              <a:pathLst>
                <a:path w="196215" h="168275">
                  <a:moveTo>
                    <a:pt x="195700" y="0"/>
                  </a:moveTo>
                  <a:lnTo>
                    <a:pt x="0" y="19486"/>
                  </a:lnTo>
                  <a:lnTo>
                    <a:pt x="93871" y="168256"/>
                  </a:lnTo>
                  <a:lnTo>
                    <a:pt x="195700" y="0"/>
                  </a:lnTo>
                  <a:close/>
                </a:path>
              </a:pathLst>
            </a:custGeom>
            <a:solidFill>
              <a:srgbClr val="F8B62C"/>
            </a:solidFill>
          </p:spPr>
          <p:txBody>
            <a:bodyPr wrap="square" lIns="0" tIns="0" rIns="0" bIns="0" rtlCol="0"/>
            <a:lstStyle/>
            <a:p>
              <a:endParaRPr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766030" y="5967606"/>
            <a:ext cx="1323562" cy="41742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00AD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Axon</a:t>
            </a:r>
            <a:endParaRPr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313270" y="4611787"/>
            <a:ext cx="12979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8A8A8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Dendrite</a:t>
            </a:r>
            <a:endParaRPr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662141" y="4601850"/>
            <a:ext cx="235585" cy="469900"/>
          </a:xfrm>
          <a:custGeom>
            <a:avLst/>
            <a:gdLst/>
            <a:ahLst/>
            <a:cxnLst/>
            <a:rect l="l" t="t" r="r" b="b"/>
            <a:pathLst>
              <a:path w="235585" h="469900">
                <a:moveTo>
                  <a:pt x="235161" y="8896"/>
                </a:moveTo>
                <a:lnTo>
                  <a:pt x="18958" y="469639"/>
                </a:lnTo>
                <a:lnTo>
                  <a:pt x="0" y="460743"/>
                </a:lnTo>
                <a:lnTo>
                  <a:pt x="216202" y="0"/>
                </a:lnTo>
                <a:lnTo>
                  <a:pt x="235161" y="8896"/>
                </a:lnTo>
                <a:close/>
              </a:path>
            </a:pathLst>
          </a:custGeom>
          <a:solidFill>
            <a:srgbClr val="A31F34"/>
          </a:solidFill>
        </p:spPr>
        <p:txBody>
          <a:bodyPr wrap="square" lIns="0" tIns="0" rIns="0" bIns="0" rtlCol="0"/>
          <a:lstStyle/>
          <a:p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285234" y="5317891"/>
            <a:ext cx="284353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00AD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Synaptic Terminals</a:t>
            </a:r>
            <a:endParaRPr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746027" y="8252389"/>
            <a:ext cx="2093627" cy="41742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dirty="0">
                <a:solidFill>
                  <a:srgbClr val="F8B62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Impulse</a:t>
            </a:r>
            <a:endParaRPr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9" name="群組 78">
            <a:extLst>
              <a:ext uri="{FF2B5EF4-FFF2-40B4-BE49-F238E27FC236}">
                <a16:creationId xmlns:a16="http://schemas.microsoft.com/office/drawing/2014/main" id="{A77DB69D-42BB-35A7-7EBD-3E184BEA5AA0}"/>
              </a:ext>
            </a:extLst>
          </p:cNvPr>
          <p:cNvGrpSpPr/>
          <p:nvPr/>
        </p:nvGrpSpPr>
        <p:grpSpPr>
          <a:xfrm>
            <a:off x="11195050" y="4283075"/>
            <a:ext cx="7944502" cy="4378027"/>
            <a:chOff x="10902245" y="3392857"/>
            <a:chExt cx="7944502" cy="4378027"/>
          </a:xfrm>
        </p:grpSpPr>
        <p:grpSp>
          <p:nvGrpSpPr>
            <p:cNvPr id="19" name="object 19"/>
            <p:cNvGrpSpPr/>
            <p:nvPr/>
          </p:nvGrpSpPr>
          <p:grpSpPr>
            <a:xfrm>
              <a:off x="12228609" y="4332768"/>
              <a:ext cx="3446779" cy="2737485"/>
              <a:chOff x="12228609" y="4332768"/>
              <a:chExt cx="3446779" cy="2737485"/>
            </a:xfrm>
          </p:grpSpPr>
          <p:sp>
            <p:nvSpPr>
              <p:cNvPr id="20" name="object 20"/>
              <p:cNvSpPr/>
              <p:nvPr/>
            </p:nvSpPr>
            <p:spPr>
              <a:xfrm>
                <a:off x="13536705" y="4642979"/>
                <a:ext cx="2112645" cy="2112645"/>
              </a:xfrm>
              <a:custGeom>
                <a:avLst/>
                <a:gdLst/>
                <a:ahLst/>
                <a:cxnLst/>
                <a:rect l="l" t="t" r="r" b="b"/>
                <a:pathLst>
                  <a:path w="2112644" h="2112645">
                    <a:moveTo>
                      <a:pt x="1802795" y="309312"/>
                    </a:moveTo>
                    <a:lnTo>
                      <a:pt x="1836209" y="344262"/>
                    </a:lnTo>
                    <a:lnTo>
                      <a:pt x="1867713" y="380333"/>
                    </a:lnTo>
                    <a:lnTo>
                      <a:pt x="1897308" y="417458"/>
                    </a:lnTo>
                    <a:lnTo>
                      <a:pt x="1924993" y="455571"/>
                    </a:lnTo>
                    <a:lnTo>
                      <a:pt x="1950769" y="494608"/>
                    </a:lnTo>
                    <a:lnTo>
                      <a:pt x="1974636" y="534501"/>
                    </a:lnTo>
                    <a:lnTo>
                      <a:pt x="1996593" y="575184"/>
                    </a:lnTo>
                    <a:lnTo>
                      <a:pt x="2016641" y="616593"/>
                    </a:lnTo>
                    <a:lnTo>
                      <a:pt x="2034780" y="658661"/>
                    </a:lnTo>
                    <a:lnTo>
                      <a:pt x="2051009" y="701322"/>
                    </a:lnTo>
                    <a:lnTo>
                      <a:pt x="2065329" y="744510"/>
                    </a:lnTo>
                    <a:lnTo>
                      <a:pt x="2077740" y="788160"/>
                    </a:lnTo>
                    <a:lnTo>
                      <a:pt x="2088241" y="832205"/>
                    </a:lnTo>
                    <a:lnTo>
                      <a:pt x="2096833" y="876579"/>
                    </a:lnTo>
                    <a:lnTo>
                      <a:pt x="2103516" y="921217"/>
                    </a:lnTo>
                    <a:lnTo>
                      <a:pt x="2108289" y="966053"/>
                    </a:lnTo>
                    <a:lnTo>
                      <a:pt x="2111153" y="1011020"/>
                    </a:lnTo>
                    <a:lnTo>
                      <a:pt x="2112108" y="1056054"/>
                    </a:lnTo>
                    <a:lnTo>
                      <a:pt x="2111153" y="1101087"/>
                    </a:lnTo>
                    <a:lnTo>
                      <a:pt x="2108289" y="1146055"/>
                    </a:lnTo>
                    <a:lnTo>
                      <a:pt x="2103516" y="1190890"/>
                    </a:lnTo>
                    <a:lnTo>
                      <a:pt x="2096833" y="1235529"/>
                    </a:lnTo>
                    <a:lnTo>
                      <a:pt x="2088241" y="1279903"/>
                    </a:lnTo>
                    <a:lnTo>
                      <a:pt x="2077740" y="1323948"/>
                    </a:lnTo>
                    <a:lnTo>
                      <a:pt x="2065329" y="1367597"/>
                    </a:lnTo>
                    <a:lnTo>
                      <a:pt x="2051009" y="1410785"/>
                    </a:lnTo>
                    <a:lnTo>
                      <a:pt x="2034780" y="1453446"/>
                    </a:lnTo>
                    <a:lnTo>
                      <a:pt x="2016641" y="1495514"/>
                    </a:lnTo>
                    <a:lnTo>
                      <a:pt x="1996593" y="1536923"/>
                    </a:lnTo>
                    <a:lnTo>
                      <a:pt x="1974636" y="1577607"/>
                    </a:lnTo>
                    <a:lnTo>
                      <a:pt x="1950769" y="1617500"/>
                    </a:lnTo>
                    <a:lnTo>
                      <a:pt x="1924993" y="1656536"/>
                    </a:lnTo>
                    <a:lnTo>
                      <a:pt x="1897308" y="1694650"/>
                    </a:lnTo>
                    <a:lnTo>
                      <a:pt x="1867713" y="1731775"/>
                    </a:lnTo>
                    <a:lnTo>
                      <a:pt x="1836209" y="1767845"/>
                    </a:lnTo>
                    <a:lnTo>
                      <a:pt x="1802795" y="1802795"/>
                    </a:lnTo>
                    <a:lnTo>
                      <a:pt x="1767845" y="1836209"/>
                    </a:lnTo>
                    <a:lnTo>
                      <a:pt x="1731775" y="1867713"/>
                    </a:lnTo>
                    <a:lnTo>
                      <a:pt x="1694650" y="1897308"/>
                    </a:lnTo>
                    <a:lnTo>
                      <a:pt x="1656536" y="1924993"/>
                    </a:lnTo>
                    <a:lnTo>
                      <a:pt x="1617500" y="1950769"/>
                    </a:lnTo>
                    <a:lnTo>
                      <a:pt x="1577607" y="1974636"/>
                    </a:lnTo>
                    <a:lnTo>
                      <a:pt x="1536923" y="1996593"/>
                    </a:lnTo>
                    <a:lnTo>
                      <a:pt x="1495514" y="2016641"/>
                    </a:lnTo>
                    <a:lnTo>
                      <a:pt x="1453446" y="2034780"/>
                    </a:lnTo>
                    <a:lnTo>
                      <a:pt x="1410785" y="2051009"/>
                    </a:lnTo>
                    <a:lnTo>
                      <a:pt x="1367597" y="2065329"/>
                    </a:lnTo>
                    <a:lnTo>
                      <a:pt x="1323948" y="2077740"/>
                    </a:lnTo>
                    <a:lnTo>
                      <a:pt x="1279903" y="2088241"/>
                    </a:lnTo>
                    <a:lnTo>
                      <a:pt x="1235529" y="2096833"/>
                    </a:lnTo>
                    <a:lnTo>
                      <a:pt x="1190890" y="2103516"/>
                    </a:lnTo>
                    <a:lnTo>
                      <a:pt x="1146055" y="2108289"/>
                    </a:lnTo>
                    <a:lnTo>
                      <a:pt x="1101087" y="2111153"/>
                    </a:lnTo>
                    <a:lnTo>
                      <a:pt x="1056054" y="2112108"/>
                    </a:lnTo>
                    <a:lnTo>
                      <a:pt x="1011020" y="2111153"/>
                    </a:lnTo>
                    <a:lnTo>
                      <a:pt x="966053" y="2108289"/>
                    </a:lnTo>
                    <a:lnTo>
                      <a:pt x="921217" y="2103516"/>
                    </a:lnTo>
                    <a:lnTo>
                      <a:pt x="876579" y="2096833"/>
                    </a:lnTo>
                    <a:lnTo>
                      <a:pt x="832205" y="2088241"/>
                    </a:lnTo>
                    <a:lnTo>
                      <a:pt x="788160" y="2077740"/>
                    </a:lnTo>
                    <a:lnTo>
                      <a:pt x="744510" y="2065329"/>
                    </a:lnTo>
                    <a:lnTo>
                      <a:pt x="701322" y="2051009"/>
                    </a:lnTo>
                    <a:lnTo>
                      <a:pt x="658661" y="2034780"/>
                    </a:lnTo>
                    <a:lnTo>
                      <a:pt x="616593" y="2016641"/>
                    </a:lnTo>
                    <a:lnTo>
                      <a:pt x="575184" y="1996593"/>
                    </a:lnTo>
                    <a:lnTo>
                      <a:pt x="534501" y="1974636"/>
                    </a:lnTo>
                    <a:lnTo>
                      <a:pt x="494608" y="1950769"/>
                    </a:lnTo>
                    <a:lnTo>
                      <a:pt x="455571" y="1924993"/>
                    </a:lnTo>
                    <a:lnTo>
                      <a:pt x="417458" y="1897308"/>
                    </a:lnTo>
                    <a:lnTo>
                      <a:pt x="380333" y="1867713"/>
                    </a:lnTo>
                    <a:lnTo>
                      <a:pt x="344262" y="1836209"/>
                    </a:lnTo>
                    <a:lnTo>
                      <a:pt x="309312" y="1802795"/>
                    </a:lnTo>
                    <a:lnTo>
                      <a:pt x="275899" y="1767845"/>
                    </a:lnTo>
                    <a:lnTo>
                      <a:pt x="244395" y="1731775"/>
                    </a:lnTo>
                    <a:lnTo>
                      <a:pt x="214800" y="1694650"/>
                    </a:lnTo>
                    <a:lnTo>
                      <a:pt x="187115" y="1656536"/>
                    </a:lnTo>
                    <a:lnTo>
                      <a:pt x="161338" y="1617500"/>
                    </a:lnTo>
                    <a:lnTo>
                      <a:pt x="137472" y="1577607"/>
                    </a:lnTo>
                    <a:lnTo>
                      <a:pt x="115514" y="1536923"/>
                    </a:lnTo>
                    <a:lnTo>
                      <a:pt x="95466" y="1495514"/>
                    </a:lnTo>
                    <a:lnTo>
                      <a:pt x="77328" y="1453446"/>
                    </a:lnTo>
                    <a:lnTo>
                      <a:pt x="61098" y="1410785"/>
                    </a:lnTo>
                    <a:lnTo>
                      <a:pt x="46778" y="1367597"/>
                    </a:lnTo>
                    <a:lnTo>
                      <a:pt x="34368" y="1323948"/>
                    </a:lnTo>
                    <a:lnTo>
                      <a:pt x="23866" y="1279903"/>
                    </a:lnTo>
                    <a:lnTo>
                      <a:pt x="15274" y="1235529"/>
                    </a:lnTo>
                    <a:lnTo>
                      <a:pt x="8592" y="1190890"/>
                    </a:lnTo>
                    <a:lnTo>
                      <a:pt x="3818" y="1146055"/>
                    </a:lnTo>
                    <a:lnTo>
                      <a:pt x="954" y="1101087"/>
                    </a:lnTo>
                    <a:lnTo>
                      <a:pt x="0" y="1056054"/>
                    </a:lnTo>
                    <a:lnTo>
                      <a:pt x="954" y="1011020"/>
                    </a:lnTo>
                    <a:lnTo>
                      <a:pt x="3818" y="966053"/>
                    </a:lnTo>
                    <a:lnTo>
                      <a:pt x="8592" y="921217"/>
                    </a:lnTo>
                    <a:lnTo>
                      <a:pt x="15274" y="876579"/>
                    </a:lnTo>
                    <a:lnTo>
                      <a:pt x="23866" y="832205"/>
                    </a:lnTo>
                    <a:lnTo>
                      <a:pt x="34368" y="788160"/>
                    </a:lnTo>
                    <a:lnTo>
                      <a:pt x="46778" y="744510"/>
                    </a:lnTo>
                    <a:lnTo>
                      <a:pt x="61098" y="701322"/>
                    </a:lnTo>
                    <a:lnTo>
                      <a:pt x="77328" y="658661"/>
                    </a:lnTo>
                    <a:lnTo>
                      <a:pt x="95466" y="616593"/>
                    </a:lnTo>
                    <a:lnTo>
                      <a:pt x="115514" y="575184"/>
                    </a:lnTo>
                    <a:lnTo>
                      <a:pt x="137472" y="534501"/>
                    </a:lnTo>
                    <a:lnTo>
                      <a:pt x="161338" y="494608"/>
                    </a:lnTo>
                    <a:lnTo>
                      <a:pt x="187115" y="455571"/>
                    </a:lnTo>
                    <a:lnTo>
                      <a:pt x="214800" y="417458"/>
                    </a:lnTo>
                    <a:lnTo>
                      <a:pt x="244395" y="380333"/>
                    </a:lnTo>
                    <a:lnTo>
                      <a:pt x="275899" y="344262"/>
                    </a:lnTo>
                    <a:lnTo>
                      <a:pt x="309312" y="309312"/>
                    </a:lnTo>
                    <a:lnTo>
                      <a:pt x="344262" y="275899"/>
                    </a:lnTo>
                    <a:lnTo>
                      <a:pt x="380333" y="244395"/>
                    </a:lnTo>
                    <a:lnTo>
                      <a:pt x="417458" y="214800"/>
                    </a:lnTo>
                    <a:lnTo>
                      <a:pt x="455571" y="187115"/>
                    </a:lnTo>
                    <a:lnTo>
                      <a:pt x="494608" y="161338"/>
                    </a:lnTo>
                    <a:lnTo>
                      <a:pt x="534501" y="137472"/>
                    </a:lnTo>
                    <a:lnTo>
                      <a:pt x="575184" y="115514"/>
                    </a:lnTo>
                    <a:lnTo>
                      <a:pt x="616593" y="95466"/>
                    </a:lnTo>
                    <a:lnTo>
                      <a:pt x="658661" y="77328"/>
                    </a:lnTo>
                    <a:lnTo>
                      <a:pt x="701322" y="61098"/>
                    </a:lnTo>
                    <a:lnTo>
                      <a:pt x="744510" y="46778"/>
                    </a:lnTo>
                    <a:lnTo>
                      <a:pt x="788160" y="34368"/>
                    </a:lnTo>
                    <a:lnTo>
                      <a:pt x="832205" y="23866"/>
                    </a:lnTo>
                    <a:lnTo>
                      <a:pt x="876579" y="15274"/>
                    </a:lnTo>
                    <a:lnTo>
                      <a:pt x="921217" y="8592"/>
                    </a:lnTo>
                    <a:lnTo>
                      <a:pt x="966053" y="3818"/>
                    </a:lnTo>
                    <a:lnTo>
                      <a:pt x="1011020" y="954"/>
                    </a:lnTo>
                    <a:lnTo>
                      <a:pt x="1056054" y="0"/>
                    </a:lnTo>
                    <a:lnTo>
                      <a:pt x="1101087" y="954"/>
                    </a:lnTo>
                    <a:lnTo>
                      <a:pt x="1146055" y="3818"/>
                    </a:lnTo>
                    <a:lnTo>
                      <a:pt x="1190890" y="8592"/>
                    </a:lnTo>
                    <a:lnTo>
                      <a:pt x="1235529" y="15274"/>
                    </a:lnTo>
                    <a:lnTo>
                      <a:pt x="1279903" y="23866"/>
                    </a:lnTo>
                    <a:lnTo>
                      <a:pt x="1323948" y="34368"/>
                    </a:lnTo>
                    <a:lnTo>
                      <a:pt x="1367597" y="46778"/>
                    </a:lnTo>
                    <a:lnTo>
                      <a:pt x="1410785" y="61098"/>
                    </a:lnTo>
                    <a:lnTo>
                      <a:pt x="1453446" y="77328"/>
                    </a:lnTo>
                    <a:lnTo>
                      <a:pt x="1495514" y="95466"/>
                    </a:lnTo>
                    <a:lnTo>
                      <a:pt x="1536923" y="115514"/>
                    </a:lnTo>
                    <a:lnTo>
                      <a:pt x="1577607" y="137472"/>
                    </a:lnTo>
                    <a:lnTo>
                      <a:pt x="1617500" y="161338"/>
                    </a:lnTo>
                    <a:lnTo>
                      <a:pt x="1656536" y="187115"/>
                    </a:lnTo>
                    <a:lnTo>
                      <a:pt x="1694650" y="214800"/>
                    </a:lnTo>
                    <a:lnTo>
                      <a:pt x="1731775" y="244395"/>
                    </a:lnTo>
                    <a:lnTo>
                      <a:pt x="1767845" y="275899"/>
                    </a:lnTo>
                    <a:lnTo>
                      <a:pt x="1802795" y="309312"/>
                    </a:lnTo>
                    <a:close/>
                  </a:path>
                </a:pathLst>
              </a:custGeom>
              <a:ln w="52354">
                <a:solidFill>
                  <a:srgbClr val="0080CC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12692493" y="4353723"/>
                <a:ext cx="713740" cy="713740"/>
              </a:xfrm>
              <a:custGeom>
                <a:avLst/>
                <a:gdLst/>
                <a:ahLst/>
                <a:cxnLst/>
                <a:rect l="l" t="t" r="r" b="b"/>
                <a:pathLst>
                  <a:path w="713740" h="713739">
                    <a:moveTo>
                      <a:pt x="0" y="0"/>
                    </a:moveTo>
                    <a:lnTo>
                      <a:pt x="698474" y="698474"/>
                    </a:lnTo>
                    <a:lnTo>
                      <a:pt x="713282" y="713282"/>
                    </a:lnTo>
                  </a:path>
                </a:pathLst>
              </a:custGeom>
              <a:ln w="41883">
                <a:solidFill>
                  <a:srgbClr val="8A8A8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object 22"/>
              <p:cNvSpPr/>
              <p:nvPr/>
            </p:nvSpPr>
            <p:spPr>
              <a:xfrm>
                <a:off x="13328777" y="4990007"/>
                <a:ext cx="186690" cy="186690"/>
              </a:xfrm>
              <a:custGeom>
                <a:avLst/>
                <a:gdLst/>
                <a:ahLst/>
                <a:cxnLst/>
                <a:rect l="l" t="t" r="r" b="b"/>
                <a:pathLst>
                  <a:path w="186690" h="186689">
                    <a:moveTo>
                      <a:pt x="124383" y="0"/>
                    </a:moveTo>
                    <a:lnTo>
                      <a:pt x="0" y="124383"/>
                    </a:lnTo>
                    <a:lnTo>
                      <a:pt x="186580" y="186580"/>
                    </a:lnTo>
                    <a:lnTo>
                      <a:pt x="124383" y="0"/>
                    </a:lnTo>
                    <a:close/>
                  </a:path>
                </a:pathLst>
              </a:custGeom>
              <a:solidFill>
                <a:srgbClr val="8A8A8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object 23"/>
              <p:cNvSpPr/>
              <p:nvPr/>
            </p:nvSpPr>
            <p:spPr>
              <a:xfrm>
                <a:off x="12249564" y="5699032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8A8A8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object 24"/>
              <p:cNvSpPr/>
              <p:nvPr/>
            </p:nvSpPr>
            <p:spPr>
              <a:xfrm>
                <a:off x="13313615" y="5611077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30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8A8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object 25"/>
              <p:cNvSpPr/>
              <p:nvPr/>
            </p:nvSpPr>
            <p:spPr>
              <a:xfrm>
                <a:off x="12690074" y="6331065"/>
                <a:ext cx="718185" cy="718185"/>
              </a:xfrm>
              <a:custGeom>
                <a:avLst/>
                <a:gdLst/>
                <a:ahLst/>
                <a:cxnLst/>
                <a:rect l="l" t="t" r="r" b="b"/>
                <a:pathLst>
                  <a:path w="718184" h="718184">
                    <a:moveTo>
                      <a:pt x="0" y="718117"/>
                    </a:moveTo>
                    <a:lnTo>
                      <a:pt x="703309" y="14808"/>
                    </a:lnTo>
                    <a:lnTo>
                      <a:pt x="718117" y="0"/>
                    </a:lnTo>
                  </a:path>
                </a:pathLst>
              </a:custGeom>
              <a:ln w="41883">
                <a:solidFill>
                  <a:srgbClr val="8A8A8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object 26"/>
              <p:cNvSpPr/>
              <p:nvPr/>
            </p:nvSpPr>
            <p:spPr>
              <a:xfrm>
                <a:off x="13331185" y="6221483"/>
                <a:ext cx="186690" cy="186690"/>
              </a:xfrm>
              <a:custGeom>
                <a:avLst/>
                <a:gdLst/>
                <a:ahLst/>
                <a:cxnLst/>
                <a:rect l="l" t="t" r="r" b="b"/>
                <a:pathLst>
                  <a:path w="186690" h="186689">
                    <a:moveTo>
                      <a:pt x="186591" y="0"/>
                    </a:moveTo>
                    <a:lnTo>
                      <a:pt x="0" y="62197"/>
                    </a:lnTo>
                    <a:lnTo>
                      <a:pt x="124394" y="186580"/>
                    </a:lnTo>
                    <a:lnTo>
                      <a:pt x="186591" y="0"/>
                    </a:lnTo>
                    <a:close/>
                  </a:path>
                </a:pathLst>
              </a:custGeom>
              <a:solidFill>
                <a:srgbClr val="8A8A8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object 27"/>
              <p:cNvSpPr/>
              <p:nvPr/>
            </p:nvSpPr>
            <p:spPr>
              <a:xfrm>
                <a:off x="15293597" y="4915786"/>
                <a:ext cx="0" cy="1566545"/>
              </a:xfrm>
              <a:custGeom>
                <a:avLst/>
                <a:gdLst/>
                <a:ahLst/>
                <a:cxnLst/>
                <a:rect l="l" t="t" r="r" b="b"/>
                <a:pathLst>
                  <a:path h="1566545">
                    <a:moveTo>
                      <a:pt x="0" y="1566496"/>
                    </a:moveTo>
                    <a:lnTo>
                      <a:pt x="0" y="0"/>
                    </a:lnTo>
                  </a:path>
                </a:pathLst>
              </a:custGeom>
              <a:ln w="52354">
                <a:solidFill>
                  <a:srgbClr val="0080CC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5" name="object 35"/>
            <p:cNvGrpSpPr/>
            <p:nvPr/>
          </p:nvGrpSpPr>
          <p:grpSpPr>
            <a:xfrm>
              <a:off x="14582282" y="5611077"/>
              <a:ext cx="2353945" cy="1590675"/>
              <a:chOff x="14582282" y="5611077"/>
              <a:chExt cx="2353945" cy="1590675"/>
            </a:xfrm>
          </p:grpSpPr>
          <p:sp>
            <p:nvSpPr>
              <p:cNvPr id="36" name="object 36"/>
              <p:cNvSpPr/>
              <p:nvPr/>
            </p:nvSpPr>
            <p:spPr>
              <a:xfrm>
                <a:off x="15695982" y="5699032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00ADB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object 37"/>
              <p:cNvSpPr/>
              <p:nvPr/>
            </p:nvSpPr>
            <p:spPr>
              <a:xfrm>
                <a:off x="16760045" y="5611077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30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ADB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object 38"/>
              <p:cNvSpPr/>
              <p:nvPr/>
            </p:nvSpPr>
            <p:spPr>
              <a:xfrm>
                <a:off x="15566339" y="6218057"/>
                <a:ext cx="264795" cy="482600"/>
              </a:xfrm>
              <a:custGeom>
                <a:avLst/>
                <a:gdLst/>
                <a:ahLst/>
                <a:cxnLst/>
                <a:rect l="l" t="t" r="r" b="b"/>
                <a:pathLst>
                  <a:path w="264794" h="482600">
                    <a:moveTo>
                      <a:pt x="245862" y="482589"/>
                    </a:moveTo>
                    <a:lnTo>
                      <a:pt x="0" y="9659"/>
                    </a:lnTo>
                    <a:lnTo>
                      <a:pt x="18580" y="0"/>
                    </a:lnTo>
                    <a:lnTo>
                      <a:pt x="264443" y="472929"/>
                    </a:lnTo>
                    <a:lnTo>
                      <a:pt x="245862" y="482589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object 39"/>
              <p:cNvSpPr/>
              <p:nvPr/>
            </p:nvSpPr>
            <p:spPr>
              <a:xfrm>
                <a:off x="14592759" y="6810837"/>
                <a:ext cx="0" cy="381000"/>
              </a:xfrm>
              <a:custGeom>
                <a:avLst/>
                <a:gdLst/>
                <a:ahLst/>
                <a:cxnLst/>
                <a:rect l="l" t="t" r="r" b="b"/>
                <a:pathLst>
                  <a:path h="381000">
                    <a:moveTo>
                      <a:pt x="0" y="380386"/>
                    </a:moveTo>
                    <a:lnTo>
                      <a:pt x="0" y="0"/>
                    </a:lnTo>
                  </a:path>
                </a:pathLst>
              </a:custGeom>
              <a:ln w="20941">
                <a:solidFill>
                  <a:srgbClr val="0080CC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object 40"/>
              <p:cNvSpPr/>
              <p:nvPr/>
            </p:nvSpPr>
            <p:spPr>
              <a:xfrm>
                <a:off x="16303107" y="5737141"/>
                <a:ext cx="234315" cy="234315"/>
              </a:xfrm>
              <a:custGeom>
                <a:avLst/>
                <a:gdLst/>
                <a:ahLst/>
                <a:cxnLst/>
                <a:rect l="l" t="t" r="r" b="b"/>
                <a:pathLst>
                  <a:path w="234315" h="234314">
                    <a:moveTo>
                      <a:pt x="14808" y="0"/>
                    </a:moveTo>
                    <a:lnTo>
                      <a:pt x="233960" y="219152"/>
                    </a:lnTo>
                    <a:lnTo>
                      <a:pt x="219152" y="233960"/>
                    </a:lnTo>
                    <a:lnTo>
                      <a:pt x="0" y="14808"/>
                    </a:lnTo>
                    <a:lnTo>
                      <a:pt x="14808" y="0"/>
                    </a:lnTo>
                    <a:close/>
                  </a:path>
                </a:pathLst>
              </a:custGeom>
              <a:solidFill>
                <a:srgbClr val="00ADB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6" name="object 46"/>
            <p:cNvSpPr txBox="1"/>
            <p:nvPr/>
          </p:nvSpPr>
          <p:spPr>
            <a:xfrm>
              <a:off x="15695910" y="6702913"/>
              <a:ext cx="1508760" cy="825500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02235" marR="5080" indent="-90170">
                <a:lnSpc>
                  <a:spcPct val="100400"/>
                </a:lnSpc>
                <a:spcBef>
                  <a:spcPts val="125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Activation  Function</a:t>
              </a:r>
            </a:p>
          </p:txBody>
        </p:sp>
        <p:sp>
          <p:nvSpPr>
            <p:cNvPr id="47" name="object 47"/>
            <p:cNvSpPr txBox="1"/>
            <p:nvPr/>
          </p:nvSpPr>
          <p:spPr>
            <a:xfrm>
              <a:off x="13945740" y="7353462"/>
              <a:ext cx="2448971" cy="417422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dirty="0">
                  <a:solidFill>
                    <a:srgbClr val="0080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Cell B</a:t>
              </a:r>
              <a:r>
                <a:rPr lang="en-US" sz="2600" dirty="0">
                  <a:solidFill>
                    <a:srgbClr val="0080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</a:t>
              </a:r>
              <a:r>
                <a:rPr sz="2600" dirty="0">
                  <a:solidFill>
                    <a:srgbClr val="0080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dy</a:t>
              </a:r>
              <a:endParaRPr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object 48"/>
            <p:cNvSpPr txBox="1"/>
            <p:nvPr/>
          </p:nvSpPr>
          <p:spPr>
            <a:xfrm>
              <a:off x="16553916" y="5971675"/>
              <a:ext cx="1925320" cy="42799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dirty="0">
                  <a:solidFill>
                    <a:srgbClr val="00ADB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Output Axon</a:t>
              </a:r>
              <a:endParaRPr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9" name="object 49"/>
            <p:cNvGrpSpPr/>
            <p:nvPr/>
          </p:nvGrpSpPr>
          <p:grpSpPr>
            <a:xfrm>
              <a:off x="10967642" y="4228551"/>
              <a:ext cx="1755139" cy="2900680"/>
              <a:chOff x="10967642" y="4228551"/>
              <a:chExt cx="1755139" cy="2900680"/>
            </a:xfrm>
          </p:grpSpPr>
          <p:sp>
            <p:nvSpPr>
              <p:cNvPr id="50" name="object 50"/>
              <p:cNvSpPr/>
              <p:nvPr/>
            </p:nvSpPr>
            <p:spPr>
              <a:xfrm>
                <a:off x="11482341" y="4316507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9BBB5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object 51"/>
              <p:cNvSpPr/>
              <p:nvPr/>
            </p:nvSpPr>
            <p:spPr>
              <a:xfrm>
                <a:off x="12546392" y="4228551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29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B59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object 52"/>
              <p:cNvSpPr/>
              <p:nvPr/>
            </p:nvSpPr>
            <p:spPr>
              <a:xfrm>
                <a:off x="10988597" y="5699033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9BBB5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object 53"/>
              <p:cNvSpPr/>
              <p:nvPr/>
            </p:nvSpPr>
            <p:spPr>
              <a:xfrm>
                <a:off x="12052648" y="5611078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29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B59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object 54"/>
              <p:cNvSpPr/>
              <p:nvPr/>
            </p:nvSpPr>
            <p:spPr>
              <a:xfrm>
                <a:off x="11326241" y="7041209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9BBB5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object 55"/>
              <p:cNvSpPr/>
              <p:nvPr/>
            </p:nvSpPr>
            <p:spPr>
              <a:xfrm>
                <a:off x="12390304" y="6953254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29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B59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6" name="object 56"/>
            <p:cNvSpPr txBox="1"/>
            <p:nvPr/>
          </p:nvSpPr>
          <p:spPr>
            <a:xfrm>
              <a:off x="12411456" y="3392857"/>
              <a:ext cx="2112645" cy="44820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800" b="1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Synapse</a:t>
              </a:r>
              <a:endParaRPr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object 60"/>
            <p:cNvSpPr txBox="1"/>
            <p:nvPr/>
          </p:nvSpPr>
          <p:spPr>
            <a:xfrm>
              <a:off x="10902245" y="4458312"/>
              <a:ext cx="1651635" cy="42799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dirty="0">
                  <a:solidFill>
                    <a:srgbClr val="9BBB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Input Axon</a:t>
              </a:r>
              <a:endParaRPr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object 61"/>
            <p:cNvSpPr txBox="1"/>
            <p:nvPr/>
          </p:nvSpPr>
          <p:spPr>
            <a:xfrm>
              <a:off x="12326097" y="7312414"/>
              <a:ext cx="1297940" cy="42799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dirty="0">
                  <a:solidFill>
                    <a:srgbClr val="5E5E5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Dendrite</a:t>
              </a:r>
              <a:endParaRPr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2" name="object 62"/>
            <p:cNvGrpSpPr/>
            <p:nvPr/>
          </p:nvGrpSpPr>
          <p:grpSpPr>
            <a:xfrm>
              <a:off x="12242007" y="4289543"/>
              <a:ext cx="865505" cy="3007360"/>
              <a:chOff x="12242007" y="4289543"/>
              <a:chExt cx="865505" cy="3007360"/>
            </a:xfrm>
          </p:grpSpPr>
          <p:sp>
            <p:nvSpPr>
              <p:cNvPr id="63" name="object 63"/>
              <p:cNvSpPr/>
              <p:nvPr/>
            </p:nvSpPr>
            <p:spPr>
              <a:xfrm>
                <a:off x="13096522" y="6697284"/>
                <a:ext cx="0" cy="599440"/>
              </a:xfrm>
              <a:custGeom>
                <a:avLst/>
                <a:gdLst/>
                <a:ahLst/>
                <a:cxnLst/>
                <a:rect l="l" t="t" r="r" b="b"/>
                <a:pathLst>
                  <a:path h="599440">
                    <a:moveTo>
                      <a:pt x="0" y="599165"/>
                    </a:moveTo>
                    <a:lnTo>
                      <a:pt x="0" y="0"/>
                    </a:lnTo>
                  </a:path>
                </a:pathLst>
              </a:custGeom>
              <a:ln w="20941">
                <a:solidFill>
                  <a:srgbClr val="8A8A8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64" name="object 64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2659735" y="4289543"/>
                <a:ext cx="209420" cy="209412"/>
              </a:xfrm>
              <a:prstGeom prst="rect">
                <a:avLst/>
              </a:prstGeom>
            </p:spPr>
          </p:pic>
          <p:pic>
            <p:nvPicPr>
              <p:cNvPr id="65" name="object 65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2242007" y="5594326"/>
                <a:ext cx="209422" cy="209412"/>
              </a:xfrm>
              <a:prstGeom prst="rect">
                <a:avLst/>
              </a:prstGeom>
            </p:spPr>
          </p:pic>
          <p:pic>
            <p:nvPicPr>
              <p:cNvPr id="66" name="object 66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2567413" y="6936502"/>
                <a:ext cx="209420" cy="209412"/>
              </a:xfrm>
              <a:prstGeom prst="rect">
                <a:avLst/>
              </a:prstGeom>
            </p:spPr>
          </p:pic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文字方塊 69">
                  <a:extLst>
                    <a:ext uri="{FF2B5EF4-FFF2-40B4-BE49-F238E27FC236}">
                      <a16:creationId xmlns:a16="http://schemas.microsoft.com/office/drawing/2014/main" id="{B01FDCCE-91AA-5625-5900-F4AB8D6809A4}"/>
                    </a:ext>
                  </a:extLst>
                </p:cNvPr>
                <p:cNvSpPr txBox="1"/>
                <p:nvPr/>
              </p:nvSpPr>
              <p:spPr>
                <a:xfrm>
                  <a:off x="15936335" y="4492496"/>
                  <a:ext cx="2910412" cy="98193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kumimoji="1" lang="en-US" altLang="zh-TW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kumimoji="1" lang="en-US" altLang="zh-TW" sz="2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hr m:val="∑"/>
                                <m:supHide m:val="on"/>
                                <m:ctrlP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7"/>
                                  </m:rP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  <m:sup/>
                              <m:e>
                                <m:sSub>
                                  <m:sSubPr>
                                    <m:ctrlP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nary>
                          </m:e>
                        </m:d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70" name="文字方塊 69">
                  <a:extLst>
                    <a:ext uri="{FF2B5EF4-FFF2-40B4-BE49-F238E27FC236}">
                      <a16:creationId xmlns:a16="http://schemas.microsoft.com/office/drawing/2014/main" id="{B01FDCCE-91AA-5625-5900-F4AB8D6809A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936335" y="4492496"/>
                  <a:ext cx="2910412" cy="981935"/>
                </a:xfrm>
                <a:prstGeom prst="rect">
                  <a:avLst/>
                </a:prstGeom>
                <a:blipFill>
                  <a:blip r:embed="rId6"/>
                  <a:stretch>
                    <a:fillRect l="-1732" t="-125316" b="-18481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1" name="文字方塊 70">
                  <a:extLst>
                    <a:ext uri="{FF2B5EF4-FFF2-40B4-BE49-F238E27FC236}">
                      <a16:creationId xmlns:a16="http://schemas.microsoft.com/office/drawing/2014/main" id="{CC40510D-5A35-42FE-A70A-5A0033FFA3B0}"/>
                    </a:ext>
                  </a:extLst>
                </p:cNvPr>
                <p:cNvSpPr txBox="1"/>
                <p:nvPr/>
              </p:nvSpPr>
              <p:spPr>
                <a:xfrm>
                  <a:off x="11456329" y="3872744"/>
                  <a:ext cx="38805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71" name="文字方塊 70">
                  <a:extLst>
                    <a:ext uri="{FF2B5EF4-FFF2-40B4-BE49-F238E27FC236}">
                      <a16:creationId xmlns:a16="http://schemas.microsoft.com/office/drawing/2014/main" id="{CC40510D-5A35-42FE-A70A-5A0033FFA3B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456329" y="3872744"/>
                  <a:ext cx="388055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3125" r="-6250" b="-1290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文字方塊 71">
                  <a:extLst>
                    <a:ext uri="{FF2B5EF4-FFF2-40B4-BE49-F238E27FC236}">
                      <a16:creationId xmlns:a16="http://schemas.microsoft.com/office/drawing/2014/main" id="{11FF9A1F-75ED-A849-D0AD-9D5B4AF828A0}"/>
                    </a:ext>
                  </a:extLst>
                </p:cNvPr>
                <p:cNvSpPr txBox="1"/>
                <p:nvPr/>
              </p:nvSpPr>
              <p:spPr>
                <a:xfrm>
                  <a:off x="13124043" y="4381173"/>
                  <a:ext cx="74808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72" name="文字方塊 71">
                  <a:extLst>
                    <a:ext uri="{FF2B5EF4-FFF2-40B4-BE49-F238E27FC236}">
                      <a16:creationId xmlns:a16="http://schemas.microsoft.com/office/drawing/2014/main" id="{11FF9A1F-75ED-A849-D0AD-9D5B4AF828A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124043" y="4381173"/>
                  <a:ext cx="748089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3333" r="-1667" b="-1333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文字方塊 72">
                  <a:extLst>
                    <a:ext uri="{FF2B5EF4-FFF2-40B4-BE49-F238E27FC236}">
                      <a16:creationId xmlns:a16="http://schemas.microsoft.com/office/drawing/2014/main" id="{279FEA67-B2FC-D238-1A62-604F44C52841}"/>
                    </a:ext>
                  </a:extLst>
                </p:cNvPr>
                <p:cNvSpPr txBox="1"/>
                <p:nvPr/>
              </p:nvSpPr>
              <p:spPr>
                <a:xfrm>
                  <a:off x="13557402" y="5250928"/>
                  <a:ext cx="1659685" cy="89620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nary>
                          <m:naryPr>
                            <m:chr m:val="∑"/>
                            <m:supHide m:val="on"/>
                            <m:ctrlP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nary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73" name="文字方塊 72">
                  <a:extLst>
                    <a:ext uri="{FF2B5EF4-FFF2-40B4-BE49-F238E27FC236}">
                      <a16:creationId xmlns:a16="http://schemas.microsoft.com/office/drawing/2014/main" id="{279FEA67-B2FC-D238-1A62-604F44C528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557402" y="5250928"/>
                  <a:ext cx="1659685" cy="896207"/>
                </a:xfrm>
                <a:prstGeom prst="rect">
                  <a:avLst/>
                </a:prstGeom>
                <a:blipFill>
                  <a:blip r:embed="rId9"/>
                  <a:stretch>
                    <a:fillRect l="-66667" t="-149296" r="-3030" b="-205634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4" name="文字方塊 73">
                  <a:extLst>
                    <a:ext uri="{FF2B5EF4-FFF2-40B4-BE49-F238E27FC236}">
                      <a16:creationId xmlns:a16="http://schemas.microsoft.com/office/drawing/2014/main" id="{62CD55F4-5685-3056-7545-57082EA294C9}"/>
                    </a:ext>
                  </a:extLst>
                </p:cNvPr>
                <p:cNvSpPr txBox="1"/>
                <p:nvPr/>
              </p:nvSpPr>
              <p:spPr>
                <a:xfrm>
                  <a:off x="15339515" y="5474431"/>
                  <a:ext cx="26391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TW" sz="2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74" name="文字方塊 73">
                  <a:extLst>
                    <a:ext uri="{FF2B5EF4-FFF2-40B4-BE49-F238E27FC236}">
                      <a16:creationId xmlns:a16="http://schemas.microsoft.com/office/drawing/2014/main" id="{62CD55F4-5685-3056-7545-57082EA294C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339515" y="5474431"/>
                  <a:ext cx="263918" cy="369332"/>
                </a:xfrm>
                <a:prstGeom prst="rect">
                  <a:avLst/>
                </a:prstGeom>
                <a:blipFill>
                  <a:blip r:embed="rId10"/>
                  <a:stretch>
                    <a:fillRect l="-31818" r="-31818" b="-3333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文字方塊 74">
                  <a:extLst>
                    <a:ext uri="{FF2B5EF4-FFF2-40B4-BE49-F238E27FC236}">
                      <a16:creationId xmlns:a16="http://schemas.microsoft.com/office/drawing/2014/main" id="{74168397-E641-A38E-AA5A-A9CA2556614E}"/>
                    </a:ext>
                  </a:extLst>
                </p:cNvPr>
                <p:cNvSpPr txBox="1"/>
                <p:nvPr/>
              </p:nvSpPr>
              <p:spPr>
                <a:xfrm>
                  <a:off x="12593385" y="5250093"/>
                  <a:ext cx="73385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75" name="文字方塊 74">
                  <a:extLst>
                    <a:ext uri="{FF2B5EF4-FFF2-40B4-BE49-F238E27FC236}">
                      <a16:creationId xmlns:a16="http://schemas.microsoft.com/office/drawing/2014/main" id="{74168397-E641-A38E-AA5A-A9CA2556614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593385" y="5250093"/>
                  <a:ext cx="733855" cy="369332"/>
                </a:xfrm>
                <a:prstGeom prst="rect">
                  <a:avLst/>
                </a:prstGeom>
                <a:blipFill>
                  <a:blip r:embed="rId11"/>
                  <a:stretch>
                    <a:fillRect l="-3390" r="-1695" b="-1333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文字方塊 75">
                  <a:extLst>
                    <a:ext uri="{FF2B5EF4-FFF2-40B4-BE49-F238E27FC236}">
                      <a16:creationId xmlns:a16="http://schemas.microsoft.com/office/drawing/2014/main" id="{D169621E-7A9E-B29E-352C-78FAC3263111}"/>
                    </a:ext>
                  </a:extLst>
                </p:cNvPr>
                <p:cNvSpPr txBox="1"/>
                <p:nvPr/>
              </p:nvSpPr>
              <p:spPr>
                <a:xfrm>
                  <a:off x="11142727" y="5280638"/>
                  <a:ext cx="380937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76" name="文字方塊 75">
                  <a:extLst>
                    <a:ext uri="{FF2B5EF4-FFF2-40B4-BE49-F238E27FC236}">
                      <a16:creationId xmlns:a16="http://schemas.microsoft.com/office/drawing/2014/main" id="{D169621E-7A9E-B29E-352C-78FAC326311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42727" y="5280638"/>
                  <a:ext cx="380937" cy="369332"/>
                </a:xfrm>
                <a:prstGeom prst="rect">
                  <a:avLst/>
                </a:prstGeom>
                <a:blipFill>
                  <a:blip r:embed="rId12"/>
                  <a:stretch>
                    <a:fillRect l="-6452" r="-3226" b="-1290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文字方塊 76">
                  <a:extLst>
                    <a:ext uri="{FF2B5EF4-FFF2-40B4-BE49-F238E27FC236}">
                      <a16:creationId xmlns:a16="http://schemas.microsoft.com/office/drawing/2014/main" id="{D6BBA4C0-77EC-372A-D084-A78EB62F1A50}"/>
                    </a:ext>
                  </a:extLst>
                </p:cNvPr>
                <p:cNvSpPr txBox="1"/>
                <p:nvPr/>
              </p:nvSpPr>
              <p:spPr>
                <a:xfrm>
                  <a:off x="11291872" y="6585508"/>
                  <a:ext cx="38805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77" name="文字方塊 76">
                  <a:extLst>
                    <a:ext uri="{FF2B5EF4-FFF2-40B4-BE49-F238E27FC236}">
                      <a16:creationId xmlns:a16="http://schemas.microsoft.com/office/drawing/2014/main" id="{D6BBA4C0-77EC-372A-D084-A78EB62F1A5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291872" y="6585508"/>
                  <a:ext cx="388055" cy="369332"/>
                </a:xfrm>
                <a:prstGeom prst="rect">
                  <a:avLst/>
                </a:prstGeom>
                <a:blipFill>
                  <a:blip r:embed="rId13"/>
                  <a:stretch>
                    <a:fillRect l="-6452" r="-6452" b="-166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文字方塊 77">
                  <a:extLst>
                    <a:ext uri="{FF2B5EF4-FFF2-40B4-BE49-F238E27FC236}">
                      <a16:creationId xmlns:a16="http://schemas.microsoft.com/office/drawing/2014/main" id="{340BA9A4-12F3-D530-03A1-5C55E8976D49}"/>
                    </a:ext>
                  </a:extLst>
                </p:cNvPr>
                <p:cNvSpPr txBox="1"/>
                <p:nvPr/>
              </p:nvSpPr>
              <p:spPr>
                <a:xfrm>
                  <a:off x="12299552" y="6370563"/>
                  <a:ext cx="74808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78" name="文字方塊 77">
                  <a:extLst>
                    <a:ext uri="{FF2B5EF4-FFF2-40B4-BE49-F238E27FC236}">
                      <a16:creationId xmlns:a16="http://schemas.microsoft.com/office/drawing/2014/main" id="{340BA9A4-12F3-D530-03A1-5C55E8976D4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299552" y="6370563"/>
                  <a:ext cx="748089" cy="369332"/>
                </a:xfrm>
                <a:prstGeom prst="rect">
                  <a:avLst/>
                </a:prstGeom>
                <a:blipFill>
                  <a:blip r:embed="rId14"/>
                  <a:stretch>
                    <a:fillRect l="-3333" r="-1667" b="-166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95"/>
              <a:t>AlexNet</a:t>
            </a:r>
            <a:r>
              <a:rPr lang="en-US" spc="-35"/>
              <a:t>:</a:t>
            </a:r>
            <a:r>
              <a:rPr lang="en-US" spc="-280"/>
              <a:t> </a:t>
            </a:r>
            <a:r>
              <a:rPr lang="en-US" spc="-85"/>
              <a:t>#Parameters</a:t>
            </a:r>
            <a:endParaRPr lang="en-US" spc="-85" dirty="0"/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4294967295"/>
          </p:nvPr>
        </p:nvSpPr>
        <p:spPr>
          <a:xfrm>
            <a:off x="17276763" y="10885488"/>
            <a:ext cx="2827337" cy="37465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en-US" spc="40"/>
              <a:t>https://e</a:t>
            </a:r>
            <a:r>
              <a:rPr lang="en-US" spc="-50"/>
              <a:t>ﬃ</a:t>
            </a:r>
            <a:r>
              <a:rPr lang="en-US" spc="5"/>
              <a:t>cientml.ai</a:t>
            </a:r>
            <a:endParaRPr lang="en-US" spc="5" dirty="0"/>
          </a:p>
        </p:txBody>
      </p:sp>
      <p:sp>
        <p:nvSpPr>
          <p:cNvPr id="21" name="object 21"/>
          <p:cNvSpPr txBox="1"/>
          <p:nvPr/>
        </p:nvSpPr>
        <p:spPr>
          <a:xfrm>
            <a:off x="19405556" y="10922758"/>
            <a:ext cx="305435" cy="31877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950" spc="75" dirty="0">
                <a:solidFill>
                  <a:srgbClr val="FFFFFF"/>
                </a:solidFill>
                <a:latin typeface="Trebuchet MS"/>
                <a:cs typeface="Trebuchet MS"/>
              </a:rPr>
              <a:t>66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576050" y="9151112"/>
            <a:ext cx="2593340" cy="5784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600" b="1" spc="10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61M</a:t>
            </a:r>
            <a:r>
              <a:rPr sz="3600" b="1" spc="-3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-6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in</a:t>
            </a:r>
            <a:r>
              <a:rPr sz="3600" b="1" spc="-3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3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total</a:t>
            </a:r>
            <a:endParaRPr sz="3600" dirty="0">
              <a:solidFill>
                <a:schemeClr val="accent6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23" name="圖片 22" descr="一張含有 文字, 螢幕擷取畫面, 字型, 數字 的圖片&#10;&#10;自動產生的描述">
            <a:extLst>
              <a:ext uri="{FF2B5EF4-FFF2-40B4-BE49-F238E27FC236}">
                <a16:creationId xmlns:a16="http://schemas.microsoft.com/office/drawing/2014/main" id="{26CA798C-8F48-0556-281D-57FC35382F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878" y="2395918"/>
            <a:ext cx="9372600" cy="831818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5" name="object 3">
                <a:extLst>
                  <a:ext uri="{FF2B5EF4-FFF2-40B4-BE49-F238E27FC236}">
                    <a16:creationId xmlns:a16="http://schemas.microsoft.com/office/drawing/2014/main" id="{226DE0F7-41B5-AE05-D80C-F25B601410B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0264073"/>
                  </p:ext>
                </p:extLst>
              </p:nvPr>
            </p:nvGraphicFramePr>
            <p:xfrm>
              <a:off x="11271250" y="3849465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en-US" altLang="zh-TW" sz="280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ar-AE" altLang="zh-TW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  <m:r>
                                <a:rPr lang="ar-AE" altLang="zh-TW" sz="280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ar-AE" altLang="zh-TW" sz="2800" b="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sub>
                              </m:sSub>
                              <m:r>
                                <a:rPr lang="ar-AE" altLang="zh-TW" sz="2800" b="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  <m:r>
                                <a:rPr lang="en-US" altLang="zh-TW" sz="2800" b="0" smtClean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</m:oMath>
                          </a14:m>
                          <a:r>
                            <a:rPr lang="en-US" altLang="zh-TW" sz="2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</a:t>
                          </a:r>
                          <a:endParaRPr sz="2800" i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5" name="object 3">
                <a:extLst>
                  <a:ext uri="{FF2B5EF4-FFF2-40B4-BE49-F238E27FC236}">
                    <a16:creationId xmlns:a16="http://schemas.microsoft.com/office/drawing/2014/main" id="{226DE0F7-41B5-AE05-D80C-F25B601410B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0264073"/>
                  </p:ext>
                </p:extLst>
              </p:nvPr>
            </p:nvGraphicFramePr>
            <p:xfrm>
              <a:off x="11271250" y="3849465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3"/>
                          <a:stretch>
                            <a:fillRect l="-81769" t="-100000" r="-268" b="-3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3"/>
                          <a:stretch>
                            <a:fillRect l="-81769" t="-202667" r="-268" b="-23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3"/>
                          <a:stretch>
                            <a:fillRect l="-81769" t="-298684" r="-268" b="-1289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0306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77165" marB="0" anchor="ctr">
                        <a:blipFill>
                          <a:blip r:embed="rId3"/>
                          <a:stretch>
                            <a:fillRect l="-81769" t="-374074" r="-268" b="-209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/>
              <a:t>Efficiency of Neural Networks</a:t>
            </a:r>
            <a:endParaRPr lang="en-US" dirty="0"/>
          </a:p>
        </p:txBody>
      </p:sp>
      <p:sp>
        <p:nvSpPr>
          <p:cNvPr id="105" name="內容版面配置區 104">
            <a:extLst>
              <a:ext uri="{FF2B5EF4-FFF2-40B4-BE49-F238E27FC236}">
                <a16:creationId xmlns:a16="http://schemas.microsoft.com/office/drawing/2014/main" id="{1A76C0F0-F8A3-58A6-C80F-3D3CFB10A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8" name="object 48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61</a:t>
            </a:fld>
            <a:endParaRPr lang="en-US" altLang="zh-TW" dirty="0"/>
          </a:p>
        </p:txBody>
      </p:sp>
      <p:grpSp>
        <p:nvGrpSpPr>
          <p:cNvPr id="49" name="群組 48">
            <a:extLst>
              <a:ext uri="{FF2B5EF4-FFF2-40B4-BE49-F238E27FC236}">
                <a16:creationId xmlns:a16="http://schemas.microsoft.com/office/drawing/2014/main" id="{0F799EF7-8B8C-C31C-646E-9798BAC8FB28}"/>
              </a:ext>
            </a:extLst>
          </p:cNvPr>
          <p:cNvGrpSpPr/>
          <p:nvPr/>
        </p:nvGrpSpPr>
        <p:grpSpPr>
          <a:xfrm>
            <a:off x="12960278" y="3163072"/>
            <a:ext cx="4470184" cy="4668520"/>
            <a:chOff x="15088089" y="2219124"/>
            <a:chExt cx="4470184" cy="4668520"/>
          </a:xfrm>
        </p:grpSpPr>
        <p:sp>
          <p:nvSpPr>
            <p:cNvPr id="50" name="object 37">
              <a:extLst>
                <a:ext uri="{FF2B5EF4-FFF2-40B4-BE49-F238E27FC236}">
                  <a16:creationId xmlns:a16="http://schemas.microsoft.com/office/drawing/2014/main" id="{F9057CA9-A308-DC9E-BE4A-CDA87D0A3910}"/>
                </a:ext>
              </a:extLst>
            </p:cNvPr>
            <p:cNvSpPr/>
            <p:nvPr/>
          </p:nvSpPr>
          <p:spPr>
            <a:xfrm>
              <a:off x="15240027" y="2226916"/>
              <a:ext cx="4180204" cy="676910"/>
            </a:xfrm>
            <a:custGeom>
              <a:avLst/>
              <a:gdLst/>
              <a:ahLst/>
              <a:cxnLst/>
              <a:rect l="l" t="t" r="r" b="b"/>
              <a:pathLst>
                <a:path w="4180205" h="676910">
                  <a:moveTo>
                    <a:pt x="4180050" y="0"/>
                  </a:moveTo>
                  <a:lnTo>
                    <a:pt x="0" y="0"/>
                  </a:lnTo>
                  <a:lnTo>
                    <a:pt x="0" y="676764"/>
                  </a:lnTo>
                  <a:lnTo>
                    <a:pt x="4180050" y="676764"/>
                  </a:lnTo>
                  <a:lnTo>
                    <a:pt x="4180050" y="0"/>
                  </a:lnTo>
                  <a:close/>
                </a:path>
              </a:pathLst>
            </a:custGeom>
            <a:solidFill>
              <a:srgbClr val="EC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38">
              <a:extLst>
                <a:ext uri="{FF2B5EF4-FFF2-40B4-BE49-F238E27FC236}">
                  <a16:creationId xmlns:a16="http://schemas.microsoft.com/office/drawing/2014/main" id="{5DB03394-5D4B-7D65-9294-6D9F9BD384C3}"/>
                </a:ext>
              </a:extLst>
            </p:cNvPr>
            <p:cNvSpPr txBox="1"/>
            <p:nvPr/>
          </p:nvSpPr>
          <p:spPr>
            <a:xfrm>
              <a:off x="15266206" y="2299655"/>
              <a:ext cx="4128135" cy="52832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282575">
                <a:lnSpc>
                  <a:spcPct val="100000"/>
                </a:lnSpc>
                <a:spcBef>
                  <a:spcPts val="95"/>
                </a:spcBef>
              </a:pP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en-US"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fficienc</a:t>
              </a: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r>
                <a:rPr sz="3300" b="1" spc="-35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3300" b="1" spc="4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Metrics</a:t>
              </a:r>
              <a:endParaRPr sz="3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object 40">
              <a:extLst>
                <a:ext uri="{FF2B5EF4-FFF2-40B4-BE49-F238E27FC236}">
                  <a16:creationId xmlns:a16="http://schemas.microsoft.com/office/drawing/2014/main" id="{89BC7099-16A3-F586-FAEF-E5C2D2C895EC}"/>
                </a:ext>
              </a:extLst>
            </p:cNvPr>
            <p:cNvSpPr/>
            <p:nvPr/>
          </p:nvSpPr>
          <p:spPr>
            <a:xfrm>
              <a:off x="15240028" y="2219124"/>
              <a:ext cx="4180204" cy="4668520"/>
            </a:xfrm>
            <a:custGeom>
              <a:avLst/>
              <a:gdLst/>
              <a:ahLst/>
              <a:cxnLst/>
              <a:rect l="l" t="t" r="r" b="b"/>
              <a:pathLst>
                <a:path w="4180205" h="4668520">
                  <a:moveTo>
                    <a:pt x="0" y="0"/>
                  </a:moveTo>
                  <a:lnTo>
                    <a:pt x="4180050" y="0"/>
                  </a:lnTo>
                  <a:lnTo>
                    <a:pt x="4180050" y="4668182"/>
                  </a:lnTo>
                  <a:lnTo>
                    <a:pt x="0" y="4668182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43">
              <a:extLst>
                <a:ext uri="{FF2B5EF4-FFF2-40B4-BE49-F238E27FC236}">
                  <a16:creationId xmlns:a16="http://schemas.microsoft.com/office/drawing/2014/main" id="{A0BD6F6B-56F7-89DB-D29C-AFB5F1008360}"/>
                </a:ext>
              </a:extLst>
            </p:cNvPr>
            <p:cNvSpPr txBox="1"/>
            <p:nvPr/>
          </p:nvSpPr>
          <p:spPr>
            <a:xfrm>
              <a:off x="15088089" y="2788532"/>
              <a:ext cx="4470184" cy="4045594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b="1" dirty="0">
                  <a:solidFill>
                    <a:srgbClr val="8A8A8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Memory-Related </a:t>
              </a: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#parameters  </a:t>
              </a:r>
              <a:endParaRPr lang="en-US" sz="2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model size</a:t>
              </a:r>
            </a:p>
            <a:p>
              <a:pPr algn="ctr">
                <a:lnSpc>
                  <a:spcPct val="100000"/>
                </a:lnSpc>
                <a:spcBef>
                  <a:spcPts val="585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total/peak #activations</a:t>
              </a: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Computation-Related</a:t>
              </a:r>
              <a:endParaRPr lang="en-US" sz="26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lang="en-US"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</a:t>
              </a: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sz="2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FLOP, FLOPS</a:t>
              </a:r>
              <a:endParaRPr lang="en-US" sz="2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OP, OPS</a:t>
              </a:r>
            </a:p>
          </p:txBody>
        </p:sp>
      </p:grpSp>
      <p:grpSp>
        <p:nvGrpSpPr>
          <p:cNvPr id="64" name="object 3">
            <a:extLst>
              <a:ext uri="{FF2B5EF4-FFF2-40B4-BE49-F238E27FC236}">
                <a16:creationId xmlns:a16="http://schemas.microsoft.com/office/drawing/2014/main" id="{403B107A-C5CA-A260-AF3A-93A8CD1F4271}"/>
              </a:ext>
            </a:extLst>
          </p:cNvPr>
          <p:cNvGrpSpPr/>
          <p:nvPr/>
        </p:nvGrpSpPr>
        <p:grpSpPr>
          <a:xfrm>
            <a:off x="1593850" y="4054475"/>
            <a:ext cx="9424035" cy="5501640"/>
            <a:chOff x="737951" y="3090448"/>
            <a:chExt cx="9424035" cy="5501640"/>
          </a:xfrm>
        </p:grpSpPr>
        <p:sp>
          <p:nvSpPr>
            <p:cNvPr id="65" name="object 4">
              <a:extLst>
                <a:ext uri="{FF2B5EF4-FFF2-40B4-BE49-F238E27FC236}">
                  <a16:creationId xmlns:a16="http://schemas.microsoft.com/office/drawing/2014/main" id="{EEF4099B-3F99-ADEB-E8DB-6C9FEBF38750}"/>
                </a:ext>
              </a:extLst>
            </p:cNvPr>
            <p:cNvSpPr/>
            <p:nvPr/>
          </p:nvSpPr>
          <p:spPr>
            <a:xfrm>
              <a:off x="1664644" y="3116801"/>
              <a:ext cx="8470900" cy="5100320"/>
            </a:xfrm>
            <a:custGeom>
              <a:avLst/>
              <a:gdLst/>
              <a:ahLst/>
              <a:cxnLst/>
              <a:rect l="l" t="t" r="r" b="b"/>
              <a:pathLst>
                <a:path w="8470900" h="5100320">
                  <a:moveTo>
                    <a:pt x="4235211" y="0"/>
                  </a:moveTo>
                  <a:lnTo>
                    <a:pt x="8470422" y="5099907"/>
                  </a:lnTo>
                  <a:lnTo>
                    <a:pt x="0" y="5099907"/>
                  </a:lnTo>
                  <a:lnTo>
                    <a:pt x="4235211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5">
              <a:extLst>
                <a:ext uri="{FF2B5EF4-FFF2-40B4-BE49-F238E27FC236}">
                  <a16:creationId xmlns:a16="http://schemas.microsoft.com/office/drawing/2014/main" id="{0E7A1157-2E8D-C9F2-4650-6DEC1AEEE363}"/>
                </a:ext>
              </a:extLst>
            </p:cNvPr>
            <p:cNvSpPr/>
            <p:nvPr/>
          </p:nvSpPr>
          <p:spPr>
            <a:xfrm>
              <a:off x="3432935" y="4403939"/>
              <a:ext cx="4933950" cy="2971165"/>
            </a:xfrm>
            <a:custGeom>
              <a:avLst/>
              <a:gdLst/>
              <a:ahLst/>
              <a:cxnLst/>
              <a:rect l="l" t="t" r="r" b="b"/>
              <a:pathLst>
                <a:path w="4933950" h="2971165">
                  <a:moveTo>
                    <a:pt x="2466919" y="0"/>
                  </a:moveTo>
                  <a:lnTo>
                    <a:pt x="4933839" y="2970579"/>
                  </a:lnTo>
                  <a:lnTo>
                    <a:pt x="0" y="2970579"/>
                  </a:lnTo>
                  <a:lnTo>
                    <a:pt x="2466919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">
              <a:extLst>
                <a:ext uri="{FF2B5EF4-FFF2-40B4-BE49-F238E27FC236}">
                  <a16:creationId xmlns:a16="http://schemas.microsoft.com/office/drawing/2014/main" id="{3D0302E2-A11E-A7FB-DFA0-267A6FB75B79}"/>
                </a:ext>
              </a:extLst>
            </p:cNvPr>
            <p:cNvSpPr/>
            <p:nvPr/>
          </p:nvSpPr>
          <p:spPr>
            <a:xfrm>
              <a:off x="764304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11"/>
                  </a:lnTo>
                  <a:lnTo>
                    <a:pt x="931" y="616189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9"/>
                  </a:lnTo>
                  <a:lnTo>
                    <a:pt x="1784050" y="56151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7">
              <a:extLst>
                <a:ext uri="{FF2B5EF4-FFF2-40B4-BE49-F238E27FC236}">
                  <a16:creationId xmlns:a16="http://schemas.microsoft.com/office/drawing/2014/main" id="{914B3461-F270-938E-E400-61054CD98604}"/>
                </a:ext>
              </a:extLst>
            </p:cNvPr>
            <p:cNvSpPr/>
            <p:nvPr/>
          </p:nvSpPr>
          <p:spPr>
            <a:xfrm>
              <a:off x="764304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8">
            <a:extLst>
              <a:ext uri="{FF2B5EF4-FFF2-40B4-BE49-F238E27FC236}">
                <a16:creationId xmlns:a16="http://schemas.microsoft.com/office/drawing/2014/main" id="{F6A20821-7821-177E-BA62-3B1A2BD9B60D}"/>
              </a:ext>
            </a:extLst>
          </p:cNvPr>
          <p:cNvSpPr txBox="1"/>
          <p:nvPr/>
        </p:nvSpPr>
        <p:spPr>
          <a:xfrm>
            <a:off x="1993964" y="8946581"/>
            <a:ext cx="10375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5" dirty="0">
                <a:latin typeface="Arial"/>
                <a:cs typeface="Arial"/>
              </a:rPr>
              <a:t>Faster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70" name="object 9">
            <a:extLst>
              <a:ext uri="{FF2B5EF4-FFF2-40B4-BE49-F238E27FC236}">
                <a16:creationId xmlns:a16="http://schemas.microsoft.com/office/drawing/2014/main" id="{F79EF89F-E723-0931-27BB-0E9C9A9E6B28}"/>
              </a:ext>
            </a:extLst>
          </p:cNvPr>
          <p:cNvGrpSpPr/>
          <p:nvPr/>
        </p:nvGrpSpPr>
        <p:grpSpPr>
          <a:xfrm>
            <a:off x="5837380" y="3681032"/>
            <a:ext cx="1837055" cy="766445"/>
            <a:chOff x="4981481" y="2717005"/>
            <a:chExt cx="1837055" cy="766445"/>
          </a:xfrm>
        </p:grpSpPr>
        <p:sp>
          <p:nvSpPr>
            <p:cNvPr id="71" name="object 10">
              <a:extLst>
                <a:ext uri="{FF2B5EF4-FFF2-40B4-BE49-F238E27FC236}">
                  <a16:creationId xmlns:a16="http://schemas.microsoft.com/office/drawing/2014/main" id="{430D1092-FE89-A7D9-6D56-D3FF4601E9A0}"/>
                </a:ext>
              </a:extLst>
            </p:cNvPr>
            <p:cNvSpPr/>
            <p:nvPr/>
          </p:nvSpPr>
          <p:spPr>
            <a:xfrm>
              <a:off x="5007834" y="2743358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0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2"/>
                  </a:lnTo>
                  <a:lnTo>
                    <a:pt x="16438" y="668975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5"/>
                  </a:lnTo>
                  <a:lnTo>
                    <a:pt x="1783118" y="616182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28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11">
              <a:extLst>
                <a:ext uri="{FF2B5EF4-FFF2-40B4-BE49-F238E27FC236}">
                  <a16:creationId xmlns:a16="http://schemas.microsoft.com/office/drawing/2014/main" id="{3458447F-E35D-944B-5346-D0D51B90F94A}"/>
                </a:ext>
              </a:extLst>
            </p:cNvPr>
            <p:cNvSpPr/>
            <p:nvPr/>
          </p:nvSpPr>
          <p:spPr>
            <a:xfrm>
              <a:off x="5007834" y="2743358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3" name="object 12">
            <a:extLst>
              <a:ext uri="{FF2B5EF4-FFF2-40B4-BE49-F238E27FC236}">
                <a16:creationId xmlns:a16="http://schemas.microsoft.com/office/drawing/2014/main" id="{A93F1CA2-882E-C566-E8E4-A47CD9D2F835}"/>
              </a:ext>
            </a:extLst>
          </p:cNvPr>
          <p:cNvSpPr txBox="1"/>
          <p:nvPr/>
        </p:nvSpPr>
        <p:spPr>
          <a:xfrm>
            <a:off x="6138816" y="3838362"/>
            <a:ext cx="12344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15" dirty="0">
                <a:latin typeface="Arial"/>
                <a:cs typeface="Arial"/>
              </a:rPr>
              <a:t>Smaller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74" name="object 13">
            <a:extLst>
              <a:ext uri="{FF2B5EF4-FFF2-40B4-BE49-F238E27FC236}">
                <a16:creationId xmlns:a16="http://schemas.microsoft.com/office/drawing/2014/main" id="{A709E3F4-5134-A14A-8965-B7DC8B694701}"/>
              </a:ext>
            </a:extLst>
          </p:cNvPr>
          <p:cNvGrpSpPr/>
          <p:nvPr/>
        </p:nvGrpSpPr>
        <p:grpSpPr>
          <a:xfrm>
            <a:off x="10060758" y="8789250"/>
            <a:ext cx="1837055" cy="766445"/>
            <a:chOff x="9204859" y="7825223"/>
            <a:chExt cx="1837055" cy="766445"/>
          </a:xfrm>
        </p:grpSpPr>
        <p:sp>
          <p:nvSpPr>
            <p:cNvPr id="75" name="object 14">
              <a:extLst>
                <a:ext uri="{FF2B5EF4-FFF2-40B4-BE49-F238E27FC236}">
                  <a16:creationId xmlns:a16="http://schemas.microsoft.com/office/drawing/2014/main" id="{C39CBF27-F022-CA0F-3C9F-1E5BFC232C89}"/>
                </a:ext>
              </a:extLst>
            </p:cNvPr>
            <p:cNvSpPr/>
            <p:nvPr/>
          </p:nvSpPr>
          <p:spPr>
            <a:xfrm>
              <a:off x="9231212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11"/>
                  </a:lnTo>
                  <a:lnTo>
                    <a:pt x="931" y="616189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398" y="697179"/>
                  </a:lnTo>
                  <a:lnTo>
                    <a:pt x="1767601" y="668979"/>
                  </a:lnTo>
                  <a:lnTo>
                    <a:pt x="1783108" y="616189"/>
                  </a:lnTo>
                  <a:lnTo>
                    <a:pt x="1784039" y="561511"/>
                  </a:lnTo>
                  <a:lnTo>
                    <a:pt x="1784039" y="152110"/>
                  </a:lnTo>
                  <a:lnTo>
                    <a:pt x="1783108" y="97432"/>
                  </a:lnTo>
                  <a:lnTo>
                    <a:pt x="1767601" y="44642"/>
                  </a:lnTo>
                  <a:lnTo>
                    <a:pt x="1739398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15">
              <a:extLst>
                <a:ext uri="{FF2B5EF4-FFF2-40B4-BE49-F238E27FC236}">
                  <a16:creationId xmlns:a16="http://schemas.microsoft.com/office/drawing/2014/main" id="{0063056D-DE57-0539-E85B-0ECAF955FA3F}"/>
                </a:ext>
              </a:extLst>
            </p:cNvPr>
            <p:cNvSpPr/>
            <p:nvPr/>
          </p:nvSpPr>
          <p:spPr>
            <a:xfrm>
              <a:off x="9231212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16">
            <a:extLst>
              <a:ext uri="{FF2B5EF4-FFF2-40B4-BE49-F238E27FC236}">
                <a16:creationId xmlns:a16="http://schemas.microsoft.com/office/drawing/2014/main" id="{43CC8163-9E61-FE8B-9A47-164456B5AF74}"/>
              </a:ext>
            </a:extLst>
          </p:cNvPr>
          <p:cNvSpPr txBox="1"/>
          <p:nvPr/>
        </p:nvSpPr>
        <p:spPr>
          <a:xfrm>
            <a:off x="10324332" y="8946581"/>
            <a:ext cx="13106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-5" dirty="0">
                <a:latin typeface="Arial"/>
                <a:cs typeface="Arial"/>
              </a:rPr>
              <a:t>G</a:t>
            </a:r>
            <a:r>
              <a:rPr sz="2600" b="1" spc="-55" dirty="0">
                <a:latin typeface="Arial"/>
                <a:cs typeface="Arial"/>
              </a:rPr>
              <a:t>r</a:t>
            </a:r>
            <a:r>
              <a:rPr sz="2600" b="1" spc="35" dirty="0">
                <a:latin typeface="Arial"/>
                <a:cs typeface="Arial"/>
              </a:rPr>
              <a:t>eener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78" name="object 17">
            <a:extLst>
              <a:ext uri="{FF2B5EF4-FFF2-40B4-BE49-F238E27FC236}">
                <a16:creationId xmlns:a16="http://schemas.microsoft.com/office/drawing/2014/main" id="{A6E00377-8E9C-68D3-DBB1-4B27E189EC35}"/>
              </a:ext>
            </a:extLst>
          </p:cNvPr>
          <p:cNvGrpSpPr/>
          <p:nvPr/>
        </p:nvGrpSpPr>
        <p:grpSpPr>
          <a:xfrm>
            <a:off x="5837380" y="4923341"/>
            <a:ext cx="1837055" cy="766445"/>
            <a:chOff x="4981481" y="3959314"/>
            <a:chExt cx="1837055" cy="766445"/>
          </a:xfrm>
        </p:grpSpPr>
        <p:sp>
          <p:nvSpPr>
            <p:cNvPr id="79" name="object 18">
              <a:extLst>
                <a:ext uri="{FF2B5EF4-FFF2-40B4-BE49-F238E27FC236}">
                  <a16:creationId xmlns:a16="http://schemas.microsoft.com/office/drawing/2014/main" id="{283E7831-162C-9B28-8678-C5F5D6B8BB00}"/>
                </a:ext>
              </a:extLst>
            </p:cNvPr>
            <p:cNvSpPr/>
            <p:nvPr/>
          </p:nvSpPr>
          <p:spPr>
            <a:xfrm>
              <a:off x="5007834" y="398566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0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4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28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19">
              <a:extLst>
                <a:ext uri="{FF2B5EF4-FFF2-40B4-BE49-F238E27FC236}">
                  <a16:creationId xmlns:a16="http://schemas.microsoft.com/office/drawing/2014/main" id="{2FC700A8-863C-7C16-9D06-B538D1211E09}"/>
                </a:ext>
              </a:extLst>
            </p:cNvPr>
            <p:cNvSpPr/>
            <p:nvPr/>
          </p:nvSpPr>
          <p:spPr>
            <a:xfrm>
              <a:off x="5007834" y="398566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1" name="object 20">
            <a:extLst>
              <a:ext uri="{FF2B5EF4-FFF2-40B4-BE49-F238E27FC236}">
                <a16:creationId xmlns:a16="http://schemas.microsoft.com/office/drawing/2014/main" id="{3D4E94A2-F309-5677-B297-3884C176AC31}"/>
              </a:ext>
            </a:extLst>
          </p:cNvPr>
          <p:cNvSpPr txBox="1"/>
          <p:nvPr/>
        </p:nvSpPr>
        <p:spPr>
          <a:xfrm>
            <a:off x="6113351" y="5080672"/>
            <a:ext cx="128587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0" dirty="0">
                <a:latin typeface="Arial"/>
                <a:cs typeface="Arial"/>
              </a:rPr>
              <a:t>Storage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82" name="object 21">
            <a:extLst>
              <a:ext uri="{FF2B5EF4-FFF2-40B4-BE49-F238E27FC236}">
                <a16:creationId xmlns:a16="http://schemas.microsoft.com/office/drawing/2014/main" id="{8232CDF7-CA36-B652-2AF5-50FC64C7C71C}"/>
              </a:ext>
            </a:extLst>
          </p:cNvPr>
          <p:cNvGrpSpPr/>
          <p:nvPr/>
        </p:nvGrpSpPr>
        <p:grpSpPr>
          <a:xfrm>
            <a:off x="3281714" y="7962292"/>
            <a:ext cx="1837055" cy="766445"/>
            <a:chOff x="2425815" y="6998265"/>
            <a:chExt cx="1837055" cy="766445"/>
          </a:xfrm>
        </p:grpSpPr>
        <p:sp>
          <p:nvSpPr>
            <p:cNvPr id="83" name="object 22">
              <a:extLst>
                <a:ext uri="{FF2B5EF4-FFF2-40B4-BE49-F238E27FC236}">
                  <a16:creationId xmlns:a16="http://schemas.microsoft.com/office/drawing/2014/main" id="{B22A9483-511F-FCD8-0E7B-681EAB2D0125}"/>
                </a:ext>
              </a:extLst>
            </p:cNvPr>
            <p:cNvSpPr/>
            <p:nvPr/>
          </p:nvSpPr>
          <p:spPr>
            <a:xfrm>
              <a:off x="2452168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3" y="29008"/>
                  </a:lnTo>
                  <a:lnTo>
                    <a:pt x="7444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0" y="616184"/>
                  </a:lnTo>
                  <a:lnTo>
                    <a:pt x="16433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2" y="712690"/>
                  </a:lnTo>
                  <a:lnTo>
                    <a:pt x="1739407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7" y="16442"/>
                  </a:lnTo>
                  <a:lnTo>
                    <a:pt x="1686612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23">
              <a:extLst>
                <a:ext uri="{FF2B5EF4-FFF2-40B4-BE49-F238E27FC236}">
                  <a16:creationId xmlns:a16="http://schemas.microsoft.com/office/drawing/2014/main" id="{7018CAF5-E56F-5467-0FC4-D7D47A38DC56}"/>
                </a:ext>
              </a:extLst>
            </p:cNvPr>
            <p:cNvSpPr/>
            <p:nvPr/>
          </p:nvSpPr>
          <p:spPr>
            <a:xfrm>
              <a:off x="2452168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24">
            <a:extLst>
              <a:ext uri="{FF2B5EF4-FFF2-40B4-BE49-F238E27FC236}">
                <a16:creationId xmlns:a16="http://schemas.microsoft.com/office/drawing/2014/main" id="{D5834E2C-C497-4C4F-210D-FF13447F4449}"/>
              </a:ext>
            </a:extLst>
          </p:cNvPr>
          <p:cNvSpPr txBox="1"/>
          <p:nvPr/>
        </p:nvSpPr>
        <p:spPr>
          <a:xfrm>
            <a:off x="3554502" y="8119622"/>
            <a:ext cx="12922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0" dirty="0">
                <a:latin typeface="Arial"/>
                <a:cs typeface="Arial"/>
              </a:rPr>
              <a:t>Latency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86" name="object 25">
            <a:extLst>
              <a:ext uri="{FF2B5EF4-FFF2-40B4-BE49-F238E27FC236}">
                <a16:creationId xmlns:a16="http://schemas.microsoft.com/office/drawing/2014/main" id="{39276125-1E8B-C130-30D6-CDC652B6F28D}"/>
              </a:ext>
            </a:extLst>
          </p:cNvPr>
          <p:cNvGrpSpPr/>
          <p:nvPr/>
        </p:nvGrpSpPr>
        <p:grpSpPr>
          <a:xfrm>
            <a:off x="8535769" y="7962292"/>
            <a:ext cx="1837055" cy="766445"/>
            <a:chOff x="7679870" y="6998265"/>
            <a:chExt cx="1837055" cy="766445"/>
          </a:xfrm>
        </p:grpSpPr>
        <p:sp>
          <p:nvSpPr>
            <p:cNvPr id="87" name="object 26">
              <a:extLst>
                <a:ext uri="{FF2B5EF4-FFF2-40B4-BE49-F238E27FC236}">
                  <a16:creationId xmlns:a16="http://schemas.microsoft.com/office/drawing/2014/main" id="{327A2907-869F-F17D-F3B9-F4D896F84009}"/>
                </a:ext>
              </a:extLst>
            </p:cNvPr>
            <p:cNvSpPr/>
            <p:nvPr/>
          </p:nvSpPr>
          <p:spPr>
            <a:xfrm>
              <a:off x="7706223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4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27">
              <a:extLst>
                <a:ext uri="{FF2B5EF4-FFF2-40B4-BE49-F238E27FC236}">
                  <a16:creationId xmlns:a16="http://schemas.microsoft.com/office/drawing/2014/main" id="{9DC0FC29-292E-40E9-46F3-0CE965BA8EB6}"/>
                </a:ext>
              </a:extLst>
            </p:cNvPr>
            <p:cNvSpPr/>
            <p:nvPr/>
          </p:nvSpPr>
          <p:spPr>
            <a:xfrm>
              <a:off x="7706223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28">
            <a:extLst>
              <a:ext uri="{FF2B5EF4-FFF2-40B4-BE49-F238E27FC236}">
                <a16:creationId xmlns:a16="http://schemas.microsoft.com/office/drawing/2014/main" id="{4C11EFA4-A344-A10D-FED5-5144B92D3A9C}"/>
              </a:ext>
            </a:extLst>
          </p:cNvPr>
          <p:cNvSpPr txBox="1"/>
          <p:nvPr/>
        </p:nvSpPr>
        <p:spPr>
          <a:xfrm>
            <a:off x="8887800" y="8119622"/>
            <a:ext cx="113347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" dirty="0">
                <a:latin typeface="Arial"/>
                <a:cs typeface="Arial"/>
              </a:rPr>
              <a:t>Ene</a:t>
            </a:r>
            <a:r>
              <a:rPr sz="2600" b="1" spc="-70" dirty="0">
                <a:latin typeface="Arial"/>
                <a:cs typeface="Arial"/>
              </a:rPr>
              <a:t>r</a:t>
            </a:r>
            <a:r>
              <a:rPr sz="2600" b="1" spc="-30" dirty="0">
                <a:latin typeface="Arial"/>
                <a:cs typeface="Arial"/>
              </a:rPr>
              <a:t>gy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90" name="object 29">
            <a:extLst>
              <a:ext uri="{FF2B5EF4-FFF2-40B4-BE49-F238E27FC236}">
                <a16:creationId xmlns:a16="http://schemas.microsoft.com/office/drawing/2014/main" id="{5B50F0B8-8C94-C661-1C94-707B780E984D}"/>
              </a:ext>
            </a:extLst>
          </p:cNvPr>
          <p:cNvGrpSpPr/>
          <p:nvPr/>
        </p:nvGrpSpPr>
        <p:grpSpPr>
          <a:xfrm>
            <a:off x="5593484" y="6799640"/>
            <a:ext cx="2366010" cy="716280"/>
            <a:chOff x="4737585" y="5835613"/>
            <a:chExt cx="2366010" cy="716280"/>
          </a:xfrm>
        </p:grpSpPr>
        <p:sp>
          <p:nvSpPr>
            <p:cNvPr id="91" name="object 30">
              <a:extLst>
                <a:ext uri="{FF2B5EF4-FFF2-40B4-BE49-F238E27FC236}">
                  <a16:creationId xmlns:a16="http://schemas.microsoft.com/office/drawing/2014/main" id="{D93DE23F-10A7-FEC6-C396-F0D7E42C1DCC}"/>
                </a:ext>
              </a:extLst>
            </p:cNvPr>
            <p:cNvSpPr/>
            <p:nvPr/>
          </p:nvSpPr>
          <p:spPr>
            <a:xfrm>
              <a:off x="4763937" y="5861966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2161075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11272"/>
                  </a:lnTo>
                  <a:lnTo>
                    <a:pt x="931" y="565953"/>
                  </a:lnTo>
                  <a:lnTo>
                    <a:pt x="16438" y="618742"/>
                  </a:lnTo>
                  <a:lnTo>
                    <a:pt x="44640" y="646949"/>
                  </a:lnTo>
                  <a:lnTo>
                    <a:pt x="97428" y="662452"/>
                  </a:lnTo>
                  <a:lnTo>
                    <a:pt x="152110" y="663382"/>
                  </a:lnTo>
                  <a:lnTo>
                    <a:pt x="2161075" y="663382"/>
                  </a:lnTo>
                  <a:lnTo>
                    <a:pt x="2215757" y="662452"/>
                  </a:lnTo>
                  <a:lnTo>
                    <a:pt x="2268549" y="646949"/>
                  </a:lnTo>
                  <a:lnTo>
                    <a:pt x="2296753" y="618742"/>
                  </a:lnTo>
                  <a:lnTo>
                    <a:pt x="2312264" y="565953"/>
                  </a:lnTo>
                  <a:lnTo>
                    <a:pt x="2313196" y="511272"/>
                  </a:lnTo>
                  <a:lnTo>
                    <a:pt x="2313196" y="152110"/>
                  </a:lnTo>
                  <a:lnTo>
                    <a:pt x="2312264" y="97432"/>
                  </a:lnTo>
                  <a:lnTo>
                    <a:pt x="2296753" y="44642"/>
                  </a:lnTo>
                  <a:lnTo>
                    <a:pt x="2268549" y="16442"/>
                  </a:lnTo>
                  <a:lnTo>
                    <a:pt x="2215757" y="931"/>
                  </a:lnTo>
                  <a:lnTo>
                    <a:pt x="2161075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31">
              <a:extLst>
                <a:ext uri="{FF2B5EF4-FFF2-40B4-BE49-F238E27FC236}">
                  <a16:creationId xmlns:a16="http://schemas.microsoft.com/office/drawing/2014/main" id="{6C5B9D7B-9AC6-57E5-5997-0A7E33C29650}"/>
                </a:ext>
              </a:extLst>
            </p:cNvPr>
            <p:cNvSpPr/>
            <p:nvPr/>
          </p:nvSpPr>
          <p:spPr>
            <a:xfrm>
              <a:off x="4763937" y="5861966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152110" y="0"/>
                  </a:moveTo>
                  <a:lnTo>
                    <a:pt x="2161075" y="0"/>
                  </a:lnTo>
                  <a:lnTo>
                    <a:pt x="2191345" y="116"/>
                  </a:lnTo>
                  <a:lnTo>
                    <a:pt x="2235146" y="3145"/>
                  </a:lnTo>
                  <a:lnTo>
                    <a:pt x="2284186" y="29008"/>
                  </a:lnTo>
                  <a:lnTo>
                    <a:pt x="2305741" y="62835"/>
                  </a:lnTo>
                  <a:lnTo>
                    <a:pt x="2313080" y="121842"/>
                  </a:lnTo>
                  <a:lnTo>
                    <a:pt x="2313196" y="152110"/>
                  </a:lnTo>
                  <a:lnTo>
                    <a:pt x="2313196" y="511272"/>
                  </a:lnTo>
                  <a:lnTo>
                    <a:pt x="2312264" y="565953"/>
                  </a:lnTo>
                  <a:lnTo>
                    <a:pt x="2296753" y="618742"/>
                  </a:lnTo>
                  <a:lnTo>
                    <a:pt x="2268549" y="646949"/>
                  </a:lnTo>
                  <a:lnTo>
                    <a:pt x="2215757" y="662452"/>
                  </a:lnTo>
                  <a:lnTo>
                    <a:pt x="2161075" y="663382"/>
                  </a:lnTo>
                  <a:lnTo>
                    <a:pt x="152110" y="663382"/>
                  </a:lnTo>
                  <a:lnTo>
                    <a:pt x="97428" y="662452"/>
                  </a:lnTo>
                  <a:lnTo>
                    <a:pt x="44640" y="646949"/>
                  </a:lnTo>
                  <a:lnTo>
                    <a:pt x="16438" y="618742"/>
                  </a:lnTo>
                  <a:lnTo>
                    <a:pt x="931" y="565953"/>
                  </a:lnTo>
                  <a:lnTo>
                    <a:pt x="0" y="511272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3" name="object 32">
            <a:extLst>
              <a:ext uri="{FF2B5EF4-FFF2-40B4-BE49-F238E27FC236}">
                <a16:creationId xmlns:a16="http://schemas.microsoft.com/office/drawing/2014/main" id="{4666999C-5556-1F00-6F97-859F7DBDF6C0}"/>
              </a:ext>
            </a:extLst>
          </p:cNvPr>
          <p:cNvSpPr txBox="1"/>
          <p:nvPr/>
        </p:nvSpPr>
        <p:spPr>
          <a:xfrm>
            <a:off x="5724839" y="6929975"/>
            <a:ext cx="21037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0" dirty="0">
                <a:latin typeface="Arial"/>
                <a:cs typeface="Arial"/>
              </a:rPr>
              <a:t>Computation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94" name="object 33">
            <a:extLst>
              <a:ext uri="{FF2B5EF4-FFF2-40B4-BE49-F238E27FC236}">
                <a16:creationId xmlns:a16="http://schemas.microsoft.com/office/drawing/2014/main" id="{E05B6165-EC82-73A2-C5D1-8D2597185415}"/>
              </a:ext>
            </a:extLst>
          </p:cNvPr>
          <p:cNvGrpSpPr/>
          <p:nvPr/>
        </p:nvGrpSpPr>
        <p:grpSpPr>
          <a:xfrm>
            <a:off x="5593484" y="7545766"/>
            <a:ext cx="2366010" cy="716280"/>
            <a:chOff x="4737585" y="6581739"/>
            <a:chExt cx="2366010" cy="716280"/>
          </a:xfrm>
        </p:grpSpPr>
        <p:sp>
          <p:nvSpPr>
            <p:cNvPr id="95" name="object 34">
              <a:extLst>
                <a:ext uri="{FF2B5EF4-FFF2-40B4-BE49-F238E27FC236}">
                  <a16:creationId xmlns:a16="http://schemas.microsoft.com/office/drawing/2014/main" id="{385887D4-2D6D-C769-7247-C6ACB8A73BC1}"/>
                </a:ext>
              </a:extLst>
            </p:cNvPr>
            <p:cNvSpPr/>
            <p:nvPr/>
          </p:nvSpPr>
          <p:spPr>
            <a:xfrm>
              <a:off x="4763937" y="6608091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2161075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11272"/>
                  </a:lnTo>
                  <a:lnTo>
                    <a:pt x="931" y="565953"/>
                  </a:lnTo>
                  <a:lnTo>
                    <a:pt x="16438" y="618742"/>
                  </a:lnTo>
                  <a:lnTo>
                    <a:pt x="44640" y="646949"/>
                  </a:lnTo>
                  <a:lnTo>
                    <a:pt x="97428" y="662452"/>
                  </a:lnTo>
                  <a:lnTo>
                    <a:pt x="152110" y="663382"/>
                  </a:lnTo>
                  <a:lnTo>
                    <a:pt x="2161075" y="663382"/>
                  </a:lnTo>
                  <a:lnTo>
                    <a:pt x="2215757" y="662452"/>
                  </a:lnTo>
                  <a:lnTo>
                    <a:pt x="2268549" y="646949"/>
                  </a:lnTo>
                  <a:lnTo>
                    <a:pt x="2296753" y="618742"/>
                  </a:lnTo>
                  <a:lnTo>
                    <a:pt x="2312264" y="565953"/>
                  </a:lnTo>
                  <a:lnTo>
                    <a:pt x="2313196" y="511272"/>
                  </a:lnTo>
                  <a:lnTo>
                    <a:pt x="2313196" y="152110"/>
                  </a:lnTo>
                  <a:lnTo>
                    <a:pt x="2312264" y="97432"/>
                  </a:lnTo>
                  <a:lnTo>
                    <a:pt x="2296753" y="44642"/>
                  </a:lnTo>
                  <a:lnTo>
                    <a:pt x="2268549" y="16442"/>
                  </a:lnTo>
                  <a:lnTo>
                    <a:pt x="2215757" y="931"/>
                  </a:lnTo>
                  <a:lnTo>
                    <a:pt x="2161075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35">
              <a:extLst>
                <a:ext uri="{FF2B5EF4-FFF2-40B4-BE49-F238E27FC236}">
                  <a16:creationId xmlns:a16="http://schemas.microsoft.com/office/drawing/2014/main" id="{EAE8C8B4-FC87-0AD7-2044-D69D60038C68}"/>
                </a:ext>
              </a:extLst>
            </p:cNvPr>
            <p:cNvSpPr/>
            <p:nvPr/>
          </p:nvSpPr>
          <p:spPr>
            <a:xfrm>
              <a:off x="4763937" y="6608091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152110" y="0"/>
                  </a:moveTo>
                  <a:lnTo>
                    <a:pt x="2161075" y="0"/>
                  </a:lnTo>
                  <a:lnTo>
                    <a:pt x="2191345" y="116"/>
                  </a:lnTo>
                  <a:lnTo>
                    <a:pt x="2235146" y="3145"/>
                  </a:lnTo>
                  <a:lnTo>
                    <a:pt x="2284186" y="29008"/>
                  </a:lnTo>
                  <a:lnTo>
                    <a:pt x="2305741" y="62835"/>
                  </a:lnTo>
                  <a:lnTo>
                    <a:pt x="2313080" y="121842"/>
                  </a:lnTo>
                  <a:lnTo>
                    <a:pt x="2313196" y="152110"/>
                  </a:lnTo>
                  <a:lnTo>
                    <a:pt x="2313196" y="511272"/>
                  </a:lnTo>
                  <a:lnTo>
                    <a:pt x="2312264" y="565953"/>
                  </a:lnTo>
                  <a:lnTo>
                    <a:pt x="2296753" y="618742"/>
                  </a:lnTo>
                  <a:lnTo>
                    <a:pt x="2268549" y="646949"/>
                  </a:lnTo>
                  <a:lnTo>
                    <a:pt x="2215757" y="662452"/>
                  </a:lnTo>
                  <a:lnTo>
                    <a:pt x="2161075" y="663382"/>
                  </a:lnTo>
                  <a:lnTo>
                    <a:pt x="152110" y="663382"/>
                  </a:lnTo>
                  <a:lnTo>
                    <a:pt x="97428" y="662452"/>
                  </a:lnTo>
                  <a:lnTo>
                    <a:pt x="44640" y="646949"/>
                  </a:lnTo>
                  <a:lnTo>
                    <a:pt x="16438" y="618742"/>
                  </a:lnTo>
                  <a:lnTo>
                    <a:pt x="931" y="565953"/>
                  </a:lnTo>
                  <a:lnTo>
                    <a:pt x="0" y="511272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7" name="object 36">
            <a:extLst>
              <a:ext uri="{FF2B5EF4-FFF2-40B4-BE49-F238E27FC236}">
                <a16:creationId xmlns:a16="http://schemas.microsoft.com/office/drawing/2014/main" id="{85BC0952-9211-022E-7FC6-F336AC4A5E5F}"/>
              </a:ext>
            </a:extLst>
          </p:cNvPr>
          <p:cNvSpPr txBox="1"/>
          <p:nvPr/>
        </p:nvSpPr>
        <p:spPr>
          <a:xfrm>
            <a:off x="6109498" y="7676102"/>
            <a:ext cx="133477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5" dirty="0">
                <a:latin typeface="Arial"/>
                <a:cs typeface="Arial"/>
              </a:rPr>
              <a:t>Memory</a:t>
            </a:r>
            <a:endParaRPr sz="2600">
              <a:latin typeface="Arial"/>
              <a:cs typeface="Arial"/>
            </a:endParaRPr>
          </a:p>
        </p:txBody>
      </p:sp>
      <p:pic>
        <p:nvPicPr>
          <p:cNvPr id="98" name="object 37">
            <a:extLst>
              <a:ext uri="{FF2B5EF4-FFF2-40B4-BE49-F238E27FC236}">
                <a16:creationId xmlns:a16="http://schemas.microsoft.com/office/drawing/2014/main" id="{E23DB9E6-B272-5D19-EFE4-773A6324FE7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44703" y="9641732"/>
            <a:ext cx="815372" cy="993158"/>
          </a:xfrm>
          <a:prstGeom prst="rect">
            <a:avLst/>
          </a:prstGeom>
        </p:spPr>
      </p:pic>
      <p:grpSp>
        <p:nvGrpSpPr>
          <p:cNvPr id="99" name="object 38">
            <a:extLst>
              <a:ext uri="{FF2B5EF4-FFF2-40B4-BE49-F238E27FC236}">
                <a16:creationId xmlns:a16="http://schemas.microsoft.com/office/drawing/2014/main" id="{26D79872-7531-A2DE-DB1D-06EF410C9891}"/>
              </a:ext>
            </a:extLst>
          </p:cNvPr>
          <p:cNvGrpSpPr/>
          <p:nvPr/>
        </p:nvGrpSpPr>
        <p:grpSpPr>
          <a:xfrm>
            <a:off x="1866386" y="9735995"/>
            <a:ext cx="1292225" cy="803910"/>
            <a:chOff x="1010487" y="8771968"/>
            <a:chExt cx="1292225" cy="803910"/>
          </a:xfrm>
        </p:grpSpPr>
        <p:sp>
          <p:nvSpPr>
            <p:cNvPr id="100" name="object 39">
              <a:extLst>
                <a:ext uri="{FF2B5EF4-FFF2-40B4-BE49-F238E27FC236}">
                  <a16:creationId xmlns:a16="http://schemas.microsoft.com/office/drawing/2014/main" id="{C98E71BB-3453-AB2F-694B-8A1D5C473C07}"/>
                </a:ext>
              </a:extLst>
            </p:cNvPr>
            <p:cNvSpPr/>
            <p:nvPr/>
          </p:nvSpPr>
          <p:spPr>
            <a:xfrm>
              <a:off x="1010475" y="8771972"/>
              <a:ext cx="1292225" cy="764540"/>
            </a:xfrm>
            <a:custGeom>
              <a:avLst/>
              <a:gdLst/>
              <a:ahLst/>
              <a:cxnLst/>
              <a:rect l="l" t="t" r="r" b="b"/>
              <a:pathLst>
                <a:path w="1292225" h="764540">
                  <a:moveTo>
                    <a:pt x="183921" y="677214"/>
                  </a:moveTo>
                  <a:lnTo>
                    <a:pt x="182956" y="661733"/>
                  </a:lnTo>
                  <a:lnTo>
                    <a:pt x="182778" y="653910"/>
                  </a:lnTo>
                  <a:lnTo>
                    <a:pt x="75984" y="655726"/>
                  </a:lnTo>
                  <a:lnTo>
                    <a:pt x="76962" y="678649"/>
                  </a:lnTo>
                  <a:lnTo>
                    <a:pt x="77495" y="686244"/>
                  </a:lnTo>
                  <a:lnTo>
                    <a:pt x="183921" y="677214"/>
                  </a:lnTo>
                  <a:close/>
                </a:path>
                <a:path w="1292225" h="764540">
                  <a:moveTo>
                    <a:pt x="185331" y="591400"/>
                  </a:moveTo>
                  <a:lnTo>
                    <a:pt x="79273" y="578777"/>
                  </a:lnTo>
                  <a:lnTo>
                    <a:pt x="77216" y="601649"/>
                  </a:lnTo>
                  <a:lnTo>
                    <a:pt x="76720" y="609320"/>
                  </a:lnTo>
                  <a:lnTo>
                    <a:pt x="183375" y="614743"/>
                  </a:lnTo>
                  <a:lnTo>
                    <a:pt x="184505" y="599135"/>
                  </a:lnTo>
                  <a:lnTo>
                    <a:pt x="185331" y="591400"/>
                  </a:lnTo>
                  <a:close/>
                </a:path>
                <a:path w="1292225" h="764540">
                  <a:moveTo>
                    <a:pt x="192659" y="738898"/>
                  </a:moveTo>
                  <a:lnTo>
                    <a:pt x="191033" y="731291"/>
                  </a:lnTo>
                  <a:lnTo>
                    <a:pt x="188404" y="715911"/>
                  </a:lnTo>
                  <a:lnTo>
                    <a:pt x="82880" y="732053"/>
                  </a:lnTo>
                  <a:lnTo>
                    <a:pt x="86956" y="754659"/>
                  </a:lnTo>
                  <a:lnTo>
                    <a:pt x="88506" y="762127"/>
                  </a:lnTo>
                  <a:lnTo>
                    <a:pt x="192659" y="738898"/>
                  </a:lnTo>
                  <a:close/>
                </a:path>
                <a:path w="1292225" h="764540">
                  <a:moveTo>
                    <a:pt x="196075" y="530136"/>
                  </a:moveTo>
                  <a:lnTo>
                    <a:pt x="92837" y="503415"/>
                  </a:lnTo>
                  <a:lnTo>
                    <a:pt x="87706" y="525780"/>
                  </a:lnTo>
                  <a:lnTo>
                    <a:pt x="86194" y="533285"/>
                  </a:lnTo>
                  <a:lnTo>
                    <a:pt x="191071" y="553021"/>
                  </a:lnTo>
                  <a:lnTo>
                    <a:pt x="194233" y="537679"/>
                  </a:lnTo>
                  <a:lnTo>
                    <a:pt x="196075" y="530136"/>
                  </a:lnTo>
                  <a:close/>
                </a:path>
                <a:path w="1292225" h="764540">
                  <a:moveTo>
                    <a:pt x="215074" y="470496"/>
                  </a:moveTo>
                  <a:lnTo>
                    <a:pt x="116586" y="430174"/>
                  </a:lnTo>
                  <a:lnTo>
                    <a:pt x="108445" y="451675"/>
                  </a:lnTo>
                  <a:lnTo>
                    <a:pt x="105918" y="458939"/>
                  </a:lnTo>
                  <a:lnTo>
                    <a:pt x="207022" y="492556"/>
                  </a:lnTo>
                  <a:lnTo>
                    <a:pt x="212217" y="477786"/>
                  </a:lnTo>
                  <a:lnTo>
                    <a:pt x="215074" y="470496"/>
                  </a:lnTo>
                  <a:close/>
                </a:path>
                <a:path w="1292225" h="764540">
                  <a:moveTo>
                    <a:pt x="241846" y="414210"/>
                  </a:moveTo>
                  <a:lnTo>
                    <a:pt x="149936" y="361162"/>
                  </a:lnTo>
                  <a:lnTo>
                    <a:pt x="139001" y="381304"/>
                  </a:lnTo>
                  <a:lnTo>
                    <a:pt x="135547" y="388124"/>
                  </a:lnTo>
                  <a:lnTo>
                    <a:pt x="230924" y="434936"/>
                  </a:lnTo>
                  <a:lnTo>
                    <a:pt x="234391" y="427926"/>
                  </a:lnTo>
                  <a:lnTo>
                    <a:pt x="241846" y="414210"/>
                  </a:lnTo>
                  <a:close/>
                </a:path>
                <a:path w="1292225" h="764540">
                  <a:moveTo>
                    <a:pt x="276034" y="361848"/>
                  </a:moveTo>
                  <a:lnTo>
                    <a:pt x="192366" y="297116"/>
                  </a:lnTo>
                  <a:lnTo>
                    <a:pt x="178803" y="315620"/>
                  </a:lnTo>
                  <a:lnTo>
                    <a:pt x="174434" y="321919"/>
                  </a:lnTo>
                  <a:lnTo>
                    <a:pt x="262394" y="380961"/>
                  </a:lnTo>
                  <a:lnTo>
                    <a:pt x="266750" y="374459"/>
                  </a:lnTo>
                  <a:lnTo>
                    <a:pt x="276034" y="361848"/>
                  </a:lnTo>
                  <a:close/>
                </a:path>
                <a:path w="1292225" h="764540">
                  <a:moveTo>
                    <a:pt x="316865" y="314617"/>
                  </a:moveTo>
                  <a:lnTo>
                    <a:pt x="242925" y="239445"/>
                  </a:lnTo>
                  <a:lnTo>
                    <a:pt x="232283" y="250342"/>
                  </a:lnTo>
                  <a:lnTo>
                    <a:pt x="221907" y="261543"/>
                  </a:lnTo>
                  <a:lnTo>
                    <a:pt x="300875" y="331635"/>
                  </a:lnTo>
                  <a:lnTo>
                    <a:pt x="311391" y="320167"/>
                  </a:lnTo>
                  <a:lnTo>
                    <a:pt x="316865" y="314617"/>
                  </a:lnTo>
                  <a:close/>
                </a:path>
                <a:path w="1292225" h="764540">
                  <a:moveTo>
                    <a:pt x="363816" y="273240"/>
                  </a:moveTo>
                  <a:lnTo>
                    <a:pt x="300837" y="188988"/>
                  </a:lnTo>
                  <a:lnTo>
                    <a:pt x="288823" y="198361"/>
                  </a:lnTo>
                  <a:lnTo>
                    <a:pt x="277025" y="208064"/>
                  </a:lnTo>
                  <a:lnTo>
                    <a:pt x="345617" y="287985"/>
                  </a:lnTo>
                  <a:lnTo>
                    <a:pt x="351536" y="282892"/>
                  </a:lnTo>
                  <a:lnTo>
                    <a:pt x="357619" y="277964"/>
                  </a:lnTo>
                  <a:lnTo>
                    <a:pt x="363816" y="273240"/>
                  </a:lnTo>
                  <a:close/>
                </a:path>
                <a:path w="1292225" h="764540">
                  <a:moveTo>
                    <a:pt x="415988" y="238455"/>
                  </a:moveTo>
                  <a:lnTo>
                    <a:pt x="365061" y="146735"/>
                  </a:lnTo>
                  <a:lnTo>
                    <a:pt x="351726" y="154482"/>
                  </a:lnTo>
                  <a:lnTo>
                    <a:pt x="338658" y="162598"/>
                  </a:lnTo>
                  <a:lnTo>
                    <a:pt x="395732" y="250774"/>
                  </a:lnTo>
                  <a:lnTo>
                    <a:pt x="402348" y="246481"/>
                  </a:lnTo>
                  <a:lnTo>
                    <a:pt x="415988" y="238455"/>
                  </a:lnTo>
                  <a:close/>
                </a:path>
                <a:path w="1292225" h="764540">
                  <a:moveTo>
                    <a:pt x="472211" y="211175"/>
                  </a:moveTo>
                  <a:lnTo>
                    <a:pt x="434174" y="113601"/>
                  </a:lnTo>
                  <a:lnTo>
                    <a:pt x="420065" y="119443"/>
                  </a:lnTo>
                  <a:lnTo>
                    <a:pt x="406133" y="125641"/>
                  </a:lnTo>
                  <a:lnTo>
                    <a:pt x="450723" y="220497"/>
                  </a:lnTo>
                  <a:lnTo>
                    <a:pt x="464959" y="214083"/>
                  </a:lnTo>
                  <a:lnTo>
                    <a:pt x="472211" y="211175"/>
                  </a:lnTo>
                  <a:close/>
                </a:path>
                <a:path w="1292225" h="764540">
                  <a:moveTo>
                    <a:pt x="531863" y="191757"/>
                  </a:moveTo>
                  <a:lnTo>
                    <a:pt x="507339" y="90093"/>
                  </a:lnTo>
                  <a:lnTo>
                    <a:pt x="485216" y="96062"/>
                  </a:lnTo>
                  <a:lnTo>
                    <a:pt x="477926" y="98234"/>
                  </a:lnTo>
                  <a:lnTo>
                    <a:pt x="509244" y="198056"/>
                  </a:lnTo>
                  <a:lnTo>
                    <a:pt x="516712" y="195770"/>
                  </a:lnTo>
                  <a:lnTo>
                    <a:pt x="531863" y="191757"/>
                  </a:lnTo>
                  <a:close/>
                </a:path>
                <a:path w="1292225" h="764540">
                  <a:moveTo>
                    <a:pt x="533120" y="331381"/>
                  </a:moveTo>
                  <a:lnTo>
                    <a:pt x="498843" y="331381"/>
                  </a:lnTo>
                  <a:lnTo>
                    <a:pt x="498843" y="373354"/>
                  </a:lnTo>
                  <a:lnTo>
                    <a:pt x="533120" y="373354"/>
                  </a:lnTo>
                  <a:lnTo>
                    <a:pt x="533120" y="331381"/>
                  </a:lnTo>
                  <a:close/>
                </a:path>
                <a:path w="1292225" h="764540">
                  <a:moveTo>
                    <a:pt x="593623" y="180695"/>
                  </a:moveTo>
                  <a:lnTo>
                    <a:pt x="583082" y="76720"/>
                  </a:lnTo>
                  <a:lnTo>
                    <a:pt x="560298" y="79641"/>
                  </a:lnTo>
                  <a:lnTo>
                    <a:pt x="552767" y="80797"/>
                  </a:lnTo>
                  <a:lnTo>
                    <a:pt x="570331" y="183845"/>
                  </a:lnTo>
                  <a:lnTo>
                    <a:pt x="585800" y="181546"/>
                  </a:lnTo>
                  <a:lnTo>
                    <a:pt x="593623" y="180695"/>
                  </a:lnTo>
                  <a:close/>
                </a:path>
                <a:path w="1292225" h="764540">
                  <a:moveTo>
                    <a:pt x="597357" y="331381"/>
                  </a:moveTo>
                  <a:lnTo>
                    <a:pt x="563079" y="331381"/>
                  </a:lnTo>
                  <a:lnTo>
                    <a:pt x="563079" y="373354"/>
                  </a:lnTo>
                  <a:lnTo>
                    <a:pt x="597357" y="373354"/>
                  </a:lnTo>
                  <a:lnTo>
                    <a:pt x="597357" y="331381"/>
                  </a:lnTo>
                  <a:close/>
                </a:path>
                <a:path w="1292225" h="764540">
                  <a:moveTo>
                    <a:pt x="659676" y="73698"/>
                  </a:moveTo>
                  <a:lnTo>
                    <a:pt x="639356" y="73418"/>
                  </a:lnTo>
                  <a:lnTo>
                    <a:pt x="629196" y="73698"/>
                  </a:lnTo>
                  <a:lnTo>
                    <a:pt x="632714" y="178054"/>
                  </a:lnTo>
                  <a:lnTo>
                    <a:pt x="656183" y="178054"/>
                  </a:lnTo>
                  <a:lnTo>
                    <a:pt x="659676" y="73698"/>
                  </a:lnTo>
                  <a:close/>
                </a:path>
                <a:path w="1292225" h="764540">
                  <a:moveTo>
                    <a:pt x="661581" y="331381"/>
                  </a:moveTo>
                  <a:lnTo>
                    <a:pt x="627316" y="331381"/>
                  </a:lnTo>
                  <a:lnTo>
                    <a:pt x="627316" y="373354"/>
                  </a:lnTo>
                  <a:lnTo>
                    <a:pt x="661581" y="373354"/>
                  </a:lnTo>
                  <a:lnTo>
                    <a:pt x="661581" y="331381"/>
                  </a:lnTo>
                  <a:close/>
                </a:path>
                <a:path w="1292225" h="764540">
                  <a:moveTo>
                    <a:pt x="725817" y="331381"/>
                  </a:moveTo>
                  <a:lnTo>
                    <a:pt x="691553" y="331381"/>
                  </a:lnTo>
                  <a:lnTo>
                    <a:pt x="691553" y="373354"/>
                  </a:lnTo>
                  <a:lnTo>
                    <a:pt x="725817" y="373354"/>
                  </a:lnTo>
                  <a:lnTo>
                    <a:pt x="725817" y="331381"/>
                  </a:lnTo>
                  <a:close/>
                </a:path>
                <a:path w="1292225" h="764540">
                  <a:moveTo>
                    <a:pt x="736117" y="80797"/>
                  </a:moveTo>
                  <a:lnTo>
                    <a:pt x="713447" y="77609"/>
                  </a:lnTo>
                  <a:lnTo>
                    <a:pt x="705802" y="76720"/>
                  </a:lnTo>
                  <a:lnTo>
                    <a:pt x="695274" y="180695"/>
                  </a:lnTo>
                  <a:lnTo>
                    <a:pt x="710869" y="182587"/>
                  </a:lnTo>
                  <a:lnTo>
                    <a:pt x="718540" y="183845"/>
                  </a:lnTo>
                  <a:lnTo>
                    <a:pt x="736117" y="80797"/>
                  </a:lnTo>
                  <a:close/>
                </a:path>
                <a:path w="1292225" h="764540">
                  <a:moveTo>
                    <a:pt x="790054" y="331381"/>
                  </a:moveTo>
                  <a:lnTo>
                    <a:pt x="755777" y="331381"/>
                  </a:lnTo>
                  <a:lnTo>
                    <a:pt x="755777" y="373354"/>
                  </a:lnTo>
                  <a:lnTo>
                    <a:pt x="790054" y="373354"/>
                  </a:lnTo>
                  <a:lnTo>
                    <a:pt x="790054" y="331381"/>
                  </a:lnTo>
                  <a:close/>
                </a:path>
                <a:path w="1292225" h="764540">
                  <a:moveTo>
                    <a:pt x="810983" y="98234"/>
                  </a:moveTo>
                  <a:lnTo>
                    <a:pt x="788987" y="91986"/>
                  </a:lnTo>
                  <a:lnTo>
                    <a:pt x="781583" y="90093"/>
                  </a:lnTo>
                  <a:lnTo>
                    <a:pt x="757047" y="191770"/>
                  </a:lnTo>
                  <a:lnTo>
                    <a:pt x="772210" y="195770"/>
                  </a:lnTo>
                  <a:lnTo>
                    <a:pt x="779627" y="198056"/>
                  </a:lnTo>
                  <a:lnTo>
                    <a:pt x="810983" y="98234"/>
                  </a:lnTo>
                  <a:close/>
                </a:path>
                <a:path w="1292225" h="764540">
                  <a:moveTo>
                    <a:pt x="882751" y="125641"/>
                  </a:moveTo>
                  <a:lnTo>
                    <a:pt x="861796" y="116471"/>
                  </a:lnTo>
                  <a:lnTo>
                    <a:pt x="854722" y="113601"/>
                  </a:lnTo>
                  <a:lnTo>
                    <a:pt x="816698" y="211175"/>
                  </a:lnTo>
                  <a:lnTo>
                    <a:pt x="823937" y="214083"/>
                  </a:lnTo>
                  <a:lnTo>
                    <a:pt x="838174" y="220497"/>
                  </a:lnTo>
                  <a:lnTo>
                    <a:pt x="882751" y="125641"/>
                  </a:lnTo>
                  <a:close/>
                </a:path>
                <a:path w="1292225" h="764540">
                  <a:moveTo>
                    <a:pt x="950239" y="162585"/>
                  </a:moveTo>
                  <a:lnTo>
                    <a:pt x="930541" y="150571"/>
                  </a:lnTo>
                  <a:lnTo>
                    <a:pt x="923861" y="146735"/>
                  </a:lnTo>
                  <a:lnTo>
                    <a:pt x="872921" y="238455"/>
                  </a:lnTo>
                  <a:lnTo>
                    <a:pt x="886548" y="246468"/>
                  </a:lnTo>
                  <a:lnTo>
                    <a:pt x="893203" y="250774"/>
                  </a:lnTo>
                  <a:lnTo>
                    <a:pt x="950239" y="162585"/>
                  </a:lnTo>
                  <a:close/>
                </a:path>
                <a:path w="1292225" h="764540">
                  <a:moveTo>
                    <a:pt x="1011859" y="208064"/>
                  </a:moveTo>
                  <a:lnTo>
                    <a:pt x="1000099" y="198374"/>
                  </a:lnTo>
                  <a:lnTo>
                    <a:pt x="988072" y="188988"/>
                  </a:lnTo>
                  <a:lnTo>
                    <a:pt x="925080" y="273227"/>
                  </a:lnTo>
                  <a:lnTo>
                    <a:pt x="931291" y="277964"/>
                  </a:lnTo>
                  <a:lnTo>
                    <a:pt x="937374" y="282892"/>
                  </a:lnTo>
                  <a:lnTo>
                    <a:pt x="943305" y="287972"/>
                  </a:lnTo>
                  <a:lnTo>
                    <a:pt x="1011859" y="208064"/>
                  </a:lnTo>
                  <a:close/>
                </a:path>
                <a:path w="1292225" h="764540">
                  <a:moveTo>
                    <a:pt x="1114475" y="321932"/>
                  </a:moveTo>
                  <a:lnTo>
                    <a:pt x="1101128" y="303212"/>
                  </a:lnTo>
                  <a:lnTo>
                    <a:pt x="1096530" y="297116"/>
                  </a:lnTo>
                  <a:lnTo>
                    <a:pt x="1012863" y="361835"/>
                  </a:lnTo>
                  <a:lnTo>
                    <a:pt x="1017574" y="368096"/>
                  </a:lnTo>
                  <a:lnTo>
                    <a:pt x="1026528" y="380974"/>
                  </a:lnTo>
                  <a:lnTo>
                    <a:pt x="1114475" y="321932"/>
                  </a:lnTo>
                  <a:close/>
                </a:path>
                <a:path w="1292225" h="764540">
                  <a:moveTo>
                    <a:pt x="1153375" y="388137"/>
                  </a:moveTo>
                  <a:lnTo>
                    <a:pt x="1142695" y="367817"/>
                  </a:lnTo>
                  <a:lnTo>
                    <a:pt x="1138961" y="361162"/>
                  </a:lnTo>
                  <a:lnTo>
                    <a:pt x="1047064" y="414210"/>
                  </a:lnTo>
                  <a:lnTo>
                    <a:pt x="1050874" y="421005"/>
                  </a:lnTo>
                  <a:lnTo>
                    <a:pt x="1057998" y="434924"/>
                  </a:lnTo>
                  <a:lnTo>
                    <a:pt x="1153375" y="388137"/>
                  </a:lnTo>
                  <a:close/>
                </a:path>
                <a:path w="1292225" h="764540">
                  <a:moveTo>
                    <a:pt x="1182954" y="458952"/>
                  </a:moveTo>
                  <a:lnTo>
                    <a:pt x="1177810" y="444461"/>
                  </a:lnTo>
                  <a:lnTo>
                    <a:pt x="1172286" y="430174"/>
                  </a:lnTo>
                  <a:lnTo>
                    <a:pt x="1073823" y="470496"/>
                  </a:lnTo>
                  <a:lnTo>
                    <a:pt x="1079360" y="485114"/>
                  </a:lnTo>
                  <a:lnTo>
                    <a:pt x="1081874" y="492556"/>
                  </a:lnTo>
                  <a:lnTo>
                    <a:pt x="1182954" y="458952"/>
                  </a:lnTo>
                  <a:close/>
                </a:path>
                <a:path w="1292225" h="764540">
                  <a:moveTo>
                    <a:pt x="1202702" y="533285"/>
                  </a:moveTo>
                  <a:lnTo>
                    <a:pt x="1197876" y="510844"/>
                  </a:lnTo>
                  <a:lnTo>
                    <a:pt x="1196060" y="503415"/>
                  </a:lnTo>
                  <a:lnTo>
                    <a:pt x="1092809" y="530136"/>
                  </a:lnTo>
                  <a:lnTo>
                    <a:pt x="1094689" y="537667"/>
                  </a:lnTo>
                  <a:lnTo>
                    <a:pt x="1096365" y="545312"/>
                  </a:lnTo>
                  <a:lnTo>
                    <a:pt x="1097813" y="553021"/>
                  </a:lnTo>
                  <a:lnTo>
                    <a:pt x="1202702" y="533285"/>
                  </a:lnTo>
                  <a:close/>
                </a:path>
                <a:path w="1292225" h="764540">
                  <a:moveTo>
                    <a:pt x="1206030" y="732066"/>
                  </a:moveTo>
                  <a:lnTo>
                    <a:pt x="1100518" y="715911"/>
                  </a:lnTo>
                  <a:lnTo>
                    <a:pt x="1097864" y="731291"/>
                  </a:lnTo>
                  <a:lnTo>
                    <a:pt x="1096264" y="738898"/>
                  </a:lnTo>
                  <a:lnTo>
                    <a:pt x="1200378" y="762127"/>
                  </a:lnTo>
                  <a:lnTo>
                    <a:pt x="1204772" y="739635"/>
                  </a:lnTo>
                  <a:lnTo>
                    <a:pt x="1206030" y="732066"/>
                  </a:lnTo>
                  <a:close/>
                </a:path>
                <a:path w="1292225" h="764540">
                  <a:moveTo>
                    <a:pt x="1212151" y="609320"/>
                  </a:moveTo>
                  <a:lnTo>
                    <a:pt x="1211097" y="594004"/>
                  </a:lnTo>
                  <a:lnTo>
                    <a:pt x="1209611" y="578789"/>
                  </a:lnTo>
                  <a:lnTo>
                    <a:pt x="1103566" y="591400"/>
                  </a:lnTo>
                  <a:lnTo>
                    <a:pt x="1104417" y="599122"/>
                  </a:lnTo>
                  <a:lnTo>
                    <a:pt x="1105496" y="614743"/>
                  </a:lnTo>
                  <a:lnTo>
                    <a:pt x="1212151" y="609320"/>
                  </a:lnTo>
                  <a:close/>
                </a:path>
                <a:path w="1292225" h="764540">
                  <a:moveTo>
                    <a:pt x="1212913" y="655726"/>
                  </a:moveTo>
                  <a:lnTo>
                    <a:pt x="1106144" y="653910"/>
                  </a:lnTo>
                  <a:lnTo>
                    <a:pt x="1105560" y="669480"/>
                  </a:lnTo>
                  <a:lnTo>
                    <a:pt x="1104976" y="677214"/>
                  </a:lnTo>
                  <a:lnTo>
                    <a:pt x="1211414" y="686244"/>
                  </a:lnTo>
                  <a:lnTo>
                    <a:pt x="1212367" y="671029"/>
                  </a:lnTo>
                  <a:lnTo>
                    <a:pt x="1212913" y="655726"/>
                  </a:lnTo>
                  <a:close/>
                </a:path>
                <a:path w="1292225" h="764540">
                  <a:moveTo>
                    <a:pt x="1291678" y="645833"/>
                  </a:moveTo>
                  <a:lnTo>
                    <a:pt x="1289900" y="597712"/>
                  </a:lnTo>
                  <a:lnTo>
                    <a:pt x="1284655" y="550532"/>
                  </a:lnTo>
                  <a:lnTo>
                    <a:pt x="1276083" y="504431"/>
                  </a:lnTo>
                  <a:lnTo>
                    <a:pt x="1264285" y="459524"/>
                  </a:lnTo>
                  <a:lnTo>
                    <a:pt x="1249400" y="415950"/>
                  </a:lnTo>
                  <a:lnTo>
                    <a:pt x="1231557" y="373824"/>
                  </a:lnTo>
                  <a:lnTo>
                    <a:pt x="1210868" y="333273"/>
                  </a:lnTo>
                  <a:lnTo>
                    <a:pt x="1187475" y="294424"/>
                  </a:lnTo>
                  <a:lnTo>
                    <a:pt x="1161503" y="257416"/>
                  </a:lnTo>
                  <a:lnTo>
                    <a:pt x="1133068" y="222351"/>
                  </a:lnTo>
                  <a:lnTo>
                    <a:pt x="1102296" y="189382"/>
                  </a:lnTo>
                  <a:lnTo>
                    <a:pt x="1069327" y="158610"/>
                  </a:lnTo>
                  <a:lnTo>
                    <a:pt x="1034262" y="130175"/>
                  </a:lnTo>
                  <a:lnTo>
                    <a:pt x="997254" y="104190"/>
                  </a:lnTo>
                  <a:lnTo>
                    <a:pt x="958405" y="80810"/>
                  </a:lnTo>
                  <a:lnTo>
                    <a:pt x="917854" y="60121"/>
                  </a:lnTo>
                  <a:lnTo>
                    <a:pt x="875728" y="42278"/>
                  </a:lnTo>
                  <a:lnTo>
                    <a:pt x="832154" y="27393"/>
                  </a:lnTo>
                  <a:lnTo>
                    <a:pt x="787247" y="15595"/>
                  </a:lnTo>
                  <a:lnTo>
                    <a:pt x="741146" y="7023"/>
                  </a:lnTo>
                  <a:lnTo>
                    <a:pt x="693966" y="1778"/>
                  </a:lnTo>
                  <a:lnTo>
                    <a:pt x="645845" y="0"/>
                  </a:lnTo>
                  <a:lnTo>
                    <a:pt x="597712" y="1778"/>
                  </a:lnTo>
                  <a:lnTo>
                    <a:pt x="550532" y="7023"/>
                  </a:lnTo>
                  <a:lnTo>
                    <a:pt x="504431" y="15595"/>
                  </a:lnTo>
                  <a:lnTo>
                    <a:pt x="459524" y="27393"/>
                  </a:lnTo>
                  <a:lnTo>
                    <a:pt x="415950" y="42278"/>
                  </a:lnTo>
                  <a:lnTo>
                    <a:pt x="373824" y="60121"/>
                  </a:lnTo>
                  <a:lnTo>
                    <a:pt x="333273" y="80810"/>
                  </a:lnTo>
                  <a:lnTo>
                    <a:pt x="294424" y="104190"/>
                  </a:lnTo>
                  <a:lnTo>
                    <a:pt x="257416" y="130175"/>
                  </a:lnTo>
                  <a:lnTo>
                    <a:pt x="222351" y="158610"/>
                  </a:lnTo>
                  <a:lnTo>
                    <a:pt x="189382" y="189382"/>
                  </a:lnTo>
                  <a:lnTo>
                    <a:pt x="158610" y="222351"/>
                  </a:lnTo>
                  <a:lnTo>
                    <a:pt x="130175" y="257416"/>
                  </a:lnTo>
                  <a:lnTo>
                    <a:pt x="104203" y="294424"/>
                  </a:lnTo>
                  <a:lnTo>
                    <a:pt x="80810" y="333273"/>
                  </a:lnTo>
                  <a:lnTo>
                    <a:pt x="60121" y="373824"/>
                  </a:lnTo>
                  <a:lnTo>
                    <a:pt x="42278" y="415950"/>
                  </a:lnTo>
                  <a:lnTo>
                    <a:pt x="27393" y="459524"/>
                  </a:lnTo>
                  <a:lnTo>
                    <a:pt x="15595" y="504431"/>
                  </a:lnTo>
                  <a:lnTo>
                    <a:pt x="7023" y="550532"/>
                  </a:lnTo>
                  <a:lnTo>
                    <a:pt x="1778" y="597712"/>
                  </a:lnTo>
                  <a:lnTo>
                    <a:pt x="0" y="645833"/>
                  </a:lnTo>
                  <a:lnTo>
                    <a:pt x="698" y="675919"/>
                  </a:lnTo>
                  <a:lnTo>
                    <a:pt x="2768" y="705637"/>
                  </a:lnTo>
                  <a:lnTo>
                    <a:pt x="6172" y="734987"/>
                  </a:lnTo>
                  <a:lnTo>
                    <a:pt x="10858" y="763917"/>
                  </a:lnTo>
                  <a:lnTo>
                    <a:pt x="21793" y="763917"/>
                  </a:lnTo>
                  <a:lnTo>
                    <a:pt x="17018" y="734999"/>
                  </a:lnTo>
                  <a:lnTo>
                    <a:pt x="13563" y="705650"/>
                  </a:lnTo>
                  <a:lnTo>
                    <a:pt x="11455" y="675919"/>
                  </a:lnTo>
                  <a:lnTo>
                    <a:pt x="10744" y="645833"/>
                  </a:lnTo>
                  <a:lnTo>
                    <a:pt x="12484" y="598512"/>
                  </a:lnTo>
                  <a:lnTo>
                    <a:pt x="17640" y="552119"/>
                  </a:lnTo>
                  <a:lnTo>
                    <a:pt x="26073" y="506780"/>
                  </a:lnTo>
                  <a:lnTo>
                    <a:pt x="37668" y="462622"/>
                  </a:lnTo>
                  <a:lnTo>
                    <a:pt x="52311" y="419760"/>
                  </a:lnTo>
                  <a:lnTo>
                    <a:pt x="69862" y="378345"/>
                  </a:lnTo>
                  <a:lnTo>
                    <a:pt x="90195" y="338467"/>
                  </a:lnTo>
                  <a:lnTo>
                    <a:pt x="113195" y="300266"/>
                  </a:lnTo>
                  <a:lnTo>
                    <a:pt x="138747" y="263867"/>
                  </a:lnTo>
                  <a:lnTo>
                    <a:pt x="166712" y="229400"/>
                  </a:lnTo>
                  <a:lnTo>
                    <a:pt x="196964" y="196964"/>
                  </a:lnTo>
                  <a:lnTo>
                    <a:pt x="229400" y="166712"/>
                  </a:lnTo>
                  <a:lnTo>
                    <a:pt x="263867" y="138747"/>
                  </a:lnTo>
                  <a:lnTo>
                    <a:pt x="300266" y="113207"/>
                  </a:lnTo>
                  <a:lnTo>
                    <a:pt x="338467" y="90195"/>
                  </a:lnTo>
                  <a:lnTo>
                    <a:pt x="378345" y="69862"/>
                  </a:lnTo>
                  <a:lnTo>
                    <a:pt x="419773" y="52311"/>
                  </a:lnTo>
                  <a:lnTo>
                    <a:pt x="462622" y="37680"/>
                  </a:lnTo>
                  <a:lnTo>
                    <a:pt x="506780" y="26085"/>
                  </a:lnTo>
                  <a:lnTo>
                    <a:pt x="552119" y="17640"/>
                  </a:lnTo>
                  <a:lnTo>
                    <a:pt x="598512" y="12496"/>
                  </a:lnTo>
                  <a:lnTo>
                    <a:pt x="645845" y="10744"/>
                  </a:lnTo>
                  <a:lnTo>
                    <a:pt x="693166" y="12496"/>
                  </a:lnTo>
                  <a:lnTo>
                    <a:pt x="739559" y="17640"/>
                  </a:lnTo>
                  <a:lnTo>
                    <a:pt x="784898" y="26085"/>
                  </a:lnTo>
                  <a:lnTo>
                    <a:pt x="829056" y="37680"/>
                  </a:lnTo>
                  <a:lnTo>
                    <a:pt x="871918" y="52311"/>
                  </a:lnTo>
                  <a:lnTo>
                    <a:pt x="913345" y="69862"/>
                  </a:lnTo>
                  <a:lnTo>
                    <a:pt x="953211" y="90195"/>
                  </a:lnTo>
                  <a:lnTo>
                    <a:pt x="991412" y="113207"/>
                  </a:lnTo>
                  <a:lnTo>
                    <a:pt x="1027811" y="138747"/>
                  </a:lnTo>
                  <a:lnTo>
                    <a:pt x="1062291" y="166712"/>
                  </a:lnTo>
                  <a:lnTo>
                    <a:pt x="1094714" y="196964"/>
                  </a:lnTo>
                  <a:lnTo>
                    <a:pt x="1124978" y="229400"/>
                  </a:lnTo>
                  <a:lnTo>
                    <a:pt x="1152931" y="263867"/>
                  </a:lnTo>
                  <a:lnTo>
                    <a:pt x="1178483" y="300266"/>
                  </a:lnTo>
                  <a:lnTo>
                    <a:pt x="1201483" y="338467"/>
                  </a:lnTo>
                  <a:lnTo>
                    <a:pt x="1221816" y="378345"/>
                  </a:lnTo>
                  <a:lnTo>
                    <a:pt x="1239367" y="419760"/>
                  </a:lnTo>
                  <a:lnTo>
                    <a:pt x="1254010" y="462622"/>
                  </a:lnTo>
                  <a:lnTo>
                    <a:pt x="1265605" y="506780"/>
                  </a:lnTo>
                  <a:lnTo>
                    <a:pt x="1274038" y="552119"/>
                  </a:lnTo>
                  <a:lnTo>
                    <a:pt x="1279194" y="598512"/>
                  </a:lnTo>
                  <a:lnTo>
                    <a:pt x="1280934" y="645833"/>
                  </a:lnTo>
                  <a:lnTo>
                    <a:pt x="1280236" y="675919"/>
                  </a:lnTo>
                  <a:lnTo>
                    <a:pt x="1278128" y="705650"/>
                  </a:lnTo>
                  <a:lnTo>
                    <a:pt x="1274673" y="734999"/>
                  </a:lnTo>
                  <a:lnTo>
                    <a:pt x="1269898" y="763917"/>
                  </a:lnTo>
                  <a:lnTo>
                    <a:pt x="1280820" y="763917"/>
                  </a:lnTo>
                  <a:lnTo>
                    <a:pt x="1285519" y="734987"/>
                  </a:lnTo>
                  <a:lnTo>
                    <a:pt x="1288910" y="705637"/>
                  </a:lnTo>
                  <a:lnTo>
                    <a:pt x="1290980" y="675919"/>
                  </a:lnTo>
                  <a:lnTo>
                    <a:pt x="1291678" y="645833"/>
                  </a:lnTo>
                  <a:close/>
                </a:path>
              </a:pathLst>
            </a:custGeom>
            <a:solidFill>
              <a:srgbClr val="5857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40">
              <a:extLst>
                <a:ext uri="{FF2B5EF4-FFF2-40B4-BE49-F238E27FC236}">
                  <a16:creationId xmlns:a16="http://schemas.microsoft.com/office/drawing/2014/main" id="{FE4AD741-A8BD-A70E-1DD9-3C322A958579}"/>
                </a:ext>
              </a:extLst>
            </p:cNvPr>
            <p:cNvSpPr/>
            <p:nvPr/>
          </p:nvSpPr>
          <p:spPr>
            <a:xfrm>
              <a:off x="1499949" y="9002741"/>
              <a:ext cx="590550" cy="573405"/>
            </a:xfrm>
            <a:custGeom>
              <a:avLst/>
              <a:gdLst/>
              <a:ahLst/>
              <a:cxnLst/>
              <a:rect l="l" t="t" r="r" b="b"/>
              <a:pathLst>
                <a:path w="590550" h="573404">
                  <a:moveTo>
                    <a:pt x="85079" y="400026"/>
                  </a:moveTo>
                  <a:lnTo>
                    <a:pt x="41410" y="412356"/>
                  </a:lnTo>
                  <a:lnTo>
                    <a:pt x="2053" y="464603"/>
                  </a:lnTo>
                  <a:lnTo>
                    <a:pt x="0" y="499052"/>
                  </a:lnTo>
                  <a:lnTo>
                    <a:pt x="11483" y="531598"/>
                  </a:lnTo>
                  <a:lnTo>
                    <a:pt x="33777" y="556357"/>
                  </a:lnTo>
                  <a:lnTo>
                    <a:pt x="63726" y="570950"/>
                  </a:lnTo>
                  <a:lnTo>
                    <a:pt x="98175" y="572998"/>
                  </a:lnTo>
                  <a:lnTo>
                    <a:pt x="130720" y="561520"/>
                  </a:lnTo>
                  <a:lnTo>
                    <a:pt x="155479" y="539228"/>
                  </a:lnTo>
                  <a:lnTo>
                    <a:pt x="170072" y="509277"/>
                  </a:lnTo>
                  <a:lnTo>
                    <a:pt x="172120" y="474823"/>
                  </a:lnTo>
                  <a:lnTo>
                    <a:pt x="171366" y="469441"/>
                  </a:lnTo>
                  <a:lnTo>
                    <a:pt x="170068" y="464268"/>
                  </a:lnTo>
                  <a:lnTo>
                    <a:pt x="168403" y="459294"/>
                  </a:lnTo>
                  <a:lnTo>
                    <a:pt x="218453" y="405600"/>
                  </a:lnTo>
                  <a:lnTo>
                    <a:pt x="116677" y="405600"/>
                  </a:lnTo>
                  <a:lnTo>
                    <a:pt x="106537" y="402463"/>
                  </a:lnTo>
                  <a:lnTo>
                    <a:pt x="95972" y="400580"/>
                  </a:lnTo>
                  <a:lnTo>
                    <a:pt x="85079" y="400026"/>
                  </a:lnTo>
                  <a:close/>
                </a:path>
                <a:path w="590550" h="573404">
                  <a:moveTo>
                    <a:pt x="587678" y="0"/>
                  </a:moveTo>
                  <a:lnTo>
                    <a:pt x="583353" y="1486"/>
                  </a:lnTo>
                  <a:lnTo>
                    <a:pt x="577919" y="5371"/>
                  </a:lnTo>
                  <a:lnTo>
                    <a:pt x="577741" y="5560"/>
                  </a:lnTo>
                  <a:lnTo>
                    <a:pt x="116677" y="405600"/>
                  </a:lnTo>
                  <a:lnTo>
                    <a:pt x="218453" y="405600"/>
                  </a:lnTo>
                  <a:lnTo>
                    <a:pt x="578759" y="18787"/>
                  </a:lnTo>
                  <a:lnTo>
                    <a:pt x="590369" y="2785"/>
                  </a:lnTo>
                  <a:lnTo>
                    <a:pt x="587678" y="0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2" name="object 41">
            <a:extLst>
              <a:ext uri="{FF2B5EF4-FFF2-40B4-BE49-F238E27FC236}">
                <a16:creationId xmlns:a16="http://schemas.microsoft.com/office/drawing/2014/main" id="{3CA3558C-F0DE-70CA-EA23-0B576784EB4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30597" y="2380229"/>
            <a:ext cx="1291668" cy="1291668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 dirty="0"/>
              <a:t>Model Size</a:t>
            </a:r>
          </a:p>
        </p:txBody>
      </p:sp>
      <p:sp>
        <p:nvSpPr>
          <p:cNvPr id="19" name="內容版面配置區 18">
            <a:extLst>
              <a:ext uri="{FF2B5EF4-FFF2-40B4-BE49-F238E27FC236}">
                <a16:creationId xmlns:a16="http://schemas.microsoft.com/office/drawing/2014/main" id="{1E8199DE-0ECD-915F-D7DC-BE102B023C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/>
              <a:t>Model size measures the storage for the weights of the given neural network.</a:t>
            </a:r>
          </a:p>
          <a:p>
            <a:pPr lvl="1"/>
            <a:r>
              <a:rPr lang="en-US" altLang="zh-TW" dirty="0"/>
              <a:t>The common units for model size are: MB (megabyte), KB (kilobyte), bits.</a:t>
            </a:r>
          </a:p>
          <a:p>
            <a:pPr lvl="1"/>
            <a:r>
              <a:rPr lang="en-US" altLang="zh-TW" dirty="0"/>
              <a:t>In general, if the whole neural network uses the same data type (e.g., floating-point),</a:t>
            </a:r>
          </a:p>
          <a:p>
            <a:r>
              <a:rPr lang="en-US" altLang="zh-TW" dirty="0"/>
              <a:t>Model Size = </a:t>
            </a:r>
            <a:r>
              <a:rPr lang="en-US" altLang="zh-TW" dirty="0">
                <a:solidFill>
                  <a:schemeClr val="accent6">
                    <a:lumMod val="75000"/>
                    <a:lumOff val="25000"/>
                  </a:schemeClr>
                </a:solidFill>
              </a:rPr>
              <a:t>#Parameters ∙ Bit Width</a:t>
            </a:r>
          </a:p>
          <a:p>
            <a:pPr lvl="1"/>
            <a:r>
              <a:rPr lang="en-US" altLang="zh-TW" dirty="0"/>
              <a:t>Example: </a:t>
            </a:r>
            <a:r>
              <a:rPr lang="en-US" altLang="zh-TW" dirty="0" err="1"/>
              <a:t>AlexNet</a:t>
            </a:r>
            <a:r>
              <a:rPr lang="en-US" altLang="zh-TW" dirty="0"/>
              <a:t> has 61M parameters.</a:t>
            </a:r>
          </a:p>
          <a:p>
            <a:r>
              <a:rPr lang="en-US" altLang="zh-TW" dirty="0"/>
              <a:t>If all weights are stored with 32-bit numbers, total storage will be about</a:t>
            </a:r>
          </a:p>
          <a:p>
            <a:pPr lvl="1"/>
            <a:r>
              <a:rPr lang="en-US" altLang="zh-TW" dirty="0"/>
              <a:t>61M × 4 Bytes (32 bits) = 228 MB</a:t>
            </a:r>
          </a:p>
          <a:p>
            <a:r>
              <a:rPr lang="en-US" altLang="zh-TW" dirty="0"/>
              <a:t>If all weights are stored with 8-bit numbers, total storage will be about	</a:t>
            </a:r>
          </a:p>
          <a:p>
            <a:pPr lvl="1"/>
            <a:r>
              <a:rPr lang="en-US" altLang="zh-TW" dirty="0"/>
              <a:t>61M × 1 Bytes (32 bits) = 61 MB</a:t>
            </a:r>
          </a:p>
          <a:p>
            <a:endParaRPr lang="zh-TW" altLang="en-US" dirty="0"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62</a:t>
            </a:fld>
            <a:endParaRPr lang="en-US" altLang="zh-TW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/>
              <a:t>Efficiency of Neural Networks</a:t>
            </a:r>
            <a:endParaRPr lang="en-US" dirty="0"/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63</a:t>
            </a:fld>
            <a:endParaRPr lang="en-US" altLang="zh-TW" dirty="0"/>
          </a:p>
        </p:txBody>
      </p:sp>
      <p:grpSp>
        <p:nvGrpSpPr>
          <p:cNvPr id="48" name="群組 47">
            <a:extLst>
              <a:ext uri="{FF2B5EF4-FFF2-40B4-BE49-F238E27FC236}">
                <a16:creationId xmlns:a16="http://schemas.microsoft.com/office/drawing/2014/main" id="{A886A70C-ED4F-2B2A-79B7-1DF5B4527F89}"/>
              </a:ext>
            </a:extLst>
          </p:cNvPr>
          <p:cNvGrpSpPr/>
          <p:nvPr/>
        </p:nvGrpSpPr>
        <p:grpSpPr>
          <a:xfrm>
            <a:off x="12960278" y="3163072"/>
            <a:ext cx="4470184" cy="4668520"/>
            <a:chOff x="15088089" y="2219124"/>
            <a:chExt cx="4470184" cy="4668520"/>
          </a:xfrm>
        </p:grpSpPr>
        <p:sp>
          <p:nvSpPr>
            <p:cNvPr id="49" name="object 37">
              <a:extLst>
                <a:ext uri="{FF2B5EF4-FFF2-40B4-BE49-F238E27FC236}">
                  <a16:creationId xmlns:a16="http://schemas.microsoft.com/office/drawing/2014/main" id="{A69A645D-1596-0F40-F864-B97C061F8552}"/>
                </a:ext>
              </a:extLst>
            </p:cNvPr>
            <p:cNvSpPr/>
            <p:nvPr/>
          </p:nvSpPr>
          <p:spPr>
            <a:xfrm>
              <a:off x="15240027" y="2226916"/>
              <a:ext cx="4180204" cy="676910"/>
            </a:xfrm>
            <a:custGeom>
              <a:avLst/>
              <a:gdLst/>
              <a:ahLst/>
              <a:cxnLst/>
              <a:rect l="l" t="t" r="r" b="b"/>
              <a:pathLst>
                <a:path w="4180205" h="676910">
                  <a:moveTo>
                    <a:pt x="4180050" y="0"/>
                  </a:moveTo>
                  <a:lnTo>
                    <a:pt x="0" y="0"/>
                  </a:lnTo>
                  <a:lnTo>
                    <a:pt x="0" y="676764"/>
                  </a:lnTo>
                  <a:lnTo>
                    <a:pt x="4180050" y="676764"/>
                  </a:lnTo>
                  <a:lnTo>
                    <a:pt x="4180050" y="0"/>
                  </a:lnTo>
                  <a:close/>
                </a:path>
              </a:pathLst>
            </a:custGeom>
            <a:solidFill>
              <a:srgbClr val="EC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38">
              <a:extLst>
                <a:ext uri="{FF2B5EF4-FFF2-40B4-BE49-F238E27FC236}">
                  <a16:creationId xmlns:a16="http://schemas.microsoft.com/office/drawing/2014/main" id="{53059154-ED45-E6B3-0255-1DFF46C7D470}"/>
                </a:ext>
              </a:extLst>
            </p:cNvPr>
            <p:cNvSpPr txBox="1"/>
            <p:nvPr/>
          </p:nvSpPr>
          <p:spPr>
            <a:xfrm>
              <a:off x="15266206" y="2299655"/>
              <a:ext cx="4128135" cy="52832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282575">
                <a:lnSpc>
                  <a:spcPct val="100000"/>
                </a:lnSpc>
                <a:spcBef>
                  <a:spcPts val="95"/>
                </a:spcBef>
              </a:pP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en-US"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fficienc</a:t>
              </a: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r>
                <a:rPr sz="3300" b="1" spc="-35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3300" b="1" spc="4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Metrics</a:t>
              </a:r>
              <a:endParaRPr sz="3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bject 40">
              <a:extLst>
                <a:ext uri="{FF2B5EF4-FFF2-40B4-BE49-F238E27FC236}">
                  <a16:creationId xmlns:a16="http://schemas.microsoft.com/office/drawing/2014/main" id="{B20FF8CA-88AA-5BF8-C19F-3137EA22F49F}"/>
                </a:ext>
              </a:extLst>
            </p:cNvPr>
            <p:cNvSpPr/>
            <p:nvPr/>
          </p:nvSpPr>
          <p:spPr>
            <a:xfrm>
              <a:off x="15240028" y="2219124"/>
              <a:ext cx="4180204" cy="4668520"/>
            </a:xfrm>
            <a:custGeom>
              <a:avLst/>
              <a:gdLst/>
              <a:ahLst/>
              <a:cxnLst/>
              <a:rect l="l" t="t" r="r" b="b"/>
              <a:pathLst>
                <a:path w="4180205" h="4668520">
                  <a:moveTo>
                    <a:pt x="0" y="0"/>
                  </a:moveTo>
                  <a:lnTo>
                    <a:pt x="4180050" y="0"/>
                  </a:lnTo>
                  <a:lnTo>
                    <a:pt x="4180050" y="4668182"/>
                  </a:lnTo>
                  <a:lnTo>
                    <a:pt x="0" y="4668182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43">
              <a:extLst>
                <a:ext uri="{FF2B5EF4-FFF2-40B4-BE49-F238E27FC236}">
                  <a16:creationId xmlns:a16="http://schemas.microsoft.com/office/drawing/2014/main" id="{B304F56C-A333-F258-2CD0-744AC833C411}"/>
                </a:ext>
              </a:extLst>
            </p:cNvPr>
            <p:cNvSpPr txBox="1"/>
            <p:nvPr/>
          </p:nvSpPr>
          <p:spPr>
            <a:xfrm>
              <a:off x="15088089" y="2788532"/>
              <a:ext cx="4470184" cy="4045594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Memory-Related </a:t>
              </a: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#parameters  </a:t>
              </a:r>
              <a:endParaRPr lang="en-US" sz="2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model size</a:t>
              </a:r>
            </a:p>
            <a:p>
              <a:pPr algn="ctr">
                <a:lnSpc>
                  <a:spcPct val="100000"/>
                </a:lnSpc>
                <a:spcBef>
                  <a:spcPts val="585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total/peak #activations</a:t>
              </a: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Computation-Related</a:t>
              </a:r>
              <a:endParaRPr lang="en-US" sz="26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lang="en-US"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</a:t>
              </a: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sz="2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FLOP, FLOPS</a:t>
              </a:r>
              <a:endParaRPr lang="en-US" sz="2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OP, OPS</a:t>
              </a:r>
            </a:p>
          </p:txBody>
        </p:sp>
      </p:grpSp>
      <p:grpSp>
        <p:nvGrpSpPr>
          <p:cNvPr id="58" name="object 3">
            <a:extLst>
              <a:ext uri="{FF2B5EF4-FFF2-40B4-BE49-F238E27FC236}">
                <a16:creationId xmlns:a16="http://schemas.microsoft.com/office/drawing/2014/main" id="{1582A34D-11D7-13B1-75BE-4D5B92561C0C}"/>
              </a:ext>
            </a:extLst>
          </p:cNvPr>
          <p:cNvGrpSpPr/>
          <p:nvPr/>
        </p:nvGrpSpPr>
        <p:grpSpPr>
          <a:xfrm>
            <a:off x="1593850" y="4054475"/>
            <a:ext cx="9424035" cy="5501640"/>
            <a:chOff x="737951" y="3090448"/>
            <a:chExt cx="9424035" cy="5501640"/>
          </a:xfrm>
        </p:grpSpPr>
        <p:sp>
          <p:nvSpPr>
            <p:cNvPr id="59" name="object 4">
              <a:extLst>
                <a:ext uri="{FF2B5EF4-FFF2-40B4-BE49-F238E27FC236}">
                  <a16:creationId xmlns:a16="http://schemas.microsoft.com/office/drawing/2014/main" id="{21944F91-B338-4A5C-4F59-E189A014EC17}"/>
                </a:ext>
              </a:extLst>
            </p:cNvPr>
            <p:cNvSpPr/>
            <p:nvPr/>
          </p:nvSpPr>
          <p:spPr>
            <a:xfrm>
              <a:off x="1664644" y="3116801"/>
              <a:ext cx="8470900" cy="5100320"/>
            </a:xfrm>
            <a:custGeom>
              <a:avLst/>
              <a:gdLst/>
              <a:ahLst/>
              <a:cxnLst/>
              <a:rect l="l" t="t" r="r" b="b"/>
              <a:pathLst>
                <a:path w="8470900" h="5100320">
                  <a:moveTo>
                    <a:pt x="4235211" y="0"/>
                  </a:moveTo>
                  <a:lnTo>
                    <a:pt x="8470422" y="5099907"/>
                  </a:lnTo>
                  <a:lnTo>
                    <a:pt x="0" y="5099907"/>
                  </a:lnTo>
                  <a:lnTo>
                    <a:pt x="4235211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5">
              <a:extLst>
                <a:ext uri="{FF2B5EF4-FFF2-40B4-BE49-F238E27FC236}">
                  <a16:creationId xmlns:a16="http://schemas.microsoft.com/office/drawing/2014/main" id="{B47A79F1-9199-432E-4D93-5EF357B0040D}"/>
                </a:ext>
              </a:extLst>
            </p:cNvPr>
            <p:cNvSpPr/>
            <p:nvPr/>
          </p:nvSpPr>
          <p:spPr>
            <a:xfrm>
              <a:off x="3432935" y="4403939"/>
              <a:ext cx="4933950" cy="2971165"/>
            </a:xfrm>
            <a:custGeom>
              <a:avLst/>
              <a:gdLst/>
              <a:ahLst/>
              <a:cxnLst/>
              <a:rect l="l" t="t" r="r" b="b"/>
              <a:pathLst>
                <a:path w="4933950" h="2971165">
                  <a:moveTo>
                    <a:pt x="2466919" y="0"/>
                  </a:moveTo>
                  <a:lnTo>
                    <a:pt x="4933839" y="2970579"/>
                  </a:lnTo>
                  <a:lnTo>
                    <a:pt x="0" y="2970579"/>
                  </a:lnTo>
                  <a:lnTo>
                    <a:pt x="2466919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">
              <a:extLst>
                <a:ext uri="{FF2B5EF4-FFF2-40B4-BE49-F238E27FC236}">
                  <a16:creationId xmlns:a16="http://schemas.microsoft.com/office/drawing/2014/main" id="{91888CCE-E7CC-BFCA-67F7-5AB89B10773D}"/>
                </a:ext>
              </a:extLst>
            </p:cNvPr>
            <p:cNvSpPr/>
            <p:nvPr/>
          </p:nvSpPr>
          <p:spPr>
            <a:xfrm>
              <a:off x="764304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11"/>
                  </a:lnTo>
                  <a:lnTo>
                    <a:pt x="931" y="616189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9"/>
                  </a:lnTo>
                  <a:lnTo>
                    <a:pt x="1784050" y="56151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7">
              <a:extLst>
                <a:ext uri="{FF2B5EF4-FFF2-40B4-BE49-F238E27FC236}">
                  <a16:creationId xmlns:a16="http://schemas.microsoft.com/office/drawing/2014/main" id="{AF0CD234-06F2-752D-B3E0-90004053AD62}"/>
                </a:ext>
              </a:extLst>
            </p:cNvPr>
            <p:cNvSpPr/>
            <p:nvPr/>
          </p:nvSpPr>
          <p:spPr>
            <a:xfrm>
              <a:off x="764304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8">
            <a:extLst>
              <a:ext uri="{FF2B5EF4-FFF2-40B4-BE49-F238E27FC236}">
                <a16:creationId xmlns:a16="http://schemas.microsoft.com/office/drawing/2014/main" id="{9A17F245-49F6-9E31-B722-18EF20D8E024}"/>
              </a:ext>
            </a:extLst>
          </p:cNvPr>
          <p:cNvSpPr txBox="1"/>
          <p:nvPr/>
        </p:nvSpPr>
        <p:spPr>
          <a:xfrm>
            <a:off x="1993964" y="8946581"/>
            <a:ext cx="10375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5" dirty="0">
                <a:latin typeface="Arial"/>
                <a:cs typeface="Arial"/>
              </a:rPr>
              <a:t>Faster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64" name="object 9">
            <a:extLst>
              <a:ext uri="{FF2B5EF4-FFF2-40B4-BE49-F238E27FC236}">
                <a16:creationId xmlns:a16="http://schemas.microsoft.com/office/drawing/2014/main" id="{54AA59FF-B9AC-66AE-C25D-C8E94C2F6834}"/>
              </a:ext>
            </a:extLst>
          </p:cNvPr>
          <p:cNvGrpSpPr/>
          <p:nvPr/>
        </p:nvGrpSpPr>
        <p:grpSpPr>
          <a:xfrm>
            <a:off x="5837380" y="3681032"/>
            <a:ext cx="1837055" cy="766445"/>
            <a:chOff x="4981481" y="2717005"/>
            <a:chExt cx="1837055" cy="766445"/>
          </a:xfrm>
        </p:grpSpPr>
        <p:sp>
          <p:nvSpPr>
            <p:cNvPr id="65" name="object 10">
              <a:extLst>
                <a:ext uri="{FF2B5EF4-FFF2-40B4-BE49-F238E27FC236}">
                  <a16:creationId xmlns:a16="http://schemas.microsoft.com/office/drawing/2014/main" id="{38A41C20-CB83-89A1-5F3B-34E33083FC56}"/>
                </a:ext>
              </a:extLst>
            </p:cNvPr>
            <p:cNvSpPr/>
            <p:nvPr/>
          </p:nvSpPr>
          <p:spPr>
            <a:xfrm>
              <a:off x="5007834" y="2743358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0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2"/>
                  </a:lnTo>
                  <a:lnTo>
                    <a:pt x="16438" y="668975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5"/>
                  </a:lnTo>
                  <a:lnTo>
                    <a:pt x="1783118" y="616182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28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11">
              <a:extLst>
                <a:ext uri="{FF2B5EF4-FFF2-40B4-BE49-F238E27FC236}">
                  <a16:creationId xmlns:a16="http://schemas.microsoft.com/office/drawing/2014/main" id="{C43064C4-63E1-3C7F-4A82-EB2F17713E2A}"/>
                </a:ext>
              </a:extLst>
            </p:cNvPr>
            <p:cNvSpPr/>
            <p:nvPr/>
          </p:nvSpPr>
          <p:spPr>
            <a:xfrm>
              <a:off x="5007834" y="2743358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12">
            <a:extLst>
              <a:ext uri="{FF2B5EF4-FFF2-40B4-BE49-F238E27FC236}">
                <a16:creationId xmlns:a16="http://schemas.microsoft.com/office/drawing/2014/main" id="{964EF186-716A-C312-50E6-E8464F8DE048}"/>
              </a:ext>
            </a:extLst>
          </p:cNvPr>
          <p:cNvSpPr txBox="1"/>
          <p:nvPr/>
        </p:nvSpPr>
        <p:spPr>
          <a:xfrm>
            <a:off x="6138816" y="3838362"/>
            <a:ext cx="12344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15" dirty="0">
                <a:latin typeface="Arial"/>
                <a:cs typeface="Arial"/>
              </a:rPr>
              <a:t>Smaller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68" name="object 13">
            <a:extLst>
              <a:ext uri="{FF2B5EF4-FFF2-40B4-BE49-F238E27FC236}">
                <a16:creationId xmlns:a16="http://schemas.microsoft.com/office/drawing/2014/main" id="{9BAED589-F996-6B71-DCB0-A63A47E2695F}"/>
              </a:ext>
            </a:extLst>
          </p:cNvPr>
          <p:cNvGrpSpPr/>
          <p:nvPr/>
        </p:nvGrpSpPr>
        <p:grpSpPr>
          <a:xfrm>
            <a:off x="10060758" y="8789250"/>
            <a:ext cx="1837055" cy="766445"/>
            <a:chOff x="9204859" y="7825223"/>
            <a:chExt cx="1837055" cy="766445"/>
          </a:xfrm>
        </p:grpSpPr>
        <p:sp>
          <p:nvSpPr>
            <p:cNvPr id="69" name="object 14">
              <a:extLst>
                <a:ext uri="{FF2B5EF4-FFF2-40B4-BE49-F238E27FC236}">
                  <a16:creationId xmlns:a16="http://schemas.microsoft.com/office/drawing/2014/main" id="{D611B4FA-AB87-B9CB-FF81-02D6CFB0586D}"/>
                </a:ext>
              </a:extLst>
            </p:cNvPr>
            <p:cNvSpPr/>
            <p:nvPr/>
          </p:nvSpPr>
          <p:spPr>
            <a:xfrm>
              <a:off x="9231212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11"/>
                  </a:lnTo>
                  <a:lnTo>
                    <a:pt x="931" y="616189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398" y="697179"/>
                  </a:lnTo>
                  <a:lnTo>
                    <a:pt x="1767601" y="668979"/>
                  </a:lnTo>
                  <a:lnTo>
                    <a:pt x="1783108" y="616189"/>
                  </a:lnTo>
                  <a:lnTo>
                    <a:pt x="1784039" y="561511"/>
                  </a:lnTo>
                  <a:lnTo>
                    <a:pt x="1784039" y="152110"/>
                  </a:lnTo>
                  <a:lnTo>
                    <a:pt x="1783108" y="97432"/>
                  </a:lnTo>
                  <a:lnTo>
                    <a:pt x="1767601" y="44642"/>
                  </a:lnTo>
                  <a:lnTo>
                    <a:pt x="1739398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15">
              <a:extLst>
                <a:ext uri="{FF2B5EF4-FFF2-40B4-BE49-F238E27FC236}">
                  <a16:creationId xmlns:a16="http://schemas.microsoft.com/office/drawing/2014/main" id="{8132A5BD-1845-35B4-B5DF-40B63310C7F6}"/>
                </a:ext>
              </a:extLst>
            </p:cNvPr>
            <p:cNvSpPr/>
            <p:nvPr/>
          </p:nvSpPr>
          <p:spPr>
            <a:xfrm>
              <a:off x="9231212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16">
            <a:extLst>
              <a:ext uri="{FF2B5EF4-FFF2-40B4-BE49-F238E27FC236}">
                <a16:creationId xmlns:a16="http://schemas.microsoft.com/office/drawing/2014/main" id="{0AD53C5B-0ED1-9CF1-D078-0F44635007BA}"/>
              </a:ext>
            </a:extLst>
          </p:cNvPr>
          <p:cNvSpPr txBox="1"/>
          <p:nvPr/>
        </p:nvSpPr>
        <p:spPr>
          <a:xfrm>
            <a:off x="10324332" y="8946581"/>
            <a:ext cx="13106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-5" dirty="0">
                <a:latin typeface="Arial"/>
                <a:cs typeface="Arial"/>
              </a:rPr>
              <a:t>G</a:t>
            </a:r>
            <a:r>
              <a:rPr sz="2600" b="1" spc="-55" dirty="0">
                <a:latin typeface="Arial"/>
                <a:cs typeface="Arial"/>
              </a:rPr>
              <a:t>r</a:t>
            </a:r>
            <a:r>
              <a:rPr sz="2600" b="1" spc="35" dirty="0">
                <a:latin typeface="Arial"/>
                <a:cs typeface="Arial"/>
              </a:rPr>
              <a:t>eener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72" name="object 17">
            <a:extLst>
              <a:ext uri="{FF2B5EF4-FFF2-40B4-BE49-F238E27FC236}">
                <a16:creationId xmlns:a16="http://schemas.microsoft.com/office/drawing/2014/main" id="{6096583E-AB96-C804-A797-251F8B7F6C4D}"/>
              </a:ext>
            </a:extLst>
          </p:cNvPr>
          <p:cNvGrpSpPr/>
          <p:nvPr/>
        </p:nvGrpSpPr>
        <p:grpSpPr>
          <a:xfrm>
            <a:off x="5837380" y="4923341"/>
            <a:ext cx="1837055" cy="766445"/>
            <a:chOff x="4981481" y="3959314"/>
            <a:chExt cx="1837055" cy="766445"/>
          </a:xfrm>
        </p:grpSpPr>
        <p:sp>
          <p:nvSpPr>
            <p:cNvPr id="73" name="object 18">
              <a:extLst>
                <a:ext uri="{FF2B5EF4-FFF2-40B4-BE49-F238E27FC236}">
                  <a16:creationId xmlns:a16="http://schemas.microsoft.com/office/drawing/2014/main" id="{2AC32A55-6132-4D3C-A2FB-16C0CB0E36B9}"/>
                </a:ext>
              </a:extLst>
            </p:cNvPr>
            <p:cNvSpPr/>
            <p:nvPr/>
          </p:nvSpPr>
          <p:spPr>
            <a:xfrm>
              <a:off x="5007834" y="398566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0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4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28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19">
              <a:extLst>
                <a:ext uri="{FF2B5EF4-FFF2-40B4-BE49-F238E27FC236}">
                  <a16:creationId xmlns:a16="http://schemas.microsoft.com/office/drawing/2014/main" id="{9C6FE02B-FD8A-3B38-48DA-D18DD563D4C2}"/>
                </a:ext>
              </a:extLst>
            </p:cNvPr>
            <p:cNvSpPr/>
            <p:nvPr/>
          </p:nvSpPr>
          <p:spPr>
            <a:xfrm>
              <a:off x="5007834" y="398566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20">
            <a:extLst>
              <a:ext uri="{FF2B5EF4-FFF2-40B4-BE49-F238E27FC236}">
                <a16:creationId xmlns:a16="http://schemas.microsoft.com/office/drawing/2014/main" id="{74070336-3F6F-99DF-E819-B17E95F49035}"/>
              </a:ext>
            </a:extLst>
          </p:cNvPr>
          <p:cNvSpPr txBox="1"/>
          <p:nvPr/>
        </p:nvSpPr>
        <p:spPr>
          <a:xfrm>
            <a:off x="6113351" y="5080672"/>
            <a:ext cx="128587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0" dirty="0">
                <a:latin typeface="Arial"/>
                <a:cs typeface="Arial"/>
              </a:rPr>
              <a:t>Storage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76" name="object 21">
            <a:extLst>
              <a:ext uri="{FF2B5EF4-FFF2-40B4-BE49-F238E27FC236}">
                <a16:creationId xmlns:a16="http://schemas.microsoft.com/office/drawing/2014/main" id="{7EFBD265-782C-0260-7CFB-006184286AF4}"/>
              </a:ext>
            </a:extLst>
          </p:cNvPr>
          <p:cNvGrpSpPr/>
          <p:nvPr/>
        </p:nvGrpSpPr>
        <p:grpSpPr>
          <a:xfrm>
            <a:off x="3281714" y="7962292"/>
            <a:ext cx="1837055" cy="766445"/>
            <a:chOff x="2425815" y="6998265"/>
            <a:chExt cx="1837055" cy="766445"/>
          </a:xfrm>
        </p:grpSpPr>
        <p:sp>
          <p:nvSpPr>
            <p:cNvPr id="77" name="object 22">
              <a:extLst>
                <a:ext uri="{FF2B5EF4-FFF2-40B4-BE49-F238E27FC236}">
                  <a16:creationId xmlns:a16="http://schemas.microsoft.com/office/drawing/2014/main" id="{A6DBDA98-04B5-D1A0-90ED-63DF5A5BE42D}"/>
                </a:ext>
              </a:extLst>
            </p:cNvPr>
            <p:cNvSpPr/>
            <p:nvPr/>
          </p:nvSpPr>
          <p:spPr>
            <a:xfrm>
              <a:off x="2452168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3" y="29008"/>
                  </a:lnTo>
                  <a:lnTo>
                    <a:pt x="7444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0" y="616184"/>
                  </a:lnTo>
                  <a:lnTo>
                    <a:pt x="16433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2" y="712690"/>
                  </a:lnTo>
                  <a:lnTo>
                    <a:pt x="1739407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7" y="16442"/>
                  </a:lnTo>
                  <a:lnTo>
                    <a:pt x="1686612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23">
              <a:extLst>
                <a:ext uri="{FF2B5EF4-FFF2-40B4-BE49-F238E27FC236}">
                  <a16:creationId xmlns:a16="http://schemas.microsoft.com/office/drawing/2014/main" id="{5D2CE5BB-E996-545F-3C40-4D9054E0585E}"/>
                </a:ext>
              </a:extLst>
            </p:cNvPr>
            <p:cNvSpPr/>
            <p:nvPr/>
          </p:nvSpPr>
          <p:spPr>
            <a:xfrm>
              <a:off x="2452168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24">
            <a:extLst>
              <a:ext uri="{FF2B5EF4-FFF2-40B4-BE49-F238E27FC236}">
                <a16:creationId xmlns:a16="http://schemas.microsoft.com/office/drawing/2014/main" id="{81292C87-50A4-12D0-B5A9-01B8D2402DAC}"/>
              </a:ext>
            </a:extLst>
          </p:cNvPr>
          <p:cNvSpPr txBox="1"/>
          <p:nvPr/>
        </p:nvSpPr>
        <p:spPr>
          <a:xfrm>
            <a:off x="3554502" y="8119622"/>
            <a:ext cx="12922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0" dirty="0">
                <a:latin typeface="Arial"/>
                <a:cs typeface="Arial"/>
              </a:rPr>
              <a:t>Latency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80" name="object 25">
            <a:extLst>
              <a:ext uri="{FF2B5EF4-FFF2-40B4-BE49-F238E27FC236}">
                <a16:creationId xmlns:a16="http://schemas.microsoft.com/office/drawing/2014/main" id="{22099A45-8CA1-2B88-87F5-6813CEB97E93}"/>
              </a:ext>
            </a:extLst>
          </p:cNvPr>
          <p:cNvGrpSpPr/>
          <p:nvPr/>
        </p:nvGrpSpPr>
        <p:grpSpPr>
          <a:xfrm>
            <a:off x="8535769" y="7962292"/>
            <a:ext cx="1837055" cy="766445"/>
            <a:chOff x="7679870" y="6998265"/>
            <a:chExt cx="1837055" cy="766445"/>
          </a:xfrm>
        </p:grpSpPr>
        <p:sp>
          <p:nvSpPr>
            <p:cNvPr id="81" name="object 26">
              <a:extLst>
                <a:ext uri="{FF2B5EF4-FFF2-40B4-BE49-F238E27FC236}">
                  <a16:creationId xmlns:a16="http://schemas.microsoft.com/office/drawing/2014/main" id="{374F4951-3DE4-57A1-C84B-BF27FC11BD97}"/>
                </a:ext>
              </a:extLst>
            </p:cNvPr>
            <p:cNvSpPr/>
            <p:nvPr/>
          </p:nvSpPr>
          <p:spPr>
            <a:xfrm>
              <a:off x="7706223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4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27">
              <a:extLst>
                <a:ext uri="{FF2B5EF4-FFF2-40B4-BE49-F238E27FC236}">
                  <a16:creationId xmlns:a16="http://schemas.microsoft.com/office/drawing/2014/main" id="{3A2F9EB6-5FA4-FC1B-3DF5-276AED5C3AA7}"/>
                </a:ext>
              </a:extLst>
            </p:cNvPr>
            <p:cNvSpPr/>
            <p:nvPr/>
          </p:nvSpPr>
          <p:spPr>
            <a:xfrm>
              <a:off x="7706223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3" name="object 28">
            <a:extLst>
              <a:ext uri="{FF2B5EF4-FFF2-40B4-BE49-F238E27FC236}">
                <a16:creationId xmlns:a16="http://schemas.microsoft.com/office/drawing/2014/main" id="{F84A941A-D0D5-82F8-548A-E80EC73A0936}"/>
              </a:ext>
            </a:extLst>
          </p:cNvPr>
          <p:cNvSpPr txBox="1"/>
          <p:nvPr/>
        </p:nvSpPr>
        <p:spPr>
          <a:xfrm>
            <a:off x="8887800" y="8119622"/>
            <a:ext cx="113347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" dirty="0">
                <a:latin typeface="Arial"/>
                <a:cs typeface="Arial"/>
              </a:rPr>
              <a:t>Ene</a:t>
            </a:r>
            <a:r>
              <a:rPr sz="2600" b="1" spc="-70" dirty="0">
                <a:latin typeface="Arial"/>
                <a:cs typeface="Arial"/>
              </a:rPr>
              <a:t>r</a:t>
            </a:r>
            <a:r>
              <a:rPr sz="2600" b="1" spc="-30" dirty="0">
                <a:latin typeface="Arial"/>
                <a:cs typeface="Arial"/>
              </a:rPr>
              <a:t>gy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84" name="object 29">
            <a:extLst>
              <a:ext uri="{FF2B5EF4-FFF2-40B4-BE49-F238E27FC236}">
                <a16:creationId xmlns:a16="http://schemas.microsoft.com/office/drawing/2014/main" id="{C67F3099-B1EC-BFAC-7252-D206AC026F75}"/>
              </a:ext>
            </a:extLst>
          </p:cNvPr>
          <p:cNvGrpSpPr/>
          <p:nvPr/>
        </p:nvGrpSpPr>
        <p:grpSpPr>
          <a:xfrm>
            <a:off x="5593484" y="6799640"/>
            <a:ext cx="2366010" cy="716280"/>
            <a:chOff x="4737585" y="5835613"/>
            <a:chExt cx="2366010" cy="716280"/>
          </a:xfrm>
        </p:grpSpPr>
        <p:sp>
          <p:nvSpPr>
            <p:cNvPr id="85" name="object 30">
              <a:extLst>
                <a:ext uri="{FF2B5EF4-FFF2-40B4-BE49-F238E27FC236}">
                  <a16:creationId xmlns:a16="http://schemas.microsoft.com/office/drawing/2014/main" id="{B272F439-1C2F-6431-2673-19C1DC65F59E}"/>
                </a:ext>
              </a:extLst>
            </p:cNvPr>
            <p:cNvSpPr/>
            <p:nvPr/>
          </p:nvSpPr>
          <p:spPr>
            <a:xfrm>
              <a:off x="4763937" y="5861966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2161075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11272"/>
                  </a:lnTo>
                  <a:lnTo>
                    <a:pt x="931" y="565953"/>
                  </a:lnTo>
                  <a:lnTo>
                    <a:pt x="16438" y="618742"/>
                  </a:lnTo>
                  <a:lnTo>
                    <a:pt x="44640" y="646949"/>
                  </a:lnTo>
                  <a:lnTo>
                    <a:pt x="97428" y="662452"/>
                  </a:lnTo>
                  <a:lnTo>
                    <a:pt x="152110" y="663382"/>
                  </a:lnTo>
                  <a:lnTo>
                    <a:pt x="2161075" y="663382"/>
                  </a:lnTo>
                  <a:lnTo>
                    <a:pt x="2215757" y="662452"/>
                  </a:lnTo>
                  <a:lnTo>
                    <a:pt x="2268549" y="646949"/>
                  </a:lnTo>
                  <a:lnTo>
                    <a:pt x="2296753" y="618742"/>
                  </a:lnTo>
                  <a:lnTo>
                    <a:pt x="2312264" y="565953"/>
                  </a:lnTo>
                  <a:lnTo>
                    <a:pt x="2313196" y="511272"/>
                  </a:lnTo>
                  <a:lnTo>
                    <a:pt x="2313196" y="152110"/>
                  </a:lnTo>
                  <a:lnTo>
                    <a:pt x="2312264" y="97432"/>
                  </a:lnTo>
                  <a:lnTo>
                    <a:pt x="2296753" y="44642"/>
                  </a:lnTo>
                  <a:lnTo>
                    <a:pt x="2268549" y="16442"/>
                  </a:lnTo>
                  <a:lnTo>
                    <a:pt x="2215757" y="931"/>
                  </a:lnTo>
                  <a:lnTo>
                    <a:pt x="2161075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31">
              <a:extLst>
                <a:ext uri="{FF2B5EF4-FFF2-40B4-BE49-F238E27FC236}">
                  <a16:creationId xmlns:a16="http://schemas.microsoft.com/office/drawing/2014/main" id="{13FBE203-4121-68D3-CED4-6AC2E96E5552}"/>
                </a:ext>
              </a:extLst>
            </p:cNvPr>
            <p:cNvSpPr/>
            <p:nvPr/>
          </p:nvSpPr>
          <p:spPr>
            <a:xfrm>
              <a:off x="4763937" y="5861966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152110" y="0"/>
                  </a:moveTo>
                  <a:lnTo>
                    <a:pt x="2161075" y="0"/>
                  </a:lnTo>
                  <a:lnTo>
                    <a:pt x="2191345" y="116"/>
                  </a:lnTo>
                  <a:lnTo>
                    <a:pt x="2235146" y="3145"/>
                  </a:lnTo>
                  <a:lnTo>
                    <a:pt x="2284186" y="29008"/>
                  </a:lnTo>
                  <a:lnTo>
                    <a:pt x="2305741" y="62835"/>
                  </a:lnTo>
                  <a:lnTo>
                    <a:pt x="2313080" y="121842"/>
                  </a:lnTo>
                  <a:lnTo>
                    <a:pt x="2313196" y="152110"/>
                  </a:lnTo>
                  <a:lnTo>
                    <a:pt x="2313196" y="511272"/>
                  </a:lnTo>
                  <a:lnTo>
                    <a:pt x="2312264" y="565953"/>
                  </a:lnTo>
                  <a:lnTo>
                    <a:pt x="2296753" y="618742"/>
                  </a:lnTo>
                  <a:lnTo>
                    <a:pt x="2268549" y="646949"/>
                  </a:lnTo>
                  <a:lnTo>
                    <a:pt x="2215757" y="662452"/>
                  </a:lnTo>
                  <a:lnTo>
                    <a:pt x="2161075" y="663382"/>
                  </a:lnTo>
                  <a:lnTo>
                    <a:pt x="152110" y="663382"/>
                  </a:lnTo>
                  <a:lnTo>
                    <a:pt x="97428" y="662452"/>
                  </a:lnTo>
                  <a:lnTo>
                    <a:pt x="44640" y="646949"/>
                  </a:lnTo>
                  <a:lnTo>
                    <a:pt x="16438" y="618742"/>
                  </a:lnTo>
                  <a:lnTo>
                    <a:pt x="931" y="565953"/>
                  </a:lnTo>
                  <a:lnTo>
                    <a:pt x="0" y="511272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32">
            <a:extLst>
              <a:ext uri="{FF2B5EF4-FFF2-40B4-BE49-F238E27FC236}">
                <a16:creationId xmlns:a16="http://schemas.microsoft.com/office/drawing/2014/main" id="{18964D02-1B6E-7D18-CD16-DE9B02EC0555}"/>
              </a:ext>
            </a:extLst>
          </p:cNvPr>
          <p:cNvSpPr txBox="1"/>
          <p:nvPr/>
        </p:nvSpPr>
        <p:spPr>
          <a:xfrm>
            <a:off x="5724839" y="6929975"/>
            <a:ext cx="21037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0" dirty="0">
                <a:latin typeface="Arial"/>
                <a:cs typeface="Arial"/>
              </a:rPr>
              <a:t>Computation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88" name="object 33">
            <a:extLst>
              <a:ext uri="{FF2B5EF4-FFF2-40B4-BE49-F238E27FC236}">
                <a16:creationId xmlns:a16="http://schemas.microsoft.com/office/drawing/2014/main" id="{B90C87F6-CE1B-2149-D376-776E95EF8D96}"/>
              </a:ext>
            </a:extLst>
          </p:cNvPr>
          <p:cNvGrpSpPr/>
          <p:nvPr/>
        </p:nvGrpSpPr>
        <p:grpSpPr>
          <a:xfrm>
            <a:off x="5593484" y="7545766"/>
            <a:ext cx="2366010" cy="716280"/>
            <a:chOff x="4737585" y="6581739"/>
            <a:chExt cx="2366010" cy="716280"/>
          </a:xfrm>
        </p:grpSpPr>
        <p:sp>
          <p:nvSpPr>
            <p:cNvPr id="89" name="object 34">
              <a:extLst>
                <a:ext uri="{FF2B5EF4-FFF2-40B4-BE49-F238E27FC236}">
                  <a16:creationId xmlns:a16="http://schemas.microsoft.com/office/drawing/2014/main" id="{93F53CF8-4E9E-D263-7B01-7D5567D91D1B}"/>
                </a:ext>
              </a:extLst>
            </p:cNvPr>
            <p:cNvSpPr/>
            <p:nvPr/>
          </p:nvSpPr>
          <p:spPr>
            <a:xfrm>
              <a:off x="4763937" y="6608091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2161075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11272"/>
                  </a:lnTo>
                  <a:lnTo>
                    <a:pt x="931" y="565953"/>
                  </a:lnTo>
                  <a:lnTo>
                    <a:pt x="16438" y="618742"/>
                  </a:lnTo>
                  <a:lnTo>
                    <a:pt x="44640" y="646949"/>
                  </a:lnTo>
                  <a:lnTo>
                    <a:pt x="97428" y="662452"/>
                  </a:lnTo>
                  <a:lnTo>
                    <a:pt x="152110" y="663382"/>
                  </a:lnTo>
                  <a:lnTo>
                    <a:pt x="2161075" y="663382"/>
                  </a:lnTo>
                  <a:lnTo>
                    <a:pt x="2215757" y="662452"/>
                  </a:lnTo>
                  <a:lnTo>
                    <a:pt x="2268549" y="646949"/>
                  </a:lnTo>
                  <a:lnTo>
                    <a:pt x="2296753" y="618742"/>
                  </a:lnTo>
                  <a:lnTo>
                    <a:pt x="2312264" y="565953"/>
                  </a:lnTo>
                  <a:lnTo>
                    <a:pt x="2313196" y="511272"/>
                  </a:lnTo>
                  <a:lnTo>
                    <a:pt x="2313196" y="152110"/>
                  </a:lnTo>
                  <a:lnTo>
                    <a:pt x="2312264" y="97432"/>
                  </a:lnTo>
                  <a:lnTo>
                    <a:pt x="2296753" y="44642"/>
                  </a:lnTo>
                  <a:lnTo>
                    <a:pt x="2268549" y="16442"/>
                  </a:lnTo>
                  <a:lnTo>
                    <a:pt x="2215757" y="931"/>
                  </a:lnTo>
                  <a:lnTo>
                    <a:pt x="2161075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35">
              <a:extLst>
                <a:ext uri="{FF2B5EF4-FFF2-40B4-BE49-F238E27FC236}">
                  <a16:creationId xmlns:a16="http://schemas.microsoft.com/office/drawing/2014/main" id="{C9AC3A63-6A40-D4C0-C405-1CDEC4F1A0F0}"/>
                </a:ext>
              </a:extLst>
            </p:cNvPr>
            <p:cNvSpPr/>
            <p:nvPr/>
          </p:nvSpPr>
          <p:spPr>
            <a:xfrm>
              <a:off x="4763937" y="6608091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152110" y="0"/>
                  </a:moveTo>
                  <a:lnTo>
                    <a:pt x="2161075" y="0"/>
                  </a:lnTo>
                  <a:lnTo>
                    <a:pt x="2191345" y="116"/>
                  </a:lnTo>
                  <a:lnTo>
                    <a:pt x="2235146" y="3145"/>
                  </a:lnTo>
                  <a:lnTo>
                    <a:pt x="2284186" y="29008"/>
                  </a:lnTo>
                  <a:lnTo>
                    <a:pt x="2305741" y="62835"/>
                  </a:lnTo>
                  <a:lnTo>
                    <a:pt x="2313080" y="121842"/>
                  </a:lnTo>
                  <a:lnTo>
                    <a:pt x="2313196" y="152110"/>
                  </a:lnTo>
                  <a:lnTo>
                    <a:pt x="2313196" y="511272"/>
                  </a:lnTo>
                  <a:lnTo>
                    <a:pt x="2312264" y="565953"/>
                  </a:lnTo>
                  <a:lnTo>
                    <a:pt x="2296753" y="618742"/>
                  </a:lnTo>
                  <a:lnTo>
                    <a:pt x="2268549" y="646949"/>
                  </a:lnTo>
                  <a:lnTo>
                    <a:pt x="2215757" y="662452"/>
                  </a:lnTo>
                  <a:lnTo>
                    <a:pt x="2161075" y="663382"/>
                  </a:lnTo>
                  <a:lnTo>
                    <a:pt x="152110" y="663382"/>
                  </a:lnTo>
                  <a:lnTo>
                    <a:pt x="97428" y="662452"/>
                  </a:lnTo>
                  <a:lnTo>
                    <a:pt x="44640" y="646949"/>
                  </a:lnTo>
                  <a:lnTo>
                    <a:pt x="16438" y="618742"/>
                  </a:lnTo>
                  <a:lnTo>
                    <a:pt x="931" y="565953"/>
                  </a:lnTo>
                  <a:lnTo>
                    <a:pt x="0" y="511272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1" name="object 36">
            <a:extLst>
              <a:ext uri="{FF2B5EF4-FFF2-40B4-BE49-F238E27FC236}">
                <a16:creationId xmlns:a16="http://schemas.microsoft.com/office/drawing/2014/main" id="{FFBB1BC7-3647-365C-6D4F-7F0AF1C9EDEE}"/>
              </a:ext>
            </a:extLst>
          </p:cNvPr>
          <p:cNvSpPr txBox="1"/>
          <p:nvPr/>
        </p:nvSpPr>
        <p:spPr>
          <a:xfrm>
            <a:off x="6109498" y="7676102"/>
            <a:ext cx="133477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5" dirty="0">
                <a:latin typeface="Arial"/>
                <a:cs typeface="Arial"/>
              </a:rPr>
              <a:t>Memory</a:t>
            </a:r>
            <a:endParaRPr sz="2600">
              <a:latin typeface="Arial"/>
              <a:cs typeface="Arial"/>
            </a:endParaRPr>
          </a:p>
        </p:txBody>
      </p:sp>
      <p:pic>
        <p:nvPicPr>
          <p:cNvPr id="92" name="object 37">
            <a:extLst>
              <a:ext uri="{FF2B5EF4-FFF2-40B4-BE49-F238E27FC236}">
                <a16:creationId xmlns:a16="http://schemas.microsoft.com/office/drawing/2014/main" id="{65E5395F-7957-460D-8662-6EB9922476B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44703" y="9641732"/>
            <a:ext cx="815372" cy="993158"/>
          </a:xfrm>
          <a:prstGeom prst="rect">
            <a:avLst/>
          </a:prstGeom>
        </p:spPr>
      </p:pic>
      <p:grpSp>
        <p:nvGrpSpPr>
          <p:cNvPr id="93" name="object 38">
            <a:extLst>
              <a:ext uri="{FF2B5EF4-FFF2-40B4-BE49-F238E27FC236}">
                <a16:creationId xmlns:a16="http://schemas.microsoft.com/office/drawing/2014/main" id="{65A5074A-9C8D-CC54-A554-A532243870D7}"/>
              </a:ext>
            </a:extLst>
          </p:cNvPr>
          <p:cNvGrpSpPr/>
          <p:nvPr/>
        </p:nvGrpSpPr>
        <p:grpSpPr>
          <a:xfrm>
            <a:off x="1866386" y="9735995"/>
            <a:ext cx="1292225" cy="803910"/>
            <a:chOff x="1010487" y="8771968"/>
            <a:chExt cx="1292225" cy="803910"/>
          </a:xfrm>
        </p:grpSpPr>
        <p:sp>
          <p:nvSpPr>
            <p:cNvPr id="94" name="object 39">
              <a:extLst>
                <a:ext uri="{FF2B5EF4-FFF2-40B4-BE49-F238E27FC236}">
                  <a16:creationId xmlns:a16="http://schemas.microsoft.com/office/drawing/2014/main" id="{B110FCD5-CCB6-4D36-B8B1-247B4D107F09}"/>
                </a:ext>
              </a:extLst>
            </p:cNvPr>
            <p:cNvSpPr/>
            <p:nvPr/>
          </p:nvSpPr>
          <p:spPr>
            <a:xfrm>
              <a:off x="1010475" y="8771972"/>
              <a:ext cx="1292225" cy="764540"/>
            </a:xfrm>
            <a:custGeom>
              <a:avLst/>
              <a:gdLst/>
              <a:ahLst/>
              <a:cxnLst/>
              <a:rect l="l" t="t" r="r" b="b"/>
              <a:pathLst>
                <a:path w="1292225" h="764540">
                  <a:moveTo>
                    <a:pt x="183921" y="677214"/>
                  </a:moveTo>
                  <a:lnTo>
                    <a:pt x="182956" y="661733"/>
                  </a:lnTo>
                  <a:lnTo>
                    <a:pt x="182778" y="653910"/>
                  </a:lnTo>
                  <a:lnTo>
                    <a:pt x="75984" y="655726"/>
                  </a:lnTo>
                  <a:lnTo>
                    <a:pt x="76962" y="678649"/>
                  </a:lnTo>
                  <a:lnTo>
                    <a:pt x="77495" y="686244"/>
                  </a:lnTo>
                  <a:lnTo>
                    <a:pt x="183921" y="677214"/>
                  </a:lnTo>
                  <a:close/>
                </a:path>
                <a:path w="1292225" h="764540">
                  <a:moveTo>
                    <a:pt x="185331" y="591400"/>
                  </a:moveTo>
                  <a:lnTo>
                    <a:pt x="79273" y="578777"/>
                  </a:lnTo>
                  <a:lnTo>
                    <a:pt x="77216" y="601649"/>
                  </a:lnTo>
                  <a:lnTo>
                    <a:pt x="76720" y="609320"/>
                  </a:lnTo>
                  <a:lnTo>
                    <a:pt x="183375" y="614743"/>
                  </a:lnTo>
                  <a:lnTo>
                    <a:pt x="184505" y="599135"/>
                  </a:lnTo>
                  <a:lnTo>
                    <a:pt x="185331" y="591400"/>
                  </a:lnTo>
                  <a:close/>
                </a:path>
                <a:path w="1292225" h="764540">
                  <a:moveTo>
                    <a:pt x="192659" y="738898"/>
                  </a:moveTo>
                  <a:lnTo>
                    <a:pt x="191033" y="731291"/>
                  </a:lnTo>
                  <a:lnTo>
                    <a:pt x="188404" y="715911"/>
                  </a:lnTo>
                  <a:lnTo>
                    <a:pt x="82880" y="732053"/>
                  </a:lnTo>
                  <a:lnTo>
                    <a:pt x="86956" y="754659"/>
                  </a:lnTo>
                  <a:lnTo>
                    <a:pt x="88506" y="762127"/>
                  </a:lnTo>
                  <a:lnTo>
                    <a:pt x="192659" y="738898"/>
                  </a:lnTo>
                  <a:close/>
                </a:path>
                <a:path w="1292225" h="764540">
                  <a:moveTo>
                    <a:pt x="196075" y="530136"/>
                  </a:moveTo>
                  <a:lnTo>
                    <a:pt x="92837" y="503415"/>
                  </a:lnTo>
                  <a:lnTo>
                    <a:pt x="87706" y="525780"/>
                  </a:lnTo>
                  <a:lnTo>
                    <a:pt x="86194" y="533285"/>
                  </a:lnTo>
                  <a:lnTo>
                    <a:pt x="191071" y="553021"/>
                  </a:lnTo>
                  <a:lnTo>
                    <a:pt x="194233" y="537679"/>
                  </a:lnTo>
                  <a:lnTo>
                    <a:pt x="196075" y="530136"/>
                  </a:lnTo>
                  <a:close/>
                </a:path>
                <a:path w="1292225" h="764540">
                  <a:moveTo>
                    <a:pt x="215074" y="470496"/>
                  </a:moveTo>
                  <a:lnTo>
                    <a:pt x="116586" y="430174"/>
                  </a:lnTo>
                  <a:lnTo>
                    <a:pt x="108445" y="451675"/>
                  </a:lnTo>
                  <a:lnTo>
                    <a:pt x="105918" y="458939"/>
                  </a:lnTo>
                  <a:lnTo>
                    <a:pt x="207022" y="492556"/>
                  </a:lnTo>
                  <a:lnTo>
                    <a:pt x="212217" y="477786"/>
                  </a:lnTo>
                  <a:lnTo>
                    <a:pt x="215074" y="470496"/>
                  </a:lnTo>
                  <a:close/>
                </a:path>
                <a:path w="1292225" h="764540">
                  <a:moveTo>
                    <a:pt x="241846" y="414210"/>
                  </a:moveTo>
                  <a:lnTo>
                    <a:pt x="149936" y="361162"/>
                  </a:lnTo>
                  <a:lnTo>
                    <a:pt x="139001" y="381304"/>
                  </a:lnTo>
                  <a:lnTo>
                    <a:pt x="135547" y="388124"/>
                  </a:lnTo>
                  <a:lnTo>
                    <a:pt x="230924" y="434936"/>
                  </a:lnTo>
                  <a:lnTo>
                    <a:pt x="234391" y="427926"/>
                  </a:lnTo>
                  <a:lnTo>
                    <a:pt x="241846" y="414210"/>
                  </a:lnTo>
                  <a:close/>
                </a:path>
                <a:path w="1292225" h="764540">
                  <a:moveTo>
                    <a:pt x="276034" y="361848"/>
                  </a:moveTo>
                  <a:lnTo>
                    <a:pt x="192366" y="297116"/>
                  </a:lnTo>
                  <a:lnTo>
                    <a:pt x="178803" y="315620"/>
                  </a:lnTo>
                  <a:lnTo>
                    <a:pt x="174434" y="321919"/>
                  </a:lnTo>
                  <a:lnTo>
                    <a:pt x="262394" y="380961"/>
                  </a:lnTo>
                  <a:lnTo>
                    <a:pt x="266750" y="374459"/>
                  </a:lnTo>
                  <a:lnTo>
                    <a:pt x="276034" y="361848"/>
                  </a:lnTo>
                  <a:close/>
                </a:path>
                <a:path w="1292225" h="764540">
                  <a:moveTo>
                    <a:pt x="316865" y="314617"/>
                  </a:moveTo>
                  <a:lnTo>
                    <a:pt x="242925" y="239445"/>
                  </a:lnTo>
                  <a:lnTo>
                    <a:pt x="232283" y="250342"/>
                  </a:lnTo>
                  <a:lnTo>
                    <a:pt x="221907" y="261543"/>
                  </a:lnTo>
                  <a:lnTo>
                    <a:pt x="300875" y="331635"/>
                  </a:lnTo>
                  <a:lnTo>
                    <a:pt x="311391" y="320167"/>
                  </a:lnTo>
                  <a:lnTo>
                    <a:pt x="316865" y="314617"/>
                  </a:lnTo>
                  <a:close/>
                </a:path>
                <a:path w="1292225" h="764540">
                  <a:moveTo>
                    <a:pt x="363816" y="273240"/>
                  </a:moveTo>
                  <a:lnTo>
                    <a:pt x="300837" y="188988"/>
                  </a:lnTo>
                  <a:lnTo>
                    <a:pt x="288823" y="198361"/>
                  </a:lnTo>
                  <a:lnTo>
                    <a:pt x="277025" y="208064"/>
                  </a:lnTo>
                  <a:lnTo>
                    <a:pt x="345617" y="287985"/>
                  </a:lnTo>
                  <a:lnTo>
                    <a:pt x="351536" y="282892"/>
                  </a:lnTo>
                  <a:lnTo>
                    <a:pt x="357619" y="277964"/>
                  </a:lnTo>
                  <a:lnTo>
                    <a:pt x="363816" y="273240"/>
                  </a:lnTo>
                  <a:close/>
                </a:path>
                <a:path w="1292225" h="764540">
                  <a:moveTo>
                    <a:pt x="415988" y="238455"/>
                  </a:moveTo>
                  <a:lnTo>
                    <a:pt x="365061" y="146735"/>
                  </a:lnTo>
                  <a:lnTo>
                    <a:pt x="351726" y="154482"/>
                  </a:lnTo>
                  <a:lnTo>
                    <a:pt x="338658" y="162598"/>
                  </a:lnTo>
                  <a:lnTo>
                    <a:pt x="395732" y="250774"/>
                  </a:lnTo>
                  <a:lnTo>
                    <a:pt x="402348" y="246481"/>
                  </a:lnTo>
                  <a:lnTo>
                    <a:pt x="415988" y="238455"/>
                  </a:lnTo>
                  <a:close/>
                </a:path>
                <a:path w="1292225" h="764540">
                  <a:moveTo>
                    <a:pt x="472211" y="211175"/>
                  </a:moveTo>
                  <a:lnTo>
                    <a:pt x="434174" y="113601"/>
                  </a:lnTo>
                  <a:lnTo>
                    <a:pt x="420065" y="119443"/>
                  </a:lnTo>
                  <a:lnTo>
                    <a:pt x="406133" y="125641"/>
                  </a:lnTo>
                  <a:lnTo>
                    <a:pt x="450723" y="220497"/>
                  </a:lnTo>
                  <a:lnTo>
                    <a:pt x="464959" y="214083"/>
                  </a:lnTo>
                  <a:lnTo>
                    <a:pt x="472211" y="211175"/>
                  </a:lnTo>
                  <a:close/>
                </a:path>
                <a:path w="1292225" h="764540">
                  <a:moveTo>
                    <a:pt x="531863" y="191757"/>
                  </a:moveTo>
                  <a:lnTo>
                    <a:pt x="507339" y="90093"/>
                  </a:lnTo>
                  <a:lnTo>
                    <a:pt x="485216" y="96062"/>
                  </a:lnTo>
                  <a:lnTo>
                    <a:pt x="477926" y="98234"/>
                  </a:lnTo>
                  <a:lnTo>
                    <a:pt x="509244" y="198056"/>
                  </a:lnTo>
                  <a:lnTo>
                    <a:pt x="516712" y="195770"/>
                  </a:lnTo>
                  <a:lnTo>
                    <a:pt x="531863" y="191757"/>
                  </a:lnTo>
                  <a:close/>
                </a:path>
                <a:path w="1292225" h="764540">
                  <a:moveTo>
                    <a:pt x="533120" y="331381"/>
                  </a:moveTo>
                  <a:lnTo>
                    <a:pt x="498843" y="331381"/>
                  </a:lnTo>
                  <a:lnTo>
                    <a:pt x="498843" y="373354"/>
                  </a:lnTo>
                  <a:lnTo>
                    <a:pt x="533120" y="373354"/>
                  </a:lnTo>
                  <a:lnTo>
                    <a:pt x="533120" y="331381"/>
                  </a:lnTo>
                  <a:close/>
                </a:path>
                <a:path w="1292225" h="764540">
                  <a:moveTo>
                    <a:pt x="593623" y="180695"/>
                  </a:moveTo>
                  <a:lnTo>
                    <a:pt x="583082" y="76720"/>
                  </a:lnTo>
                  <a:lnTo>
                    <a:pt x="560298" y="79641"/>
                  </a:lnTo>
                  <a:lnTo>
                    <a:pt x="552767" y="80797"/>
                  </a:lnTo>
                  <a:lnTo>
                    <a:pt x="570331" y="183845"/>
                  </a:lnTo>
                  <a:lnTo>
                    <a:pt x="585800" y="181546"/>
                  </a:lnTo>
                  <a:lnTo>
                    <a:pt x="593623" y="180695"/>
                  </a:lnTo>
                  <a:close/>
                </a:path>
                <a:path w="1292225" h="764540">
                  <a:moveTo>
                    <a:pt x="597357" y="331381"/>
                  </a:moveTo>
                  <a:lnTo>
                    <a:pt x="563079" y="331381"/>
                  </a:lnTo>
                  <a:lnTo>
                    <a:pt x="563079" y="373354"/>
                  </a:lnTo>
                  <a:lnTo>
                    <a:pt x="597357" y="373354"/>
                  </a:lnTo>
                  <a:lnTo>
                    <a:pt x="597357" y="331381"/>
                  </a:lnTo>
                  <a:close/>
                </a:path>
                <a:path w="1292225" h="764540">
                  <a:moveTo>
                    <a:pt x="659676" y="73698"/>
                  </a:moveTo>
                  <a:lnTo>
                    <a:pt x="639356" y="73418"/>
                  </a:lnTo>
                  <a:lnTo>
                    <a:pt x="629196" y="73698"/>
                  </a:lnTo>
                  <a:lnTo>
                    <a:pt x="632714" y="178054"/>
                  </a:lnTo>
                  <a:lnTo>
                    <a:pt x="656183" y="178054"/>
                  </a:lnTo>
                  <a:lnTo>
                    <a:pt x="659676" y="73698"/>
                  </a:lnTo>
                  <a:close/>
                </a:path>
                <a:path w="1292225" h="764540">
                  <a:moveTo>
                    <a:pt x="661581" y="331381"/>
                  </a:moveTo>
                  <a:lnTo>
                    <a:pt x="627316" y="331381"/>
                  </a:lnTo>
                  <a:lnTo>
                    <a:pt x="627316" y="373354"/>
                  </a:lnTo>
                  <a:lnTo>
                    <a:pt x="661581" y="373354"/>
                  </a:lnTo>
                  <a:lnTo>
                    <a:pt x="661581" y="331381"/>
                  </a:lnTo>
                  <a:close/>
                </a:path>
                <a:path w="1292225" h="764540">
                  <a:moveTo>
                    <a:pt x="725817" y="331381"/>
                  </a:moveTo>
                  <a:lnTo>
                    <a:pt x="691553" y="331381"/>
                  </a:lnTo>
                  <a:lnTo>
                    <a:pt x="691553" y="373354"/>
                  </a:lnTo>
                  <a:lnTo>
                    <a:pt x="725817" y="373354"/>
                  </a:lnTo>
                  <a:lnTo>
                    <a:pt x="725817" y="331381"/>
                  </a:lnTo>
                  <a:close/>
                </a:path>
                <a:path w="1292225" h="764540">
                  <a:moveTo>
                    <a:pt x="736117" y="80797"/>
                  </a:moveTo>
                  <a:lnTo>
                    <a:pt x="713447" y="77609"/>
                  </a:lnTo>
                  <a:lnTo>
                    <a:pt x="705802" y="76720"/>
                  </a:lnTo>
                  <a:lnTo>
                    <a:pt x="695274" y="180695"/>
                  </a:lnTo>
                  <a:lnTo>
                    <a:pt x="710869" y="182587"/>
                  </a:lnTo>
                  <a:lnTo>
                    <a:pt x="718540" y="183845"/>
                  </a:lnTo>
                  <a:lnTo>
                    <a:pt x="736117" y="80797"/>
                  </a:lnTo>
                  <a:close/>
                </a:path>
                <a:path w="1292225" h="764540">
                  <a:moveTo>
                    <a:pt x="790054" y="331381"/>
                  </a:moveTo>
                  <a:lnTo>
                    <a:pt x="755777" y="331381"/>
                  </a:lnTo>
                  <a:lnTo>
                    <a:pt x="755777" y="373354"/>
                  </a:lnTo>
                  <a:lnTo>
                    <a:pt x="790054" y="373354"/>
                  </a:lnTo>
                  <a:lnTo>
                    <a:pt x="790054" y="331381"/>
                  </a:lnTo>
                  <a:close/>
                </a:path>
                <a:path w="1292225" h="764540">
                  <a:moveTo>
                    <a:pt x="810983" y="98234"/>
                  </a:moveTo>
                  <a:lnTo>
                    <a:pt x="788987" y="91986"/>
                  </a:lnTo>
                  <a:lnTo>
                    <a:pt x="781583" y="90093"/>
                  </a:lnTo>
                  <a:lnTo>
                    <a:pt x="757047" y="191770"/>
                  </a:lnTo>
                  <a:lnTo>
                    <a:pt x="772210" y="195770"/>
                  </a:lnTo>
                  <a:lnTo>
                    <a:pt x="779627" y="198056"/>
                  </a:lnTo>
                  <a:lnTo>
                    <a:pt x="810983" y="98234"/>
                  </a:lnTo>
                  <a:close/>
                </a:path>
                <a:path w="1292225" h="764540">
                  <a:moveTo>
                    <a:pt x="882751" y="125641"/>
                  </a:moveTo>
                  <a:lnTo>
                    <a:pt x="861796" y="116471"/>
                  </a:lnTo>
                  <a:lnTo>
                    <a:pt x="854722" y="113601"/>
                  </a:lnTo>
                  <a:lnTo>
                    <a:pt x="816698" y="211175"/>
                  </a:lnTo>
                  <a:lnTo>
                    <a:pt x="823937" y="214083"/>
                  </a:lnTo>
                  <a:lnTo>
                    <a:pt x="838174" y="220497"/>
                  </a:lnTo>
                  <a:lnTo>
                    <a:pt x="882751" y="125641"/>
                  </a:lnTo>
                  <a:close/>
                </a:path>
                <a:path w="1292225" h="764540">
                  <a:moveTo>
                    <a:pt x="950239" y="162585"/>
                  </a:moveTo>
                  <a:lnTo>
                    <a:pt x="930541" y="150571"/>
                  </a:lnTo>
                  <a:lnTo>
                    <a:pt x="923861" y="146735"/>
                  </a:lnTo>
                  <a:lnTo>
                    <a:pt x="872921" y="238455"/>
                  </a:lnTo>
                  <a:lnTo>
                    <a:pt x="886548" y="246468"/>
                  </a:lnTo>
                  <a:lnTo>
                    <a:pt x="893203" y="250774"/>
                  </a:lnTo>
                  <a:lnTo>
                    <a:pt x="950239" y="162585"/>
                  </a:lnTo>
                  <a:close/>
                </a:path>
                <a:path w="1292225" h="764540">
                  <a:moveTo>
                    <a:pt x="1011859" y="208064"/>
                  </a:moveTo>
                  <a:lnTo>
                    <a:pt x="1000099" y="198374"/>
                  </a:lnTo>
                  <a:lnTo>
                    <a:pt x="988072" y="188988"/>
                  </a:lnTo>
                  <a:lnTo>
                    <a:pt x="925080" y="273227"/>
                  </a:lnTo>
                  <a:lnTo>
                    <a:pt x="931291" y="277964"/>
                  </a:lnTo>
                  <a:lnTo>
                    <a:pt x="937374" y="282892"/>
                  </a:lnTo>
                  <a:lnTo>
                    <a:pt x="943305" y="287972"/>
                  </a:lnTo>
                  <a:lnTo>
                    <a:pt x="1011859" y="208064"/>
                  </a:lnTo>
                  <a:close/>
                </a:path>
                <a:path w="1292225" h="764540">
                  <a:moveTo>
                    <a:pt x="1114475" y="321932"/>
                  </a:moveTo>
                  <a:lnTo>
                    <a:pt x="1101128" y="303212"/>
                  </a:lnTo>
                  <a:lnTo>
                    <a:pt x="1096530" y="297116"/>
                  </a:lnTo>
                  <a:lnTo>
                    <a:pt x="1012863" y="361835"/>
                  </a:lnTo>
                  <a:lnTo>
                    <a:pt x="1017574" y="368096"/>
                  </a:lnTo>
                  <a:lnTo>
                    <a:pt x="1026528" y="380974"/>
                  </a:lnTo>
                  <a:lnTo>
                    <a:pt x="1114475" y="321932"/>
                  </a:lnTo>
                  <a:close/>
                </a:path>
                <a:path w="1292225" h="764540">
                  <a:moveTo>
                    <a:pt x="1153375" y="388137"/>
                  </a:moveTo>
                  <a:lnTo>
                    <a:pt x="1142695" y="367817"/>
                  </a:lnTo>
                  <a:lnTo>
                    <a:pt x="1138961" y="361162"/>
                  </a:lnTo>
                  <a:lnTo>
                    <a:pt x="1047064" y="414210"/>
                  </a:lnTo>
                  <a:lnTo>
                    <a:pt x="1050874" y="421005"/>
                  </a:lnTo>
                  <a:lnTo>
                    <a:pt x="1057998" y="434924"/>
                  </a:lnTo>
                  <a:lnTo>
                    <a:pt x="1153375" y="388137"/>
                  </a:lnTo>
                  <a:close/>
                </a:path>
                <a:path w="1292225" h="764540">
                  <a:moveTo>
                    <a:pt x="1182954" y="458952"/>
                  </a:moveTo>
                  <a:lnTo>
                    <a:pt x="1177810" y="444461"/>
                  </a:lnTo>
                  <a:lnTo>
                    <a:pt x="1172286" y="430174"/>
                  </a:lnTo>
                  <a:lnTo>
                    <a:pt x="1073823" y="470496"/>
                  </a:lnTo>
                  <a:lnTo>
                    <a:pt x="1079360" y="485114"/>
                  </a:lnTo>
                  <a:lnTo>
                    <a:pt x="1081874" y="492556"/>
                  </a:lnTo>
                  <a:lnTo>
                    <a:pt x="1182954" y="458952"/>
                  </a:lnTo>
                  <a:close/>
                </a:path>
                <a:path w="1292225" h="764540">
                  <a:moveTo>
                    <a:pt x="1202702" y="533285"/>
                  </a:moveTo>
                  <a:lnTo>
                    <a:pt x="1197876" y="510844"/>
                  </a:lnTo>
                  <a:lnTo>
                    <a:pt x="1196060" y="503415"/>
                  </a:lnTo>
                  <a:lnTo>
                    <a:pt x="1092809" y="530136"/>
                  </a:lnTo>
                  <a:lnTo>
                    <a:pt x="1094689" y="537667"/>
                  </a:lnTo>
                  <a:lnTo>
                    <a:pt x="1096365" y="545312"/>
                  </a:lnTo>
                  <a:lnTo>
                    <a:pt x="1097813" y="553021"/>
                  </a:lnTo>
                  <a:lnTo>
                    <a:pt x="1202702" y="533285"/>
                  </a:lnTo>
                  <a:close/>
                </a:path>
                <a:path w="1292225" h="764540">
                  <a:moveTo>
                    <a:pt x="1206030" y="732066"/>
                  </a:moveTo>
                  <a:lnTo>
                    <a:pt x="1100518" y="715911"/>
                  </a:lnTo>
                  <a:lnTo>
                    <a:pt x="1097864" y="731291"/>
                  </a:lnTo>
                  <a:lnTo>
                    <a:pt x="1096264" y="738898"/>
                  </a:lnTo>
                  <a:lnTo>
                    <a:pt x="1200378" y="762127"/>
                  </a:lnTo>
                  <a:lnTo>
                    <a:pt x="1204772" y="739635"/>
                  </a:lnTo>
                  <a:lnTo>
                    <a:pt x="1206030" y="732066"/>
                  </a:lnTo>
                  <a:close/>
                </a:path>
                <a:path w="1292225" h="764540">
                  <a:moveTo>
                    <a:pt x="1212151" y="609320"/>
                  </a:moveTo>
                  <a:lnTo>
                    <a:pt x="1211097" y="594004"/>
                  </a:lnTo>
                  <a:lnTo>
                    <a:pt x="1209611" y="578789"/>
                  </a:lnTo>
                  <a:lnTo>
                    <a:pt x="1103566" y="591400"/>
                  </a:lnTo>
                  <a:lnTo>
                    <a:pt x="1104417" y="599122"/>
                  </a:lnTo>
                  <a:lnTo>
                    <a:pt x="1105496" y="614743"/>
                  </a:lnTo>
                  <a:lnTo>
                    <a:pt x="1212151" y="609320"/>
                  </a:lnTo>
                  <a:close/>
                </a:path>
                <a:path w="1292225" h="764540">
                  <a:moveTo>
                    <a:pt x="1212913" y="655726"/>
                  </a:moveTo>
                  <a:lnTo>
                    <a:pt x="1106144" y="653910"/>
                  </a:lnTo>
                  <a:lnTo>
                    <a:pt x="1105560" y="669480"/>
                  </a:lnTo>
                  <a:lnTo>
                    <a:pt x="1104976" y="677214"/>
                  </a:lnTo>
                  <a:lnTo>
                    <a:pt x="1211414" y="686244"/>
                  </a:lnTo>
                  <a:lnTo>
                    <a:pt x="1212367" y="671029"/>
                  </a:lnTo>
                  <a:lnTo>
                    <a:pt x="1212913" y="655726"/>
                  </a:lnTo>
                  <a:close/>
                </a:path>
                <a:path w="1292225" h="764540">
                  <a:moveTo>
                    <a:pt x="1291678" y="645833"/>
                  </a:moveTo>
                  <a:lnTo>
                    <a:pt x="1289900" y="597712"/>
                  </a:lnTo>
                  <a:lnTo>
                    <a:pt x="1284655" y="550532"/>
                  </a:lnTo>
                  <a:lnTo>
                    <a:pt x="1276083" y="504431"/>
                  </a:lnTo>
                  <a:lnTo>
                    <a:pt x="1264285" y="459524"/>
                  </a:lnTo>
                  <a:lnTo>
                    <a:pt x="1249400" y="415950"/>
                  </a:lnTo>
                  <a:lnTo>
                    <a:pt x="1231557" y="373824"/>
                  </a:lnTo>
                  <a:lnTo>
                    <a:pt x="1210868" y="333273"/>
                  </a:lnTo>
                  <a:lnTo>
                    <a:pt x="1187475" y="294424"/>
                  </a:lnTo>
                  <a:lnTo>
                    <a:pt x="1161503" y="257416"/>
                  </a:lnTo>
                  <a:lnTo>
                    <a:pt x="1133068" y="222351"/>
                  </a:lnTo>
                  <a:lnTo>
                    <a:pt x="1102296" y="189382"/>
                  </a:lnTo>
                  <a:lnTo>
                    <a:pt x="1069327" y="158610"/>
                  </a:lnTo>
                  <a:lnTo>
                    <a:pt x="1034262" y="130175"/>
                  </a:lnTo>
                  <a:lnTo>
                    <a:pt x="997254" y="104190"/>
                  </a:lnTo>
                  <a:lnTo>
                    <a:pt x="958405" y="80810"/>
                  </a:lnTo>
                  <a:lnTo>
                    <a:pt x="917854" y="60121"/>
                  </a:lnTo>
                  <a:lnTo>
                    <a:pt x="875728" y="42278"/>
                  </a:lnTo>
                  <a:lnTo>
                    <a:pt x="832154" y="27393"/>
                  </a:lnTo>
                  <a:lnTo>
                    <a:pt x="787247" y="15595"/>
                  </a:lnTo>
                  <a:lnTo>
                    <a:pt x="741146" y="7023"/>
                  </a:lnTo>
                  <a:lnTo>
                    <a:pt x="693966" y="1778"/>
                  </a:lnTo>
                  <a:lnTo>
                    <a:pt x="645845" y="0"/>
                  </a:lnTo>
                  <a:lnTo>
                    <a:pt x="597712" y="1778"/>
                  </a:lnTo>
                  <a:lnTo>
                    <a:pt x="550532" y="7023"/>
                  </a:lnTo>
                  <a:lnTo>
                    <a:pt x="504431" y="15595"/>
                  </a:lnTo>
                  <a:lnTo>
                    <a:pt x="459524" y="27393"/>
                  </a:lnTo>
                  <a:lnTo>
                    <a:pt x="415950" y="42278"/>
                  </a:lnTo>
                  <a:lnTo>
                    <a:pt x="373824" y="60121"/>
                  </a:lnTo>
                  <a:lnTo>
                    <a:pt x="333273" y="80810"/>
                  </a:lnTo>
                  <a:lnTo>
                    <a:pt x="294424" y="104190"/>
                  </a:lnTo>
                  <a:lnTo>
                    <a:pt x="257416" y="130175"/>
                  </a:lnTo>
                  <a:lnTo>
                    <a:pt x="222351" y="158610"/>
                  </a:lnTo>
                  <a:lnTo>
                    <a:pt x="189382" y="189382"/>
                  </a:lnTo>
                  <a:lnTo>
                    <a:pt x="158610" y="222351"/>
                  </a:lnTo>
                  <a:lnTo>
                    <a:pt x="130175" y="257416"/>
                  </a:lnTo>
                  <a:lnTo>
                    <a:pt x="104203" y="294424"/>
                  </a:lnTo>
                  <a:lnTo>
                    <a:pt x="80810" y="333273"/>
                  </a:lnTo>
                  <a:lnTo>
                    <a:pt x="60121" y="373824"/>
                  </a:lnTo>
                  <a:lnTo>
                    <a:pt x="42278" y="415950"/>
                  </a:lnTo>
                  <a:lnTo>
                    <a:pt x="27393" y="459524"/>
                  </a:lnTo>
                  <a:lnTo>
                    <a:pt x="15595" y="504431"/>
                  </a:lnTo>
                  <a:lnTo>
                    <a:pt x="7023" y="550532"/>
                  </a:lnTo>
                  <a:lnTo>
                    <a:pt x="1778" y="597712"/>
                  </a:lnTo>
                  <a:lnTo>
                    <a:pt x="0" y="645833"/>
                  </a:lnTo>
                  <a:lnTo>
                    <a:pt x="698" y="675919"/>
                  </a:lnTo>
                  <a:lnTo>
                    <a:pt x="2768" y="705637"/>
                  </a:lnTo>
                  <a:lnTo>
                    <a:pt x="6172" y="734987"/>
                  </a:lnTo>
                  <a:lnTo>
                    <a:pt x="10858" y="763917"/>
                  </a:lnTo>
                  <a:lnTo>
                    <a:pt x="21793" y="763917"/>
                  </a:lnTo>
                  <a:lnTo>
                    <a:pt x="17018" y="734999"/>
                  </a:lnTo>
                  <a:lnTo>
                    <a:pt x="13563" y="705650"/>
                  </a:lnTo>
                  <a:lnTo>
                    <a:pt x="11455" y="675919"/>
                  </a:lnTo>
                  <a:lnTo>
                    <a:pt x="10744" y="645833"/>
                  </a:lnTo>
                  <a:lnTo>
                    <a:pt x="12484" y="598512"/>
                  </a:lnTo>
                  <a:lnTo>
                    <a:pt x="17640" y="552119"/>
                  </a:lnTo>
                  <a:lnTo>
                    <a:pt x="26073" y="506780"/>
                  </a:lnTo>
                  <a:lnTo>
                    <a:pt x="37668" y="462622"/>
                  </a:lnTo>
                  <a:lnTo>
                    <a:pt x="52311" y="419760"/>
                  </a:lnTo>
                  <a:lnTo>
                    <a:pt x="69862" y="378345"/>
                  </a:lnTo>
                  <a:lnTo>
                    <a:pt x="90195" y="338467"/>
                  </a:lnTo>
                  <a:lnTo>
                    <a:pt x="113195" y="300266"/>
                  </a:lnTo>
                  <a:lnTo>
                    <a:pt x="138747" y="263867"/>
                  </a:lnTo>
                  <a:lnTo>
                    <a:pt x="166712" y="229400"/>
                  </a:lnTo>
                  <a:lnTo>
                    <a:pt x="196964" y="196964"/>
                  </a:lnTo>
                  <a:lnTo>
                    <a:pt x="229400" y="166712"/>
                  </a:lnTo>
                  <a:lnTo>
                    <a:pt x="263867" y="138747"/>
                  </a:lnTo>
                  <a:lnTo>
                    <a:pt x="300266" y="113207"/>
                  </a:lnTo>
                  <a:lnTo>
                    <a:pt x="338467" y="90195"/>
                  </a:lnTo>
                  <a:lnTo>
                    <a:pt x="378345" y="69862"/>
                  </a:lnTo>
                  <a:lnTo>
                    <a:pt x="419773" y="52311"/>
                  </a:lnTo>
                  <a:lnTo>
                    <a:pt x="462622" y="37680"/>
                  </a:lnTo>
                  <a:lnTo>
                    <a:pt x="506780" y="26085"/>
                  </a:lnTo>
                  <a:lnTo>
                    <a:pt x="552119" y="17640"/>
                  </a:lnTo>
                  <a:lnTo>
                    <a:pt x="598512" y="12496"/>
                  </a:lnTo>
                  <a:lnTo>
                    <a:pt x="645845" y="10744"/>
                  </a:lnTo>
                  <a:lnTo>
                    <a:pt x="693166" y="12496"/>
                  </a:lnTo>
                  <a:lnTo>
                    <a:pt x="739559" y="17640"/>
                  </a:lnTo>
                  <a:lnTo>
                    <a:pt x="784898" y="26085"/>
                  </a:lnTo>
                  <a:lnTo>
                    <a:pt x="829056" y="37680"/>
                  </a:lnTo>
                  <a:lnTo>
                    <a:pt x="871918" y="52311"/>
                  </a:lnTo>
                  <a:lnTo>
                    <a:pt x="913345" y="69862"/>
                  </a:lnTo>
                  <a:lnTo>
                    <a:pt x="953211" y="90195"/>
                  </a:lnTo>
                  <a:lnTo>
                    <a:pt x="991412" y="113207"/>
                  </a:lnTo>
                  <a:lnTo>
                    <a:pt x="1027811" y="138747"/>
                  </a:lnTo>
                  <a:lnTo>
                    <a:pt x="1062291" y="166712"/>
                  </a:lnTo>
                  <a:lnTo>
                    <a:pt x="1094714" y="196964"/>
                  </a:lnTo>
                  <a:lnTo>
                    <a:pt x="1124978" y="229400"/>
                  </a:lnTo>
                  <a:lnTo>
                    <a:pt x="1152931" y="263867"/>
                  </a:lnTo>
                  <a:lnTo>
                    <a:pt x="1178483" y="300266"/>
                  </a:lnTo>
                  <a:lnTo>
                    <a:pt x="1201483" y="338467"/>
                  </a:lnTo>
                  <a:lnTo>
                    <a:pt x="1221816" y="378345"/>
                  </a:lnTo>
                  <a:lnTo>
                    <a:pt x="1239367" y="419760"/>
                  </a:lnTo>
                  <a:lnTo>
                    <a:pt x="1254010" y="462622"/>
                  </a:lnTo>
                  <a:lnTo>
                    <a:pt x="1265605" y="506780"/>
                  </a:lnTo>
                  <a:lnTo>
                    <a:pt x="1274038" y="552119"/>
                  </a:lnTo>
                  <a:lnTo>
                    <a:pt x="1279194" y="598512"/>
                  </a:lnTo>
                  <a:lnTo>
                    <a:pt x="1280934" y="645833"/>
                  </a:lnTo>
                  <a:lnTo>
                    <a:pt x="1280236" y="675919"/>
                  </a:lnTo>
                  <a:lnTo>
                    <a:pt x="1278128" y="705650"/>
                  </a:lnTo>
                  <a:lnTo>
                    <a:pt x="1274673" y="734999"/>
                  </a:lnTo>
                  <a:lnTo>
                    <a:pt x="1269898" y="763917"/>
                  </a:lnTo>
                  <a:lnTo>
                    <a:pt x="1280820" y="763917"/>
                  </a:lnTo>
                  <a:lnTo>
                    <a:pt x="1285519" y="734987"/>
                  </a:lnTo>
                  <a:lnTo>
                    <a:pt x="1288910" y="705637"/>
                  </a:lnTo>
                  <a:lnTo>
                    <a:pt x="1290980" y="675919"/>
                  </a:lnTo>
                  <a:lnTo>
                    <a:pt x="1291678" y="645833"/>
                  </a:lnTo>
                  <a:close/>
                </a:path>
              </a:pathLst>
            </a:custGeom>
            <a:solidFill>
              <a:srgbClr val="5857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40">
              <a:extLst>
                <a:ext uri="{FF2B5EF4-FFF2-40B4-BE49-F238E27FC236}">
                  <a16:creationId xmlns:a16="http://schemas.microsoft.com/office/drawing/2014/main" id="{31A369B4-F83B-1345-99EB-A9F4FC8826DD}"/>
                </a:ext>
              </a:extLst>
            </p:cNvPr>
            <p:cNvSpPr/>
            <p:nvPr/>
          </p:nvSpPr>
          <p:spPr>
            <a:xfrm>
              <a:off x="1499949" y="9002741"/>
              <a:ext cx="590550" cy="573405"/>
            </a:xfrm>
            <a:custGeom>
              <a:avLst/>
              <a:gdLst/>
              <a:ahLst/>
              <a:cxnLst/>
              <a:rect l="l" t="t" r="r" b="b"/>
              <a:pathLst>
                <a:path w="590550" h="573404">
                  <a:moveTo>
                    <a:pt x="85079" y="400026"/>
                  </a:moveTo>
                  <a:lnTo>
                    <a:pt x="41410" y="412356"/>
                  </a:lnTo>
                  <a:lnTo>
                    <a:pt x="2053" y="464603"/>
                  </a:lnTo>
                  <a:lnTo>
                    <a:pt x="0" y="499052"/>
                  </a:lnTo>
                  <a:lnTo>
                    <a:pt x="11483" y="531598"/>
                  </a:lnTo>
                  <a:lnTo>
                    <a:pt x="33777" y="556357"/>
                  </a:lnTo>
                  <a:lnTo>
                    <a:pt x="63726" y="570950"/>
                  </a:lnTo>
                  <a:lnTo>
                    <a:pt x="98175" y="572998"/>
                  </a:lnTo>
                  <a:lnTo>
                    <a:pt x="130720" y="561520"/>
                  </a:lnTo>
                  <a:lnTo>
                    <a:pt x="155479" y="539228"/>
                  </a:lnTo>
                  <a:lnTo>
                    <a:pt x="170072" y="509277"/>
                  </a:lnTo>
                  <a:lnTo>
                    <a:pt x="172120" y="474823"/>
                  </a:lnTo>
                  <a:lnTo>
                    <a:pt x="171366" y="469441"/>
                  </a:lnTo>
                  <a:lnTo>
                    <a:pt x="170068" y="464268"/>
                  </a:lnTo>
                  <a:lnTo>
                    <a:pt x="168403" y="459294"/>
                  </a:lnTo>
                  <a:lnTo>
                    <a:pt x="218453" y="405600"/>
                  </a:lnTo>
                  <a:lnTo>
                    <a:pt x="116677" y="405600"/>
                  </a:lnTo>
                  <a:lnTo>
                    <a:pt x="106537" y="402463"/>
                  </a:lnTo>
                  <a:lnTo>
                    <a:pt x="95972" y="400580"/>
                  </a:lnTo>
                  <a:lnTo>
                    <a:pt x="85079" y="400026"/>
                  </a:lnTo>
                  <a:close/>
                </a:path>
                <a:path w="590550" h="573404">
                  <a:moveTo>
                    <a:pt x="587678" y="0"/>
                  </a:moveTo>
                  <a:lnTo>
                    <a:pt x="583353" y="1486"/>
                  </a:lnTo>
                  <a:lnTo>
                    <a:pt x="577919" y="5371"/>
                  </a:lnTo>
                  <a:lnTo>
                    <a:pt x="577741" y="5560"/>
                  </a:lnTo>
                  <a:lnTo>
                    <a:pt x="116677" y="405600"/>
                  </a:lnTo>
                  <a:lnTo>
                    <a:pt x="218453" y="405600"/>
                  </a:lnTo>
                  <a:lnTo>
                    <a:pt x="578759" y="18787"/>
                  </a:lnTo>
                  <a:lnTo>
                    <a:pt x="590369" y="2785"/>
                  </a:lnTo>
                  <a:lnTo>
                    <a:pt x="587678" y="0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6" name="object 41">
            <a:extLst>
              <a:ext uri="{FF2B5EF4-FFF2-40B4-BE49-F238E27FC236}">
                <a16:creationId xmlns:a16="http://schemas.microsoft.com/office/drawing/2014/main" id="{FB29C6F1-2DCF-9A81-317A-CD76EAD665E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30597" y="2380229"/>
            <a:ext cx="1291668" cy="129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73166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/>
              <a:t>Number of Activations (#Activations)</a:t>
            </a:r>
            <a:endParaRPr lang="en-US" dirty="0"/>
          </a:p>
        </p:txBody>
      </p:sp>
      <p:sp>
        <p:nvSpPr>
          <p:cNvPr id="58" name="內容版面配置區 57">
            <a:extLst>
              <a:ext uri="{FF2B5EF4-FFF2-40B4-BE49-F238E27FC236}">
                <a16:creationId xmlns:a16="http://schemas.microsoft.com/office/drawing/2014/main" id="{FB8DECC0-4F6F-9B29-09EF-DC47D07A7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156" y="2759383"/>
            <a:ext cx="18499693" cy="7426887"/>
          </a:xfrm>
        </p:spPr>
        <p:txBody>
          <a:bodyPr/>
          <a:lstStyle/>
          <a:p>
            <a:r>
              <a:rPr lang="en-US" altLang="zh-TW" dirty="0"/>
              <a:t>#Activation is the memory bottleneck in inference on IoT, not #Parameters</a:t>
            </a:r>
          </a:p>
          <a:p>
            <a:endParaRPr lang="zh-TW" altLang="en-US" dirty="0"/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64</a:t>
            </a:fld>
            <a:endParaRPr lang="en-US" altLang="zh-TW" dirty="0"/>
          </a:p>
        </p:txBody>
      </p:sp>
      <p:sp>
        <p:nvSpPr>
          <p:cNvPr id="41" name="object 41"/>
          <p:cNvSpPr txBox="1"/>
          <p:nvPr/>
        </p:nvSpPr>
        <p:spPr>
          <a:xfrm>
            <a:off x="653248" y="10901009"/>
            <a:ext cx="13431519" cy="359073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z="2300" b="1" spc="75" dirty="0">
                <a:solidFill>
                  <a:srgbClr val="FFFFFF"/>
                </a:solidFill>
                <a:latin typeface="Arial"/>
                <a:cs typeface="Arial"/>
              </a:rPr>
              <a:t>MIT</a:t>
            </a:r>
            <a:r>
              <a:rPr sz="23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b="1" spc="-30" dirty="0">
                <a:solidFill>
                  <a:srgbClr val="FFFFFF"/>
                </a:solidFill>
                <a:latin typeface="Arial"/>
                <a:cs typeface="Arial"/>
              </a:rPr>
              <a:t>6.5940</a:t>
            </a:r>
            <a:r>
              <a:rPr sz="2300" spc="-30" dirty="0">
                <a:solidFill>
                  <a:srgbClr val="FFFFFF"/>
                </a:solidFill>
                <a:latin typeface="Trebuchet MS"/>
                <a:cs typeface="Trebuchet MS"/>
              </a:rPr>
              <a:t>:</a:t>
            </a:r>
            <a:r>
              <a:rPr sz="23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65" dirty="0">
                <a:solidFill>
                  <a:srgbClr val="FFFFFF"/>
                </a:solidFill>
                <a:latin typeface="Trebuchet MS"/>
                <a:cs typeface="Trebuchet MS"/>
              </a:rPr>
              <a:t>TinyML</a:t>
            </a:r>
            <a:r>
              <a:rPr sz="23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45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3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40" dirty="0">
                <a:solidFill>
                  <a:srgbClr val="FFFFFF"/>
                </a:solidFill>
                <a:latin typeface="Trebuchet MS"/>
                <a:cs typeface="Trebuchet MS"/>
              </a:rPr>
              <a:t>Eﬃcient</a:t>
            </a:r>
            <a:r>
              <a:rPr sz="23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65" dirty="0">
                <a:solidFill>
                  <a:srgbClr val="FFFFFF"/>
                </a:solidFill>
                <a:latin typeface="Trebuchet MS"/>
                <a:cs typeface="Trebuchet MS"/>
              </a:rPr>
              <a:t>Deep</a:t>
            </a:r>
            <a:r>
              <a:rPr sz="23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15" dirty="0">
                <a:solidFill>
                  <a:srgbClr val="FFFFFF"/>
                </a:solidFill>
                <a:latin typeface="Trebuchet MS"/>
                <a:cs typeface="Trebuchet MS"/>
              </a:rPr>
              <a:t>Learning</a:t>
            </a:r>
            <a:r>
              <a:rPr sz="23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45" dirty="0">
                <a:solidFill>
                  <a:srgbClr val="FFFFFF"/>
                </a:solidFill>
                <a:latin typeface="Trebuchet MS"/>
                <a:cs typeface="Trebuchet MS"/>
              </a:rPr>
              <a:t>Computing</a:t>
            </a:r>
            <a:endParaRPr sz="2300" dirty="0">
              <a:latin typeface="Trebuchet MS"/>
              <a:cs typeface="Trebuchet MS"/>
            </a:endParaRPr>
          </a:p>
        </p:txBody>
      </p:sp>
      <p:pic>
        <p:nvPicPr>
          <p:cNvPr id="45" name="圖片 44" descr="一張含有 文字, 螢幕擷取畫面, 圖表, 字型 的圖片&#10;&#10;自動產生的描述">
            <a:extLst>
              <a:ext uri="{FF2B5EF4-FFF2-40B4-BE49-F238E27FC236}">
                <a16:creationId xmlns:a16="http://schemas.microsoft.com/office/drawing/2014/main" id="{656EAA93-D03A-7E9A-E979-376792B0B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049" y="3944933"/>
            <a:ext cx="10585174" cy="63900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/>
              <a:t>Number of Activations (#Activations)</a:t>
            </a:r>
            <a:endParaRPr lang="en-US" dirty="0"/>
          </a:p>
        </p:txBody>
      </p:sp>
      <p:sp>
        <p:nvSpPr>
          <p:cNvPr id="13" name="內容版面配置區 12">
            <a:extLst>
              <a:ext uri="{FF2B5EF4-FFF2-40B4-BE49-F238E27FC236}">
                <a16:creationId xmlns:a16="http://schemas.microsoft.com/office/drawing/2014/main" id="{F364BF94-65A9-0DB0-CC00-9496F9D1BF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#Activation didn’t improve from </a:t>
            </a:r>
            <a:r>
              <a:rPr lang="en-US" altLang="zh-TW" dirty="0" err="1"/>
              <a:t>ResNet</a:t>
            </a:r>
            <a:r>
              <a:rPr lang="en-US" altLang="zh-TW" dirty="0"/>
              <a:t> to MobileNet-v2</a:t>
            </a:r>
          </a:p>
          <a:p>
            <a:endParaRPr lang="zh-TW" altLang="en-US" dirty="0"/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65</a:t>
            </a:fld>
            <a:endParaRPr lang="en-US" altLang="zh-TW" dirty="0"/>
          </a:p>
        </p:txBody>
      </p:sp>
      <p:sp>
        <p:nvSpPr>
          <p:cNvPr id="42" name="object 42"/>
          <p:cNvSpPr txBox="1">
            <a:spLocks noGrp="1"/>
          </p:cNvSpPr>
          <p:nvPr>
            <p:ph type="ftr" sz="quarter" idx="4294967295"/>
          </p:nvPr>
        </p:nvSpPr>
        <p:spPr>
          <a:xfrm>
            <a:off x="17276763" y="10885488"/>
            <a:ext cx="2827337" cy="37465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en-US" spc="40"/>
              <a:t>https://e</a:t>
            </a:r>
            <a:r>
              <a:rPr lang="en-US" spc="-50"/>
              <a:t>ﬃ</a:t>
            </a:r>
            <a:r>
              <a:rPr lang="en-US" spc="5"/>
              <a:t>cientml.ai</a:t>
            </a:r>
            <a:endParaRPr lang="en-US" spc="5" dirty="0"/>
          </a:p>
        </p:txBody>
      </p:sp>
      <p:sp>
        <p:nvSpPr>
          <p:cNvPr id="41" name="object 41"/>
          <p:cNvSpPr txBox="1"/>
          <p:nvPr/>
        </p:nvSpPr>
        <p:spPr>
          <a:xfrm>
            <a:off x="653248" y="10901009"/>
            <a:ext cx="13431519" cy="359073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sz="2300" b="1" spc="75" dirty="0">
                <a:solidFill>
                  <a:srgbClr val="FFFFFF"/>
                </a:solidFill>
                <a:latin typeface="Arial"/>
                <a:cs typeface="Arial"/>
              </a:rPr>
              <a:t>MIT</a:t>
            </a:r>
            <a:r>
              <a:rPr sz="23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300" b="1" spc="-30" dirty="0">
                <a:solidFill>
                  <a:srgbClr val="FFFFFF"/>
                </a:solidFill>
                <a:latin typeface="Arial"/>
                <a:cs typeface="Arial"/>
              </a:rPr>
              <a:t>6.5940</a:t>
            </a:r>
            <a:r>
              <a:rPr sz="2300" spc="-30" dirty="0">
                <a:solidFill>
                  <a:srgbClr val="FFFFFF"/>
                </a:solidFill>
                <a:latin typeface="Trebuchet MS"/>
                <a:cs typeface="Trebuchet MS"/>
              </a:rPr>
              <a:t>:</a:t>
            </a:r>
            <a:r>
              <a:rPr sz="23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65" dirty="0">
                <a:solidFill>
                  <a:srgbClr val="FFFFFF"/>
                </a:solidFill>
                <a:latin typeface="Trebuchet MS"/>
                <a:cs typeface="Trebuchet MS"/>
              </a:rPr>
              <a:t>TinyML</a:t>
            </a:r>
            <a:r>
              <a:rPr sz="23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45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23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-40" dirty="0">
                <a:solidFill>
                  <a:srgbClr val="FFFFFF"/>
                </a:solidFill>
                <a:latin typeface="Trebuchet MS"/>
                <a:cs typeface="Trebuchet MS"/>
              </a:rPr>
              <a:t>Eﬃcient</a:t>
            </a:r>
            <a:r>
              <a:rPr sz="23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65" dirty="0">
                <a:solidFill>
                  <a:srgbClr val="FFFFFF"/>
                </a:solidFill>
                <a:latin typeface="Trebuchet MS"/>
                <a:cs typeface="Trebuchet MS"/>
              </a:rPr>
              <a:t>Deep</a:t>
            </a:r>
            <a:r>
              <a:rPr sz="23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15" dirty="0">
                <a:solidFill>
                  <a:srgbClr val="FFFFFF"/>
                </a:solidFill>
                <a:latin typeface="Trebuchet MS"/>
                <a:cs typeface="Trebuchet MS"/>
              </a:rPr>
              <a:t>Learning</a:t>
            </a:r>
            <a:r>
              <a:rPr sz="2300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300" spc="45" dirty="0">
                <a:solidFill>
                  <a:srgbClr val="FFFFFF"/>
                </a:solidFill>
                <a:latin typeface="Trebuchet MS"/>
                <a:cs typeface="Trebuchet MS"/>
              </a:rPr>
              <a:t>Computing</a:t>
            </a:r>
            <a:endParaRPr sz="2300" dirty="0">
              <a:latin typeface="Trebuchet MS"/>
              <a:cs typeface="Trebuchet MS"/>
            </a:endParaRPr>
          </a:p>
        </p:txBody>
      </p:sp>
      <p:pic>
        <p:nvPicPr>
          <p:cNvPr id="45" name="圖片 44" descr="一張含有 文字, 螢幕擷取畫面, 圖表, 字型 的圖片&#10;&#10;自動產生的描述">
            <a:extLst>
              <a:ext uri="{FF2B5EF4-FFF2-40B4-BE49-F238E27FC236}">
                <a16:creationId xmlns:a16="http://schemas.microsoft.com/office/drawing/2014/main" id="{656EAA93-D03A-7E9A-E979-376792B0B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650" y="4005777"/>
            <a:ext cx="11130201" cy="671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33902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19380" rIns="0" bIns="0" rtlCol="0">
            <a:spAutoFit/>
          </a:bodyPr>
          <a:lstStyle/>
          <a:p>
            <a:r>
              <a:rPr lang="en-US" dirty="0"/>
              <a:t>Number of Activations (#Activations)</a:t>
            </a:r>
          </a:p>
        </p:txBody>
      </p:sp>
      <p:sp>
        <p:nvSpPr>
          <p:cNvPr id="128" name="內容版面配置區 127">
            <a:extLst>
              <a:ext uri="{FF2B5EF4-FFF2-40B4-BE49-F238E27FC236}">
                <a16:creationId xmlns:a16="http://schemas.microsoft.com/office/drawing/2014/main" id="{7909EB65-147E-D540-1394-350AA6019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157" y="2759383"/>
            <a:ext cx="17339786" cy="7426887"/>
          </a:xfrm>
        </p:spPr>
        <p:txBody>
          <a:bodyPr/>
          <a:lstStyle/>
          <a:p>
            <a:r>
              <a:rPr lang="en-US" altLang="zh-TW" dirty="0"/>
              <a:t>Imbalanced memory distribution of MobileNetV2</a:t>
            </a:r>
            <a:endParaRPr lang="zh-TW" altLang="en-US" dirty="0"/>
          </a:p>
        </p:txBody>
      </p:sp>
      <p:sp>
        <p:nvSpPr>
          <p:cNvPr id="117" name="object 117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66</a:t>
            </a:fld>
            <a:endParaRPr lang="en-US" altLang="zh-TW" dirty="0"/>
          </a:p>
        </p:txBody>
      </p:sp>
      <p:pic>
        <p:nvPicPr>
          <p:cNvPr id="136" name="圖片 135" descr="一張含有 文字, 螢幕擷取畫面, 行, 繪圖 的圖片&#10;&#10;自動產生的描述">
            <a:extLst>
              <a:ext uri="{FF2B5EF4-FFF2-40B4-BE49-F238E27FC236}">
                <a16:creationId xmlns:a16="http://schemas.microsoft.com/office/drawing/2014/main" id="{F04F2A95-F2DD-777E-CCD0-5724EC215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315" y="3710781"/>
            <a:ext cx="18392335" cy="6586114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19380" rIns="0" bIns="0" rtlCol="0">
            <a:spAutoFit/>
          </a:bodyPr>
          <a:lstStyle/>
          <a:p>
            <a:r>
              <a:rPr lang="en-US" dirty="0"/>
              <a:t>Number of Activations (#Activations)</a:t>
            </a:r>
          </a:p>
        </p:txBody>
      </p:sp>
      <p:sp>
        <p:nvSpPr>
          <p:cNvPr id="72" name="內容版面配置區 71">
            <a:extLst>
              <a:ext uri="{FF2B5EF4-FFF2-40B4-BE49-F238E27FC236}">
                <a16:creationId xmlns:a16="http://schemas.microsoft.com/office/drawing/2014/main" id="{B60AEDF6-DA92-42A6-9BC1-9D997634F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#Activation is the memory bottleneck in training, not #Parameters.</a:t>
            </a:r>
            <a:endParaRPr lang="zh-TW" altLang="en-US" dirty="0"/>
          </a:p>
        </p:txBody>
      </p:sp>
      <p:sp>
        <p:nvSpPr>
          <p:cNvPr id="51" name="object 51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67</a:t>
            </a:fld>
            <a:endParaRPr lang="en-US" altLang="zh-TW" dirty="0"/>
          </a:p>
        </p:txBody>
      </p:sp>
      <p:pic>
        <p:nvPicPr>
          <p:cNvPr id="53" name="圖片 52" descr="一張含有 文字, 螢幕擷取畫面, 數字, 字型 的圖片&#10;&#10;自動產生的描述">
            <a:extLst>
              <a:ext uri="{FF2B5EF4-FFF2-40B4-BE49-F238E27FC236}">
                <a16:creationId xmlns:a16="http://schemas.microsoft.com/office/drawing/2014/main" id="{7735C11C-05E3-58EA-AF3D-814097BBD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055" y="3781304"/>
            <a:ext cx="9326642" cy="6700959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0F4DC0F8-E3A9-9972-A953-12431F875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Number of Activations (#Activations)</a:t>
            </a:r>
            <a:endParaRPr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D8F94A22-C464-230C-1056-5D747C0B52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4800" spc="-20" dirty="0">
                <a:solidFill>
                  <a:srgbClr val="000000"/>
                </a:solidFill>
              </a:rPr>
              <a:t>Activation</a:t>
            </a:r>
            <a:r>
              <a:rPr lang="en-US" altLang="zh-TW" sz="4800" dirty="0">
                <a:solidFill>
                  <a:srgbClr val="000000"/>
                </a:solidFill>
              </a:rPr>
              <a:t> and </a:t>
            </a:r>
            <a:r>
              <a:rPr lang="en-US" altLang="zh-TW" sz="4800" spc="25" dirty="0">
                <a:solidFill>
                  <a:srgbClr val="000000"/>
                </a:solidFill>
              </a:rPr>
              <a:t>weight</a:t>
            </a:r>
            <a:r>
              <a:rPr lang="en-US" altLang="zh-TW" sz="4800" spc="5" dirty="0">
                <a:solidFill>
                  <a:srgbClr val="000000"/>
                </a:solidFill>
              </a:rPr>
              <a:t> </a:t>
            </a:r>
            <a:r>
              <a:rPr lang="en-US" altLang="zh-TW" sz="4800" spc="10" dirty="0">
                <a:solidFill>
                  <a:srgbClr val="000000"/>
                </a:solidFill>
              </a:rPr>
              <a:t>memory</a:t>
            </a:r>
            <a:r>
              <a:rPr lang="en-US" altLang="zh-TW" sz="4800" dirty="0">
                <a:solidFill>
                  <a:srgbClr val="000000"/>
                </a:solidFill>
              </a:rPr>
              <a:t> </a:t>
            </a:r>
            <a:r>
              <a:rPr lang="en-US" altLang="zh-TW" sz="4800" spc="-25" dirty="0">
                <a:solidFill>
                  <a:srgbClr val="000000"/>
                </a:solidFill>
              </a:rPr>
              <a:t>distribution</a:t>
            </a:r>
            <a:r>
              <a:rPr lang="en-US" altLang="zh-TW" sz="4800" spc="5" dirty="0">
                <a:solidFill>
                  <a:srgbClr val="000000"/>
                </a:solidFill>
              </a:rPr>
              <a:t> </a:t>
            </a:r>
            <a:r>
              <a:rPr lang="en-US" altLang="zh-TW" sz="4800" dirty="0">
                <a:solidFill>
                  <a:srgbClr val="000000"/>
                </a:solidFill>
              </a:rPr>
              <a:t>of </a:t>
            </a:r>
            <a:r>
              <a:rPr lang="en-US" altLang="zh-TW" sz="4800" spc="114" dirty="0" err="1">
                <a:solidFill>
                  <a:srgbClr val="000000"/>
                </a:solidFill>
              </a:rPr>
              <a:t>MCUNet</a:t>
            </a:r>
            <a:endParaRPr lang="zh-TW" altLang="en-US" dirty="0"/>
          </a:p>
        </p:txBody>
      </p:sp>
      <p:grpSp>
        <p:nvGrpSpPr>
          <p:cNvPr id="5" name="object 3">
            <a:extLst>
              <a:ext uri="{FF2B5EF4-FFF2-40B4-BE49-F238E27FC236}">
                <a16:creationId xmlns:a16="http://schemas.microsoft.com/office/drawing/2014/main" id="{F32AEDC7-C6C7-0270-F829-49A28EDBAABD}"/>
              </a:ext>
            </a:extLst>
          </p:cNvPr>
          <p:cNvGrpSpPr/>
          <p:nvPr/>
        </p:nvGrpSpPr>
        <p:grpSpPr>
          <a:xfrm>
            <a:off x="1060450" y="4816475"/>
            <a:ext cx="18658619" cy="2629275"/>
            <a:chOff x="613631" y="4217410"/>
            <a:chExt cx="19171920" cy="2847340"/>
          </a:xfrm>
        </p:grpSpPr>
        <p:pic>
          <p:nvPicPr>
            <p:cNvPr id="6" name="object 4">
              <a:extLst>
                <a:ext uri="{FF2B5EF4-FFF2-40B4-BE49-F238E27FC236}">
                  <a16:creationId xmlns:a16="http://schemas.microsoft.com/office/drawing/2014/main" id="{786F9D7D-4280-0F39-577E-6A4F1C457F6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3631" y="4219442"/>
              <a:ext cx="19171734" cy="2845020"/>
            </a:xfrm>
            <a:prstGeom prst="rect">
              <a:avLst/>
            </a:prstGeom>
          </p:spPr>
        </p:pic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F6045DB4-23BE-7F94-3751-CC6EBAF01156}"/>
                </a:ext>
              </a:extLst>
            </p:cNvPr>
            <p:cNvSpPr/>
            <p:nvPr/>
          </p:nvSpPr>
          <p:spPr>
            <a:xfrm>
              <a:off x="1733643" y="4217410"/>
              <a:ext cx="509270" cy="471805"/>
            </a:xfrm>
            <a:custGeom>
              <a:avLst/>
              <a:gdLst/>
              <a:ahLst/>
              <a:cxnLst/>
              <a:rect l="l" t="t" r="r" b="b"/>
              <a:pathLst>
                <a:path w="509269" h="471804">
                  <a:moveTo>
                    <a:pt x="509230" y="0"/>
                  </a:moveTo>
                  <a:lnTo>
                    <a:pt x="0" y="0"/>
                  </a:lnTo>
                  <a:lnTo>
                    <a:pt x="0" y="471189"/>
                  </a:lnTo>
                  <a:lnTo>
                    <a:pt x="509230" y="471189"/>
                  </a:lnTo>
                  <a:lnTo>
                    <a:pt x="5092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12423739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/>
              <a:t>AlexNet: #Activations</a:t>
            </a:r>
            <a:endParaRPr lang="en-US" dirty="0"/>
          </a:p>
        </p:txBody>
      </p:sp>
      <p:sp>
        <p:nvSpPr>
          <p:cNvPr id="6" name="object 6"/>
          <p:cNvSpPr txBox="1">
            <a:spLocks noGrp="1"/>
          </p:cNvSpPr>
          <p:nvPr>
            <p:ph type="dt" sz="half" idx="4294967295"/>
          </p:nvPr>
        </p:nvSpPr>
        <p:spPr>
          <a:xfrm>
            <a:off x="0" y="10885488"/>
            <a:ext cx="7900988" cy="37465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en-US" b="1" spc="75">
                <a:latin typeface="Arial"/>
                <a:cs typeface="Arial"/>
              </a:rPr>
              <a:t>MIT</a:t>
            </a:r>
            <a:r>
              <a:rPr lang="en-US" b="1">
                <a:latin typeface="Arial"/>
                <a:cs typeface="Arial"/>
              </a:rPr>
              <a:t> </a:t>
            </a:r>
            <a:r>
              <a:rPr lang="en-US" b="1" spc="-30">
                <a:latin typeface="Arial"/>
                <a:cs typeface="Arial"/>
              </a:rPr>
              <a:t>6.5940</a:t>
            </a:r>
            <a:r>
              <a:rPr lang="en-US" spc="-30"/>
              <a:t>:</a:t>
            </a:r>
            <a:r>
              <a:rPr lang="en-US" spc="-55"/>
              <a:t> </a:t>
            </a:r>
            <a:r>
              <a:rPr lang="en-US" spc="65"/>
              <a:t>TinyML</a:t>
            </a:r>
            <a:r>
              <a:rPr lang="en-US" spc="-55"/>
              <a:t> </a:t>
            </a:r>
            <a:r>
              <a:rPr lang="en-US" spc="45"/>
              <a:t>and</a:t>
            </a:r>
            <a:r>
              <a:rPr lang="en-US" spc="-55"/>
              <a:t> </a:t>
            </a:r>
            <a:r>
              <a:rPr lang="en-US" spc="-40"/>
              <a:t>Eﬃcient</a:t>
            </a:r>
            <a:r>
              <a:rPr lang="en-US" spc="-55"/>
              <a:t> </a:t>
            </a:r>
            <a:r>
              <a:rPr lang="en-US" spc="65"/>
              <a:t>Deep</a:t>
            </a:r>
            <a:r>
              <a:rPr lang="en-US" spc="-55"/>
              <a:t> </a:t>
            </a:r>
            <a:r>
              <a:rPr lang="en-US" spc="15"/>
              <a:t>Learning</a:t>
            </a:r>
            <a:r>
              <a:rPr lang="en-US" spc="-55"/>
              <a:t> </a:t>
            </a:r>
            <a:r>
              <a:rPr lang="en-US" spc="45"/>
              <a:t>Computing</a:t>
            </a:r>
            <a:endParaRPr lang="en-US" spc="45" dirty="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4294967295"/>
          </p:nvPr>
        </p:nvSpPr>
        <p:spPr>
          <a:xfrm>
            <a:off x="17276763" y="10885488"/>
            <a:ext cx="2827337" cy="37465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en-US" spc="40"/>
              <a:t>https://e</a:t>
            </a:r>
            <a:r>
              <a:rPr lang="en-US" spc="-50"/>
              <a:t>ﬃ</a:t>
            </a:r>
            <a:r>
              <a:rPr lang="en-US" spc="5"/>
              <a:t>cientml.ai</a:t>
            </a:r>
            <a:endParaRPr lang="en-US" spc="5" dirty="0"/>
          </a:p>
        </p:txBody>
      </p:sp>
      <p:sp>
        <p:nvSpPr>
          <p:cNvPr id="8" name="object 8"/>
          <p:cNvSpPr txBox="1"/>
          <p:nvPr/>
        </p:nvSpPr>
        <p:spPr>
          <a:xfrm>
            <a:off x="19405556" y="10922758"/>
            <a:ext cx="305435" cy="31877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950" spc="75" dirty="0">
                <a:solidFill>
                  <a:srgbClr val="FFFFFF"/>
                </a:solidFill>
                <a:latin typeface="Trebuchet MS"/>
                <a:cs typeface="Trebuchet MS"/>
              </a:rPr>
              <a:t>75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642686" y="6871802"/>
            <a:ext cx="8999220" cy="2841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3399154">
              <a:lnSpc>
                <a:spcPct val="128299"/>
              </a:lnSpc>
              <a:spcBef>
                <a:spcPts val="95"/>
              </a:spcBef>
            </a:pPr>
            <a:r>
              <a:rPr sz="3600" b="1" spc="-6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Total</a:t>
            </a:r>
            <a:r>
              <a:rPr sz="36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-2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#Activation:</a:t>
            </a:r>
            <a:r>
              <a:rPr sz="3600" b="1" spc="13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1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932,264 </a:t>
            </a:r>
            <a:r>
              <a:rPr sz="3600" b="1" spc="-98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6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Peak</a:t>
            </a:r>
            <a:r>
              <a:rPr sz="3600" b="1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-2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#Activation:</a:t>
            </a:r>
            <a:endParaRPr sz="3600" dirty="0">
              <a:solidFill>
                <a:schemeClr val="accent6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438150">
              <a:lnSpc>
                <a:spcPct val="100000"/>
              </a:lnSpc>
              <a:spcBef>
                <a:spcPts val="1220"/>
              </a:spcBef>
            </a:pPr>
            <a:r>
              <a:rPr sz="3600" b="1" spc="20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≈</a:t>
            </a:r>
            <a:r>
              <a:rPr sz="3600" b="1" spc="-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-1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#input</a:t>
            </a:r>
            <a:r>
              <a:rPr sz="3600" b="1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1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activation</a:t>
            </a:r>
            <a:r>
              <a:rPr sz="3600" b="1" spc="-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7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+</a:t>
            </a:r>
            <a:r>
              <a:rPr sz="3600" b="1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1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#output</a:t>
            </a:r>
            <a:r>
              <a:rPr sz="3600" b="1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1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activation</a:t>
            </a:r>
            <a:endParaRPr sz="3600" dirty="0">
              <a:solidFill>
                <a:schemeClr val="accent6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438150">
              <a:lnSpc>
                <a:spcPct val="100000"/>
              </a:lnSpc>
              <a:spcBef>
                <a:spcPts val="1225"/>
              </a:spcBef>
            </a:pPr>
            <a:r>
              <a:rPr sz="3600" b="1" spc="7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=</a:t>
            </a:r>
            <a:r>
              <a:rPr sz="3600" b="1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1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150,528</a:t>
            </a:r>
            <a:r>
              <a:rPr sz="36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7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+</a:t>
            </a:r>
            <a:r>
              <a:rPr sz="36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1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290,400</a:t>
            </a:r>
            <a:r>
              <a:rPr sz="36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7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=</a:t>
            </a:r>
            <a:r>
              <a:rPr sz="3600" b="1" spc="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1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440,928</a:t>
            </a:r>
            <a:endParaRPr sz="3600" dirty="0">
              <a:solidFill>
                <a:schemeClr val="accent6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0" name="圖片 9" descr="一張含有 文字, 螢幕擷取畫面, 字型, 數字 的圖片&#10;&#10;自動產生的描述">
            <a:extLst>
              <a:ext uri="{FF2B5EF4-FFF2-40B4-BE49-F238E27FC236}">
                <a16:creationId xmlns:a16="http://schemas.microsoft.com/office/drawing/2014/main" id="{24C15780-F59A-F418-97E2-DA8CDE1A4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773" y="2328863"/>
            <a:ext cx="7375100" cy="807426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0" dirty="0"/>
              <a:t>Deep</a:t>
            </a:r>
            <a:r>
              <a:rPr lang="en-US" spc="-305" dirty="0"/>
              <a:t> </a:t>
            </a:r>
            <a:r>
              <a:rPr lang="en-US" spc="-100" dirty="0"/>
              <a:t>Neural</a:t>
            </a:r>
            <a:r>
              <a:rPr lang="en-US" spc="-300" dirty="0"/>
              <a:t> </a:t>
            </a:r>
            <a:r>
              <a:rPr lang="en-US" spc="-35" dirty="0"/>
              <a:t>Network</a:t>
            </a:r>
          </a:p>
        </p:txBody>
      </p:sp>
      <p:sp>
        <p:nvSpPr>
          <p:cNvPr id="142" name="object 142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7</a:t>
            </a:fld>
            <a:endParaRPr lang="en-US" altLang="zh-TW" spc="75" dirty="0"/>
          </a:p>
        </p:txBody>
      </p:sp>
      <p:grpSp>
        <p:nvGrpSpPr>
          <p:cNvPr id="3" name="object 3"/>
          <p:cNvGrpSpPr/>
          <p:nvPr/>
        </p:nvGrpSpPr>
        <p:grpSpPr>
          <a:xfrm>
            <a:off x="2665649" y="3176058"/>
            <a:ext cx="7483475" cy="5965190"/>
            <a:chOff x="2133652" y="2725461"/>
            <a:chExt cx="7483475" cy="5965190"/>
          </a:xfrm>
        </p:grpSpPr>
        <p:sp>
          <p:nvSpPr>
            <p:cNvPr id="4" name="object 4"/>
            <p:cNvSpPr/>
            <p:nvPr/>
          </p:nvSpPr>
          <p:spPr>
            <a:xfrm>
              <a:off x="2133652" y="6601683"/>
              <a:ext cx="7483475" cy="1752600"/>
            </a:xfrm>
            <a:custGeom>
              <a:avLst/>
              <a:gdLst/>
              <a:ahLst/>
              <a:cxnLst/>
              <a:rect l="l" t="t" r="r" b="b"/>
              <a:pathLst>
                <a:path w="7483475" h="1752600">
                  <a:moveTo>
                    <a:pt x="7483018" y="0"/>
                  </a:moveTo>
                  <a:lnTo>
                    <a:pt x="0" y="0"/>
                  </a:lnTo>
                  <a:lnTo>
                    <a:pt x="0" y="1752375"/>
                  </a:lnTo>
                  <a:lnTo>
                    <a:pt x="7483018" y="1752375"/>
                  </a:lnTo>
                  <a:lnTo>
                    <a:pt x="7483018" y="0"/>
                  </a:lnTo>
                  <a:close/>
                </a:path>
              </a:pathLst>
            </a:custGeom>
            <a:solidFill>
              <a:srgbClr val="C2EA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493586" y="7890286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9" y="0"/>
                  </a:moveTo>
                  <a:lnTo>
                    <a:pt x="368801" y="0"/>
                  </a:lnTo>
                  <a:lnTo>
                    <a:pt x="322703" y="5444"/>
                  </a:lnTo>
                  <a:lnTo>
                    <a:pt x="277386" y="16332"/>
                  </a:lnTo>
                  <a:lnTo>
                    <a:pt x="233369" y="32665"/>
                  </a:lnTo>
                  <a:lnTo>
                    <a:pt x="191174" y="54442"/>
                  </a:lnTo>
                  <a:lnTo>
                    <a:pt x="151320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20" y="702296"/>
                  </a:lnTo>
                  <a:lnTo>
                    <a:pt x="191174" y="729518"/>
                  </a:lnTo>
                  <a:lnTo>
                    <a:pt x="233369" y="751295"/>
                  </a:lnTo>
                  <a:lnTo>
                    <a:pt x="277386" y="767627"/>
                  </a:lnTo>
                  <a:lnTo>
                    <a:pt x="322703" y="778516"/>
                  </a:lnTo>
                  <a:lnTo>
                    <a:pt x="368801" y="783960"/>
                  </a:lnTo>
                  <a:lnTo>
                    <a:pt x="415159" y="783960"/>
                  </a:lnTo>
                  <a:lnTo>
                    <a:pt x="461256" y="778516"/>
                  </a:lnTo>
                  <a:lnTo>
                    <a:pt x="506574" y="767627"/>
                  </a:lnTo>
                  <a:lnTo>
                    <a:pt x="550590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6" y="632639"/>
                  </a:lnTo>
                  <a:lnTo>
                    <a:pt x="729518" y="592785"/>
                  </a:lnTo>
                  <a:lnTo>
                    <a:pt x="751295" y="550590"/>
                  </a:lnTo>
                  <a:lnTo>
                    <a:pt x="767627" y="506574"/>
                  </a:lnTo>
                  <a:lnTo>
                    <a:pt x="778516" y="461256"/>
                  </a:lnTo>
                  <a:lnTo>
                    <a:pt x="783960" y="415159"/>
                  </a:lnTo>
                  <a:lnTo>
                    <a:pt x="783960" y="368801"/>
                  </a:lnTo>
                  <a:lnTo>
                    <a:pt x="778516" y="322703"/>
                  </a:lnTo>
                  <a:lnTo>
                    <a:pt x="767627" y="277386"/>
                  </a:lnTo>
                  <a:lnTo>
                    <a:pt x="751295" y="233369"/>
                  </a:lnTo>
                  <a:lnTo>
                    <a:pt x="729518" y="191174"/>
                  </a:lnTo>
                  <a:lnTo>
                    <a:pt x="702296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90" y="32665"/>
                  </a:lnTo>
                  <a:lnTo>
                    <a:pt x="506574" y="16332"/>
                  </a:lnTo>
                  <a:lnTo>
                    <a:pt x="461256" y="5444"/>
                  </a:lnTo>
                  <a:lnTo>
                    <a:pt x="415159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493586" y="7890286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087098" y="7890286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9" y="0"/>
                  </a:moveTo>
                  <a:lnTo>
                    <a:pt x="368801" y="0"/>
                  </a:lnTo>
                  <a:lnTo>
                    <a:pt x="322703" y="5444"/>
                  </a:lnTo>
                  <a:lnTo>
                    <a:pt x="277386" y="16332"/>
                  </a:lnTo>
                  <a:lnTo>
                    <a:pt x="233369" y="32665"/>
                  </a:lnTo>
                  <a:lnTo>
                    <a:pt x="191174" y="54442"/>
                  </a:lnTo>
                  <a:lnTo>
                    <a:pt x="151320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20" y="702296"/>
                  </a:lnTo>
                  <a:lnTo>
                    <a:pt x="191174" y="729518"/>
                  </a:lnTo>
                  <a:lnTo>
                    <a:pt x="233369" y="751295"/>
                  </a:lnTo>
                  <a:lnTo>
                    <a:pt x="277386" y="767627"/>
                  </a:lnTo>
                  <a:lnTo>
                    <a:pt x="322703" y="778516"/>
                  </a:lnTo>
                  <a:lnTo>
                    <a:pt x="368801" y="783960"/>
                  </a:lnTo>
                  <a:lnTo>
                    <a:pt x="415159" y="783960"/>
                  </a:lnTo>
                  <a:lnTo>
                    <a:pt x="461256" y="778516"/>
                  </a:lnTo>
                  <a:lnTo>
                    <a:pt x="506574" y="767627"/>
                  </a:lnTo>
                  <a:lnTo>
                    <a:pt x="550590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6" y="632639"/>
                  </a:lnTo>
                  <a:lnTo>
                    <a:pt x="729518" y="592785"/>
                  </a:lnTo>
                  <a:lnTo>
                    <a:pt x="751295" y="550590"/>
                  </a:lnTo>
                  <a:lnTo>
                    <a:pt x="767627" y="506574"/>
                  </a:lnTo>
                  <a:lnTo>
                    <a:pt x="778516" y="461256"/>
                  </a:lnTo>
                  <a:lnTo>
                    <a:pt x="783960" y="415159"/>
                  </a:lnTo>
                  <a:lnTo>
                    <a:pt x="783960" y="368801"/>
                  </a:lnTo>
                  <a:lnTo>
                    <a:pt x="778516" y="322703"/>
                  </a:lnTo>
                  <a:lnTo>
                    <a:pt x="767627" y="277386"/>
                  </a:lnTo>
                  <a:lnTo>
                    <a:pt x="751295" y="233369"/>
                  </a:lnTo>
                  <a:lnTo>
                    <a:pt x="729518" y="191174"/>
                  </a:lnTo>
                  <a:lnTo>
                    <a:pt x="702296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90" y="32665"/>
                  </a:lnTo>
                  <a:lnTo>
                    <a:pt x="506574" y="16332"/>
                  </a:lnTo>
                  <a:lnTo>
                    <a:pt x="461256" y="5444"/>
                  </a:lnTo>
                  <a:lnTo>
                    <a:pt x="415159" y="0"/>
                  </a:lnTo>
                  <a:close/>
                </a:path>
              </a:pathLst>
            </a:custGeom>
            <a:solidFill>
              <a:srgbClr val="BFBF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087098" y="7890286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788383" y="6964883"/>
              <a:ext cx="2002789" cy="862965"/>
            </a:xfrm>
            <a:custGeom>
              <a:avLst/>
              <a:gdLst/>
              <a:ahLst/>
              <a:cxnLst/>
              <a:rect l="l" t="t" r="r" b="b"/>
              <a:pathLst>
                <a:path w="2002790" h="862965">
                  <a:moveTo>
                    <a:pt x="0" y="0"/>
                  </a:moveTo>
                  <a:lnTo>
                    <a:pt x="1988179" y="856295"/>
                  </a:lnTo>
                  <a:lnTo>
                    <a:pt x="2002605" y="86250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749222" y="7757709"/>
              <a:ext cx="154305" cy="127000"/>
            </a:xfrm>
            <a:custGeom>
              <a:avLst/>
              <a:gdLst/>
              <a:ahLst/>
              <a:cxnLst/>
              <a:rect l="l" t="t" r="r" b="b"/>
              <a:pathLst>
                <a:path w="154304" h="127000">
                  <a:moveTo>
                    <a:pt x="54668" y="0"/>
                  </a:moveTo>
                  <a:lnTo>
                    <a:pt x="0" y="126938"/>
                  </a:lnTo>
                  <a:lnTo>
                    <a:pt x="154278" y="118142"/>
                  </a:lnTo>
                  <a:lnTo>
                    <a:pt x="546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564681" y="6964883"/>
              <a:ext cx="627380" cy="814069"/>
            </a:xfrm>
            <a:custGeom>
              <a:avLst/>
              <a:gdLst/>
              <a:ahLst/>
              <a:cxnLst/>
              <a:rect l="l" t="t" r="r" b="b"/>
              <a:pathLst>
                <a:path w="627379" h="814070">
                  <a:moveTo>
                    <a:pt x="626800" y="0"/>
                  </a:moveTo>
                  <a:lnTo>
                    <a:pt x="9583" y="801461"/>
                  </a:lnTo>
                  <a:lnTo>
                    <a:pt x="0" y="81390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489931" y="7724177"/>
              <a:ext cx="139700" cy="151765"/>
            </a:xfrm>
            <a:custGeom>
              <a:avLst/>
              <a:gdLst/>
              <a:ahLst/>
              <a:cxnLst/>
              <a:rect l="l" t="t" r="r" b="b"/>
              <a:pathLst>
                <a:path w="139700" h="151765">
                  <a:moveTo>
                    <a:pt x="29580" y="0"/>
                  </a:moveTo>
                  <a:lnTo>
                    <a:pt x="0" y="151670"/>
                  </a:lnTo>
                  <a:lnTo>
                    <a:pt x="139084" y="84332"/>
                  </a:lnTo>
                  <a:lnTo>
                    <a:pt x="295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204574" y="6967116"/>
              <a:ext cx="627380" cy="814069"/>
            </a:xfrm>
            <a:custGeom>
              <a:avLst/>
              <a:gdLst/>
              <a:ahLst/>
              <a:cxnLst/>
              <a:rect l="l" t="t" r="r" b="b"/>
              <a:pathLst>
                <a:path w="627379" h="814070">
                  <a:moveTo>
                    <a:pt x="0" y="0"/>
                  </a:moveTo>
                  <a:lnTo>
                    <a:pt x="617217" y="801461"/>
                  </a:lnTo>
                  <a:lnTo>
                    <a:pt x="626800" y="81390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767038" y="7726411"/>
              <a:ext cx="139700" cy="151765"/>
            </a:xfrm>
            <a:custGeom>
              <a:avLst/>
              <a:gdLst/>
              <a:ahLst/>
              <a:cxnLst/>
              <a:rect l="l" t="t" r="r" b="b"/>
              <a:pathLst>
                <a:path w="139700" h="151765">
                  <a:moveTo>
                    <a:pt x="109504" y="0"/>
                  </a:moveTo>
                  <a:lnTo>
                    <a:pt x="0" y="84332"/>
                  </a:lnTo>
                  <a:lnTo>
                    <a:pt x="139084" y="151670"/>
                  </a:lnTo>
                  <a:lnTo>
                    <a:pt x="10950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979519" y="6967116"/>
              <a:ext cx="627380" cy="814069"/>
            </a:xfrm>
            <a:custGeom>
              <a:avLst/>
              <a:gdLst/>
              <a:ahLst/>
              <a:cxnLst/>
              <a:rect l="l" t="t" r="r" b="b"/>
              <a:pathLst>
                <a:path w="627379" h="814070">
                  <a:moveTo>
                    <a:pt x="626800" y="0"/>
                  </a:moveTo>
                  <a:lnTo>
                    <a:pt x="9583" y="801461"/>
                  </a:lnTo>
                  <a:lnTo>
                    <a:pt x="0" y="81390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904770" y="7726411"/>
              <a:ext cx="139700" cy="151765"/>
            </a:xfrm>
            <a:custGeom>
              <a:avLst/>
              <a:gdLst/>
              <a:ahLst/>
              <a:cxnLst/>
              <a:rect l="l" t="t" r="r" b="b"/>
              <a:pathLst>
                <a:path w="139700" h="151765">
                  <a:moveTo>
                    <a:pt x="29580" y="0"/>
                  </a:moveTo>
                  <a:lnTo>
                    <a:pt x="0" y="151670"/>
                  </a:lnTo>
                  <a:lnTo>
                    <a:pt x="139084" y="84332"/>
                  </a:lnTo>
                  <a:lnTo>
                    <a:pt x="295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785050" y="6968929"/>
              <a:ext cx="627380" cy="814069"/>
            </a:xfrm>
            <a:custGeom>
              <a:avLst/>
              <a:gdLst/>
              <a:ahLst/>
              <a:cxnLst/>
              <a:rect l="l" t="t" r="r" b="b"/>
              <a:pathLst>
                <a:path w="627379" h="814070">
                  <a:moveTo>
                    <a:pt x="0" y="0"/>
                  </a:moveTo>
                  <a:lnTo>
                    <a:pt x="617217" y="801461"/>
                  </a:lnTo>
                  <a:lnTo>
                    <a:pt x="626800" y="81390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47513" y="7728224"/>
              <a:ext cx="139700" cy="151765"/>
            </a:xfrm>
            <a:custGeom>
              <a:avLst/>
              <a:gdLst/>
              <a:ahLst/>
              <a:cxnLst/>
              <a:rect l="l" t="t" r="r" b="b"/>
              <a:pathLst>
                <a:path w="139700" h="151765">
                  <a:moveTo>
                    <a:pt x="109504" y="0"/>
                  </a:moveTo>
                  <a:lnTo>
                    <a:pt x="0" y="84332"/>
                  </a:lnTo>
                  <a:lnTo>
                    <a:pt x="139084" y="151670"/>
                  </a:lnTo>
                  <a:lnTo>
                    <a:pt x="10950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600974" y="6964883"/>
              <a:ext cx="2002789" cy="862965"/>
            </a:xfrm>
            <a:custGeom>
              <a:avLst/>
              <a:gdLst/>
              <a:ahLst/>
              <a:cxnLst/>
              <a:rect l="l" t="t" r="r" b="b"/>
              <a:pathLst>
                <a:path w="2002790" h="862965">
                  <a:moveTo>
                    <a:pt x="2002605" y="0"/>
                  </a:moveTo>
                  <a:lnTo>
                    <a:pt x="14425" y="856295"/>
                  </a:lnTo>
                  <a:lnTo>
                    <a:pt x="0" y="86250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488458" y="7757705"/>
              <a:ext cx="154305" cy="127000"/>
            </a:xfrm>
            <a:custGeom>
              <a:avLst/>
              <a:gdLst/>
              <a:ahLst/>
              <a:cxnLst/>
              <a:rect l="l" t="t" r="r" b="b"/>
              <a:pathLst>
                <a:path w="154304" h="127000">
                  <a:moveTo>
                    <a:pt x="99609" y="0"/>
                  </a:moveTo>
                  <a:lnTo>
                    <a:pt x="0" y="118142"/>
                  </a:lnTo>
                  <a:lnTo>
                    <a:pt x="154278" y="126938"/>
                  </a:lnTo>
                  <a:lnTo>
                    <a:pt x="9960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205962" y="6173913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9" y="0"/>
                  </a:moveTo>
                  <a:lnTo>
                    <a:pt x="368801" y="0"/>
                  </a:lnTo>
                  <a:lnTo>
                    <a:pt x="322703" y="5444"/>
                  </a:lnTo>
                  <a:lnTo>
                    <a:pt x="277386" y="16332"/>
                  </a:lnTo>
                  <a:lnTo>
                    <a:pt x="233369" y="32665"/>
                  </a:lnTo>
                  <a:lnTo>
                    <a:pt x="191174" y="54442"/>
                  </a:lnTo>
                  <a:lnTo>
                    <a:pt x="151320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20" y="702296"/>
                  </a:lnTo>
                  <a:lnTo>
                    <a:pt x="191174" y="729518"/>
                  </a:lnTo>
                  <a:lnTo>
                    <a:pt x="233369" y="751295"/>
                  </a:lnTo>
                  <a:lnTo>
                    <a:pt x="277386" y="767627"/>
                  </a:lnTo>
                  <a:lnTo>
                    <a:pt x="322703" y="778516"/>
                  </a:lnTo>
                  <a:lnTo>
                    <a:pt x="368801" y="783960"/>
                  </a:lnTo>
                  <a:lnTo>
                    <a:pt x="415159" y="783960"/>
                  </a:lnTo>
                  <a:lnTo>
                    <a:pt x="461256" y="778516"/>
                  </a:lnTo>
                  <a:lnTo>
                    <a:pt x="506574" y="767627"/>
                  </a:lnTo>
                  <a:lnTo>
                    <a:pt x="550590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6" y="632639"/>
                  </a:lnTo>
                  <a:lnTo>
                    <a:pt x="729518" y="592785"/>
                  </a:lnTo>
                  <a:lnTo>
                    <a:pt x="751295" y="550590"/>
                  </a:lnTo>
                  <a:lnTo>
                    <a:pt x="767627" y="506574"/>
                  </a:lnTo>
                  <a:lnTo>
                    <a:pt x="778516" y="461256"/>
                  </a:lnTo>
                  <a:lnTo>
                    <a:pt x="783960" y="415159"/>
                  </a:lnTo>
                  <a:lnTo>
                    <a:pt x="783960" y="368801"/>
                  </a:lnTo>
                  <a:lnTo>
                    <a:pt x="778516" y="322703"/>
                  </a:lnTo>
                  <a:lnTo>
                    <a:pt x="767627" y="277386"/>
                  </a:lnTo>
                  <a:lnTo>
                    <a:pt x="751295" y="233369"/>
                  </a:lnTo>
                  <a:lnTo>
                    <a:pt x="729518" y="191174"/>
                  </a:lnTo>
                  <a:lnTo>
                    <a:pt x="702296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90" y="32665"/>
                  </a:lnTo>
                  <a:lnTo>
                    <a:pt x="506574" y="16332"/>
                  </a:lnTo>
                  <a:lnTo>
                    <a:pt x="461256" y="5444"/>
                  </a:lnTo>
                  <a:lnTo>
                    <a:pt x="415159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205962" y="6173913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799474" y="6173913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9" y="0"/>
                  </a:moveTo>
                  <a:lnTo>
                    <a:pt x="368801" y="0"/>
                  </a:lnTo>
                  <a:lnTo>
                    <a:pt x="322703" y="5444"/>
                  </a:lnTo>
                  <a:lnTo>
                    <a:pt x="277386" y="16332"/>
                  </a:lnTo>
                  <a:lnTo>
                    <a:pt x="233369" y="32665"/>
                  </a:lnTo>
                  <a:lnTo>
                    <a:pt x="191174" y="54442"/>
                  </a:lnTo>
                  <a:lnTo>
                    <a:pt x="151320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20" y="702296"/>
                  </a:lnTo>
                  <a:lnTo>
                    <a:pt x="191174" y="729518"/>
                  </a:lnTo>
                  <a:lnTo>
                    <a:pt x="233369" y="751295"/>
                  </a:lnTo>
                  <a:lnTo>
                    <a:pt x="277386" y="767627"/>
                  </a:lnTo>
                  <a:lnTo>
                    <a:pt x="322703" y="778516"/>
                  </a:lnTo>
                  <a:lnTo>
                    <a:pt x="368801" y="783960"/>
                  </a:lnTo>
                  <a:lnTo>
                    <a:pt x="415159" y="783960"/>
                  </a:lnTo>
                  <a:lnTo>
                    <a:pt x="461256" y="778516"/>
                  </a:lnTo>
                  <a:lnTo>
                    <a:pt x="506574" y="767627"/>
                  </a:lnTo>
                  <a:lnTo>
                    <a:pt x="550590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6" y="632639"/>
                  </a:lnTo>
                  <a:lnTo>
                    <a:pt x="729518" y="592785"/>
                  </a:lnTo>
                  <a:lnTo>
                    <a:pt x="751295" y="550590"/>
                  </a:lnTo>
                  <a:lnTo>
                    <a:pt x="767627" y="506574"/>
                  </a:lnTo>
                  <a:lnTo>
                    <a:pt x="778516" y="461256"/>
                  </a:lnTo>
                  <a:lnTo>
                    <a:pt x="783960" y="415159"/>
                  </a:lnTo>
                  <a:lnTo>
                    <a:pt x="783960" y="368801"/>
                  </a:lnTo>
                  <a:lnTo>
                    <a:pt x="778516" y="322703"/>
                  </a:lnTo>
                  <a:lnTo>
                    <a:pt x="767627" y="277386"/>
                  </a:lnTo>
                  <a:lnTo>
                    <a:pt x="751295" y="233369"/>
                  </a:lnTo>
                  <a:lnTo>
                    <a:pt x="729518" y="191174"/>
                  </a:lnTo>
                  <a:lnTo>
                    <a:pt x="702296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90" y="32665"/>
                  </a:lnTo>
                  <a:lnTo>
                    <a:pt x="506574" y="16332"/>
                  </a:lnTo>
                  <a:lnTo>
                    <a:pt x="461256" y="5444"/>
                  </a:lnTo>
                  <a:lnTo>
                    <a:pt x="415159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799474" y="6173913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392984" y="6173913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9" y="0"/>
                  </a:moveTo>
                  <a:lnTo>
                    <a:pt x="368801" y="0"/>
                  </a:lnTo>
                  <a:lnTo>
                    <a:pt x="322703" y="5444"/>
                  </a:lnTo>
                  <a:lnTo>
                    <a:pt x="277386" y="16332"/>
                  </a:lnTo>
                  <a:lnTo>
                    <a:pt x="233369" y="32665"/>
                  </a:lnTo>
                  <a:lnTo>
                    <a:pt x="191174" y="54442"/>
                  </a:lnTo>
                  <a:lnTo>
                    <a:pt x="151320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20" y="702296"/>
                  </a:lnTo>
                  <a:lnTo>
                    <a:pt x="191174" y="729518"/>
                  </a:lnTo>
                  <a:lnTo>
                    <a:pt x="233369" y="751295"/>
                  </a:lnTo>
                  <a:lnTo>
                    <a:pt x="277386" y="767627"/>
                  </a:lnTo>
                  <a:lnTo>
                    <a:pt x="322703" y="778516"/>
                  </a:lnTo>
                  <a:lnTo>
                    <a:pt x="368801" y="783960"/>
                  </a:lnTo>
                  <a:lnTo>
                    <a:pt x="415159" y="783960"/>
                  </a:lnTo>
                  <a:lnTo>
                    <a:pt x="461256" y="778516"/>
                  </a:lnTo>
                  <a:lnTo>
                    <a:pt x="506574" y="767627"/>
                  </a:lnTo>
                  <a:lnTo>
                    <a:pt x="550590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6" y="632639"/>
                  </a:lnTo>
                  <a:lnTo>
                    <a:pt x="729518" y="592785"/>
                  </a:lnTo>
                  <a:lnTo>
                    <a:pt x="751295" y="550590"/>
                  </a:lnTo>
                  <a:lnTo>
                    <a:pt x="767627" y="506574"/>
                  </a:lnTo>
                  <a:lnTo>
                    <a:pt x="778516" y="461256"/>
                  </a:lnTo>
                  <a:lnTo>
                    <a:pt x="783960" y="415159"/>
                  </a:lnTo>
                  <a:lnTo>
                    <a:pt x="783960" y="368801"/>
                  </a:lnTo>
                  <a:lnTo>
                    <a:pt x="778516" y="322703"/>
                  </a:lnTo>
                  <a:lnTo>
                    <a:pt x="767627" y="277386"/>
                  </a:lnTo>
                  <a:lnTo>
                    <a:pt x="751295" y="233369"/>
                  </a:lnTo>
                  <a:lnTo>
                    <a:pt x="729518" y="191174"/>
                  </a:lnTo>
                  <a:lnTo>
                    <a:pt x="702296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90" y="32665"/>
                  </a:lnTo>
                  <a:lnTo>
                    <a:pt x="506574" y="16332"/>
                  </a:lnTo>
                  <a:lnTo>
                    <a:pt x="461256" y="5444"/>
                  </a:lnTo>
                  <a:lnTo>
                    <a:pt x="415159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392984" y="6173913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861381" y="5254992"/>
              <a:ext cx="627380" cy="814069"/>
            </a:xfrm>
            <a:custGeom>
              <a:avLst/>
              <a:gdLst/>
              <a:ahLst/>
              <a:cxnLst/>
              <a:rect l="l" t="t" r="r" b="b"/>
              <a:pathLst>
                <a:path w="627379" h="814070">
                  <a:moveTo>
                    <a:pt x="626800" y="0"/>
                  </a:moveTo>
                  <a:lnTo>
                    <a:pt x="9583" y="801461"/>
                  </a:lnTo>
                  <a:lnTo>
                    <a:pt x="0" y="81390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786631" y="6014287"/>
              <a:ext cx="139700" cy="151765"/>
            </a:xfrm>
            <a:custGeom>
              <a:avLst/>
              <a:gdLst/>
              <a:ahLst/>
              <a:cxnLst/>
              <a:rect l="l" t="t" r="r" b="b"/>
              <a:pathLst>
                <a:path w="139700" h="151764">
                  <a:moveTo>
                    <a:pt x="29580" y="0"/>
                  </a:moveTo>
                  <a:lnTo>
                    <a:pt x="0" y="151670"/>
                  </a:lnTo>
                  <a:lnTo>
                    <a:pt x="139084" y="84332"/>
                  </a:lnTo>
                  <a:lnTo>
                    <a:pt x="295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081750" y="5259038"/>
              <a:ext cx="627380" cy="814069"/>
            </a:xfrm>
            <a:custGeom>
              <a:avLst/>
              <a:gdLst/>
              <a:ahLst/>
              <a:cxnLst/>
              <a:rect l="l" t="t" r="r" b="b"/>
              <a:pathLst>
                <a:path w="627379" h="814070">
                  <a:moveTo>
                    <a:pt x="0" y="0"/>
                  </a:moveTo>
                  <a:lnTo>
                    <a:pt x="617217" y="801461"/>
                  </a:lnTo>
                  <a:lnTo>
                    <a:pt x="626800" y="81390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644213" y="6018334"/>
              <a:ext cx="139700" cy="151765"/>
            </a:xfrm>
            <a:custGeom>
              <a:avLst/>
              <a:gdLst/>
              <a:ahLst/>
              <a:cxnLst/>
              <a:rect l="l" t="t" r="r" b="b"/>
              <a:pathLst>
                <a:path w="139700" h="151764">
                  <a:moveTo>
                    <a:pt x="109504" y="0"/>
                  </a:moveTo>
                  <a:lnTo>
                    <a:pt x="0" y="84332"/>
                  </a:lnTo>
                  <a:lnTo>
                    <a:pt x="139084" y="151670"/>
                  </a:lnTo>
                  <a:lnTo>
                    <a:pt x="10950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278266" y="5250945"/>
              <a:ext cx="627380" cy="814069"/>
            </a:xfrm>
            <a:custGeom>
              <a:avLst/>
              <a:gdLst/>
              <a:ahLst/>
              <a:cxnLst/>
              <a:rect l="l" t="t" r="r" b="b"/>
              <a:pathLst>
                <a:path w="627379" h="814070">
                  <a:moveTo>
                    <a:pt x="626800" y="0"/>
                  </a:moveTo>
                  <a:lnTo>
                    <a:pt x="9583" y="801461"/>
                  </a:lnTo>
                  <a:lnTo>
                    <a:pt x="0" y="81390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203517" y="6010240"/>
              <a:ext cx="139700" cy="151765"/>
            </a:xfrm>
            <a:custGeom>
              <a:avLst/>
              <a:gdLst/>
              <a:ahLst/>
              <a:cxnLst/>
              <a:rect l="l" t="t" r="r" b="b"/>
              <a:pathLst>
                <a:path w="139700" h="151764">
                  <a:moveTo>
                    <a:pt x="29580" y="0"/>
                  </a:moveTo>
                  <a:lnTo>
                    <a:pt x="0" y="151670"/>
                  </a:lnTo>
                  <a:lnTo>
                    <a:pt x="139084" y="84332"/>
                  </a:lnTo>
                  <a:lnTo>
                    <a:pt x="295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498634" y="5254992"/>
              <a:ext cx="627380" cy="814069"/>
            </a:xfrm>
            <a:custGeom>
              <a:avLst/>
              <a:gdLst/>
              <a:ahLst/>
              <a:cxnLst/>
              <a:rect l="l" t="t" r="r" b="b"/>
              <a:pathLst>
                <a:path w="627379" h="814070">
                  <a:moveTo>
                    <a:pt x="0" y="0"/>
                  </a:moveTo>
                  <a:lnTo>
                    <a:pt x="617217" y="801461"/>
                  </a:lnTo>
                  <a:lnTo>
                    <a:pt x="626800" y="81390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061098" y="6014287"/>
              <a:ext cx="139700" cy="151765"/>
            </a:xfrm>
            <a:custGeom>
              <a:avLst/>
              <a:gdLst/>
              <a:ahLst/>
              <a:cxnLst/>
              <a:rect l="l" t="t" r="r" b="b"/>
              <a:pathLst>
                <a:path w="139700" h="151764">
                  <a:moveTo>
                    <a:pt x="109504" y="0"/>
                  </a:moveTo>
                  <a:lnTo>
                    <a:pt x="0" y="84332"/>
                  </a:lnTo>
                  <a:lnTo>
                    <a:pt x="139084" y="151670"/>
                  </a:lnTo>
                  <a:lnTo>
                    <a:pt x="10950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674358" y="5259106"/>
              <a:ext cx="627380" cy="814069"/>
            </a:xfrm>
            <a:custGeom>
              <a:avLst/>
              <a:gdLst/>
              <a:ahLst/>
              <a:cxnLst/>
              <a:rect l="l" t="t" r="r" b="b"/>
              <a:pathLst>
                <a:path w="627379" h="814070">
                  <a:moveTo>
                    <a:pt x="626800" y="0"/>
                  </a:moveTo>
                  <a:lnTo>
                    <a:pt x="9583" y="801461"/>
                  </a:lnTo>
                  <a:lnTo>
                    <a:pt x="0" y="81390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599608" y="6018400"/>
              <a:ext cx="139700" cy="151765"/>
            </a:xfrm>
            <a:custGeom>
              <a:avLst/>
              <a:gdLst/>
              <a:ahLst/>
              <a:cxnLst/>
              <a:rect l="l" t="t" r="r" b="b"/>
              <a:pathLst>
                <a:path w="139700" h="151764">
                  <a:moveTo>
                    <a:pt x="29580" y="0"/>
                  </a:moveTo>
                  <a:lnTo>
                    <a:pt x="0" y="151670"/>
                  </a:lnTo>
                  <a:lnTo>
                    <a:pt x="139084" y="84332"/>
                  </a:lnTo>
                  <a:lnTo>
                    <a:pt x="2958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894726" y="5263153"/>
              <a:ext cx="627380" cy="814069"/>
            </a:xfrm>
            <a:custGeom>
              <a:avLst/>
              <a:gdLst/>
              <a:ahLst/>
              <a:cxnLst/>
              <a:rect l="l" t="t" r="r" b="b"/>
              <a:pathLst>
                <a:path w="627379" h="814070">
                  <a:moveTo>
                    <a:pt x="0" y="0"/>
                  </a:moveTo>
                  <a:lnTo>
                    <a:pt x="617217" y="801461"/>
                  </a:lnTo>
                  <a:lnTo>
                    <a:pt x="626800" y="81390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457189" y="6022447"/>
              <a:ext cx="139700" cy="151765"/>
            </a:xfrm>
            <a:custGeom>
              <a:avLst/>
              <a:gdLst/>
              <a:ahLst/>
              <a:cxnLst/>
              <a:rect l="l" t="t" r="r" b="b"/>
              <a:pathLst>
                <a:path w="139700" h="151764">
                  <a:moveTo>
                    <a:pt x="109504" y="0"/>
                  </a:moveTo>
                  <a:lnTo>
                    <a:pt x="0" y="84332"/>
                  </a:lnTo>
                  <a:lnTo>
                    <a:pt x="139084" y="151670"/>
                  </a:lnTo>
                  <a:lnTo>
                    <a:pt x="10950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494423" y="5242148"/>
              <a:ext cx="2002789" cy="862965"/>
            </a:xfrm>
            <a:custGeom>
              <a:avLst/>
              <a:gdLst/>
              <a:ahLst/>
              <a:cxnLst/>
              <a:rect l="l" t="t" r="r" b="b"/>
              <a:pathLst>
                <a:path w="2002790" h="862964">
                  <a:moveTo>
                    <a:pt x="0" y="0"/>
                  </a:moveTo>
                  <a:lnTo>
                    <a:pt x="1988179" y="856295"/>
                  </a:lnTo>
                  <a:lnTo>
                    <a:pt x="2002605" y="86250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455263" y="6034974"/>
              <a:ext cx="154305" cy="127000"/>
            </a:xfrm>
            <a:custGeom>
              <a:avLst/>
              <a:gdLst/>
              <a:ahLst/>
              <a:cxnLst/>
              <a:rect l="l" t="t" r="r" b="b"/>
              <a:pathLst>
                <a:path w="154304" h="127000">
                  <a:moveTo>
                    <a:pt x="54668" y="0"/>
                  </a:moveTo>
                  <a:lnTo>
                    <a:pt x="0" y="126938"/>
                  </a:lnTo>
                  <a:lnTo>
                    <a:pt x="154278" y="118142"/>
                  </a:lnTo>
                  <a:lnTo>
                    <a:pt x="546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307015" y="5242148"/>
              <a:ext cx="2002789" cy="862965"/>
            </a:xfrm>
            <a:custGeom>
              <a:avLst/>
              <a:gdLst/>
              <a:ahLst/>
              <a:cxnLst/>
              <a:rect l="l" t="t" r="r" b="b"/>
              <a:pathLst>
                <a:path w="2002790" h="862964">
                  <a:moveTo>
                    <a:pt x="2002605" y="0"/>
                  </a:moveTo>
                  <a:lnTo>
                    <a:pt x="14425" y="856295"/>
                  </a:lnTo>
                  <a:lnTo>
                    <a:pt x="0" y="86250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194497" y="6034970"/>
              <a:ext cx="154305" cy="127000"/>
            </a:xfrm>
            <a:custGeom>
              <a:avLst/>
              <a:gdLst/>
              <a:ahLst/>
              <a:cxnLst/>
              <a:rect l="l" t="t" r="r" b="b"/>
              <a:pathLst>
                <a:path w="154304" h="127000">
                  <a:moveTo>
                    <a:pt x="99609" y="0"/>
                  </a:moveTo>
                  <a:lnTo>
                    <a:pt x="0" y="118142"/>
                  </a:lnTo>
                  <a:lnTo>
                    <a:pt x="154278" y="126938"/>
                  </a:lnTo>
                  <a:lnTo>
                    <a:pt x="9960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092493" y="5242148"/>
              <a:ext cx="2002789" cy="862965"/>
            </a:xfrm>
            <a:custGeom>
              <a:avLst/>
              <a:gdLst/>
              <a:ahLst/>
              <a:cxnLst/>
              <a:rect l="l" t="t" r="r" b="b"/>
              <a:pathLst>
                <a:path w="2002789" h="862964">
                  <a:moveTo>
                    <a:pt x="0" y="0"/>
                  </a:moveTo>
                  <a:lnTo>
                    <a:pt x="1988179" y="856295"/>
                  </a:lnTo>
                  <a:lnTo>
                    <a:pt x="2002605" y="86250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053332" y="6034974"/>
              <a:ext cx="154305" cy="127000"/>
            </a:xfrm>
            <a:custGeom>
              <a:avLst/>
              <a:gdLst/>
              <a:ahLst/>
              <a:cxnLst/>
              <a:rect l="l" t="t" r="r" b="b"/>
              <a:pathLst>
                <a:path w="154304" h="127000">
                  <a:moveTo>
                    <a:pt x="54668" y="0"/>
                  </a:moveTo>
                  <a:lnTo>
                    <a:pt x="0" y="126938"/>
                  </a:lnTo>
                  <a:lnTo>
                    <a:pt x="154278" y="118142"/>
                  </a:lnTo>
                  <a:lnTo>
                    <a:pt x="546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905085" y="5242148"/>
              <a:ext cx="2002789" cy="862965"/>
            </a:xfrm>
            <a:custGeom>
              <a:avLst/>
              <a:gdLst/>
              <a:ahLst/>
              <a:cxnLst/>
              <a:rect l="l" t="t" r="r" b="b"/>
              <a:pathLst>
                <a:path w="2002790" h="862964">
                  <a:moveTo>
                    <a:pt x="2002605" y="0"/>
                  </a:moveTo>
                  <a:lnTo>
                    <a:pt x="14425" y="856295"/>
                  </a:lnTo>
                  <a:lnTo>
                    <a:pt x="0" y="86250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792568" y="6034970"/>
              <a:ext cx="154305" cy="127000"/>
            </a:xfrm>
            <a:custGeom>
              <a:avLst/>
              <a:gdLst/>
              <a:ahLst/>
              <a:cxnLst/>
              <a:rect l="l" t="t" r="r" b="b"/>
              <a:pathLst>
                <a:path w="154304" h="127000">
                  <a:moveTo>
                    <a:pt x="99609" y="0"/>
                  </a:moveTo>
                  <a:lnTo>
                    <a:pt x="0" y="118142"/>
                  </a:lnTo>
                  <a:lnTo>
                    <a:pt x="154278" y="126938"/>
                  </a:lnTo>
                  <a:lnTo>
                    <a:pt x="9960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905505" y="5244852"/>
              <a:ext cx="3388360" cy="893444"/>
            </a:xfrm>
            <a:custGeom>
              <a:avLst/>
              <a:gdLst/>
              <a:ahLst/>
              <a:cxnLst/>
              <a:rect l="l" t="t" r="r" b="b"/>
              <a:pathLst>
                <a:path w="3388359" h="893445">
                  <a:moveTo>
                    <a:pt x="3388226" y="0"/>
                  </a:moveTo>
                  <a:lnTo>
                    <a:pt x="15187" y="889017"/>
                  </a:lnTo>
                  <a:lnTo>
                    <a:pt x="0" y="893020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787044" y="6067044"/>
              <a:ext cx="151765" cy="133985"/>
            </a:xfrm>
            <a:custGeom>
              <a:avLst/>
              <a:gdLst/>
              <a:ahLst/>
              <a:cxnLst/>
              <a:rect l="l" t="t" r="r" b="b"/>
              <a:pathLst>
                <a:path w="151764" h="133985">
                  <a:moveTo>
                    <a:pt x="116038" y="0"/>
                  </a:moveTo>
                  <a:lnTo>
                    <a:pt x="0" y="102049"/>
                  </a:lnTo>
                  <a:lnTo>
                    <a:pt x="151262" y="133650"/>
                  </a:lnTo>
                  <a:lnTo>
                    <a:pt x="1160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091845" y="5243517"/>
              <a:ext cx="3388360" cy="893444"/>
            </a:xfrm>
            <a:custGeom>
              <a:avLst/>
              <a:gdLst/>
              <a:ahLst/>
              <a:cxnLst/>
              <a:rect l="l" t="t" r="r" b="b"/>
              <a:pathLst>
                <a:path w="3388359" h="893445">
                  <a:moveTo>
                    <a:pt x="0" y="0"/>
                  </a:moveTo>
                  <a:lnTo>
                    <a:pt x="3373038" y="889017"/>
                  </a:lnTo>
                  <a:lnTo>
                    <a:pt x="3388226" y="893020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447268" y="6065710"/>
              <a:ext cx="151765" cy="133985"/>
            </a:xfrm>
            <a:custGeom>
              <a:avLst/>
              <a:gdLst/>
              <a:ahLst/>
              <a:cxnLst/>
              <a:rect l="l" t="t" r="r" b="b"/>
              <a:pathLst>
                <a:path w="151765" h="133985">
                  <a:moveTo>
                    <a:pt x="35224" y="0"/>
                  </a:moveTo>
                  <a:lnTo>
                    <a:pt x="0" y="133650"/>
                  </a:lnTo>
                  <a:lnTo>
                    <a:pt x="151262" y="102049"/>
                  </a:lnTo>
                  <a:lnTo>
                    <a:pt x="3522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133652" y="3123496"/>
              <a:ext cx="7483475" cy="1752600"/>
            </a:xfrm>
            <a:custGeom>
              <a:avLst/>
              <a:gdLst/>
              <a:ahLst/>
              <a:cxnLst/>
              <a:rect l="l" t="t" r="r" b="b"/>
              <a:pathLst>
                <a:path w="7483475" h="1752600">
                  <a:moveTo>
                    <a:pt x="7483018" y="0"/>
                  </a:moveTo>
                  <a:lnTo>
                    <a:pt x="0" y="0"/>
                  </a:lnTo>
                  <a:lnTo>
                    <a:pt x="0" y="1752375"/>
                  </a:lnTo>
                  <a:lnTo>
                    <a:pt x="7483018" y="1752375"/>
                  </a:lnTo>
                  <a:lnTo>
                    <a:pt x="7483018" y="0"/>
                  </a:lnTo>
                  <a:close/>
                </a:path>
              </a:pathLst>
            </a:custGeom>
            <a:solidFill>
              <a:srgbClr val="C2EA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75021" y="2725461"/>
              <a:ext cx="6441326" cy="2531746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4795358" y="3535568"/>
              <a:ext cx="2002789" cy="862965"/>
            </a:xfrm>
            <a:custGeom>
              <a:avLst/>
              <a:gdLst/>
              <a:ahLst/>
              <a:cxnLst/>
              <a:rect l="l" t="t" r="r" b="b"/>
              <a:pathLst>
                <a:path w="2002790" h="862964">
                  <a:moveTo>
                    <a:pt x="0" y="0"/>
                  </a:moveTo>
                  <a:lnTo>
                    <a:pt x="1988179" y="856295"/>
                  </a:lnTo>
                  <a:lnTo>
                    <a:pt x="2002605" y="86250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756198" y="4328394"/>
              <a:ext cx="154305" cy="127000"/>
            </a:xfrm>
            <a:custGeom>
              <a:avLst/>
              <a:gdLst/>
              <a:ahLst/>
              <a:cxnLst/>
              <a:rect l="l" t="t" r="r" b="b"/>
              <a:pathLst>
                <a:path w="154304" h="127000">
                  <a:moveTo>
                    <a:pt x="54678" y="0"/>
                  </a:moveTo>
                  <a:lnTo>
                    <a:pt x="0" y="126938"/>
                  </a:lnTo>
                  <a:lnTo>
                    <a:pt x="154278" y="118142"/>
                  </a:lnTo>
                  <a:lnTo>
                    <a:pt x="546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206021" y="3535568"/>
              <a:ext cx="2002789" cy="862965"/>
            </a:xfrm>
            <a:custGeom>
              <a:avLst/>
              <a:gdLst/>
              <a:ahLst/>
              <a:cxnLst/>
              <a:rect l="l" t="t" r="r" b="b"/>
              <a:pathLst>
                <a:path w="2002789" h="862964">
                  <a:moveTo>
                    <a:pt x="2002605" y="0"/>
                  </a:moveTo>
                  <a:lnTo>
                    <a:pt x="14425" y="856295"/>
                  </a:lnTo>
                  <a:lnTo>
                    <a:pt x="0" y="86250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093504" y="4328390"/>
              <a:ext cx="154305" cy="127000"/>
            </a:xfrm>
            <a:custGeom>
              <a:avLst/>
              <a:gdLst/>
              <a:ahLst/>
              <a:cxnLst/>
              <a:rect l="l" t="t" r="r" b="b"/>
              <a:pathLst>
                <a:path w="154304" h="127000">
                  <a:moveTo>
                    <a:pt x="99609" y="0"/>
                  </a:moveTo>
                  <a:lnTo>
                    <a:pt x="0" y="118142"/>
                  </a:lnTo>
                  <a:lnTo>
                    <a:pt x="154278" y="126938"/>
                  </a:lnTo>
                  <a:lnTo>
                    <a:pt x="9960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213607" y="3524164"/>
              <a:ext cx="2002789" cy="862965"/>
            </a:xfrm>
            <a:custGeom>
              <a:avLst/>
              <a:gdLst/>
              <a:ahLst/>
              <a:cxnLst/>
              <a:rect l="l" t="t" r="r" b="b"/>
              <a:pathLst>
                <a:path w="2002790" h="862964">
                  <a:moveTo>
                    <a:pt x="0" y="0"/>
                  </a:moveTo>
                  <a:lnTo>
                    <a:pt x="1988179" y="856295"/>
                  </a:lnTo>
                  <a:lnTo>
                    <a:pt x="2002605" y="86250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8174446" y="4316991"/>
              <a:ext cx="154305" cy="127000"/>
            </a:xfrm>
            <a:custGeom>
              <a:avLst/>
              <a:gdLst/>
              <a:ahLst/>
              <a:cxnLst/>
              <a:rect l="l" t="t" r="r" b="b"/>
              <a:pathLst>
                <a:path w="154304" h="127000">
                  <a:moveTo>
                    <a:pt x="54668" y="0"/>
                  </a:moveTo>
                  <a:lnTo>
                    <a:pt x="0" y="126938"/>
                  </a:lnTo>
                  <a:lnTo>
                    <a:pt x="154278" y="118142"/>
                  </a:lnTo>
                  <a:lnTo>
                    <a:pt x="546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624269" y="3524164"/>
              <a:ext cx="2002789" cy="862965"/>
            </a:xfrm>
            <a:custGeom>
              <a:avLst/>
              <a:gdLst/>
              <a:ahLst/>
              <a:cxnLst/>
              <a:rect l="l" t="t" r="r" b="b"/>
              <a:pathLst>
                <a:path w="2002790" h="862964">
                  <a:moveTo>
                    <a:pt x="2002605" y="0"/>
                  </a:moveTo>
                  <a:lnTo>
                    <a:pt x="14425" y="856295"/>
                  </a:lnTo>
                  <a:lnTo>
                    <a:pt x="0" y="86250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511752" y="4316986"/>
              <a:ext cx="154305" cy="127000"/>
            </a:xfrm>
            <a:custGeom>
              <a:avLst/>
              <a:gdLst/>
              <a:ahLst/>
              <a:cxnLst/>
              <a:rect l="l" t="t" r="r" b="b"/>
              <a:pathLst>
                <a:path w="154304" h="127000">
                  <a:moveTo>
                    <a:pt x="99609" y="0"/>
                  </a:moveTo>
                  <a:lnTo>
                    <a:pt x="0" y="118142"/>
                  </a:lnTo>
                  <a:lnTo>
                    <a:pt x="154278" y="126938"/>
                  </a:lnTo>
                  <a:lnTo>
                    <a:pt x="9960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618903" y="3525465"/>
              <a:ext cx="3388360" cy="893444"/>
            </a:xfrm>
            <a:custGeom>
              <a:avLst/>
              <a:gdLst/>
              <a:ahLst/>
              <a:cxnLst/>
              <a:rect l="l" t="t" r="r" b="b"/>
              <a:pathLst>
                <a:path w="3388359" h="893445">
                  <a:moveTo>
                    <a:pt x="3388226" y="0"/>
                  </a:moveTo>
                  <a:lnTo>
                    <a:pt x="15187" y="889017"/>
                  </a:lnTo>
                  <a:lnTo>
                    <a:pt x="0" y="893020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500442" y="4347657"/>
              <a:ext cx="151765" cy="133985"/>
            </a:xfrm>
            <a:custGeom>
              <a:avLst/>
              <a:gdLst/>
              <a:ahLst/>
              <a:cxnLst/>
              <a:rect l="l" t="t" r="r" b="b"/>
              <a:pathLst>
                <a:path w="151764" h="133985">
                  <a:moveTo>
                    <a:pt x="116038" y="0"/>
                  </a:moveTo>
                  <a:lnTo>
                    <a:pt x="0" y="102049"/>
                  </a:lnTo>
                  <a:lnTo>
                    <a:pt x="151262" y="133650"/>
                  </a:lnTo>
                  <a:lnTo>
                    <a:pt x="1160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805242" y="3524130"/>
              <a:ext cx="3388360" cy="893444"/>
            </a:xfrm>
            <a:custGeom>
              <a:avLst/>
              <a:gdLst/>
              <a:ahLst/>
              <a:cxnLst/>
              <a:rect l="l" t="t" r="r" b="b"/>
              <a:pathLst>
                <a:path w="3388359" h="893445">
                  <a:moveTo>
                    <a:pt x="0" y="0"/>
                  </a:moveTo>
                  <a:lnTo>
                    <a:pt x="3373038" y="889017"/>
                  </a:lnTo>
                  <a:lnTo>
                    <a:pt x="3388226" y="893020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8160665" y="4346323"/>
              <a:ext cx="151765" cy="133985"/>
            </a:xfrm>
            <a:custGeom>
              <a:avLst/>
              <a:gdLst/>
              <a:ahLst/>
              <a:cxnLst/>
              <a:rect l="l" t="t" r="r" b="b"/>
              <a:pathLst>
                <a:path w="151765" h="133985">
                  <a:moveTo>
                    <a:pt x="35224" y="0"/>
                  </a:moveTo>
                  <a:lnTo>
                    <a:pt x="0" y="133650"/>
                  </a:lnTo>
                  <a:lnTo>
                    <a:pt x="151262" y="102049"/>
                  </a:lnTo>
                  <a:lnTo>
                    <a:pt x="3522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205158" y="3537666"/>
              <a:ext cx="3388360" cy="893444"/>
            </a:xfrm>
            <a:custGeom>
              <a:avLst/>
              <a:gdLst/>
              <a:ahLst/>
              <a:cxnLst/>
              <a:rect l="l" t="t" r="r" b="b"/>
              <a:pathLst>
                <a:path w="3388359" h="893445">
                  <a:moveTo>
                    <a:pt x="3388226" y="0"/>
                  </a:moveTo>
                  <a:lnTo>
                    <a:pt x="15187" y="889017"/>
                  </a:lnTo>
                  <a:lnTo>
                    <a:pt x="0" y="893020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086696" y="4359856"/>
              <a:ext cx="151765" cy="133985"/>
            </a:xfrm>
            <a:custGeom>
              <a:avLst/>
              <a:gdLst/>
              <a:ahLst/>
              <a:cxnLst/>
              <a:rect l="l" t="t" r="r" b="b"/>
              <a:pathLst>
                <a:path w="151764" h="133985">
                  <a:moveTo>
                    <a:pt x="116038" y="0"/>
                  </a:moveTo>
                  <a:lnTo>
                    <a:pt x="0" y="102049"/>
                  </a:lnTo>
                  <a:lnTo>
                    <a:pt x="151262" y="133650"/>
                  </a:lnTo>
                  <a:lnTo>
                    <a:pt x="1160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3391496" y="3536331"/>
              <a:ext cx="3388360" cy="893444"/>
            </a:xfrm>
            <a:custGeom>
              <a:avLst/>
              <a:gdLst/>
              <a:ahLst/>
              <a:cxnLst/>
              <a:rect l="l" t="t" r="r" b="b"/>
              <a:pathLst>
                <a:path w="3388359" h="893445">
                  <a:moveTo>
                    <a:pt x="0" y="0"/>
                  </a:moveTo>
                  <a:lnTo>
                    <a:pt x="3373038" y="889017"/>
                  </a:lnTo>
                  <a:lnTo>
                    <a:pt x="3388226" y="893020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6746920" y="4358522"/>
              <a:ext cx="151765" cy="133985"/>
            </a:xfrm>
            <a:custGeom>
              <a:avLst/>
              <a:gdLst/>
              <a:ahLst/>
              <a:cxnLst/>
              <a:rect l="l" t="t" r="r" b="b"/>
              <a:pathLst>
                <a:path w="151765" h="133985">
                  <a:moveTo>
                    <a:pt x="35224" y="0"/>
                  </a:moveTo>
                  <a:lnTo>
                    <a:pt x="0" y="133650"/>
                  </a:lnTo>
                  <a:lnTo>
                    <a:pt x="151262" y="102049"/>
                  </a:lnTo>
                  <a:lnTo>
                    <a:pt x="3522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193105" y="3541669"/>
              <a:ext cx="4812030" cy="883285"/>
            </a:xfrm>
            <a:custGeom>
              <a:avLst/>
              <a:gdLst/>
              <a:ahLst/>
              <a:cxnLst/>
              <a:rect l="l" t="t" r="r" b="b"/>
              <a:pathLst>
                <a:path w="4812030" h="883285">
                  <a:moveTo>
                    <a:pt x="4811985" y="0"/>
                  </a:moveTo>
                  <a:lnTo>
                    <a:pt x="15448" y="880122"/>
                  </a:lnTo>
                  <a:lnTo>
                    <a:pt x="0" y="88295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072606" y="4353819"/>
              <a:ext cx="148590" cy="136525"/>
            </a:xfrm>
            <a:custGeom>
              <a:avLst/>
              <a:gdLst/>
              <a:ahLst/>
              <a:cxnLst/>
              <a:rect l="l" t="t" r="r" b="b"/>
              <a:pathLst>
                <a:path w="148589" h="136525">
                  <a:moveTo>
                    <a:pt x="123472" y="0"/>
                  </a:moveTo>
                  <a:lnTo>
                    <a:pt x="0" y="92918"/>
                  </a:lnTo>
                  <a:lnTo>
                    <a:pt x="148414" y="135943"/>
                  </a:lnTo>
                  <a:lnTo>
                    <a:pt x="1234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396526" y="3555323"/>
              <a:ext cx="2002789" cy="862965"/>
            </a:xfrm>
            <a:custGeom>
              <a:avLst/>
              <a:gdLst/>
              <a:ahLst/>
              <a:cxnLst/>
              <a:rect l="l" t="t" r="r" b="b"/>
              <a:pathLst>
                <a:path w="2002789" h="862964">
                  <a:moveTo>
                    <a:pt x="0" y="0"/>
                  </a:moveTo>
                  <a:lnTo>
                    <a:pt x="1988179" y="856295"/>
                  </a:lnTo>
                  <a:lnTo>
                    <a:pt x="2002605" y="86250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5357365" y="4348150"/>
              <a:ext cx="154305" cy="127000"/>
            </a:xfrm>
            <a:custGeom>
              <a:avLst/>
              <a:gdLst/>
              <a:ahLst/>
              <a:cxnLst/>
              <a:rect l="l" t="t" r="r" b="b"/>
              <a:pathLst>
                <a:path w="154304" h="127000">
                  <a:moveTo>
                    <a:pt x="54668" y="0"/>
                  </a:moveTo>
                  <a:lnTo>
                    <a:pt x="0" y="126938"/>
                  </a:lnTo>
                  <a:lnTo>
                    <a:pt x="154278" y="118142"/>
                  </a:lnTo>
                  <a:lnTo>
                    <a:pt x="546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6998601" y="3535568"/>
              <a:ext cx="2002789" cy="862965"/>
            </a:xfrm>
            <a:custGeom>
              <a:avLst/>
              <a:gdLst/>
              <a:ahLst/>
              <a:cxnLst/>
              <a:rect l="l" t="t" r="r" b="b"/>
              <a:pathLst>
                <a:path w="2002790" h="862964">
                  <a:moveTo>
                    <a:pt x="2002605" y="0"/>
                  </a:moveTo>
                  <a:lnTo>
                    <a:pt x="14425" y="856295"/>
                  </a:lnTo>
                  <a:lnTo>
                    <a:pt x="0" y="86250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6886084" y="4328390"/>
              <a:ext cx="154305" cy="127000"/>
            </a:xfrm>
            <a:custGeom>
              <a:avLst/>
              <a:gdLst/>
              <a:ahLst/>
              <a:cxnLst/>
              <a:rect l="l" t="t" r="r" b="b"/>
              <a:pathLst>
                <a:path w="154304" h="127000">
                  <a:moveTo>
                    <a:pt x="99609" y="0"/>
                  </a:moveTo>
                  <a:lnTo>
                    <a:pt x="0" y="118142"/>
                  </a:lnTo>
                  <a:lnTo>
                    <a:pt x="154278" y="126938"/>
                  </a:lnTo>
                  <a:lnTo>
                    <a:pt x="9960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407260" y="3526992"/>
              <a:ext cx="4812030" cy="883285"/>
            </a:xfrm>
            <a:custGeom>
              <a:avLst/>
              <a:gdLst/>
              <a:ahLst/>
              <a:cxnLst/>
              <a:rect l="l" t="t" r="r" b="b"/>
              <a:pathLst>
                <a:path w="4812030" h="883285">
                  <a:moveTo>
                    <a:pt x="0" y="0"/>
                  </a:moveTo>
                  <a:lnTo>
                    <a:pt x="4796536" y="880122"/>
                  </a:lnTo>
                  <a:lnTo>
                    <a:pt x="4811985" y="88295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8191327" y="4339145"/>
              <a:ext cx="148590" cy="136525"/>
            </a:xfrm>
            <a:custGeom>
              <a:avLst/>
              <a:gdLst/>
              <a:ahLst/>
              <a:cxnLst/>
              <a:rect l="l" t="t" r="r" b="b"/>
              <a:pathLst>
                <a:path w="148590" h="136525">
                  <a:moveTo>
                    <a:pt x="24941" y="0"/>
                  </a:moveTo>
                  <a:lnTo>
                    <a:pt x="0" y="135943"/>
                  </a:lnTo>
                  <a:lnTo>
                    <a:pt x="148414" y="92918"/>
                  </a:lnTo>
                  <a:lnTo>
                    <a:pt x="2494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11767519" y="5316299"/>
            <a:ext cx="5814060" cy="4781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-10" dirty="0">
                <a:solidFill>
                  <a:srgbClr val="0080CC"/>
                </a:solidFill>
                <a:latin typeface="Arial"/>
                <a:cs typeface="Arial"/>
              </a:rPr>
              <a:t>Neurons</a:t>
            </a:r>
            <a:r>
              <a:rPr sz="2950" b="1" spc="5" dirty="0">
                <a:solidFill>
                  <a:srgbClr val="0080CC"/>
                </a:solidFill>
                <a:latin typeface="Arial"/>
                <a:cs typeface="Arial"/>
              </a:rPr>
              <a:t> </a:t>
            </a:r>
            <a:r>
              <a:rPr sz="2950" b="1" spc="280" dirty="0">
                <a:solidFill>
                  <a:srgbClr val="0080CC"/>
                </a:solidFill>
                <a:latin typeface="Arial"/>
                <a:cs typeface="Arial"/>
              </a:rPr>
              <a:t>/</a:t>
            </a:r>
            <a:r>
              <a:rPr sz="2950" b="1" spc="5" dirty="0">
                <a:solidFill>
                  <a:srgbClr val="0080CC"/>
                </a:solidFill>
                <a:latin typeface="Arial"/>
                <a:cs typeface="Arial"/>
              </a:rPr>
              <a:t> Features</a:t>
            </a:r>
            <a:r>
              <a:rPr sz="2950" b="1" spc="10" dirty="0">
                <a:solidFill>
                  <a:srgbClr val="0080CC"/>
                </a:solidFill>
                <a:latin typeface="Arial"/>
                <a:cs typeface="Arial"/>
              </a:rPr>
              <a:t> </a:t>
            </a:r>
            <a:r>
              <a:rPr sz="2950" b="1" spc="280" dirty="0">
                <a:solidFill>
                  <a:srgbClr val="0080CC"/>
                </a:solidFill>
                <a:latin typeface="Arial"/>
                <a:cs typeface="Arial"/>
              </a:rPr>
              <a:t>/</a:t>
            </a:r>
            <a:r>
              <a:rPr sz="2950" b="1" spc="5" dirty="0">
                <a:solidFill>
                  <a:srgbClr val="0080CC"/>
                </a:solidFill>
                <a:latin typeface="Arial"/>
                <a:cs typeface="Arial"/>
              </a:rPr>
              <a:t> </a:t>
            </a:r>
            <a:r>
              <a:rPr sz="2950" b="1" spc="-15" dirty="0">
                <a:solidFill>
                  <a:srgbClr val="0080CC"/>
                </a:solidFill>
                <a:latin typeface="Arial"/>
                <a:cs typeface="Arial"/>
              </a:rPr>
              <a:t>Activations</a:t>
            </a:r>
            <a:endParaRPr sz="2950">
              <a:latin typeface="Arial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1684590" y="4330717"/>
            <a:ext cx="5979795" cy="4781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-20" dirty="0">
                <a:solidFill>
                  <a:srgbClr val="A31F34"/>
                </a:solidFill>
                <a:latin typeface="Arial"/>
                <a:cs typeface="Arial"/>
              </a:rPr>
              <a:t>Synapses</a:t>
            </a:r>
            <a:r>
              <a:rPr sz="2950" b="1" spc="-10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sz="2950" b="1" spc="280" dirty="0">
                <a:solidFill>
                  <a:srgbClr val="A31F34"/>
                </a:solidFill>
                <a:latin typeface="Arial"/>
                <a:cs typeface="Arial"/>
              </a:rPr>
              <a:t>/</a:t>
            </a:r>
            <a:r>
              <a:rPr sz="2950" b="1" spc="-5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sz="2950" b="1" spc="-25" dirty="0">
                <a:solidFill>
                  <a:srgbClr val="A31F34"/>
                </a:solidFill>
                <a:latin typeface="Arial"/>
                <a:cs typeface="Arial"/>
              </a:rPr>
              <a:t>Weights</a:t>
            </a:r>
            <a:r>
              <a:rPr sz="2950" b="1" spc="-10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sz="2950" b="1" spc="280" dirty="0">
                <a:solidFill>
                  <a:srgbClr val="A31F34"/>
                </a:solidFill>
                <a:latin typeface="Arial"/>
                <a:cs typeface="Arial"/>
              </a:rPr>
              <a:t>/</a:t>
            </a:r>
            <a:r>
              <a:rPr sz="2950" b="1" spc="-5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sz="2950" b="1" spc="35" dirty="0">
                <a:solidFill>
                  <a:srgbClr val="A31F34"/>
                </a:solidFill>
                <a:latin typeface="Arial"/>
                <a:cs typeface="Arial"/>
              </a:rPr>
              <a:t>Parameters</a:t>
            </a:r>
            <a:endParaRPr sz="2950" dirty="0">
              <a:latin typeface="Arial"/>
              <a:cs typeface="Arial"/>
            </a:endParaRPr>
          </a:p>
        </p:txBody>
      </p:sp>
      <p:grpSp>
        <p:nvGrpSpPr>
          <p:cNvPr id="126" name="object 126"/>
          <p:cNvGrpSpPr/>
          <p:nvPr/>
        </p:nvGrpSpPr>
        <p:grpSpPr>
          <a:xfrm>
            <a:off x="2038992" y="3572933"/>
            <a:ext cx="364490" cy="5513070"/>
            <a:chOff x="1506995" y="3122336"/>
            <a:chExt cx="364490" cy="5513070"/>
          </a:xfrm>
        </p:grpSpPr>
        <p:sp>
          <p:nvSpPr>
            <p:cNvPr id="127" name="object 127"/>
            <p:cNvSpPr/>
            <p:nvPr/>
          </p:nvSpPr>
          <p:spPr>
            <a:xfrm>
              <a:off x="1689189" y="3122336"/>
              <a:ext cx="0" cy="5195570"/>
            </a:xfrm>
            <a:custGeom>
              <a:avLst/>
              <a:gdLst/>
              <a:ahLst/>
              <a:cxnLst/>
              <a:rect l="l" t="t" r="r" b="b"/>
              <a:pathLst>
                <a:path h="5195570">
                  <a:moveTo>
                    <a:pt x="-47118" y="2597591"/>
                  </a:moveTo>
                  <a:lnTo>
                    <a:pt x="47118" y="2597591"/>
                  </a:lnTo>
                </a:path>
              </a:pathLst>
            </a:custGeom>
            <a:ln w="5195182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1506995" y="8270402"/>
              <a:ext cx="364490" cy="364490"/>
            </a:xfrm>
            <a:custGeom>
              <a:avLst/>
              <a:gdLst/>
              <a:ahLst/>
              <a:cxnLst/>
              <a:rect l="l" t="t" r="r" b="b"/>
              <a:pathLst>
                <a:path w="364489" h="364490">
                  <a:moveTo>
                    <a:pt x="364386" y="0"/>
                  </a:moveTo>
                  <a:lnTo>
                    <a:pt x="0" y="0"/>
                  </a:lnTo>
                  <a:lnTo>
                    <a:pt x="182193" y="364386"/>
                  </a:lnTo>
                  <a:lnTo>
                    <a:pt x="364386" y="0"/>
                  </a:lnTo>
                  <a:close/>
                </a:path>
              </a:pathLst>
            </a:custGeom>
            <a:solidFill>
              <a:srgbClr val="F8B6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9" name="object 129"/>
          <p:cNvGrpSpPr/>
          <p:nvPr/>
        </p:nvGrpSpPr>
        <p:grpSpPr>
          <a:xfrm>
            <a:off x="9823450" y="4142567"/>
            <a:ext cx="9149154" cy="6650920"/>
            <a:chOff x="9291453" y="3691970"/>
            <a:chExt cx="9149154" cy="6650920"/>
          </a:xfrm>
        </p:grpSpPr>
        <p:sp>
          <p:nvSpPr>
            <p:cNvPr id="130" name="object 130"/>
            <p:cNvSpPr/>
            <p:nvPr/>
          </p:nvSpPr>
          <p:spPr>
            <a:xfrm>
              <a:off x="9347407" y="4677552"/>
              <a:ext cx="9093200" cy="869950"/>
            </a:xfrm>
            <a:custGeom>
              <a:avLst/>
              <a:gdLst/>
              <a:ahLst/>
              <a:cxnLst/>
              <a:rect l="l" t="t" r="r" b="b"/>
              <a:pathLst>
                <a:path w="9093200" h="869950">
                  <a:moveTo>
                    <a:pt x="1095516" y="0"/>
                  </a:moveTo>
                  <a:lnTo>
                    <a:pt x="1046153" y="4081"/>
                  </a:lnTo>
                  <a:lnTo>
                    <a:pt x="999477" y="15884"/>
                  </a:lnTo>
                  <a:lnTo>
                    <a:pt x="956106" y="34745"/>
                  </a:lnTo>
                  <a:lnTo>
                    <a:pt x="916660" y="60000"/>
                  </a:lnTo>
                  <a:lnTo>
                    <a:pt x="881758" y="90988"/>
                  </a:lnTo>
                  <a:lnTo>
                    <a:pt x="852020" y="127044"/>
                  </a:lnTo>
                  <a:lnTo>
                    <a:pt x="828063" y="167506"/>
                  </a:lnTo>
                  <a:lnTo>
                    <a:pt x="810509" y="211710"/>
                  </a:lnTo>
                  <a:lnTo>
                    <a:pt x="0" y="233961"/>
                  </a:lnTo>
                  <a:lnTo>
                    <a:pt x="795787" y="352083"/>
                  </a:lnTo>
                  <a:lnTo>
                    <a:pt x="795787" y="570014"/>
                  </a:lnTo>
                  <a:lnTo>
                    <a:pt x="799712" y="618599"/>
                  </a:lnTo>
                  <a:lnTo>
                    <a:pt x="811075" y="664679"/>
                  </a:lnTo>
                  <a:lnTo>
                    <a:pt x="829258" y="707642"/>
                  </a:lnTo>
                  <a:lnTo>
                    <a:pt x="853642" y="746870"/>
                  </a:lnTo>
                  <a:lnTo>
                    <a:pt x="883607" y="781751"/>
                  </a:lnTo>
                  <a:lnTo>
                    <a:pt x="918537" y="811668"/>
                  </a:lnTo>
                  <a:lnTo>
                    <a:pt x="957811" y="836007"/>
                  </a:lnTo>
                  <a:lnTo>
                    <a:pt x="1000811" y="854153"/>
                  </a:lnTo>
                  <a:lnTo>
                    <a:pt x="1046919" y="865491"/>
                  </a:lnTo>
                  <a:lnTo>
                    <a:pt x="1095516" y="869408"/>
                  </a:lnTo>
                  <a:lnTo>
                    <a:pt x="8793250" y="869408"/>
                  </a:lnTo>
                  <a:lnTo>
                    <a:pt x="8841838" y="865491"/>
                  </a:lnTo>
                  <a:lnTo>
                    <a:pt x="8887921" y="854153"/>
                  </a:lnTo>
                  <a:lnTo>
                    <a:pt x="8930885" y="836007"/>
                  </a:lnTo>
                  <a:lnTo>
                    <a:pt x="8970115" y="811668"/>
                  </a:lnTo>
                  <a:lnTo>
                    <a:pt x="9004996" y="781751"/>
                  </a:lnTo>
                  <a:lnTo>
                    <a:pt x="9034914" y="746870"/>
                  </a:lnTo>
                  <a:lnTo>
                    <a:pt x="9059253" y="707642"/>
                  </a:lnTo>
                  <a:lnTo>
                    <a:pt x="9077400" y="664679"/>
                  </a:lnTo>
                  <a:lnTo>
                    <a:pt x="9088738" y="618599"/>
                  </a:lnTo>
                  <a:lnTo>
                    <a:pt x="9092655" y="570014"/>
                  </a:lnTo>
                  <a:lnTo>
                    <a:pt x="9092655" y="299729"/>
                  </a:lnTo>
                  <a:lnTo>
                    <a:pt x="9088738" y="251132"/>
                  </a:lnTo>
                  <a:lnTo>
                    <a:pt x="9077400" y="205024"/>
                  </a:lnTo>
                  <a:lnTo>
                    <a:pt x="9059253" y="162023"/>
                  </a:lnTo>
                  <a:lnTo>
                    <a:pt x="9034914" y="122749"/>
                  </a:lnTo>
                  <a:lnTo>
                    <a:pt x="9004996" y="87820"/>
                  </a:lnTo>
                  <a:lnTo>
                    <a:pt x="8970115" y="57854"/>
                  </a:lnTo>
                  <a:lnTo>
                    <a:pt x="8930885" y="33471"/>
                  </a:lnTo>
                  <a:lnTo>
                    <a:pt x="8887921" y="15288"/>
                  </a:lnTo>
                  <a:lnTo>
                    <a:pt x="8841838" y="3925"/>
                  </a:lnTo>
                  <a:lnTo>
                    <a:pt x="8793250" y="0"/>
                  </a:lnTo>
                  <a:lnTo>
                    <a:pt x="1095516" y="0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9389291" y="3691970"/>
              <a:ext cx="9051290" cy="869950"/>
            </a:xfrm>
            <a:custGeom>
              <a:avLst/>
              <a:gdLst/>
              <a:ahLst/>
              <a:cxnLst/>
              <a:rect l="l" t="t" r="r" b="b"/>
              <a:pathLst>
                <a:path w="9051290" h="869950">
                  <a:moveTo>
                    <a:pt x="1053632" y="0"/>
                  </a:moveTo>
                  <a:lnTo>
                    <a:pt x="1005035" y="3925"/>
                  </a:lnTo>
                  <a:lnTo>
                    <a:pt x="958928" y="15288"/>
                  </a:lnTo>
                  <a:lnTo>
                    <a:pt x="915927" y="33471"/>
                  </a:lnTo>
                  <a:lnTo>
                    <a:pt x="876653" y="57854"/>
                  </a:lnTo>
                  <a:lnTo>
                    <a:pt x="841724" y="87820"/>
                  </a:lnTo>
                  <a:lnTo>
                    <a:pt x="811758" y="122749"/>
                  </a:lnTo>
                  <a:lnTo>
                    <a:pt x="787375" y="162023"/>
                  </a:lnTo>
                  <a:lnTo>
                    <a:pt x="769192" y="205024"/>
                  </a:lnTo>
                  <a:lnTo>
                    <a:pt x="757828" y="251132"/>
                  </a:lnTo>
                  <a:lnTo>
                    <a:pt x="753903" y="299729"/>
                  </a:lnTo>
                  <a:lnTo>
                    <a:pt x="753903" y="330157"/>
                  </a:lnTo>
                  <a:lnTo>
                    <a:pt x="0" y="400186"/>
                  </a:lnTo>
                  <a:lnTo>
                    <a:pt x="753903" y="470205"/>
                  </a:lnTo>
                  <a:lnTo>
                    <a:pt x="753903" y="570014"/>
                  </a:lnTo>
                  <a:lnTo>
                    <a:pt x="757828" y="618599"/>
                  </a:lnTo>
                  <a:lnTo>
                    <a:pt x="769192" y="664679"/>
                  </a:lnTo>
                  <a:lnTo>
                    <a:pt x="787375" y="707642"/>
                  </a:lnTo>
                  <a:lnTo>
                    <a:pt x="811758" y="746870"/>
                  </a:lnTo>
                  <a:lnTo>
                    <a:pt x="841724" y="781751"/>
                  </a:lnTo>
                  <a:lnTo>
                    <a:pt x="876653" y="811668"/>
                  </a:lnTo>
                  <a:lnTo>
                    <a:pt x="915927" y="836007"/>
                  </a:lnTo>
                  <a:lnTo>
                    <a:pt x="958928" y="854153"/>
                  </a:lnTo>
                  <a:lnTo>
                    <a:pt x="1005035" y="865491"/>
                  </a:lnTo>
                  <a:lnTo>
                    <a:pt x="1053632" y="869408"/>
                  </a:lnTo>
                  <a:lnTo>
                    <a:pt x="8751367" y="869408"/>
                  </a:lnTo>
                  <a:lnTo>
                    <a:pt x="8799954" y="865491"/>
                  </a:lnTo>
                  <a:lnTo>
                    <a:pt x="8846038" y="854153"/>
                  </a:lnTo>
                  <a:lnTo>
                    <a:pt x="8889002" y="836007"/>
                  </a:lnTo>
                  <a:lnTo>
                    <a:pt x="8928232" y="811668"/>
                  </a:lnTo>
                  <a:lnTo>
                    <a:pt x="8963113" y="781751"/>
                  </a:lnTo>
                  <a:lnTo>
                    <a:pt x="8993030" y="746870"/>
                  </a:lnTo>
                  <a:lnTo>
                    <a:pt x="9017370" y="707642"/>
                  </a:lnTo>
                  <a:lnTo>
                    <a:pt x="9035516" y="664679"/>
                  </a:lnTo>
                  <a:lnTo>
                    <a:pt x="9046855" y="618599"/>
                  </a:lnTo>
                  <a:lnTo>
                    <a:pt x="9050771" y="570014"/>
                  </a:lnTo>
                  <a:lnTo>
                    <a:pt x="9050771" y="299729"/>
                  </a:lnTo>
                  <a:lnTo>
                    <a:pt x="9046855" y="251132"/>
                  </a:lnTo>
                  <a:lnTo>
                    <a:pt x="9035516" y="205024"/>
                  </a:lnTo>
                  <a:lnTo>
                    <a:pt x="9017370" y="162023"/>
                  </a:lnTo>
                  <a:lnTo>
                    <a:pt x="8993030" y="122749"/>
                  </a:lnTo>
                  <a:lnTo>
                    <a:pt x="8963113" y="87820"/>
                  </a:lnTo>
                  <a:lnTo>
                    <a:pt x="8928232" y="57854"/>
                  </a:lnTo>
                  <a:lnTo>
                    <a:pt x="8889002" y="33471"/>
                  </a:lnTo>
                  <a:lnTo>
                    <a:pt x="8846038" y="15288"/>
                  </a:lnTo>
                  <a:lnTo>
                    <a:pt x="8799954" y="3925"/>
                  </a:lnTo>
                  <a:lnTo>
                    <a:pt x="8751367" y="0"/>
                  </a:lnTo>
                  <a:lnTo>
                    <a:pt x="1053632" y="0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4" name="object 134"/>
            <p:cNvSpPr/>
            <p:nvPr/>
          </p:nvSpPr>
          <p:spPr>
            <a:xfrm>
              <a:off x="9291453" y="5310515"/>
              <a:ext cx="9149080" cy="5032375"/>
            </a:xfrm>
            <a:custGeom>
              <a:avLst/>
              <a:gdLst/>
              <a:ahLst/>
              <a:cxnLst/>
              <a:rect l="l" t="t" r="r" b="b"/>
              <a:pathLst>
                <a:path w="9149080" h="5032375">
                  <a:moveTo>
                    <a:pt x="0" y="0"/>
                  </a:moveTo>
                  <a:lnTo>
                    <a:pt x="879229" y="786300"/>
                  </a:lnTo>
                  <a:lnTo>
                    <a:pt x="879208" y="787745"/>
                  </a:lnTo>
                  <a:lnTo>
                    <a:pt x="878905" y="789096"/>
                  </a:lnTo>
                  <a:lnTo>
                    <a:pt x="878905" y="790551"/>
                  </a:lnTo>
                  <a:lnTo>
                    <a:pt x="878905" y="4724002"/>
                  </a:lnTo>
                  <a:lnTo>
                    <a:pt x="882243" y="4769509"/>
                  </a:lnTo>
                  <a:lnTo>
                    <a:pt x="891939" y="4812940"/>
                  </a:lnTo>
                  <a:lnTo>
                    <a:pt x="907518" y="4853821"/>
                  </a:lnTo>
                  <a:lnTo>
                    <a:pt x="928504" y="4891676"/>
                  </a:lnTo>
                  <a:lnTo>
                    <a:pt x="954420" y="4926027"/>
                  </a:lnTo>
                  <a:lnTo>
                    <a:pt x="984791" y="4956400"/>
                  </a:lnTo>
                  <a:lnTo>
                    <a:pt x="1019141" y="4982317"/>
                  </a:lnTo>
                  <a:lnTo>
                    <a:pt x="1056994" y="5003304"/>
                  </a:lnTo>
                  <a:lnTo>
                    <a:pt x="1097874" y="5018884"/>
                  </a:lnTo>
                  <a:lnTo>
                    <a:pt x="1141305" y="5028581"/>
                  </a:lnTo>
                  <a:lnTo>
                    <a:pt x="1186812" y="5031920"/>
                  </a:lnTo>
                  <a:lnTo>
                    <a:pt x="8840369" y="5031920"/>
                  </a:lnTo>
                  <a:lnTo>
                    <a:pt x="8885883" y="5028581"/>
                  </a:lnTo>
                  <a:lnTo>
                    <a:pt x="8929335" y="5018884"/>
                  </a:lnTo>
                  <a:lnTo>
                    <a:pt x="8970247" y="5003304"/>
                  </a:lnTo>
                  <a:lnTo>
                    <a:pt x="9008140" y="4982317"/>
                  </a:lnTo>
                  <a:lnTo>
                    <a:pt x="9042534" y="4956400"/>
                  </a:lnTo>
                  <a:lnTo>
                    <a:pt x="9072951" y="4926027"/>
                  </a:lnTo>
                  <a:lnTo>
                    <a:pt x="9098911" y="4891676"/>
                  </a:lnTo>
                  <a:lnTo>
                    <a:pt x="9119936" y="4853821"/>
                  </a:lnTo>
                  <a:lnTo>
                    <a:pt x="9135547" y="4812940"/>
                  </a:lnTo>
                  <a:lnTo>
                    <a:pt x="9145265" y="4769509"/>
                  </a:lnTo>
                  <a:lnTo>
                    <a:pt x="9148611" y="4724002"/>
                  </a:lnTo>
                  <a:lnTo>
                    <a:pt x="9148611" y="790551"/>
                  </a:lnTo>
                  <a:lnTo>
                    <a:pt x="9145265" y="745045"/>
                  </a:lnTo>
                  <a:lnTo>
                    <a:pt x="9135547" y="701614"/>
                  </a:lnTo>
                  <a:lnTo>
                    <a:pt x="9119936" y="660734"/>
                  </a:lnTo>
                  <a:lnTo>
                    <a:pt x="9098911" y="622881"/>
                  </a:lnTo>
                  <a:lnTo>
                    <a:pt x="9072951" y="588531"/>
                  </a:lnTo>
                  <a:lnTo>
                    <a:pt x="9042534" y="558160"/>
                  </a:lnTo>
                  <a:lnTo>
                    <a:pt x="9008140" y="532244"/>
                  </a:lnTo>
                  <a:lnTo>
                    <a:pt x="8970247" y="511258"/>
                  </a:lnTo>
                  <a:lnTo>
                    <a:pt x="8929335" y="495679"/>
                  </a:lnTo>
                  <a:lnTo>
                    <a:pt x="8885883" y="485982"/>
                  </a:lnTo>
                  <a:lnTo>
                    <a:pt x="8840369" y="482644"/>
                  </a:lnTo>
                  <a:lnTo>
                    <a:pt x="1186812" y="482644"/>
                  </a:lnTo>
                  <a:lnTo>
                    <a:pt x="1154489" y="484374"/>
                  </a:lnTo>
                  <a:lnTo>
                    <a:pt x="1123188" y="489410"/>
                  </a:lnTo>
                  <a:lnTo>
                    <a:pt x="1093021" y="497527"/>
                  </a:lnTo>
                  <a:lnTo>
                    <a:pt x="1064103" y="508497"/>
                  </a:lnTo>
                  <a:lnTo>
                    <a:pt x="0" y="0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5" name="object 135"/>
          <p:cNvSpPr txBox="1"/>
          <p:nvPr/>
        </p:nvSpPr>
        <p:spPr>
          <a:xfrm>
            <a:off x="2781399" y="4772073"/>
            <a:ext cx="1338580" cy="4781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950" b="1" spc="-5" dirty="0">
                <a:latin typeface="Arial"/>
                <a:cs typeface="Arial"/>
              </a:rPr>
              <a:t>Layer</a:t>
            </a:r>
            <a:r>
              <a:rPr sz="2950" b="1" spc="-70" dirty="0">
                <a:latin typeface="Arial"/>
                <a:cs typeface="Arial"/>
              </a:rPr>
              <a:t> </a:t>
            </a:r>
            <a:r>
              <a:rPr sz="2950" b="1" spc="5" dirty="0">
                <a:latin typeface="Arial"/>
                <a:cs typeface="Arial"/>
              </a:rPr>
              <a:t>0</a:t>
            </a:r>
            <a:endParaRPr sz="2950">
              <a:latin typeface="Arial"/>
              <a:cs typeface="Arial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2781399" y="6082603"/>
            <a:ext cx="1338580" cy="9271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14"/>
              </a:spcBef>
            </a:pPr>
            <a:r>
              <a:rPr sz="2950" b="1" spc="5" dirty="0">
                <a:latin typeface="Arial"/>
                <a:cs typeface="Arial"/>
              </a:rPr>
              <a:t>Hidden </a:t>
            </a:r>
            <a:r>
              <a:rPr sz="2950" b="1" spc="-805" dirty="0">
                <a:latin typeface="Arial"/>
                <a:cs typeface="Arial"/>
              </a:rPr>
              <a:t> </a:t>
            </a:r>
            <a:r>
              <a:rPr sz="2950" b="1" spc="-5" dirty="0">
                <a:latin typeface="Arial"/>
                <a:cs typeface="Arial"/>
              </a:rPr>
              <a:t>Layer</a:t>
            </a:r>
            <a:r>
              <a:rPr sz="2950" b="1" spc="-75" dirty="0">
                <a:latin typeface="Arial"/>
                <a:cs typeface="Arial"/>
              </a:rPr>
              <a:t> </a:t>
            </a:r>
            <a:r>
              <a:rPr sz="2950" b="1" spc="5" dirty="0">
                <a:latin typeface="Arial"/>
                <a:cs typeface="Arial"/>
              </a:rPr>
              <a:t>1</a:t>
            </a:r>
            <a:endParaRPr sz="2950" dirty="0">
              <a:latin typeface="Arial"/>
              <a:cs typeface="Arial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2781399" y="7841003"/>
            <a:ext cx="1338580" cy="887094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5080">
              <a:lnSpc>
                <a:spcPts val="3220"/>
              </a:lnSpc>
              <a:spcBef>
                <a:spcPts val="490"/>
              </a:spcBef>
            </a:pPr>
            <a:r>
              <a:rPr sz="2950" b="1" spc="5" dirty="0">
                <a:latin typeface="Arial"/>
                <a:cs typeface="Arial"/>
              </a:rPr>
              <a:t>Hidden </a:t>
            </a:r>
            <a:r>
              <a:rPr sz="2950" b="1" spc="-805" dirty="0">
                <a:latin typeface="Arial"/>
                <a:cs typeface="Arial"/>
              </a:rPr>
              <a:t> </a:t>
            </a:r>
            <a:r>
              <a:rPr sz="2950" b="1" spc="-5" dirty="0">
                <a:latin typeface="Arial"/>
                <a:cs typeface="Arial"/>
              </a:rPr>
              <a:t>Layer</a:t>
            </a:r>
            <a:r>
              <a:rPr sz="2950" b="1" spc="-75" dirty="0">
                <a:latin typeface="Arial"/>
                <a:cs typeface="Arial"/>
              </a:rPr>
              <a:t> </a:t>
            </a:r>
            <a:r>
              <a:rPr sz="2950" b="1" spc="5" dirty="0">
                <a:latin typeface="Arial"/>
                <a:cs typeface="Arial"/>
              </a:rPr>
              <a:t>2</a:t>
            </a:r>
            <a:endParaRPr sz="2950">
              <a:latin typeface="Arial"/>
              <a:cs typeface="Arial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1649936" y="3063875"/>
            <a:ext cx="7233920" cy="457818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39"/>
              </a:spcBef>
            </a:pPr>
            <a:r>
              <a:rPr sz="2950" b="1" spc="-5" dirty="0">
                <a:solidFill>
                  <a:srgbClr val="8A8A8A"/>
                </a:solidFill>
                <a:latin typeface="Arial"/>
                <a:cs typeface="Arial"/>
              </a:rPr>
              <a:t>Inputs</a:t>
            </a:r>
            <a:endParaRPr sz="2950" dirty="0">
              <a:latin typeface="Arial"/>
              <a:cs typeface="Arial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1484026" y="9045416"/>
            <a:ext cx="8803640" cy="1713230"/>
          </a:xfrm>
          <a:prstGeom prst="rect">
            <a:avLst/>
          </a:prstGeom>
        </p:spPr>
        <p:txBody>
          <a:bodyPr vert="horz" wrap="square" lIns="0" tIns="1200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45"/>
              </a:spcBef>
            </a:pPr>
            <a:r>
              <a:rPr sz="2950" b="1" dirty="0">
                <a:solidFill>
                  <a:srgbClr val="8A8A8A"/>
                </a:solidFill>
                <a:latin typeface="Arial"/>
                <a:cs typeface="Arial"/>
              </a:rPr>
              <a:t>Outputs</a:t>
            </a:r>
            <a:endParaRPr sz="2950" dirty="0">
              <a:latin typeface="Arial"/>
              <a:cs typeface="Arial"/>
            </a:endParaRPr>
          </a:p>
          <a:p>
            <a:pPr marL="1625600" marR="5080" indent="-570230">
              <a:lnSpc>
                <a:spcPct val="101600"/>
              </a:lnSpc>
              <a:spcBef>
                <a:spcPts val="855"/>
              </a:spcBef>
            </a:pPr>
            <a:r>
              <a:rPr sz="3300" dirty="0">
                <a:latin typeface="Arial" panose="020B0604020202020204" pitchFamily="34" charset="0"/>
                <a:cs typeface="Arial" panose="020B0604020202020204" pitchFamily="34" charset="0"/>
              </a:rPr>
              <a:t>The dimensionality of these </a:t>
            </a:r>
            <a:r>
              <a:rPr sz="3300" i="1" dirty="0">
                <a:solidFill>
                  <a:srgbClr val="008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hidden </a:t>
            </a:r>
            <a:r>
              <a:rPr sz="3300" dirty="0">
                <a:latin typeface="Arial" panose="020B0604020202020204" pitchFamily="34" charset="0"/>
                <a:cs typeface="Arial" panose="020B0604020202020204" pitchFamily="34" charset="0"/>
              </a:rPr>
              <a:t>layers  determines the </a:t>
            </a:r>
            <a:r>
              <a:rPr sz="3300" b="1" dirty="0">
                <a:latin typeface="Arial" panose="020B0604020202020204" pitchFamily="34" charset="0"/>
                <a:cs typeface="Arial" panose="020B0604020202020204" pitchFamily="34" charset="0"/>
              </a:rPr>
              <a:t>width </a:t>
            </a:r>
            <a:r>
              <a:rPr sz="3300" dirty="0">
                <a:latin typeface="Arial" panose="020B0604020202020204" pitchFamily="34" charset="0"/>
                <a:cs typeface="Arial" panose="020B0604020202020204" pitchFamily="34" charset="0"/>
              </a:rPr>
              <a:t>of the model.</a:t>
            </a:r>
          </a:p>
        </p:txBody>
      </p:sp>
      <p:grpSp>
        <p:nvGrpSpPr>
          <p:cNvPr id="143" name="群組 142">
            <a:extLst>
              <a:ext uri="{FF2B5EF4-FFF2-40B4-BE49-F238E27FC236}">
                <a16:creationId xmlns:a16="http://schemas.microsoft.com/office/drawing/2014/main" id="{BC309BBC-0635-8052-E4EC-AF7A20255AA2}"/>
              </a:ext>
            </a:extLst>
          </p:cNvPr>
          <p:cNvGrpSpPr/>
          <p:nvPr/>
        </p:nvGrpSpPr>
        <p:grpSpPr>
          <a:xfrm>
            <a:off x="10897864" y="6479343"/>
            <a:ext cx="7944502" cy="4235046"/>
            <a:chOff x="10902245" y="3535838"/>
            <a:chExt cx="7944502" cy="4235046"/>
          </a:xfrm>
        </p:grpSpPr>
        <p:grpSp>
          <p:nvGrpSpPr>
            <p:cNvPr id="144" name="object 19">
              <a:extLst>
                <a:ext uri="{FF2B5EF4-FFF2-40B4-BE49-F238E27FC236}">
                  <a16:creationId xmlns:a16="http://schemas.microsoft.com/office/drawing/2014/main" id="{51164657-FF84-A6E2-2E72-E823D611EB27}"/>
                </a:ext>
              </a:extLst>
            </p:cNvPr>
            <p:cNvGrpSpPr/>
            <p:nvPr/>
          </p:nvGrpSpPr>
          <p:grpSpPr>
            <a:xfrm>
              <a:off x="12228609" y="4332768"/>
              <a:ext cx="3446779" cy="2737485"/>
              <a:chOff x="12228609" y="4332768"/>
              <a:chExt cx="3446779" cy="2737485"/>
            </a:xfrm>
          </p:grpSpPr>
          <p:sp>
            <p:nvSpPr>
              <p:cNvPr id="178" name="object 20">
                <a:extLst>
                  <a:ext uri="{FF2B5EF4-FFF2-40B4-BE49-F238E27FC236}">
                    <a16:creationId xmlns:a16="http://schemas.microsoft.com/office/drawing/2014/main" id="{2A805B66-A3D2-F94B-83BC-7152AF8E3863}"/>
                  </a:ext>
                </a:extLst>
              </p:cNvPr>
              <p:cNvSpPr/>
              <p:nvPr/>
            </p:nvSpPr>
            <p:spPr>
              <a:xfrm>
                <a:off x="13536705" y="4642979"/>
                <a:ext cx="2112645" cy="2112645"/>
              </a:xfrm>
              <a:custGeom>
                <a:avLst/>
                <a:gdLst/>
                <a:ahLst/>
                <a:cxnLst/>
                <a:rect l="l" t="t" r="r" b="b"/>
                <a:pathLst>
                  <a:path w="2112644" h="2112645">
                    <a:moveTo>
                      <a:pt x="1802795" y="309312"/>
                    </a:moveTo>
                    <a:lnTo>
                      <a:pt x="1836209" y="344262"/>
                    </a:lnTo>
                    <a:lnTo>
                      <a:pt x="1867713" y="380333"/>
                    </a:lnTo>
                    <a:lnTo>
                      <a:pt x="1897308" y="417458"/>
                    </a:lnTo>
                    <a:lnTo>
                      <a:pt x="1924993" y="455571"/>
                    </a:lnTo>
                    <a:lnTo>
                      <a:pt x="1950769" y="494608"/>
                    </a:lnTo>
                    <a:lnTo>
                      <a:pt x="1974636" y="534501"/>
                    </a:lnTo>
                    <a:lnTo>
                      <a:pt x="1996593" y="575184"/>
                    </a:lnTo>
                    <a:lnTo>
                      <a:pt x="2016641" y="616593"/>
                    </a:lnTo>
                    <a:lnTo>
                      <a:pt x="2034780" y="658661"/>
                    </a:lnTo>
                    <a:lnTo>
                      <a:pt x="2051009" y="701322"/>
                    </a:lnTo>
                    <a:lnTo>
                      <a:pt x="2065329" y="744510"/>
                    </a:lnTo>
                    <a:lnTo>
                      <a:pt x="2077740" y="788160"/>
                    </a:lnTo>
                    <a:lnTo>
                      <a:pt x="2088241" y="832205"/>
                    </a:lnTo>
                    <a:lnTo>
                      <a:pt x="2096833" y="876579"/>
                    </a:lnTo>
                    <a:lnTo>
                      <a:pt x="2103516" y="921217"/>
                    </a:lnTo>
                    <a:lnTo>
                      <a:pt x="2108289" y="966053"/>
                    </a:lnTo>
                    <a:lnTo>
                      <a:pt x="2111153" y="1011020"/>
                    </a:lnTo>
                    <a:lnTo>
                      <a:pt x="2112108" y="1056054"/>
                    </a:lnTo>
                    <a:lnTo>
                      <a:pt x="2111153" y="1101087"/>
                    </a:lnTo>
                    <a:lnTo>
                      <a:pt x="2108289" y="1146055"/>
                    </a:lnTo>
                    <a:lnTo>
                      <a:pt x="2103516" y="1190890"/>
                    </a:lnTo>
                    <a:lnTo>
                      <a:pt x="2096833" y="1235529"/>
                    </a:lnTo>
                    <a:lnTo>
                      <a:pt x="2088241" y="1279903"/>
                    </a:lnTo>
                    <a:lnTo>
                      <a:pt x="2077740" y="1323948"/>
                    </a:lnTo>
                    <a:lnTo>
                      <a:pt x="2065329" y="1367597"/>
                    </a:lnTo>
                    <a:lnTo>
                      <a:pt x="2051009" y="1410785"/>
                    </a:lnTo>
                    <a:lnTo>
                      <a:pt x="2034780" y="1453446"/>
                    </a:lnTo>
                    <a:lnTo>
                      <a:pt x="2016641" y="1495514"/>
                    </a:lnTo>
                    <a:lnTo>
                      <a:pt x="1996593" y="1536923"/>
                    </a:lnTo>
                    <a:lnTo>
                      <a:pt x="1974636" y="1577607"/>
                    </a:lnTo>
                    <a:lnTo>
                      <a:pt x="1950769" y="1617500"/>
                    </a:lnTo>
                    <a:lnTo>
                      <a:pt x="1924993" y="1656536"/>
                    </a:lnTo>
                    <a:lnTo>
                      <a:pt x="1897308" y="1694650"/>
                    </a:lnTo>
                    <a:lnTo>
                      <a:pt x="1867713" y="1731775"/>
                    </a:lnTo>
                    <a:lnTo>
                      <a:pt x="1836209" y="1767845"/>
                    </a:lnTo>
                    <a:lnTo>
                      <a:pt x="1802795" y="1802795"/>
                    </a:lnTo>
                    <a:lnTo>
                      <a:pt x="1767845" y="1836209"/>
                    </a:lnTo>
                    <a:lnTo>
                      <a:pt x="1731775" y="1867713"/>
                    </a:lnTo>
                    <a:lnTo>
                      <a:pt x="1694650" y="1897308"/>
                    </a:lnTo>
                    <a:lnTo>
                      <a:pt x="1656536" y="1924993"/>
                    </a:lnTo>
                    <a:lnTo>
                      <a:pt x="1617500" y="1950769"/>
                    </a:lnTo>
                    <a:lnTo>
                      <a:pt x="1577607" y="1974636"/>
                    </a:lnTo>
                    <a:lnTo>
                      <a:pt x="1536923" y="1996593"/>
                    </a:lnTo>
                    <a:lnTo>
                      <a:pt x="1495514" y="2016641"/>
                    </a:lnTo>
                    <a:lnTo>
                      <a:pt x="1453446" y="2034780"/>
                    </a:lnTo>
                    <a:lnTo>
                      <a:pt x="1410785" y="2051009"/>
                    </a:lnTo>
                    <a:lnTo>
                      <a:pt x="1367597" y="2065329"/>
                    </a:lnTo>
                    <a:lnTo>
                      <a:pt x="1323948" y="2077740"/>
                    </a:lnTo>
                    <a:lnTo>
                      <a:pt x="1279903" y="2088241"/>
                    </a:lnTo>
                    <a:lnTo>
                      <a:pt x="1235529" y="2096833"/>
                    </a:lnTo>
                    <a:lnTo>
                      <a:pt x="1190890" y="2103516"/>
                    </a:lnTo>
                    <a:lnTo>
                      <a:pt x="1146055" y="2108289"/>
                    </a:lnTo>
                    <a:lnTo>
                      <a:pt x="1101087" y="2111153"/>
                    </a:lnTo>
                    <a:lnTo>
                      <a:pt x="1056054" y="2112108"/>
                    </a:lnTo>
                    <a:lnTo>
                      <a:pt x="1011020" y="2111153"/>
                    </a:lnTo>
                    <a:lnTo>
                      <a:pt x="966053" y="2108289"/>
                    </a:lnTo>
                    <a:lnTo>
                      <a:pt x="921217" y="2103516"/>
                    </a:lnTo>
                    <a:lnTo>
                      <a:pt x="876579" y="2096833"/>
                    </a:lnTo>
                    <a:lnTo>
                      <a:pt x="832205" y="2088241"/>
                    </a:lnTo>
                    <a:lnTo>
                      <a:pt x="788160" y="2077740"/>
                    </a:lnTo>
                    <a:lnTo>
                      <a:pt x="744510" y="2065329"/>
                    </a:lnTo>
                    <a:lnTo>
                      <a:pt x="701322" y="2051009"/>
                    </a:lnTo>
                    <a:lnTo>
                      <a:pt x="658661" y="2034780"/>
                    </a:lnTo>
                    <a:lnTo>
                      <a:pt x="616593" y="2016641"/>
                    </a:lnTo>
                    <a:lnTo>
                      <a:pt x="575184" y="1996593"/>
                    </a:lnTo>
                    <a:lnTo>
                      <a:pt x="534501" y="1974636"/>
                    </a:lnTo>
                    <a:lnTo>
                      <a:pt x="494608" y="1950769"/>
                    </a:lnTo>
                    <a:lnTo>
                      <a:pt x="455571" y="1924993"/>
                    </a:lnTo>
                    <a:lnTo>
                      <a:pt x="417458" y="1897308"/>
                    </a:lnTo>
                    <a:lnTo>
                      <a:pt x="380333" y="1867713"/>
                    </a:lnTo>
                    <a:lnTo>
                      <a:pt x="344262" y="1836209"/>
                    </a:lnTo>
                    <a:lnTo>
                      <a:pt x="309312" y="1802795"/>
                    </a:lnTo>
                    <a:lnTo>
                      <a:pt x="275899" y="1767845"/>
                    </a:lnTo>
                    <a:lnTo>
                      <a:pt x="244395" y="1731775"/>
                    </a:lnTo>
                    <a:lnTo>
                      <a:pt x="214800" y="1694650"/>
                    </a:lnTo>
                    <a:lnTo>
                      <a:pt x="187115" y="1656536"/>
                    </a:lnTo>
                    <a:lnTo>
                      <a:pt x="161338" y="1617500"/>
                    </a:lnTo>
                    <a:lnTo>
                      <a:pt x="137472" y="1577607"/>
                    </a:lnTo>
                    <a:lnTo>
                      <a:pt x="115514" y="1536923"/>
                    </a:lnTo>
                    <a:lnTo>
                      <a:pt x="95466" y="1495514"/>
                    </a:lnTo>
                    <a:lnTo>
                      <a:pt x="77328" y="1453446"/>
                    </a:lnTo>
                    <a:lnTo>
                      <a:pt x="61098" y="1410785"/>
                    </a:lnTo>
                    <a:lnTo>
                      <a:pt x="46778" y="1367597"/>
                    </a:lnTo>
                    <a:lnTo>
                      <a:pt x="34368" y="1323948"/>
                    </a:lnTo>
                    <a:lnTo>
                      <a:pt x="23866" y="1279903"/>
                    </a:lnTo>
                    <a:lnTo>
                      <a:pt x="15274" y="1235529"/>
                    </a:lnTo>
                    <a:lnTo>
                      <a:pt x="8592" y="1190890"/>
                    </a:lnTo>
                    <a:lnTo>
                      <a:pt x="3818" y="1146055"/>
                    </a:lnTo>
                    <a:lnTo>
                      <a:pt x="954" y="1101087"/>
                    </a:lnTo>
                    <a:lnTo>
                      <a:pt x="0" y="1056054"/>
                    </a:lnTo>
                    <a:lnTo>
                      <a:pt x="954" y="1011020"/>
                    </a:lnTo>
                    <a:lnTo>
                      <a:pt x="3818" y="966053"/>
                    </a:lnTo>
                    <a:lnTo>
                      <a:pt x="8592" y="921217"/>
                    </a:lnTo>
                    <a:lnTo>
                      <a:pt x="15274" y="876579"/>
                    </a:lnTo>
                    <a:lnTo>
                      <a:pt x="23866" y="832205"/>
                    </a:lnTo>
                    <a:lnTo>
                      <a:pt x="34368" y="788160"/>
                    </a:lnTo>
                    <a:lnTo>
                      <a:pt x="46778" y="744510"/>
                    </a:lnTo>
                    <a:lnTo>
                      <a:pt x="61098" y="701322"/>
                    </a:lnTo>
                    <a:lnTo>
                      <a:pt x="77328" y="658661"/>
                    </a:lnTo>
                    <a:lnTo>
                      <a:pt x="95466" y="616593"/>
                    </a:lnTo>
                    <a:lnTo>
                      <a:pt x="115514" y="575184"/>
                    </a:lnTo>
                    <a:lnTo>
                      <a:pt x="137472" y="534501"/>
                    </a:lnTo>
                    <a:lnTo>
                      <a:pt x="161338" y="494608"/>
                    </a:lnTo>
                    <a:lnTo>
                      <a:pt x="187115" y="455571"/>
                    </a:lnTo>
                    <a:lnTo>
                      <a:pt x="214800" y="417458"/>
                    </a:lnTo>
                    <a:lnTo>
                      <a:pt x="244395" y="380333"/>
                    </a:lnTo>
                    <a:lnTo>
                      <a:pt x="275899" y="344262"/>
                    </a:lnTo>
                    <a:lnTo>
                      <a:pt x="309312" y="309312"/>
                    </a:lnTo>
                    <a:lnTo>
                      <a:pt x="344262" y="275899"/>
                    </a:lnTo>
                    <a:lnTo>
                      <a:pt x="380333" y="244395"/>
                    </a:lnTo>
                    <a:lnTo>
                      <a:pt x="417458" y="214800"/>
                    </a:lnTo>
                    <a:lnTo>
                      <a:pt x="455571" y="187115"/>
                    </a:lnTo>
                    <a:lnTo>
                      <a:pt x="494608" y="161338"/>
                    </a:lnTo>
                    <a:lnTo>
                      <a:pt x="534501" y="137472"/>
                    </a:lnTo>
                    <a:lnTo>
                      <a:pt x="575184" y="115514"/>
                    </a:lnTo>
                    <a:lnTo>
                      <a:pt x="616593" y="95466"/>
                    </a:lnTo>
                    <a:lnTo>
                      <a:pt x="658661" y="77328"/>
                    </a:lnTo>
                    <a:lnTo>
                      <a:pt x="701322" y="61098"/>
                    </a:lnTo>
                    <a:lnTo>
                      <a:pt x="744510" y="46778"/>
                    </a:lnTo>
                    <a:lnTo>
                      <a:pt x="788160" y="34368"/>
                    </a:lnTo>
                    <a:lnTo>
                      <a:pt x="832205" y="23866"/>
                    </a:lnTo>
                    <a:lnTo>
                      <a:pt x="876579" y="15274"/>
                    </a:lnTo>
                    <a:lnTo>
                      <a:pt x="921217" y="8592"/>
                    </a:lnTo>
                    <a:lnTo>
                      <a:pt x="966053" y="3818"/>
                    </a:lnTo>
                    <a:lnTo>
                      <a:pt x="1011020" y="954"/>
                    </a:lnTo>
                    <a:lnTo>
                      <a:pt x="1056054" y="0"/>
                    </a:lnTo>
                    <a:lnTo>
                      <a:pt x="1101087" y="954"/>
                    </a:lnTo>
                    <a:lnTo>
                      <a:pt x="1146055" y="3818"/>
                    </a:lnTo>
                    <a:lnTo>
                      <a:pt x="1190890" y="8592"/>
                    </a:lnTo>
                    <a:lnTo>
                      <a:pt x="1235529" y="15274"/>
                    </a:lnTo>
                    <a:lnTo>
                      <a:pt x="1279903" y="23866"/>
                    </a:lnTo>
                    <a:lnTo>
                      <a:pt x="1323948" y="34368"/>
                    </a:lnTo>
                    <a:lnTo>
                      <a:pt x="1367597" y="46778"/>
                    </a:lnTo>
                    <a:lnTo>
                      <a:pt x="1410785" y="61098"/>
                    </a:lnTo>
                    <a:lnTo>
                      <a:pt x="1453446" y="77328"/>
                    </a:lnTo>
                    <a:lnTo>
                      <a:pt x="1495514" y="95466"/>
                    </a:lnTo>
                    <a:lnTo>
                      <a:pt x="1536923" y="115514"/>
                    </a:lnTo>
                    <a:lnTo>
                      <a:pt x="1577607" y="137472"/>
                    </a:lnTo>
                    <a:lnTo>
                      <a:pt x="1617500" y="161338"/>
                    </a:lnTo>
                    <a:lnTo>
                      <a:pt x="1656536" y="187115"/>
                    </a:lnTo>
                    <a:lnTo>
                      <a:pt x="1694650" y="214800"/>
                    </a:lnTo>
                    <a:lnTo>
                      <a:pt x="1731775" y="244395"/>
                    </a:lnTo>
                    <a:lnTo>
                      <a:pt x="1767845" y="275899"/>
                    </a:lnTo>
                    <a:lnTo>
                      <a:pt x="1802795" y="309312"/>
                    </a:lnTo>
                    <a:close/>
                  </a:path>
                </a:pathLst>
              </a:custGeom>
              <a:ln w="52354">
                <a:solidFill>
                  <a:srgbClr val="0080CC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object 21">
                <a:extLst>
                  <a:ext uri="{FF2B5EF4-FFF2-40B4-BE49-F238E27FC236}">
                    <a16:creationId xmlns:a16="http://schemas.microsoft.com/office/drawing/2014/main" id="{265BFC13-06B9-2144-0290-270E1C42FE5B}"/>
                  </a:ext>
                </a:extLst>
              </p:cNvPr>
              <p:cNvSpPr/>
              <p:nvPr/>
            </p:nvSpPr>
            <p:spPr>
              <a:xfrm>
                <a:off x="12692493" y="4353723"/>
                <a:ext cx="713740" cy="713740"/>
              </a:xfrm>
              <a:custGeom>
                <a:avLst/>
                <a:gdLst/>
                <a:ahLst/>
                <a:cxnLst/>
                <a:rect l="l" t="t" r="r" b="b"/>
                <a:pathLst>
                  <a:path w="713740" h="713739">
                    <a:moveTo>
                      <a:pt x="0" y="0"/>
                    </a:moveTo>
                    <a:lnTo>
                      <a:pt x="698474" y="698474"/>
                    </a:lnTo>
                    <a:lnTo>
                      <a:pt x="713282" y="713282"/>
                    </a:lnTo>
                  </a:path>
                </a:pathLst>
              </a:custGeom>
              <a:ln w="41883">
                <a:solidFill>
                  <a:srgbClr val="8A8A8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0" name="object 22">
                <a:extLst>
                  <a:ext uri="{FF2B5EF4-FFF2-40B4-BE49-F238E27FC236}">
                    <a16:creationId xmlns:a16="http://schemas.microsoft.com/office/drawing/2014/main" id="{12D15F64-2944-187C-5CEC-401E066FE3B2}"/>
                  </a:ext>
                </a:extLst>
              </p:cNvPr>
              <p:cNvSpPr/>
              <p:nvPr/>
            </p:nvSpPr>
            <p:spPr>
              <a:xfrm>
                <a:off x="13328777" y="4990007"/>
                <a:ext cx="186690" cy="186690"/>
              </a:xfrm>
              <a:custGeom>
                <a:avLst/>
                <a:gdLst/>
                <a:ahLst/>
                <a:cxnLst/>
                <a:rect l="l" t="t" r="r" b="b"/>
                <a:pathLst>
                  <a:path w="186690" h="186689">
                    <a:moveTo>
                      <a:pt x="124383" y="0"/>
                    </a:moveTo>
                    <a:lnTo>
                      <a:pt x="0" y="124383"/>
                    </a:lnTo>
                    <a:lnTo>
                      <a:pt x="186580" y="186580"/>
                    </a:lnTo>
                    <a:lnTo>
                      <a:pt x="124383" y="0"/>
                    </a:lnTo>
                    <a:close/>
                  </a:path>
                </a:pathLst>
              </a:custGeom>
              <a:solidFill>
                <a:srgbClr val="8A8A8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1" name="object 23">
                <a:extLst>
                  <a:ext uri="{FF2B5EF4-FFF2-40B4-BE49-F238E27FC236}">
                    <a16:creationId xmlns:a16="http://schemas.microsoft.com/office/drawing/2014/main" id="{75211E64-8DA6-E2B6-AD00-1138D80DF1CC}"/>
                  </a:ext>
                </a:extLst>
              </p:cNvPr>
              <p:cNvSpPr/>
              <p:nvPr/>
            </p:nvSpPr>
            <p:spPr>
              <a:xfrm>
                <a:off x="12249564" y="5699032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8A8A8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2" name="object 24">
                <a:extLst>
                  <a:ext uri="{FF2B5EF4-FFF2-40B4-BE49-F238E27FC236}">
                    <a16:creationId xmlns:a16="http://schemas.microsoft.com/office/drawing/2014/main" id="{B51549F8-D3CF-D10A-0974-0C3951B7A4FF}"/>
                  </a:ext>
                </a:extLst>
              </p:cNvPr>
              <p:cNvSpPr/>
              <p:nvPr/>
            </p:nvSpPr>
            <p:spPr>
              <a:xfrm>
                <a:off x="13313615" y="5611077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30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8A8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object 25">
                <a:extLst>
                  <a:ext uri="{FF2B5EF4-FFF2-40B4-BE49-F238E27FC236}">
                    <a16:creationId xmlns:a16="http://schemas.microsoft.com/office/drawing/2014/main" id="{1B5D6D89-BD38-E0F7-0994-987A2A875D46}"/>
                  </a:ext>
                </a:extLst>
              </p:cNvPr>
              <p:cNvSpPr/>
              <p:nvPr/>
            </p:nvSpPr>
            <p:spPr>
              <a:xfrm>
                <a:off x="12690074" y="6331065"/>
                <a:ext cx="718185" cy="718185"/>
              </a:xfrm>
              <a:custGeom>
                <a:avLst/>
                <a:gdLst/>
                <a:ahLst/>
                <a:cxnLst/>
                <a:rect l="l" t="t" r="r" b="b"/>
                <a:pathLst>
                  <a:path w="718184" h="718184">
                    <a:moveTo>
                      <a:pt x="0" y="718117"/>
                    </a:moveTo>
                    <a:lnTo>
                      <a:pt x="703309" y="14808"/>
                    </a:lnTo>
                    <a:lnTo>
                      <a:pt x="718117" y="0"/>
                    </a:lnTo>
                  </a:path>
                </a:pathLst>
              </a:custGeom>
              <a:ln w="41883">
                <a:solidFill>
                  <a:srgbClr val="8A8A8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object 26">
                <a:extLst>
                  <a:ext uri="{FF2B5EF4-FFF2-40B4-BE49-F238E27FC236}">
                    <a16:creationId xmlns:a16="http://schemas.microsoft.com/office/drawing/2014/main" id="{CD232A61-20D6-F6B8-E218-5C7D83187C53}"/>
                  </a:ext>
                </a:extLst>
              </p:cNvPr>
              <p:cNvSpPr/>
              <p:nvPr/>
            </p:nvSpPr>
            <p:spPr>
              <a:xfrm>
                <a:off x="13331185" y="6221483"/>
                <a:ext cx="186690" cy="186690"/>
              </a:xfrm>
              <a:custGeom>
                <a:avLst/>
                <a:gdLst/>
                <a:ahLst/>
                <a:cxnLst/>
                <a:rect l="l" t="t" r="r" b="b"/>
                <a:pathLst>
                  <a:path w="186690" h="186689">
                    <a:moveTo>
                      <a:pt x="186591" y="0"/>
                    </a:moveTo>
                    <a:lnTo>
                      <a:pt x="0" y="62197"/>
                    </a:lnTo>
                    <a:lnTo>
                      <a:pt x="124394" y="186580"/>
                    </a:lnTo>
                    <a:lnTo>
                      <a:pt x="186591" y="0"/>
                    </a:lnTo>
                    <a:close/>
                  </a:path>
                </a:pathLst>
              </a:custGeom>
              <a:solidFill>
                <a:srgbClr val="8A8A8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5" name="object 27">
                <a:extLst>
                  <a:ext uri="{FF2B5EF4-FFF2-40B4-BE49-F238E27FC236}">
                    <a16:creationId xmlns:a16="http://schemas.microsoft.com/office/drawing/2014/main" id="{B54AC1D2-D0D2-8D41-4F12-1EBC4B5C8D54}"/>
                  </a:ext>
                </a:extLst>
              </p:cNvPr>
              <p:cNvSpPr/>
              <p:nvPr/>
            </p:nvSpPr>
            <p:spPr>
              <a:xfrm>
                <a:off x="15293597" y="4915786"/>
                <a:ext cx="0" cy="1566545"/>
              </a:xfrm>
              <a:custGeom>
                <a:avLst/>
                <a:gdLst/>
                <a:ahLst/>
                <a:cxnLst/>
                <a:rect l="l" t="t" r="r" b="b"/>
                <a:pathLst>
                  <a:path h="1566545">
                    <a:moveTo>
                      <a:pt x="0" y="1566496"/>
                    </a:moveTo>
                    <a:lnTo>
                      <a:pt x="0" y="0"/>
                    </a:lnTo>
                  </a:path>
                </a:pathLst>
              </a:custGeom>
              <a:ln w="52354">
                <a:solidFill>
                  <a:srgbClr val="0080CC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5" name="object 35">
              <a:extLst>
                <a:ext uri="{FF2B5EF4-FFF2-40B4-BE49-F238E27FC236}">
                  <a16:creationId xmlns:a16="http://schemas.microsoft.com/office/drawing/2014/main" id="{0972DAFD-0693-0E4C-D993-749984093295}"/>
                </a:ext>
              </a:extLst>
            </p:cNvPr>
            <p:cNvGrpSpPr/>
            <p:nvPr/>
          </p:nvGrpSpPr>
          <p:grpSpPr>
            <a:xfrm>
              <a:off x="14582282" y="5611077"/>
              <a:ext cx="2353945" cy="1590675"/>
              <a:chOff x="14582282" y="5611077"/>
              <a:chExt cx="2353945" cy="1590675"/>
            </a:xfrm>
          </p:grpSpPr>
          <p:sp>
            <p:nvSpPr>
              <p:cNvPr id="173" name="object 36">
                <a:extLst>
                  <a:ext uri="{FF2B5EF4-FFF2-40B4-BE49-F238E27FC236}">
                    <a16:creationId xmlns:a16="http://schemas.microsoft.com/office/drawing/2014/main" id="{65875AAC-17DC-F9AB-8C22-3DBE157CDFEB}"/>
                  </a:ext>
                </a:extLst>
              </p:cNvPr>
              <p:cNvSpPr/>
              <p:nvPr/>
            </p:nvSpPr>
            <p:spPr>
              <a:xfrm>
                <a:off x="15695982" y="5699032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00ADB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object 37">
                <a:extLst>
                  <a:ext uri="{FF2B5EF4-FFF2-40B4-BE49-F238E27FC236}">
                    <a16:creationId xmlns:a16="http://schemas.microsoft.com/office/drawing/2014/main" id="{4F117E92-D66C-E2BC-CE9E-DC0B1FB00F1C}"/>
                  </a:ext>
                </a:extLst>
              </p:cNvPr>
              <p:cNvSpPr/>
              <p:nvPr/>
            </p:nvSpPr>
            <p:spPr>
              <a:xfrm>
                <a:off x="16760045" y="5611077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30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ADB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object 38">
                <a:extLst>
                  <a:ext uri="{FF2B5EF4-FFF2-40B4-BE49-F238E27FC236}">
                    <a16:creationId xmlns:a16="http://schemas.microsoft.com/office/drawing/2014/main" id="{46AF156D-1570-162C-EEE7-0179149D0176}"/>
                  </a:ext>
                </a:extLst>
              </p:cNvPr>
              <p:cNvSpPr/>
              <p:nvPr/>
            </p:nvSpPr>
            <p:spPr>
              <a:xfrm>
                <a:off x="15566339" y="6218057"/>
                <a:ext cx="264795" cy="482600"/>
              </a:xfrm>
              <a:custGeom>
                <a:avLst/>
                <a:gdLst/>
                <a:ahLst/>
                <a:cxnLst/>
                <a:rect l="l" t="t" r="r" b="b"/>
                <a:pathLst>
                  <a:path w="264794" h="482600">
                    <a:moveTo>
                      <a:pt x="245862" y="482589"/>
                    </a:moveTo>
                    <a:lnTo>
                      <a:pt x="0" y="9659"/>
                    </a:lnTo>
                    <a:lnTo>
                      <a:pt x="18580" y="0"/>
                    </a:lnTo>
                    <a:lnTo>
                      <a:pt x="264443" y="472929"/>
                    </a:lnTo>
                    <a:lnTo>
                      <a:pt x="245862" y="482589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object 39">
                <a:extLst>
                  <a:ext uri="{FF2B5EF4-FFF2-40B4-BE49-F238E27FC236}">
                    <a16:creationId xmlns:a16="http://schemas.microsoft.com/office/drawing/2014/main" id="{ED40A26E-AD4F-7E39-8ECA-422D440F0D9D}"/>
                  </a:ext>
                </a:extLst>
              </p:cNvPr>
              <p:cNvSpPr/>
              <p:nvPr/>
            </p:nvSpPr>
            <p:spPr>
              <a:xfrm>
                <a:off x="14592759" y="6810837"/>
                <a:ext cx="0" cy="381000"/>
              </a:xfrm>
              <a:custGeom>
                <a:avLst/>
                <a:gdLst/>
                <a:ahLst/>
                <a:cxnLst/>
                <a:rect l="l" t="t" r="r" b="b"/>
                <a:pathLst>
                  <a:path h="381000">
                    <a:moveTo>
                      <a:pt x="0" y="380386"/>
                    </a:moveTo>
                    <a:lnTo>
                      <a:pt x="0" y="0"/>
                    </a:lnTo>
                  </a:path>
                </a:pathLst>
              </a:custGeom>
              <a:ln w="20941">
                <a:solidFill>
                  <a:srgbClr val="0080CC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object 40">
                <a:extLst>
                  <a:ext uri="{FF2B5EF4-FFF2-40B4-BE49-F238E27FC236}">
                    <a16:creationId xmlns:a16="http://schemas.microsoft.com/office/drawing/2014/main" id="{83A62078-252D-0C5C-9377-C5942665CD86}"/>
                  </a:ext>
                </a:extLst>
              </p:cNvPr>
              <p:cNvSpPr/>
              <p:nvPr/>
            </p:nvSpPr>
            <p:spPr>
              <a:xfrm>
                <a:off x="16303107" y="5737141"/>
                <a:ext cx="234315" cy="234315"/>
              </a:xfrm>
              <a:custGeom>
                <a:avLst/>
                <a:gdLst/>
                <a:ahLst/>
                <a:cxnLst/>
                <a:rect l="l" t="t" r="r" b="b"/>
                <a:pathLst>
                  <a:path w="234315" h="234314">
                    <a:moveTo>
                      <a:pt x="14808" y="0"/>
                    </a:moveTo>
                    <a:lnTo>
                      <a:pt x="233960" y="219152"/>
                    </a:lnTo>
                    <a:lnTo>
                      <a:pt x="219152" y="233960"/>
                    </a:lnTo>
                    <a:lnTo>
                      <a:pt x="0" y="14808"/>
                    </a:lnTo>
                    <a:lnTo>
                      <a:pt x="14808" y="0"/>
                    </a:lnTo>
                    <a:close/>
                  </a:path>
                </a:pathLst>
              </a:custGeom>
              <a:solidFill>
                <a:srgbClr val="00ADBA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6" name="object 46">
              <a:extLst>
                <a:ext uri="{FF2B5EF4-FFF2-40B4-BE49-F238E27FC236}">
                  <a16:creationId xmlns:a16="http://schemas.microsoft.com/office/drawing/2014/main" id="{DDC40708-CA92-91FD-32D4-BC5E21678DD9}"/>
                </a:ext>
              </a:extLst>
            </p:cNvPr>
            <p:cNvSpPr txBox="1"/>
            <p:nvPr/>
          </p:nvSpPr>
          <p:spPr>
            <a:xfrm>
              <a:off x="15695910" y="6702913"/>
              <a:ext cx="1508760" cy="825500"/>
            </a:xfrm>
            <a:prstGeom prst="rect">
              <a:avLst/>
            </a:prstGeom>
          </p:spPr>
          <p:txBody>
            <a:bodyPr vert="horz" wrap="square" lIns="0" tIns="15875" rIns="0" bIns="0" rtlCol="0">
              <a:spAutoFit/>
            </a:bodyPr>
            <a:lstStyle/>
            <a:p>
              <a:pPr marL="102235" marR="5080" indent="-90170">
                <a:lnSpc>
                  <a:spcPct val="100400"/>
                </a:lnSpc>
                <a:spcBef>
                  <a:spcPts val="125"/>
                </a:spcBef>
              </a:pPr>
              <a:r>
                <a:rPr sz="2600" spc="-15" dirty="0">
                  <a:latin typeface="Arial" panose="020B0604020202020204" pitchFamily="34" charset="0"/>
                  <a:cs typeface="Arial" panose="020B0604020202020204" pitchFamily="34" charset="0"/>
                </a:rPr>
                <a:t>Activation  </a:t>
              </a:r>
              <a:r>
                <a:rPr sz="2600" spc="20" dirty="0">
                  <a:latin typeface="Arial" panose="020B0604020202020204" pitchFamily="34" charset="0"/>
                  <a:cs typeface="Arial" panose="020B0604020202020204" pitchFamily="34" charset="0"/>
                </a:rPr>
                <a:t>Function</a:t>
              </a:r>
              <a:endParaRPr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object 47">
              <a:extLst>
                <a:ext uri="{FF2B5EF4-FFF2-40B4-BE49-F238E27FC236}">
                  <a16:creationId xmlns:a16="http://schemas.microsoft.com/office/drawing/2014/main" id="{B0688962-C599-0819-8026-A2DDC38AA148}"/>
                </a:ext>
              </a:extLst>
            </p:cNvPr>
            <p:cNvSpPr txBox="1"/>
            <p:nvPr/>
          </p:nvSpPr>
          <p:spPr>
            <a:xfrm>
              <a:off x="13945740" y="7353462"/>
              <a:ext cx="2448971" cy="417422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spc="-5" dirty="0">
                  <a:solidFill>
                    <a:srgbClr val="0080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Cell</a:t>
              </a:r>
              <a:r>
                <a:rPr sz="2600" spc="-130" dirty="0">
                  <a:solidFill>
                    <a:srgbClr val="0080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2600" spc="150" dirty="0">
                  <a:solidFill>
                    <a:srgbClr val="0080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en-US" sz="2600" spc="150" dirty="0">
                  <a:solidFill>
                    <a:srgbClr val="0080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</a:t>
              </a:r>
              <a:r>
                <a:rPr sz="2600" spc="150" dirty="0">
                  <a:solidFill>
                    <a:srgbClr val="0080C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dy</a:t>
              </a:r>
              <a:endParaRPr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object 48">
              <a:extLst>
                <a:ext uri="{FF2B5EF4-FFF2-40B4-BE49-F238E27FC236}">
                  <a16:creationId xmlns:a16="http://schemas.microsoft.com/office/drawing/2014/main" id="{CF33A7D0-8D16-3097-A891-F45C8E2C97D4}"/>
                </a:ext>
              </a:extLst>
            </p:cNvPr>
            <p:cNvSpPr txBox="1"/>
            <p:nvPr/>
          </p:nvSpPr>
          <p:spPr>
            <a:xfrm>
              <a:off x="16553916" y="5971675"/>
              <a:ext cx="1925320" cy="42799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spc="10" dirty="0">
                  <a:solidFill>
                    <a:srgbClr val="00ADB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Output</a:t>
              </a:r>
              <a:r>
                <a:rPr sz="2600" spc="-135" dirty="0">
                  <a:solidFill>
                    <a:srgbClr val="00ADB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2600" spc="100" dirty="0">
                  <a:solidFill>
                    <a:srgbClr val="00ADB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Axon</a:t>
              </a:r>
              <a:endParaRPr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9" name="object 49">
              <a:extLst>
                <a:ext uri="{FF2B5EF4-FFF2-40B4-BE49-F238E27FC236}">
                  <a16:creationId xmlns:a16="http://schemas.microsoft.com/office/drawing/2014/main" id="{20041BBE-73D4-D5CF-BE7F-7547891E03EA}"/>
                </a:ext>
              </a:extLst>
            </p:cNvPr>
            <p:cNvGrpSpPr/>
            <p:nvPr/>
          </p:nvGrpSpPr>
          <p:grpSpPr>
            <a:xfrm>
              <a:off x="10967642" y="4228551"/>
              <a:ext cx="1755139" cy="2900680"/>
              <a:chOff x="10967642" y="4228551"/>
              <a:chExt cx="1755139" cy="2900680"/>
            </a:xfrm>
          </p:grpSpPr>
          <p:sp>
            <p:nvSpPr>
              <p:cNvPr id="167" name="object 50">
                <a:extLst>
                  <a:ext uri="{FF2B5EF4-FFF2-40B4-BE49-F238E27FC236}">
                    <a16:creationId xmlns:a16="http://schemas.microsoft.com/office/drawing/2014/main" id="{B6CED831-A6D7-6AFE-DEFC-DD817983DD36}"/>
                  </a:ext>
                </a:extLst>
              </p:cNvPr>
              <p:cNvSpPr/>
              <p:nvPr/>
            </p:nvSpPr>
            <p:spPr>
              <a:xfrm>
                <a:off x="11482341" y="4316507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9BBB5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object 51">
                <a:extLst>
                  <a:ext uri="{FF2B5EF4-FFF2-40B4-BE49-F238E27FC236}">
                    <a16:creationId xmlns:a16="http://schemas.microsoft.com/office/drawing/2014/main" id="{1524026C-3CAB-3594-0EAD-4272C9F95093}"/>
                  </a:ext>
                </a:extLst>
              </p:cNvPr>
              <p:cNvSpPr/>
              <p:nvPr/>
            </p:nvSpPr>
            <p:spPr>
              <a:xfrm>
                <a:off x="12546392" y="4228551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29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B59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object 52">
                <a:extLst>
                  <a:ext uri="{FF2B5EF4-FFF2-40B4-BE49-F238E27FC236}">
                    <a16:creationId xmlns:a16="http://schemas.microsoft.com/office/drawing/2014/main" id="{32B78614-EE5D-6CD9-C0AA-017E1B4ECFEB}"/>
                  </a:ext>
                </a:extLst>
              </p:cNvPr>
              <p:cNvSpPr/>
              <p:nvPr/>
            </p:nvSpPr>
            <p:spPr>
              <a:xfrm>
                <a:off x="10988597" y="5699033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9BBB5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object 53">
                <a:extLst>
                  <a:ext uri="{FF2B5EF4-FFF2-40B4-BE49-F238E27FC236}">
                    <a16:creationId xmlns:a16="http://schemas.microsoft.com/office/drawing/2014/main" id="{494BA74D-5D2A-546E-3E8F-AB3564B44C19}"/>
                  </a:ext>
                </a:extLst>
              </p:cNvPr>
              <p:cNvSpPr/>
              <p:nvPr/>
            </p:nvSpPr>
            <p:spPr>
              <a:xfrm>
                <a:off x="12052648" y="5611078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29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B59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object 54">
                <a:extLst>
                  <a:ext uri="{FF2B5EF4-FFF2-40B4-BE49-F238E27FC236}">
                    <a16:creationId xmlns:a16="http://schemas.microsoft.com/office/drawing/2014/main" id="{3EFC32E7-30E6-EE3B-D15E-BC8AEEF5BD77}"/>
                  </a:ext>
                </a:extLst>
              </p:cNvPr>
              <p:cNvSpPr/>
              <p:nvPr/>
            </p:nvSpPr>
            <p:spPr>
              <a:xfrm>
                <a:off x="11326241" y="7041209"/>
                <a:ext cx="108521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85215">
                    <a:moveTo>
                      <a:pt x="0" y="0"/>
                    </a:moveTo>
                    <a:lnTo>
                      <a:pt x="1064051" y="0"/>
                    </a:lnTo>
                    <a:lnTo>
                      <a:pt x="1084993" y="0"/>
                    </a:lnTo>
                  </a:path>
                </a:pathLst>
              </a:custGeom>
              <a:ln w="41883">
                <a:solidFill>
                  <a:srgbClr val="9BBB5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object 55">
                <a:extLst>
                  <a:ext uri="{FF2B5EF4-FFF2-40B4-BE49-F238E27FC236}">
                    <a16:creationId xmlns:a16="http://schemas.microsoft.com/office/drawing/2014/main" id="{F159FA5D-B146-EF51-CCD2-D2B9032F2828}"/>
                  </a:ext>
                </a:extLst>
              </p:cNvPr>
              <p:cNvSpPr/>
              <p:nvPr/>
            </p:nvSpPr>
            <p:spPr>
              <a:xfrm>
                <a:off x="12390304" y="6953254"/>
                <a:ext cx="176530" cy="176530"/>
              </a:xfrm>
              <a:custGeom>
                <a:avLst/>
                <a:gdLst/>
                <a:ahLst/>
                <a:cxnLst/>
                <a:rect l="l" t="t" r="r" b="b"/>
                <a:pathLst>
                  <a:path w="176529" h="176529">
                    <a:moveTo>
                      <a:pt x="0" y="0"/>
                    </a:moveTo>
                    <a:lnTo>
                      <a:pt x="0" y="175910"/>
                    </a:lnTo>
                    <a:lnTo>
                      <a:pt x="175910" y="879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BBB59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0" name="object 56">
              <a:extLst>
                <a:ext uri="{FF2B5EF4-FFF2-40B4-BE49-F238E27FC236}">
                  <a16:creationId xmlns:a16="http://schemas.microsoft.com/office/drawing/2014/main" id="{C26BC1F9-EE7F-DAD8-935F-29CC10AC31AB}"/>
                </a:ext>
              </a:extLst>
            </p:cNvPr>
            <p:cNvSpPr txBox="1"/>
            <p:nvPr/>
          </p:nvSpPr>
          <p:spPr>
            <a:xfrm>
              <a:off x="12693322" y="3535838"/>
              <a:ext cx="2112645" cy="44820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800" b="1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Synapse</a:t>
              </a:r>
              <a:endParaRPr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object 60">
              <a:extLst>
                <a:ext uri="{FF2B5EF4-FFF2-40B4-BE49-F238E27FC236}">
                  <a16:creationId xmlns:a16="http://schemas.microsoft.com/office/drawing/2014/main" id="{9A45D537-1B91-C678-CEE5-CB36BCDE7237}"/>
                </a:ext>
              </a:extLst>
            </p:cNvPr>
            <p:cNvSpPr txBox="1"/>
            <p:nvPr/>
          </p:nvSpPr>
          <p:spPr>
            <a:xfrm>
              <a:off x="10902245" y="4458312"/>
              <a:ext cx="1651635" cy="42799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spc="-10" dirty="0">
                  <a:solidFill>
                    <a:srgbClr val="9BBB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r>
                <a:rPr sz="2600" spc="-120" dirty="0">
                  <a:solidFill>
                    <a:srgbClr val="9BBB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2600" spc="100" dirty="0">
                  <a:solidFill>
                    <a:srgbClr val="9BBB5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Axon</a:t>
              </a:r>
              <a:endParaRPr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object 61">
              <a:extLst>
                <a:ext uri="{FF2B5EF4-FFF2-40B4-BE49-F238E27FC236}">
                  <a16:creationId xmlns:a16="http://schemas.microsoft.com/office/drawing/2014/main" id="{4DA2B68D-BE0B-5E49-2B68-4D9AD1A2B27A}"/>
                </a:ext>
              </a:extLst>
            </p:cNvPr>
            <p:cNvSpPr txBox="1"/>
            <p:nvPr/>
          </p:nvSpPr>
          <p:spPr>
            <a:xfrm>
              <a:off x="12326097" y="7312414"/>
              <a:ext cx="1297940" cy="427990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2600" spc="-10" dirty="0">
                  <a:solidFill>
                    <a:srgbClr val="5E5E5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Dendrite</a:t>
              </a:r>
              <a:endParaRPr sz="2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3" name="object 62">
              <a:extLst>
                <a:ext uri="{FF2B5EF4-FFF2-40B4-BE49-F238E27FC236}">
                  <a16:creationId xmlns:a16="http://schemas.microsoft.com/office/drawing/2014/main" id="{6D38E552-82DA-1574-387F-5AC43D4600CE}"/>
                </a:ext>
              </a:extLst>
            </p:cNvPr>
            <p:cNvGrpSpPr/>
            <p:nvPr/>
          </p:nvGrpSpPr>
          <p:grpSpPr>
            <a:xfrm>
              <a:off x="12242007" y="4289543"/>
              <a:ext cx="865505" cy="3007360"/>
              <a:chOff x="12242007" y="4289543"/>
              <a:chExt cx="865505" cy="3007360"/>
            </a:xfrm>
          </p:grpSpPr>
          <p:sp>
            <p:nvSpPr>
              <p:cNvPr id="163" name="object 63">
                <a:extLst>
                  <a:ext uri="{FF2B5EF4-FFF2-40B4-BE49-F238E27FC236}">
                    <a16:creationId xmlns:a16="http://schemas.microsoft.com/office/drawing/2014/main" id="{A946C319-790F-EC49-6FFA-A536DA641FF1}"/>
                  </a:ext>
                </a:extLst>
              </p:cNvPr>
              <p:cNvSpPr/>
              <p:nvPr/>
            </p:nvSpPr>
            <p:spPr>
              <a:xfrm>
                <a:off x="13096522" y="6697284"/>
                <a:ext cx="0" cy="599440"/>
              </a:xfrm>
              <a:custGeom>
                <a:avLst/>
                <a:gdLst/>
                <a:ahLst/>
                <a:cxnLst/>
                <a:rect l="l" t="t" r="r" b="b"/>
                <a:pathLst>
                  <a:path h="599440">
                    <a:moveTo>
                      <a:pt x="0" y="599165"/>
                    </a:moveTo>
                    <a:lnTo>
                      <a:pt x="0" y="0"/>
                    </a:lnTo>
                  </a:path>
                </a:pathLst>
              </a:custGeom>
              <a:ln w="20941">
                <a:solidFill>
                  <a:srgbClr val="8A8A8A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64" name="object 64">
                <a:extLst>
                  <a:ext uri="{FF2B5EF4-FFF2-40B4-BE49-F238E27FC236}">
                    <a16:creationId xmlns:a16="http://schemas.microsoft.com/office/drawing/2014/main" id="{3D91C374-7902-53BA-FE43-6E2586637336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2659735" y="4289543"/>
                <a:ext cx="209420" cy="209412"/>
              </a:xfrm>
              <a:prstGeom prst="rect">
                <a:avLst/>
              </a:prstGeom>
            </p:spPr>
          </p:pic>
          <p:pic>
            <p:nvPicPr>
              <p:cNvPr id="165" name="object 65">
                <a:extLst>
                  <a:ext uri="{FF2B5EF4-FFF2-40B4-BE49-F238E27FC236}">
                    <a16:creationId xmlns:a16="http://schemas.microsoft.com/office/drawing/2014/main" id="{AAAA30C7-C86D-F3A6-3A66-B8340CDE3431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2242007" y="5594326"/>
                <a:ext cx="209422" cy="209412"/>
              </a:xfrm>
              <a:prstGeom prst="rect">
                <a:avLst/>
              </a:prstGeom>
            </p:spPr>
          </p:pic>
          <p:pic>
            <p:nvPicPr>
              <p:cNvPr id="166" name="object 66">
                <a:extLst>
                  <a:ext uri="{FF2B5EF4-FFF2-40B4-BE49-F238E27FC236}">
                    <a16:creationId xmlns:a16="http://schemas.microsoft.com/office/drawing/2014/main" id="{182A1541-D2A0-5841-228D-E740BFF38FBE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2567413" y="6936502"/>
                <a:ext cx="209420" cy="209412"/>
              </a:xfrm>
              <a:prstGeom prst="rect">
                <a:avLst/>
              </a:prstGeom>
            </p:spPr>
          </p:pic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4" name="文字方塊 153">
                  <a:extLst>
                    <a:ext uri="{FF2B5EF4-FFF2-40B4-BE49-F238E27FC236}">
                      <a16:creationId xmlns:a16="http://schemas.microsoft.com/office/drawing/2014/main" id="{9034605E-1478-A025-B498-598EEA2FC9A8}"/>
                    </a:ext>
                  </a:extLst>
                </p:cNvPr>
                <p:cNvSpPr txBox="1"/>
                <p:nvPr/>
              </p:nvSpPr>
              <p:spPr>
                <a:xfrm>
                  <a:off x="15936335" y="4492496"/>
                  <a:ext cx="2910412" cy="98193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kumimoji="1" lang="en-US" altLang="zh-TW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kumimoji="1" lang="en-US" altLang="zh-TW" sz="2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hr m:val="∑"/>
                                <m:supHide m:val="on"/>
                                <m:ctrlP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7"/>
                                  </m:rP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  <m:sup/>
                              <m:e>
                                <m:sSub>
                                  <m:sSubPr>
                                    <m:ctrlP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kumimoji="1" lang="en-US" altLang="zh-TW" sz="2400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nary>
                          </m:e>
                        </m:d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54" name="文字方塊 153">
                  <a:extLst>
                    <a:ext uri="{FF2B5EF4-FFF2-40B4-BE49-F238E27FC236}">
                      <a16:creationId xmlns:a16="http://schemas.microsoft.com/office/drawing/2014/main" id="{9034605E-1478-A025-B498-598EEA2FC9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936335" y="4492496"/>
                  <a:ext cx="2910412" cy="981935"/>
                </a:xfrm>
                <a:prstGeom prst="rect">
                  <a:avLst/>
                </a:prstGeom>
                <a:blipFill>
                  <a:blip r:embed="rId6"/>
                  <a:stretch>
                    <a:fillRect l="-2174" t="-126923" b="-187179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5" name="文字方塊 154">
                  <a:extLst>
                    <a:ext uri="{FF2B5EF4-FFF2-40B4-BE49-F238E27FC236}">
                      <a16:creationId xmlns:a16="http://schemas.microsoft.com/office/drawing/2014/main" id="{6E2EC0C3-C54F-C95B-2389-A1ECB668E129}"/>
                    </a:ext>
                  </a:extLst>
                </p:cNvPr>
                <p:cNvSpPr txBox="1"/>
                <p:nvPr/>
              </p:nvSpPr>
              <p:spPr>
                <a:xfrm>
                  <a:off x="11456329" y="3872744"/>
                  <a:ext cx="38805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55" name="文字方塊 154">
                  <a:extLst>
                    <a:ext uri="{FF2B5EF4-FFF2-40B4-BE49-F238E27FC236}">
                      <a16:creationId xmlns:a16="http://schemas.microsoft.com/office/drawing/2014/main" id="{6E2EC0C3-C54F-C95B-2389-A1ECB668E1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456329" y="3872744"/>
                  <a:ext cx="388055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6250" r="-3125" b="-166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6" name="文字方塊 155">
                  <a:extLst>
                    <a:ext uri="{FF2B5EF4-FFF2-40B4-BE49-F238E27FC236}">
                      <a16:creationId xmlns:a16="http://schemas.microsoft.com/office/drawing/2014/main" id="{28C068FF-C633-5EFE-4712-AED29912B352}"/>
                    </a:ext>
                  </a:extLst>
                </p:cNvPr>
                <p:cNvSpPr txBox="1"/>
                <p:nvPr/>
              </p:nvSpPr>
              <p:spPr>
                <a:xfrm>
                  <a:off x="13124043" y="4381173"/>
                  <a:ext cx="74808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56" name="文字方塊 155">
                  <a:extLst>
                    <a:ext uri="{FF2B5EF4-FFF2-40B4-BE49-F238E27FC236}">
                      <a16:creationId xmlns:a16="http://schemas.microsoft.com/office/drawing/2014/main" id="{28C068FF-C633-5EFE-4712-AED29912B3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124043" y="4381173"/>
                  <a:ext cx="748089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1667" r="-1667" b="-166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7" name="文字方塊 156">
                  <a:extLst>
                    <a:ext uri="{FF2B5EF4-FFF2-40B4-BE49-F238E27FC236}">
                      <a16:creationId xmlns:a16="http://schemas.microsoft.com/office/drawing/2014/main" id="{72FB2010-86CD-02A1-AB88-FF719307A6DA}"/>
                    </a:ext>
                  </a:extLst>
                </p:cNvPr>
                <p:cNvSpPr txBox="1"/>
                <p:nvPr/>
              </p:nvSpPr>
              <p:spPr>
                <a:xfrm>
                  <a:off x="13557402" y="5250928"/>
                  <a:ext cx="1659685" cy="89620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nary>
                          <m:naryPr>
                            <m:chr m:val="∑"/>
                            <m:supHide m:val="on"/>
                            <m:ctrlP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7"/>
                              </m:rP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nary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57" name="文字方塊 156">
                  <a:extLst>
                    <a:ext uri="{FF2B5EF4-FFF2-40B4-BE49-F238E27FC236}">
                      <a16:creationId xmlns:a16="http://schemas.microsoft.com/office/drawing/2014/main" id="{72FB2010-86CD-02A1-AB88-FF719307A6D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557402" y="5250928"/>
                  <a:ext cx="1659685" cy="896207"/>
                </a:xfrm>
                <a:prstGeom prst="rect">
                  <a:avLst/>
                </a:prstGeom>
                <a:blipFill>
                  <a:blip r:embed="rId9"/>
                  <a:stretch>
                    <a:fillRect l="-67424" t="-149296" r="-2273" b="-205634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8" name="文字方塊 157">
                  <a:extLst>
                    <a:ext uri="{FF2B5EF4-FFF2-40B4-BE49-F238E27FC236}">
                      <a16:creationId xmlns:a16="http://schemas.microsoft.com/office/drawing/2014/main" id="{8101D2D8-F2F6-2A29-85C8-BC85AF81330C}"/>
                    </a:ext>
                  </a:extLst>
                </p:cNvPr>
                <p:cNvSpPr txBox="1"/>
                <p:nvPr/>
              </p:nvSpPr>
              <p:spPr>
                <a:xfrm>
                  <a:off x="15339515" y="5474431"/>
                  <a:ext cx="263918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TW" sz="2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58" name="文字方塊 157">
                  <a:extLst>
                    <a:ext uri="{FF2B5EF4-FFF2-40B4-BE49-F238E27FC236}">
                      <a16:creationId xmlns:a16="http://schemas.microsoft.com/office/drawing/2014/main" id="{8101D2D8-F2F6-2A29-85C8-BC85AF81330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339515" y="5474431"/>
                  <a:ext cx="263918" cy="369332"/>
                </a:xfrm>
                <a:prstGeom prst="rect">
                  <a:avLst/>
                </a:prstGeom>
                <a:blipFill>
                  <a:blip r:embed="rId10"/>
                  <a:stretch>
                    <a:fillRect l="-36364" r="-31818" b="-366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9" name="文字方塊 158">
                  <a:extLst>
                    <a:ext uri="{FF2B5EF4-FFF2-40B4-BE49-F238E27FC236}">
                      <a16:creationId xmlns:a16="http://schemas.microsoft.com/office/drawing/2014/main" id="{8C635B17-436D-5D77-0A30-024750F9BE5C}"/>
                    </a:ext>
                  </a:extLst>
                </p:cNvPr>
                <p:cNvSpPr txBox="1"/>
                <p:nvPr/>
              </p:nvSpPr>
              <p:spPr>
                <a:xfrm>
                  <a:off x="12593385" y="5250093"/>
                  <a:ext cx="73385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59" name="文字方塊 158">
                  <a:extLst>
                    <a:ext uri="{FF2B5EF4-FFF2-40B4-BE49-F238E27FC236}">
                      <a16:creationId xmlns:a16="http://schemas.microsoft.com/office/drawing/2014/main" id="{8C635B17-436D-5D77-0A30-024750F9BE5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593385" y="5250093"/>
                  <a:ext cx="733855" cy="369332"/>
                </a:xfrm>
                <a:prstGeom prst="rect">
                  <a:avLst/>
                </a:prstGeom>
                <a:blipFill>
                  <a:blip r:embed="rId11"/>
                  <a:stretch>
                    <a:fillRect l="-3390" r="-1695" b="-1333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0" name="文字方塊 159">
                  <a:extLst>
                    <a:ext uri="{FF2B5EF4-FFF2-40B4-BE49-F238E27FC236}">
                      <a16:creationId xmlns:a16="http://schemas.microsoft.com/office/drawing/2014/main" id="{881A9029-0654-B0C7-AD78-AC8BF2294E01}"/>
                    </a:ext>
                  </a:extLst>
                </p:cNvPr>
                <p:cNvSpPr txBox="1"/>
                <p:nvPr/>
              </p:nvSpPr>
              <p:spPr>
                <a:xfrm>
                  <a:off x="11142727" y="5280638"/>
                  <a:ext cx="380937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60" name="文字方塊 159">
                  <a:extLst>
                    <a:ext uri="{FF2B5EF4-FFF2-40B4-BE49-F238E27FC236}">
                      <a16:creationId xmlns:a16="http://schemas.microsoft.com/office/drawing/2014/main" id="{881A9029-0654-B0C7-AD78-AC8BF2294E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42727" y="5280638"/>
                  <a:ext cx="380937" cy="369332"/>
                </a:xfrm>
                <a:prstGeom prst="rect">
                  <a:avLst/>
                </a:prstGeom>
                <a:blipFill>
                  <a:blip r:embed="rId12"/>
                  <a:stretch>
                    <a:fillRect l="-6250" r="-3125" b="-166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1" name="文字方塊 160">
                  <a:extLst>
                    <a:ext uri="{FF2B5EF4-FFF2-40B4-BE49-F238E27FC236}">
                      <a16:creationId xmlns:a16="http://schemas.microsoft.com/office/drawing/2014/main" id="{9AEA2416-6220-CB7F-8846-FEBD1CA72C44}"/>
                    </a:ext>
                  </a:extLst>
                </p:cNvPr>
                <p:cNvSpPr txBox="1"/>
                <p:nvPr/>
              </p:nvSpPr>
              <p:spPr>
                <a:xfrm>
                  <a:off x="11291872" y="6585508"/>
                  <a:ext cx="388055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61" name="文字方塊 160">
                  <a:extLst>
                    <a:ext uri="{FF2B5EF4-FFF2-40B4-BE49-F238E27FC236}">
                      <a16:creationId xmlns:a16="http://schemas.microsoft.com/office/drawing/2014/main" id="{9AEA2416-6220-CB7F-8846-FEBD1CA72C4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291872" y="6585508"/>
                  <a:ext cx="388055" cy="369332"/>
                </a:xfrm>
                <a:prstGeom prst="rect">
                  <a:avLst/>
                </a:prstGeom>
                <a:blipFill>
                  <a:blip r:embed="rId13"/>
                  <a:stretch>
                    <a:fillRect l="-6250" r="-3125" b="-1333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2" name="文字方塊 161">
                  <a:extLst>
                    <a:ext uri="{FF2B5EF4-FFF2-40B4-BE49-F238E27FC236}">
                      <a16:creationId xmlns:a16="http://schemas.microsoft.com/office/drawing/2014/main" id="{2C0EEC65-DB32-29D7-038D-3F93F54E461D}"/>
                    </a:ext>
                  </a:extLst>
                </p:cNvPr>
                <p:cNvSpPr txBox="1"/>
                <p:nvPr/>
              </p:nvSpPr>
              <p:spPr>
                <a:xfrm>
                  <a:off x="12299552" y="6370563"/>
                  <a:ext cx="748089" cy="36933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TW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kumimoji="1" lang="zh-TW" altLang="en-US" sz="24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62" name="文字方塊 161">
                  <a:extLst>
                    <a:ext uri="{FF2B5EF4-FFF2-40B4-BE49-F238E27FC236}">
                      <a16:creationId xmlns:a16="http://schemas.microsoft.com/office/drawing/2014/main" id="{2C0EEC65-DB32-29D7-038D-3F93F54E46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299552" y="6370563"/>
                  <a:ext cx="748089" cy="369332"/>
                </a:xfrm>
                <a:prstGeom prst="rect">
                  <a:avLst/>
                </a:prstGeom>
                <a:blipFill>
                  <a:blip r:embed="rId14"/>
                  <a:stretch>
                    <a:fillRect l="-5000" r="-1667" b="-166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96" name="文字方塊 195">
            <a:extLst>
              <a:ext uri="{FF2B5EF4-FFF2-40B4-BE49-F238E27FC236}">
                <a16:creationId xmlns:a16="http://schemas.microsoft.com/office/drawing/2014/main" id="{F4A1C630-BC1C-2FBF-DC9F-2C7C13A9D345}"/>
              </a:ext>
            </a:extLst>
          </p:cNvPr>
          <p:cNvSpPr txBox="1"/>
          <p:nvPr/>
        </p:nvSpPr>
        <p:spPr>
          <a:xfrm>
            <a:off x="2363404" y="2412248"/>
            <a:ext cx="8443850" cy="1000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950" b="1" spc="30" dirty="0">
                <a:solidFill>
                  <a:srgbClr val="A31F34"/>
                </a:solidFill>
                <a:latin typeface="Arial"/>
                <a:cs typeface="Arial"/>
              </a:rPr>
              <a:t>3-Layer</a:t>
            </a:r>
            <a:r>
              <a:rPr lang="en-US" altLang="zh-TW" sz="2950" b="1" spc="-25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lang="en-US" altLang="zh-TW" sz="2950" b="1" spc="15" dirty="0">
                <a:latin typeface="Arial"/>
                <a:cs typeface="Arial"/>
              </a:rPr>
              <a:t>Neural</a:t>
            </a:r>
            <a:r>
              <a:rPr lang="en-US" altLang="zh-TW" sz="2950" b="1" spc="-25" dirty="0">
                <a:latin typeface="Arial"/>
                <a:cs typeface="Arial"/>
              </a:rPr>
              <a:t> </a:t>
            </a:r>
            <a:r>
              <a:rPr lang="en-US" altLang="zh-TW" sz="2950" b="1" spc="55" dirty="0">
                <a:latin typeface="Arial"/>
                <a:cs typeface="Arial"/>
              </a:rPr>
              <a:t>Network </a:t>
            </a:r>
            <a:r>
              <a:rPr lang="en-US" altLang="zh-TW" sz="2950" b="1" spc="-805" dirty="0">
                <a:latin typeface="Arial"/>
                <a:cs typeface="Arial"/>
              </a:rPr>
              <a:t> </a:t>
            </a:r>
            <a:r>
              <a:rPr lang="en-US" altLang="zh-TW" sz="2950" b="1" spc="-5" dirty="0">
                <a:latin typeface="Arial"/>
                <a:cs typeface="Arial"/>
              </a:rPr>
              <a:t>With </a:t>
            </a:r>
            <a:r>
              <a:rPr lang="en-US" altLang="zh-TW" sz="2950" b="1" spc="5" dirty="0">
                <a:solidFill>
                  <a:srgbClr val="A31F34"/>
                </a:solidFill>
                <a:latin typeface="Arial"/>
                <a:cs typeface="Arial"/>
              </a:rPr>
              <a:t>2</a:t>
            </a:r>
            <a:r>
              <a:rPr lang="en-US" altLang="zh-TW" sz="2950" b="1" spc="-5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lang="en-US" altLang="zh-TW" sz="2950" b="1" spc="5" dirty="0">
                <a:solidFill>
                  <a:srgbClr val="A31F34"/>
                </a:solidFill>
                <a:latin typeface="Arial"/>
                <a:cs typeface="Arial"/>
              </a:rPr>
              <a:t>Hidden</a:t>
            </a:r>
            <a:r>
              <a:rPr lang="en-US" altLang="zh-TW" sz="2950" b="1" dirty="0">
                <a:solidFill>
                  <a:srgbClr val="A31F34"/>
                </a:solidFill>
                <a:latin typeface="Arial"/>
                <a:cs typeface="Arial"/>
              </a:rPr>
              <a:t> </a:t>
            </a:r>
            <a:r>
              <a:rPr lang="en-US" altLang="zh-TW" sz="2950" b="1" spc="-10" dirty="0">
                <a:latin typeface="Arial"/>
                <a:cs typeface="Arial"/>
              </a:rPr>
              <a:t>Layers</a:t>
            </a:r>
            <a:endParaRPr lang="en-US" altLang="zh-TW" sz="2950" dirty="0">
              <a:latin typeface="Arial"/>
              <a:cs typeface="Arial"/>
            </a:endParaRPr>
          </a:p>
          <a:p>
            <a:endParaRPr kumimoji="1" lang="zh-TW" altLang="en-US" sz="295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/>
              <a:t>Efficiency of Neural Networks</a:t>
            </a:r>
            <a:endParaRPr lang="en-US" dirty="0"/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70</a:t>
            </a:fld>
            <a:endParaRPr lang="en-US" altLang="zh-TW" dirty="0"/>
          </a:p>
        </p:txBody>
      </p:sp>
      <p:grpSp>
        <p:nvGrpSpPr>
          <p:cNvPr id="48" name="群組 47">
            <a:extLst>
              <a:ext uri="{FF2B5EF4-FFF2-40B4-BE49-F238E27FC236}">
                <a16:creationId xmlns:a16="http://schemas.microsoft.com/office/drawing/2014/main" id="{A886A70C-ED4F-2B2A-79B7-1DF5B4527F89}"/>
              </a:ext>
            </a:extLst>
          </p:cNvPr>
          <p:cNvGrpSpPr/>
          <p:nvPr/>
        </p:nvGrpSpPr>
        <p:grpSpPr>
          <a:xfrm>
            <a:off x="12960278" y="3163072"/>
            <a:ext cx="4470184" cy="4668520"/>
            <a:chOff x="15088089" y="2219124"/>
            <a:chExt cx="4470184" cy="4668520"/>
          </a:xfrm>
        </p:grpSpPr>
        <p:sp>
          <p:nvSpPr>
            <p:cNvPr id="49" name="object 37">
              <a:extLst>
                <a:ext uri="{FF2B5EF4-FFF2-40B4-BE49-F238E27FC236}">
                  <a16:creationId xmlns:a16="http://schemas.microsoft.com/office/drawing/2014/main" id="{A69A645D-1596-0F40-F864-B97C061F8552}"/>
                </a:ext>
              </a:extLst>
            </p:cNvPr>
            <p:cNvSpPr/>
            <p:nvPr/>
          </p:nvSpPr>
          <p:spPr>
            <a:xfrm>
              <a:off x="15240027" y="2226916"/>
              <a:ext cx="4180204" cy="676910"/>
            </a:xfrm>
            <a:custGeom>
              <a:avLst/>
              <a:gdLst/>
              <a:ahLst/>
              <a:cxnLst/>
              <a:rect l="l" t="t" r="r" b="b"/>
              <a:pathLst>
                <a:path w="4180205" h="676910">
                  <a:moveTo>
                    <a:pt x="4180050" y="0"/>
                  </a:moveTo>
                  <a:lnTo>
                    <a:pt x="0" y="0"/>
                  </a:lnTo>
                  <a:lnTo>
                    <a:pt x="0" y="676764"/>
                  </a:lnTo>
                  <a:lnTo>
                    <a:pt x="4180050" y="676764"/>
                  </a:lnTo>
                  <a:lnTo>
                    <a:pt x="4180050" y="0"/>
                  </a:lnTo>
                  <a:close/>
                </a:path>
              </a:pathLst>
            </a:custGeom>
            <a:solidFill>
              <a:srgbClr val="EC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38">
              <a:extLst>
                <a:ext uri="{FF2B5EF4-FFF2-40B4-BE49-F238E27FC236}">
                  <a16:creationId xmlns:a16="http://schemas.microsoft.com/office/drawing/2014/main" id="{53059154-ED45-E6B3-0255-1DFF46C7D470}"/>
                </a:ext>
              </a:extLst>
            </p:cNvPr>
            <p:cNvSpPr txBox="1"/>
            <p:nvPr/>
          </p:nvSpPr>
          <p:spPr>
            <a:xfrm>
              <a:off x="15266206" y="2299655"/>
              <a:ext cx="4128135" cy="52832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282575">
                <a:lnSpc>
                  <a:spcPct val="100000"/>
                </a:lnSpc>
                <a:spcBef>
                  <a:spcPts val="95"/>
                </a:spcBef>
              </a:pP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en-US"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fficienc</a:t>
              </a: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r>
                <a:rPr sz="3300" b="1" spc="-35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3300" b="1" spc="4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Metrics</a:t>
              </a:r>
              <a:endParaRPr sz="3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bject 40">
              <a:extLst>
                <a:ext uri="{FF2B5EF4-FFF2-40B4-BE49-F238E27FC236}">
                  <a16:creationId xmlns:a16="http://schemas.microsoft.com/office/drawing/2014/main" id="{B20FF8CA-88AA-5BF8-C19F-3137EA22F49F}"/>
                </a:ext>
              </a:extLst>
            </p:cNvPr>
            <p:cNvSpPr/>
            <p:nvPr/>
          </p:nvSpPr>
          <p:spPr>
            <a:xfrm>
              <a:off x="15240028" y="2219124"/>
              <a:ext cx="4180204" cy="4668520"/>
            </a:xfrm>
            <a:custGeom>
              <a:avLst/>
              <a:gdLst/>
              <a:ahLst/>
              <a:cxnLst/>
              <a:rect l="l" t="t" r="r" b="b"/>
              <a:pathLst>
                <a:path w="4180205" h="4668520">
                  <a:moveTo>
                    <a:pt x="0" y="0"/>
                  </a:moveTo>
                  <a:lnTo>
                    <a:pt x="4180050" y="0"/>
                  </a:lnTo>
                  <a:lnTo>
                    <a:pt x="4180050" y="4668182"/>
                  </a:lnTo>
                  <a:lnTo>
                    <a:pt x="0" y="4668182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43">
              <a:extLst>
                <a:ext uri="{FF2B5EF4-FFF2-40B4-BE49-F238E27FC236}">
                  <a16:creationId xmlns:a16="http://schemas.microsoft.com/office/drawing/2014/main" id="{B304F56C-A333-F258-2CD0-744AC833C411}"/>
                </a:ext>
              </a:extLst>
            </p:cNvPr>
            <p:cNvSpPr txBox="1"/>
            <p:nvPr/>
          </p:nvSpPr>
          <p:spPr>
            <a:xfrm>
              <a:off x="15088089" y="2788532"/>
              <a:ext cx="4470184" cy="4045594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Memory-Related </a:t>
              </a: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#parameters  </a:t>
              </a:r>
              <a:endParaRPr lang="en-US" sz="2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model size</a:t>
              </a:r>
            </a:p>
            <a:p>
              <a:pPr algn="ctr">
                <a:lnSpc>
                  <a:spcPct val="100000"/>
                </a:lnSpc>
                <a:spcBef>
                  <a:spcPts val="585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total/peak #activations</a:t>
              </a: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Computation-Related</a:t>
              </a:r>
              <a:endParaRPr lang="en-US" sz="26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lang="en-US" sz="2600" dirty="0">
                  <a:latin typeface="Arial" panose="020B0604020202020204" pitchFamily="34" charset="0"/>
                  <a:cs typeface="Arial" panose="020B0604020202020204" pitchFamily="34" charset="0"/>
                </a:rPr>
                <a:t>MAC</a:t>
              </a: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FLOP, FLOPS</a:t>
              </a:r>
              <a:endParaRPr lang="en-US" sz="2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OP, OPS</a:t>
              </a:r>
            </a:p>
          </p:txBody>
        </p:sp>
      </p:grpSp>
      <p:grpSp>
        <p:nvGrpSpPr>
          <p:cNvPr id="61" name="object 3">
            <a:extLst>
              <a:ext uri="{FF2B5EF4-FFF2-40B4-BE49-F238E27FC236}">
                <a16:creationId xmlns:a16="http://schemas.microsoft.com/office/drawing/2014/main" id="{545D7B4B-98EE-3449-08AA-FCE62FAB7BFF}"/>
              </a:ext>
            </a:extLst>
          </p:cNvPr>
          <p:cNvGrpSpPr/>
          <p:nvPr/>
        </p:nvGrpSpPr>
        <p:grpSpPr>
          <a:xfrm>
            <a:off x="1593850" y="4054475"/>
            <a:ext cx="9424035" cy="5501640"/>
            <a:chOff x="737951" y="3090448"/>
            <a:chExt cx="9424035" cy="5501640"/>
          </a:xfrm>
        </p:grpSpPr>
        <p:sp>
          <p:nvSpPr>
            <p:cNvPr id="62" name="object 4">
              <a:extLst>
                <a:ext uri="{FF2B5EF4-FFF2-40B4-BE49-F238E27FC236}">
                  <a16:creationId xmlns:a16="http://schemas.microsoft.com/office/drawing/2014/main" id="{3140B2C3-20C4-072C-2175-8420E2747145}"/>
                </a:ext>
              </a:extLst>
            </p:cNvPr>
            <p:cNvSpPr/>
            <p:nvPr/>
          </p:nvSpPr>
          <p:spPr>
            <a:xfrm>
              <a:off x="1664644" y="3116801"/>
              <a:ext cx="8470900" cy="5100320"/>
            </a:xfrm>
            <a:custGeom>
              <a:avLst/>
              <a:gdLst/>
              <a:ahLst/>
              <a:cxnLst/>
              <a:rect l="l" t="t" r="r" b="b"/>
              <a:pathLst>
                <a:path w="8470900" h="5100320">
                  <a:moveTo>
                    <a:pt x="4235211" y="0"/>
                  </a:moveTo>
                  <a:lnTo>
                    <a:pt x="8470422" y="5099907"/>
                  </a:lnTo>
                  <a:lnTo>
                    <a:pt x="0" y="5099907"/>
                  </a:lnTo>
                  <a:lnTo>
                    <a:pt x="4235211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5">
              <a:extLst>
                <a:ext uri="{FF2B5EF4-FFF2-40B4-BE49-F238E27FC236}">
                  <a16:creationId xmlns:a16="http://schemas.microsoft.com/office/drawing/2014/main" id="{E36843F5-7FBE-E129-D6F7-0716D47F7D07}"/>
                </a:ext>
              </a:extLst>
            </p:cNvPr>
            <p:cNvSpPr/>
            <p:nvPr/>
          </p:nvSpPr>
          <p:spPr>
            <a:xfrm>
              <a:off x="3432935" y="4403939"/>
              <a:ext cx="4933950" cy="2971165"/>
            </a:xfrm>
            <a:custGeom>
              <a:avLst/>
              <a:gdLst/>
              <a:ahLst/>
              <a:cxnLst/>
              <a:rect l="l" t="t" r="r" b="b"/>
              <a:pathLst>
                <a:path w="4933950" h="2971165">
                  <a:moveTo>
                    <a:pt x="2466919" y="0"/>
                  </a:moveTo>
                  <a:lnTo>
                    <a:pt x="4933839" y="2970579"/>
                  </a:lnTo>
                  <a:lnTo>
                    <a:pt x="0" y="2970579"/>
                  </a:lnTo>
                  <a:lnTo>
                    <a:pt x="2466919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">
              <a:extLst>
                <a:ext uri="{FF2B5EF4-FFF2-40B4-BE49-F238E27FC236}">
                  <a16:creationId xmlns:a16="http://schemas.microsoft.com/office/drawing/2014/main" id="{44653B30-8E1F-F7D9-B0A2-22BFE298A494}"/>
                </a:ext>
              </a:extLst>
            </p:cNvPr>
            <p:cNvSpPr/>
            <p:nvPr/>
          </p:nvSpPr>
          <p:spPr>
            <a:xfrm>
              <a:off x="764304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11"/>
                  </a:lnTo>
                  <a:lnTo>
                    <a:pt x="931" y="616189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9"/>
                  </a:lnTo>
                  <a:lnTo>
                    <a:pt x="1784050" y="56151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7">
              <a:extLst>
                <a:ext uri="{FF2B5EF4-FFF2-40B4-BE49-F238E27FC236}">
                  <a16:creationId xmlns:a16="http://schemas.microsoft.com/office/drawing/2014/main" id="{1BA10BE6-01B9-F5AE-C217-7BA524CD8D0E}"/>
                </a:ext>
              </a:extLst>
            </p:cNvPr>
            <p:cNvSpPr/>
            <p:nvPr/>
          </p:nvSpPr>
          <p:spPr>
            <a:xfrm>
              <a:off x="764304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8">
            <a:extLst>
              <a:ext uri="{FF2B5EF4-FFF2-40B4-BE49-F238E27FC236}">
                <a16:creationId xmlns:a16="http://schemas.microsoft.com/office/drawing/2014/main" id="{68F16C20-B441-662A-FAD7-8B181A663FCE}"/>
              </a:ext>
            </a:extLst>
          </p:cNvPr>
          <p:cNvSpPr txBox="1"/>
          <p:nvPr/>
        </p:nvSpPr>
        <p:spPr>
          <a:xfrm>
            <a:off x="1993964" y="8946581"/>
            <a:ext cx="10375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5" dirty="0">
                <a:latin typeface="Arial"/>
                <a:cs typeface="Arial"/>
              </a:rPr>
              <a:t>Faster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67" name="object 9">
            <a:extLst>
              <a:ext uri="{FF2B5EF4-FFF2-40B4-BE49-F238E27FC236}">
                <a16:creationId xmlns:a16="http://schemas.microsoft.com/office/drawing/2014/main" id="{7609CD64-FD75-98A4-4278-DC4BE32773F4}"/>
              </a:ext>
            </a:extLst>
          </p:cNvPr>
          <p:cNvGrpSpPr/>
          <p:nvPr/>
        </p:nvGrpSpPr>
        <p:grpSpPr>
          <a:xfrm>
            <a:off x="5837380" y="3681032"/>
            <a:ext cx="1837055" cy="766445"/>
            <a:chOff x="4981481" y="2717005"/>
            <a:chExt cx="1837055" cy="766445"/>
          </a:xfrm>
        </p:grpSpPr>
        <p:sp>
          <p:nvSpPr>
            <p:cNvPr id="68" name="object 10">
              <a:extLst>
                <a:ext uri="{FF2B5EF4-FFF2-40B4-BE49-F238E27FC236}">
                  <a16:creationId xmlns:a16="http://schemas.microsoft.com/office/drawing/2014/main" id="{D4D8DB3B-6EF3-FAEB-AF0D-8C559DA0796A}"/>
                </a:ext>
              </a:extLst>
            </p:cNvPr>
            <p:cNvSpPr/>
            <p:nvPr/>
          </p:nvSpPr>
          <p:spPr>
            <a:xfrm>
              <a:off x="5007834" y="2743358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0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2"/>
                  </a:lnTo>
                  <a:lnTo>
                    <a:pt x="16438" y="668975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5"/>
                  </a:lnTo>
                  <a:lnTo>
                    <a:pt x="1783118" y="616182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28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11">
              <a:extLst>
                <a:ext uri="{FF2B5EF4-FFF2-40B4-BE49-F238E27FC236}">
                  <a16:creationId xmlns:a16="http://schemas.microsoft.com/office/drawing/2014/main" id="{5B49E663-4B17-832C-8DE6-DBB154909270}"/>
                </a:ext>
              </a:extLst>
            </p:cNvPr>
            <p:cNvSpPr/>
            <p:nvPr/>
          </p:nvSpPr>
          <p:spPr>
            <a:xfrm>
              <a:off x="5007834" y="2743358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12">
            <a:extLst>
              <a:ext uri="{FF2B5EF4-FFF2-40B4-BE49-F238E27FC236}">
                <a16:creationId xmlns:a16="http://schemas.microsoft.com/office/drawing/2014/main" id="{EC9D9ECC-9239-D073-7490-C68DF966976C}"/>
              </a:ext>
            </a:extLst>
          </p:cNvPr>
          <p:cNvSpPr txBox="1"/>
          <p:nvPr/>
        </p:nvSpPr>
        <p:spPr>
          <a:xfrm>
            <a:off x="6138816" y="3838362"/>
            <a:ext cx="12344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15" dirty="0">
                <a:latin typeface="Arial"/>
                <a:cs typeface="Arial"/>
              </a:rPr>
              <a:t>Smaller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71" name="object 13">
            <a:extLst>
              <a:ext uri="{FF2B5EF4-FFF2-40B4-BE49-F238E27FC236}">
                <a16:creationId xmlns:a16="http://schemas.microsoft.com/office/drawing/2014/main" id="{7AD0859D-DB24-350D-A7CE-85ECA0DEDC99}"/>
              </a:ext>
            </a:extLst>
          </p:cNvPr>
          <p:cNvGrpSpPr/>
          <p:nvPr/>
        </p:nvGrpSpPr>
        <p:grpSpPr>
          <a:xfrm>
            <a:off x="10060758" y="8789250"/>
            <a:ext cx="1837055" cy="766445"/>
            <a:chOff x="9204859" y="7825223"/>
            <a:chExt cx="1837055" cy="766445"/>
          </a:xfrm>
        </p:grpSpPr>
        <p:sp>
          <p:nvSpPr>
            <p:cNvPr id="72" name="object 14">
              <a:extLst>
                <a:ext uri="{FF2B5EF4-FFF2-40B4-BE49-F238E27FC236}">
                  <a16:creationId xmlns:a16="http://schemas.microsoft.com/office/drawing/2014/main" id="{3F3C52E8-1E01-5F1E-F7B8-AA1B7F603F70}"/>
                </a:ext>
              </a:extLst>
            </p:cNvPr>
            <p:cNvSpPr/>
            <p:nvPr/>
          </p:nvSpPr>
          <p:spPr>
            <a:xfrm>
              <a:off x="9231212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11"/>
                  </a:lnTo>
                  <a:lnTo>
                    <a:pt x="931" y="616189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398" y="697179"/>
                  </a:lnTo>
                  <a:lnTo>
                    <a:pt x="1767601" y="668979"/>
                  </a:lnTo>
                  <a:lnTo>
                    <a:pt x="1783108" y="616189"/>
                  </a:lnTo>
                  <a:lnTo>
                    <a:pt x="1784039" y="561511"/>
                  </a:lnTo>
                  <a:lnTo>
                    <a:pt x="1784039" y="152110"/>
                  </a:lnTo>
                  <a:lnTo>
                    <a:pt x="1783108" y="97432"/>
                  </a:lnTo>
                  <a:lnTo>
                    <a:pt x="1767601" y="44642"/>
                  </a:lnTo>
                  <a:lnTo>
                    <a:pt x="1739398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15">
              <a:extLst>
                <a:ext uri="{FF2B5EF4-FFF2-40B4-BE49-F238E27FC236}">
                  <a16:creationId xmlns:a16="http://schemas.microsoft.com/office/drawing/2014/main" id="{58D9BB21-55EA-AAE4-3AAA-574648A01A71}"/>
                </a:ext>
              </a:extLst>
            </p:cNvPr>
            <p:cNvSpPr/>
            <p:nvPr/>
          </p:nvSpPr>
          <p:spPr>
            <a:xfrm>
              <a:off x="9231212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4" name="object 16">
            <a:extLst>
              <a:ext uri="{FF2B5EF4-FFF2-40B4-BE49-F238E27FC236}">
                <a16:creationId xmlns:a16="http://schemas.microsoft.com/office/drawing/2014/main" id="{EB01A536-C057-F538-C952-AA8AD418B09E}"/>
              </a:ext>
            </a:extLst>
          </p:cNvPr>
          <p:cNvSpPr txBox="1"/>
          <p:nvPr/>
        </p:nvSpPr>
        <p:spPr>
          <a:xfrm>
            <a:off x="10324332" y="8946581"/>
            <a:ext cx="13106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-5" dirty="0">
                <a:latin typeface="Arial"/>
                <a:cs typeface="Arial"/>
              </a:rPr>
              <a:t>G</a:t>
            </a:r>
            <a:r>
              <a:rPr sz="2600" b="1" spc="-55" dirty="0">
                <a:latin typeface="Arial"/>
                <a:cs typeface="Arial"/>
              </a:rPr>
              <a:t>r</a:t>
            </a:r>
            <a:r>
              <a:rPr sz="2600" b="1" spc="35" dirty="0">
                <a:latin typeface="Arial"/>
                <a:cs typeface="Arial"/>
              </a:rPr>
              <a:t>eener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75" name="object 17">
            <a:extLst>
              <a:ext uri="{FF2B5EF4-FFF2-40B4-BE49-F238E27FC236}">
                <a16:creationId xmlns:a16="http://schemas.microsoft.com/office/drawing/2014/main" id="{4E1CE7CC-0E00-A543-4615-1C78280B37E9}"/>
              </a:ext>
            </a:extLst>
          </p:cNvPr>
          <p:cNvGrpSpPr/>
          <p:nvPr/>
        </p:nvGrpSpPr>
        <p:grpSpPr>
          <a:xfrm>
            <a:off x="5837380" y="4923341"/>
            <a:ext cx="1837055" cy="766445"/>
            <a:chOff x="4981481" y="3959314"/>
            <a:chExt cx="1837055" cy="766445"/>
          </a:xfrm>
        </p:grpSpPr>
        <p:sp>
          <p:nvSpPr>
            <p:cNvPr id="76" name="object 18">
              <a:extLst>
                <a:ext uri="{FF2B5EF4-FFF2-40B4-BE49-F238E27FC236}">
                  <a16:creationId xmlns:a16="http://schemas.microsoft.com/office/drawing/2014/main" id="{E1F24AAF-5C00-3009-886E-D97B2DC7E222}"/>
                </a:ext>
              </a:extLst>
            </p:cNvPr>
            <p:cNvSpPr/>
            <p:nvPr/>
          </p:nvSpPr>
          <p:spPr>
            <a:xfrm>
              <a:off x="5007834" y="398566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0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4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28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19">
              <a:extLst>
                <a:ext uri="{FF2B5EF4-FFF2-40B4-BE49-F238E27FC236}">
                  <a16:creationId xmlns:a16="http://schemas.microsoft.com/office/drawing/2014/main" id="{059983AE-6950-589E-DA10-E4BD8BCC63B7}"/>
                </a:ext>
              </a:extLst>
            </p:cNvPr>
            <p:cNvSpPr/>
            <p:nvPr/>
          </p:nvSpPr>
          <p:spPr>
            <a:xfrm>
              <a:off x="5007834" y="398566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20">
            <a:extLst>
              <a:ext uri="{FF2B5EF4-FFF2-40B4-BE49-F238E27FC236}">
                <a16:creationId xmlns:a16="http://schemas.microsoft.com/office/drawing/2014/main" id="{117EC2FF-F359-487F-4A1A-863B94BD29D8}"/>
              </a:ext>
            </a:extLst>
          </p:cNvPr>
          <p:cNvSpPr txBox="1"/>
          <p:nvPr/>
        </p:nvSpPr>
        <p:spPr>
          <a:xfrm>
            <a:off x="6113351" y="5080672"/>
            <a:ext cx="128587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0" dirty="0">
                <a:latin typeface="Arial"/>
                <a:cs typeface="Arial"/>
              </a:rPr>
              <a:t>Storage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79" name="object 21">
            <a:extLst>
              <a:ext uri="{FF2B5EF4-FFF2-40B4-BE49-F238E27FC236}">
                <a16:creationId xmlns:a16="http://schemas.microsoft.com/office/drawing/2014/main" id="{DA380EDB-7321-9FD2-6666-7C7E3F74BC7D}"/>
              </a:ext>
            </a:extLst>
          </p:cNvPr>
          <p:cNvGrpSpPr/>
          <p:nvPr/>
        </p:nvGrpSpPr>
        <p:grpSpPr>
          <a:xfrm>
            <a:off x="3281714" y="7962292"/>
            <a:ext cx="1837055" cy="766445"/>
            <a:chOff x="2425815" y="6998265"/>
            <a:chExt cx="1837055" cy="766445"/>
          </a:xfrm>
        </p:grpSpPr>
        <p:sp>
          <p:nvSpPr>
            <p:cNvPr id="80" name="object 22">
              <a:extLst>
                <a:ext uri="{FF2B5EF4-FFF2-40B4-BE49-F238E27FC236}">
                  <a16:creationId xmlns:a16="http://schemas.microsoft.com/office/drawing/2014/main" id="{AD2B9EC4-F41C-90B8-C08D-A7160218F1D1}"/>
                </a:ext>
              </a:extLst>
            </p:cNvPr>
            <p:cNvSpPr/>
            <p:nvPr/>
          </p:nvSpPr>
          <p:spPr>
            <a:xfrm>
              <a:off x="2452168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3" y="29008"/>
                  </a:lnTo>
                  <a:lnTo>
                    <a:pt x="7444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0" y="616184"/>
                  </a:lnTo>
                  <a:lnTo>
                    <a:pt x="16433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2" y="712690"/>
                  </a:lnTo>
                  <a:lnTo>
                    <a:pt x="1739407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7" y="16442"/>
                  </a:lnTo>
                  <a:lnTo>
                    <a:pt x="1686612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23">
              <a:extLst>
                <a:ext uri="{FF2B5EF4-FFF2-40B4-BE49-F238E27FC236}">
                  <a16:creationId xmlns:a16="http://schemas.microsoft.com/office/drawing/2014/main" id="{BF7730C3-3FCE-927D-B4FE-C42A3C33D828}"/>
                </a:ext>
              </a:extLst>
            </p:cNvPr>
            <p:cNvSpPr/>
            <p:nvPr/>
          </p:nvSpPr>
          <p:spPr>
            <a:xfrm>
              <a:off x="2452168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2" name="object 24">
            <a:extLst>
              <a:ext uri="{FF2B5EF4-FFF2-40B4-BE49-F238E27FC236}">
                <a16:creationId xmlns:a16="http://schemas.microsoft.com/office/drawing/2014/main" id="{56C0D60F-B414-09E8-E11E-CBA951C560A8}"/>
              </a:ext>
            </a:extLst>
          </p:cNvPr>
          <p:cNvSpPr txBox="1"/>
          <p:nvPr/>
        </p:nvSpPr>
        <p:spPr>
          <a:xfrm>
            <a:off x="3554502" y="8119622"/>
            <a:ext cx="12922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0" dirty="0">
                <a:latin typeface="Arial"/>
                <a:cs typeface="Arial"/>
              </a:rPr>
              <a:t>Latency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83" name="object 25">
            <a:extLst>
              <a:ext uri="{FF2B5EF4-FFF2-40B4-BE49-F238E27FC236}">
                <a16:creationId xmlns:a16="http://schemas.microsoft.com/office/drawing/2014/main" id="{C1C85864-2B5D-2B62-4E30-AE5270FAAB33}"/>
              </a:ext>
            </a:extLst>
          </p:cNvPr>
          <p:cNvGrpSpPr/>
          <p:nvPr/>
        </p:nvGrpSpPr>
        <p:grpSpPr>
          <a:xfrm>
            <a:off x="8535769" y="7962292"/>
            <a:ext cx="1837055" cy="766445"/>
            <a:chOff x="7679870" y="6998265"/>
            <a:chExt cx="1837055" cy="766445"/>
          </a:xfrm>
        </p:grpSpPr>
        <p:sp>
          <p:nvSpPr>
            <p:cNvPr id="84" name="object 26">
              <a:extLst>
                <a:ext uri="{FF2B5EF4-FFF2-40B4-BE49-F238E27FC236}">
                  <a16:creationId xmlns:a16="http://schemas.microsoft.com/office/drawing/2014/main" id="{316C65E8-CB67-BA99-090C-DFE89D4C1738}"/>
                </a:ext>
              </a:extLst>
            </p:cNvPr>
            <p:cNvSpPr/>
            <p:nvPr/>
          </p:nvSpPr>
          <p:spPr>
            <a:xfrm>
              <a:off x="7706223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4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27">
              <a:extLst>
                <a:ext uri="{FF2B5EF4-FFF2-40B4-BE49-F238E27FC236}">
                  <a16:creationId xmlns:a16="http://schemas.microsoft.com/office/drawing/2014/main" id="{85F0E108-6E0A-D1A6-C8BA-87447877D06C}"/>
                </a:ext>
              </a:extLst>
            </p:cNvPr>
            <p:cNvSpPr/>
            <p:nvPr/>
          </p:nvSpPr>
          <p:spPr>
            <a:xfrm>
              <a:off x="7706223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6" name="object 28">
            <a:extLst>
              <a:ext uri="{FF2B5EF4-FFF2-40B4-BE49-F238E27FC236}">
                <a16:creationId xmlns:a16="http://schemas.microsoft.com/office/drawing/2014/main" id="{7FD5DB43-28F6-0290-8EF4-0DE795EB9279}"/>
              </a:ext>
            </a:extLst>
          </p:cNvPr>
          <p:cNvSpPr txBox="1"/>
          <p:nvPr/>
        </p:nvSpPr>
        <p:spPr>
          <a:xfrm>
            <a:off x="8887800" y="8119622"/>
            <a:ext cx="113347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" dirty="0">
                <a:latin typeface="Arial"/>
                <a:cs typeface="Arial"/>
              </a:rPr>
              <a:t>Ene</a:t>
            </a:r>
            <a:r>
              <a:rPr sz="2600" b="1" spc="-70" dirty="0">
                <a:latin typeface="Arial"/>
                <a:cs typeface="Arial"/>
              </a:rPr>
              <a:t>r</a:t>
            </a:r>
            <a:r>
              <a:rPr sz="2600" b="1" spc="-30" dirty="0">
                <a:latin typeface="Arial"/>
                <a:cs typeface="Arial"/>
              </a:rPr>
              <a:t>gy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87" name="object 29">
            <a:extLst>
              <a:ext uri="{FF2B5EF4-FFF2-40B4-BE49-F238E27FC236}">
                <a16:creationId xmlns:a16="http://schemas.microsoft.com/office/drawing/2014/main" id="{74E3DF6E-EAA8-802F-BDE8-5932CC26CF10}"/>
              </a:ext>
            </a:extLst>
          </p:cNvPr>
          <p:cNvGrpSpPr/>
          <p:nvPr/>
        </p:nvGrpSpPr>
        <p:grpSpPr>
          <a:xfrm>
            <a:off x="5593484" y="6799640"/>
            <a:ext cx="2366010" cy="716280"/>
            <a:chOff x="4737585" y="5835613"/>
            <a:chExt cx="2366010" cy="716280"/>
          </a:xfrm>
        </p:grpSpPr>
        <p:sp>
          <p:nvSpPr>
            <p:cNvPr id="88" name="object 30">
              <a:extLst>
                <a:ext uri="{FF2B5EF4-FFF2-40B4-BE49-F238E27FC236}">
                  <a16:creationId xmlns:a16="http://schemas.microsoft.com/office/drawing/2014/main" id="{E504E4B7-5737-2FE7-1D0A-24501C78D9F0}"/>
                </a:ext>
              </a:extLst>
            </p:cNvPr>
            <p:cNvSpPr/>
            <p:nvPr/>
          </p:nvSpPr>
          <p:spPr>
            <a:xfrm>
              <a:off x="4763937" y="5861966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2161075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11272"/>
                  </a:lnTo>
                  <a:lnTo>
                    <a:pt x="931" y="565953"/>
                  </a:lnTo>
                  <a:lnTo>
                    <a:pt x="16438" y="618742"/>
                  </a:lnTo>
                  <a:lnTo>
                    <a:pt x="44640" y="646949"/>
                  </a:lnTo>
                  <a:lnTo>
                    <a:pt x="97428" y="662452"/>
                  </a:lnTo>
                  <a:lnTo>
                    <a:pt x="152110" y="663382"/>
                  </a:lnTo>
                  <a:lnTo>
                    <a:pt x="2161075" y="663382"/>
                  </a:lnTo>
                  <a:lnTo>
                    <a:pt x="2215757" y="662452"/>
                  </a:lnTo>
                  <a:lnTo>
                    <a:pt x="2268549" y="646949"/>
                  </a:lnTo>
                  <a:lnTo>
                    <a:pt x="2296753" y="618742"/>
                  </a:lnTo>
                  <a:lnTo>
                    <a:pt x="2312264" y="565953"/>
                  </a:lnTo>
                  <a:lnTo>
                    <a:pt x="2313196" y="511272"/>
                  </a:lnTo>
                  <a:lnTo>
                    <a:pt x="2313196" y="152110"/>
                  </a:lnTo>
                  <a:lnTo>
                    <a:pt x="2312264" y="97432"/>
                  </a:lnTo>
                  <a:lnTo>
                    <a:pt x="2296753" y="44642"/>
                  </a:lnTo>
                  <a:lnTo>
                    <a:pt x="2268549" y="16442"/>
                  </a:lnTo>
                  <a:lnTo>
                    <a:pt x="2215757" y="931"/>
                  </a:lnTo>
                  <a:lnTo>
                    <a:pt x="2161075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31">
              <a:extLst>
                <a:ext uri="{FF2B5EF4-FFF2-40B4-BE49-F238E27FC236}">
                  <a16:creationId xmlns:a16="http://schemas.microsoft.com/office/drawing/2014/main" id="{A2D95F80-7C0F-E673-2727-7DF21F0485E8}"/>
                </a:ext>
              </a:extLst>
            </p:cNvPr>
            <p:cNvSpPr/>
            <p:nvPr/>
          </p:nvSpPr>
          <p:spPr>
            <a:xfrm>
              <a:off x="4763937" y="5861966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152110" y="0"/>
                  </a:moveTo>
                  <a:lnTo>
                    <a:pt x="2161075" y="0"/>
                  </a:lnTo>
                  <a:lnTo>
                    <a:pt x="2191345" y="116"/>
                  </a:lnTo>
                  <a:lnTo>
                    <a:pt x="2235146" y="3145"/>
                  </a:lnTo>
                  <a:lnTo>
                    <a:pt x="2284186" y="29008"/>
                  </a:lnTo>
                  <a:lnTo>
                    <a:pt x="2305741" y="62835"/>
                  </a:lnTo>
                  <a:lnTo>
                    <a:pt x="2313080" y="121842"/>
                  </a:lnTo>
                  <a:lnTo>
                    <a:pt x="2313196" y="152110"/>
                  </a:lnTo>
                  <a:lnTo>
                    <a:pt x="2313196" y="511272"/>
                  </a:lnTo>
                  <a:lnTo>
                    <a:pt x="2312264" y="565953"/>
                  </a:lnTo>
                  <a:lnTo>
                    <a:pt x="2296753" y="618742"/>
                  </a:lnTo>
                  <a:lnTo>
                    <a:pt x="2268549" y="646949"/>
                  </a:lnTo>
                  <a:lnTo>
                    <a:pt x="2215757" y="662452"/>
                  </a:lnTo>
                  <a:lnTo>
                    <a:pt x="2161075" y="663382"/>
                  </a:lnTo>
                  <a:lnTo>
                    <a:pt x="152110" y="663382"/>
                  </a:lnTo>
                  <a:lnTo>
                    <a:pt x="97428" y="662452"/>
                  </a:lnTo>
                  <a:lnTo>
                    <a:pt x="44640" y="646949"/>
                  </a:lnTo>
                  <a:lnTo>
                    <a:pt x="16438" y="618742"/>
                  </a:lnTo>
                  <a:lnTo>
                    <a:pt x="931" y="565953"/>
                  </a:lnTo>
                  <a:lnTo>
                    <a:pt x="0" y="511272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0" name="object 32">
            <a:extLst>
              <a:ext uri="{FF2B5EF4-FFF2-40B4-BE49-F238E27FC236}">
                <a16:creationId xmlns:a16="http://schemas.microsoft.com/office/drawing/2014/main" id="{F7F4B176-1DA2-B95D-EAF2-5310ED67344C}"/>
              </a:ext>
            </a:extLst>
          </p:cNvPr>
          <p:cNvSpPr txBox="1"/>
          <p:nvPr/>
        </p:nvSpPr>
        <p:spPr>
          <a:xfrm>
            <a:off x="5724839" y="6929975"/>
            <a:ext cx="21037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0" dirty="0">
                <a:latin typeface="Arial"/>
                <a:cs typeface="Arial"/>
              </a:rPr>
              <a:t>Computation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91" name="object 33">
            <a:extLst>
              <a:ext uri="{FF2B5EF4-FFF2-40B4-BE49-F238E27FC236}">
                <a16:creationId xmlns:a16="http://schemas.microsoft.com/office/drawing/2014/main" id="{E6F55AE3-07D2-EFE3-F420-6C7315E2FBD6}"/>
              </a:ext>
            </a:extLst>
          </p:cNvPr>
          <p:cNvGrpSpPr/>
          <p:nvPr/>
        </p:nvGrpSpPr>
        <p:grpSpPr>
          <a:xfrm>
            <a:off x="5593484" y="7545766"/>
            <a:ext cx="2366010" cy="716280"/>
            <a:chOff x="4737585" y="6581739"/>
            <a:chExt cx="2366010" cy="716280"/>
          </a:xfrm>
        </p:grpSpPr>
        <p:sp>
          <p:nvSpPr>
            <p:cNvPr id="92" name="object 34">
              <a:extLst>
                <a:ext uri="{FF2B5EF4-FFF2-40B4-BE49-F238E27FC236}">
                  <a16:creationId xmlns:a16="http://schemas.microsoft.com/office/drawing/2014/main" id="{AFA46065-6A89-6732-6BD6-142429EBB0D8}"/>
                </a:ext>
              </a:extLst>
            </p:cNvPr>
            <p:cNvSpPr/>
            <p:nvPr/>
          </p:nvSpPr>
          <p:spPr>
            <a:xfrm>
              <a:off x="4763937" y="6608091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2161075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11272"/>
                  </a:lnTo>
                  <a:lnTo>
                    <a:pt x="931" y="565953"/>
                  </a:lnTo>
                  <a:lnTo>
                    <a:pt x="16438" y="618742"/>
                  </a:lnTo>
                  <a:lnTo>
                    <a:pt x="44640" y="646949"/>
                  </a:lnTo>
                  <a:lnTo>
                    <a:pt x="97428" y="662452"/>
                  </a:lnTo>
                  <a:lnTo>
                    <a:pt x="152110" y="663382"/>
                  </a:lnTo>
                  <a:lnTo>
                    <a:pt x="2161075" y="663382"/>
                  </a:lnTo>
                  <a:lnTo>
                    <a:pt x="2215757" y="662452"/>
                  </a:lnTo>
                  <a:lnTo>
                    <a:pt x="2268549" y="646949"/>
                  </a:lnTo>
                  <a:lnTo>
                    <a:pt x="2296753" y="618742"/>
                  </a:lnTo>
                  <a:lnTo>
                    <a:pt x="2312264" y="565953"/>
                  </a:lnTo>
                  <a:lnTo>
                    <a:pt x="2313196" y="511272"/>
                  </a:lnTo>
                  <a:lnTo>
                    <a:pt x="2313196" y="152110"/>
                  </a:lnTo>
                  <a:lnTo>
                    <a:pt x="2312264" y="97432"/>
                  </a:lnTo>
                  <a:lnTo>
                    <a:pt x="2296753" y="44642"/>
                  </a:lnTo>
                  <a:lnTo>
                    <a:pt x="2268549" y="16442"/>
                  </a:lnTo>
                  <a:lnTo>
                    <a:pt x="2215757" y="931"/>
                  </a:lnTo>
                  <a:lnTo>
                    <a:pt x="2161075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35">
              <a:extLst>
                <a:ext uri="{FF2B5EF4-FFF2-40B4-BE49-F238E27FC236}">
                  <a16:creationId xmlns:a16="http://schemas.microsoft.com/office/drawing/2014/main" id="{61FA2B75-3849-32ED-9F0C-4A9B9795E978}"/>
                </a:ext>
              </a:extLst>
            </p:cNvPr>
            <p:cNvSpPr/>
            <p:nvPr/>
          </p:nvSpPr>
          <p:spPr>
            <a:xfrm>
              <a:off x="4763937" y="6608091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152110" y="0"/>
                  </a:moveTo>
                  <a:lnTo>
                    <a:pt x="2161075" y="0"/>
                  </a:lnTo>
                  <a:lnTo>
                    <a:pt x="2191345" y="116"/>
                  </a:lnTo>
                  <a:lnTo>
                    <a:pt x="2235146" y="3145"/>
                  </a:lnTo>
                  <a:lnTo>
                    <a:pt x="2284186" y="29008"/>
                  </a:lnTo>
                  <a:lnTo>
                    <a:pt x="2305741" y="62835"/>
                  </a:lnTo>
                  <a:lnTo>
                    <a:pt x="2313080" y="121842"/>
                  </a:lnTo>
                  <a:lnTo>
                    <a:pt x="2313196" y="152110"/>
                  </a:lnTo>
                  <a:lnTo>
                    <a:pt x="2313196" y="511272"/>
                  </a:lnTo>
                  <a:lnTo>
                    <a:pt x="2312264" y="565953"/>
                  </a:lnTo>
                  <a:lnTo>
                    <a:pt x="2296753" y="618742"/>
                  </a:lnTo>
                  <a:lnTo>
                    <a:pt x="2268549" y="646949"/>
                  </a:lnTo>
                  <a:lnTo>
                    <a:pt x="2215757" y="662452"/>
                  </a:lnTo>
                  <a:lnTo>
                    <a:pt x="2161075" y="663382"/>
                  </a:lnTo>
                  <a:lnTo>
                    <a:pt x="152110" y="663382"/>
                  </a:lnTo>
                  <a:lnTo>
                    <a:pt x="97428" y="662452"/>
                  </a:lnTo>
                  <a:lnTo>
                    <a:pt x="44640" y="646949"/>
                  </a:lnTo>
                  <a:lnTo>
                    <a:pt x="16438" y="618742"/>
                  </a:lnTo>
                  <a:lnTo>
                    <a:pt x="931" y="565953"/>
                  </a:lnTo>
                  <a:lnTo>
                    <a:pt x="0" y="511272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4" name="object 36">
            <a:extLst>
              <a:ext uri="{FF2B5EF4-FFF2-40B4-BE49-F238E27FC236}">
                <a16:creationId xmlns:a16="http://schemas.microsoft.com/office/drawing/2014/main" id="{206EE085-CA1C-DD57-9598-8DD4E315F04F}"/>
              </a:ext>
            </a:extLst>
          </p:cNvPr>
          <p:cNvSpPr txBox="1"/>
          <p:nvPr/>
        </p:nvSpPr>
        <p:spPr>
          <a:xfrm>
            <a:off x="6109498" y="7676102"/>
            <a:ext cx="133477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5" dirty="0">
                <a:latin typeface="Arial"/>
                <a:cs typeface="Arial"/>
              </a:rPr>
              <a:t>Memory</a:t>
            </a:r>
            <a:endParaRPr sz="2600">
              <a:latin typeface="Arial"/>
              <a:cs typeface="Arial"/>
            </a:endParaRPr>
          </a:p>
        </p:txBody>
      </p:sp>
      <p:pic>
        <p:nvPicPr>
          <p:cNvPr id="95" name="object 37">
            <a:extLst>
              <a:ext uri="{FF2B5EF4-FFF2-40B4-BE49-F238E27FC236}">
                <a16:creationId xmlns:a16="http://schemas.microsoft.com/office/drawing/2014/main" id="{8CD57F85-6C7F-DF43-B5E7-B1FC5FBC3A3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44703" y="9641732"/>
            <a:ext cx="815372" cy="993158"/>
          </a:xfrm>
          <a:prstGeom prst="rect">
            <a:avLst/>
          </a:prstGeom>
        </p:spPr>
      </p:pic>
      <p:grpSp>
        <p:nvGrpSpPr>
          <p:cNvPr id="96" name="object 38">
            <a:extLst>
              <a:ext uri="{FF2B5EF4-FFF2-40B4-BE49-F238E27FC236}">
                <a16:creationId xmlns:a16="http://schemas.microsoft.com/office/drawing/2014/main" id="{3AD836A7-FA6A-DF0C-4DC8-BD4F613C5064}"/>
              </a:ext>
            </a:extLst>
          </p:cNvPr>
          <p:cNvGrpSpPr/>
          <p:nvPr/>
        </p:nvGrpSpPr>
        <p:grpSpPr>
          <a:xfrm>
            <a:off x="1866386" y="9735995"/>
            <a:ext cx="1292225" cy="803910"/>
            <a:chOff x="1010487" y="8771968"/>
            <a:chExt cx="1292225" cy="803910"/>
          </a:xfrm>
        </p:grpSpPr>
        <p:sp>
          <p:nvSpPr>
            <p:cNvPr id="97" name="object 39">
              <a:extLst>
                <a:ext uri="{FF2B5EF4-FFF2-40B4-BE49-F238E27FC236}">
                  <a16:creationId xmlns:a16="http://schemas.microsoft.com/office/drawing/2014/main" id="{0739AF4B-B6EB-94B2-F6EE-6BF46DBCC90B}"/>
                </a:ext>
              </a:extLst>
            </p:cNvPr>
            <p:cNvSpPr/>
            <p:nvPr/>
          </p:nvSpPr>
          <p:spPr>
            <a:xfrm>
              <a:off x="1010475" y="8771972"/>
              <a:ext cx="1292225" cy="764540"/>
            </a:xfrm>
            <a:custGeom>
              <a:avLst/>
              <a:gdLst/>
              <a:ahLst/>
              <a:cxnLst/>
              <a:rect l="l" t="t" r="r" b="b"/>
              <a:pathLst>
                <a:path w="1292225" h="764540">
                  <a:moveTo>
                    <a:pt x="183921" y="677214"/>
                  </a:moveTo>
                  <a:lnTo>
                    <a:pt x="182956" y="661733"/>
                  </a:lnTo>
                  <a:lnTo>
                    <a:pt x="182778" y="653910"/>
                  </a:lnTo>
                  <a:lnTo>
                    <a:pt x="75984" y="655726"/>
                  </a:lnTo>
                  <a:lnTo>
                    <a:pt x="76962" y="678649"/>
                  </a:lnTo>
                  <a:lnTo>
                    <a:pt x="77495" y="686244"/>
                  </a:lnTo>
                  <a:lnTo>
                    <a:pt x="183921" y="677214"/>
                  </a:lnTo>
                  <a:close/>
                </a:path>
                <a:path w="1292225" h="764540">
                  <a:moveTo>
                    <a:pt x="185331" y="591400"/>
                  </a:moveTo>
                  <a:lnTo>
                    <a:pt x="79273" y="578777"/>
                  </a:lnTo>
                  <a:lnTo>
                    <a:pt x="77216" y="601649"/>
                  </a:lnTo>
                  <a:lnTo>
                    <a:pt x="76720" y="609320"/>
                  </a:lnTo>
                  <a:lnTo>
                    <a:pt x="183375" y="614743"/>
                  </a:lnTo>
                  <a:lnTo>
                    <a:pt x="184505" y="599135"/>
                  </a:lnTo>
                  <a:lnTo>
                    <a:pt x="185331" y="591400"/>
                  </a:lnTo>
                  <a:close/>
                </a:path>
                <a:path w="1292225" h="764540">
                  <a:moveTo>
                    <a:pt x="192659" y="738898"/>
                  </a:moveTo>
                  <a:lnTo>
                    <a:pt x="191033" y="731291"/>
                  </a:lnTo>
                  <a:lnTo>
                    <a:pt x="188404" y="715911"/>
                  </a:lnTo>
                  <a:lnTo>
                    <a:pt x="82880" y="732053"/>
                  </a:lnTo>
                  <a:lnTo>
                    <a:pt x="86956" y="754659"/>
                  </a:lnTo>
                  <a:lnTo>
                    <a:pt x="88506" y="762127"/>
                  </a:lnTo>
                  <a:lnTo>
                    <a:pt x="192659" y="738898"/>
                  </a:lnTo>
                  <a:close/>
                </a:path>
                <a:path w="1292225" h="764540">
                  <a:moveTo>
                    <a:pt x="196075" y="530136"/>
                  </a:moveTo>
                  <a:lnTo>
                    <a:pt x="92837" y="503415"/>
                  </a:lnTo>
                  <a:lnTo>
                    <a:pt x="87706" y="525780"/>
                  </a:lnTo>
                  <a:lnTo>
                    <a:pt x="86194" y="533285"/>
                  </a:lnTo>
                  <a:lnTo>
                    <a:pt x="191071" y="553021"/>
                  </a:lnTo>
                  <a:lnTo>
                    <a:pt x="194233" y="537679"/>
                  </a:lnTo>
                  <a:lnTo>
                    <a:pt x="196075" y="530136"/>
                  </a:lnTo>
                  <a:close/>
                </a:path>
                <a:path w="1292225" h="764540">
                  <a:moveTo>
                    <a:pt x="215074" y="470496"/>
                  </a:moveTo>
                  <a:lnTo>
                    <a:pt x="116586" y="430174"/>
                  </a:lnTo>
                  <a:lnTo>
                    <a:pt x="108445" y="451675"/>
                  </a:lnTo>
                  <a:lnTo>
                    <a:pt x="105918" y="458939"/>
                  </a:lnTo>
                  <a:lnTo>
                    <a:pt x="207022" y="492556"/>
                  </a:lnTo>
                  <a:lnTo>
                    <a:pt x="212217" y="477786"/>
                  </a:lnTo>
                  <a:lnTo>
                    <a:pt x="215074" y="470496"/>
                  </a:lnTo>
                  <a:close/>
                </a:path>
                <a:path w="1292225" h="764540">
                  <a:moveTo>
                    <a:pt x="241846" y="414210"/>
                  </a:moveTo>
                  <a:lnTo>
                    <a:pt x="149936" y="361162"/>
                  </a:lnTo>
                  <a:lnTo>
                    <a:pt x="139001" y="381304"/>
                  </a:lnTo>
                  <a:lnTo>
                    <a:pt x="135547" y="388124"/>
                  </a:lnTo>
                  <a:lnTo>
                    <a:pt x="230924" y="434936"/>
                  </a:lnTo>
                  <a:lnTo>
                    <a:pt x="234391" y="427926"/>
                  </a:lnTo>
                  <a:lnTo>
                    <a:pt x="241846" y="414210"/>
                  </a:lnTo>
                  <a:close/>
                </a:path>
                <a:path w="1292225" h="764540">
                  <a:moveTo>
                    <a:pt x="276034" y="361848"/>
                  </a:moveTo>
                  <a:lnTo>
                    <a:pt x="192366" y="297116"/>
                  </a:lnTo>
                  <a:lnTo>
                    <a:pt x="178803" y="315620"/>
                  </a:lnTo>
                  <a:lnTo>
                    <a:pt x="174434" y="321919"/>
                  </a:lnTo>
                  <a:lnTo>
                    <a:pt x="262394" y="380961"/>
                  </a:lnTo>
                  <a:lnTo>
                    <a:pt x="266750" y="374459"/>
                  </a:lnTo>
                  <a:lnTo>
                    <a:pt x="276034" y="361848"/>
                  </a:lnTo>
                  <a:close/>
                </a:path>
                <a:path w="1292225" h="764540">
                  <a:moveTo>
                    <a:pt x="316865" y="314617"/>
                  </a:moveTo>
                  <a:lnTo>
                    <a:pt x="242925" y="239445"/>
                  </a:lnTo>
                  <a:lnTo>
                    <a:pt x="232283" y="250342"/>
                  </a:lnTo>
                  <a:lnTo>
                    <a:pt x="221907" y="261543"/>
                  </a:lnTo>
                  <a:lnTo>
                    <a:pt x="300875" y="331635"/>
                  </a:lnTo>
                  <a:lnTo>
                    <a:pt x="311391" y="320167"/>
                  </a:lnTo>
                  <a:lnTo>
                    <a:pt x="316865" y="314617"/>
                  </a:lnTo>
                  <a:close/>
                </a:path>
                <a:path w="1292225" h="764540">
                  <a:moveTo>
                    <a:pt x="363816" y="273240"/>
                  </a:moveTo>
                  <a:lnTo>
                    <a:pt x="300837" y="188988"/>
                  </a:lnTo>
                  <a:lnTo>
                    <a:pt x="288823" y="198361"/>
                  </a:lnTo>
                  <a:lnTo>
                    <a:pt x="277025" y="208064"/>
                  </a:lnTo>
                  <a:lnTo>
                    <a:pt x="345617" y="287985"/>
                  </a:lnTo>
                  <a:lnTo>
                    <a:pt x="351536" y="282892"/>
                  </a:lnTo>
                  <a:lnTo>
                    <a:pt x="357619" y="277964"/>
                  </a:lnTo>
                  <a:lnTo>
                    <a:pt x="363816" y="273240"/>
                  </a:lnTo>
                  <a:close/>
                </a:path>
                <a:path w="1292225" h="764540">
                  <a:moveTo>
                    <a:pt x="415988" y="238455"/>
                  </a:moveTo>
                  <a:lnTo>
                    <a:pt x="365061" y="146735"/>
                  </a:lnTo>
                  <a:lnTo>
                    <a:pt x="351726" y="154482"/>
                  </a:lnTo>
                  <a:lnTo>
                    <a:pt x="338658" y="162598"/>
                  </a:lnTo>
                  <a:lnTo>
                    <a:pt x="395732" y="250774"/>
                  </a:lnTo>
                  <a:lnTo>
                    <a:pt x="402348" y="246481"/>
                  </a:lnTo>
                  <a:lnTo>
                    <a:pt x="415988" y="238455"/>
                  </a:lnTo>
                  <a:close/>
                </a:path>
                <a:path w="1292225" h="764540">
                  <a:moveTo>
                    <a:pt x="472211" y="211175"/>
                  </a:moveTo>
                  <a:lnTo>
                    <a:pt x="434174" y="113601"/>
                  </a:lnTo>
                  <a:lnTo>
                    <a:pt x="420065" y="119443"/>
                  </a:lnTo>
                  <a:lnTo>
                    <a:pt x="406133" y="125641"/>
                  </a:lnTo>
                  <a:lnTo>
                    <a:pt x="450723" y="220497"/>
                  </a:lnTo>
                  <a:lnTo>
                    <a:pt x="464959" y="214083"/>
                  </a:lnTo>
                  <a:lnTo>
                    <a:pt x="472211" y="211175"/>
                  </a:lnTo>
                  <a:close/>
                </a:path>
                <a:path w="1292225" h="764540">
                  <a:moveTo>
                    <a:pt x="531863" y="191757"/>
                  </a:moveTo>
                  <a:lnTo>
                    <a:pt x="507339" y="90093"/>
                  </a:lnTo>
                  <a:lnTo>
                    <a:pt x="485216" y="96062"/>
                  </a:lnTo>
                  <a:lnTo>
                    <a:pt x="477926" y="98234"/>
                  </a:lnTo>
                  <a:lnTo>
                    <a:pt x="509244" y="198056"/>
                  </a:lnTo>
                  <a:lnTo>
                    <a:pt x="516712" y="195770"/>
                  </a:lnTo>
                  <a:lnTo>
                    <a:pt x="531863" y="191757"/>
                  </a:lnTo>
                  <a:close/>
                </a:path>
                <a:path w="1292225" h="764540">
                  <a:moveTo>
                    <a:pt x="533120" y="331381"/>
                  </a:moveTo>
                  <a:lnTo>
                    <a:pt x="498843" y="331381"/>
                  </a:lnTo>
                  <a:lnTo>
                    <a:pt x="498843" y="373354"/>
                  </a:lnTo>
                  <a:lnTo>
                    <a:pt x="533120" y="373354"/>
                  </a:lnTo>
                  <a:lnTo>
                    <a:pt x="533120" y="331381"/>
                  </a:lnTo>
                  <a:close/>
                </a:path>
                <a:path w="1292225" h="764540">
                  <a:moveTo>
                    <a:pt x="593623" y="180695"/>
                  </a:moveTo>
                  <a:lnTo>
                    <a:pt x="583082" y="76720"/>
                  </a:lnTo>
                  <a:lnTo>
                    <a:pt x="560298" y="79641"/>
                  </a:lnTo>
                  <a:lnTo>
                    <a:pt x="552767" y="80797"/>
                  </a:lnTo>
                  <a:lnTo>
                    <a:pt x="570331" y="183845"/>
                  </a:lnTo>
                  <a:lnTo>
                    <a:pt x="585800" y="181546"/>
                  </a:lnTo>
                  <a:lnTo>
                    <a:pt x="593623" y="180695"/>
                  </a:lnTo>
                  <a:close/>
                </a:path>
                <a:path w="1292225" h="764540">
                  <a:moveTo>
                    <a:pt x="597357" y="331381"/>
                  </a:moveTo>
                  <a:lnTo>
                    <a:pt x="563079" y="331381"/>
                  </a:lnTo>
                  <a:lnTo>
                    <a:pt x="563079" y="373354"/>
                  </a:lnTo>
                  <a:lnTo>
                    <a:pt x="597357" y="373354"/>
                  </a:lnTo>
                  <a:lnTo>
                    <a:pt x="597357" y="331381"/>
                  </a:lnTo>
                  <a:close/>
                </a:path>
                <a:path w="1292225" h="764540">
                  <a:moveTo>
                    <a:pt x="659676" y="73698"/>
                  </a:moveTo>
                  <a:lnTo>
                    <a:pt x="639356" y="73418"/>
                  </a:lnTo>
                  <a:lnTo>
                    <a:pt x="629196" y="73698"/>
                  </a:lnTo>
                  <a:lnTo>
                    <a:pt x="632714" y="178054"/>
                  </a:lnTo>
                  <a:lnTo>
                    <a:pt x="656183" y="178054"/>
                  </a:lnTo>
                  <a:lnTo>
                    <a:pt x="659676" y="73698"/>
                  </a:lnTo>
                  <a:close/>
                </a:path>
                <a:path w="1292225" h="764540">
                  <a:moveTo>
                    <a:pt x="661581" y="331381"/>
                  </a:moveTo>
                  <a:lnTo>
                    <a:pt x="627316" y="331381"/>
                  </a:lnTo>
                  <a:lnTo>
                    <a:pt x="627316" y="373354"/>
                  </a:lnTo>
                  <a:lnTo>
                    <a:pt x="661581" y="373354"/>
                  </a:lnTo>
                  <a:lnTo>
                    <a:pt x="661581" y="331381"/>
                  </a:lnTo>
                  <a:close/>
                </a:path>
                <a:path w="1292225" h="764540">
                  <a:moveTo>
                    <a:pt x="725817" y="331381"/>
                  </a:moveTo>
                  <a:lnTo>
                    <a:pt x="691553" y="331381"/>
                  </a:lnTo>
                  <a:lnTo>
                    <a:pt x="691553" y="373354"/>
                  </a:lnTo>
                  <a:lnTo>
                    <a:pt x="725817" y="373354"/>
                  </a:lnTo>
                  <a:lnTo>
                    <a:pt x="725817" y="331381"/>
                  </a:lnTo>
                  <a:close/>
                </a:path>
                <a:path w="1292225" h="764540">
                  <a:moveTo>
                    <a:pt x="736117" y="80797"/>
                  </a:moveTo>
                  <a:lnTo>
                    <a:pt x="713447" y="77609"/>
                  </a:lnTo>
                  <a:lnTo>
                    <a:pt x="705802" y="76720"/>
                  </a:lnTo>
                  <a:lnTo>
                    <a:pt x="695274" y="180695"/>
                  </a:lnTo>
                  <a:lnTo>
                    <a:pt x="710869" y="182587"/>
                  </a:lnTo>
                  <a:lnTo>
                    <a:pt x="718540" y="183845"/>
                  </a:lnTo>
                  <a:lnTo>
                    <a:pt x="736117" y="80797"/>
                  </a:lnTo>
                  <a:close/>
                </a:path>
                <a:path w="1292225" h="764540">
                  <a:moveTo>
                    <a:pt x="790054" y="331381"/>
                  </a:moveTo>
                  <a:lnTo>
                    <a:pt x="755777" y="331381"/>
                  </a:lnTo>
                  <a:lnTo>
                    <a:pt x="755777" y="373354"/>
                  </a:lnTo>
                  <a:lnTo>
                    <a:pt x="790054" y="373354"/>
                  </a:lnTo>
                  <a:lnTo>
                    <a:pt x="790054" y="331381"/>
                  </a:lnTo>
                  <a:close/>
                </a:path>
                <a:path w="1292225" h="764540">
                  <a:moveTo>
                    <a:pt x="810983" y="98234"/>
                  </a:moveTo>
                  <a:lnTo>
                    <a:pt x="788987" y="91986"/>
                  </a:lnTo>
                  <a:lnTo>
                    <a:pt x="781583" y="90093"/>
                  </a:lnTo>
                  <a:lnTo>
                    <a:pt x="757047" y="191770"/>
                  </a:lnTo>
                  <a:lnTo>
                    <a:pt x="772210" y="195770"/>
                  </a:lnTo>
                  <a:lnTo>
                    <a:pt x="779627" y="198056"/>
                  </a:lnTo>
                  <a:lnTo>
                    <a:pt x="810983" y="98234"/>
                  </a:lnTo>
                  <a:close/>
                </a:path>
                <a:path w="1292225" h="764540">
                  <a:moveTo>
                    <a:pt x="882751" y="125641"/>
                  </a:moveTo>
                  <a:lnTo>
                    <a:pt x="861796" y="116471"/>
                  </a:lnTo>
                  <a:lnTo>
                    <a:pt x="854722" y="113601"/>
                  </a:lnTo>
                  <a:lnTo>
                    <a:pt x="816698" y="211175"/>
                  </a:lnTo>
                  <a:lnTo>
                    <a:pt x="823937" y="214083"/>
                  </a:lnTo>
                  <a:lnTo>
                    <a:pt x="838174" y="220497"/>
                  </a:lnTo>
                  <a:lnTo>
                    <a:pt x="882751" y="125641"/>
                  </a:lnTo>
                  <a:close/>
                </a:path>
                <a:path w="1292225" h="764540">
                  <a:moveTo>
                    <a:pt x="950239" y="162585"/>
                  </a:moveTo>
                  <a:lnTo>
                    <a:pt x="930541" y="150571"/>
                  </a:lnTo>
                  <a:lnTo>
                    <a:pt x="923861" y="146735"/>
                  </a:lnTo>
                  <a:lnTo>
                    <a:pt x="872921" y="238455"/>
                  </a:lnTo>
                  <a:lnTo>
                    <a:pt x="886548" y="246468"/>
                  </a:lnTo>
                  <a:lnTo>
                    <a:pt x="893203" y="250774"/>
                  </a:lnTo>
                  <a:lnTo>
                    <a:pt x="950239" y="162585"/>
                  </a:lnTo>
                  <a:close/>
                </a:path>
                <a:path w="1292225" h="764540">
                  <a:moveTo>
                    <a:pt x="1011859" y="208064"/>
                  </a:moveTo>
                  <a:lnTo>
                    <a:pt x="1000099" y="198374"/>
                  </a:lnTo>
                  <a:lnTo>
                    <a:pt x="988072" y="188988"/>
                  </a:lnTo>
                  <a:lnTo>
                    <a:pt x="925080" y="273227"/>
                  </a:lnTo>
                  <a:lnTo>
                    <a:pt x="931291" y="277964"/>
                  </a:lnTo>
                  <a:lnTo>
                    <a:pt x="937374" y="282892"/>
                  </a:lnTo>
                  <a:lnTo>
                    <a:pt x="943305" y="287972"/>
                  </a:lnTo>
                  <a:lnTo>
                    <a:pt x="1011859" y="208064"/>
                  </a:lnTo>
                  <a:close/>
                </a:path>
                <a:path w="1292225" h="764540">
                  <a:moveTo>
                    <a:pt x="1114475" y="321932"/>
                  </a:moveTo>
                  <a:lnTo>
                    <a:pt x="1101128" y="303212"/>
                  </a:lnTo>
                  <a:lnTo>
                    <a:pt x="1096530" y="297116"/>
                  </a:lnTo>
                  <a:lnTo>
                    <a:pt x="1012863" y="361835"/>
                  </a:lnTo>
                  <a:lnTo>
                    <a:pt x="1017574" y="368096"/>
                  </a:lnTo>
                  <a:lnTo>
                    <a:pt x="1026528" y="380974"/>
                  </a:lnTo>
                  <a:lnTo>
                    <a:pt x="1114475" y="321932"/>
                  </a:lnTo>
                  <a:close/>
                </a:path>
                <a:path w="1292225" h="764540">
                  <a:moveTo>
                    <a:pt x="1153375" y="388137"/>
                  </a:moveTo>
                  <a:lnTo>
                    <a:pt x="1142695" y="367817"/>
                  </a:lnTo>
                  <a:lnTo>
                    <a:pt x="1138961" y="361162"/>
                  </a:lnTo>
                  <a:lnTo>
                    <a:pt x="1047064" y="414210"/>
                  </a:lnTo>
                  <a:lnTo>
                    <a:pt x="1050874" y="421005"/>
                  </a:lnTo>
                  <a:lnTo>
                    <a:pt x="1057998" y="434924"/>
                  </a:lnTo>
                  <a:lnTo>
                    <a:pt x="1153375" y="388137"/>
                  </a:lnTo>
                  <a:close/>
                </a:path>
                <a:path w="1292225" h="764540">
                  <a:moveTo>
                    <a:pt x="1182954" y="458952"/>
                  </a:moveTo>
                  <a:lnTo>
                    <a:pt x="1177810" y="444461"/>
                  </a:lnTo>
                  <a:lnTo>
                    <a:pt x="1172286" y="430174"/>
                  </a:lnTo>
                  <a:lnTo>
                    <a:pt x="1073823" y="470496"/>
                  </a:lnTo>
                  <a:lnTo>
                    <a:pt x="1079360" y="485114"/>
                  </a:lnTo>
                  <a:lnTo>
                    <a:pt x="1081874" y="492556"/>
                  </a:lnTo>
                  <a:lnTo>
                    <a:pt x="1182954" y="458952"/>
                  </a:lnTo>
                  <a:close/>
                </a:path>
                <a:path w="1292225" h="764540">
                  <a:moveTo>
                    <a:pt x="1202702" y="533285"/>
                  </a:moveTo>
                  <a:lnTo>
                    <a:pt x="1197876" y="510844"/>
                  </a:lnTo>
                  <a:lnTo>
                    <a:pt x="1196060" y="503415"/>
                  </a:lnTo>
                  <a:lnTo>
                    <a:pt x="1092809" y="530136"/>
                  </a:lnTo>
                  <a:lnTo>
                    <a:pt x="1094689" y="537667"/>
                  </a:lnTo>
                  <a:lnTo>
                    <a:pt x="1096365" y="545312"/>
                  </a:lnTo>
                  <a:lnTo>
                    <a:pt x="1097813" y="553021"/>
                  </a:lnTo>
                  <a:lnTo>
                    <a:pt x="1202702" y="533285"/>
                  </a:lnTo>
                  <a:close/>
                </a:path>
                <a:path w="1292225" h="764540">
                  <a:moveTo>
                    <a:pt x="1206030" y="732066"/>
                  </a:moveTo>
                  <a:lnTo>
                    <a:pt x="1100518" y="715911"/>
                  </a:lnTo>
                  <a:lnTo>
                    <a:pt x="1097864" y="731291"/>
                  </a:lnTo>
                  <a:lnTo>
                    <a:pt x="1096264" y="738898"/>
                  </a:lnTo>
                  <a:lnTo>
                    <a:pt x="1200378" y="762127"/>
                  </a:lnTo>
                  <a:lnTo>
                    <a:pt x="1204772" y="739635"/>
                  </a:lnTo>
                  <a:lnTo>
                    <a:pt x="1206030" y="732066"/>
                  </a:lnTo>
                  <a:close/>
                </a:path>
                <a:path w="1292225" h="764540">
                  <a:moveTo>
                    <a:pt x="1212151" y="609320"/>
                  </a:moveTo>
                  <a:lnTo>
                    <a:pt x="1211097" y="594004"/>
                  </a:lnTo>
                  <a:lnTo>
                    <a:pt x="1209611" y="578789"/>
                  </a:lnTo>
                  <a:lnTo>
                    <a:pt x="1103566" y="591400"/>
                  </a:lnTo>
                  <a:lnTo>
                    <a:pt x="1104417" y="599122"/>
                  </a:lnTo>
                  <a:lnTo>
                    <a:pt x="1105496" y="614743"/>
                  </a:lnTo>
                  <a:lnTo>
                    <a:pt x="1212151" y="609320"/>
                  </a:lnTo>
                  <a:close/>
                </a:path>
                <a:path w="1292225" h="764540">
                  <a:moveTo>
                    <a:pt x="1212913" y="655726"/>
                  </a:moveTo>
                  <a:lnTo>
                    <a:pt x="1106144" y="653910"/>
                  </a:lnTo>
                  <a:lnTo>
                    <a:pt x="1105560" y="669480"/>
                  </a:lnTo>
                  <a:lnTo>
                    <a:pt x="1104976" y="677214"/>
                  </a:lnTo>
                  <a:lnTo>
                    <a:pt x="1211414" y="686244"/>
                  </a:lnTo>
                  <a:lnTo>
                    <a:pt x="1212367" y="671029"/>
                  </a:lnTo>
                  <a:lnTo>
                    <a:pt x="1212913" y="655726"/>
                  </a:lnTo>
                  <a:close/>
                </a:path>
                <a:path w="1292225" h="764540">
                  <a:moveTo>
                    <a:pt x="1291678" y="645833"/>
                  </a:moveTo>
                  <a:lnTo>
                    <a:pt x="1289900" y="597712"/>
                  </a:lnTo>
                  <a:lnTo>
                    <a:pt x="1284655" y="550532"/>
                  </a:lnTo>
                  <a:lnTo>
                    <a:pt x="1276083" y="504431"/>
                  </a:lnTo>
                  <a:lnTo>
                    <a:pt x="1264285" y="459524"/>
                  </a:lnTo>
                  <a:lnTo>
                    <a:pt x="1249400" y="415950"/>
                  </a:lnTo>
                  <a:lnTo>
                    <a:pt x="1231557" y="373824"/>
                  </a:lnTo>
                  <a:lnTo>
                    <a:pt x="1210868" y="333273"/>
                  </a:lnTo>
                  <a:lnTo>
                    <a:pt x="1187475" y="294424"/>
                  </a:lnTo>
                  <a:lnTo>
                    <a:pt x="1161503" y="257416"/>
                  </a:lnTo>
                  <a:lnTo>
                    <a:pt x="1133068" y="222351"/>
                  </a:lnTo>
                  <a:lnTo>
                    <a:pt x="1102296" y="189382"/>
                  </a:lnTo>
                  <a:lnTo>
                    <a:pt x="1069327" y="158610"/>
                  </a:lnTo>
                  <a:lnTo>
                    <a:pt x="1034262" y="130175"/>
                  </a:lnTo>
                  <a:lnTo>
                    <a:pt x="997254" y="104190"/>
                  </a:lnTo>
                  <a:lnTo>
                    <a:pt x="958405" y="80810"/>
                  </a:lnTo>
                  <a:lnTo>
                    <a:pt x="917854" y="60121"/>
                  </a:lnTo>
                  <a:lnTo>
                    <a:pt x="875728" y="42278"/>
                  </a:lnTo>
                  <a:lnTo>
                    <a:pt x="832154" y="27393"/>
                  </a:lnTo>
                  <a:lnTo>
                    <a:pt x="787247" y="15595"/>
                  </a:lnTo>
                  <a:lnTo>
                    <a:pt x="741146" y="7023"/>
                  </a:lnTo>
                  <a:lnTo>
                    <a:pt x="693966" y="1778"/>
                  </a:lnTo>
                  <a:lnTo>
                    <a:pt x="645845" y="0"/>
                  </a:lnTo>
                  <a:lnTo>
                    <a:pt x="597712" y="1778"/>
                  </a:lnTo>
                  <a:lnTo>
                    <a:pt x="550532" y="7023"/>
                  </a:lnTo>
                  <a:lnTo>
                    <a:pt x="504431" y="15595"/>
                  </a:lnTo>
                  <a:lnTo>
                    <a:pt x="459524" y="27393"/>
                  </a:lnTo>
                  <a:lnTo>
                    <a:pt x="415950" y="42278"/>
                  </a:lnTo>
                  <a:lnTo>
                    <a:pt x="373824" y="60121"/>
                  </a:lnTo>
                  <a:lnTo>
                    <a:pt x="333273" y="80810"/>
                  </a:lnTo>
                  <a:lnTo>
                    <a:pt x="294424" y="104190"/>
                  </a:lnTo>
                  <a:lnTo>
                    <a:pt x="257416" y="130175"/>
                  </a:lnTo>
                  <a:lnTo>
                    <a:pt x="222351" y="158610"/>
                  </a:lnTo>
                  <a:lnTo>
                    <a:pt x="189382" y="189382"/>
                  </a:lnTo>
                  <a:lnTo>
                    <a:pt x="158610" y="222351"/>
                  </a:lnTo>
                  <a:lnTo>
                    <a:pt x="130175" y="257416"/>
                  </a:lnTo>
                  <a:lnTo>
                    <a:pt x="104203" y="294424"/>
                  </a:lnTo>
                  <a:lnTo>
                    <a:pt x="80810" y="333273"/>
                  </a:lnTo>
                  <a:lnTo>
                    <a:pt x="60121" y="373824"/>
                  </a:lnTo>
                  <a:lnTo>
                    <a:pt x="42278" y="415950"/>
                  </a:lnTo>
                  <a:lnTo>
                    <a:pt x="27393" y="459524"/>
                  </a:lnTo>
                  <a:lnTo>
                    <a:pt x="15595" y="504431"/>
                  </a:lnTo>
                  <a:lnTo>
                    <a:pt x="7023" y="550532"/>
                  </a:lnTo>
                  <a:lnTo>
                    <a:pt x="1778" y="597712"/>
                  </a:lnTo>
                  <a:lnTo>
                    <a:pt x="0" y="645833"/>
                  </a:lnTo>
                  <a:lnTo>
                    <a:pt x="698" y="675919"/>
                  </a:lnTo>
                  <a:lnTo>
                    <a:pt x="2768" y="705637"/>
                  </a:lnTo>
                  <a:lnTo>
                    <a:pt x="6172" y="734987"/>
                  </a:lnTo>
                  <a:lnTo>
                    <a:pt x="10858" y="763917"/>
                  </a:lnTo>
                  <a:lnTo>
                    <a:pt x="21793" y="763917"/>
                  </a:lnTo>
                  <a:lnTo>
                    <a:pt x="17018" y="734999"/>
                  </a:lnTo>
                  <a:lnTo>
                    <a:pt x="13563" y="705650"/>
                  </a:lnTo>
                  <a:lnTo>
                    <a:pt x="11455" y="675919"/>
                  </a:lnTo>
                  <a:lnTo>
                    <a:pt x="10744" y="645833"/>
                  </a:lnTo>
                  <a:lnTo>
                    <a:pt x="12484" y="598512"/>
                  </a:lnTo>
                  <a:lnTo>
                    <a:pt x="17640" y="552119"/>
                  </a:lnTo>
                  <a:lnTo>
                    <a:pt x="26073" y="506780"/>
                  </a:lnTo>
                  <a:lnTo>
                    <a:pt x="37668" y="462622"/>
                  </a:lnTo>
                  <a:lnTo>
                    <a:pt x="52311" y="419760"/>
                  </a:lnTo>
                  <a:lnTo>
                    <a:pt x="69862" y="378345"/>
                  </a:lnTo>
                  <a:lnTo>
                    <a:pt x="90195" y="338467"/>
                  </a:lnTo>
                  <a:lnTo>
                    <a:pt x="113195" y="300266"/>
                  </a:lnTo>
                  <a:lnTo>
                    <a:pt x="138747" y="263867"/>
                  </a:lnTo>
                  <a:lnTo>
                    <a:pt x="166712" y="229400"/>
                  </a:lnTo>
                  <a:lnTo>
                    <a:pt x="196964" y="196964"/>
                  </a:lnTo>
                  <a:lnTo>
                    <a:pt x="229400" y="166712"/>
                  </a:lnTo>
                  <a:lnTo>
                    <a:pt x="263867" y="138747"/>
                  </a:lnTo>
                  <a:lnTo>
                    <a:pt x="300266" y="113207"/>
                  </a:lnTo>
                  <a:lnTo>
                    <a:pt x="338467" y="90195"/>
                  </a:lnTo>
                  <a:lnTo>
                    <a:pt x="378345" y="69862"/>
                  </a:lnTo>
                  <a:lnTo>
                    <a:pt x="419773" y="52311"/>
                  </a:lnTo>
                  <a:lnTo>
                    <a:pt x="462622" y="37680"/>
                  </a:lnTo>
                  <a:lnTo>
                    <a:pt x="506780" y="26085"/>
                  </a:lnTo>
                  <a:lnTo>
                    <a:pt x="552119" y="17640"/>
                  </a:lnTo>
                  <a:lnTo>
                    <a:pt x="598512" y="12496"/>
                  </a:lnTo>
                  <a:lnTo>
                    <a:pt x="645845" y="10744"/>
                  </a:lnTo>
                  <a:lnTo>
                    <a:pt x="693166" y="12496"/>
                  </a:lnTo>
                  <a:lnTo>
                    <a:pt x="739559" y="17640"/>
                  </a:lnTo>
                  <a:lnTo>
                    <a:pt x="784898" y="26085"/>
                  </a:lnTo>
                  <a:lnTo>
                    <a:pt x="829056" y="37680"/>
                  </a:lnTo>
                  <a:lnTo>
                    <a:pt x="871918" y="52311"/>
                  </a:lnTo>
                  <a:lnTo>
                    <a:pt x="913345" y="69862"/>
                  </a:lnTo>
                  <a:lnTo>
                    <a:pt x="953211" y="90195"/>
                  </a:lnTo>
                  <a:lnTo>
                    <a:pt x="991412" y="113207"/>
                  </a:lnTo>
                  <a:lnTo>
                    <a:pt x="1027811" y="138747"/>
                  </a:lnTo>
                  <a:lnTo>
                    <a:pt x="1062291" y="166712"/>
                  </a:lnTo>
                  <a:lnTo>
                    <a:pt x="1094714" y="196964"/>
                  </a:lnTo>
                  <a:lnTo>
                    <a:pt x="1124978" y="229400"/>
                  </a:lnTo>
                  <a:lnTo>
                    <a:pt x="1152931" y="263867"/>
                  </a:lnTo>
                  <a:lnTo>
                    <a:pt x="1178483" y="300266"/>
                  </a:lnTo>
                  <a:lnTo>
                    <a:pt x="1201483" y="338467"/>
                  </a:lnTo>
                  <a:lnTo>
                    <a:pt x="1221816" y="378345"/>
                  </a:lnTo>
                  <a:lnTo>
                    <a:pt x="1239367" y="419760"/>
                  </a:lnTo>
                  <a:lnTo>
                    <a:pt x="1254010" y="462622"/>
                  </a:lnTo>
                  <a:lnTo>
                    <a:pt x="1265605" y="506780"/>
                  </a:lnTo>
                  <a:lnTo>
                    <a:pt x="1274038" y="552119"/>
                  </a:lnTo>
                  <a:lnTo>
                    <a:pt x="1279194" y="598512"/>
                  </a:lnTo>
                  <a:lnTo>
                    <a:pt x="1280934" y="645833"/>
                  </a:lnTo>
                  <a:lnTo>
                    <a:pt x="1280236" y="675919"/>
                  </a:lnTo>
                  <a:lnTo>
                    <a:pt x="1278128" y="705650"/>
                  </a:lnTo>
                  <a:lnTo>
                    <a:pt x="1274673" y="734999"/>
                  </a:lnTo>
                  <a:lnTo>
                    <a:pt x="1269898" y="763917"/>
                  </a:lnTo>
                  <a:lnTo>
                    <a:pt x="1280820" y="763917"/>
                  </a:lnTo>
                  <a:lnTo>
                    <a:pt x="1285519" y="734987"/>
                  </a:lnTo>
                  <a:lnTo>
                    <a:pt x="1288910" y="705637"/>
                  </a:lnTo>
                  <a:lnTo>
                    <a:pt x="1290980" y="675919"/>
                  </a:lnTo>
                  <a:lnTo>
                    <a:pt x="1291678" y="645833"/>
                  </a:lnTo>
                  <a:close/>
                </a:path>
              </a:pathLst>
            </a:custGeom>
            <a:solidFill>
              <a:srgbClr val="5857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40">
              <a:extLst>
                <a:ext uri="{FF2B5EF4-FFF2-40B4-BE49-F238E27FC236}">
                  <a16:creationId xmlns:a16="http://schemas.microsoft.com/office/drawing/2014/main" id="{EE64D4AF-3831-1C63-3A40-9D47E928CF79}"/>
                </a:ext>
              </a:extLst>
            </p:cNvPr>
            <p:cNvSpPr/>
            <p:nvPr/>
          </p:nvSpPr>
          <p:spPr>
            <a:xfrm>
              <a:off x="1499949" y="9002741"/>
              <a:ext cx="590550" cy="573405"/>
            </a:xfrm>
            <a:custGeom>
              <a:avLst/>
              <a:gdLst/>
              <a:ahLst/>
              <a:cxnLst/>
              <a:rect l="l" t="t" r="r" b="b"/>
              <a:pathLst>
                <a:path w="590550" h="573404">
                  <a:moveTo>
                    <a:pt x="85079" y="400026"/>
                  </a:moveTo>
                  <a:lnTo>
                    <a:pt x="41410" y="412356"/>
                  </a:lnTo>
                  <a:lnTo>
                    <a:pt x="2053" y="464603"/>
                  </a:lnTo>
                  <a:lnTo>
                    <a:pt x="0" y="499052"/>
                  </a:lnTo>
                  <a:lnTo>
                    <a:pt x="11483" y="531598"/>
                  </a:lnTo>
                  <a:lnTo>
                    <a:pt x="33777" y="556357"/>
                  </a:lnTo>
                  <a:lnTo>
                    <a:pt x="63726" y="570950"/>
                  </a:lnTo>
                  <a:lnTo>
                    <a:pt x="98175" y="572998"/>
                  </a:lnTo>
                  <a:lnTo>
                    <a:pt x="130720" y="561520"/>
                  </a:lnTo>
                  <a:lnTo>
                    <a:pt x="155479" y="539228"/>
                  </a:lnTo>
                  <a:lnTo>
                    <a:pt x="170072" y="509277"/>
                  </a:lnTo>
                  <a:lnTo>
                    <a:pt x="172120" y="474823"/>
                  </a:lnTo>
                  <a:lnTo>
                    <a:pt x="171366" y="469441"/>
                  </a:lnTo>
                  <a:lnTo>
                    <a:pt x="170068" y="464268"/>
                  </a:lnTo>
                  <a:lnTo>
                    <a:pt x="168403" y="459294"/>
                  </a:lnTo>
                  <a:lnTo>
                    <a:pt x="218453" y="405600"/>
                  </a:lnTo>
                  <a:lnTo>
                    <a:pt x="116677" y="405600"/>
                  </a:lnTo>
                  <a:lnTo>
                    <a:pt x="106537" y="402463"/>
                  </a:lnTo>
                  <a:lnTo>
                    <a:pt x="95972" y="400580"/>
                  </a:lnTo>
                  <a:lnTo>
                    <a:pt x="85079" y="400026"/>
                  </a:lnTo>
                  <a:close/>
                </a:path>
                <a:path w="590550" h="573404">
                  <a:moveTo>
                    <a:pt x="587678" y="0"/>
                  </a:moveTo>
                  <a:lnTo>
                    <a:pt x="583353" y="1486"/>
                  </a:lnTo>
                  <a:lnTo>
                    <a:pt x="577919" y="5371"/>
                  </a:lnTo>
                  <a:lnTo>
                    <a:pt x="577741" y="5560"/>
                  </a:lnTo>
                  <a:lnTo>
                    <a:pt x="116677" y="405600"/>
                  </a:lnTo>
                  <a:lnTo>
                    <a:pt x="218453" y="405600"/>
                  </a:lnTo>
                  <a:lnTo>
                    <a:pt x="578759" y="18787"/>
                  </a:lnTo>
                  <a:lnTo>
                    <a:pt x="590369" y="2785"/>
                  </a:lnTo>
                  <a:lnTo>
                    <a:pt x="587678" y="0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9" name="object 41">
            <a:extLst>
              <a:ext uri="{FF2B5EF4-FFF2-40B4-BE49-F238E27FC236}">
                <a16:creationId xmlns:a16="http://schemas.microsoft.com/office/drawing/2014/main" id="{62B4D99C-0ACA-0E7C-5B50-9C5E46CA55C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30597" y="2380229"/>
            <a:ext cx="1291668" cy="129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2955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 dirty="0"/>
              <a:t>Number of Multiply-Accumulate Operations</a:t>
            </a:r>
          </a:p>
        </p:txBody>
      </p:sp>
      <p:sp>
        <p:nvSpPr>
          <p:cNvPr id="58" name="內容版面配置區 57">
            <a:extLst>
              <a:ext uri="{FF2B5EF4-FFF2-40B4-BE49-F238E27FC236}">
                <a16:creationId xmlns:a16="http://schemas.microsoft.com/office/drawing/2014/main" id="{303B4A1E-69E7-BDEA-EB7F-5E8FB1FC19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Multiply-Accumulate Operation (MAC)</a:t>
            </a:r>
          </a:p>
          <a:p>
            <a:pPr lvl="1"/>
            <a:r>
              <a:rPr lang="en-US" altLang="zh-TW" dirty="0"/>
              <a:t>𝑎←𝑎+𝑏∙𝑐</a:t>
            </a:r>
          </a:p>
          <a:p>
            <a:r>
              <a:rPr lang="en-US" altLang="zh-TW" dirty="0"/>
              <a:t>Matrix-Vector Multiplication (MV)</a:t>
            </a:r>
          </a:p>
          <a:p>
            <a:pPr lvl="1"/>
            <a:r>
              <a:rPr lang="en-US" altLang="zh-TW" dirty="0"/>
              <a:t>𝑀𝐴𝐶𝑠=𝑚∙𝑛</a:t>
            </a:r>
          </a:p>
          <a:p>
            <a:r>
              <a:rPr lang="en-US" altLang="zh-TW" dirty="0"/>
              <a:t>General Matrix-Matrix Multiplication (GEMM)</a:t>
            </a:r>
          </a:p>
          <a:p>
            <a:pPr lvl="1"/>
            <a:r>
              <a:rPr lang="en-US" altLang="zh-TW" dirty="0"/>
              <a:t>𝑀𝐴𝐶𝑠=𝑚∙𝑛∙𝑘</a:t>
            </a:r>
          </a:p>
          <a:p>
            <a:endParaRPr lang="zh-TW" altLang="en-US" dirty="0"/>
          </a:p>
        </p:txBody>
      </p:sp>
      <p:sp>
        <p:nvSpPr>
          <p:cNvPr id="42" name="object 42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71</a:t>
            </a:fld>
            <a:endParaRPr lang="en-US" altLang="zh-TW" dirty="0"/>
          </a:p>
        </p:txBody>
      </p:sp>
      <p:pic>
        <p:nvPicPr>
          <p:cNvPr id="45" name="圖片 44" descr="一張含有 圖表, 工程製圖, 方案, 行 的圖片&#10;&#10;自動產生的描述">
            <a:extLst>
              <a:ext uri="{FF2B5EF4-FFF2-40B4-BE49-F238E27FC236}">
                <a16:creationId xmlns:a16="http://schemas.microsoft.com/office/drawing/2014/main" id="{096D677D-29BB-F29C-E54C-26965191B0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2850" y="2533753"/>
            <a:ext cx="6939029" cy="7878146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 altLang="zh-TW" dirty="0"/>
              <a:t>Number of Multiply-Accumulate Operations</a:t>
            </a:r>
            <a:endParaRPr lang="en-US" dirty="0"/>
          </a:p>
        </p:txBody>
      </p:sp>
      <p:sp>
        <p:nvSpPr>
          <p:cNvPr id="83" name="object 83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72</a:t>
            </a:fld>
            <a:endParaRPr lang="en-US" altLang="zh-TW" dirty="0"/>
          </a:p>
        </p:txBody>
      </p:sp>
      <p:grpSp>
        <p:nvGrpSpPr>
          <p:cNvPr id="147" name="object 10">
            <a:extLst>
              <a:ext uri="{FF2B5EF4-FFF2-40B4-BE49-F238E27FC236}">
                <a16:creationId xmlns:a16="http://schemas.microsoft.com/office/drawing/2014/main" id="{84378D58-3414-57AE-53E8-D451AFD41FEF}"/>
              </a:ext>
            </a:extLst>
          </p:cNvPr>
          <p:cNvGrpSpPr/>
          <p:nvPr/>
        </p:nvGrpSpPr>
        <p:grpSpPr>
          <a:xfrm>
            <a:off x="16786112" y="5479627"/>
            <a:ext cx="815975" cy="815975"/>
            <a:chOff x="16382407" y="3879839"/>
            <a:chExt cx="815975" cy="815975"/>
          </a:xfrm>
        </p:grpSpPr>
        <p:sp>
          <p:nvSpPr>
            <p:cNvPr id="148" name="object 11">
              <a:extLst>
                <a:ext uri="{FF2B5EF4-FFF2-40B4-BE49-F238E27FC236}">
                  <a16:creationId xmlns:a16="http://schemas.microsoft.com/office/drawing/2014/main" id="{10949091-0858-E4CA-B6FC-D3FD4BE95E3A}"/>
                </a:ext>
              </a:extLst>
            </p:cNvPr>
            <p:cNvSpPr/>
            <p:nvPr/>
          </p:nvSpPr>
          <p:spPr>
            <a:xfrm>
              <a:off x="16398288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9" y="5444"/>
                  </a:lnTo>
                  <a:lnTo>
                    <a:pt x="277381" y="16332"/>
                  </a:lnTo>
                  <a:lnTo>
                    <a:pt x="233365" y="32665"/>
                  </a:lnTo>
                  <a:lnTo>
                    <a:pt x="191171" y="54442"/>
                  </a:lnTo>
                  <a:lnTo>
                    <a:pt x="151318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18" y="702296"/>
                  </a:lnTo>
                  <a:lnTo>
                    <a:pt x="191171" y="729518"/>
                  </a:lnTo>
                  <a:lnTo>
                    <a:pt x="233365" y="751295"/>
                  </a:lnTo>
                  <a:lnTo>
                    <a:pt x="277381" y="767627"/>
                  </a:lnTo>
                  <a:lnTo>
                    <a:pt x="322699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4" y="778516"/>
                  </a:lnTo>
                  <a:lnTo>
                    <a:pt x="506572" y="767627"/>
                  </a:lnTo>
                  <a:lnTo>
                    <a:pt x="550589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4" y="632639"/>
                  </a:lnTo>
                  <a:lnTo>
                    <a:pt x="729514" y="592785"/>
                  </a:lnTo>
                  <a:lnTo>
                    <a:pt x="751289" y="550590"/>
                  </a:lnTo>
                  <a:lnTo>
                    <a:pt x="767621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1" y="277386"/>
                  </a:lnTo>
                  <a:lnTo>
                    <a:pt x="751289" y="233369"/>
                  </a:lnTo>
                  <a:lnTo>
                    <a:pt x="729514" y="191174"/>
                  </a:lnTo>
                  <a:lnTo>
                    <a:pt x="702294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89" y="32665"/>
                  </a:lnTo>
                  <a:lnTo>
                    <a:pt x="506572" y="16332"/>
                  </a:lnTo>
                  <a:lnTo>
                    <a:pt x="461254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2">
              <a:extLst>
                <a:ext uri="{FF2B5EF4-FFF2-40B4-BE49-F238E27FC236}">
                  <a16:creationId xmlns:a16="http://schemas.microsoft.com/office/drawing/2014/main" id="{CFDAE1E6-B480-E20D-9654-A620B64680C1}"/>
                </a:ext>
              </a:extLst>
            </p:cNvPr>
            <p:cNvSpPr/>
            <p:nvPr/>
          </p:nvSpPr>
          <p:spPr>
            <a:xfrm>
              <a:off x="16398282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0" name="object 13">
            <a:extLst>
              <a:ext uri="{FF2B5EF4-FFF2-40B4-BE49-F238E27FC236}">
                <a16:creationId xmlns:a16="http://schemas.microsoft.com/office/drawing/2014/main" id="{F2B78021-11B6-0229-EB26-702CE4261E9D}"/>
              </a:ext>
            </a:extLst>
          </p:cNvPr>
          <p:cNvSpPr txBox="1"/>
          <p:nvPr/>
        </p:nvSpPr>
        <p:spPr>
          <a:xfrm>
            <a:off x="17001287" y="5607452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y</a:t>
            </a:r>
            <a:r>
              <a:rPr sz="3375" spc="-165" baseline="-19753" dirty="0">
                <a:latin typeface="Cambria"/>
                <a:cs typeface="Cambria"/>
              </a:rPr>
              <a:t>2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51" name="object 14">
            <a:extLst>
              <a:ext uri="{FF2B5EF4-FFF2-40B4-BE49-F238E27FC236}">
                <a16:creationId xmlns:a16="http://schemas.microsoft.com/office/drawing/2014/main" id="{0D78527E-21F9-E0DD-679D-93A68DFF51B5}"/>
              </a:ext>
            </a:extLst>
          </p:cNvPr>
          <p:cNvGrpSpPr/>
          <p:nvPr/>
        </p:nvGrpSpPr>
        <p:grpSpPr>
          <a:xfrm>
            <a:off x="15379621" y="5479627"/>
            <a:ext cx="815975" cy="815975"/>
            <a:chOff x="14975916" y="3879839"/>
            <a:chExt cx="815975" cy="815975"/>
          </a:xfrm>
        </p:grpSpPr>
        <p:sp>
          <p:nvSpPr>
            <p:cNvPr id="152" name="object 15">
              <a:extLst>
                <a:ext uri="{FF2B5EF4-FFF2-40B4-BE49-F238E27FC236}">
                  <a16:creationId xmlns:a16="http://schemas.microsoft.com/office/drawing/2014/main" id="{9453331D-C7E2-7644-08E0-51B46187880D}"/>
                </a:ext>
              </a:extLst>
            </p:cNvPr>
            <p:cNvSpPr/>
            <p:nvPr/>
          </p:nvSpPr>
          <p:spPr>
            <a:xfrm>
              <a:off x="14991797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9" y="0"/>
                  </a:moveTo>
                  <a:lnTo>
                    <a:pt x="368801" y="0"/>
                  </a:lnTo>
                  <a:lnTo>
                    <a:pt x="322703" y="5444"/>
                  </a:lnTo>
                  <a:lnTo>
                    <a:pt x="277386" y="16332"/>
                  </a:lnTo>
                  <a:lnTo>
                    <a:pt x="233369" y="32665"/>
                  </a:lnTo>
                  <a:lnTo>
                    <a:pt x="191174" y="54442"/>
                  </a:lnTo>
                  <a:lnTo>
                    <a:pt x="151320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20" y="702296"/>
                  </a:lnTo>
                  <a:lnTo>
                    <a:pt x="191174" y="729518"/>
                  </a:lnTo>
                  <a:lnTo>
                    <a:pt x="233369" y="751295"/>
                  </a:lnTo>
                  <a:lnTo>
                    <a:pt x="277386" y="767627"/>
                  </a:lnTo>
                  <a:lnTo>
                    <a:pt x="322703" y="778516"/>
                  </a:lnTo>
                  <a:lnTo>
                    <a:pt x="368801" y="783960"/>
                  </a:lnTo>
                  <a:lnTo>
                    <a:pt x="415159" y="783960"/>
                  </a:lnTo>
                  <a:lnTo>
                    <a:pt x="461256" y="778516"/>
                  </a:lnTo>
                  <a:lnTo>
                    <a:pt x="506574" y="767627"/>
                  </a:lnTo>
                  <a:lnTo>
                    <a:pt x="550590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6" y="632639"/>
                  </a:lnTo>
                  <a:lnTo>
                    <a:pt x="729518" y="592785"/>
                  </a:lnTo>
                  <a:lnTo>
                    <a:pt x="751295" y="550590"/>
                  </a:lnTo>
                  <a:lnTo>
                    <a:pt x="767627" y="506574"/>
                  </a:lnTo>
                  <a:lnTo>
                    <a:pt x="778516" y="461256"/>
                  </a:lnTo>
                  <a:lnTo>
                    <a:pt x="783960" y="415159"/>
                  </a:lnTo>
                  <a:lnTo>
                    <a:pt x="783960" y="368801"/>
                  </a:lnTo>
                  <a:lnTo>
                    <a:pt x="778516" y="322703"/>
                  </a:lnTo>
                  <a:lnTo>
                    <a:pt x="767627" y="277386"/>
                  </a:lnTo>
                  <a:lnTo>
                    <a:pt x="751295" y="233369"/>
                  </a:lnTo>
                  <a:lnTo>
                    <a:pt x="729518" y="191174"/>
                  </a:lnTo>
                  <a:lnTo>
                    <a:pt x="702296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90" y="32665"/>
                  </a:lnTo>
                  <a:lnTo>
                    <a:pt x="506574" y="16332"/>
                  </a:lnTo>
                  <a:lnTo>
                    <a:pt x="461256" y="5444"/>
                  </a:lnTo>
                  <a:lnTo>
                    <a:pt x="415159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6">
              <a:extLst>
                <a:ext uri="{FF2B5EF4-FFF2-40B4-BE49-F238E27FC236}">
                  <a16:creationId xmlns:a16="http://schemas.microsoft.com/office/drawing/2014/main" id="{98F5F8B8-0344-9AEF-9040-D966297B1275}"/>
                </a:ext>
              </a:extLst>
            </p:cNvPr>
            <p:cNvSpPr/>
            <p:nvPr/>
          </p:nvSpPr>
          <p:spPr>
            <a:xfrm>
              <a:off x="14991791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4" name="object 17">
            <a:extLst>
              <a:ext uri="{FF2B5EF4-FFF2-40B4-BE49-F238E27FC236}">
                <a16:creationId xmlns:a16="http://schemas.microsoft.com/office/drawing/2014/main" id="{B356084A-1C3A-E416-A775-AC8769C986CA}"/>
              </a:ext>
            </a:extLst>
          </p:cNvPr>
          <p:cNvSpPr txBox="1"/>
          <p:nvPr/>
        </p:nvSpPr>
        <p:spPr>
          <a:xfrm>
            <a:off x="15594796" y="5607452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y</a:t>
            </a:r>
            <a:r>
              <a:rPr sz="3375" spc="-165" baseline="-19753" dirty="0">
                <a:latin typeface="Cambria"/>
                <a:cs typeface="Cambria"/>
              </a:rPr>
              <a:t>1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55" name="object 18">
            <a:extLst>
              <a:ext uri="{FF2B5EF4-FFF2-40B4-BE49-F238E27FC236}">
                <a16:creationId xmlns:a16="http://schemas.microsoft.com/office/drawing/2014/main" id="{B8ED4FE3-BD3D-1F16-4909-AA6B4A7F81C3}"/>
              </a:ext>
            </a:extLst>
          </p:cNvPr>
          <p:cNvGrpSpPr/>
          <p:nvPr/>
        </p:nvGrpSpPr>
        <p:grpSpPr>
          <a:xfrm>
            <a:off x="13973141" y="5479627"/>
            <a:ext cx="815975" cy="815975"/>
            <a:chOff x="13569436" y="3879839"/>
            <a:chExt cx="815975" cy="815975"/>
          </a:xfrm>
        </p:grpSpPr>
        <p:sp>
          <p:nvSpPr>
            <p:cNvPr id="156" name="object 19">
              <a:extLst>
                <a:ext uri="{FF2B5EF4-FFF2-40B4-BE49-F238E27FC236}">
                  <a16:creationId xmlns:a16="http://schemas.microsoft.com/office/drawing/2014/main" id="{3BD92597-4F7A-B31F-6916-CE6B4D7AFC6F}"/>
                </a:ext>
              </a:extLst>
            </p:cNvPr>
            <p:cNvSpPr/>
            <p:nvPr/>
          </p:nvSpPr>
          <p:spPr>
            <a:xfrm>
              <a:off x="13585313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20">
              <a:extLst>
                <a:ext uri="{FF2B5EF4-FFF2-40B4-BE49-F238E27FC236}">
                  <a16:creationId xmlns:a16="http://schemas.microsoft.com/office/drawing/2014/main" id="{8FB97C3C-D0B0-93C5-2509-C29571EEF332}"/>
                </a:ext>
              </a:extLst>
            </p:cNvPr>
            <p:cNvSpPr/>
            <p:nvPr/>
          </p:nvSpPr>
          <p:spPr>
            <a:xfrm>
              <a:off x="13585311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8" name="object 21">
            <a:extLst>
              <a:ext uri="{FF2B5EF4-FFF2-40B4-BE49-F238E27FC236}">
                <a16:creationId xmlns:a16="http://schemas.microsoft.com/office/drawing/2014/main" id="{1EAD6114-327A-B060-1165-1C85C4459D53}"/>
              </a:ext>
            </a:extLst>
          </p:cNvPr>
          <p:cNvSpPr txBox="1"/>
          <p:nvPr/>
        </p:nvSpPr>
        <p:spPr>
          <a:xfrm>
            <a:off x="14188303" y="5605535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y</a:t>
            </a:r>
            <a:r>
              <a:rPr sz="3375" spc="-165" baseline="-19753" dirty="0">
                <a:latin typeface="Cambria"/>
                <a:cs typeface="Cambria"/>
              </a:rPr>
              <a:t>0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59" name="object 22">
            <a:extLst>
              <a:ext uri="{FF2B5EF4-FFF2-40B4-BE49-F238E27FC236}">
                <a16:creationId xmlns:a16="http://schemas.microsoft.com/office/drawing/2014/main" id="{227695B8-DE33-EF6E-7D24-E6EB852596E7}"/>
              </a:ext>
            </a:extLst>
          </p:cNvPr>
          <p:cNvGrpSpPr/>
          <p:nvPr/>
        </p:nvGrpSpPr>
        <p:grpSpPr>
          <a:xfrm>
            <a:off x="18192605" y="3825875"/>
            <a:ext cx="815975" cy="815975"/>
            <a:chOff x="17788900" y="2226087"/>
            <a:chExt cx="815975" cy="815975"/>
          </a:xfrm>
        </p:grpSpPr>
        <p:sp>
          <p:nvSpPr>
            <p:cNvPr id="160" name="object 23">
              <a:extLst>
                <a:ext uri="{FF2B5EF4-FFF2-40B4-BE49-F238E27FC236}">
                  <a16:creationId xmlns:a16="http://schemas.microsoft.com/office/drawing/2014/main" id="{4B90D718-98D5-165C-4D1E-FEBDF8349890}"/>
                </a:ext>
              </a:extLst>
            </p:cNvPr>
            <p:cNvSpPr/>
            <p:nvPr/>
          </p:nvSpPr>
          <p:spPr>
            <a:xfrm>
              <a:off x="17804777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24">
              <a:extLst>
                <a:ext uri="{FF2B5EF4-FFF2-40B4-BE49-F238E27FC236}">
                  <a16:creationId xmlns:a16="http://schemas.microsoft.com/office/drawing/2014/main" id="{EADA4C42-9640-B532-00C5-21C22442CEDF}"/>
                </a:ext>
              </a:extLst>
            </p:cNvPr>
            <p:cNvSpPr/>
            <p:nvPr/>
          </p:nvSpPr>
          <p:spPr>
            <a:xfrm>
              <a:off x="17804775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2" name="object 25">
            <a:extLst>
              <a:ext uri="{FF2B5EF4-FFF2-40B4-BE49-F238E27FC236}">
                <a16:creationId xmlns:a16="http://schemas.microsoft.com/office/drawing/2014/main" id="{1A017CA2-8F5E-56BC-6415-71AE6F6CB104}"/>
              </a:ext>
            </a:extLst>
          </p:cNvPr>
          <p:cNvSpPr txBox="1"/>
          <p:nvPr/>
        </p:nvSpPr>
        <p:spPr>
          <a:xfrm>
            <a:off x="18407778" y="3953701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x</a:t>
            </a:r>
            <a:r>
              <a:rPr sz="3375" spc="-165" baseline="-19753" dirty="0">
                <a:latin typeface="Cambria"/>
                <a:cs typeface="Cambria"/>
              </a:rPr>
              <a:t>4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63" name="object 26">
            <a:extLst>
              <a:ext uri="{FF2B5EF4-FFF2-40B4-BE49-F238E27FC236}">
                <a16:creationId xmlns:a16="http://schemas.microsoft.com/office/drawing/2014/main" id="{C775116A-D12A-A6CB-4ED9-C94ECE6ECD02}"/>
              </a:ext>
            </a:extLst>
          </p:cNvPr>
          <p:cNvGrpSpPr/>
          <p:nvPr/>
        </p:nvGrpSpPr>
        <p:grpSpPr>
          <a:xfrm>
            <a:off x="16786112" y="3825875"/>
            <a:ext cx="815975" cy="815975"/>
            <a:chOff x="16382407" y="2226087"/>
            <a:chExt cx="815975" cy="815975"/>
          </a:xfrm>
        </p:grpSpPr>
        <p:sp>
          <p:nvSpPr>
            <p:cNvPr id="164" name="object 27">
              <a:extLst>
                <a:ext uri="{FF2B5EF4-FFF2-40B4-BE49-F238E27FC236}">
                  <a16:creationId xmlns:a16="http://schemas.microsoft.com/office/drawing/2014/main" id="{C4895456-6411-2A37-33C3-B5F048442419}"/>
                </a:ext>
              </a:extLst>
            </p:cNvPr>
            <p:cNvSpPr/>
            <p:nvPr/>
          </p:nvSpPr>
          <p:spPr>
            <a:xfrm>
              <a:off x="16398288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9" y="5444"/>
                  </a:lnTo>
                  <a:lnTo>
                    <a:pt x="277381" y="16332"/>
                  </a:lnTo>
                  <a:lnTo>
                    <a:pt x="233365" y="32665"/>
                  </a:lnTo>
                  <a:lnTo>
                    <a:pt x="191171" y="54442"/>
                  </a:lnTo>
                  <a:lnTo>
                    <a:pt x="151318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18" y="702296"/>
                  </a:lnTo>
                  <a:lnTo>
                    <a:pt x="191171" y="729518"/>
                  </a:lnTo>
                  <a:lnTo>
                    <a:pt x="233365" y="751295"/>
                  </a:lnTo>
                  <a:lnTo>
                    <a:pt x="277381" y="767627"/>
                  </a:lnTo>
                  <a:lnTo>
                    <a:pt x="322699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4" y="778516"/>
                  </a:lnTo>
                  <a:lnTo>
                    <a:pt x="506572" y="767627"/>
                  </a:lnTo>
                  <a:lnTo>
                    <a:pt x="550589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4" y="632639"/>
                  </a:lnTo>
                  <a:lnTo>
                    <a:pt x="729514" y="592785"/>
                  </a:lnTo>
                  <a:lnTo>
                    <a:pt x="751289" y="550590"/>
                  </a:lnTo>
                  <a:lnTo>
                    <a:pt x="767621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1" y="277386"/>
                  </a:lnTo>
                  <a:lnTo>
                    <a:pt x="751289" y="233369"/>
                  </a:lnTo>
                  <a:lnTo>
                    <a:pt x="729514" y="191174"/>
                  </a:lnTo>
                  <a:lnTo>
                    <a:pt x="702294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89" y="32665"/>
                  </a:lnTo>
                  <a:lnTo>
                    <a:pt x="506572" y="16332"/>
                  </a:lnTo>
                  <a:lnTo>
                    <a:pt x="461254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28">
              <a:extLst>
                <a:ext uri="{FF2B5EF4-FFF2-40B4-BE49-F238E27FC236}">
                  <a16:creationId xmlns:a16="http://schemas.microsoft.com/office/drawing/2014/main" id="{A1B531DD-6067-C6B8-1C3E-B8A80D0C879E}"/>
                </a:ext>
              </a:extLst>
            </p:cNvPr>
            <p:cNvSpPr/>
            <p:nvPr/>
          </p:nvSpPr>
          <p:spPr>
            <a:xfrm>
              <a:off x="1639828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6" name="object 29">
            <a:extLst>
              <a:ext uri="{FF2B5EF4-FFF2-40B4-BE49-F238E27FC236}">
                <a16:creationId xmlns:a16="http://schemas.microsoft.com/office/drawing/2014/main" id="{98D85559-096D-4F14-50DE-D5456E484479}"/>
              </a:ext>
            </a:extLst>
          </p:cNvPr>
          <p:cNvSpPr txBox="1"/>
          <p:nvPr/>
        </p:nvSpPr>
        <p:spPr>
          <a:xfrm>
            <a:off x="17001077" y="3951784"/>
            <a:ext cx="386080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05" dirty="0">
                <a:latin typeface="Times New Roman"/>
                <a:cs typeface="Times New Roman"/>
              </a:rPr>
              <a:t>x</a:t>
            </a:r>
            <a:r>
              <a:rPr sz="3375" spc="-157" baseline="-19753" dirty="0">
                <a:latin typeface="Cambria"/>
                <a:cs typeface="Cambria"/>
              </a:rPr>
              <a:t>3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67" name="object 30">
            <a:extLst>
              <a:ext uri="{FF2B5EF4-FFF2-40B4-BE49-F238E27FC236}">
                <a16:creationId xmlns:a16="http://schemas.microsoft.com/office/drawing/2014/main" id="{A45E746D-2D6B-CD05-B77E-91C251C309EA}"/>
              </a:ext>
            </a:extLst>
          </p:cNvPr>
          <p:cNvGrpSpPr/>
          <p:nvPr/>
        </p:nvGrpSpPr>
        <p:grpSpPr>
          <a:xfrm>
            <a:off x="12566650" y="3825875"/>
            <a:ext cx="3629025" cy="815975"/>
            <a:chOff x="12162945" y="2226087"/>
            <a:chExt cx="3629025" cy="815975"/>
          </a:xfrm>
        </p:grpSpPr>
        <p:sp>
          <p:nvSpPr>
            <p:cNvPr id="168" name="object 31">
              <a:extLst>
                <a:ext uri="{FF2B5EF4-FFF2-40B4-BE49-F238E27FC236}">
                  <a16:creationId xmlns:a16="http://schemas.microsoft.com/office/drawing/2014/main" id="{ADC7C8B0-6F5B-3AB8-21B5-207BB12AA6A3}"/>
                </a:ext>
              </a:extLst>
            </p:cNvPr>
            <p:cNvSpPr/>
            <p:nvPr/>
          </p:nvSpPr>
          <p:spPr>
            <a:xfrm>
              <a:off x="14991797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9" y="0"/>
                  </a:moveTo>
                  <a:lnTo>
                    <a:pt x="368801" y="0"/>
                  </a:lnTo>
                  <a:lnTo>
                    <a:pt x="322703" y="5444"/>
                  </a:lnTo>
                  <a:lnTo>
                    <a:pt x="277386" y="16332"/>
                  </a:lnTo>
                  <a:lnTo>
                    <a:pt x="233369" y="32665"/>
                  </a:lnTo>
                  <a:lnTo>
                    <a:pt x="191174" y="54442"/>
                  </a:lnTo>
                  <a:lnTo>
                    <a:pt x="151320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20" y="702296"/>
                  </a:lnTo>
                  <a:lnTo>
                    <a:pt x="191174" y="729518"/>
                  </a:lnTo>
                  <a:lnTo>
                    <a:pt x="233369" y="751295"/>
                  </a:lnTo>
                  <a:lnTo>
                    <a:pt x="277386" y="767627"/>
                  </a:lnTo>
                  <a:lnTo>
                    <a:pt x="322703" y="778516"/>
                  </a:lnTo>
                  <a:lnTo>
                    <a:pt x="368801" y="783960"/>
                  </a:lnTo>
                  <a:lnTo>
                    <a:pt x="415159" y="783960"/>
                  </a:lnTo>
                  <a:lnTo>
                    <a:pt x="461256" y="778516"/>
                  </a:lnTo>
                  <a:lnTo>
                    <a:pt x="506574" y="767627"/>
                  </a:lnTo>
                  <a:lnTo>
                    <a:pt x="550590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6" y="632639"/>
                  </a:lnTo>
                  <a:lnTo>
                    <a:pt x="729518" y="592785"/>
                  </a:lnTo>
                  <a:lnTo>
                    <a:pt x="751295" y="550590"/>
                  </a:lnTo>
                  <a:lnTo>
                    <a:pt x="767627" y="506574"/>
                  </a:lnTo>
                  <a:lnTo>
                    <a:pt x="778516" y="461256"/>
                  </a:lnTo>
                  <a:lnTo>
                    <a:pt x="783960" y="415159"/>
                  </a:lnTo>
                  <a:lnTo>
                    <a:pt x="783960" y="368801"/>
                  </a:lnTo>
                  <a:lnTo>
                    <a:pt x="778516" y="322703"/>
                  </a:lnTo>
                  <a:lnTo>
                    <a:pt x="767627" y="277386"/>
                  </a:lnTo>
                  <a:lnTo>
                    <a:pt x="751295" y="233369"/>
                  </a:lnTo>
                  <a:lnTo>
                    <a:pt x="729518" y="191174"/>
                  </a:lnTo>
                  <a:lnTo>
                    <a:pt x="702296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90" y="32665"/>
                  </a:lnTo>
                  <a:lnTo>
                    <a:pt x="506574" y="16332"/>
                  </a:lnTo>
                  <a:lnTo>
                    <a:pt x="461256" y="5444"/>
                  </a:lnTo>
                  <a:lnTo>
                    <a:pt x="415159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32">
              <a:extLst>
                <a:ext uri="{FF2B5EF4-FFF2-40B4-BE49-F238E27FC236}">
                  <a16:creationId xmlns:a16="http://schemas.microsoft.com/office/drawing/2014/main" id="{673B274A-D7D0-1E91-BFAE-C5D3BF3C3A35}"/>
                </a:ext>
              </a:extLst>
            </p:cNvPr>
            <p:cNvSpPr/>
            <p:nvPr/>
          </p:nvSpPr>
          <p:spPr>
            <a:xfrm>
              <a:off x="1499179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33">
              <a:extLst>
                <a:ext uri="{FF2B5EF4-FFF2-40B4-BE49-F238E27FC236}">
                  <a16:creationId xmlns:a16="http://schemas.microsoft.com/office/drawing/2014/main" id="{F49AE122-543E-1F60-398D-18C39B9A9F23}"/>
                </a:ext>
              </a:extLst>
            </p:cNvPr>
            <p:cNvSpPr/>
            <p:nvPr/>
          </p:nvSpPr>
          <p:spPr>
            <a:xfrm>
              <a:off x="1358531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34">
              <a:extLst>
                <a:ext uri="{FF2B5EF4-FFF2-40B4-BE49-F238E27FC236}">
                  <a16:creationId xmlns:a16="http://schemas.microsoft.com/office/drawing/2014/main" id="{BE5BF91C-F6CE-9888-F3DD-3DA103B7B771}"/>
                </a:ext>
              </a:extLst>
            </p:cNvPr>
            <p:cNvSpPr/>
            <p:nvPr/>
          </p:nvSpPr>
          <p:spPr>
            <a:xfrm>
              <a:off x="13585311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35">
              <a:extLst>
                <a:ext uri="{FF2B5EF4-FFF2-40B4-BE49-F238E27FC236}">
                  <a16:creationId xmlns:a16="http://schemas.microsoft.com/office/drawing/2014/main" id="{3AD0A0F1-ED4C-93FE-37AC-D86604B709A7}"/>
                </a:ext>
              </a:extLst>
            </p:cNvPr>
            <p:cNvSpPr/>
            <p:nvPr/>
          </p:nvSpPr>
          <p:spPr>
            <a:xfrm>
              <a:off x="1217882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36">
              <a:extLst>
                <a:ext uri="{FF2B5EF4-FFF2-40B4-BE49-F238E27FC236}">
                  <a16:creationId xmlns:a16="http://schemas.microsoft.com/office/drawing/2014/main" id="{408E87BB-9A1A-9272-ADBA-494FCD25EC3F}"/>
                </a:ext>
              </a:extLst>
            </p:cNvPr>
            <p:cNvSpPr/>
            <p:nvPr/>
          </p:nvSpPr>
          <p:spPr>
            <a:xfrm>
              <a:off x="12178820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4" name="object 37">
            <a:extLst>
              <a:ext uri="{FF2B5EF4-FFF2-40B4-BE49-F238E27FC236}">
                <a16:creationId xmlns:a16="http://schemas.microsoft.com/office/drawing/2014/main" id="{C2A5DC09-7C1E-5421-8856-E23266A56951}"/>
              </a:ext>
            </a:extLst>
          </p:cNvPr>
          <p:cNvSpPr txBox="1"/>
          <p:nvPr/>
        </p:nvSpPr>
        <p:spPr>
          <a:xfrm>
            <a:off x="12754958" y="3953701"/>
            <a:ext cx="324040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135"/>
              </a:spcBef>
              <a:tabLst>
                <a:tab pos="1471295" algn="l"/>
                <a:tab pos="2875280" algn="l"/>
              </a:tabLst>
            </a:pPr>
            <a:r>
              <a:rPr sz="3150" i="1" spc="-95" dirty="0">
                <a:latin typeface="Times New Roman"/>
                <a:cs typeface="Times New Roman"/>
              </a:rPr>
              <a:t>x</a:t>
            </a:r>
            <a:r>
              <a:rPr sz="3375" spc="-142" baseline="-19753" dirty="0">
                <a:latin typeface="Cambria"/>
                <a:cs typeface="Cambria"/>
              </a:rPr>
              <a:t>0	</a:t>
            </a:r>
            <a:r>
              <a:rPr sz="3150" i="1" spc="-110" dirty="0">
                <a:latin typeface="Times New Roman"/>
                <a:cs typeface="Times New Roman"/>
              </a:rPr>
              <a:t>x</a:t>
            </a:r>
            <a:r>
              <a:rPr sz="3375" spc="-165" baseline="-19753" dirty="0">
                <a:latin typeface="Cambria"/>
                <a:cs typeface="Cambria"/>
              </a:rPr>
              <a:t>1	</a:t>
            </a:r>
            <a:r>
              <a:rPr sz="3150" i="1" spc="-90" dirty="0">
                <a:latin typeface="Times New Roman"/>
                <a:cs typeface="Times New Roman"/>
              </a:rPr>
              <a:t>x</a:t>
            </a:r>
            <a:r>
              <a:rPr sz="3375" spc="-135" baseline="-19753" dirty="0">
                <a:latin typeface="Cambria"/>
                <a:cs typeface="Cambria"/>
              </a:rPr>
              <a:t>2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75" name="object 38">
            <a:extLst>
              <a:ext uri="{FF2B5EF4-FFF2-40B4-BE49-F238E27FC236}">
                <a16:creationId xmlns:a16="http://schemas.microsoft.com/office/drawing/2014/main" id="{E597B9B0-FC3F-914A-AA80-79D56856651A}"/>
              </a:ext>
            </a:extLst>
          </p:cNvPr>
          <p:cNvGrpSpPr/>
          <p:nvPr/>
        </p:nvGrpSpPr>
        <p:grpSpPr>
          <a:xfrm>
            <a:off x="12953061" y="4620444"/>
            <a:ext cx="5664835" cy="894715"/>
            <a:chOff x="12549356" y="3020656"/>
            <a:chExt cx="5664835" cy="894715"/>
          </a:xfrm>
        </p:grpSpPr>
        <p:sp>
          <p:nvSpPr>
            <p:cNvPr id="176" name="object 39">
              <a:extLst>
                <a:ext uri="{FF2B5EF4-FFF2-40B4-BE49-F238E27FC236}">
                  <a16:creationId xmlns:a16="http://schemas.microsoft.com/office/drawing/2014/main" id="{E109DDD9-4079-DD61-8CDD-E1C9FE5C56F5}"/>
                </a:ext>
              </a:extLst>
            </p:cNvPr>
            <p:cNvSpPr/>
            <p:nvPr/>
          </p:nvSpPr>
          <p:spPr>
            <a:xfrm>
              <a:off x="16805771" y="3036556"/>
              <a:ext cx="0" cy="721360"/>
            </a:xfrm>
            <a:custGeom>
              <a:avLst/>
              <a:gdLst/>
              <a:ahLst/>
              <a:cxnLst/>
              <a:rect l="l" t="t" r="r" b="b"/>
              <a:pathLst>
                <a:path h="721360">
                  <a:moveTo>
                    <a:pt x="0" y="0"/>
                  </a:moveTo>
                  <a:lnTo>
                    <a:pt x="0" y="72131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40">
              <a:extLst>
                <a:ext uri="{FF2B5EF4-FFF2-40B4-BE49-F238E27FC236}">
                  <a16:creationId xmlns:a16="http://schemas.microsoft.com/office/drawing/2014/main" id="{3C0ED686-D140-CCF3-F77E-9278BD66D478}"/>
                </a:ext>
              </a:extLst>
            </p:cNvPr>
            <p:cNvSpPr/>
            <p:nvPr/>
          </p:nvSpPr>
          <p:spPr>
            <a:xfrm>
              <a:off x="16736663" y="3742169"/>
              <a:ext cx="138430" cy="138430"/>
            </a:xfrm>
            <a:custGeom>
              <a:avLst/>
              <a:gdLst/>
              <a:ahLst/>
              <a:cxnLst/>
              <a:rect l="l" t="t" r="r" b="b"/>
              <a:pathLst>
                <a:path w="138430" h="138429">
                  <a:moveTo>
                    <a:pt x="138215" y="0"/>
                  </a:moveTo>
                  <a:lnTo>
                    <a:pt x="0" y="0"/>
                  </a:lnTo>
                  <a:lnTo>
                    <a:pt x="69107" y="138215"/>
                  </a:lnTo>
                  <a:lnTo>
                    <a:pt x="1382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41">
              <a:extLst>
                <a:ext uri="{FF2B5EF4-FFF2-40B4-BE49-F238E27FC236}">
                  <a16:creationId xmlns:a16="http://schemas.microsoft.com/office/drawing/2014/main" id="{EDA5D8A6-E9D3-40C3-65F0-011E7942B84E}"/>
                </a:ext>
              </a:extLst>
            </p:cNvPr>
            <p:cNvSpPr/>
            <p:nvPr/>
          </p:nvSpPr>
          <p:spPr>
            <a:xfrm>
              <a:off x="15392201" y="3036556"/>
              <a:ext cx="1308735" cy="775335"/>
            </a:xfrm>
            <a:custGeom>
              <a:avLst/>
              <a:gdLst/>
              <a:ahLst/>
              <a:cxnLst/>
              <a:rect l="l" t="t" r="r" b="b"/>
              <a:pathLst>
                <a:path w="1308734" h="775335">
                  <a:moveTo>
                    <a:pt x="0" y="0"/>
                  </a:moveTo>
                  <a:lnTo>
                    <a:pt x="1294667" y="767210"/>
                  </a:lnTo>
                  <a:lnTo>
                    <a:pt x="1308179" y="77521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42">
              <a:extLst>
                <a:ext uri="{FF2B5EF4-FFF2-40B4-BE49-F238E27FC236}">
                  <a16:creationId xmlns:a16="http://schemas.microsoft.com/office/drawing/2014/main" id="{2A7F28F0-86A9-A64E-F7E7-D3424ED83455}"/>
                </a:ext>
              </a:extLst>
            </p:cNvPr>
            <p:cNvSpPr/>
            <p:nvPr/>
          </p:nvSpPr>
          <p:spPr>
            <a:xfrm>
              <a:off x="16651630" y="3744310"/>
              <a:ext cx="154305" cy="130175"/>
            </a:xfrm>
            <a:custGeom>
              <a:avLst/>
              <a:gdLst/>
              <a:ahLst/>
              <a:cxnLst/>
              <a:rect l="l" t="t" r="r" b="b"/>
              <a:pathLst>
                <a:path w="154305" h="130175">
                  <a:moveTo>
                    <a:pt x="70469" y="0"/>
                  </a:moveTo>
                  <a:lnTo>
                    <a:pt x="0" y="118907"/>
                  </a:lnTo>
                  <a:lnTo>
                    <a:pt x="154141" y="129922"/>
                  </a:lnTo>
                  <a:lnTo>
                    <a:pt x="704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43">
              <a:extLst>
                <a:ext uri="{FF2B5EF4-FFF2-40B4-BE49-F238E27FC236}">
                  <a16:creationId xmlns:a16="http://schemas.microsoft.com/office/drawing/2014/main" id="{823B91D4-C57F-9DD1-9A9B-ADE35BB684A3}"/>
                </a:ext>
              </a:extLst>
            </p:cNvPr>
            <p:cNvSpPr/>
            <p:nvPr/>
          </p:nvSpPr>
          <p:spPr>
            <a:xfrm>
              <a:off x="15392201" y="3036556"/>
              <a:ext cx="0" cy="715645"/>
            </a:xfrm>
            <a:custGeom>
              <a:avLst/>
              <a:gdLst/>
              <a:ahLst/>
              <a:cxnLst/>
              <a:rect l="l" t="t" r="r" b="b"/>
              <a:pathLst>
                <a:path h="715645">
                  <a:moveTo>
                    <a:pt x="0" y="0"/>
                  </a:moveTo>
                  <a:lnTo>
                    <a:pt x="0" y="715161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44">
              <a:extLst>
                <a:ext uri="{FF2B5EF4-FFF2-40B4-BE49-F238E27FC236}">
                  <a16:creationId xmlns:a16="http://schemas.microsoft.com/office/drawing/2014/main" id="{984B15CE-3D86-2ACB-8BBA-1F1A56D4E497}"/>
                </a:ext>
              </a:extLst>
            </p:cNvPr>
            <p:cNvSpPr/>
            <p:nvPr/>
          </p:nvSpPr>
          <p:spPr>
            <a:xfrm>
              <a:off x="15323093" y="3736011"/>
              <a:ext cx="138430" cy="138430"/>
            </a:xfrm>
            <a:custGeom>
              <a:avLst/>
              <a:gdLst/>
              <a:ahLst/>
              <a:cxnLst/>
              <a:rect l="l" t="t" r="r" b="b"/>
              <a:pathLst>
                <a:path w="138430" h="138429">
                  <a:moveTo>
                    <a:pt x="138215" y="0"/>
                  </a:moveTo>
                  <a:lnTo>
                    <a:pt x="0" y="0"/>
                  </a:lnTo>
                  <a:lnTo>
                    <a:pt x="69107" y="138215"/>
                  </a:lnTo>
                  <a:lnTo>
                    <a:pt x="1382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45">
              <a:extLst>
                <a:ext uri="{FF2B5EF4-FFF2-40B4-BE49-F238E27FC236}">
                  <a16:creationId xmlns:a16="http://schemas.microsoft.com/office/drawing/2014/main" id="{E5C27730-9A32-991C-3089-816ECFF8A0BC}"/>
                </a:ext>
              </a:extLst>
            </p:cNvPr>
            <p:cNvSpPr/>
            <p:nvPr/>
          </p:nvSpPr>
          <p:spPr>
            <a:xfrm>
              <a:off x="13998296" y="3036556"/>
              <a:ext cx="1289050" cy="774700"/>
            </a:xfrm>
            <a:custGeom>
              <a:avLst/>
              <a:gdLst/>
              <a:ahLst/>
              <a:cxnLst/>
              <a:rect l="l" t="t" r="r" b="b"/>
              <a:pathLst>
                <a:path w="1289050" h="774700">
                  <a:moveTo>
                    <a:pt x="0" y="0"/>
                  </a:moveTo>
                  <a:lnTo>
                    <a:pt x="1275436" y="766478"/>
                  </a:lnTo>
                  <a:lnTo>
                    <a:pt x="1288899" y="77456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46">
              <a:extLst>
                <a:ext uri="{FF2B5EF4-FFF2-40B4-BE49-F238E27FC236}">
                  <a16:creationId xmlns:a16="http://schemas.microsoft.com/office/drawing/2014/main" id="{C15FFD77-9A12-444F-EBCF-7CBB92592EF6}"/>
                </a:ext>
              </a:extLst>
            </p:cNvPr>
            <p:cNvSpPr/>
            <p:nvPr/>
          </p:nvSpPr>
          <p:spPr>
            <a:xfrm>
              <a:off x="15238133" y="3743800"/>
              <a:ext cx="154305" cy="130810"/>
            </a:xfrm>
            <a:custGeom>
              <a:avLst/>
              <a:gdLst/>
              <a:ahLst/>
              <a:cxnLst/>
              <a:rect l="l" t="t" r="r" b="b"/>
              <a:pathLst>
                <a:path w="154305" h="130810">
                  <a:moveTo>
                    <a:pt x="71202" y="0"/>
                  </a:moveTo>
                  <a:lnTo>
                    <a:pt x="0" y="118467"/>
                  </a:lnTo>
                  <a:lnTo>
                    <a:pt x="154068" y="130425"/>
                  </a:lnTo>
                  <a:lnTo>
                    <a:pt x="7120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47">
              <a:extLst>
                <a:ext uri="{FF2B5EF4-FFF2-40B4-BE49-F238E27FC236}">
                  <a16:creationId xmlns:a16="http://schemas.microsoft.com/office/drawing/2014/main" id="{8A954393-AE15-D661-F2EC-936F752F2842}"/>
                </a:ext>
              </a:extLst>
            </p:cNvPr>
            <p:cNvSpPr/>
            <p:nvPr/>
          </p:nvSpPr>
          <p:spPr>
            <a:xfrm>
              <a:off x="13978632" y="3036556"/>
              <a:ext cx="0" cy="715645"/>
            </a:xfrm>
            <a:custGeom>
              <a:avLst/>
              <a:gdLst/>
              <a:ahLst/>
              <a:cxnLst/>
              <a:rect l="l" t="t" r="r" b="b"/>
              <a:pathLst>
                <a:path h="715645">
                  <a:moveTo>
                    <a:pt x="0" y="0"/>
                  </a:moveTo>
                  <a:lnTo>
                    <a:pt x="0" y="715161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48">
              <a:extLst>
                <a:ext uri="{FF2B5EF4-FFF2-40B4-BE49-F238E27FC236}">
                  <a16:creationId xmlns:a16="http://schemas.microsoft.com/office/drawing/2014/main" id="{868A30D3-B9BA-DDF9-3758-D052BB74F859}"/>
                </a:ext>
              </a:extLst>
            </p:cNvPr>
            <p:cNvSpPr/>
            <p:nvPr/>
          </p:nvSpPr>
          <p:spPr>
            <a:xfrm>
              <a:off x="13909524" y="3736011"/>
              <a:ext cx="138430" cy="138430"/>
            </a:xfrm>
            <a:custGeom>
              <a:avLst/>
              <a:gdLst/>
              <a:ahLst/>
              <a:cxnLst/>
              <a:rect l="l" t="t" r="r" b="b"/>
              <a:pathLst>
                <a:path w="138430" h="138429">
                  <a:moveTo>
                    <a:pt x="138215" y="0"/>
                  </a:moveTo>
                  <a:lnTo>
                    <a:pt x="0" y="0"/>
                  </a:lnTo>
                  <a:lnTo>
                    <a:pt x="69107" y="138215"/>
                  </a:lnTo>
                  <a:lnTo>
                    <a:pt x="1382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49">
              <a:extLst>
                <a:ext uri="{FF2B5EF4-FFF2-40B4-BE49-F238E27FC236}">
                  <a16:creationId xmlns:a16="http://schemas.microsoft.com/office/drawing/2014/main" id="{49E810E8-DA63-F866-1104-1AF0C64CD473}"/>
                </a:ext>
              </a:extLst>
            </p:cNvPr>
            <p:cNvSpPr/>
            <p:nvPr/>
          </p:nvSpPr>
          <p:spPr>
            <a:xfrm>
              <a:off x="12565062" y="3036556"/>
              <a:ext cx="1294765" cy="775335"/>
            </a:xfrm>
            <a:custGeom>
              <a:avLst/>
              <a:gdLst/>
              <a:ahLst/>
              <a:cxnLst/>
              <a:rect l="l" t="t" r="r" b="b"/>
              <a:pathLst>
                <a:path w="1294765" h="775335">
                  <a:moveTo>
                    <a:pt x="0" y="0"/>
                  </a:moveTo>
                  <a:lnTo>
                    <a:pt x="1280890" y="766749"/>
                  </a:lnTo>
                  <a:lnTo>
                    <a:pt x="1294366" y="774816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50">
              <a:extLst>
                <a:ext uri="{FF2B5EF4-FFF2-40B4-BE49-F238E27FC236}">
                  <a16:creationId xmlns:a16="http://schemas.microsoft.com/office/drawing/2014/main" id="{26171751-6E88-0A78-0B89-5A7CB1D1DC60}"/>
                </a:ext>
              </a:extLst>
            </p:cNvPr>
            <p:cNvSpPr/>
            <p:nvPr/>
          </p:nvSpPr>
          <p:spPr>
            <a:xfrm>
              <a:off x="13810459" y="3744008"/>
              <a:ext cx="154305" cy="130810"/>
            </a:xfrm>
            <a:custGeom>
              <a:avLst/>
              <a:gdLst/>
              <a:ahLst/>
              <a:cxnLst/>
              <a:rect l="l" t="t" r="r" b="b"/>
              <a:pathLst>
                <a:path w="154305" h="130810">
                  <a:moveTo>
                    <a:pt x="70992" y="0"/>
                  </a:moveTo>
                  <a:lnTo>
                    <a:pt x="0" y="118593"/>
                  </a:lnTo>
                  <a:lnTo>
                    <a:pt x="154089" y="130289"/>
                  </a:lnTo>
                  <a:lnTo>
                    <a:pt x="7099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51">
              <a:extLst>
                <a:ext uri="{FF2B5EF4-FFF2-40B4-BE49-F238E27FC236}">
                  <a16:creationId xmlns:a16="http://schemas.microsoft.com/office/drawing/2014/main" id="{85CF90BC-9714-E7D7-22D9-BDAB6B186845}"/>
                </a:ext>
              </a:extLst>
            </p:cNvPr>
            <p:cNvSpPr/>
            <p:nvPr/>
          </p:nvSpPr>
          <p:spPr>
            <a:xfrm>
              <a:off x="13983448" y="3036363"/>
              <a:ext cx="2705100" cy="803275"/>
            </a:xfrm>
            <a:custGeom>
              <a:avLst/>
              <a:gdLst/>
              <a:ahLst/>
              <a:cxnLst/>
              <a:rect l="l" t="t" r="r" b="b"/>
              <a:pathLst>
                <a:path w="2705100" h="803275">
                  <a:moveTo>
                    <a:pt x="0" y="0"/>
                  </a:moveTo>
                  <a:lnTo>
                    <a:pt x="2689824" y="798529"/>
                  </a:lnTo>
                  <a:lnTo>
                    <a:pt x="2704881" y="802999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52">
              <a:extLst>
                <a:ext uri="{FF2B5EF4-FFF2-40B4-BE49-F238E27FC236}">
                  <a16:creationId xmlns:a16="http://schemas.microsoft.com/office/drawing/2014/main" id="{4F5ED4C5-BD9E-3215-8253-EA7EE71E2900}"/>
                </a:ext>
              </a:extLst>
            </p:cNvPr>
            <p:cNvSpPr/>
            <p:nvPr/>
          </p:nvSpPr>
          <p:spPr>
            <a:xfrm>
              <a:off x="16653608" y="3768643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39328" y="0"/>
                  </a:moveTo>
                  <a:lnTo>
                    <a:pt x="0" y="132498"/>
                  </a:lnTo>
                  <a:lnTo>
                    <a:pt x="152162" y="105588"/>
                  </a:lnTo>
                  <a:lnTo>
                    <a:pt x="3932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53">
              <a:extLst>
                <a:ext uri="{FF2B5EF4-FFF2-40B4-BE49-F238E27FC236}">
                  <a16:creationId xmlns:a16="http://schemas.microsoft.com/office/drawing/2014/main" id="{C51EA38A-B87E-E067-A476-E32C1221CDB5}"/>
                </a:ext>
              </a:extLst>
            </p:cNvPr>
            <p:cNvSpPr/>
            <p:nvPr/>
          </p:nvSpPr>
          <p:spPr>
            <a:xfrm>
              <a:off x="14084019" y="3036363"/>
              <a:ext cx="1308735" cy="775970"/>
            </a:xfrm>
            <a:custGeom>
              <a:avLst/>
              <a:gdLst/>
              <a:ahLst/>
              <a:cxnLst/>
              <a:rect l="l" t="t" r="r" b="b"/>
              <a:pathLst>
                <a:path w="1308734" h="775970">
                  <a:moveTo>
                    <a:pt x="1308182" y="0"/>
                  </a:moveTo>
                  <a:lnTo>
                    <a:pt x="13511" y="767389"/>
                  </a:lnTo>
                  <a:lnTo>
                    <a:pt x="0" y="77539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54">
              <a:extLst>
                <a:ext uri="{FF2B5EF4-FFF2-40B4-BE49-F238E27FC236}">
                  <a16:creationId xmlns:a16="http://schemas.microsoft.com/office/drawing/2014/main" id="{8097BD95-72FB-74F6-2120-6CAEA6CE8B20}"/>
                </a:ext>
              </a:extLst>
            </p:cNvPr>
            <p:cNvSpPr/>
            <p:nvPr/>
          </p:nvSpPr>
          <p:spPr>
            <a:xfrm>
              <a:off x="13978632" y="3744303"/>
              <a:ext cx="154305" cy="130175"/>
            </a:xfrm>
            <a:custGeom>
              <a:avLst/>
              <a:gdLst/>
              <a:ahLst/>
              <a:cxnLst/>
              <a:rect l="l" t="t" r="r" b="b"/>
              <a:pathLst>
                <a:path w="154305" h="130175">
                  <a:moveTo>
                    <a:pt x="83662" y="0"/>
                  </a:moveTo>
                  <a:lnTo>
                    <a:pt x="0" y="129922"/>
                  </a:lnTo>
                  <a:lnTo>
                    <a:pt x="154131" y="118896"/>
                  </a:lnTo>
                  <a:lnTo>
                    <a:pt x="8366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55">
              <a:extLst>
                <a:ext uri="{FF2B5EF4-FFF2-40B4-BE49-F238E27FC236}">
                  <a16:creationId xmlns:a16="http://schemas.microsoft.com/office/drawing/2014/main" id="{09B587EB-3E64-F148-D954-241F8A7A870E}"/>
                </a:ext>
              </a:extLst>
            </p:cNvPr>
            <p:cNvSpPr/>
            <p:nvPr/>
          </p:nvSpPr>
          <p:spPr>
            <a:xfrm>
              <a:off x="15497591" y="3036556"/>
              <a:ext cx="1308735" cy="775335"/>
            </a:xfrm>
            <a:custGeom>
              <a:avLst/>
              <a:gdLst/>
              <a:ahLst/>
              <a:cxnLst/>
              <a:rect l="l" t="t" r="r" b="b"/>
              <a:pathLst>
                <a:path w="1308734" h="775335">
                  <a:moveTo>
                    <a:pt x="1308179" y="0"/>
                  </a:moveTo>
                  <a:lnTo>
                    <a:pt x="13512" y="767210"/>
                  </a:lnTo>
                  <a:lnTo>
                    <a:pt x="0" y="77521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56">
              <a:extLst>
                <a:ext uri="{FF2B5EF4-FFF2-40B4-BE49-F238E27FC236}">
                  <a16:creationId xmlns:a16="http://schemas.microsoft.com/office/drawing/2014/main" id="{87B22609-7DF6-A8F9-B3D8-8CD35DC55C26}"/>
                </a:ext>
              </a:extLst>
            </p:cNvPr>
            <p:cNvSpPr/>
            <p:nvPr/>
          </p:nvSpPr>
          <p:spPr>
            <a:xfrm>
              <a:off x="15392201" y="3744312"/>
              <a:ext cx="154305" cy="130175"/>
            </a:xfrm>
            <a:custGeom>
              <a:avLst/>
              <a:gdLst/>
              <a:ahLst/>
              <a:cxnLst/>
              <a:rect l="l" t="t" r="r" b="b"/>
              <a:pathLst>
                <a:path w="154305" h="130175">
                  <a:moveTo>
                    <a:pt x="83672" y="0"/>
                  </a:moveTo>
                  <a:lnTo>
                    <a:pt x="0" y="129912"/>
                  </a:lnTo>
                  <a:lnTo>
                    <a:pt x="154141" y="118907"/>
                  </a:lnTo>
                  <a:lnTo>
                    <a:pt x="836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57">
              <a:extLst>
                <a:ext uri="{FF2B5EF4-FFF2-40B4-BE49-F238E27FC236}">
                  <a16:creationId xmlns:a16="http://schemas.microsoft.com/office/drawing/2014/main" id="{3B84E62D-3084-CE7D-2054-72EB4A4248D1}"/>
                </a:ext>
              </a:extLst>
            </p:cNvPr>
            <p:cNvSpPr/>
            <p:nvPr/>
          </p:nvSpPr>
          <p:spPr>
            <a:xfrm>
              <a:off x="15509588" y="3036556"/>
              <a:ext cx="2689225" cy="802640"/>
            </a:xfrm>
            <a:custGeom>
              <a:avLst/>
              <a:gdLst/>
              <a:ahLst/>
              <a:cxnLst/>
              <a:rect l="l" t="t" r="r" b="b"/>
              <a:pathLst>
                <a:path w="2689225" h="802639">
                  <a:moveTo>
                    <a:pt x="2688811" y="0"/>
                  </a:moveTo>
                  <a:lnTo>
                    <a:pt x="15050" y="798137"/>
                  </a:lnTo>
                  <a:lnTo>
                    <a:pt x="0" y="802630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58">
              <a:extLst>
                <a:ext uri="{FF2B5EF4-FFF2-40B4-BE49-F238E27FC236}">
                  <a16:creationId xmlns:a16="http://schemas.microsoft.com/office/drawing/2014/main" id="{1764A554-80AB-33B4-A6FC-D725B41EBCEB}"/>
                </a:ext>
              </a:extLst>
            </p:cNvPr>
            <p:cNvSpPr/>
            <p:nvPr/>
          </p:nvSpPr>
          <p:spPr>
            <a:xfrm>
              <a:off x="15392201" y="3768472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112677" y="0"/>
                  </a:moveTo>
                  <a:lnTo>
                    <a:pt x="0" y="105755"/>
                  </a:lnTo>
                  <a:lnTo>
                    <a:pt x="152204" y="132435"/>
                  </a:lnTo>
                  <a:lnTo>
                    <a:pt x="11267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59">
              <a:extLst>
                <a:ext uri="{FF2B5EF4-FFF2-40B4-BE49-F238E27FC236}">
                  <a16:creationId xmlns:a16="http://schemas.microsoft.com/office/drawing/2014/main" id="{BFDEEE69-D689-3A53-BC83-EFAF453D9A4C}"/>
                </a:ext>
              </a:extLst>
            </p:cNvPr>
            <p:cNvSpPr/>
            <p:nvPr/>
          </p:nvSpPr>
          <p:spPr>
            <a:xfrm>
              <a:off x="14096089" y="3036556"/>
              <a:ext cx="2710180" cy="803275"/>
            </a:xfrm>
            <a:custGeom>
              <a:avLst/>
              <a:gdLst/>
              <a:ahLst/>
              <a:cxnLst/>
              <a:rect l="l" t="t" r="r" b="b"/>
              <a:pathLst>
                <a:path w="2710180" h="803275">
                  <a:moveTo>
                    <a:pt x="2709681" y="0"/>
                  </a:moveTo>
                  <a:lnTo>
                    <a:pt x="15059" y="798406"/>
                  </a:lnTo>
                  <a:lnTo>
                    <a:pt x="0" y="80286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60">
              <a:extLst>
                <a:ext uri="{FF2B5EF4-FFF2-40B4-BE49-F238E27FC236}">
                  <a16:creationId xmlns:a16="http://schemas.microsoft.com/office/drawing/2014/main" id="{7587B43D-D928-55FE-8438-96C447A0347C}"/>
                </a:ext>
              </a:extLst>
            </p:cNvPr>
            <p:cNvSpPr/>
            <p:nvPr/>
          </p:nvSpPr>
          <p:spPr>
            <a:xfrm>
              <a:off x="13978632" y="3768701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112886" y="0"/>
                  </a:moveTo>
                  <a:lnTo>
                    <a:pt x="0" y="105525"/>
                  </a:lnTo>
                  <a:lnTo>
                    <a:pt x="152152" y="132519"/>
                  </a:lnTo>
                  <a:lnTo>
                    <a:pt x="11288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61">
              <a:extLst>
                <a:ext uri="{FF2B5EF4-FFF2-40B4-BE49-F238E27FC236}">
                  <a16:creationId xmlns:a16="http://schemas.microsoft.com/office/drawing/2014/main" id="{7D2B8DD7-F361-2EC7-DA99-24B74AF58134}"/>
                </a:ext>
              </a:extLst>
            </p:cNvPr>
            <p:cNvSpPr/>
            <p:nvPr/>
          </p:nvSpPr>
          <p:spPr>
            <a:xfrm>
              <a:off x="12565062" y="3036556"/>
              <a:ext cx="4121150" cy="814069"/>
            </a:xfrm>
            <a:custGeom>
              <a:avLst/>
              <a:gdLst/>
              <a:ahLst/>
              <a:cxnLst/>
              <a:rect l="l" t="t" r="r" b="b"/>
              <a:pathLst>
                <a:path w="4121150" h="814070">
                  <a:moveTo>
                    <a:pt x="0" y="0"/>
                  </a:moveTo>
                  <a:lnTo>
                    <a:pt x="4105116" y="810886"/>
                  </a:lnTo>
                  <a:lnTo>
                    <a:pt x="4120525" y="813929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62">
              <a:extLst>
                <a:ext uri="{FF2B5EF4-FFF2-40B4-BE49-F238E27FC236}">
                  <a16:creationId xmlns:a16="http://schemas.microsoft.com/office/drawing/2014/main" id="{C8398C77-0DEF-6B3C-0BB1-DB5F13D643DF}"/>
                </a:ext>
              </a:extLst>
            </p:cNvPr>
            <p:cNvSpPr/>
            <p:nvPr/>
          </p:nvSpPr>
          <p:spPr>
            <a:xfrm>
              <a:off x="16656781" y="3779643"/>
              <a:ext cx="149225" cy="135890"/>
            </a:xfrm>
            <a:custGeom>
              <a:avLst/>
              <a:gdLst/>
              <a:ahLst/>
              <a:cxnLst/>
              <a:rect l="l" t="t" r="r" b="b"/>
              <a:pathLst>
                <a:path w="149225" h="135889">
                  <a:moveTo>
                    <a:pt x="26784" y="0"/>
                  </a:moveTo>
                  <a:lnTo>
                    <a:pt x="0" y="135597"/>
                  </a:lnTo>
                  <a:lnTo>
                    <a:pt x="148990" y="94583"/>
                  </a:lnTo>
                  <a:lnTo>
                    <a:pt x="2678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63">
              <a:extLst>
                <a:ext uri="{FF2B5EF4-FFF2-40B4-BE49-F238E27FC236}">
                  <a16:creationId xmlns:a16="http://schemas.microsoft.com/office/drawing/2014/main" id="{218E7152-1944-67C2-EC9C-970B918F4737}"/>
                </a:ext>
              </a:extLst>
            </p:cNvPr>
            <p:cNvSpPr/>
            <p:nvPr/>
          </p:nvSpPr>
          <p:spPr>
            <a:xfrm>
              <a:off x="14098793" y="3036556"/>
              <a:ext cx="4100195" cy="814069"/>
            </a:xfrm>
            <a:custGeom>
              <a:avLst/>
              <a:gdLst/>
              <a:ahLst/>
              <a:cxnLst/>
              <a:rect l="l" t="t" r="r" b="b"/>
              <a:pathLst>
                <a:path w="4100194" h="814070">
                  <a:moveTo>
                    <a:pt x="4099605" y="0"/>
                  </a:moveTo>
                  <a:lnTo>
                    <a:pt x="15405" y="810759"/>
                  </a:lnTo>
                  <a:lnTo>
                    <a:pt x="0" y="81381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64">
              <a:extLst>
                <a:ext uri="{FF2B5EF4-FFF2-40B4-BE49-F238E27FC236}">
                  <a16:creationId xmlns:a16="http://schemas.microsoft.com/office/drawing/2014/main" id="{A39A838E-1AED-1E95-6956-AE66733623B7}"/>
                </a:ext>
              </a:extLst>
            </p:cNvPr>
            <p:cNvSpPr/>
            <p:nvPr/>
          </p:nvSpPr>
          <p:spPr>
            <a:xfrm>
              <a:off x="13978632" y="3779529"/>
              <a:ext cx="149225" cy="135890"/>
            </a:xfrm>
            <a:custGeom>
              <a:avLst/>
              <a:gdLst/>
              <a:ahLst/>
              <a:cxnLst/>
              <a:rect l="l" t="t" r="r" b="b"/>
              <a:pathLst>
                <a:path w="149225" h="135889">
                  <a:moveTo>
                    <a:pt x="122111" y="0"/>
                  </a:moveTo>
                  <a:lnTo>
                    <a:pt x="0" y="94698"/>
                  </a:lnTo>
                  <a:lnTo>
                    <a:pt x="149021" y="135566"/>
                  </a:lnTo>
                  <a:lnTo>
                    <a:pt x="1221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65">
              <a:extLst>
                <a:ext uri="{FF2B5EF4-FFF2-40B4-BE49-F238E27FC236}">
                  <a16:creationId xmlns:a16="http://schemas.microsoft.com/office/drawing/2014/main" id="{05FD6EB8-0647-4310-CCDD-8A8CD4A69C2C}"/>
                </a:ext>
              </a:extLst>
            </p:cNvPr>
            <p:cNvSpPr/>
            <p:nvPr/>
          </p:nvSpPr>
          <p:spPr>
            <a:xfrm>
              <a:off x="12565062" y="3036556"/>
              <a:ext cx="2710180" cy="803275"/>
            </a:xfrm>
            <a:custGeom>
              <a:avLst/>
              <a:gdLst/>
              <a:ahLst/>
              <a:cxnLst/>
              <a:rect l="l" t="t" r="r" b="b"/>
              <a:pathLst>
                <a:path w="2710180" h="803275">
                  <a:moveTo>
                    <a:pt x="0" y="0"/>
                  </a:moveTo>
                  <a:lnTo>
                    <a:pt x="2694612" y="798403"/>
                  </a:lnTo>
                  <a:lnTo>
                    <a:pt x="2709671" y="80286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66">
              <a:extLst>
                <a:ext uri="{FF2B5EF4-FFF2-40B4-BE49-F238E27FC236}">
                  <a16:creationId xmlns:a16="http://schemas.microsoft.com/office/drawing/2014/main" id="{FFC056B5-C078-7001-BCEB-78D75DAD4B76}"/>
                </a:ext>
              </a:extLst>
            </p:cNvPr>
            <p:cNvSpPr/>
            <p:nvPr/>
          </p:nvSpPr>
          <p:spPr>
            <a:xfrm>
              <a:off x="15240049" y="3768703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39265" y="0"/>
                  </a:moveTo>
                  <a:lnTo>
                    <a:pt x="0" y="132519"/>
                  </a:lnTo>
                  <a:lnTo>
                    <a:pt x="152152" y="105525"/>
                  </a:lnTo>
                  <a:lnTo>
                    <a:pt x="392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67">
              <a:extLst>
                <a:ext uri="{FF2B5EF4-FFF2-40B4-BE49-F238E27FC236}">
                  <a16:creationId xmlns:a16="http://schemas.microsoft.com/office/drawing/2014/main" id="{C19D6D41-13F6-8858-BA77-43D1AEB83C6A}"/>
                </a:ext>
              </a:extLst>
            </p:cNvPr>
            <p:cNvSpPr/>
            <p:nvPr/>
          </p:nvSpPr>
          <p:spPr>
            <a:xfrm>
              <a:off x="16910744" y="3036363"/>
              <a:ext cx="1287780" cy="775335"/>
            </a:xfrm>
            <a:custGeom>
              <a:avLst/>
              <a:gdLst/>
              <a:ahLst/>
              <a:cxnLst/>
              <a:rect l="l" t="t" r="r" b="b"/>
              <a:pathLst>
                <a:path w="1287780" h="775335">
                  <a:moveTo>
                    <a:pt x="1287654" y="0"/>
                  </a:moveTo>
                  <a:lnTo>
                    <a:pt x="13458" y="766610"/>
                  </a:lnTo>
                  <a:lnTo>
                    <a:pt x="0" y="77470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68">
              <a:extLst>
                <a:ext uri="{FF2B5EF4-FFF2-40B4-BE49-F238E27FC236}">
                  <a16:creationId xmlns:a16="http://schemas.microsoft.com/office/drawing/2014/main" id="{CBF11B0B-4F3B-E3E5-978C-4AFCEABF6744}"/>
                </a:ext>
              </a:extLst>
            </p:cNvPr>
            <p:cNvSpPr/>
            <p:nvPr/>
          </p:nvSpPr>
          <p:spPr>
            <a:xfrm>
              <a:off x="16805771" y="3743756"/>
              <a:ext cx="154305" cy="130810"/>
            </a:xfrm>
            <a:custGeom>
              <a:avLst/>
              <a:gdLst/>
              <a:ahLst/>
              <a:cxnLst/>
              <a:rect l="l" t="t" r="r" b="b"/>
              <a:pathLst>
                <a:path w="154305" h="130810">
                  <a:moveTo>
                    <a:pt x="82803" y="0"/>
                  </a:moveTo>
                  <a:lnTo>
                    <a:pt x="0" y="130467"/>
                  </a:lnTo>
                  <a:lnTo>
                    <a:pt x="154058" y="118436"/>
                  </a:lnTo>
                  <a:lnTo>
                    <a:pt x="8280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6" name="object 69">
            <a:extLst>
              <a:ext uri="{FF2B5EF4-FFF2-40B4-BE49-F238E27FC236}">
                <a16:creationId xmlns:a16="http://schemas.microsoft.com/office/drawing/2014/main" id="{B0781B65-FBB0-ECC4-8D34-AE2D52EB3C91}"/>
              </a:ext>
            </a:extLst>
          </p:cNvPr>
          <p:cNvSpPr txBox="1"/>
          <p:nvPr/>
        </p:nvSpPr>
        <p:spPr>
          <a:xfrm>
            <a:off x="13236645" y="4961659"/>
            <a:ext cx="24892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25" dirty="0">
                <a:latin typeface="Times New Roman"/>
                <a:cs typeface="Times New Roman"/>
              </a:rPr>
              <a:t>w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207" name="object 70">
            <a:extLst>
              <a:ext uri="{FF2B5EF4-FFF2-40B4-BE49-F238E27FC236}">
                <a16:creationId xmlns:a16="http://schemas.microsoft.com/office/drawing/2014/main" id="{E7E10793-05E6-4D19-EBA2-9A334034346B}"/>
              </a:ext>
            </a:extLst>
          </p:cNvPr>
          <p:cNvSpPr txBox="1"/>
          <p:nvPr/>
        </p:nvSpPr>
        <p:spPr>
          <a:xfrm>
            <a:off x="13448363" y="5142596"/>
            <a:ext cx="26352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spc="-90" dirty="0">
                <a:latin typeface="Cambria"/>
                <a:cs typeface="Cambria"/>
              </a:rPr>
              <a:t>00</a:t>
            </a:r>
            <a:endParaRPr sz="1850">
              <a:latin typeface="Cambria"/>
              <a:cs typeface="Cambria"/>
            </a:endParaRPr>
          </a:p>
        </p:txBody>
      </p:sp>
      <p:sp>
        <p:nvSpPr>
          <p:cNvPr id="208" name="object 71">
            <a:extLst>
              <a:ext uri="{FF2B5EF4-FFF2-40B4-BE49-F238E27FC236}">
                <a16:creationId xmlns:a16="http://schemas.microsoft.com/office/drawing/2014/main" id="{38765AB8-A2AA-8AFD-6FCB-AFC0684C35F4}"/>
              </a:ext>
            </a:extLst>
          </p:cNvPr>
          <p:cNvSpPr txBox="1"/>
          <p:nvPr/>
        </p:nvSpPr>
        <p:spPr>
          <a:xfrm>
            <a:off x="17879487" y="4963324"/>
            <a:ext cx="24892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25" dirty="0">
                <a:latin typeface="Times New Roman"/>
                <a:cs typeface="Times New Roman"/>
              </a:rPr>
              <a:t>w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209" name="object 72">
            <a:extLst>
              <a:ext uri="{FF2B5EF4-FFF2-40B4-BE49-F238E27FC236}">
                <a16:creationId xmlns:a16="http://schemas.microsoft.com/office/drawing/2014/main" id="{6C32AC3D-1E14-4AE0-8AE9-3BE17D821988}"/>
              </a:ext>
            </a:extLst>
          </p:cNvPr>
          <p:cNvSpPr txBox="1"/>
          <p:nvPr/>
        </p:nvSpPr>
        <p:spPr>
          <a:xfrm>
            <a:off x="18091206" y="5144261"/>
            <a:ext cx="26352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spc="-90" dirty="0">
                <a:latin typeface="Cambria"/>
                <a:cs typeface="Cambria"/>
              </a:rPr>
              <a:t>42</a:t>
            </a:r>
            <a:endParaRPr sz="1850">
              <a:latin typeface="Cambria"/>
              <a:cs typeface="Cambria"/>
            </a:endParaRPr>
          </a:p>
        </p:txBody>
      </p:sp>
      <p:grpSp>
        <p:nvGrpSpPr>
          <p:cNvPr id="210" name="object 76">
            <a:extLst>
              <a:ext uri="{FF2B5EF4-FFF2-40B4-BE49-F238E27FC236}">
                <a16:creationId xmlns:a16="http://schemas.microsoft.com/office/drawing/2014/main" id="{CAE5BC0B-4319-A168-2846-399E5C01E881}"/>
              </a:ext>
            </a:extLst>
          </p:cNvPr>
          <p:cNvGrpSpPr/>
          <p:nvPr/>
        </p:nvGrpSpPr>
        <p:grpSpPr>
          <a:xfrm>
            <a:off x="15395496" y="7725461"/>
            <a:ext cx="963930" cy="1591945"/>
            <a:chOff x="14900070" y="7936931"/>
            <a:chExt cx="963930" cy="1591945"/>
          </a:xfrm>
        </p:grpSpPr>
        <p:sp>
          <p:nvSpPr>
            <p:cNvPr id="211" name="object 77">
              <a:extLst>
                <a:ext uri="{FF2B5EF4-FFF2-40B4-BE49-F238E27FC236}">
                  <a16:creationId xmlns:a16="http://schemas.microsoft.com/office/drawing/2014/main" id="{1AADF3A6-E052-2656-A2F8-E1E4CC277BCE}"/>
                </a:ext>
              </a:extLst>
            </p:cNvPr>
            <p:cNvSpPr/>
            <p:nvPr/>
          </p:nvSpPr>
          <p:spPr>
            <a:xfrm>
              <a:off x="15224667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78">
              <a:extLst>
                <a:ext uri="{FF2B5EF4-FFF2-40B4-BE49-F238E27FC236}">
                  <a16:creationId xmlns:a16="http://schemas.microsoft.com/office/drawing/2014/main" id="{360D145F-1DA5-ECF1-EEFB-0385ED17A33D}"/>
                </a:ext>
              </a:extLst>
            </p:cNvPr>
            <p:cNvSpPr/>
            <p:nvPr/>
          </p:nvSpPr>
          <p:spPr>
            <a:xfrm>
              <a:off x="15538794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79">
              <a:extLst>
                <a:ext uri="{FF2B5EF4-FFF2-40B4-BE49-F238E27FC236}">
                  <a16:creationId xmlns:a16="http://schemas.microsoft.com/office/drawing/2014/main" id="{5A7B7950-67E1-EA8F-8D16-173B4D0366BE}"/>
                </a:ext>
              </a:extLst>
            </p:cNvPr>
            <p:cNvSpPr/>
            <p:nvPr/>
          </p:nvSpPr>
          <p:spPr>
            <a:xfrm>
              <a:off x="14900070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80">
              <a:extLst>
                <a:ext uri="{FF2B5EF4-FFF2-40B4-BE49-F238E27FC236}">
                  <a16:creationId xmlns:a16="http://schemas.microsoft.com/office/drawing/2014/main" id="{CB12AE77-8AB3-6D4F-025F-E0AD60B7DBE4}"/>
                </a:ext>
              </a:extLst>
            </p:cNvPr>
            <p:cNvSpPr/>
            <p:nvPr/>
          </p:nvSpPr>
          <p:spPr>
            <a:xfrm>
              <a:off x="14900070" y="8575655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81">
              <a:extLst>
                <a:ext uri="{FF2B5EF4-FFF2-40B4-BE49-F238E27FC236}">
                  <a16:creationId xmlns:a16="http://schemas.microsoft.com/office/drawing/2014/main" id="{335CEC2B-39CE-76B3-5F11-C3726BACA5CD}"/>
                </a:ext>
              </a:extLst>
            </p:cNvPr>
            <p:cNvSpPr/>
            <p:nvPr/>
          </p:nvSpPr>
          <p:spPr>
            <a:xfrm>
              <a:off x="14900070" y="888978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82">
              <a:extLst>
                <a:ext uri="{FF2B5EF4-FFF2-40B4-BE49-F238E27FC236}">
                  <a16:creationId xmlns:a16="http://schemas.microsoft.com/office/drawing/2014/main" id="{DF816376-E98C-8022-D30B-404381445944}"/>
                </a:ext>
              </a:extLst>
            </p:cNvPr>
            <p:cNvSpPr/>
            <p:nvPr/>
          </p:nvSpPr>
          <p:spPr>
            <a:xfrm>
              <a:off x="14900070" y="920390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83">
              <a:extLst>
                <a:ext uri="{FF2B5EF4-FFF2-40B4-BE49-F238E27FC236}">
                  <a16:creationId xmlns:a16="http://schemas.microsoft.com/office/drawing/2014/main" id="{ED528FE2-B10C-FB26-054C-957F22B6CE70}"/>
                </a:ext>
              </a:extLst>
            </p:cNvPr>
            <p:cNvSpPr/>
            <p:nvPr/>
          </p:nvSpPr>
          <p:spPr>
            <a:xfrm>
              <a:off x="14910541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84">
              <a:extLst>
                <a:ext uri="{FF2B5EF4-FFF2-40B4-BE49-F238E27FC236}">
                  <a16:creationId xmlns:a16="http://schemas.microsoft.com/office/drawing/2014/main" id="{706AA0D5-17DD-0396-E375-C3FA2160BD6B}"/>
                </a:ext>
              </a:extLst>
            </p:cNvPr>
            <p:cNvSpPr/>
            <p:nvPr/>
          </p:nvSpPr>
          <p:spPr>
            <a:xfrm>
              <a:off x="15852920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85">
              <a:extLst>
                <a:ext uri="{FF2B5EF4-FFF2-40B4-BE49-F238E27FC236}">
                  <a16:creationId xmlns:a16="http://schemas.microsoft.com/office/drawing/2014/main" id="{A3CD652B-0463-4606-FE0A-542EFEE6A5E4}"/>
                </a:ext>
              </a:extLst>
            </p:cNvPr>
            <p:cNvSpPr/>
            <p:nvPr/>
          </p:nvSpPr>
          <p:spPr>
            <a:xfrm>
              <a:off x="14900070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86">
              <a:extLst>
                <a:ext uri="{FF2B5EF4-FFF2-40B4-BE49-F238E27FC236}">
                  <a16:creationId xmlns:a16="http://schemas.microsoft.com/office/drawing/2014/main" id="{C8FAFA42-3A6A-A47C-CCF4-482129A8B9EF}"/>
                </a:ext>
              </a:extLst>
            </p:cNvPr>
            <p:cNvSpPr/>
            <p:nvPr/>
          </p:nvSpPr>
          <p:spPr>
            <a:xfrm>
              <a:off x="14900070" y="9518034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1" name="object 87">
            <a:extLst>
              <a:ext uri="{FF2B5EF4-FFF2-40B4-BE49-F238E27FC236}">
                <a16:creationId xmlns:a16="http://schemas.microsoft.com/office/drawing/2014/main" id="{E0997BB8-83F5-FD78-5722-6A00AFC5C649}"/>
              </a:ext>
            </a:extLst>
          </p:cNvPr>
          <p:cNvGrpSpPr/>
          <p:nvPr/>
        </p:nvGrpSpPr>
        <p:grpSpPr>
          <a:xfrm>
            <a:off x="12516002" y="7725461"/>
            <a:ext cx="1591945" cy="335280"/>
            <a:chOff x="12020576" y="7936931"/>
            <a:chExt cx="1591945" cy="335280"/>
          </a:xfrm>
        </p:grpSpPr>
        <p:sp>
          <p:nvSpPr>
            <p:cNvPr id="222" name="object 88">
              <a:extLst>
                <a:ext uri="{FF2B5EF4-FFF2-40B4-BE49-F238E27FC236}">
                  <a16:creationId xmlns:a16="http://schemas.microsoft.com/office/drawing/2014/main" id="{2C886C48-46B0-DE92-8842-547E72B222E5}"/>
                </a:ext>
              </a:extLst>
            </p:cNvPr>
            <p:cNvSpPr/>
            <p:nvPr/>
          </p:nvSpPr>
          <p:spPr>
            <a:xfrm>
              <a:off x="12345173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89">
              <a:extLst>
                <a:ext uri="{FF2B5EF4-FFF2-40B4-BE49-F238E27FC236}">
                  <a16:creationId xmlns:a16="http://schemas.microsoft.com/office/drawing/2014/main" id="{F1089A07-1E06-2F54-848E-36CE33838B25}"/>
                </a:ext>
              </a:extLst>
            </p:cNvPr>
            <p:cNvSpPr/>
            <p:nvPr/>
          </p:nvSpPr>
          <p:spPr>
            <a:xfrm>
              <a:off x="12659300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90">
              <a:extLst>
                <a:ext uri="{FF2B5EF4-FFF2-40B4-BE49-F238E27FC236}">
                  <a16:creationId xmlns:a16="http://schemas.microsoft.com/office/drawing/2014/main" id="{B56F310F-29AE-F83D-7F2C-16A98921FDF9}"/>
                </a:ext>
              </a:extLst>
            </p:cNvPr>
            <p:cNvSpPr/>
            <p:nvPr/>
          </p:nvSpPr>
          <p:spPr>
            <a:xfrm>
              <a:off x="12973426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91">
              <a:extLst>
                <a:ext uri="{FF2B5EF4-FFF2-40B4-BE49-F238E27FC236}">
                  <a16:creationId xmlns:a16="http://schemas.microsoft.com/office/drawing/2014/main" id="{D880C6A1-761F-D38E-22EC-F740892B4F07}"/>
                </a:ext>
              </a:extLst>
            </p:cNvPr>
            <p:cNvSpPr/>
            <p:nvPr/>
          </p:nvSpPr>
          <p:spPr>
            <a:xfrm>
              <a:off x="13287553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92">
              <a:extLst>
                <a:ext uri="{FF2B5EF4-FFF2-40B4-BE49-F238E27FC236}">
                  <a16:creationId xmlns:a16="http://schemas.microsoft.com/office/drawing/2014/main" id="{D3C21AF5-126E-8CD5-01AC-8EE09C7A452C}"/>
                </a:ext>
              </a:extLst>
            </p:cNvPr>
            <p:cNvSpPr/>
            <p:nvPr/>
          </p:nvSpPr>
          <p:spPr>
            <a:xfrm>
              <a:off x="12031047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93">
              <a:extLst>
                <a:ext uri="{FF2B5EF4-FFF2-40B4-BE49-F238E27FC236}">
                  <a16:creationId xmlns:a16="http://schemas.microsoft.com/office/drawing/2014/main" id="{BB21CEC4-0FB7-6AE1-3326-5B561B2E2025}"/>
                </a:ext>
              </a:extLst>
            </p:cNvPr>
            <p:cNvSpPr/>
            <p:nvPr/>
          </p:nvSpPr>
          <p:spPr>
            <a:xfrm>
              <a:off x="13601680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94">
              <a:extLst>
                <a:ext uri="{FF2B5EF4-FFF2-40B4-BE49-F238E27FC236}">
                  <a16:creationId xmlns:a16="http://schemas.microsoft.com/office/drawing/2014/main" id="{11B15562-67FD-E5F1-DAE9-BB6BBF8B7CE8}"/>
                </a:ext>
              </a:extLst>
            </p:cNvPr>
            <p:cNvSpPr/>
            <p:nvPr/>
          </p:nvSpPr>
          <p:spPr>
            <a:xfrm>
              <a:off x="12020576" y="7947401"/>
              <a:ext cx="1591945" cy="0"/>
            </a:xfrm>
            <a:custGeom>
              <a:avLst/>
              <a:gdLst/>
              <a:ahLst/>
              <a:cxnLst/>
              <a:rect l="l" t="t" r="r" b="b"/>
              <a:pathLst>
                <a:path w="1591944">
                  <a:moveTo>
                    <a:pt x="0" y="0"/>
                  </a:moveTo>
                  <a:lnTo>
                    <a:pt x="1591574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95">
              <a:extLst>
                <a:ext uri="{FF2B5EF4-FFF2-40B4-BE49-F238E27FC236}">
                  <a16:creationId xmlns:a16="http://schemas.microsoft.com/office/drawing/2014/main" id="{A69ABD49-D73E-06C2-7EEF-C18A132AA02A}"/>
                </a:ext>
              </a:extLst>
            </p:cNvPr>
            <p:cNvSpPr/>
            <p:nvPr/>
          </p:nvSpPr>
          <p:spPr>
            <a:xfrm>
              <a:off x="12020576" y="8261528"/>
              <a:ext cx="1591945" cy="0"/>
            </a:xfrm>
            <a:custGeom>
              <a:avLst/>
              <a:gdLst/>
              <a:ahLst/>
              <a:cxnLst/>
              <a:rect l="l" t="t" r="r" b="b"/>
              <a:pathLst>
                <a:path w="1591944">
                  <a:moveTo>
                    <a:pt x="0" y="0"/>
                  </a:moveTo>
                  <a:lnTo>
                    <a:pt x="1591574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0" name="object 96">
            <a:extLst>
              <a:ext uri="{FF2B5EF4-FFF2-40B4-BE49-F238E27FC236}">
                <a16:creationId xmlns:a16="http://schemas.microsoft.com/office/drawing/2014/main" id="{751C9EBF-B4E8-9DAC-D9A6-F231E6DBF341}"/>
              </a:ext>
            </a:extLst>
          </p:cNvPr>
          <p:cNvGrpSpPr/>
          <p:nvPr/>
        </p:nvGrpSpPr>
        <p:grpSpPr>
          <a:xfrm>
            <a:off x="17814271" y="7725461"/>
            <a:ext cx="963930" cy="335280"/>
            <a:chOff x="17318845" y="7936931"/>
            <a:chExt cx="963930" cy="335280"/>
          </a:xfrm>
        </p:grpSpPr>
        <p:sp>
          <p:nvSpPr>
            <p:cNvPr id="231" name="object 97">
              <a:extLst>
                <a:ext uri="{FF2B5EF4-FFF2-40B4-BE49-F238E27FC236}">
                  <a16:creationId xmlns:a16="http://schemas.microsoft.com/office/drawing/2014/main" id="{042BC6BC-4B34-00A4-52EA-D027669D4B39}"/>
                </a:ext>
              </a:extLst>
            </p:cNvPr>
            <p:cNvSpPr/>
            <p:nvPr/>
          </p:nvSpPr>
          <p:spPr>
            <a:xfrm>
              <a:off x="17643442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98">
              <a:extLst>
                <a:ext uri="{FF2B5EF4-FFF2-40B4-BE49-F238E27FC236}">
                  <a16:creationId xmlns:a16="http://schemas.microsoft.com/office/drawing/2014/main" id="{46C075BA-BAB5-9D81-F108-19AFE10FABB6}"/>
                </a:ext>
              </a:extLst>
            </p:cNvPr>
            <p:cNvSpPr/>
            <p:nvPr/>
          </p:nvSpPr>
          <p:spPr>
            <a:xfrm>
              <a:off x="17957569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99">
              <a:extLst>
                <a:ext uri="{FF2B5EF4-FFF2-40B4-BE49-F238E27FC236}">
                  <a16:creationId xmlns:a16="http://schemas.microsoft.com/office/drawing/2014/main" id="{94001B0D-A760-A785-3EB0-F3F7DA105001}"/>
                </a:ext>
              </a:extLst>
            </p:cNvPr>
            <p:cNvSpPr/>
            <p:nvPr/>
          </p:nvSpPr>
          <p:spPr>
            <a:xfrm>
              <a:off x="17329316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100">
              <a:extLst>
                <a:ext uri="{FF2B5EF4-FFF2-40B4-BE49-F238E27FC236}">
                  <a16:creationId xmlns:a16="http://schemas.microsoft.com/office/drawing/2014/main" id="{E5EC43AF-730B-9A65-B215-55265C9CFDC9}"/>
                </a:ext>
              </a:extLst>
            </p:cNvPr>
            <p:cNvSpPr/>
            <p:nvPr/>
          </p:nvSpPr>
          <p:spPr>
            <a:xfrm>
              <a:off x="18271695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101">
              <a:extLst>
                <a:ext uri="{FF2B5EF4-FFF2-40B4-BE49-F238E27FC236}">
                  <a16:creationId xmlns:a16="http://schemas.microsoft.com/office/drawing/2014/main" id="{BF751AEE-66D5-CEE4-CAD4-B4E9B38FA4ED}"/>
                </a:ext>
              </a:extLst>
            </p:cNvPr>
            <p:cNvSpPr/>
            <p:nvPr/>
          </p:nvSpPr>
          <p:spPr>
            <a:xfrm>
              <a:off x="17318845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102">
              <a:extLst>
                <a:ext uri="{FF2B5EF4-FFF2-40B4-BE49-F238E27FC236}">
                  <a16:creationId xmlns:a16="http://schemas.microsoft.com/office/drawing/2014/main" id="{99940769-89AC-D0DE-6F90-B873E9956B60}"/>
                </a:ext>
              </a:extLst>
            </p:cNvPr>
            <p:cNvSpPr/>
            <p:nvPr/>
          </p:nvSpPr>
          <p:spPr>
            <a:xfrm>
              <a:off x="17318845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7" name="object 103">
            <a:extLst>
              <a:ext uri="{FF2B5EF4-FFF2-40B4-BE49-F238E27FC236}">
                <a16:creationId xmlns:a16="http://schemas.microsoft.com/office/drawing/2014/main" id="{993BC25C-E16E-E61E-F099-97E49F815540}"/>
              </a:ext>
            </a:extLst>
          </p:cNvPr>
          <p:cNvSpPr/>
          <p:nvPr/>
        </p:nvSpPr>
        <p:spPr>
          <a:xfrm>
            <a:off x="14555301" y="7718321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321341" y="0"/>
                </a:moveTo>
                <a:lnTo>
                  <a:pt x="320042" y="0"/>
                </a:lnTo>
                <a:lnTo>
                  <a:pt x="190831" y="129231"/>
                </a:lnTo>
                <a:lnTo>
                  <a:pt x="189973" y="129231"/>
                </a:lnTo>
                <a:lnTo>
                  <a:pt x="61139" y="397"/>
                </a:lnTo>
                <a:lnTo>
                  <a:pt x="60081" y="209"/>
                </a:lnTo>
                <a:lnTo>
                  <a:pt x="59034" y="397"/>
                </a:lnTo>
                <a:lnTo>
                  <a:pt x="0" y="59443"/>
                </a:lnTo>
                <a:lnTo>
                  <a:pt x="0" y="60731"/>
                </a:lnTo>
                <a:lnTo>
                  <a:pt x="129231" y="189952"/>
                </a:lnTo>
                <a:lnTo>
                  <a:pt x="129231" y="190810"/>
                </a:lnTo>
                <a:lnTo>
                  <a:pt x="0" y="320042"/>
                </a:lnTo>
                <a:lnTo>
                  <a:pt x="0" y="321341"/>
                </a:lnTo>
                <a:lnTo>
                  <a:pt x="59443" y="380784"/>
                </a:lnTo>
                <a:lnTo>
                  <a:pt x="60731" y="380784"/>
                </a:lnTo>
                <a:lnTo>
                  <a:pt x="189952" y="251552"/>
                </a:lnTo>
                <a:lnTo>
                  <a:pt x="190842" y="251552"/>
                </a:lnTo>
                <a:lnTo>
                  <a:pt x="320042" y="380784"/>
                </a:lnTo>
                <a:lnTo>
                  <a:pt x="321341" y="380784"/>
                </a:lnTo>
                <a:lnTo>
                  <a:pt x="380784" y="321341"/>
                </a:lnTo>
                <a:lnTo>
                  <a:pt x="380784" y="320042"/>
                </a:lnTo>
                <a:lnTo>
                  <a:pt x="251552" y="190831"/>
                </a:lnTo>
                <a:lnTo>
                  <a:pt x="251552" y="189941"/>
                </a:lnTo>
                <a:lnTo>
                  <a:pt x="380773" y="60731"/>
                </a:lnTo>
                <a:lnTo>
                  <a:pt x="380773" y="59432"/>
                </a:lnTo>
                <a:lnTo>
                  <a:pt x="3213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104">
            <a:extLst>
              <a:ext uri="{FF2B5EF4-FFF2-40B4-BE49-F238E27FC236}">
                <a16:creationId xmlns:a16="http://schemas.microsoft.com/office/drawing/2014/main" id="{1198D895-44C4-5E95-A64E-3392DCE1F6F4}"/>
              </a:ext>
            </a:extLst>
          </p:cNvPr>
          <p:cNvSpPr txBox="1"/>
          <p:nvPr/>
        </p:nvSpPr>
        <p:spPr>
          <a:xfrm>
            <a:off x="15711908" y="7178675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239" name="object 105">
            <a:extLst>
              <a:ext uri="{FF2B5EF4-FFF2-40B4-BE49-F238E27FC236}">
                <a16:creationId xmlns:a16="http://schemas.microsoft.com/office/drawing/2014/main" id="{F4A7F48A-AE04-B287-2B4B-8FF6B0BCC48A}"/>
              </a:ext>
            </a:extLst>
          </p:cNvPr>
          <p:cNvSpPr txBox="1"/>
          <p:nvPr/>
        </p:nvSpPr>
        <p:spPr>
          <a:xfrm>
            <a:off x="13165493" y="7178675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240" name="object 106">
            <a:extLst>
              <a:ext uri="{FF2B5EF4-FFF2-40B4-BE49-F238E27FC236}">
                <a16:creationId xmlns:a16="http://schemas.microsoft.com/office/drawing/2014/main" id="{460084BD-F987-C98C-39F1-3DF04FA15AF2}"/>
              </a:ext>
            </a:extLst>
          </p:cNvPr>
          <p:cNvSpPr txBox="1"/>
          <p:nvPr/>
        </p:nvSpPr>
        <p:spPr>
          <a:xfrm>
            <a:off x="16846468" y="7356312"/>
            <a:ext cx="478155" cy="9302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00" b="1" spc="114" dirty="0">
                <a:latin typeface="Arial"/>
                <a:cs typeface="Arial"/>
              </a:rPr>
              <a:t>=</a:t>
            </a:r>
            <a:endParaRPr sz="5900">
              <a:latin typeface="Arial"/>
              <a:cs typeface="Arial"/>
            </a:endParaRPr>
          </a:p>
        </p:txBody>
      </p:sp>
      <p:sp>
        <p:nvSpPr>
          <p:cNvPr id="241" name="object 107">
            <a:extLst>
              <a:ext uri="{FF2B5EF4-FFF2-40B4-BE49-F238E27FC236}">
                <a16:creationId xmlns:a16="http://schemas.microsoft.com/office/drawing/2014/main" id="{6B681985-4229-6920-5F9F-BACA6F368370}"/>
              </a:ext>
            </a:extLst>
          </p:cNvPr>
          <p:cNvSpPr txBox="1"/>
          <p:nvPr/>
        </p:nvSpPr>
        <p:spPr>
          <a:xfrm>
            <a:off x="18126797" y="7178675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242" name="object 108">
            <a:extLst>
              <a:ext uri="{FF2B5EF4-FFF2-40B4-BE49-F238E27FC236}">
                <a16:creationId xmlns:a16="http://schemas.microsoft.com/office/drawing/2014/main" id="{B7B6460D-F716-1F66-16BC-97A46511C7EE}"/>
              </a:ext>
            </a:extLst>
          </p:cNvPr>
          <p:cNvSpPr txBox="1"/>
          <p:nvPr/>
        </p:nvSpPr>
        <p:spPr>
          <a:xfrm>
            <a:off x="15633627" y="9273640"/>
            <a:ext cx="66040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950" b="1" spc="-7" baseline="-20202" dirty="0">
                <a:latin typeface="Times New Roman"/>
                <a:cs typeface="Times New Roman"/>
              </a:rPr>
              <a:t>W</a:t>
            </a:r>
            <a:r>
              <a:rPr sz="2350" i="1" spc="-5" dirty="0">
                <a:latin typeface="Times New Roman"/>
                <a:cs typeface="Times New Roman"/>
              </a:rPr>
              <a:t>T</a:t>
            </a:r>
            <a:endParaRPr sz="2350" dirty="0">
              <a:latin typeface="Times New Roman"/>
              <a:cs typeface="Times New Roman"/>
            </a:endParaRPr>
          </a:p>
        </p:txBody>
      </p:sp>
      <p:sp>
        <p:nvSpPr>
          <p:cNvPr id="243" name="object 109">
            <a:extLst>
              <a:ext uri="{FF2B5EF4-FFF2-40B4-BE49-F238E27FC236}">
                <a16:creationId xmlns:a16="http://schemas.microsoft.com/office/drawing/2014/main" id="{417F42C9-8A95-8785-5252-F786961BFF07}"/>
              </a:ext>
            </a:extLst>
          </p:cNvPr>
          <p:cNvSpPr txBox="1"/>
          <p:nvPr/>
        </p:nvSpPr>
        <p:spPr>
          <a:xfrm>
            <a:off x="13146089" y="9323826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X</a:t>
            </a:r>
            <a:endParaRPr sz="3300" dirty="0">
              <a:latin typeface="Times New Roman"/>
              <a:cs typeface="Times New Roman"/>
            </a:endParaRPr>
          </a:p>
        </p:txBody>
      </p:sp>
      <p:sp>
        <p:nvSpPr>
          <p:cNvPr id="244" name="object 110">
            <a:extLst>
              <a:ext uri="{FF2B5EF4-FFF2-40B4-BE49-F238E27FC236}">
                <a16:creationId xmlns:a16="http://schemas.microsoft.com/office/drawing/2014/main" id="{97877CF1-E3BA-66F2-858B-96F05056700B}"/>
              </a:ext>
            </a:extLst>
          </p:cNvPr>
          <p:cNvSpPr txBox="1"/>
          <p:nvPr/>
        </p:nvSpPr>
        <p:spPr>
          <a:xfrm>
            <a:off x="18131906" y="9323826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Y</a:t>
            </a:r>
            <a:endParaRPr sz="3300">
              <a:latin typeface="Times New Roman"/>
              <a:cs typeface="Times New Roman"/>
            </a:endParaRPr>
          </a:p>
        </p:txBody>
      </p:sp>
      <p:sp>
        <p:nvSpPr>
          <p:cNvPr id="245" name="object 111">
            <a:extLst>
              <a:ext uri="{FF2B5EF4-FFF2-40B4-BE49-F238E27FC236}">
                <a16:creationId xmlns:a16="http://schemas.microsoft.com/office/drawing/2014/main" id="{B9AC3020-4B08-9358-9168-184E5B8E69EB}"/>
              </a:ext>
            </a:extLst>
          </p:cNvPr>
          <p:cNvSpPr txBox="1"/>
          <p:nvPr/>
        </p:nvSpPr>
        <p:spPr>
          <a:xfrm>
            <a:off x="15030002" y="8207374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345EA929-0577-7F13-A5BA-724F61E796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969562"/>
              </p:ext>
            </p:extLst>
          </p:nvPr>
        </p:nvGraphicFramePr>
        <p:xfrm>
          <a:off x="2952927" y="7701143"/>
          <a:ext cx="5230493" cy="33601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377397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4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400" b="0" spc="5" dirty="0">
                          <a:latin typeface="Arial"/>
                          <a:cs typeface="Arial"/>
                        </a:rPr>
                        <a:t> </a:t>
                      </a:r>
                      <a:endParaRPr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Height/Width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>
                          <a:latin typeface="Times New Roman"/>
                          <a:cs typeface="Times New Roman"/>
                        </a:rPr>
                        <a:t>g</a:t>
                      </a: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Groups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32033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object 3">
                <a:extLst>
                  <a:ext uri="{FF2B5EF4-FFF2-40B4-BE49-F238E27FC236}">
                    <a16:creationId xmlns:a16="http://schemas.microsoft.com/office/drawing/2014/main" id="{F36C5FA3-E22E-B553-13D2-E2FA1F7905A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6710482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en-US" altLang="zh-TW" sz="280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ar-AE" altLang="zh-TW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  <m:r>
                                <a:rPr lang="ar-AE" altLang="zh-TW" sz="280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ar-AE" altLang="zh-TW" sz="2800" b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ar-AE" altLang="zh-TW" sz="2800" b="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sub>
                              </m:sSub>
                              <m:r>
                                <a:rPr lang="ar-AE" altLang="zh-TW" sz="2800" b="0" smtClean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ar-AE" altLang="zh-TW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altLang="zh-TW" sz="2800" b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  <m:r>
                                <a:rPr lang="en-US" altLang="zh-TW" sz="2800" b="0" smtClean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</m:oMath>
                          </a14:m>
                          <a:r>
                            <a:rPr lang="en-US" altLang="zh-TW" sz="28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</a:t>
                          </a:r>
                          <a:endParaRPr sz="2800" i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object 3">
                <a:extLst>
                  <a:ext uri="{FF2B5EF4-FFF2-40B4-BE49-F238E27FC236}">
                    <a16:creationId xmlns:a16="http://schemas.microsoft.com/office/drawing/2014/main" id="{F36C5FA3-E22E-B553-13D2-E2FA1F7905A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6710482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2"/>
                          <a:stretch>
                            <a:fillRect l="-81769" t="-100000" r="-268" b="-3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2"/>
                          <a:stretch>
                            <a:fillRect l="-81769" t="-202667" r="-268" b="-23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2"/>
                          <a:stretch>
                            <a:fillRect l="-81769" t="-298684" r="-268" b="-1289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0306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77165" marB="0" anchor="ctr">
                        <a:blipFill>
                          <a:blip r:embed="rId2"/>
                          <a:stretch>
                            <a:fillRect l="-81769" t="-374074" r="-268" b="-209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2068230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一張含有 正方形, 行, Rectangle, 方塊 的圖片&#10;&#10;自動產生的描述">
            <a:extLst>
              <a:ext uri="{FF2B5EF4-FFF2-40B4-BE49-F238E27FC236}">
                <a16:creationId xmlns:a16="http://schemas.microsoft.com/office/drawing/2014/main" id="{43EE9690-ADA4-1EA2-8405-C5132A203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7548" y="7123137"/>
            <a:ext cx="3511807" cy="348636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 altLang="zh-TW" dirty="0"/>
              <a:t>Number of Multiply-Accumulate Operations</a:t>
            </a:r>
            <a:endParaRPr lang="en-US" dirty="0"/>
          </a:p>
        </p:txBody>
      </p:sp>
      <p:sp>
        <p:nvSpPr>
          <p:cNvPr id="83" name="object 83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73</a:t>
            </a:fld>
            <a:endParaRPr lang="en-US" altLang="zh-TW" dirty="0"/>
          </a:p>
        </p:txBody>
      </p:sp>
      <p:pic>
        <p:nvPicPr>
          <p:cNvPr id="5" name="圖片 4" descr="一張含有 正方形, 方塊 的圖片&#10;&#10;自動產生的描述">
            <a:extLst>
              <a:ext uri="{FF2B5EF4-FFF2-40B4-BE49-F238E27FC236}">
                <a16:creationId xmlns:a16="http://schemas.microsoft.com/office/drawing/2014/main" id="{2F8514FA-D97F-2AED-B8C6-49133E153A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7987" y="3600682"/>
            <a:ext cx="2994153" cy="3164552"/>
          </a:xfrm>
          <a:prstGeom prst="rect">
            <a:avLst/>
          </a:prstGeom>
        </p:spPr>
      </p:pic>
      <p:pic>
        <p:nvPicPr>
          <p:cNvPr id="7" name="圖片 6" descr="一張含有 方塊, 設計 的圖片&#10;&#10;描述是以中可信度自動產生">
            <a:extLst>
              <a:ext uri="{FF2B5EF4-FFF2-40B4-BE49-F238E27FC236}">
                <a16:creationId xmlns:a16="http://schemas.microsoft.com/office/drawing/2014/main" id="{D2EA3900-D607-A659-22BE-EA1F78D3C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5850" y="3063875"/>
            <a:ext cx="5965409" cy="4854965"/>
          </a:xfrm>
          <a:prstGeom prst="rect">
            <a:avLst/>
          </a:prstGeom>
        </p:spPr>
      </p:pic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A592EFDA-69C3-73C8-2B40-C8E55CE464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206902"/>
              </p:ext>
            </p:extLst>
          </p:nvPr>
        </p:nvGraphicFramePr>
        <p:xfrm>
          <a:off x="2952927" y="7701143"/>
          <a:ext cx="5230493" cy="33601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377397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4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400" b="0" spc="5" dirty="0">
                          <a:latin typeface="Arial"/>
                          <a:cs typeface="Arial"/>
                        </a:rPr>
                        <a:t> </a:t>
                      </a:r>
                      <a:endParaRPr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Height/Width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>
                          <a:latin typeface="Times New Roman"/>
                          <a:cs typeface="Times New Roman"/>
                        </a:rPr>
                        <a:t>g</a:t>
                      </a: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Groups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32033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object 3">
                <a:extLst>
                  <a:ext uri="{FF2B5EF4-FFF2-40B4-BE49-F238E27FC236}">
                    <a16:creationId xmlns:a16="http://schemas.microsoft.com/office/drawing/2014/main" id="{77A9BF75-1416-8E17-2F35-5A9DCAEB0F4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3227284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#MACs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en-US" altLang="zh-TW" sz="280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sz="2800" i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object 3">
                <a:extLst>
                  <a:ext uri="{FF2B5EF4-FFF2-40B4-BE49-F238E27FC236}">
                    <a16:creationId xmlns:a16="http://schemas.microsoft.com/office/drawing/2014/main" id="{77A9BF75-1416-8E17-2F35-5A9DCAEB0F4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3227284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#MACs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5"/>
                          <a:stretch>
                            <a:fillRect l="-81467" t="-100637" r="-257" b="-3305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5"/>
                          <a:stretch>
                            <a:fillRect l="-81467" t="-200637" r="-257" b="-2305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sz="2800" i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0306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2799487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行, 圖表, Rectangle, 平行 的圖片&#10;&#10;自動產生的描述">
            <a:extLst>
              <a:ext uri="{FF2B5EF4-FFF2-40B4-BE49-F238E27FC236}">
                <a16:creationId xmlns:a16="http://schemas.microsoft.com/office/drawing/2014/main" id="{C768EAD5-900E-EF9A-FCF0-71605482B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8701" y="3497186"/>
            <a:ext cx="5544943" cy="5816754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 altLang="zh-TW" dirty="0"/>
              <a:t>Number of Multiply-Accumulate Operations</a:t>
            </a:r>
            <a:endParaRPr lang="en-US" dirty="0"/>
          </a:p>
        </p:txBody>
      </p:sp>
      <p:sp>
        <p:nvSpPr>
          <p:cNvPr id="83" name="object 83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74</a:t>
            </a:fld>
            <a:endParaRPr lang="en-US" altLang="zh-TW" dirty="0"/>
          </a:p>
        </p:txBody>
      </p:sp>
      <p:pic>
        <p:nvPicPr>
          <p:cNvPr id="4" name="圖片 3" descr="一張含有 正方形, 行, Rectangle, 方塊 的圖片&#10;&#10;自動產生的描述">
            <a:extLst>
              <a:ext uri="{FF2B5EF4-FFF2-40B4-BE49-F238E27FC236}">
                <a16:creationId xmlns:a16="http://schemas.microsoft.com/office/drawing/2014/main" id="{D5B56484-E8A1-67A7-4B19-9AE9E311D2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6062" y="4906250"/>
            <a:ext cx="3511807" cy="3486360"/>
          </a:xfrm>
          <a:prstGeom prst="rect">
            <a:avLst/>
          </a:prstGeom>
        </p:spPr>
      </p:pic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06537A34-471C-8A17-17E6-C93F85232B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015377"/>
              </p:ext>
            </p:extLst>
          </p:nvPr>
        </p:nvGraphicFramePr>
        <p:xfrm>
          <a:off x="2952927" y="7701143"/>
          <a:ext cx="5230493" cy="33601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377397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4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400" b="0" spc="5" dirty="0">
                          <a:latin typeface="Arial"/>
                          <a:cs typeface="Arial"/>
                        </a:rPr>
                        <a:t> </a:t>
                      </a:r>
                      <a:endParaRPr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Height/Width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>
                          <a:latin typeface="Times New Roman"/>
                          <a:cs typeface="Times New Roman"/>
                        </a:rPr>
                        <a:t>g</a:t>
                      </a: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Groups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32033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0" name="object 3">
                <a:extLst>
                  <a:ext uri="{FF2B5EF4-FFF2-40B4-BE49-F238E27FC236}">
                    <a16:creationId xmlns:a16="http://schemas.microsoft.com/office/drawing/2014/main" id="{0B8D931A-336B-5C54-A963-2B0DF18B480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36080523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#MACs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en-US" altLang="zh-TW" sz="280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/</m:t>
                                </m:r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𝑔</m:t>
                                </m:r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r-AE" altLang="zh-TW" sz="2800" i="1" dirty="0">
                            <a:latin typeface="Times New Roman" panose="02020603050405020304" pitchFamily="18" charset="0"/>
                            <a:cs typeface="+mn-cs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0" name="object 3">
                <a:extLst>
                  <a:ext uri="{FF2B5EF4-FFF2-40B4-BE49-F238E27FC236}">
                    <a16:creationId xmlns:a16="http://schemas.microsoft.com/office/drawing/2014/main" id="{0B8D931A-336B-5C54-A963-2B0DF18B480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36080523"/>
                  </p:ext>
                </p:extLst>
              </p:nvPr>
            </p:nvGraphicFramePr>
            <p:xfrm>
              <a:off x="1277500" y="2478276"/>
              <a:ext cx="8581348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477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33627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#MACs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4"/>
                          <a:stretch>
                            <a:fillRect l="-81467" t="-100637" r="-257" b="-3305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4"/>
                          <a:stretch>
                            <a:fillRect l="-81467" t="-200637" r="-257" b="-2305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4"/>
                          <a:stretch>
                            <a:fillRect l="-81467" t="-298734" r="-257" b="-1291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0306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7378349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 altLang="zh-TW"/>
              <a:t>Number of Multiply-Accumulate Operations</a:t>
            </a:r>
            <a:endParaRPr lang="en-US" dirty="0"/>
          </a:p>
        </p:txBody>
      </p:sp>
      <p:sp>
        <p:nvSpPr>
          <p:cNvPr id="83" name="object 83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75</a:t>
            </a:fld>
            <a:endParaRPr lang="en-US" altLang="zh-TW" dirty="0"/>
          </a:p>
        </p:txBody>
      </p:sp>
      <p:graphicFrame>
        <p:nvGraphicFramePr>
          <p:cNvPr id="10" name="object 10">
            <a:extLst>
              <a:ext uri="{FF2B5EF4-FFF2-40B4-BE49-F238E27FC236}">
                <a16:creationId xmlns:a16="http://schemas.microsoft.com/office/drawing/2014/main" id="{DBFF3DC1-D128-CD69-EED8-31990002D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744744"/>
              </p:ext>
            </p:extLst>
          </p:nvPr>
        </p:nvGraphicFramePr>
        <p:xfrm>
          <a:off x="15183805" y="4740275"/>
          <a:ext cx="4185916" cy="523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3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235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EE5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5D8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DCC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5BFE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6DB2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6A5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409A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8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object 11">
            <a:extLst>
              <a:ext uri="{FF2B5EF4-FFF2-40B4-BE49-F238E27FC236}">
                <a16:creationId xmlns:a16="http://schemas.microsoft.com/office/drawing/2014/main" id="{94C592A4-9128-66CF-9144-1B8AC6A4C3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862406"/>
              </p:ext>
            </p:extLst>
          </p:nvPr>
        </p:nvGraphicFramePr>
        <p:xfrm>
          <a:off x="15183805" y="8225407"/>
          <a:ext cx="4185916" cy="5235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3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2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2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235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FEF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B6E6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FDEE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7D6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1CE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5BC5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48BDC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AD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object 12">
            <a:extLst>
              <a:ext uri="{FF2B5EF4-FFF2-40B4-BE49-F238E27FC236}">
                <a16:creationId xmlns:a16="http://schemas.microsoft.com/office/drawing/2014/main" id="{81816023-ACBF-E9DC-D37A-893CDE937562}"/>
              </a:ext>
            </a:extLst>
          </p:cNvPr>
          <p:cNvSpPr txBox="1"/>
          <p:nvPr/>
        </p:nvSpPr>
        <p:spPr>
          <a:xfrm>
            <a:off x="17115927" y="8724377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 dirty="0">
              <a:latin typeface="Times New Roman"/>
              <a:cs typeface="Times New Roman"/>
            </a:endParaRPr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83461F33-68FC-AF5A-ABD0-BA536A52DDD2}"/>
              </a:ext>
            </a:extLst>
          </p:cNvPr>
          <p:cNvSpPr txBox="1"/>
          <p:nvPr/>
        </p:nvSpPr>
        <p:spPr>
          <a:xfrm>
            <a:off x="17553513" y="1816608"/>
            <a:ext cx="1746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15" dirty="0">
                <a:latin typeface="Times New Roman"/>
                <a:cs typeface="Times New Roman"/>
              </a:rPr>
              <a:t>c</a:t>
            </a:r>
            <a:endParaRPr sz="2600">
              <a:latin typeface="Times New Roman"/>
              <a:cs typeface="Times New Roman"/>
            </a:endParaRPr>
          </a:p>
        </p:txBody>
      </p:sp>
      <p:grpSp>
        <p:nvGrpSpPr>
          <p:cNvPr id="15" name="object 15">
            <a:extLst>
              <a:ext uri="{FF2B5EF4-FFF2-40B4-BE49-F238E27FC236}">
                <a16:creationId xmlns:a16="http://schemas.microsoft.com/office/drawing/2014/main" id="{92A89292-6744-2B1D-2CE6-A607586C31A2}"/>
              </a:ext>
            </a:extLst>
          </p:cNvPr>
          <p:cNvGrpSpPr/>
          <p:nvPr/>
        </p:nvGrpSpPr>
        <p:grpSpPr>
          <a:xfrm>
            <a:off x="19038555" y="5443529"/>
            <a:ext cx="100965" cy="2613025"/>
            <a:chOff x="18649033" y="6957667"/>
            <a:chExt cx="100965" cy="2613025"/>
          </a:xfrm>
        </p:grpSpPr>
        <p:sp>
          <p:nvSpPr>
            <p:cNvPr id="16" name="object 16">
              <a:extLst>
                <a:ext uri="{FF2B5EF4-FFF2-40B4-BE49-F238E27FC236}">
                  <a16:creationId xmlns:a16="http://schemas.microsoft.com/office/drawing/2014/main" id="{A889E245-50BA-EC8E-DA89-BD2DF0A78286}"/>
                </a:ext>
              </a:extLst>
            </p:cNvPr>
            <p:cNvSpPr/>
            <p:nvPr/>
          </p:nvSpPr>
          <p:spPr>
            <a:xfrm>
              <a:off x="18699294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>
              <a:extLst>
                <a:ext uri="{FF2B5EF4-FFF2-40B4-BE49-F238E27FC236}">
                  <a16:creationId xmlns:a16="http://schemas.microsoft.com/office/drawing/2014/main" id="{E66F7355-3980-0AE2-F3D1-92DEBCE5DA0B}"/>
                </a:ext>
              </a:extLst>
            </p:cNvPr>
            <p:cNvSpPr/>
            <p:nvPr/>
          </p:nvSpPr>
          <p:spPr>
            <a:xfrm>
              <a:off x="18649033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>
            <a:extLst>
              <a:ext uri="{FF2B5EF4-FFF2-40B4-BE49-F238E27FC236}">
                <a16:creationId xmlns:a16="http://schemas.microsoft.com/office/drawing/2014/main" id="{29C6228F-2534-C57C-3AD5-32D32227707B}"/>
              </a:ext>
            </a:extLst>
          </p:cNvPr>
          <p:cNvGrpSpPr/>
          <p:nvPr/>
        </p:nvGrpSpPr>
        <p:grpSpPr>
          <a:xfrm>
            <a:off x="15427357" y="5443529"/>
            <a:ext cx="100965" cy="2613025"/>
            <a:chOff x="15037835" y="6957667"/>
            <a:chExt cx="100965" cy="2613025"/>
          </a:xfrm>
        </p:grpSpPr>
        <p:sp>
          <p:nvSpPr>
            <p:cNvPr id="19" name="object 19">
              <a:extLst>
                <a:ext uri="{FF2B5EF4-FFF2-40B4-BE49-F238E27FC236}">
                  <a16:creationId xmlns:a16="http://schemas.microsoft.com/office/drawing/2014/main" id="{4C823E2C-2CE7-F485-7068-39A0383765DC}"/>
                </a:ext>
              </a:extLst>
            </p:cNvPr>
            <p:cNvSpPr/>
            <p:nvPr/>
          </p:nvSpPr>
          <p:spPr>
            <a:xfrm>
              <a:off x="15088095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>
              <a:extLst>
                <a:ext uri="{FF2B5EF4-FFF2-40B4-BE49-F238E27FC236}">
                  <a16:creationId xmlns:a16="http://schemas.microsoft.com/office/drawing/2014/main" id="{EB8FF997-708C-EBF2-531D-822254CE8C98}"/>
                </a:ext>
              </a:extLst>
            </p:cNvPr>
            <p:cNvSpPr/>
            <p:nvPr/>
          </p:nvSpPr>
          <p:spPr>
            <a:xfrm>
              <a:off x="1503783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>
            <a:extLst>
              <a:ext uri="{FF2B5EF4-FFF2-40B4-BE49-F238E27FC236}">
                <a16:creationId xmlns:a16="http://schemas.microsoft.com/office/drawing/2014/main" id="{EAC233AB-9E7C-76E2-13A0-7D0B953E0C85}"/>
              </a:ext>
            </a:extLst>
          </p:cNvPr>
          <p:cNvGrpSpPr/>
          <p:nvPr/>
        </p:nvGrpSpPr>
        <p:grpSpPr>
          <a:xfrm>
            <a:off x="16975016" y="5443529"/>
            <a:ext cx="100965" cy="2613025"/>
            <a:chOff x="16585494" y="6957667"/>
            <a:chExt cx="100965" cy="2613025"/>
          </a:xfrm>
        </p:grpSpPr>
        <p:sp>
          <p:nvSpPr>
            <p:cNvPr id="22" name="object 22">
              <a:extLst>
                <a:ext uri="{FF2B5EF4-FFF2-40B4-BE49-F238E27FC236}">
                  <a16:creationId xmlns:a16="http://schemas.microsoft.com/office/drawing/2014/main" id="{C4A9B85F-135C-9DBC-7FBB-11D5BD77F6AB}"/>
                </a:ext>
              </a:extLst>
            </p:cNvPr>
            <p:cNvSpPr/>
            <p:nvPr/>
          </p:nvSpPr>
          <p:spPr>
            <a:xfrm>
              <a:off x="16635754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1CC74992-1606-891F-4891-B4A51DDCC91B}"/>
                </a:ext>
              </a:extLst>
            </p:cNvPr>
            <p:cNvSpPr/>
            <p:nvPr/>
          </p:nvSpPr>
          <p:spPr>
            <a:xfrm>
              <a:off x="16585494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>
            <a:extLst>
              <a:ext uri="{FF2B5EF4-FFF2-40B4-BE49-F238E27FC236}">
                <a16:creationId xmlns:a16="http://schemas.microsoft.com/office/drawing/2014/main" id="{9BFB16C4-7552-3EA0-4CAC-8CBFC3945568}"/>
              </a:ext>
            </a:extLst>
          </p:cNvPr>
          <p:cNvGrpSpPr/>
          <p:nvPr/>
        </p:nvGrpSpPr>
        <p:grpSpPr>
          <a:xfrm>
            <a:off x="17490907" y="5443529"/>
            <a:ext cx="100965" cy="2613025"/>
            <a:chOff x="17101385" y="6957667"/>
            <a:chExt cx="100965" cy="2613025"/>
          </a:xfrm>
        </p:grpSpPr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9CDC2F59-9696-52B6-C965-4DC0716EA036}"/>
                </a:ext>
              </a:extLst>
            </p:cNvPr>
            <p:cNvSpPr/>
            <p:nvPr/>
          </p:nvSpPr>
          <p:spPr>
            <a:xfrm>
              <a:off x="17151644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>
              <a:extLst>
                <a:ext uri="{FF2B5EF4-FFF2-40B4-BE49-F238E27FC236}">
                  <a16:creationId xmlns:a16="http://schemas.microsoft.com/office/drawing/2014/main" id="{B263F21F-B3EC-7BCD-3B3F-BF9BDD1471E0}"/>
                </a:ext>
              </a:extLst>
            </p:cNvPr>
            <p:cNvSpPr/>
            <p:nvPr/>
          </p:nvSpPr>
          <p:spPr>
            <a:xfrm>
              <a:off x="1710138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>
            <a:extLst>
              <a:ext uri="{FF2B5EF4-FFF2-40B4-BE49-F238E27FC236}">
                <a16:creationId xmlns:a16="http://schemas.microsoft.com/office/drawing/2014/main" id="{916089FA-3D38-DB1D-51B0-E11945BA8D08}"/>
              </a:ext>
            </a:extLst>
          </p:cNvPr>
          <p:cNvGrpSpPr/>
          <p:nvPr/>
        </p:nvGrpSpPr>
        <p:grpSpPr>
          <a:xfrm>
            <a:off x="15943247" y="5443529"/>
            <a:ext cx="100965" cy="2613025"/>
            <a:chOff x="15553725" y="6957667"/>
            <a:chExt cx="100965" cy="2613025"/>
          </a:xfrm>
        </p:grpSpPr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CA7BFF5E-277D-3439-8C62-14B0A9ABEA21}"/>
                </a:ext>
              </a:extLst>
            </p:cNvPr>
            <p:cNvSpPr/>
            <p:nvPr/>
          </p:nvSpPr>
          <p:spPr>
            <a:xfrm>
              <a:off x="15603985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>
              <a:extLst>
                <a:ext uri="{FF2B5EF4-FFF2-40B4-BE49-F238E27FC236}">
                  <a16:creationId xmlns:a16="http://schemas.microsoft.com/office/drawing/2014/main" id="{D9F242AE-4659-4257-C8BA-BB6F1B1906D8}"/>
                </a:ext>
              </a:extLst>
            </p:cNvPr>
            <p:cNvSpPr/>
            <p:nvPr/>
          </p:nvSpPr>
          <p:spPr>
            <a:xfrm>
              <a:off x="1555372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>
            <a:extLst>
              <a:ext uri="{FF2B5EF4-FFF2-40B4-BE49-F238E27FC236}">
                <a16:creationId xmlns:a16="http://schemas.microsoft.com/office/drawing/2014/main" id="{6A11D676-D3AC-1813-FD90-CC4820CEE65F}"/>
              </a:ext>
            </a:extLst>
          </p:cNvPr>
          <p:cNvGrpSpPr/>
          <p:nvPr/>
        </p:nvGrpSpPr>
        <p:grpSpPr>
          <a:xfrm>
            <a:off x="16459127" y="5443529"/>
            <a:ext cx="100965" cy="2613025"/>
            <a:chOff x="16069605" y="6957667"/>
            <a:chExt cx="100965" cy="2613025"/>
          </a:xfrm>
        </p:grpSpPr>
        <p:sp>
          <p:nvSpPr>
            <p:cNvPr id="31" name="object 31">
              <a:extLst>
                <a:ext uri="{FF2B5EF4-FFF2-40B4-BE49-F238E27FC236}">
                  <a16:creationId xmlns:a16="http://schemas.microsoft.com/office/drawing/2014/main" id="{C985188A-036F-27D5-6AEE-1175150A5202}"/>
                </a:ext>
              </a:extLst>
            </p:cNvPr>
            <p:cNvSpPr/>
            <p:nvPr/>
          </p:nvSpPr>
          <p:spPr>
            <a:xfrm>
              <a:off x="16119865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>
              <a:extLst>
                <a:ext uri="{FF2B5EF4-FFF2-40B4-BE49-F238E27FC236}">
                  <a16:creationId xmlns:a16="http://schemas.microsoft.com/office/drawing/2014/main" id="{1F229B5E-FF3D-EFE8-8C09-402ED29B4724}"/>
                </a:ext>
              </a:extLst>
            </p:cNvPr>
            <p:cNvSpPr/>
            <p:nvPr/>
          </p:nvSpPr>
          <p:spPr>
            <a:xfrm>
              <a:off x="1606960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>
            <a:extLst>
              <a:ext uri="{FF2B5EF4-FFF2-40B4-BE49-F238E27FC236}">
                <a16:creationId xmlns:a16="http://schemas.microsoft.com/office/drawing/2014/main" id="{0566C713-95BA-3E7B-8622-D1763D0B0C12}"/>
              </a:ext>
            </a:extLst>
          </p:cNvPr>
          <p:cNvGrpSpPr/>
          <p:nvPr/>
        </p:nvGrpSpPr>
        <p:grpSpPr>
          <a:xfrm>
            <a:off x="18006786" y="5443529"/>
            <a:ext cx="100965" cy="2613025"/>
            <a:chOff x="17617264" y="6957667"/>
            <a:chExt cx="100965" cy="2613025"/>
          </a:xfrm>
        </p:grpSpPr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09A52A37-95CF-15D7-83CA-AEF64E3F1840}"/>
                </a:ext>
              </a:extLst>
            </p:cNvPr>
            <p:cNvSpPr/>
            <p:nvPr/>
          </p:nvSpPr>
          <p:spPr>
            <a:xfrm>
              <a:off x="17667524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6BE23A51-43E8-496C-1C80-D7190D4D1EAC}"/>
                </a:ext>
              </a:extLst>
            </p:cNvPr>
            <p:cNvSpPr/>
            <p:nvPr/>
          </p:nvSpPr>
          <p:spPr>
            <a:xfrm>
              <a:off x="17617264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>
            <a:extLst>
              <a:ext uri="{FF2B5EF4-FFF2-40B4-BE49-F238E27FC236}">
                <a16:creationId xmlns:a16="http://schemas.microsoft.com/office/drawing/2014/main" id="{C53348F6-8217-579C-E7EB-FB16159CF8E3}"/>
              </a:ext>
            </a:extLst>
          </p:cNvPr>
          <p:cNvGrpSpPr/>
          <p:nvPr/>
        </p:nvGrpSpPr>
        <p:grpSpPr>
          <a:xfrm>
            <a:off x="18522677" y="5443529"/>
            <a:ext cx="100965" cy="2613025"/>
            <a:chOff x="18133155" y="6957667"/>
            <a:chExt cx="100965" cy="2613025"/>
          </a:xfrm>
        </p:grpSpPr>
        <p:sp>
          <p:nvSpPr>
            <p:cNvPr id="37" name="object 37">
              <a:extLst>
                <a:ext uri="{FF2B5EF4-FFF2-40B4-BE49-F238E27FC236}">
                  <a16:creationId xmlns:a16="http://schemas.microsoft.com/office/drawing/2014/main" id="{2D7C8736-3C76-39FD-A21B-0EA900C2D66F}"/>
                </a:ext>
              </a:extLst>
            </p:cNvPr>
            <p:cNvSpPr/>
            <p:nvPr/>
          </p:nvSpPr>
          <p:spPr>
            <a:xfrm>
              <a:off x="18183415" y="6957667"/>
              <a:ext cx="0" cy="2522855"/>
            </a:xfrm>
            <a:custGeom>
              <a:avLst/>
              <a:gdLst/>
              <a:ahLst/>
              <a:cxnLst/>
              <a:rect l="l" t="t" r="r" b="b"/>
              <a:pathLst>
                <a:path h="2522854">
                  <a:moveTo>
                    <a:pt x="0" y="0"/>
                  </a:moveTo>
                  <a:lnTo>
                    <a:pt x="0" y="2522593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>
              <a:extLst>
                <a:ext uri="{FF2B5EF4-FFF2-40B4-BE49-F238E27FC236}">
                  <a16:creationId xmlns:a16="http://schemas.microsoft.com/office/drawing/2014/main" id="{7009009F-ABC6-28B9-E4A0-715ABD499316}"/>
                </a:ext>
              </a:extLst>
            </p:cNvPr>
            <p:cNvSpPr/>
            <p:nvPr/>
          </p:nvSpPr>
          <p:spPr>
            <a:xfrm>
              <a:off x="18133155" y="9469785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>
                  <a:moveTo>
                    <a:pt x="100520" y="0"/>
                  </a:moveTo>
                  <a:lnTo>
                    <a:pt x="0" y="0"/>
                  </a:lnTo>
                  <a:lnTo>
                    <a:pt x="50260" y="100520"/>
                  </a:lnTo>
                  <a:lnTo>
                    <a:pt x="1005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" name="object 39">
            <a:extLst>
              <a:ext uri="{FF2B5EF4-FFF2-40B4-BE49-F238E27FC236}">
                <a16:creationId xmlns:a16="http://schemas.microsoft.com/office/drawing/2014/main" id="{980233E2-0628-A6E9-2A94-5F6AC8B19495}"/>
              </a:ext>
            </a:extLst>
          </p:cNvPr>
          <p:cNvGrpSpPr/>
          <p:nvPr/>
        </p:nvGrpSpPr>
        <p:grpSpPr>
          <a:xfrm>
            <a:off x="10797076" y="4654805"/>
            <a:ext cx="4230370" cy="4190400"/>
            <a:chOff x="9542791" y="6186555"/>
            <a:chExt cx="4230370" cy="4190365"/>
          </a:xfrm>
        </p:grpSpPr>
        <p:pic>
          <p:nvPicPr>
            <p:cNvPr id="40" name="object 40">
              <a:extLst>
                <a:ext uri="{FF2B5EF4-FFF2-40B4-BE49-F238E27FC236}">
                  <a16:creationId xmlns:a16="http://schemas.microsoft.com/office/drawing/2014/main" id="{A133E8B3-6FE2-9875-F04A-ECB07BA02C76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42791" y="6186555"/>
              <a:ext cx="4225051" cy="4189930"/>
            </a:xfrm>
            <a:prstGeom prst="rect">
              <a:avLst/>
            </a:prstGeom>
          </p:spPr>
        </p:pic>
        <p:sp>
          <p:nvSpPr>
            <p:cNvPr id="41" name="object 41">
              <a:extLst>
                <a:ext uri="{FF2B5EF4-FFF2-40B4-BE49-F238E27FC236}">
                  <a16:creationId xmlns:a16="http://schemas.microsoft.com/office/drawing/2014/main" id="{DA121D2E-0049-5F03-1257-C4FD2030B99C}"/>
                </a:ext>
              </a:extLst>
            </p:cNvPr>
            <p:cNvSpPr/>
            <p:nvPr/>
          </p:nvSpPr>
          <p:spPr>
            <a:xfrm>
              <a:off x="13090459" y="6982813"/>
              <a:ext cx="682625" cy="380365"/>
            </a:xfrm>
            <a:custGeom>
              <a:avLst/>
              <a:gdLst/>
              <a:ahLst/>
              <a:cxnLst/>
              <a:rect l="l" t="t" r="r" b="b"/>
              <a:pathLst>
                <a:path w="682625" h="380365">
                  <a:moveTo>
                    <a:pt x="682565" y="0"/>
                  </a:moveTo>
                  <a:lnTo>
                    <a:pt x="0" y="0"/>
                  </a:lnTo>
                  <a:lnTo>
                    <a:pt x="0" y="379925"/>
                  </a:lnTo>
                  <a:lnTo>
                    <a:pt x="682565" y="379925"/>
                  </a:lnTo>
                  <a:lnTo>
                    <a:pt x="6825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47" name="表格 46">
            <a:extLst>
              <a:ext uri="{FF2B5EF4-FFF2-40B4-BE49-F238E27FC236}">
                <a16:creationId xmlns:a16="http://schemas.microsoft.com/office/drawing/2014/main" id="{8FCE0F04-DD05-9943-A16F-E5A06E1613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134964"/>
              </p:ext>
            </p:extLst>
          </p:nvPr>
        </p:nvGraphicFramePr>
        <p:xfrm>
          <a:off x="2952927" y="7701143"/>
          <a:ext cx="5230493" cy="33601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670908521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1819197498"/>
                    </a:ext>
                  </a:extLst>
                </a:gridCol>
              </a:tblGrid>
              <a:tr h="377397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4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65112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Batch Size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093027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400" b="0" spc="5" dirty="0">
                          <a:latin typeface="Arial"/>
                          <a:cs typeface="Arial"/>
                        </a:rPr>
                        <a:t> </a:t>
                      </a:r>
                      <a:endParaRPr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13293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550175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>
                        <a:lnSpc>
                          <a:spcPts val="2405"/>
                        </a:lnSpc>
                        <a:tabLst>
                          <a:tab pos="1036955" algn="l"/>
                        </a:tabLst>
                      </a:pPr>
                      <a:r>
                        <a:rPr lang="en-US" altLang="zh-TW" sz="2400" i="1" spc="-30" dirty="0" err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 err="1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altLang="zh-TW" sz="2400" i="1" spc="-30" dirty="0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535263"/>
                  </a:ext>
                </a:extLst>
              </a:tr>
              <a:tr h="377397">
                <a:tc>
                  <a:txBody>
                    <a:bodyPr/>
                    <a:lstStyle/>
                    <a:p>
                      <a:pPr marL="581025" marR="0" lvl="0" indent="0" defTabSz="914400" eaLnBrk="1" fontAlgn="auto" latinLnBrk="0" hangingPunct="1">
                        <a:lnSpc>
                          <a:spcPts val="240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36955" algn="l"/>
                        </a:tabLst>
                        <a:defRPr/>
                      </a:pPr>
                      <a:r>
                        <a:rPr lang="en-US" altLang="zh-TW" sz="2400" i="1" spc="-30" baseline="0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altLang="zh-TW" sz="2400" i="1" spc="-44" baseline="0" dirty="0">
                          <a:latin typeface="Times New Roman"/>
                          <a:cs typeface="Times New Roman"/>
                        </a:rPr>
                        <a:t>, h</a:t>
                      </a:r>
                      <a:r>
                        <a:rPr lang="en-US" altLang="zh-TW" sz="2400" i="1" spc="-44" baseline="-19519" dirty="0">
                          <a:latin typeface="Times New Roman"/>
                          <a:cs typeface="Times New Roman"/>
                        </a:rPr>
                        <a:t>o</a:t>
                      </a:r>
                      <a:endParaRPr lang="en-US" altLang="zh-TW" sz="2400" baseline="-19519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Input/Output Height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432190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TW" sz="2400" i="1" spc="-8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Kernel Height/Width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651761"/>
                  </a:ext>
                </a:extLst>
              </a:tr>
              <a:tr h="407961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>
                          <a:latin typeface="Times New Roman"/>
                          <a:cs typeface="Times New Roman"/>
                        </a:rPr>
                        <a:t>g</a:t>
                      </a: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Groups</a:t>
                      </a:r>
                    </a:p>
                  </a:txBody>
                  <a:tcPr marL="0" marR="0" marT="3365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32033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8" name="object 3">
                <a:extLst>
                  <a:ext uri="{FF2B5EF4-FFF2-40B4-BE49-F238E27FC236}">
                    <a16:creationId xmlns:a16="http://schemas.microsoft.com/office/drawing/2014/main" id="{5CFB50A2-E2DD-2902-9571-3BECEE85E1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6440073"/>
                  </p:ext>
                </p:extLst>
              </p:nvPr>
            </p:nvGraphicFramePr>
            <p:xfrm>
              <a:off x="1277500" y="2478276"/>
              <a:ext cx="8598456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553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43064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#MACs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en-US" altLang="zh-TW" sz="280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/</m:t>
                                </m:r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𝑔</m:t>
                                </m:r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r-AE" altLang="zh-TW" sz="2800" i="1" dirty="0">
                            <a:latin typeface="Times New Roman" panose="02020603050405020304" pitchFamily="18" charset="0"/>
                            <a:cs typeface="+mn-cs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8" name="object 3">
                <a:extLst>
                  <a:ext uri="{FF2B5EF4-FFF2-40B4-BE49-F238E27FC236}">
                    <a16:creationId xmlns:a16="http://schemas.microsoft.com/office/drawing/2014/main" id="{5CFB50A2-E2DD-2902-9571-3BECEE85E1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6440073"/>
                  </p:ext>
                </p:extLst>
              </p:nvPr>
            </p:nvGraphicFramePr>
            <p:xfrm>
              <a:off x="1277500" y="2478276"/>
              <a:ext cx="8598456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553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43064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#MACs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3"/>
                          <a:stretch>
                            <a:fillRect l="-81386" t="-100637" r="-257" b="-3305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3"/>
                          <a:stretch>
                            <a:fillRect l="-81386" t="-200637" r="-257" b="-2305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3"/>
                          <a:stretch>
                            <a:fillRect l="-81386" t="-298734" r="-257" b="-1291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0306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77165" marB="0" anchor="ctr">
                        <a:blipFill>
                          <a:blip r:embed="rId3"/>
                          <a:stretch>
                            <a:fillRect l="-81386" t="-372781" r="-257" b="-207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2" name="object 12">
            <a:extLst>
              <a:ext uri="{FF2B5EF4-FFF2-40B4-BE49-F238E27FC236}">
                <a16:creationId xmlns:a16="http://schemas.microsoft.com/office/drawing/2014/main" id="{97A011BF-9D28-3A1D-5DCF-82E53FF1A0CC}"/>
              </a:ext>
            </a:extLst>
          </p:cNvPr>
          <p:cNvSpPr txBox="1"/>
          <p:nvPr/>
        </p:nvSpPr>
        <p:spPr>
          <a:xfrm>
            <a:off x="17110393" y="4217253"/>
            <a:ext cx="332740" cy="41742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lang="en-US" sz="2600" i="1" spc="-35" baseline="-25000" dirty="0">
                <a:latin typeface="Times New Roman"/>
                <a:cs typeface="Times New Roman"/>
              </a:rPr>
              <a:t>i</a:t>
            </a:r>
            <a:endParaRPr sz="2775" baseline="-25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6062774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/>
              <a:t>AlexNet: #MACs</a:t>
            </a:r>
            <a:endParaRPr lang="en-US" dirty="0"/>
          </a:p>
        </p:txBody>
      </p:sp>
      <p:sp>
        <p:nvSpPr>
          <p:cNvPr id="17" name="object 17"/>
          <p:cNvSpPr txBox="1">
            <a:spLocks noGrp="1"/>
          </p:cNvSpPr>
          <p:nvPr>
            <p:ph type="ftr" sz="quarter" idx="4294967295"/>
          </p:nvPr>
        </p:nvSpPr>
        <p:spPr>
          <a:xfrm>
            <a:off x="17276763" y="10885488"/>
            <a:ext cx="2827337" cy="374650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lang="en-US" spc="40"/>
              <a:t>https://e</a:t>
            </a:r>
            <a:r>
              <a:rPr lang="en-US" spc="-50"/>
              <a:t>ﬃ</a:t>
            </a:r>
            <a:r>
              <a:rPr lang="en-US" spc="5"/>
              <a:t>cientml.ai</a:t>
            </a:r>
            <a:endParaRPr lang="en-US" spc="5" dirty="0"/>
          </a:p>
        </p:txBody>
      </p:sp>
      <p:sp>
        <p:nvSpPr>
          <p:cNvPr id="18" name="object 18"/>
          <p:cNvSpPr txBox="1"/>
          <p:nvPr/>
        </p:nvSpPr>
        <p:spPr>
          <a:xfrm>
            <a:off x="19405556" y="10922758"/>
            <a:ext cx="305435" cy="31877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950" spc="75" dirty="0">
                <a:solidFill>
                  <a:srgbClr val="FFFFFF"/>
                </a:solidFill>
                <a:latin typeface="Trebuchet MS"/>
                <a:cs typeface="Trebuchet MS"/>
              </a:rPr>
              <a:t>82</a:t>
            </a:r>
            <a:endParaRPr sz="195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2455098" y="9312275"/>
            <a:ext cx="4378752" cy="57002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600" b="1" spc="8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724M</a:t>
            </a:r>
            <a:r>
              <a:rPr sz="3600" b="1" spc="-1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-6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in</a:t>
            </a:r>
            <a:r>
              <a:rPr sz="3600" b="1" spc="-1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sz="3600" b="1" spc="3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total</a:t>
            </a:r>
            <a:r>
              <a:rPr sz="3600" b="1" spc="-1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600" b="1" spc="-10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!</a:t>
            </a:r>
            <a:r>
              <a:rPr sz="3600" b="1" spc="-195" dirty="0">
                <a:solidFill>
                  <a:schemeClr val="accent6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!</a:t>
            </a:r>
            <a:endParaRPr sz="3600" dirty="0">
              <a:solidFill>
                <a:schemeClr val="accent6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23" name="圖片 22" descr="一張含有 文字, 螢幕擷取畫面, 字型, 數字 的圖片&#10;&#10;自動產生的描述">
            <a:extLst>
              <a:ext uri="{FF2B5EF4-FFF2-40B4-BE49-F238E27FC236}">
                <a16:creationId xmlns:a16="http://schemas.microsoft.com/office/drawing/2014/main" id="{ABFA413D-605C-B2AC-5A73-B55E2EF21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0" y="2431447"/>
            <a:ext cx="9754968" cy="848925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object 3">
                <a:extLst>
                  <a:ext uri="{FF2B5EF4-FFF2-40B4-BE49-F238E27FC236}">
                    <a16:creationId xmlns:a16="http://schemas.microsoft.com/office/drawing/2014/main" id="{86717CCB-8C4F-8DEF-8DB0-B8485C58189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9372931"/>
                  </p:ext>
                </p:extLst>
              </p:nvPr>
            </p:nvGraphicFramePr>
            <p:xfrm>
              <a:off x="10959817" y="2911653"/>
              <a:ext cx="8598456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553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43064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en-US" altLang="zh-TW" sz="2800" smtClean="0">
                                    <a:latin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altLang="zh-TW" sz="2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/</m:t>
                                </m:r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𝑔</m:t>
                                </m:r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∙</m:t>
                                    </m:r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r-AE" altLang="zh-TW" sz="2800" i="1" dirty="0">
                            <a:latin typeface="Times New Roman" panose="02020603050405020304" pitchFamily="18" charset="0"/>
                            <a:cs typeface="+mn-cs"/>
                          </a:endParaRPr>
                        </a:p>
                      </a:txBody>
                      <a:tcPr marL="0" marR="0" marT="1270" marB="0"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pPr marL="836294" marR="833755" lvl="0" indent="114935" algn="ctr" defTabSz="914400" eaLnBrk="1" fontAlgn="auto" latinLnBrk="0" hangingPunct="1">
                            <a:lnSpc>
                              <a:spcPct val="103099"/>
                            </a:lnSpc>
                            <a:spcBef>
                              <a:spcPts val="1395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altLang="zh-TW" sz="280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ar-AE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sub>
                                </m:sSub>
                                <m:r>
                                  <a:rPr lang="ar-AE" altLang="zh-TW" sz="2800" b="0" smtClean="0">
                                    <a:latin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TW" sz="2800" b="0" smtClean="0"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  <m:r>
                                  <a:rPr lang="ar-AE" altLang="zh-TW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ar-AE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altLang="zh-TW" sz="2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+mn-cs"/>
                                      </a:rPr>
                                      <m:t>𝑜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r-AE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object 3">
                <a:extLst>
                  <a:ext uri="{FF2B5EF4-FFF2-40B4-BE49-F238E27FC236}">
                    <a16:creationId xmlns:a16="http://schemas.microsoft.com/office/drawing/2014/main" id="{86717CCB-8C4F-8DEF-8DB0-B8485C58189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9372931"/>
                  </p:ext>
                </p:extLst>
              </p:nvPr>
            </p:nvGraphicFramePr>
            <p:xfrm>
              <a:off x="10959817" y="2911653"/>
              <a:ext cx="8598456" cy="485594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553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43064">
                      <a:extLst>
                        <a:ext uri="{9D8B030D-6E8A-4147-A177-3AD203B41FA5}">
                          <a16:colId xmlns:a16="http://schemas.microsoft.com/office/drawing/2014/main" val="428341614"/>
                        </a:ext>
                      </a:extLst>
                    </a:gridCol>
                  </a:tblGrid>
                  <a:tr h="9563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  <a:spcBef>
                              <a:spcPts val="10"/>
                            </a:spcBef>
                          </a:pP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sz="2800" b="1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#Parameters</a:t>
                          </a:r>
                          <a:endParaRPr sz="2800" b="1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Linear</a:t>
                          </a:r>
                          <a:r>
                            <a:rPr sz="2800" b="1" spc="-3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sz="2800" b="1" spc="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Layer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3"/>
                          <a:stretch>
                            <a:fillRect l="-81067" t="-100000" r="-267" b="-32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563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3"/>
                          <a:stretch>
                            <a:fillRect l="-81067" t="-202667" r="-267" b="-232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9563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Grouped</a:t>
                          </a:r>
                          <a:r>
                            <a:rPr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endParaRPr lang="en-US" sz="2800" b="1" spc="-1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270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270" marB="0" anchor="ctr">
                        <a:blipFill>
                          <a:blip r:embed="rId3"/>
                          <a:stretch>
                            <a:fillRect l="-81067" t="-298684" r="-267" b="-1289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0306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5" dirty="0" err="1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Depthwise</a:t>
                          </a:r>
                          <a:r>
                            <a:rPr lang="en-US" altLang="zh-TW" sz="2800" b="1" spc="-1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en-US" altLang="zh-TW" sz="2800" b="1" spc="-5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Convolution</a:t>
                          </a:r>
                          <a:endParaRPr lang="en-US" altLang="zh-TW" sz="28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 marL="0" marR="0" marT="177165" marB="0" anchor="ctr"/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0" marR="0" marT="177165" marB="0" anchor="ctr">
                        <a:blipFill>
                          <a:blip r:embed="rId3"/>
                          <a:stretch>
                            <a:fillRect l="-81067" t="-374074" r="-267" b="-209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/>
              <a:t>Efficiency of Neural Networks</a:t>
            </a:r>
            <a:endParaRPr lang="en-US" dirty="0"/>
          </a:p>
        </p:txBody>
      </p:sp>
      <p:sp>
        <p:nvSpPr>
          <p:cNvPr id="47" name="object 47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77</a:t>
            </a:fld>
            <a:endParaRPr lang="en-US" altLang="zh-TW" dirty="0"/>
          </a:p>
        </p:txBody>
      </p:sp>
      <p:grpSp>
        <p:nvGrpSpPr>
          <p:cNvPr id="48" name="群組 47">
            <a:extLst>
              <a:ext uri="{FF2B5EF4-FFF2-40B4-BE49-F238E27FC236}">
                <a16:creationId xmlns:a16="http://schemas.microsoft.com/office/drawing/2014/main" id="{A886A70C-ED4F-2B2A-79B7-1DF5B4527F89}"/>
              </a:ext>
            </a:extLst>
          </p:cNvPr>
          <p:cNvGrpSpPr/>
          <p:nvPr/>
        </p:nvGrpSpPr>
        <p:grpSpPr>
          <a:xfrm>
            <a:off x="12960278" y="3163072"/>
            <a:ext cx="4470184" cy="4668520"/>
            <a:chOff x="15088089" y="2219124"/>
            <a:chExt cx="4470184" cy="4668520"/>
          </a:xfrm>
        </p:grpSpPr>
        <p:sp>
          <p:nvSpPr>
            <p:cNvPr id="49" name="object 37">
              <a:extLst>
                <a:ext uri="{FF2B5EF4-FFF2-40B4-BE49-F238E27FC236}">
                  <a16:creationId xmlns:a16="http://schemas.microsoft.com/office/drawing/2014/main" id="{A69A645D-1596-0F40-F864-B97C061F8552}"/>
                </a:ext>
              </a:extLst>
            </p:cNvPr>
            <p:cNvSpPr/>
            <p:nvPr/>
          </p:nvSpPr>
          <p:spPr>
            <a:xfrm>
              <a:off x="15240027" y="2226916"/>
              <a:ext cx="4180204" cy="676910"/>
            </a:xfrm>
            <a:custGeom>
              <a:avLst/>
              <a:gdLst/>
              <a:ahLst/>
              <a:cxnLst/>
              <a:rect l="l" t="t" r="r" b="b"/>
              <a:pathLst>
                <a:path w="4180205" h="676910">
                  <a:moveTo>
                    <a:pt x="4180050" y="0"/>
                  </a:moveTo>
                  <a:lnTo>
                    <a:pt x="0" y="0"/>
                  </a:lnTo>
                  <a:lnTo>
                    <a:pt x="0" y="676764"/>
                  </a:lnTo>
                  <a:lnTo>
                    <a:pt x="4180050" y="676764"/>
                  </a:lnTo>
                  <a:lnTo>
                    <a:pt x="4180050" y="0"/>
                  </a:lnTo>
                  <a:close/>
                </a:path>
              </a:pathLst>
            </a:custGeom>
            <a:solidFill>
              <a:srgbClr val="ECD2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38">
              <a:extLst>
                <a:ext uri="{FF2B5EF4-FFF2-40B4-BE49-F238E27FC236}">
                  <a16:creationId xmlns:a16="http://schemas.microsoft.com/office/drawing/2014/main" id="{53059154-ED45-E6B3-0255-1DFF46C7D470}"/>
                </a:ext>
              </a:extLst>
            </p:cNvPr>
            <p:cNvSpPr txBox="1"/>
            <p:nvPr/>
          </p:nvSpPr>
          <p:spPr>
            <a:xfrm>
              <a:off x="15266206" y="2299655"/>
              <a:ext cx="4128135" cy="52832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282575">
                <a:lnSpc>
                  <a:spcPct val="100000"/>
                </a:lnSpc>
                <a:spcBef>
                  <a:spcPts val="95"/>
                </a:spcBef>
              </a:pP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en-US"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fficienc</a:t>
              </a:r>
              <a:r>
                <a:rPr sz="3300" b="1" spc="-3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r>
                <a:rPr sz="3300" b="1" spc="-35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3300" b="1" spc="40" dirty="0">
                  <a:solidFill>
                    <a:srgbClr val="A31F3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Metrics</a:t>
              </a:r>
              <a:endParaRPr sz="33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object 40">
              <a:extLst>
                <a:ext uri="{FF2B5EF4-FFF2-40B4-BE49-F238E27FC236}">
                  <a16:creationId xmlns:a16="http://schemas.microsoft.com/office/drawing/2014/main" id="{B20FF8CA-88AA-5BF8-C19F-3137EA22F49F}"/>
                </a:ext>
              </a:extLst>
            </p:cNvPr>
            <p:cNvSpPr/>
            <p:nvPr/>
          </p:nvSpPr>
          <p:spPr>
            <a:xfrm>
              <a:off x="15240028" y="2219124"/>
              <a:ext cx="4180204" cy="4668520"/>
            </a:xfrm>
            <a:custGeom>
              <a:avLst/>
              <a:gdLst/>
              <a:ahLst/>
              <a:cxnLst/>
              <a:rect l="l" t="t" r="r" b="b"/>
              <a:pathLst>
                <a:path w="4180205" h="4668520">
                  <a:moveTo>
                    <a:pt x="0" y="0"/>
                  </a:moveTo>
                  <a:lnTo>
                    <a:pt x="4180050" y="0"/>
                  </a:lnTo>
                  <a:lnTo>
                    <a:pt x="4180050" y="4668182"/>
                  </a:lnTo>
                  <a:lnTo>
                    <a:pt x="0" y="4668182"/>
                  </a:lnTo>
                  <a:lnTo>
                    <a:pt x="0" y="0"/>
                  </a:lnTo>
                  <a:close/>
                </a:path>
              </a:pathLst>
            </a:custGeom>
            <a:ln w="52354">
              <a:solidFill>
                <a:srgbClr val="A31F3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43">
              <a:extLst>
                <a:ext uri="{FF2B5EF4-FFF2-40B4-BE49-F238E27FC236}">
                  <a16:creationId xmlns:a16="http://schemas.microsoft.com/office/drawing/2014/main" id="{B304F56C-A333-F258-2CD0-744AC833C411}"/>
                </a:ext>
              </a:extLst>
            </p:cNvPr>
            <p:cNvSpPr txBox="1"/>
            <p:nvPr/>
          </p:nvSpPr>
          <p:spPr>
            <a:xfrm>
              <a:off x="15088089" y="2788532"/>
              <a:ext cx="4470184" cy="4045594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Memory-Related </a:t>
              </a: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#parameters  </a:t>
              </a:r>
              <a:endParaRPr lang="en-US" sz="2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727075" marR="719455" algn="ctr">
                <a:lnSpc>
                  <a:spcPct val="119600"/>
                </a:lnSpc>
                <a:spcBef>
                  <a:spcPts val="114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model size</a:t>
              </a:r>
            </a:p>
            <a:p>
              <a:pPr algn="ctr">
                <a:lnSpc>
                  <a:spcPct val="100000"/>
                </a:lnSpc>
                <a:spcBef>
                  <a:spcPts val="585"/>
                </a:spcBef>
              </a:pP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total/peak #activations</a:t>
              </a: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b="1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Computation-Related</a:t>
              </a:r>
              <a:endParaRPr lang="en-US" sz="2600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lang="en-US"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</a:t>
              </a:r>
              <a:r>
                <a:rPr sz="2600" dirty="0">
                  <a:solidFill>
                    <a:schemeClr val="bg1">
                      <a:lumMod val="8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endParaRPr lang="en-US" sz="2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FLOP, FLOPS</a:t>
              </a:r>
              <a:endParaRPr lang="en-US" sz="2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0000"/>
                </a:lnSpc>
                <a:spcBef>
                  <a:spcPts val="1045"/>
                </a:spcBef>
              </a:pPr>
              <a:r>
                <a:rPr sz="2600" dirty="0">
                  <a:latin typeface="Arial" panose="020B0604020202020204" pitchFamily="34" charset="0"/>
                  <a:cs typeface="Arial" panose="020B0604020202020204" pitchFamily="34" charset="0"/>
                </a:rPr>
                <a:t>OP, OPS</a:t>
              </a:r>
            </a:p>
          </p:txBody>
        </p:sp>
      </p:grpSp>
      <p:grpSp>
        <p:nvGrpSpPr>
          <p:cNvPr id="58" name="object 3">
            <a:extLst>
              <a:ext uri="{FF2B5EF4-FFF2-40B4-BE49-F238E27FC236}">
                <a16:creationId xmlns:a16="http://schemas.microsoft.com/office/drawing/2014/main" id="{B3DB5A80-B2C7-3DE7-4331-2CC155BFDEC0}"/>
              </a:ext>
            </a:extLst>
          </p:cNvPr>
          <p:cNvGrpSpPr/>
          <p:nvPr/>
        </p:nvGrpSpPr>
        <p:grpSpPr>
          <a:xfrm>
            <a:off x="1593850" y="4054475"/>
            <a:ext cx="9424035" cy="5501640"/>
            <a:chOff x="737951" y="3090448"/>
            <a:chExt cx="9424035" cy="5501640"/>
          </a:xfrm>
        </p:grpSpPr>
        <p:sp>
          <p:nvSpPr>
            <p:cNvPr id="59" name="object 4">
              <a:extLst>
                <a:ext uri="{FF2B5EF4-FFF2-40B4-BE49-F238E27FC236}">
                  <a16:creationId xmlns:a16="http://schemas.microsoft.com/office/drawing/2014/main" id="{42098399-EE21-F879-CABC-D17952F1D8D1}"/>
                </a:ext>
              </a:extLst>
            </p:cNvPr>
            <p:cNvSpPr/>
            <p:nvPr/>
          </p:nvSpPr>
          <p:spPr>
            <a:xfrm>
              <a:off x="1664644" y="3116801"/>
              <a:ext cx="8470900" cy="5100320"/>
            </a:xfrm>
            <a:custGeom>
              <a:avLst/>
              <a:gdLst/>
              <a:ahLst/>
              <a:cxnLst/>
              <a:rect l="l" t="t" r="r" b="b"/>
              <a:pathLst>
                <a:path w="8470900" h="5100320">
                  <a:moveTo>
                    <a:pt x="4235211" y="0"/>
                  </a:moveTo>
                  <a:lnTo>
                    <a:pt x="8470422" y="5099907"/>
                  </a:lnTo>
                  <a:lnTo>
                    <a:pt x="0" y="5099907"/>
                  </a:lnTo>
                  <a:lnTo>
                    <a:pt x="4235211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5">
              <a:extLst>
                <a:ext uri="{FF2B5EF4-FFF2-40B4-BE49-F238E27FC236}">
                  <a16:creationId xmlns:a16="http://schemas.microsoft.com/office/drawing/2014/main" id="{EBE9E7B8-ECF0-EB30-3AC8-8C6509879FCE}"/>
                </a:ext>
              </a:extLst>
            </p:cNvPr>
            <p:cNvSpPr/>
            <p:nvPr/>
          </p:nvSpPr>
          <p:spPr>
            <a:xfrm>
              <a:off x="3432935" y="4403939"/>
              <a:ext cx="4933950" cy="2971165"/>
            </a:xfrm>
            <a:custGeom>
              <a:avLst/>
              <a:gdLst/>
              <a:ahLst/>
              <a:cxnLst/>
              <a:rect l="l" t="t" r="r" b="b"/>
              <a:pathLst>
                <a:path w="4933950" h="2971165">
                  <a:moveTo>
                    <a:pt x="2466919" y="0"/>
                  </a:moveTo>
                  <a:lnTo>
                    <a:pt x="4933839" y="2970579"/>
                  </a:lnTo>
                  <a:lnTo>
                    <a:pt x="0" y="2970579"/>
                  </a:lnTo>
                  <a:lnTo>
                    <a:pt x="2466919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">
              <a:extLst>
                <a:ext uri="{FF2B5EF4-FFF2-40B4-BE49-F238E27FC236}">
                  <a16:creationId xmlns:a16="http://schemas.microsoft.com/office/drawing/2014/main" id="{F2370AD6-1CF6-EC62-231E-55457514BB41}"/>
                </a:ext>
              </a:extLst>
            </p:cNvPr>
            <p:cNvSpPr/>
            <p:nvPr/>
          </p:nvSpPr>
          <p:spPr>
            <a:xfrm>
              <a:off x="764304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11"/>
                  </a:lnTo>
                  <a:lnTo>
                    <a:pt x="931" y="616189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9"/>
                  </a:lnTo>
                  <a:lnTo>
                    <a:pt x="1784050" y="56151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7">
              <a:extLst>
                <a:ext uri="{FF2B5EF4-FFF2-40B4-BE49-F238E27FC236}">
                  <a16:creationId xmlns:a16="http://schemas.microsoft.com/office/drawing/2014/main" id="{C3E32C37-F14C-EEED-3475-DDDF21F9E627}"/>
                </a:ext>
              </a:extLst>
            </p:cNvPr>
            <p:cNvSpPr/>
            <p:nvPr/>
          </p:nvSpPr>
          <p:spPr>
            <a:xfrm>
              <a:off x="764304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8">
            <a:extLst>
              <a:ext uri="{FF2B5EF4-FFF2-40B4-BE49-F238E27FC236}">
                <a16:creationId xmlns:a16="http://schemas.microsoft.com/office/drawing/2014/main" id="{27B54F9C-E3D3-CA28-F736-C94756882668}"/>
              </a:ext>
            </a:extLst>
          </p:cNvPr>
          <p:cNvSpPr txBox="1"/>
          <p:nvPr/>
        </p:nvSpPr>
        <p:spPr>
          <a:xfrm>
            <a:off x="1993964" y="8946581"/>
            <a:ext cx="103759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5" dirty="0">
                <a:latin typeface="Arial"/>
                <a:cs typeface="Arial"/>
              </a:rPr>
              <a:t>Faster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64" name="object 9">
            <a:extLst>
              <a:ext uri="{FF2B5EF4-FFF2-40B4-BE49-F238E27FC236}">
                <a16:creationId xmlns:a16="http://schemas.microsoft.com/office/drawing/2014/main" id="{342BF0A9-5F16-1136-C11E-927BC1636333}"/>
              </a:ext>
            </a:extLst>
          </p:cNvPr>
          <p:cNvGrpSpPr/>
          <p:nvPr/>
        </p:nvGrpSpPr>
        <p:grpSpPr>
          <a:xfrm>
            <a:off x="5837380" y="3681032"/>
            <a:ext cx="1837055" cy="766445"/>
            <a:chOff x="4981481" y="2717005"/>
            <a:chExt cx="1837055" cy="766445"/>
          </a:xfrm>
        </p:grpSpPr>
        <p:sp>
          <p:nvSpPr>
            <p:cNvPr id="65" name="object 10">
              <a:extLst>
                <a:ext uri="{FF2B5EF4-FFF2-40B4-BE49-F238E27FC236}">
                  <a16:creationId xmlns:a16="http://schemas.microsoft.com/office/drawing/2014/main" id="{6E40D038-9C5A-5B32-169B-F44C663B82EB}"/>
                </a:ext>
              </a:extLst>
            </p:cNvPr>
            <p:cNvSpPr/>
            <p:nvPr/>
          </p:nvSpPr>
          <p:spPr>
            <a:xfrm>
              <a:off x="5007834" y="2743358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0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2"/>
                  </a:lnTo>
                  <a:lnTo>
                    <a:pt x="16438" y="668975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5"/>
                  </a:lnTo>
                  <a:lnTo>
                    <a:pt x="1783118" y="616182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28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11">
              <a:extLst>
                <a:ext uri="{FF2B5EF4-FFF2-40B4-BE49-F238E27FC236}">
                  <a16:creationId xmlns:a16="http://schemas.microsoft.com/office/drawing/2014/main" id="{6084B5EE-B51D-F454-806C-B9DED6F431F6}"/>
                </a:ext>
              </a:extLst>
            </p:cNvPr>
            <p:cNvSpPr/>
            <p:nvPr/>
          </p:nvSpPr>
          <p:spPr>
            <a:xfrm>
              <a:off x="5007834" y="2743358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12">
            <a:extLst>
              <a:ext uri="{FF2B5EF4-FFF2-40B4-BE49-F238E27FC236}">
                <a16:creationId xmlns:a16="http://schemas.microsoft.com/office/drawing/2014/main" id="{B78B510E-25B7-65F4-E947-36FB9AED5358}"/>
              </a:ext>
            </a:extLst>
          </p:cNvPr>
          <p:cNvSpPr txBox="1"/>
          <p:nvPr/>
        </p:nvSpPr>
        <p:spPr>
          <a:xfrm>
            <a:off x="6138816" y="3838362"/>
            <a:ext cx="12344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15" dirty="0">
                <a:latin typeface="Arial"/>
                <a:cs typeface="Arial"/>
              </a:rPr>
              <a:t>Smaller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68" name="object 13">
            <a:extLst>
              <a:ext uri="{FF2B5EF4-FFF2-40B4-BE49-F238E27FC236}">
                <a16:creationId xmlns:a16="http://schemas.microsoft.com/office/drawing/2014/main" id="{5C2983EC-3937-40F8-DAE3-96A830B4C205}"/>
              </a:ext>
            </a:extLst>
          </p:cNvPr>
          <p:cNvGrpSpPr/>
          <p:nvPr/>
        </p:nvGrpSpPr>
        <p:grpSpPr>
          <a:xfrm>
            <a:off x="10060758" y="8789250"/>
            <a:ext cx="1837055" cy="766445"/>
            <a:chOff x="9204859" y="7825223"/>
            <a:chExt cx="1837055" cy="766445"/>
          </a:xfrm>
        </p:grpSpPr>
        <p:sp>
          <p:nvSpPr>
            <p:cNvPr id="69" name="object 14">
              <a:extLst>
                <a:ext uri="{FF2B5EF4-FFF2-40B4-BE49-F238E27FC236}">
                  <a16:creationId xmlns:a16="http://schemas.microsoft.com/office/drawing/2014/main" id="{3C099CD9-8B06-248C-0EAA-517ED3A3D27A}"/>
                </a:ext>
              </a:extLst>
            </p:cNvPr>
            <p:cNvSpPr/>
            <p:nvPr/>
          </p:nvSpPr>
          <p:spPr>
            <a:xfrm>
              <a:off x="9231212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11"/>
                  </a:lnTo>
                  <a:lnTo>
                    <a:pt x="931" y="616189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398" y="697179"/>
                  </a:lnTo>
                  <a:lnTo>
                    <a:pt x="1767601" y="668979"/>
                  </a:lnTo>
                  <a:lnTo>
                    <a:pt x="1783108" y="616189"/>
                  </a:lnTo>
                  <a:lnTo>
                    <a:pt x="1784039" y="561511"/>
                  </a:lnTo>
                  <a:lnTo>
                    <a:pt x="1784039" y="152110"/>
                  </a:lnTo>
                  <a:lnTo>
                    <a:pt x="1783108" y="97432"/>
                  </a:lnTo>
                  <a:lnTo>
                    <a:pt x="1767601" y="44642"/>
                  </a:lnTo>
                  <a:lnTo>
                    <a:pt x="1739398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FEF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15">
              <a:extLst>
                <a:ext uri="{FF2B5EF4-FFF2-40B4-BE49-F238E27FC236}">
                  <a16:creationId xmlns:a16="http://schemas.microsoft.com/office/drawing/2014/main" id="{B918BFCF-CD71-E2C7-7503-4979B47F5768}"/>
                </a:ext>
              </a:extLst>
            </p:cNvPr>
            <p:cNvSpPr/>
            <p:nvPr/>
          </p:nvSpPr>
          <p:spPr>
            <a:xfrm>
              <a:off x="9231212" y="7851576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A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16">
            <a:extLst>
              <a:ext uri="{FF2B5EF4-FFF2-40B4-BE49-F238E27FC236}">
                <a16:creationId xmlns:a16="http://schemas.microsoft.com/office/drawing/2014/main" id="{D6BFC1D8-0F78-0928-B3CF-2A92E4B7856E}"/>
              </a:ext>
            </a:extLst>
          </p:cNvPr>
          <p:cNvSpPr txBox="1"/>
          <p:nvPr/>
        </p:nvSpPr>
        <p:spPr>
          <a:xfrm>
            <a:off x="10324332" y="8946581"/>
            <a:ext cx="13106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-5" dirty="0">
                <a:latin typeface="Arial"/>
                <a:cs typeface="Arial"/>
              </a:rPr>
              <a:t>G</a:t>
            </a:r>
            <a:r>
              <a:rPr sz="2600" b="1" spc="-55" dirty="0">
                <a:latin typeface="Arial"/>
                <a:cs typeface="Arial"/>
              </a:rPr>
              <a:t>r</a:t>
            </a:r>
            <a:r>
              <a:rPr sz="2600" b="1" spc="35" dirty="0">
                <a:latin typeface="Arial"/>
                <a:cs typeface="Arial"/>
              </a:rPr>
              <a:t>eener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72" name="object 17">
            <a:extLst>
              <a:ext uri="{FF2B5EF4-FFF2-40B4-BE49-F238E27FC236}">
                <a16:creationId xmlns:a16="http://schemas.microsoft.com/office/drawing/2014/main" id="{597A55C5-052B-557F-3464-4EE6401E2DF5}"/>
              </a:ext>
            </a:extLst>
          </p:cNvPr>
          <p:cNvGrpSpPr/>
          <p:nvPr/>
        </p:nvGrpSpPr>
        <p:grpSpPr>
          <a:xfrm>
            <a:off x="5837380" y="4923341"/>
            <a:ext cx="1837055" cy="766445"/>
            <a:chOff x="4981481" y="3959314"/>
            <a:chExt cx="1837055" cy="766445"/>
          </a:xfrm>
        </p:grpSpPr>
        <p:sp>
          <p:nvSpPr>
            <p:cNvPr id="73" name="object 18">
              <a:extLst>
                <a:ext uri="{FF2B5EF4-FFF2-40B4-BE49-F238E27FC236}">
                  <a16:creationId xmlns:a16="http://schemas.microsoft.com/office/drawing/2014/main" id="{01B09241-A9D5-900A-EEC6-A938D2019EF4}"/>
                </a:ext>
              </a:extLst>
            </p:cNvPr>
            <p:cNvSpPr/>
            <p:nvPr/>
          </p:nvSpPr>
          <p:spPr>
            <a:xfrm>
              <a:off x="5007834" y="398566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0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4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28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19">
              <a:extLst>
                <a:ext uri="{FF2B5EF4-FFF2-40B4-BE49-F238E27FC236}">
                  <a16:creationId xmlns:a16="http://schemas.microsoft.com/office/drawing/2014/main" id="{A355D3D6-C7B9-DFCE-7BA2-4C3D051A940F}"/>
                </a:ext>
              </a:extLst>
            </p:cNvPr>
            <p:cNvSpPr/>
            <p:nvPr/>
          </p:nvSpPr>
          <p:spPr>
            <a:xfrm>
              <a:off x="5007834" y="398566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39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20">
            <a:extLst>
              <a:ext uri="{FF2B5EF4-FFF2-40B4-BE49-F238E27FC236}">
                <a16:creationId xmlns:a16="http://schemas.microsoft.com/office/drawing/2014/main" id="{ACE767EB-BB5E-82BC-0B5A-AB3E3272B10E}"/>
              </a:ext>
            </a:extLst>
          </p:cNvPr>
          <p:cNvSpPr txBox="1"/>
          <p:nvPr/>
        </p:nvSpPr>
        <p:spPr>
          <a:xfrm>
            <a:off x="6113351" y="5080672"/>
            <a:ext cx="128587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0" dirty="0">
                <a:latin typeface="Arial"/>
                <a:cs typeface="Arial"/>
              </a:rPr>
              <a:t>Storage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76" name="object 21">
            <a:extLst>
              <a:ext uri="{FF2B5EF4-FFF2-40B4-BE49-F238E27FC236}">
                <a16:creationId xmlns:a16="http://schemas.microsoft.com/office/drawing/2014/main" id="{52399568-8EC9-BE66-BA40-11F8073C14B0}"/>
              </a:ext>
            </a:extLst>
          </p:cNvPr>
          <p:cNvGrpSpPr/>
          <p:nvPr/>
        </p:nvGrpSpPr>
        <p:grpSpPr>
          <a:xfrm>
            <a:off x="3281714" y="7962292"/>
            <a:ext cx="1837055" cy="766445"/>
            <a:chOff x="2425815" y="6998265"/>
            <a:chExt cx="1837055" cy="766445"/>
          </a:xfrm>
        </p:grpSpPr>
        <p:sp>
          <p:nvSpPr>
            <p:cNvPr id="77" name="object 22">
              <a:extLst>
                <a:ext uri="{FF2B5EF4-FFF2-40B4-BE49-F238E27FC236}">
                  <a16:creationId xmlns:a16="http://schemas.microsoft.com/office/drawing/2014/main" id="{EBDBDDDC-620A-7D99-BD74-EAB7440CAD16}"/>
                </a:ext>
              </a:extLst>
            </p:cNvPr>
            <p:cNvSpPr/>
            <p:nvPr/>
          </p:nvSpPr>
          <p:spPr>
            <a:xfrm>
              <a:off x="2452168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3" y="29008"/>
                  </a:lnTo>
                  <a:lnTo>
                    <a:pt x="7444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0" y="616184"/>
                  </a:lnTo>
                  <a:lnTo>
                    <a:pt x="16433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2" y="712690"/>
                  </a:lnTo>
                  <a:lnTo>
                    <a:pt x="1739407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7" y="16442"/>
                  </a:lnTo>
                  <a:lnTo>
                    <a:pt x="1686612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23">
              <a:extLst>
                <a:ext uri="{FF2B5EF4-FFF2-40B4-BE49-F238E27FC236}">
                  <a16:creationId xmlns:a16="http://schemas.microsoft.com/office/drawing/2014/main" id="{C541099C-EF0A-EC90-709F-4091F5DE879D}"/>
                </a:ext>
              </a:extLst>
            </p:cNvPr>
            <p:cNvSpPr/>
            <p:nvPr/>
          </p:nvSpPr>
          <p:spPr>
            <a:xfrm>
              <a:off x="2452168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24">
            <a:extLst>
              <a:ext uri="{FF2B5EF4-FFF2-40B4-BE49-F238E27FC236}">
                <a16:creationId xmlns:a16="http://schemas.microsoft.com/office/drawing/2014/main" id="{9358867C-6FB7-4645-96C9-D3FEE5598448}"/>
              </a:ext>
            </a:extLst>
          </p:cNvPr>
          <p:cNvSpPr txBox="1"/>
          <p:nvPr/>
        </p:nvSpPr>
        <p:spPr>
          <a:xfrm>
            <a:off x="3554502" y="8119622"/>
            <a:ext cx="12922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20" dirty="0">
                <a:latin typeface="Arial"/>
                <a:cs typeface="Arial"/>
              </a:rPr>
              <a:t>Latency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80" name="object 25">
            <a:extLst>
              <a:ext uri="{FF2B5EF4-FFF2-40B4-BE49-F238E27FC236}">
                <a16:creationId xmlns:a16="http://schemas.microsoft.com/office/drawing/2014/main" id="{92B4E370-8CDE-B849-649C-195374E400F0}"/>
              </a:ext>
            </a:extLst>
          </p:cNvPr>
          <p:cNvGrpSpPr/>
          <p:nvPr/>
        </p:nvGrpSpPr>
        <p:grpSpPr>
          <a:xfrm>
            <a:off x="8535769" y="7962292"/>
            <a:ext cx="1837055" cy="766445"/>
            <a:chOff x="7679870" y="6998265"/>
            <a:chExt cx="1837055" cy="766445"/>
          </a:xfrm>
        </p:grpSpPr>
        <p:sp>
          <p:nvSpPr>
            <p:cNvPr id="81" name="object 26">
              <a:extLst>
                <a:ext uri="{FF2B5EF4-FFF2-40B4-BE49-F238E27FC236}">
                  <a16:creationId xmlns:a16="http://schemas.microsoft.com/office/drawing/2014/main" id="{4A5DC515-BCFD-7A11-FD1D-B450C8722749}"/>
                </a:ext>
              </a:extLst>
            </p:cNvPr>
            <p:cNvSpPr/>
            <p:nvPr/>
          </p:nvSpPr>
          <p:spPr>
            <a:xfrm>
              <a:off x="7706223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631929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61501"/>
                  </a:lnTo>
                  <a:lnTo>
                    <a:pt x="931" y="616184"/>
                  </a:lnTo>
                  <a:lnTo>
                    <a:pt x="16438" y="668979"/>
                  </a:lnTo>
                  <a:lnTo>
                    <a:pt x="44640" y="697179"/>
                  </a:lnTo>
                  <a:lnTo>
                    <a:pt x="97428" y="712690"/>
                  </a:lnTo>
                  <a:lnTo>
                    <a:pt x="152110" y="713622"/>
                  </a:lnTo>
                  <a:lnTo>
                    <a:pt x="1631929" y="713622"/>
                  </a:lnTo>
                  <a:lnTo>
                    <a:pt x="1686610" y="712690"/>
                  </a:lnTo>
                  <a:lnTo>
                    <a:pt x="1739403" y="697179"/>
                  </a:lnTo>
                  <a:lnTo>
                    <a:pt x="1767607" y="668979"/>
                  </a:lnTo>
                  <a:lnTo>
                    <a:pt x="1783118" y="616184"/>
                  </a:lnTo>
                  <a:lnTo>
                    <a:pt x="1784050" y="561501"/>
                  </a:lnTo>
                  <a:lnTo>
                    <a:pt x="1784050" y="152110"/>
                  </a:lnTo>
                  <a:lnTo>
                    <a:pt x="1783118" y="97432"/>
                  </a:lnTo>
                  <a:lnTo>
                    <a:pt x="1767607" y="44642"/>
                  </a:lnTo>
                  <a:lnTo>
                    <a:pt x="1739403" y="16442"/>
                  </a:lnTo>
                  <a:lnTo>
                    <a:pt x="1686610" y="931"/>
                  </a:lnTo>
                  <a:lnTo>
                    <a:pt x="1631929" y="0"/>
                  </a:lnTo>
                  <a:close/>
                </a:path>
              </a:pathLst>
            </a:custGeom>
            <a:solidFill>
              <a:srgbClr val="CEE5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27">
              <a:extLst>
                <a:ext uri="{FF2B5EF4-FFF2-40B4-BE49-F238E27FC236}">
                  <a16:creationId xmlns:a16="http://schemas.microsoft.com/office/drawing/2014/main" id="{9CE12C46-895D-4983-C6AB-FBA82DEF86D5}"/>
                </a:ext>
              </a:extLst>
            </p:cNvPr>
            <p:cNvSpPr/>
            <p:nvPr/>
          </p:nvSpPr>
          <p:spPr>
            <a:xfrm>
              <a:off x="7706223" y="7024617"/>
              <a:ext cx="1784350" cy="713740"/>
            </a:xfrm>
            <a:custGeom>
              <a:avLst/>
              <a:gdLst/>
              <a:ahLst/>
              <a:cxnLst/>
              <a:rect l="l" t="t" r="r" b="b"/>
              <a:pathLst>
                <a:path w="1784350" h="713740">
                  <a:moveTo>
                    <a:pt x="152110" y="0"/>
                  </a:moveTo>
                  <a:lnTo>
                    <a:pt x="1631929" y="0"/>
                  </a:lnTo>
                  <a:lnTo>
                    <a:pt x="1662199" y="116"/>
                  </a:lnTo>
                  <a:lnTo>
                    <a:pt x="1706000" y="3145"/>
                  </a:lnTo>
                  <a:lnTo>
                    <a:pt x="1755040" y="29008"/>
                  </a:lnTo>
                  <a:lnTo>
                    <a:pt x="1776595" y="62835"/>
                  </a:lnTo>
                  <a:lnTo>
                    <a:pt x="1783933" y="121842"/>
                  </a:lnTo>
                  <a:lnTo>
                    <a:pt x="1784050" y="152110"/>
                  </a:lnTo>
                  <a:lnTo>
                    <a:pt x="1784050" y="561501"/>
                  </a:lnTo>
                  <a:lnTo>
                    <a:pt x="1783118" y="616188"/>
                  </a:lnTo>
                  <a:lnTo>
                    <a:pt x="1767607" y="668979"/>
                  </a:lnTo>
                  <a:lnTo>
                    <a:pt x="1739403" y="697179"/>
                  </a:lnTo>
                  <a:lnTo>
                    <a:pt x="1686610" y="712690"/>
                  </a:lnTo>
                  <a:lnTo>
                    <a:pt x="1631929" y="713622"/>
                  </a:lnTo>
                  <a:lnTo>
                    <a:pt x="152110" y="713622"/>
                  </a:lnTo>
                  <a:lnTo>
                    <a:pt x="97428" y="712690"/>
                  </a:lnTo>
                  <a:lnTo>
                    <a:pt x="44640" y="697179"/>
                  </a:lnTo>
                  <a:lnTo>
                    <a:pt x="16438" y="668979"/>
                  </a:lnTo>
                  <a:lnTo>
                    <a:pt x="931" y="616188"/>
                  </a:lnTo>
                  <a:lnTo>
                    <a:pt x="0" y="561501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008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3" name="object 28">
            <a:extLst>
              <a:ext uri="{FF2B5EF4-FFF2-40B4-BE49-F238E27FC236}">
                <a16:creationId xmlns:a16="http://schemas.microsoft.com/office/drawing/2014/main" id="{FB438284-E770-DE44-77AD-EBA9ED7029F7}"/>
              </a:ext>
            </a:extLst>
          </p:cNvPr>
          <p:cNvSpPr txBox="1"/>
          <p:nvPr/>
        </p:nvSpPr>
        <p:spPr>
          <a:xfrm>
            <a:off x="8887800" y="8119622"/>
            <a:ext cx="113347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" dirty="0">
                <a:latin typeface="Arial"/>
                <a:cs typeface="Arial"/>
              </a:rPr>
              <a:t>Ene</a:t>
            </a:r>
            <a:r>
              <a:rPr sz="2600" b="1" spc="-70" dirty="0">
                <a:latin typeface="Arial"/>
                <a:cs typeface="Arial"/>
              </a:rPr>
              <a:t>r</a:t>
            </a:r>
            <a:r>
              <a:rPr sz="2600" b="1" spc="-30" dirty="0">
                <a:latin typeface="Arial"/>
                <a:cs typeface="Arial"/>
              </a:rPr>
              <a:t>gy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84" name="object 29">
            <a:extLst>
              <a:ext uri="{FF2B5EF4-FFF2-40B4-BE49-F238E27FC236}">
                <a16:creationId xmlns:a16="http://schemas.microsoft.com/office/drawing/2014/main" id="{A9AAE628-5F7C-19FA-76F9-E83F8FDB398D}"/>
              </a:ext>
            </a:extLst>
          </p:cNvPr>
          <p:cNvGrpSpPr/>
          <p:nvPr/>
        </p:nvGrpSpPr>
        <p:grpSpPr>
          <a:xfrm>
            <a:off x="5593484" y="6799640"/>
            <a:ext cx="2366010" cy="716280"/>
            <a:chOff x="4737585" y="5835613"/>
            <a:chExt cx="2366010" cy="716280"/>
          </a:xfrm>
        </p:grpSpPr>
        <p:sp>
          <p:nvSpPr>
            <p:cNvPr id="85" name="object 30">
              <a:extLst>
                <a:ext uri="{FF2B5EF4-FFF2-40B4-BE49-F238E27FC236}">
                  <a16:creationId xmlns:a16="http://schemas.microsoft.com/office/drawing/2014/main" id="{AD4DF6EF-B385-8ABE-47FD-5A757AEFD906}"/>
                </a:ext>
              </a:extLst>
            </p:cNvPr>
            <p:cNvSpPr/>
            <p:nvPr/>
          </p:nvSpPr>
          <p:spPr>
            <a:xfrm>
              <a:off x="4763937" y="5861966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2161075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11272"/>
                  </a:lnTo>
                  <a:lnTo>
                    <a:pt x="931" y="565953"/>
                  </a:lnTo>
                  <a:lnTo>
                    <a:pt x="16438" y="618742"/>
                  </a:lnTo>
                  <a:lnTo>
                    <a:pt x="44640" y="646949"/>
                  </a:lnTo>
                  <a:lnTo>
                    <a:pt x="97428" y="662452"/>
                  </a:lnTo>
                  <a:lnTo>
                    <a:pt x="152110" y="663382"/>
                  </a:lnTo>
                  <a:lnTo>
                    <a:pt x="2161075" y="663382"/>
                  </a:lnTo>
                  <a:lnTo>
                    <a:pt x="2215757" y="662452"/>
                  </a:lnTo>
                  <a:lnTo>
                    <a:pt x="2268549" y="646949"/>
                  </a:lnTo>
                  <a:lnTo>
                    <a:pt x="2296753" y="618742"/>
                  </a:lnTo>
                  <a:lnTo>
                    <a:pt x="2312264" y="565953"/>
                  </a:lnTo>
                  <a:lnTo>
                    <a:pt x="2313196" y="511272"/>
                  </a:lnTo>
                  <a:lnTo>
                    <a:pt x="2313196" y="152110"/>
                  </a:lnTo>
                  <a:lnTo>
                    <a:pt x="2312264" y="97432"/>
                  </a:lnTo>
                  <a:lnTo>
                    <a:pt x="2296753" y="44642"/>
                  </a:lnTo>
                  <a:lnTo>
                    <a:pt x="2268549" y="16442"/>
                  </a:lnTo>
                  <a:lnTo>
                    <a:pt x="2215757" y="931"/>
                  </a:lnTo>
                  <a:lnTo>
                    <a:pt x="2161075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31">
              <a:extLst>
                <a:ext uri="{FF2B5EF4-FFF2-40B4-BE49-F238E27FC236}">
                  <a16:creationId xmlns:a16="http://schemas.microsoft.com/office/drawing/2014/main" id="{A6426E6B-4A49-DC07-1B39-BDA95493FBFC}"/>
                </a:ext>
              </a:extLst>
            </p:cNvPr>
            <p:cNvSpPr/>
            <p:nvPr/>
          </p:nvSpPr>
          <p:spPr>
            <a:xfrm>
              <a:off x="4763937" y="5861966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152110" y="0"/>
                  </a:moveTo>
                  <a:lnTo>
                    <a:pt x="2161075" y="0"/>
                  </a:lnTo>
                  <a:lnTo>
                    <a:pt x="2191345" y="116"/>
                  </a:lnTo>
                  <a:lnTo>
                    <a:pt x="2235146" y="3145"/>
                  </a:lnTo>
                  <a:lnTo>
                    <a:pt x="2284186" y="29008"/>
                  </a:lnTo>
                  <a:lnTo>
                    <a:pt x="2305741" y="62835"/>
                  </a:lnTo>
                  <a:lnTo>
                    <a:pt x="2313080" y="121842"/>
                  </a:lnTo>
                  <a:lnTo>
                    <a:pt x="2313196" y="152110"/>
                  </a:lnTo>
                  <a:lnTo>
                    <a:pt x="2313196" y="511272"/>
                  </a:lnTo>
                  <a:lnTo>
                    <a:pt x="2312264" y="565953"/>
                  </a:lnTo>
                  <a:lnTo>
                    <a:pt x="2296753" y="618742"/>
                  </a:lnTo>
                  <a:lnTo>
                    <a:pt x="2268549" y="646949"/>
                  </a:lnTo>
                  <a:lnTo>
                    <a:pt x="2215757" y="662452"/>
                  </a:lnTo>
                  <a:lnTo>
                    <a:pt x="2161075" y="663382"/>
                  </a:lnTo>
                  <a:lnTo>
                    <a:pt x="152110" y="663382"/>
                  </a:lnTo>
                  <a:lnTo>
                    <a:pt x="97428" y="662452"/>
                  </a:lnTo>
                  <a:lnTo>
                    <a:pt x="44640" y="646949"/>
                  </a:lnTo>
                  <a:lnTo>
                    <a:pt x="16438" y="618742"/>
                  </a:lnTo>
                  <a:lnTo>
                    <a:pt x="931" y="565953"/>
                  </a:lnTo>
                  <a:lnTo>
                    <a:pt x="0" y="511272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32">
            <a:extLst>
              <a:ext uri="{FF2B5EF4-FFF2-40B4-BE49-F238E27FC236}">
                <a16:creationId xmlns:a16="http://schemas.microsoft.com/office/drawing/2014/main" id="{4C611787-BAE4-3C6D-1CE6-E87467337ACC}"/>
              </a:ext>
            </a:extLst>
          </p:cNvPr>
          <p:cNvSpPr txBox="1"/>
          <p:nvPr/>
        </p:nvSpPr>
        <p:spPr>
          <a:xfrm>
            <a:off x="5724839" y="6929975"/>
            <a:ext cx="210375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30" dirty="0">
                <a:latin typeface="Arial"/>
                <a:cs typeface="Arial"/>
              </a:rPr>
              <a:t>Computation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88" name="object 33">
            <a:extLst>
              <a:ext uri="{FF2B5EF4-FFF2-40B4-BE49-F238E27FC236}">
                <a16:creationId xmlns:a16="http://schemas.microsoft.com/office/drawing/2014/main" id="{F4A40E24-CC78-A6EF-032D-1064A2069F1A}"/>
              </a:ext>
            </a:extLst>
          </p:cNvPr>
          <p:cNvGrpSpPr/>
          <p:nvPr/>
        </p:nvGrpSpPr>
        <p:grpSpPr>
          <a:xfrm>
            <a:off x="5593484" y="7545766"/>
            <a:ext cx="2366010" cy="716280"/>
            <a:chOff x="4737585" y="6581739"/>
            <a:chExt cx="2366010" cy="716280"/>
          </a:xfrm>
        </p:grpSpPr>
        <p:sp>
          <p:nvSpPr>
            <p:cNvPr id="89" name="object 34">
              <a:extLst>
                <a:ext uri="{FF2B5EF4-FFF2-40B4-BE49-F238E27FC236}">
                  <a16:creationId xmlns:a16="http://schemas.microsoft.com/office/drawing/2014/main" id="{F12C0E29-2333-0755-EBAC-359CDC599BA4}"/>
                </a:ext>
              </a:extLst>
            </p:cNvPr>
            <p:cNvSpPr/>
            <p:nvPr/>
          </p:nvSpPr>
          <p:spPr>
            <a:xfrm>
              <a:off x="4763937" y="6608091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2161075" y="0"/>
                  </a:moveTo>
                  <a:lnTo>
                    <a:pt x="152110" y="0"/>
                  </a:lnTo>
                  <a:lnTo>
                    <a:pt x="121840" y="116"/>
                  </a:lnTo>
                  <a:lnTo>
                    <a:pt x="78039" y="3145"/>
                  </a:lnTo>
                  <a:lnTo>
                    <a:pt x="29004" y="29008"/>
                  </a:lnTo>
                  <a:lnTo>
                    <a:pt x="7455" y="62835"/>
                  </a:lnTo>
                  <a:lnTo>
                    <a:pt x="116" y="121842"/>
                  </a:lnTo>
                  <a:lnTo>
                    <a:pt x="0" y="152110"/>
                  </a:lnTo>
                  <a:lnTo>
                    <a:pt x="0" y="511272"/>
                  </a:lnTo>
                  <a:lnTo>
                    <a:pt x="931" y="565953"/>
                  </a:lnTo>
                  <a:lnTo>
                    <a:pt x="16438" y="618742"/>
                  </a:lnTo>
                  <a:lnTo>
                    <a:pt x="44640" y="646949"/>
                  </a:lnTo>
                  <a:lnTo>
                    <a:pt x="97428" y="662452"/>
                  </a:lnTo>
                  <a:lnTo>
                    <a:pt x="152110" y="663382"/>
                  </a:lnTo>
                  <a:lnTo>
                    <a:pt x="2161075" y="663382"/>
                  </a:lnTo>
                  <a:lnTo>
                    <a:pt x="2215757" y="662452"/>
                  </a:lnTo>
                  <a:lnTo>
                    <a:pt x="2268549" y="646949"/>
                  </a:lnTo>
                  <a:lnTo>
                    <a:pt x="2296753" y="618742"/>
                  </a:lnTo>
                  <a:lnTo>
                    <a:pt x="2312264" y="565953"/>
                  </a:lnTo>
                  <a:lnTo>
                    <a:pt x="2313196" y="511272"/>
                  </a:lnTo>
                  <a:lnTo>
                    <a:pt x="2313196" y="152110"/>
                  </a:lnTo>
                  <a:lnTo>
                    <a:pt x="2312264" y="97432"/>
                  </a:lnTo>
                  <a:lnTo>
                    <a:pt x="2296753" y="44642"/>
                  </a:lnTo>
                  <a:lnTo>
                    <a:pt x="2268549" y="16442"/>
                  </a:lnTo>
                  <a:lnTo>
                    <a:pt x="2215757" y="931"/>
                  </a:lnTo>
                  <a:lnTo>
                    <a:pt x="2161075" y="0"/>
                  </a:lnTo>
                  <a:close/>
                </a:path>
              </a:pathLst>
            </a:custGeom>
            <a:solidFill>
              <a:srgbClr val="FDF0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35">
              <a:extLst>
                <a:ext uri="{FF2B5EF4-FFF2-40B4-BE49-F238E27FC236}">
                  <a16:creationId xmlns:a16="http://schemas.microsoft.com/office/drawing/2014/main" id="{2A1BF510-0358-6625-6622-FDB2C0A5A5D1}"/>
                </a:ext>
              </a:extLst>
            </p:cNvPr>
            <p:cNvSpPr/>
            <p:nvPr/>
          </p:nvSpPr>
          <p:spPr>
            <a:xfrm>
              <a:off x="4763937" y="6608091"/>
              <a:ext cx="2313305" cy="663575"/>
            </a:xfrm>
            <a:custGeom>
              <a:avLst/>
              <a:gdLst/>
              <a:ahLst/>
              <a:cxnLst/>
              <a:rect l="l" t="t" r="r" b="b"/>
              <a:pathLst>
                <a:path w="2313304" h="663575">
                  <a:moveTo>
                    <a:pt x="152110" y="0"/>
                  </a:moveTo>
                  <a:lnTo>
                    <a:pt x="2161075" y="0"/>
                  </a:lnTo>
                  <a:lnTo>
                    <a:pt x="2191345" y="116"/>
                  </a:lnTo>
                  <a:lnTo>
                    <a:pt x="2235146" y="3145"/>
                  </a:lnTo>
                  <a:lnTo>
                    <a:pt x="2284186" y="29008"/>
                  </a:lnTo>
                  <a:lnTo>
                    <a:pt x="2305741" y="62835"/>
                  </a:lnTo>
                  <a:lnTo>
                    <a:pt x="2313080" y="121842"/>
                  </a:lnTo>
                  <a:lnTo>
                    <a:pt x="2313196" y="152110"/>
                  </a:lnTo>
                  <a:lnTo>
                    <a:pt x="2313196" y="511272"/>
                  </a:lnTo>
                  <a:lnTo>
                    <a:pt x="2312264" y="565953"/>
                  </a:lnTo>
                  <a:lnTo>
                    <a:pt x="2296753" y="618742"/>
                  </a:lnTo>
                  <a:lnTo>
                    <a:pt x="2268549" y="646949"/>
                  </a:lnTo>
                  <a:lnTo>
                    <a:pt x="2215757" y="662452"/>
                  </a:lnTo>
                  <a:lnTo>
                    <a:pt x="2161075" y="663382"/>
                  </a:lnTo>
                  <a:lnTo>
                    <a:pt x="152110" y="663382"/>
                  </a:lnTo>
                  <a:lnTo>
                    <a:pt x="97428" y="662452"/>
                  </a:lnTo>
                  <a:lnTo>
                    <a:pt x="44640" y="646949"/>
                  </a:lnTo>
                  <a:lnTo>
                    <a:pt x="16438" y="618742"/>
                  </a:lnTo>
                  <a:lnTo>
                    <a:pt x="931" y="565953"/>
                  </a:lnTo>
                  <a:lnTo>
                    <a:pt x="0" y="511272"/>
                  </a:lnTo>
                  <a:lnTo>
                    <a:pt x="0" y="152110"/>
                  </a:lnTo>
                  <a:lnTo>
                    <a:pt x="931" y="97432"/>
                  </a:lnTo>
                  <a:lnTo>
                    <a:pt x="16438" y="44642"/>
                  </a:lnTo>
                  <a:lnTo>
                    <a:pt x="44640" y="16442"/>
                  </a:lnTo>
                  <a:lnTo>
                    <a:pt x="97428" y="931"/>
                  </a:lnTo>
                  <a:lnTo>
                    <a:pt x="152110" y="0"/>
                  </a:lnTo>
                  <a:close/>
                </a:path>
              </a:pathLst>
            </a:custGeom>
            <a:ln w="52354">
              <a:solidFill>
                <a:srgbClr val="F8B62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1" name="object 36">
            <a:extLst>
              <a:ext uri="{FF2B5EF4-FFF2-40B4-BE49-F238E27FC236}">
                <a16:creationId xmlns:a16="http://schemas.microsoft.com/office/drawing/2014/main" id="{B9178E30-6FE8-0F59-487F-AEE79DEC01D0}"/>
              </a:ext>
            </a:extLst>
          </p:cNvPr>
          <p:cNvSpPr txBox="1"/>
          <p:nvPr/>
        </p:nvSpPr>
        <p:spPr>
          <a:xfrm>
            <a:off x="6109498" y="7676102"/>
            <a:ext cx="133477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b="1" spc="55" dirty="0">
                <a:latin typeface="Arial"/>
                <a:cs typeface="Arial"/>
              </a:rPr>
              <a:t>Memory</a:t>
            </a:r>
            <a:endParaRPr sz="2600">
              <a:latin typeface="Arial"/>
              <a:cs typeface="Arial"/>
            </a:endParaRPr>
          </a:p>
        </p:txBody>
      </p:sp>
      <p:pic>
        <p:nvPicPr>
          <p:cNvPr id="92" name="object 37">
            <a:extLst>
              <a:ext uri="{FF2B5EF4-FFF2-40B4-BE49-F238E27FC236}">
                <a16:creationId xmlns:a16="http://schemas.microsoft.com/office/drawing/2014/main" id="{09FF8FE8-BBA6-07AA-7D72-822CDA5174B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44703" y="9641732"/>
            <a:ext cx="815372" cy="993158"/>
          </a:xfrm>
          <a:prstGeom prst="rect">
            <a:avLst/>
          </a:prstGeom>
        </p:spPr>
      </p:pic>
      <p:grpSp>
        <p:nvGrpSpPr>
          <p:cNvPr id="93" name="object 38">
            <a:extLst>
              <a:ext uri="{FF2B5EF4-FFF2-40B4-BE49-F238E27FC236}">
                <a16:creationId xmlns:a16="http://schemas.microsoft.com/office/drawing/2014/main" id="{0BAC4C52-811B-DDEC-54AE-C31F0FBA64FF}"/>
              </a:ext>
            </a:extLst>
          </p:cNvPr>
          <p:cNvGrpSpPr/>
          <p:nvPr/>
        </p:nvGrpSpPr>
        <p:grpSpPr>
          <a:xfrm>
            <a:off x="1866386" y="9735995"/>
            <a:ext cx="1292225" cy="803910"/>
            <a:chOff x="1010487" y="8771968"/>
            <a:chExt cx="1292225" cy="803910"/>
          </a:xfrm>
        </p:grpSpPr>
        <p:sp>
          <p:nvSpPr>
            <p:cNvPr id="94" name="object 39">
              <a:extLst>
                <a:ext uri="{FF2B5EF4-FFF2-40B4-BE49-F238E27FC236}">
                  <a16:creationId xmlns:a16="http://schemas.microsoft.com/office/drawing/2014/main" id="{59FCD944-DFE0-06F7-FF64-AF03F5544896}"/>
                </a:ext>
              </a:extLst>
            </p:cNvPr>
            <p:cNvSpPr/>
            <p:nvPr/>
          </p:nvSpPr>
          <p:spPr>
            <a:xfrm>
              <a:off x="1010475" y="8771972"/>
              <a:ext cx="1292225" cy="764540"/>
            </a:xfrm>
            <a:custGeom>
              <a:avLst/>
              <a:gdLst/>
              <a:ahLst/>
              <a:cxnLst/>
              <a:rect l="l" t="t" r="r" b="b"/>
              <a:pathLst>
                <a:path w="1292225" h="764540">
                  <a:moveTo>
                    <a:pt x="183921" y="677214"/>
                  </a:moveTo>
                  <a:lnTo>
                    <a:pt x="182956" y="661733"/>
                  </a:lnTo>
                  <a:lnTo>
                    <a:pt x="182778" y="653910"/>
                  </a:lnTo>
                  <a:lnTo>
                    <a:pt x="75984" y="655726"/>
                  </a:lnTo>
                  <a:lnTo>
                    <a:pt x="76962" y="678649"/>
                  </a:lnTo>
                  <a:lnTo>
                    <a:pt x="77495" y="686244"/>
                  </a:lnTo>
                  <a:lnTo>
                    <a:pt x="183921" y="677214"/>
                  </a:lnTo>
                  <a:close/>
                </a:path>
                <a:path w="1292225" h="764540">
                  <a:moveTo>
                    <a:pt x="185331" y="591400"/>
                  </a:moveTo>
                  <a:lnTo>
                    <a:pt x="79273" y="578777"/>
                  </a:lnTo>
                  <a:lnTo>
                    <a:pt x="77216" y="601649"/>
                  </a:lnTo>
                  <a:lnTo>
                    <a:pt x="76720" y="609320"/>
                  </a:lnTo>
                  <a:lnTo>
                    <a:pt x="183375" y="614743"/>
                  </a:lnTo>
                  <a:lnTo>
                    <a:pt x="184505" y="599135"/>
                  </a:lnTo>
                  <a:lnTo>
                    <a:pt x="185331" y="591400"/>
                  </a:lnTo>
                  <a:close/>
                </a:path>
                <a:path w="1292225" h="764540">
                  <a:moveTo>
                    <a:pt x="192659" y="738898"/>
                  </a:moveTo>
                  <a:lnTo>
                    <a:pt x="191033" y="731291"/>
                  </a:lnTo>
                  <a:lnTo>
                    <a:pt x="188404" y="715911"/>
                  </a:lnTo>
                  <a:lnTo>
                    <a:pt x="82880" y="732053"/>
                  </a:lnTo>
                  <a:lnTo>
                    <a:pt x="86956" y="754659"/>
                  </a:lnTo>
                  <a:lnTo>
                    <a:pt x="88506" y="762127"/>
                  </a:lnTo>
                  <a:lnTo>
                    <a:pt x="192659" y="738898"/>
                  </a:lnTo>
                  <a:close/>
                </a:path>
                <a:path w="1292225" h="764540">
                  <a:moveTo>
                    <a:pt x="196075" y="530136"/>
                  </a:moveTo>
                  <a:lnTo>
                    <a:pt x="92837" y="503415"/>
                  </a:lnTo>
                  <a:lnTo>
                    <a:pt x="87706" y="525780"/>
                  </a:lnTo>
                  <a:lnTo>
                    <a:pt x="86194" y="533285"/>
                  </a:lnTo>
                  <a:lnTo>
                    <a:pt x="191071" y="553021"/>
                  </a:lnTo>
                  <a:lnTo>
                    <a:pt x="194233" y="537679"/>
                  </a:lnTo>
                  <a:lnTo>
                    <a:pt x="196075" y="530136"/>
                  </a:lnTo>
                  <a:close/>
                </a:path>
                <a:path w="1292225" h="764540">
                  <a:moveTo>
                    <a:pt x="215074" y="470496"/>
                  </a:moveTo>
                  <a:lnTo>
                    <a:pt x="116586" y="430174"/>
                  </a:lnTo>
                  <a:lnTo>
                    <a:pt x="108445" y="451675"/>
                  </a:lnTo>
                  <a:lnTo>
                    <a:pt x="105918" y="458939"/>
                  </a:lnTo>
                  <a:lnTo>
                    <a:pt x="207022" y="492556"/>
                  </a:lnTo>
                  <a:lnTo>
                    <a:pt x="212217" y="477786"/>
                  </a:lnTo>
                  <a:lnTo>
                    <a:pt x="215074" y="470496"/>
                  </a:lnTo>
                  <a:close/>
                </a:path>
                <a:path w="1292225" h="764540">
                  <a:moveTo>
                    <a:pt x="241846" y="414210"/>
                  </a:moveTo>
                  <a:lnTo>
                    <a:pt x="149936" y="361162"/>
                  </a:lnTo>
                  <a:lnTo>
                    <a:pt x="139001" y="381304"/>
                  </a:lnTo>
                  <a:lnTo>
                    <a:pt x="135547" y="388124"/>
                  </a:lnTo>
                  <a:lnTo>
                    <a:pt x="230924" y="434936"/>
                  </a:lnTo>
                  <a:lnTo>
                    <a:pt x="234391" y="427926"/>
                  </a:lnTo>
                  <a:lnTo>
                    <a:pt x="241846" y="414210"/>
                  </a:lnTo>
                  <a:close/>
                </a:path>
                <a:path w="1292225" h="764540">
                  <a:moveTo>
                    <a:pt x="276034" y="361848"/>
                  </a:moveTo>
                  <a:lnTo>
                    <a:pt x="192366" y="297116"/>
                  </a:lnTo>
                  <a:lnTo>
                    <a:pt x="178803" y="315620"/>
                  </a:lnTo>
                  <a:lnTo>
                    <a:pt x="174434" y="321919"/>
                  </a:lnTo>
                  <a:lnTo>
                    <a:pt x="262394" y="380961"/>
                  </a:lnTo>
                  <a:lnTo>
                    <a:pt x="266750" y="374459"/>
                  </a:lnTo>
                  <a:lnTo>
                    <a:pt x="276034" y="361848"/>
                  </a:lnTo>
                  <a:close/>
                </a:path>
                <a:path w="1292225" h="764540">
                  <a:moveTo>
                    <a:pt x="316865" y="314617"/>
                  </a:moveTo>
                  <a:lnTo>
                    <a:pt x="242925" y="239445"/>
                  </a:lnTo>
                  <a:lnTo>
                    <a:pt x="232283" y="250342"/>
                  </a:lnTo>
                  <a:lnTo>
                    <a:pt x="221907" y="261543"/>
                  </a:lnTo>
                  <a:lnTo>
                    <a:pt x="300875" y="331635"/>
                  </a:lnTo>
                  <a:lnTo>
                    <a:pt x="311391" y="320167"/>
                  </a:lnTo>
                  <a:lnTo>
                    <a:pt x="316865" y="314617"/>
                  </a:lnTo>
                  <a:close/>
                </a:path>
                <a:path w="1292225" h="764540">
                  <a:moveTo>
                    <a:pt x="363816" y="273240"/>
                  </a:moveTo>
                  <a:lnTo>
                    <a:pt x="300837" y="188988"/>
                  </a:lnTo>
                  <a:lnTo>
                    <a:pt x="288823" y="198361"/>
                  </a:lnTo>
                  <a:lnTo>
                    <a:pt x="277025" y="208064"/>
                  </a:lnTo>
                  <a:lnTo>
                    <a:pt x="345617" y="287985"/>
                  </a:lnTo>
                  <a:lnTo>
                    <a:pt x="351536" y="282892"/>
                  </a:lnTo>
                  <a:lnTo>
                    <a:pt x="357619" y="277964"/>
                  </a:lnTo>
                  <a:lnTo>
                    <a:pt x="363816" y="273240"/>
                  </a:lnTo>
                  <a:close/>
                </a:path>
                <a:path w="1292225" h="764540">
                  <a:moveTo>
                    <a:pt x="415988" y="238455"/>
                  </a:moveTo>
                  <a:lnTo>
                    <a:pt x="365061" y="146735"/>
                  </a:lnTo>
                  <a:lnTo>
                    <a:pt x="351726" y="154482"/>
                  </a:lnTo>
                  <a:lnTo>
                    <a:pt x="338658" y="162598"/>
                  </a:lnTo>
                  <a:lnTo>
                    <a:pt x="395732" y="250774"/>
                  </a:lnTo>
                  <a:lnTo>
                    <a:pt x="402348" y="246481"/>
                  </a:lnTo>
                  <a:lnTo>
                    <a:pt x="415988" y="238455"/>
                  </a:lnTo>
                  <a:close/>
                </a:path>
                <a:path w="1292225" h="764540">
                  <a:moveTo>
                    <a:pt x="472211" y="211175"/>
                  </a:moveTo>
                  <a:lnTo>
                    <a:pt x="434174" y="113601"/>
                  </a:lnTo>
                  <a:lnTo>
                    <a:pt x="420065" y="119443"/>
                  </a:lnTo>
                  <a:lnTo>
                    <a:pt x="406133" y="125641"/>
                  </a:lnTo>
                  <a:lnTo>
                    <a:pt x="450723" y="220497"/>
                  </a:lnTo>
                  <a:lnTo>
                    <a:pt x="464959" y="214083"/>
                  </a:lnTo>
                  <a:lnTo>
                    <a:pt x="472211" y="211175"/>
                  </a:lnTo>
                  <a:close/>
                </a:path>
                <a:path w="1292225" h="764540">
                  <a:moveTo>
                    <a:pt x="531863" y="191757"/>
                  </a:moveTo>
                  <a:lnTo>
                    <a:pt x="507339" y="90093"/>
                  </a:lnTo>
                  <a:lnTo>
                    <a:pt x="485216" y="96062"/>
                  </a:lnTo>
                  <a:lnTo>
                    <a:pt x="477926" y="98234"/>
                  </a:lnTo>
                  <a:lnTo>
                    <a:pt x="509244" y="198056"/>
                  </a:lnTo>
                  <a:lnTo>
                    <a:pt x="516712" y="195770"/>
                  </a:lnTo>
                  <a:lnTo>
                    <a:pt x="531863" y="191757"/>
                  </a:lnTo>
                  <a:close/>
                </a:path>
                <a:path w="1292225" h="764540">
                  <a:moveTo>
                    <a:pt x="533120" y="331381"/>
                  </a:moveTo>
                  <a:lnTo>
                    <a:pt x="498843" y="331381"/>
                  </a:lnTo>
                  <a:lnTo>
                    <a:pt x="498843" y="373354"/>
                  </a:lnTo>
                  <a:lnTo>
                    <a:pt x="533120" y="373354"/>
                  </a:lnTo>
                  <a:lnTo>
                    <a:pt x="533120" y="331381"/>
                  </a:lnTo>
                  <a:close/>
                </a:path>
                <a:path w="1292225" h="764540">
                  <a:moveTo>
                    <a:pt x="593623" y="180695"/>
                  </a:moveTo>
                  <a:lnTo>
                    <a:pt x="583082" y="76720"/>
                  </a:lnTo>
                  <a:lnTo>
                    <a:pt x="560298" y="79641"/>
                  </a:lnTo>
                  <a:lnTo>
                    <a:pt x="552767" y="80797"/>
                  </a:lnTo>
                  <a:lnTo>
                    <a:pt x="570331" y="183845"/>
                  </a:lnTo>
                  <a:lnTo>
                    <a:pt x="585800" y="181546"/>
                  </a:lnTo>
                  <a:lnTo>
                    <a:pt x="593623" y="180695"/>
                  </a:lnTo>
                  <a:close/>
                </a:path>
                <a:path w="1292225" h="764540">
                  <a:moveTo>
                    <a:pt x="597357" y="331381"/>
                  </a:moveTo>
                  <a:lnTo>
                    <a:pt x="563079" y="331381"/>
                  </a:lnTo>
                  <a:lnTo>
                    <a:pt x="563079" y="373354"/>
                  </a:lnTo>
                  <a:lnTo>
                    <a:pt x="597357" y="373354"/>
                  </a:lnTo>
                  <a:lnTo>
                    <a:pt x="597357" y="331381"/>
                  </a:lnTo>
                  <a:close/>
                </a:path>
                <a:path w="1292225" h="764540">
                  <a:moveTo>
                    <a:pt x="659676" y="73698"/>
                  </a:moveTo>
                  <a:lnTo>
                    <a:pt x="639356" y="73418"/>
                  </a:lnTo>
                  <a:lnTo>
                    <a:pt x="629196" y="73698"/>
                  </a:lnTo>
                  <a:lnTo>
                    <a:pt x="632714" y="178054"/>
                  </a:lnTo>
                  <a:lnTo>
                    <a:pt x="656183" y="178054"/>
                  </a:lnTo>
                  <a:lnTo>
                    <a:pt x="659676" y="73698"/>
                  </a:lnTo>
                  <a:close/>
                </a:path>
                <a:path w="1292225" h="764540">
                  <a:moveTo>
                    <a:pt x="661581" y="331381"/>
                  </a:moveTo>
                  <a:lnTo>
                    <a:pt x="627316" y="331381"/>
                  </a:lnTo>
                  <a:lnTo>
                    <a:pt x="627316" y="373354"/>
                  </a:lnTo>
                  <a:lnTo>
                    <a:pt x="661581" y="373354"/>
                  </a:lnTo>
                  <a:lnTo>
                    <a:pt x="661581" y="331381"/>
                  </a:lnTo>
                  <a:close/>
                </a:path>
                <a:path w="1292225" h="764540">
                  <a:moveTo>
                    <a:pt x="725817" y="331381"/>
                  </a:moveTo>
                  <a:lnTo>
                    <a:pt x="691553" y="331381"/>
                  </a:lnTo>
                  <a:lnTo>
                    <a:pt x="691553" y="373354"/>
                  </a:lnTo>
                  <a:lnTo>
                    <a:pt x="725817" y="373354"/>
                  </a:lnTo>
                  <a:lnTo>
                    <a:pt x="725817" y="331381"/>
                  </a:lnTo>
                  <a:close/>
                </a:path>
                <a:path w="1292225" h="764540">
                  <a:moveTo>
                    <a:pt x="736117" y="80797"/>
                  </a:moveTo>
                  <a:lnTo>
                    <a:pt x="713447" y="77609"/>
                  </a:lnTo>
                  <a:lnTo>
                    <a:pt x="705802" y="76720"/>
                  </a:lnTo>
                  <a:lnTo>
                    <a:pt x="695274" y="180695"/>
                  </a:lnTo>
                  <a:lnTo>
                    <a:pt x="710869" y="182587"/>
                  </a:lnTo>
                  <a:lnTo>
                    <a:pt x="718540" y="183845"/>
                  </a:lnTo>
                  <a:lnTo>
                    <a:pt x="736117" y="80797"/>
                  </a:lnTo>
                  <a:close/>
                </a:path>
                <a:path w="1292225" h="764540">
                  <a:moveTo>
                    <a:pt x="790054" y="331381"/>
                  </a:moveTo>
                  <a:lnTo>
                    <a:pt x="755777" y="331381"/>
                  </a:lnTo>
                  <a:lnTo>
                    <a:pt x="755777" y="373354"/>
                  </a:lnTo>
                  <a:lnTo>
                    <a:pt x="790054" y="373354"/>
                  </a:lnTo>
                  <a:lnTo>
                    <a:pt x="790054" y="331381"/>
                  </a:lnTo>
                  <a:close/>
                </a:path>
                <a:path w="1292225" h="764540">
                  <a:moveTo>
                    <a:pt x="810983" y="98234"/>
                  </a:moveTo>
                  <a:lnTo>
                    <a:pt x="788987" y="91986"/>
                  </a:lnTo>
                  <a:lnTo>
                    <a:pt x="781583" y="90093"/>
                  </a:lnTo>
                  <a:lnTo>
                    <a:pt x="757047" y="191770"/>
                  </a:lnTo>
                  <a:lnTo>
                    <a:pt x="772210" y="195770"/>
                  </a:lnTo>
                  <a:lnTo>
                    <a:pt x="779627" y="198056"/>
                  </a:lnTo>
                  <a:lnTo>
                    <a:pt x="810983" y="98234"/>
                  </a:lnTo>
                  <a:close/>
                </a:path>
                <a:path w="1292225" h="764540">
                  <a:moveTo>
                    <a:pt x="882751" y="125641"/>
                  </a:moveTo>
                  <a:lnTo>
                    <a:pt x="861796" y="116471"/>
                  </a:lnTo>
                  <a:lnTo>
                    <a:pt x="854722" y="113601"/>
                  </a:lnTo>
                  <a:lnTo>
                    <a:pt x="816698" y="211175"/>
                  </a:lnTo>
                  <a:lnTo>
                    <a:pt x="823937" y="214083"/>
                  </a:lnTo>
                  <a:lnTo>
                    <a:pt x="838174" y="220497"/>
                  </a:lnTo>
                  <a:lnTo>
                    <a:pt x="882751" y="125641"/>
                  </a:lnTo>
                  <a:close/>
                </a:path>
                <a:path w="1292225" h="764540">
                  <a:moveTo>
                    <a:pt x="950239" y="162585"/>
                  </a:moveTo>
                  <a:lnTo>
                    <a:pt x="930541" y="150571"/>
                  </a:lnTo>
                  <a:lnTo>
                    <a:pt x="923861" y="146735"/>
                  </a:lnTo>
                  <a:lnTo>
                    <a:pt x="872921" y="238455"/>
                  </a:lnTo>
                  <a:lnTo>
                    <a:pt x="886548" y="246468"/>
                  </a:lnTo>
                  <a:lnTo>
                    <a:pt x="893203" y="250774"/>
                  </a:lnTo>
                  <a:lnTo>
                    <a:pt x="950239" y="162585"/>
                  </a:lnTo>
                  <a:close/>
                </a:path>
                <a:path w="1292225" h="764540">
                  <a:moveTo>
                    <a:pt x="1011859" y="208064"/>
                  </a:moveTo>
                  <a:lnTo>
                    <a:pt x="1000099" y="198374"/>
                  </a:lnTo>
                  <a:lnTo>
                    <a:pt x="988072" y="188988"/>
                  </a:lnTo>
                  <a:lnTo>
                    <a:pt x="925080" y="273227"/>
                  </a:lnTo>
                  <a:lnTo>
                    <a:pt x="931291" y="277964"/>
                  </a:lnTo>
                  <a:lnTo>
                    <a:pt x="937374" y="282892"/>
                  </a:lnTo>
                  <a:lnTo>
                    <a:pt x="943305" y="287972"/>
                  </a:lnTo>
                  <a:lnTo>
                    <a:pt x="1011859" y="208064"/>
                  </a:lnTo>
                  <a:close/>
                </a:path>
                <a:path w="1292225" h="764540">
                  <a:moveTo>
                    <a:pt x="1114475" y="321932"/>
                  </a:moveTo>
                  <a:lnTo>
                    <a:pt x="1101128" y="303212"/>
                  </a:lnTo>
                  <a:lnTo>
                    <a:pt x="1096530" y="297116"/>
                  </a:lnTo>
                  <a:lnTo>
                    <a:pt x="1012863" y="361835"/>
                  </a:lnTo>
                  <a:lnTo>
                    <a:pt x="1017574" y="368096"/>
                  </a:lnTo>
                  <a:lnTo>
                    <a:pt x="1026528" y="380974"/>
                  </a:lnTo>
                  <a:lnTo>
                    <a:pt x="1114475" y="321932"/>
                  </a:lnTo>
                  <a:close/>
                </a:path>
                <a:path w="1292225" h="764540">
                  <a:moveTo>
                    <a:pt x="1153375" y="388137"/>
                  </a:moveTo>
                  <a:lnTo>
                    <a:pt x="1142695" y="367817"/>
                  </a:lnTo>
                  <a:lnTo>
                    <a:pt x="1138961" y="361162"/>
                  </a:lnTo>
                  <a:lnTo>
                    <a:pt x="1047064" y="414210"/>
                  </a:lnTo>
                  <a:lnTo>
                    <a:pt x="1050874" y="421005"/>
                  </a:lnTo>
                  <a:lnTo>
                    <a:pt x="1057998" y="434924"/>
                  </a:lnTo>
                  <a:lnTo>
                    <a:pt x="1153375" y="388137"/>
                  </a:lnTo>
                  <a:close/>
                </a:path>
                <a:path w="1292225" h="764540">
                  <a:moveTo>
                    <a:pt x="1182954" y="458952"/>
                  </a:moveTo>
                  <a:lnTo>
                    <a:pt x="1177810" y="444461"/>
                  </a:lnTo>
                  <a:lnTo>
                    <a:pt x="1172286" y="430174"/>
                  </a:lnTo>
                  <a:lnTo>
                    <a:pt x="1073823" y="470496"/>
                  </a:lnTo>
                  <a:lnTo>
                    <a:pt x="1079360" y="485114"/>
                  </a:lnTo>
                  <a:lnTo>
                    <a:pt x="1081874" y="492556"/>
                  </a:lnTo>
                  <a:lnTo>
                    <a:pt x="1182954" y="458952"/>
                  </a:lnTo>
                  <a:close/>
                </a:path>
                <a:path w="1292225" h="764540">
                  <a:moveTo>
                    <a:pt x="1202702" y="533285"/>
                  </a:moveTo>
                  <a:lnTo>
                    <a:pt x="1197876" y="510844"/>
                  </a:lnTo>
                  <a:lnTo>
                    <a:pt x="1196060" y="503415"/>
                  </a:lnTo>
                  <a:lnTo>
                    <a:pt x="1092809" y="530136"/>
                  </a:lnTo>
                  <a:lnTo>
                    <a:pt x="1094689" y="537667"/>
                  </a:lnTo>
                  <a:lnTo>
                    <a:pt x="1096365" y="545312"/>
                  </a:lnTo>
                  <a:lnTo>
                    <a:pt x="1097813" y="553021"/>
                  </a:lnTo>
                  <a:lnTo>
                    <a:pt x="1202702" y="533285"/>
                  </a:lnTo>
                  <a:close/>
                </a:path>
                <a:path w="1292225" h="764540">
                  <a:moveTo>
                    <a:pt x="1206030" y="732066"/>
                  </a:moveTo>
                  <a:lnTo>
                    <a:pt x="1100518" y="715911"/>
                  </a:lnTo>
                  <a:lnTo>
                    <a:pt x="1097864" y="731291"/>
                  </a:lnTo>
                  <a:lnTo>
                    <a:pt x="1096264" y="738898"/>
                  </a:lnTo>
                  <a:lnTo>
                    <a:pt x="1200378" y="762127"/>
                  </a:lnTo>
                  <a:lnTo>
                    <a:pt x="1204772" y="739635"/>
                  </a:lnTo>
                  <a:lnTo>
                    <a:pt x="1206030" y="732066"/>
                  </a:lnTo>
                  <a:close/>
                </a:path>
                <a:path w="1292225" h="764540">
                  <a:moveTo>
                    <a:pt x="1212151" y="609320"/>
                  </a:moveTo>
                  <a:lnTo>
                    <a:pt x="1211097" y="594004"/>
                  </a:lnTo>
                  <a:lnTo>
                    <a:pt x="1209611" y="578789"/>
                  </a:lnTo>
                  <a:lnTo>
                    <a:pt x="1103566" y="591400"/>
                  </a:lnTo>
                  <a:lnTo>
                    <a:pt x="1104417" y="599122"/>
                  </a:lnTo>
                  <a:lnTo>
                    <a:pt x="1105496" y="614743"/>
                  </a:lnTo>
                  <a:lnTo>
                    <a:pt x="1212151" y="609320"/>
                  </a:lnTo>
                  <a:close/>
                </a:path>
                <a:path w="1292225" h="764540">
                  <a:moveTo>
                    <a:pt x="1212913" y="655726"/>
                  </a:moveTo>
                  <a:lnTo>
                    <a:pt x="1106144" y="653910"/>
                  </a:lnTo>
                  <a:lnTo>
                    <a:pt x="1105560" y="669480"/>
                  </a:lnTo>
                  <a:lnTo>
                    <a:pt x="1104976" y="677214"/>
                  </a:lnTo>
                  <a:lnTo>
                    <a:pt x="1211414" y="686244"/>
                  </a:lnTo>
                  <a:lnTo>
                    <a:pt x="1212367" y="671029"/>
                  </a:lnTo>
                  <a:lnTo>
                    <a:pt x="1212913" y="655726"/>
                  </a:lnTo>
                  <a:close/>
                </a:path>
                <a:path w="1292225" h="764540">
                  <a:moveTo>
                    <a:pt x="1291678" y="645833"/>
                  </a:moveTo>
                  <a:lnTo>
                    <a:pt x="1289900" y="597712"/>
                  </a:lnTo>
                  <a:lnTo>
                    <a:pt x="1284655" y="550532"/>
                  </a:lnTo>
                  <a:lnTo>
                    <a:pt x="1276083" y="504431"/>
                  </a:lnTo>
                  <a:lnTo>
                    <a:pt x="1264285" y="459524"/>
                  </a:lnTo>
                  <a:lnTo>
                    <a:pt x="1249400" y="415950"/>
                  </a:lnTo>
                  <a:lnTo>
                    <a:pt x="1231557" y="373824"/>
                  </a:lnTo>
                  <a:lnTo>
                    <a:pt x="1210868" y="333273"/>
                  </a:lnTo>
                  <a:lnTo>
                    <a:pt x="1187475" y="294424"/>
                  </a:lnTo>
                  <a:lnTo>
                    <a:pt x="1161503" y="257416"/>
                  </a:lnTo>
                  <a:lnTo>
                    <a:pt x="1133068" y="222351"/>
                  </a:lnTo>
                  <a:lnTo>
                    <a:pt x="1102296" y="189382"/>
                  </a:lnTo>
                  <a:lnTo>
                    <a:pt x="1069327" y="158610"/>
                  </a:lnTo>
                  <a:lnTo>
                    <a:pt x="1034262" y="130175"/>
                  </a:lnTo>
                  <a:lnTo>
                    <a:pt x="997254" y="104190"/>
                  </a:lnTo>
                  <a:lnTo>
                    <a:pt x="958405" y="80810"/>
                  </a:lnTo>
                  <a:lnTo>
                    <a:pt x="917854" y="60121"/>
                  </a:lnTo>
                  <a:lnTo>
                    <a:pt x="875728" y="42278"/>
                  </a:lnTo>
                  <a:lnTo>
                    <a:pt x="832154" y="27393"/>
                  </a:lnTo>
                  <a:lnTo>
                    <a:pt x="787247" y="15595"/>
                  </a:lnTo>
                  <a:lnTo>
                    <a:pt x="741146" y="7023"/>
                  </a:lnTo>
                  <a:lnTo>
                    <a:pt x="693966" y="1778"/>
                  </a:lnTo>
                  <a:lnTo>
                    <a:pt x="645845" y="0"/>
                  </a:lnTo>
                  <a:lnTo>
                    <a:pt x="597712" y="1778"/>
                  </a:lnTo>
                  <a:lnTo>
                    <a:pt x="550532" y="7023"/>
                  </a:lnTo>
                  <a:lnTo>
                    <a:pt x="504431" y="15595"/>
                  </a:lnTo>
                  <a:lnTo>
                    <a:pt x="459524" y="27393"/>
                  </a:lnTo>
                  <a:lnTo>
                    <a:pt x="415950" y="42278"/>
                  </a:lnTo>
                  <a:lnTo>
                    <a:pt x="373824" y="60121"/>
                  </a:lnTo>
                  <a:lnTo>
                    <a:pt x="333273" y="80810"/>
                  </a:lnTo>
                  <a:lnTo>
                    <a:pt x="294424" y="104190"/>
                  </a:lnTo>
                  <a:lnTo>
                    <a:pt x="257416" y="130175"/>
                  </a:lnTo>
                  <a:lnTo>
                    <a:pt x="222351" y="158610"/>
                  </a:lnTo>
                  <a:lnTo>
                    <a:pt x="189382" y="189382"/>
                  </a:lnTo>
                  <a:lnTo>
                    <a:pt x="158610" y="222351"/>
                  </a:lnTo>
                  <a:lnTo>
                    <a:pt x="130175" y="257416"/>
                  </a:lnTo>
                  <a:lnTo>
                    <a:pt x="104203" y="294424"/>
                  </a:lnTo>
                  <a:lnTo>
                    <a:pt x="80810" y="333273"/>
                  </a:lnTo>
                  <a:lnTo>
                    <a:pt x="60121" y="373824"/>
                  </a:lnTo>
                  <a:lnTo>
                    <a:pt x="42278" y="415950"/>
                  </a:lnTo>
                  <a:lnTo>
                    <a:pt x="27393" y="459524"/>
                  </a:lnTo>
                  <a:lnTo>
                    <a:pt x="15595" y="504431"/>
                  </a:lnTo>
                  <a:lnTo>
                    <a:pt x="7023" y="550532"/>
                  </a:lnTo>
                  <a:lnTo>
                    <a:pt x="1778" y="597712"/>
                  </a:lnTo>
                  <a:lnTo>
                    <a:pt x="0" y="645833"/>
                  </a:lnTo>
                  <a:lnTo>
                    <a:pt x="698" y="675919"/>
                  </a:lnTo>
                  <a:lnTo>
                    <a:pt x="2768" y="705637"/>
                  </a:lnTo>
                  <a:lnTo>
                    <a:pt x="6172" y="734987"/>
                  </a:lnTo>
                  <a:lnTo>
                    <a:pt x="10858" y="763917"/>
                  </a:lnTo>
                  <a:lnTo>
                    <a:pt x="21793" y="763917"/>
                  </a:lnTo>
                  <a:lnTo>
                    <a:pt x="17018" y="734999"/>
                  </a:lnTo>
                  <a:lnTo>
                    <a:pt x="13563" y="705650"/>
                  </a:lnTo>
                  <a:lnTo>
                    <a:pt x="11455" y="675919"/>
                  </a:lnTo>
                  <a:lnTo>
                    <a:pt x="10744" y="645833"/>
                  </a:lnTo>
                  <a:lnTo>
                    <a:pt x="12484" y="598512"/>
                  </a:lnTo>
                  <a:lnTo>
                    <a:pt x="17640" y="552119"/>
                  </a:lnTo>
                  <a:lnTo>
                    <a:pt x="26073" y="506780"/>
                  </a:lnTo>
                  <a:lnTo>
                    <a:pt x="37668" y="462622"/>
                  </a:lnTo>
                  <a:lnTo>
                    <a:pt x="52311" y="419760"/>
                  </a:lnTo>
                  <a:lnTo>
                    <a:pt x="69862" y="378345"/>
                  </a:lnTo>
                  <a:lnTo>
                    <a:pt x="90195" y="338467"/>
                  </a:lnTo>
                  <a:lnTo>
                    <a:pt x="113195" y="300266"/>
                  </a:lnTo>
                  <a:lnTo>
                    <a:pt x="138747" y="263867"/>
                  </a:lnTo>
                  <a:lnTo>
                    <a:pt x="166712" y="229400"/>
                  </a:lnTo>
                  <a:lnTo>
                    <a:pt x="196964" y="196964"/>
                  </a:lnTo>
                  <a:lnTo>
                    <a:pt x="229400" y="166712"/>
                  </a:lnTo>
                  <a:lnTo>
                    <a:pt x="263867" y="138747"/>
                  </a:lnTo>
                  <a:lnTo>
                    <a:pt x="300266" y="113207"/>
                  </a:lnTo>
                  <a:lnTo>
                    <a:pt x="338467" y="90195"/>
                  </a:lnTo>
                  <a:lnTo>
                    <a:pt x="378345" y="69862"/>
                  </a:lnTo>
                  <a:lnTo>
                    <a:pt x="419773" y="52311"/>
                  </a:lnTo>
                  <a:lnTo>
                    <a:pt x="462622" y="37680"/>
                  </a:lnTo>
                  <a:lnTo>
                    <a:pt x="506780" y="26085"/>
                  </a:lnTo>
                  <a:lnTo>
                    <a:pt x="552119" y="17640"/>
                  </a:lnTo>
                  <a:lnTo>
                    <a:pt x="598512" y="12496"/>
                  </a:lnTo>
                  <a:lnTo>
                    <a:pt x="645845" y="10744"/>
                  </a:lnTo>
                  <a:lnTo>
                    <a:pt x="693166" y="12496"/>
                  </a:lnTo>
                  <a:lnTo>
                    <a:pt x="739559" y="17640"/>
                  </a:lnTo>
                  <a:lnTo>
                    <a:pt x="784898" y="26085"/>
                  </a:lnTo>
                  <a:lnTo>
                    <a:pt x="829056" y="37680"/>
                  </a:lnTo>
                  <a:lnTo>
                    <a:pt x="871918" y="52311"/>
                  </a:lnTo>
                  <a:lnTo>
                    <a:pt x="913345" y="69862"/>
                  </a:lnTo>
                  <a:lnTo>
                    <a:pt x="953211" y="90195"/>
                  </a:lnTo>
                  <a:lnTo>
                    <a:pt x="991412" y="113207"/>
                  </a:lnTo>
                  <a:lnTo>
                    <a:pt x="1027811" y="138747"/>
                  </a:lnTo>
                  <a:lnTo>
                    <a:pt x="1062291" y="166712"/>
                  </a:lnTo>
                  <a:lnTo>
                    <a:pt x="1094714" y="196964"/>
                  </a:lnTo>
                  <a:lnTo>
                    <a:pt x="1124978" y="229400"/>
                  </a:lnTo>
                  <a:lnTo>
                    <a:pt x="1152931" y="263867"/>
                  </a:lnTo>
                  <a:lnTo>
                    <a:pt x="1178483" y="300266"/>
                  </a:lnTo>
                  <a:lnTo>
                    <a:pt x="1201483" y="338467"/>
                  </a:lnTo>
                  <a:lnTo>
                    <a:pt x="1221816" y="378345"/>
                  </a:lnTo>
                  <a:lnTo>
                    <a:pt x="1239367" y="419760"/>
                  </a:lnTo>
                  <a:lnTo>
                    <a:pt x="1254010" y="462622"/>
                  </a:lnTo>
                  <a:lnTo>
                    <a:pt x="1265605" y="506780"/>
                  </a:lnTo>
                  <a:lnTo>
                    <a:pt x="1274038" y="552119"/>
                  </a:lnTo>
                  <a:lnTo>
                    <a:pt x="1279194" y="598512"/>
                  </a:lnTo>
                  <a:lnTo>
                    <a:pt x="1280934" y="645833"/>
                  </a:lnTo>
                  <a:lnTo>
                    <a:pt x="1280236" y="675919"/>
                  </a:lnTo>
                  <a:lnTo>
                    <a:pt x="1278128" y="705650"/>
                  </a:lnTo>
                  <a:lnTo>
                    <a:pt x="1274673" y="734999"/>
                  </a:lnTo>
                  <a:lnTo>
                    <a:pt x="1269898" y="763917"/>
                  </a:lnTo>
                  <a:lnTo>
                    <a:pt x="1280820" y="763917"/>
                  </a:lnTo>
                  <a:lnTo>
                    <a:pt x="1285519" y="734987"/>
                  </a:lnTo>
                  <a:lnTo>
                    <a:pt x="1288910" y="705637"/>
                  </a:lnTo>
                  <a:lnTo>
                    <a:pt x="1290980" y="675919"/>
                  </a:lnTo>
                  <a:lnTo>
                    <a:pt x="1291678" y="645833"/>
                  </a:lnTo>
                  <a:close/>
                </a:path>
              </a:pathLst>
            </a:custGeom>
            <a:solidFill>
              <a:srgbClr val="5857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40">
              <a:extLst>
                <a:ext uri="{FF2B5EF4-FFF2-40B4-BE49-F238E27FC236}">
                  <a16:creationId xmlns:a16="http://schemas.microsoft.com/office/drawing/2014/main" id="{9BDC1638-502D-0E08-007F-AFD94D7D5553}"/>
                </a:ext>
              </a:extLst>
            </p:cNvPr>
            <p:cNvSpPr/>
            <p:nvPr/>
          </p:nvSpPr>
          <p:spPr>
            <a:xfrm>
              <a:off x="1499949" y="9002741"/>
              <a:ext cx="590550" cy="573405"/>
            </a:xfrm>
            <a:custGeom>
              <a:avLst/>
              <a:gdLst/>
              <a:ahLst/>
              <a:cxnLst/>
              <a:rect l="l" t="t" r="r" b="b"/>
              <a:pathLst>
                <a:path w="590550" h="573404">
                  <a:moveTo>
                    <a:pt x="85079" y="400026"/>
                  </a:moveTo>
                  <a:lnTo>
                    <a:pt x="41410" y="412356"/>
                  </a:lnTo>
                  <a:lnTo>
                    <a:pt x="2053" y="464603"/>
                  </a:lnTo>
                  <a:lnTo>
                    <a:pt x="0" y="499052"/>
                  </a:lnTo>
                  <a:lnTo>
                    <a:pt x="11483" y="531598"/>
                  </a:lnTo>
                  <a:lnTo>
                    <a:pt x="33777" y="556357"/>
                  </a:lnTo>
                  <a:lnTo>
                    <a:pt x="63726" y="570950"/>
                  </a:lnTo>
                  <a:lnTo>
                    <a:pt x="98175" y="572998"/>
                  </a:lnTo>
                  <a:lnTo>
                    <a:pt x="130720" y="561520"/>
                  </a:lnTo>
                  <a:lnTo>
                    <a:pt x="155479" y="539228"/>
                  </a:lnTo>
                  <a:lnTo>
                    <a:pt x="170072" y="509277"/>
                  </a:lnTo>
                  <a:lnTo>
                    <a:pt x="172120" y="474823"/>
                  </a:lnTo>
                  <a:lnTo>
                    <a:pt x="171366" y="469441"/>
                  </a:lnTo>
                  <a:lnTo>
                    <a:pt x="170068" y="464268"/>
                  </a:lnTo>
                  <a:lnTo>
                    <a:pt x="168403" y="459294"/>
                  </a:lnTo>
                  <a:lnTo>
                    <a:pt x="218453" y="405600"/>
                  </a:lnTo>
                  <a:lnTo>
                    <a:pt x="116677" y="405600"/>
                  </a:lnTo>
                  <a:lnTo>
                    <a:pt x="106537" y="402463"/>
                  </a:lnTo>
                  <a:lnTo>
                    <a:pt x="95972" y="400580"/>
                  </a:lnTo>
                  <a:lnTo>
                    <a:pt x="85079" y="400026"/>
                  </a:lnTo>
                  <a:close/>
                </a:path>
                <a:path w="590550" h="573404">
                  <a:moveTo>
                    <a:pt x="587678" y="0"/>
                  </a:moveTo>
                  <a:lnTo>
                    <a:pt x="583353" y="1486"/>
                  </a:lnTo>
                  <a:lnTo>
                    <a:pt x="577919" y="5371"/>
                  </a:lnTo>
                  <a:lnTo>
                    <a:pt x="577741" y="5560"/>
                  </a:lnTo>
                  <a:lnTo>
                    <a:pt x="116677" y="405600"/>
                  </a:lnTo>
                  <a:lnTo>
                    <a:pt x="218453" y="405600"/>
                  </a:lnTo>
                  <a:lnTo>
                    <a:pt x="578759" y="18787"/>
                  </a:lnTo>
                  <a:lnTo>
                    <a:pt x="590369" y="2785"/>
                  </a:lnTo>
                  <a:lnTo>
                    <a:pt x="587678" y="0"/>
                  </a:lnTo>
                  <a:close/>
                </a:path>
              </a:pathLst>
            </a:custGeom>
            <a:solidFill>
              <a:srgbClr val="00A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96" name="object 41">
            <a:extLst>
              <a:ext uri="{FF2B5EF4-FFF2-40B4-BE49-F238E27FC236}">
                <a16:creationId xmlns:a16="http://schemas.microsoft.com/office/drawing/2014/main" id="{D8A2BEF5-2B56-A9D0-7BB6-F9777BB222C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30597" y="2380229"/>
            <a:ext cx="1291668" cy="129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3158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 dirty="0"/>
              <a:t>Number of Floating Point Operations (FLOP)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內容版面配置區 24">
                <a:extLst>
                  <a:ext uri="{FF2B5EF4-FFF2-40B4-BE49-F238E27FC236}">
                    <a16:creationId xmlns:a16="http://schemas.microsoft.com/office/drawing/2014/main" id="{70DC54F7-165F-E9C1-5F11-671CC294D20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82156" y="2759383"/>
                <a:ext cx="18386011" cy="7426887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A multiply is a floating-point operation</a:t>
                </a:r>
              </a:p>
              <a:p>
                <a:r>
                  <a:rPr lang="en-US" altLang="zh-TW" dirty="0"/>
                  <a:t>An add is a floating-point operation</a:t>
                </a:r>
              </a:p>
              <a:p>
                <a:r>
                  <a:rPr lang="en-US" altLang="zh-TW" dirty="0"/>
                  <a:t>One multiply-accumulate operation is two floating-point operations (FLOPs)</a:t>
                </a:r>
              </a:p>
              <a:p>
                <a:pPr lvl="1"/>
                <a:r>
                  <a:rPr lang="en-US" altLang="zh-TW" dirty="0"/>
                  <a:t>Example: </a:t>
                </a:r>
                <a:r>
                  <a:rPr lang="en-US" altLang="zh-TW" dirty="0" err="1"/>
                  <a:t>AlexNet</a:t>
                </a:r>
                <a:r>
                  <a:rPr lang="en-US" altLang="zh-TW" dirty="0"/>
                  <a:t> has 724M MACs, total number of floating-point operations will be</a:t>
                </a:r>
              </a:p>
              <a:p>
                <a:pPr lvl="2"/>
                <a:r>
                  <a:rPr lang="en-US" altLang="zh-TW" dirty="0"/>
                  <a:t>724M x 2 = 1.4G FLOPs</a:t>
                </a:r>
              </a:p>
              <a:p>
                <a:r>
                  <a:rPr lang="en-US" altLang="zh-TW" dirty="0"/>
                  <a:t>Floating-Point Operations Per Second (FLOPS)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𝐹𝐿𝑂𝑃𝑆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𝐹𝐿𝑂𝑃𝑠</m:t>
                        </m:r>
                      </m:num>
                      <m:den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𝑠𝑒𝑐𝑜𝑛𝑑</m:t>
                        </m:r>
                      </m:den>
                    </m:f>
                  </m:oMath>
                </a14:m>
                <a:endParaRPr lang="zh-TW" altLang="en-US" b="0" dirty="0"/>
              </a:p>
            </p:txBody>
          </p:sp>
        </mc:Choice>
        <mc:Fallback xmlns="">
          <p:sp>
            <p:nvSpPr>
              <p:cNvPr id="25" name="內容版面配置區 24">
                <a:extLst>
                  <a:ext uri="{FF2B5EF4-FFF2-40B4-BE49-F238E27FC236}">
                    <a16:creationId xmlns:a16="http://schemas.microsoft.com/office/drawing/2014/main" id="{70DC54F7-165F-E9C1-5F11-671CC294D20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82156" y="2759383"/>
                <a:ext cx="18386011" cy="7426887"/>
              </a:xfrm>
              <a:blipFill>
                <a:blip r:embed="rId2"/>
                <a:stretch>
                  <a:fillRect l="-1293" t="-180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ject 11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78</a:t>
            </a:fld>
            <a:endParaRPr lang="en-US" altLang="zh-TW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vert="horz" wrap="square" lIns="0" tIns="13335" rIns="0" bIns="0" rtlCol="0">
            <a:spAutoFit/>
          </a:bodyPr>
          <a:lstStyle/>
          <a:p>
            <a:r>
              <a:rPr lang="en-US"/>
              <a:t>Number of Operations (OP)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內容版面配置區 24">
                <a:extLst>
                  <a:ext uri="{FF2B5EF4-FFF2-40B4-BE49-F238E27FC236}">
                    <a16:creationId xmlns:a16="http://schemas.microsoft.com/office/drawing/2014/main" id="{59093711-E726-709D-0586-3ED312163BF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286716" y="2542614"/>
                <a:ext cx="19202400" cy="7426887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sz="4400" dirty="0"/>
                  <a:t>Activations/weights in neural network computing are not always floating-point</a:t>
                </a:r>
              </a:p>
              <a:p>
                <a:r>
                  <a:rPr lang="en-US" altLang="zh-TW" sz="4400" dirty="0"/>
                  <a:t>To generalize, number of operations is used to measure the computation amount</a:t>
                </a:r>
              </a:p>
              <a:p>
                <a:pPr lvl="1"/>
                <a:r>
                  <a:rPr lang="en-US" altLang="zh-TW" sz="3741" dirty="0"/>
                  <a:t>Example: </a:t>
                </a:r>
                <a:r>
                  <a:rPr lang="en-US" altLang="zh-TW" sz="3741" dirty="0" err="1"/>
                  <a:t>AlexNet</a:t>
                </a:r>
                <a:r>
                  <a:rPr lang="en-US" altLang="zh-TW" sz="3741" dirty="0"/>
                  <a:t> has 724M MACs, total number of floating-point operations will be</a:t>
                </a:r>
              </a:p>
              <a:p>
                <a:pPr lvl="2"/>
                <a:r>
                  <a:rPr lang="en-US" altLang="zh-TW" sz="3081" dirty="0"/>
                  <a:t>724M x 2 = 1.4G OPs</a:t>
                </a:r>
              </a:p>
              <a:p>
                <a:r>
                  <a:rPr lang="en-US" altLang="zh-TW" sz="4400" dirty="0"/>
                  <a:t>Similarly, </a:t>
                </a:r>
                <a:r>
                  <a:rPr kumimoji="1" lang="en-US" altLang="zh-TW" sz="4400" dirty="0">
                    <a:latin typeface="Arial" panose="020B0604020202020204" pitchFamily="34" charset="0"/>
                    <a:cs typeface="Arial" panose="020B0604020202020204" pitchFamily="34" charset="0"/>
                  </a:rPr>
                  <a:t>Operations Per Second (OPS)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kumimoji="1" lang="en-US" altLang="zh-TW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𝑂𝑃𝑆</m:t>
                    </m:r>
                    <m:r>
                      <a:rPr kumimoji="1" lang="en-US" altLang="zh-TW" sz="4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 </m:t>
                    </m:r>
                    <m:f>
                      <m:fPr>
                        <m:ctrlPr>
                          <a:rPr kumimoji="1" lang="en-US" altLang="zh-TW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1" lang="en-US" altLang="zh-TW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𝑂𝑃𝑠</m:t>
                        </m:r>
                      </m:num>
                      <m:den>
                        <m:r>
                          <a:rPr kumimoji="1" lang="en-US" altLang="zh-TW" sz="4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𝑠𝑒𝑐𝑜𝑛𝑑</m:t>
                        </m:r>
                      </m:den>
                    </m:f>
                  </m:oMath>
                </a14:m>
                <a:endParaRPr kumimoji="1" lang="en-US" altLang="zh-TW" sz="4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/>
                <a:endParaRPr kumimoji="1" lang="en-US" altLang="zh-TW" sz="374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altLang="zh-TW" sz="4400" dirty="0"/>
              </a:p>
              <a:p>
                <a:endParaRPr lang="zh-TW" altLang="en-US" sz="4000" dirty="0"/>
              </a:p>
            </p:txBody>
          </p:sp>
        </mc:Choice>
        <mc:Fallback xmlns="">
          <p:sp>
            <p:nvSpPr>
              <p:cNvPr id="25" name="內容版面配置區 24">
                <a:extLst>
                  <a:ext uri="{FF2B5EF4-FFF2-40B4-BE49-F238E27FC236}">
                    <a16:creationId xmlns:a16="http://schemas.microsoft.com/office/drawing/2014/main" id="{59093711-E726-709D-0586-3ED312163BF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86716" y="2542614"/>
                <a:ext cx="19202400" cy="7426887"/>
              </a:xfrm>
              <a:blipFill>
                <a:blip r:embed="rId2"/>
                <a:stretch>
                  <a:fillRect l="-1143" t="-164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ject 11"/>
          <p:cNvSpPr txBox="1">
            <a:spLocks noGrp="1"/>
          </p:cNvSpPr>
          <p:nvPr>
            <p:ph type="sldNum" sz="quarter" idx="12"/>
          </p:nvPr>
        </p:nvSpPr>
        <p:spPr>
          <a:xfrm>
            <a:off x="14198520" y="10482093"/>
            <a:ext cx="4523423" cy="602118"/>
          </a:xfrm>
        </p:spPr>
        <p:txBody>
          <a:bodyPr vert="horz" wrap="square" lIns="0" tIns="3810" rIns="0" bIns="0" rtlCol="0">
            <a:spAutoFit/>
          </a:bodyPr>
          <a:lstStyle/>
          <a:p>
            <a:fld id="{81D60167-4931-47E6-BA6A-407CBD079E47}" type="slidenum">
              <a:rPr lang="en-US" altLang="zh-TW" smtClean="0"/>
              <a:pPr/>
              <a:t>79</a:t>
            </a:fld>
            <a:endParaRPr lang="en-US" altLang="zh-TW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71686" y="6040118"/>
            <a:ext cx="17339786" cy="14837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9550" spc="40" dirty="0">
                <a:solidFill>
                  <a:schemeClr val="bg1"/>
                </a:solidFill>
                <a:cs typeface="Arial MT"/>
              </a:rPr>
              <a:t>Popular</a:t>
            </a:r>
            <a:r>
              <a:rPr lang="en-US" sz="9550" spc="-400" dirty="0">
                <a:solidFill>
                  <a:schemeClr val="bg1"/>
                </a:solidFill>
                <a:cs typeface="Arial MT"/>
              </a:rPr>
              <a:t> </a:t>
            </a:r>
            <a:r>
              <a:rPr lang="en-US" sz="9550" spc="-70" dirty="0">
                <a:solidFill>
                  <a:schemeClr val="bg1"/>
                </a:solidFill>
                <a:cs typeface="Arial MT"/>
              </a:rPr>
              <a:t>Neural</a:t>
            </a:r>
            <a:r>
              <a:rPr lang="en-US" sz="9550" spc="-395" dirty="0">
                <a:solidFill>
                  <a:schemeClr val="bg1"/>
                </a:solidFill>
                <a:cs typeface="Arial MT"/>
              </a:rPr>
              <a:t> </a:t>
            </a:r>
            <a:r>
              <a:rPr lang="en-US" sz="9550" spc="114" dirty="0">
                <a:solidFill>
                  <a:schemeClr val="bg1"/>
                </a:solidFill>
                <a:cs typeface="Arial MT"/>
              </a:rPr>
              <a:t>Network</a:t>
            </a:r>
            <a:r>
              <a:rPr lang="en-US" sz="9550" spc="-395" dirty="0">
                <a:solidFill>
                  <a:schemeClr val="bg1"/>
                </a:solidFill>
                <a:cs typeface="Arial MT"/>
              </a:rPr>
              <a:t> </a:t>
            </a:r>
            <a:r>
              <a:rPr lang="en-US" sz="9550" spc="-70" dirty="0">
                <a:solidFill>
                  <a:schemeClr val="bg1"/>
                </a:solidFill>
                <a:cs typeface="Arial MT"/>
              </a:rPr>
              <a:t>Layers</a:t>
            </a:r>
            <a:endParaRPr lang="en-US" sz="9550" dirty="0">
              <a:solidFill>
                <a:schemeClr val="bg1"/>
              </a:solidFill>
              <a:cs typeface="Arial MT"/>
            </a:endParaRPr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508540A3-A82B-18FB-5497-4063F4BC03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8</a:t>
            </a:fld>
            <a:endParaRPr lang="en-US" altLang="zh-TW" spc="75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71686" y="4570485"/>
            <a:ext cx="17339786" cy="295337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en-US" sz="9550" dirty="0">
                <a:cs typeface="Arial MT"/>
              </a:rPr>
              <a:t>Roofline Model </a:t>
            </a:r>
            <a:br>
              <a:rPr lang="en-US" sz="9550" dirty="0">
                <a:cs typeface="Arial MT"/>
              </a:rPr>
            </a:br>
            <a:r>
              <a:rPr lang="en-US" sz="9550" dirty="0">
                <a:cs typeface="Arial MT"/>
              </a:rPr>
              <a:t>for Performance Analysis</a:t>
            </a:r>
          </a:p>
        </p:txBody>
      </p:sp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F6FA435E-609D-F9DB-E747-41DB6B9362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0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80</a:t>
            </a:fld>
            <a:endParaRPr lang="en-US" altLang="zh-TW" spc="75" dirty="0"/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4294967295"/>
          </p:nvPr>
        </p:nvSpPr>
        <p:spPr>
          <a:xfrm>
            <a:off x="0" y="0"/>
            <a:ext cx="0" cy="283411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endParaRPr lang="en-US" spc="5" dirty="0"/>
          </a:p>
        </p:txBody>
      </p:sp>
      <p:sp>
        <p:nvSpPr>
          <p:cNvPr id="3" name="object 3"/>
          <p:cNvSpPr txBox="1">
            <a:spLocks noGrp="1"/>
          </p:cNvSpPr>
          <p:nvPr>
            <p:ph type="dt" sz="half" idx="4294967295"/>
          </p:nvPr>
        </p:nvSpPr>
        <p:spPr>
          <a:xfrm>
            <a:off x="0" y="0"/>
            <a:ext cx="0" cy="283411"/>
          </a:xfrm>
          <a:prstGeom prst="rect">
            <a:avLst/>
          </a:prstGeom>
        </p:spPr>
        <p:txBody>
          <a:bodyPr vert="horz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endParaRPr lang="en-US" spc="45" dirty="0"/>
          </a:p>
        </p:txBody>
      </p:sp>
    </p:spTree>
    <p:extLst>
      <p:ext uri="{BB962C8B-B14F-4D97-AF65-F5344CB8AC3E}">
        <p14:creationId xmlns:p14="http://schemas.microsoft.com/office/powerpoint/2010/main" val="262271871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A3AACBE-EDA3-0F6B-B706-C9B303D77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Process of DNN Inference on Hardware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D7C17C5-460B-14B4-79EC-36CF6364F7CE}"/>
              </a:ext>
            </a:extLst>
          </p:cNvPr>
          <p:cNvSpPr/>
          <p:nvPr/>
        </p:nvSpPr>
        <p:spPr>
          <a:xfrm>
            <a:off x="7046540" y="4978179"/>
            <a:ext cx="5715000" cy="1662221"/>
          </a:xfrm>
          <a:prstGeom prst="rect">
            <a:avLst/>
          </a:prstGeom>
          <a:solidFill>
            <a:srgbClr val="88F78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b="1" spc="-150" dirty="0">
              <a:solidFill>
                <a:srgbClr val="2198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095792C-AECD-2122-64CF-0AFB47BAFCD8}"/>
              </a:ext>
            </a:extLst>
          </p:cNvPr>
          <p:cNvSpPr/>
          <p:nvPr/>
        </p:nvSpPr>
        <p:spPr>
          <a:xfrm>
            <a:off x="7046540" y="7363672"/>
            <a:ext cx="5715000" cy="810824"/>
          </a:xfrm>
          <a:prstGeom prst="rect">
            <a:avLst/>
          </a:prstGeom>
          <a:solidFill>
            <a:srgbClr val="F38E86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4000" b="1" spc="-150" dirty="0">
                <a:solidFill>
                  <a:srgbClr val="951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Memory (Off-Chip)</a:t>
            </a:r>
            <a:endParaRPr kumimoji="1" lang="zh-TW" altLang="en-US" sz="3600" b="1" spc="-150" dirty="0">
              <a:solidFill>
                <a:srgbClr val="9517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4D60C85-6250-8EF0-F6F6-3052449CD3A5}"/>
              </a:ext>
            </a:extLst>
          </p:cNvPr>
          <p:cNvSpPr/>
          <p:nvPr/>
        </p:nvSpPr>
        <p:spPr>
          <a:xfrm>
            <a:off x="7046540" y="5829576"/>
            <a:ext cx="5715000" cy="810824"/>
          </a:xfrm>
          <a:prstGeom prst="rect">
            <a:avLst/>
          </a:prstGeom>
          <a:solidFill>
            <a:srgbClr val="FCDA84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4000" b="1" spc="-150" dirty="0">
                <a:solidFill>
                  <a:srgbClr val="9261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Caches (On-Chip)</a:t>
            </a:r>
            <a:endParaRPr kumimoji="1" lang="zh-TW" altLang="en-US" sz="3600" b="1" spc="-150" dirty="0">
              <a:solidFill>
                <a:srgbClr val="9261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9E6C7AE0-066B-9DD3-2237-D0481837DA34}"/>
              </a:ext>
            </a:extLst>
          </p:cNvPr>
          <p:cNvSpPr txBox="1"/>
          <p:nvPr/>
        </p:nvSpPr>
        <p:spPr>
          <a:xfrm>
            <a:off x="8684938" y="5071380"/>
            <a:ext cx="23855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4000" b="1" spc="-150" dirty="0">
                <a:solidFill>
                  <a:srgbClr val="2198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GPU/CPU</a:t>
            </a:r>
            <a:endParaRPr kumimoji="1" lang="zh-TW" altLang="en-US" sz="4000" b="1" spc="-150" dirty="0">
              <a:solidFill>
                <a:srgbClr val="2198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kumimoji="1" lang="zh-TW" altLang="en-US" sz="4000" dirty="0"/>
          </a:p>
        </p:txBody>
      </p:sp>
      <p:cxnSp>
        <p:nvCxnSpPr>
          <p:cNvPr id="39" name="肘形接點 38">
            <a:extLst>
              <a:ext uri="{FF2B5EF4-FFF2-40B4-BE49-F238E27FC236}">
                <a16:creationId xmlns:a16="http://schemas.microsoft.com/office/drawing/2014/main" id="{297BD168-2F0F-F986-9A93-F39A83145313}"/>
              </a:ext>
            </a:extLst>
          </p:cNvPr>
          <p:cNvCxnSpPr>
            <a:cxnSpLocks/>
            <a:stCxn id="9" idx="1"/>
            <a:endCxn id="8" idx="1"/>
          </p:cNvCxnSpPr>
          <p:nvPr/>
        </p:nvCxnSpPr>
        <p:spPr>
          <a:xfrm rot="10800000">
            <a:off x="7046540" y="5809290"/>
            <a:ext cx="12700" cy="1959794"/>
          </a:xfrm>
          <a:prstGeom prst="bentConnector3">
            <a:avLst>
              <a:gd name="adj1" fmla="val 5818606"/>
            </a:avLst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肘形接點 42">
            <a:extLst>
              <a:ext uri="{FF2B5EF4-FFF2-40B4-BE49-F238E27FC236}">
                <a16:creationId xmlns:a16="http://schemas.microsoft.com/office/drawing/2014/main" id="{AA61C88C-DEFD-011A-3232-67CB3B8FB350}"/>
              </a:ext>
            </a:extLst>
          </p:cNvPr>
          <p:cNvCxnSpPr>
            <a:cxnSpLocks/>
            <a:stCxn id="8" idx="3"/>
            <a:endCxn id="9" idx="3"/>
          </p:cNvCxnSpPr>
          <p:nvPr/>
        </p:nvCxnSpPr>
        <p:spPr>
          <a:xfrm>
            <a:off x="12761540" y="5809290"/>
            <a:ext cx="12700" cy="1959794"/>
          </a:xfrm>
          <a:prstGeom prst="bentConnector3">
            <a:avLst>
              <a:gd name="adj1" fmla="val 6990701"/>
            </a:avLst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字方塊 47">
            <a:extLst>
              <a:ext uri="{FF2B5EF4-FFF2-40B4-BE49-F238E27FC236}">
                <a16:creationId xmlns:a16="http://schemas.microsoft.com/office/drawing/2014/main" id="{AB55F58D-2B59-1FDC-2437-A332C8B4A7AD}"/>
              </a:ext>
            </a:extLst>
          </p:cNvPr>
          <p:cNvSpPr txBox="1"/>
          <p:nvPr/>
        </p:nvSpPr>
        <p:spPr>
          <a:xfrm>
            <a:off x="6827153" y="3256139"/>
            <a:ext cx="61011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</a:t>
            </a:r>
            <a:r>
              <a:rPr kumimoji="1" lang="zh-TW" altLang="en-US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TW" sz="3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(Compute): </a:t>
            </a:r>
            <a:br>
              <a:rPr kumimoji="1"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Perform the operations</a:t>
            </a:r>
          </a:p>
          <a:p>
            <a:pPr algn="ctr"/>
            <a:r>
              <a:rPr kumimoji="1"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(e.g. Linear, Convolution…</a:t>
            </a:r>
            <a:r>
              <a:rPr kumimoji="1" lang="en-US" altLang="zh-TW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kumimoji="1"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kumimoji="1" lang="zh-TW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字方塊 48">
            <a:extLst>
              <a:ext uri="{FF2B5EF4-FFF2-40B4-BE49-F238E27FC236}">
                <a16:creationId xmlns:a16="http://schemas.microsoft.com/office/drawing/2014/main" id="{7C7161DF-FDE3-97F9-F4EF-CA4A8C80DFE8}"/>
              </a:ext>
            </a:extLst>
          </p:cNvPr>
          <p:cNvSpPr txBox="1"/>
          <p:nvPr/>
        </p:nvSpPr>
        <p:spPr>
          <a:xfrm>
            <a:off x="2051050" y="7815366"/>
            <a:ext cx="59057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</a:t>
            </a:r>
            <a:r>
              <a:rPr kumimoji="1" lang="zh-TW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TW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(Memory Access): </a:t>
            </a:r>
            <a:br>
              <a:rPr kumimoji="1"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Moving Input/Weights </a:t>
            </a:r>
            <a:br>
              <a:rPr kumimoji="1"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1"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from memory onto GPU/CPU </a:t>
            </a:r>
            <a:endParaRPr kumimoji="1" lang="zh-TW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文字方塊 55">
            <a:extLst>
              <a:ext uri="{FF2B5EF4-FFF2-40B4-BE49-F238E27FC236}">
                <a16:creationId xmlns:a16="http://schemas.microsoft.com/office/drawing/2014/main" id="{6576A76A-0E02-7564-30D9-2D8AC36266B6}"/>
              </a:ext>
            </a:extLst>
          </p:cNvPr>
          <p:cNvSpPr txBox="1"/>
          <p:nvPr/>
        </p:nvSpPr>
        <p:spPr>
          <a:xfrm>
            <a:off x="13373479" y="7915039"/>
            <a:ext cx="535274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</a:t>
            </a:r>
            <a:r>
              <a:rPr kumimoji="1" lang="zh-TW" altLang="en-US" sz="3200" b="1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TW" sz="3200" b="1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kumimoji="1" lang="en-US" altLang="zh-TW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(Memory Access): </a:t>
            </a:r>
          </a:p>
          <a:p>
            <a:r>
              <a:rPr kumimoji="1"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Writing the computed </a:t>
            </a:r>
          </a:p>
          <a:p>
            <a:r>
              <a:rPr kumimoji="1" lang="en-US" altLang="zh-TW" sz="3200" b="1" dirty="0">
                <a:latin typeface="Arial" panose="020B0604020202020204" pitchFamily="34" charset="0"/>
                <a:cs typeface="Arial" panose="020B0604020202020204" pitchFamily="34" charset="0"/>
              </a:rPr>
              <a:t>activation back to memory</a:t>
            </a:r>
            <a:endParaRPr kumimoji="1" lang="zh-TW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57688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Systolic Array – Overview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Matrix multiply unit in Google Tensor Processing Unit (TPU)</a:t>
            </a:r>
          </a:p>
          <a:p>
            <a:r>
              <a:rPr lang="en-US" altLang="zh-TW" dirty="0"/>
              <a:t>Balancing computation with I/O</a:t>
            </a:r>
          </a:p>
          <a:p>
            <a:r>
              <a:rPr lang="en-US" altLang="zh-TW" dirty="0"/>
              <a:t>Simple and regular</a:t>
            </a:r>
            <a:endParaRPr lang="zh-TW" altLang="en-US" dirty="0"/>
          </a:p>
        </p:txBody>
      </p:sp>
      <p:grpSp>
        <p:nvGrpSpPr>
          <p:cNvPr id="262" name="群組 261"/>
          <p:cNvGrpSpPr/>
          <p:nvPr/>
        </p:nvGrpSpPr>
        <p:grpSpPr>
          <a:xfrm>
            <a:off x="10968849" y="4608052"/>
            <a:ext cx="5732681" cy="5726904"/>
            <a:chOff x="5127947" y="2794327"/>
            <a:chExt cx="3476303" cy="3472800"/>
          </a:xfrm>
        </p:grpSpPr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7947" y="4648200"/>
              <a:ext cx="3476303" cy="1618927"/>
            </a:xfrm>
            <a:prstGeom prst="rect">
              <a:avLst/>
            </a:prstGeom>
          </p:spPr>
        </p:pic>
        <p:pic>
          <p:nvPicPr>
            <p:cNvPr id="25" name="圖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98964" y="2794327"/>
              <a:ext cx="2334268" cy="1618927"/>
            </a:xfrm>
            <a:prstGeom prst="rect">
              <a:avLst/>
            </a:prstGeom>
          </p:spPr>
        </p:pic>
      </p:grpSp>
      <p:grpSp>
        <p:nvGrpSpPr>
          <p:cNvPr id="261" name="群組 260"/>
          <p:cNvGrpSpPr/>
          <p:nvPr/>
        </p:nvGrpSpPr>
        <p:grpSpPr>
          <a:xfrm>
            <a:off x="4020397" y="5310992"/>
            <a:ext cx="6057646" cy="5244395"/>
            <a:chOff x="914400" y="3220590"/>
            <a:chExt cx="3673362" cy="3180206"/>
          </a:xfrm>
        </p:grpSpPr>
        <p:pic>
          <p:nvPicPr>
            <p:cNvPr id="241" name="圖片 24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48010" y="4075774"/>
              <a:ext cx="1939752" cy="2325022"/>
            </a:xfrm>
            <a:prstGeom prst="rect">
              <a:avLst/>
            </a:prstGeom>
          </p:spPr>
        </p:pic>
        <p:pic>
          <p:nvPicPr>
            <p:cNvPr id="258" name="圖片 25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4400" y="4343399"/>
              <a:ext cx="1578784" cy="1600201"/>
            </a:xfrm>
            <a:prstGeom prst="rect">
              <a:avLst/>
            </a:prstGeom>
          </p:spPr>
        </p:pic>
        <p:pic>
          <p:nvPicPr>
            <p:cNvPr id="260" name="圖片 25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47800" y="3220590"/>
              <a:ext cx="2879396" cy="1222221"/>
            </a:xfrm>
            <a:prstGeom prst="rect">
              <a:avLst/>
            </a:prstGeom>
          </p:spPr>
        </p:pic>
      </p:grpSp>
      <p:sp>
        <p:nvSpPr>
          <p:cNvPr id="5" name="投影片編號版面配置區 4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1A4800EB-2EA5-46D2-A07A-510C9AA2772C}" type="slidenum">
              <a:rPr lang="en-US" altLang="zh-TW" smtClean="0"/>
              <a:pPr/>
              <a:t>82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6484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Systolic Array – Example</a:t>
            </a:r>
            <a:endParaRPr lang="zh-TW" altLang="en-US" dirty="0"/>
          </a:p>
        </p:txBody>
      </p:sp>
      <p:pic>
        <p:nvPicPr>
          <p:cNvPr id="98" name="圖片 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2484" y="2167625"/>
            <a:ext cx="15079133" cy="8482013"/>
          </a:xfrm>
          <a:prstGeom prst="rect">
            <a:avLst/>
          </a:prstGeom>
          <a:ln>
            <a:noFill/>
          </a:ln>
        </p:spPr>
      </p:pic>
      <p:pic>
        <p:nvPicPr>
          <p:cNvPr id="99" name="圖片 9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2484" y="2167625"/>
            <a:ext cx="15079133" cy="8482013"/>
          </a:xfrm>
          <a:prstGeom prst="rect">
            <a:avLst/>
          </a:prstGeom>
          <a:ln>
            <a:noFill/>
          </a:ln>
        </p:spPr>
      </p:pic>
      <p:pic>
        <p:nvPicPr>
          <p:cNvPr id="100" name="圖片 9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2484" y="2167625"/>
            <a:ext cx="15079133" cy="8482013"/>
          </a:xfrm>
          <a:prstGeom prst="rect">
            <a:avLst/>
          </a:prstGeom>
          <a:ln>
            <a:noFill/>
          </a:ln>
        </p:spPr>
      </p:pic>
      <p:pic>
        <p:nvPicPr>
          <p:cNvPr id="101" name="圖片 10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2484" y="2167625"/>
            <a:ext cx="15079133" cy="8482013"/>
          </a:xfrm>
          <a:prstGeom prst="rect">
            <a:avLst/>
          </a:prstGeom>
          <a:ln>
            <a:noFill/>
          </a:ln>
        </p:spPr>
      </p:pic>
      <p:pic>
        <p:nvPicPr>
          <p:cNvPr id="102" name="圖片 10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2484" y="2167625"/>
            <a:ext cx="15079133" cy="8482013"/>
          </a:xfrm>
          <a:prstGeom prst="rect">
            <a:avLst/>
          </a:prstGeom>
          <a:ln>
            <a:noFill/>
          </a:ln>
        </p:spPr>
      </p:pic>
      <p:pic>
        <p:nvPicPr>
          <p:cNvPr id="103" name="圖片 1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2484" y="2167625"/>
            <a:ext cx="15079133" cy="8482013"/>
          </a:xfrm>
          <a:prstGeom prst="rect">
            <a:avLst/>
          </a:prstGeom>
          <a:ln>
            <a:noFill/>
          </a:ln>
        </p:spPr>
      </p:pic>
      <p:pic>
        <p:nvPicPr>
          <p:cNvPr id="104" name="圖片 10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2484" y="2167625"/>
            <a:ext cx="15079133" cy="8482013"/>
          </a:xfrm>
          <a:prstGeom prst="rect">
            <a:avLst/>
          </a:prstGeom>
          <a:ln>
            <a:noFill/>
          </a:ln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73A60891-697E-4A01-B9E9-68682D6ECA43}" type="slidenum">
              <a:rPr lang="en-US" altLang="zh-TW" smtClean="0"/>
              <a:pPr/>
              <a:t>83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6779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A3AACBE-EDA3-0F6B-B706-C9B303D77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Operational Intensity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內容版面配置區 24">
                <a:extLst>
                  <a:ext uri="{FF2B5EF4-FFF2-40B4-BE49-F238E27FC236}">
                    <a16:creationId xmlns:a16="http://schemas.microsoft.com/office/drawing/2014/main" id="{79E0CDC7-CB22-B651-413B-501F790DC97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altLang="zh-TW" dirty="0"/>
                  <a:t>Measure of data locality (data reuse)</a:t>
                </a:r>
              </a:p>
              <a:p>
                <a:r>
                  <a:rPr lang="en-US" altLang="zh-TW" dirty="0"/>
                  <a:t>Ratio of </a:t>
                </a:r>
                <a:r>
                  <a:rPr lang="en-US" altLang="zh-TW" dirty="0">
                    <a:solidFill>
                      <a:schemeClr val="accent6">
                        <a:lumMod val="75000"/>
                        <a:lumOff val="25000"/>
                      </a:schemeClr>
                    </a:solidFill>
                  </a:rPr>
                  <a:t>Total FLOPs performed </a:t>
                </a:r>
                <a:r>
                  <a:rPr lang="en-US" altLang="zh-TW" dirty="0"/>
                  <a:t>to </a:t>
                </a:r>
                <a:r>
                  <a:rPr lang="en-US" altLang="zh-TW" dirty="0">
                    <a:solidFill>
                      <a:schemeClr val="accent6">
                        <a:lumMod val="75000"/>
                        <a:lumOff val="25000"/>
                      </a:schemeClr>
                    </a:solidFill>
                  </a:rPr>
                  <a:t>Total Bytes </a:t>
                </a:r>
                <a:r>
                  <a:rPr lang="en-US" altLang="zh-TW" dirty="0"/>
                  <a:t>moved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kumimoji="1" lang="en-US" altLang="zh-TW" sz="3960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kumimoji="1" lang="en-US" altLang="zh-TW" sz="396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 (</m:t>
                        </m:r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𝐶𝑜𝑚𝑝𝑢𝑡𝑎𝑡𝑖𝑜𝑛𝑠</m:t>
                        </m:r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𝐹𝐿𝑂𝑃𝑠</m:t>
                        </m:r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 (</m:t>
                        </m:r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𝑀𝑒𝑚𝑜𝑟𝑦</m:t>
                        </m:r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𝐴𝑐𝑐𝑒𝑠𝑠</m:t>
                        </m:r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𝐵𝑦𝑡𝑒𝑠</m:t>
                        </m:r>
                        <m:r>
                          <a:rPr kumimoji="1" lang="en-US" altLang="zh-TW" sz="396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kumimoji="1" lang="en-US" altLang="zh-TW" sz="3960" dirty="0"/>
              </a:p>
              <a:p>
                <a:r>
                  <a:rPr kumimoji="1" lang="en-US" altLang="zh-TW" sz="4619" dirty="0"/>
                  <a:t>Compute Intensive Operation</a:t>
                </a:r>
              </a:p>
              <a:p>
                <a:pPr lvl="1"/>
                <a:r>
                  <a:rPr kumimoji="1" lang="en-US" altLang="zh-TW" sz="3960" dirty="0"/>
                  <a:t>High computations (usually high operational intensity)</a:t>
                </a:r>
              </a:p>
              <a:p>
                <a:pPr lvl="1"/>
                <a:r>
                  <a:rPr kumimoji="1" lang="en-US" altLang="zh-TW" sz="3960" dirty="0"/>
                  <a:t>Example: Convolution, Fully-Connected</a:t>
                </a:r>
              </a:p>
              <a:p>
                <a:r>
                  <a:rPr kumimoji="1" lang="en-US" altLang="zh-TW" sz="4619" dirty="0"/>
                  <a:t>Memory Intensive Operation</a:t>
                </a:r>
              </a:p>
              <a:p>
                <a:pPr lvl="1"/>
                <a:r>
                  <a:rPr kumimoji="1" lang="en-US" altLang="zh-TW" sz="3960" dirty="0"/>
                  <a:t>High memory access (usually low operational intensity)</a:t>
                </a:r>
              </a:p>
              <a:p>
                <a:pPr lvl="1"/>
                <a:r>
                  <a:rPr kumimoji="1" lang="en-US" altLang="zh-TW" sz="3960" dirty="0"/>
                  <a:t>Example: Activation</a:t>
                </a:r>
                <a:endParaRPr kumimoji="1" lang="zh-TW" altLang="en-US" sz="3960" dirty="0"/>
              </a:p>
              <a:p>
                <a:endParaRPr lang="zh-TW" altLang="en-US" dirty="0"/>
              </a:p>
            </p:txBody>
          </p:sp>
        </mc:Choice>
        <mc:Fallback>
          <p:sp>
            <p:nvSpPr>
              <p:cNvPr id="11" name="內容版面配置區 24">
                <a:extLst>
                  <a:ext uri="{FF2B5EF4-FFF2-40B4-BE49-F238E27FC236}">
                    <a16:creationId xmlns:a16="http://schemas.microsoft.com/office/drawing/2014/main" id="{79E0CDC7-CB22-B651-413B-501F790DC97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71" t="-1806" b="-2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>
            <a:extLst>
              <a:ext uri="{FF2B5EF4-FFF2-40B4-BE49-F238E27FC236}">
                <a16:creationId xmlns:a16="http://schemas.microsoft.com/office/drawing/2014/main" id="{BB4323E4-6ED3-FBDB-826C-34AC746437F4}"/>
              </a:ext>
            </a:extLst>
          </p:cNvPr>
          <p:cNvSpPr/>
          <p:nvPr/>
        </p:nvSpPr>
        <p:spPr>
          <a:xfrm>
            <a:off x="14090650" y="5349875"/>
            <a:ext cx="5715000" cy="1752292"/>
          </a:xfrm>
          <a:prstGeom prst="rect">
            <a:avLst/>
          </a:prstGeom>
          <a:solidFill>
            <a:srgbClr val="88F78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4000" b="1" spc="-150" dirty="0">
                <a:solidFill>
                  <a:srgbClr val="2198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Compute</a:t>
            </a:r>
            <a:endParaRPr kumimoji="1" lang="zh-TW" altLang="en-US" b="1" spc="-150" dirty="0">
              <a:solidFill>
                <a:srgbClr val="2198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A4BC041-DA44-9B4F-603E-C011249606FA}"/>
              </a:ext>
            </a:extLst>
          </p:cNvPr>
          <p:cNvSpPr/>
          <p:nvPr/>
        </p:nvSpPr>
        <p:spPr>
          <a:xfrm>
            <a:off x="14116957" y="8653851"/>
            <a:ext cx="5715000" cy="810824"/>
          </a:xfrm>
          <a:prstGeom prst="rect">
            <a:avLst/>
          </a:prstGeom>
          <a:solidFill>
            <a:srgbClr val="F38E86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4000" b="1" spc="-150" dirty="0">
                <a:solidFill>
                  <a:srgbClr val="951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DRAM (Off-Chip)</a:t>
            </a:r>
            <a:endParaRPr kumimoji="1" lang="zh-TW" altLang="en-US" sz="3600" b="1" spc="-150" dirty="0">
              <a:solidFill>
                <a:srgbClr val="9517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直線箭頭接點 24">
            <a:extLst>
              <a:ext uri="{FF2B5EF4-FFF2-40B4-BE49-F238E27FC236}">
                <a16:creationId xmlns:a16="http://schemas.microsoft.com/office/drawing/2014/main" id="{04B86A12-0466-BEA0-4662-DC8679A39984}"/>
              </a:ext>
            </a:extLst>
          </p:cNvPr>
          <p:cNvCxnSpPr>
            <a:cxnSpLocks/>
          </p:cNvCxnSpPr>
          <p:nvPr/>
        </p:nvCxnSpPr>
        <p:spPr>
          <a:xfrm>
            <a:off x="14980557" y="7916263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箭頭接點 26">
            <a:extLst>
              <a:ext uri="{FF2B5EF4-FFF2-40B4-BE49-F238E27FC236}">
                <a16:creationId xmlns:a16="http://schemas.microsoft.com/office/drawing/2014/main" id="{1E03502B-C004-EE86-FE0E-877D53B5636E}"/>
              </a:ext>
            </a:extLst>
          </p:cNvPr>
          <p:cNvCxnSpPr>
            <a:cxnSpLocks/>
          </p:cNvCxnSpPr>
          <p:nvPr/>
        </p:nvCxnSpPr>
        <p:spPr>
          <a:xfrm>
            <a:off x="19171557" y="7916263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箭頭接點 27">
            <a:extLst>
              <a:ext uri="{FF2B5EF4-FFF2-40B4-BE49-F238E27FC236}">
                <a16:creationId xmlns:a16="http://schemas.microsoft.com/office/drawing/2014/main" id="{1F94BC40-C6AE-AF1D-3EE2-E0397AC529DA}"/>
              </a:ext>
            </a:extLst>
          </p:cNvPr>
          <p:cNvCxnSpPr>
            <a:cxnSpLocks/>
          </p:cNvCxnSpPr>
          <p:nvPr/>
        </p:nvCxnSpPr>
        <p:spPr>
          <a:xfrm>
            <a:off x="16377557" y="7916263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箭頭接點 28">
            <a:extLst>
              <a:ext uri="{FF2B5EF4-FFF2-40B4-BE49-F238E27FC236}">
                <a16:creationId xmlns:a16="http://schemas.microsoft.com/office/drawing/2014/main" id="{80E94ADC-E76C-E603-F415-74BCF62E7814}"/>
              </a:ext>
            </a:extLst>
          </p:cNvPr>
          <p:cNvCxnSpPr>
            <a:cxnSpLocks/>
          </p:cNvCxnSpPr>
          <p:nvPr/>
        </p:nvCxnSpPr>
        <p:spPr>
          <a:xfrm>
            <a:off x="17774557" y="7916263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3EE70CF6-428F-7714-7501-617C21B22405}"/>
              </a:ext>
            </a:extLst>
          </p:cNvPr>
          <p:cNvSpPr/>
          <p:nvPr/>
        </p:nvSpPr>
        <p:spPr>
          <a:xfrm>
            <a:off x="14090650" y="7119755"/>
            <a:ext cx="5715000" cy="810824"/>
          </a:xfrm>
          <a:prstGeom prst="rect">
            <a:avLst/>
          </a:prstGeom>
          <a:solidFill>
            <a:srgbClr val="FCDA84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4000" b="1" spc="-150" dirty="0">
                <a:solidFill>
                  <a:srgbClr val="9261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Caches (On-Chip)</a:t>
            </a:r>
            <a:endParaRPr kumimoji="1" lang="zh-TW" altLang="en-US" sz="3600" b="1" spc="-150" dirty="0">
              <a:solidFill>
                <a:srgbClr val="9261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70507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Transformer Block &amp; Attention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85</a:t>
            </a:fld>
            <a:endParaRPr lang="zh-TW" altLang="en-US"/>
          </a:p>
        </p:txBody>
      </p:sp>
      <p:pic>
        <p:nvPicPr>
          <p:cNvPr id="1034" name="Picture 10" descr="https://wikidocs.net/images/page/162098/0_transformer_atten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157" y="2329558"/>
            <a:ext cx="15146893" cy="875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wikidocs.net/images/page/162098/1_ScaledDotAttenti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5650" y="4511675"/>
            <a:ext cx="75438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90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內容版面配置區 24">
            <a:extLst>
              <a:ext uri="{FF2B5EF4-FFF2-40B4-BE49-F238E27FC236}">
                <a16:creationId xmlns:a16="http://schemas.microsoft.com/office/drawing/2014/main" id="{79E0CDC7-CB22-B651-413B-501F790DC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712" y="2759075"/>
            <a:ext cx="18118138" cy="7427913"/>
          </a:xfrm>
        </p:spPr>
        <p:txBody>
          <a:bodyPr>
            <a:normAutofit/>
          </a:bodyPr>
          <a:lstStyle/>
          <a:p>
            <a:r>
              <a:rPr lang="en-US" altLang="zh-TW" dirty="0"/>
              <a:t>Performance is bounded by the bandwidth of memory</a:t>
            </a:r>
          </a:p>
          <a:p>
            <a:pPr marL="753923" lvl="1" indent="0">
              <a:buNone/>
            </a:pPr>
            <a:endParaRPr lang="en-US" altLang="zh-TW" dirty="0"/>
          </a:p>
          <a:p>
            <a:pPr lvl="1"/>
            <a:endParaRPr lang="en-US" altLang="zh-TW" dirty="0"/>
          </a:p>
          <a:p>
            <a:pPr lvl="1"/>
            <a:endParaRPr lang="en-US" altLang="zh-TW" dirty="0"/>
          </a:p>
          <a:p>
            <a:endParaRPr lang="en-US" altLang="zh-TW" dirty="0"/>
          </a:p>
          <a:p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A3AACBE-EDA3-0F6B-B706-C9B303D77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>
            <a:normAutofit/>
          </a:bodyPr>
          <a:lstStyle/>
          <a:p>
            <a:r>
              <a:rPr lang="en-US" altLang="zh-TW" dirty="0"/>
              <a:t>Performance Roofline: Memory Bandwidth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A4BC041-DA44-9B4F-603E-C011249606FA}"/>
              </a:ext>
            </a:extLst>
          </p:cNvPr>
          <p:cNvSpPr/>
          <p:nvPr/>
        </p:nvSpPr>
        <p:spPr>
          <a:xfrm>
            <a:off x="5734957" y="15236188"/>
            <a:ext cx="5715000" cy="810824"/>
          </a:xfrm>
          <a:prstGeom prst="rect">
            <a:avLst/>
          </a:prstGeom>
          <a:solidFill>
            <a:srgbClr val="F38E86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4000" b="1" spc="-150" dirty="0">
                <a:solidFill>
                  <a:srgbClr val="951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DRAM (Off-Chip)</a:t>
            </a:r>
            <a:endParaRPr kumimoji="1" lang="zh-TW" altLang="en-US" sz="3600" b="1" spc="-150" dirty="0">
              <a:solidFill>
                <a:srgbClr val="9517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直線箭頭接點 24">
            <a:extLst>
              <a:ext uri="{FF2B5EF4-FFF2-40B4-BE49-F238E27FC236}">
                <a16:creationId xmlns:a16="http://schemas.microsoft.com/office/drawing/2014/main" id="{04B86A12-0466-BEA0-4662-DC8679A39984}"/>
              </a:ext>
            </a:extLst>
          </p:cNvPr>
          <p:cNvCxnSpPr>
            <a:cxnSpLocks/>
          </p:cNvCxnSpPr>
          <p:nvPr/>
        </p:nvCxnSpPr>
        <p:spPr>
          <a:xfrm>
            <a:off x="6598557" y="14498600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箭頭接點 26">
            <a:extLst>
              <a:ext uri="{FF2B5EF4-FFF2-40B4-BE49-F238E27FC236}">
                <a16:creationId xmlns:a16="http://schemas.microsoft.com/office/drawing/2014/main" id="{1E03502B-C004-EE86-FE0E-877D53B5636E}"/>
              </a:ext>
            </a:extLst>
          </p:cNvPr>
          <p:cNvCxnSpPr>
            <a:cxnSpLocks/>
          </p:cNvCxnSpPr>
          <p:nvPr/>
        </p:nvCxnSpPr>
        <p:spPr>
          <a:xfrm>
            <a:off x="10789557" y="14498600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箭頭接點 27">
            <a:extLst>
              <a:ext uri="{FF2B5EF4-FFF2-40B4-BE49-F238E27FC236}">
                <a16:creationId xmlns:a16="http://schemas.microsoft.com/office/drawing/2014/main" id="{1F94BC40-C6AE-AF1D-3EE2-E0397AC529DA}"/>
              </a:ext>
            </a:extLst>
          </p:cNvPr>
          <p:cNvCxnSpPr>
            <a:cxnSpLocks/>
          </p:cNvCxnSpPr>
          <p:nvPr/>
        </p:nvCxnSpPr>
        <p:spPr>
          <a:xfrm>
            <a:off x="7995557" y="14498600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箭頭接點 28">
            <a:extLst>
              <a:ext uri="{FF2B5EF4-FFF2-40B4-BE49-F238E27FC236}">
                <a16:creationId xmlns:a16="http://schemas.microsoft.com/office/drawing/2014/main" id="{80E94ADC-E76C-E603-F415-74BCF62E7814}"/>
              </a:ext>
            </a:extLst>
          </p:cNvPr>
          <p:cNvCxnSpPr>
            <a:cxnSpLocks/>
          </p:cNvCxnSpPr>
          <p:nvPr/>
        </p:nvCxnSpPr>
        <p:spPr>
          <a:xfrm>
            <a:off x="9392557" y="14498600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3EE70CF6-428F-7714-7501-617C21B22405}"/>
              </a:ext>
            </a:extLst>
          </p:cNvPr>
          <p:cNvSpPr/>
          <p:nvPr/>
        </p:nvSpPr>
        <p:spPr>
          <a:xfrm>
            <a:off x="5708650" y="13702092"/>
            <a:ext cx="5715000" cy="810824"/>
          </a:xfrm>
          <a:prstGeom prst="rect">
            <a:avLst/>
          </a:prstGeom>
          <a:solidFill>
            <a:srgbClr val="FCDA84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4000" b="1" spc="-150" dirty="0">
                <a:solidFill>
                  <a:srgbClr val="9261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Caches (On-Chip)</a:t>
            </a:r>
            <a:endParaRPr kumimoji="1" lang="zh-TW" altLang="en-US" sz="3600" b="1" spc="-150" dirty="0">
              <a:solidFill>
                <a:srgbClr val="9261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文字方塊 48">
                <a:extLst>
                  <a:ext uri="{FF2B5EF4-FFF2-40B4-BE49-F238E27FC236}">
                    <a16:creationId xmlns:a16="http://schemas.microsoft.com/office/drawing/2014/main" id="{1EE23718-E547-EC48-7C98-BC74B9A54792}"/>
                  </a:ext>
                </a:extLst>
              </p:cNvPr>
              <p:cNvSpPr txBox="1"/>
              <p:nvPr/>
            </p:nvSpPr>
            <p:spPr>
              <a:xfrm>
                <a:off x="13618856" y="9332407"/>
                <a:ext cx="2210862" cy="13849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Operational </a:t>
                </a:r>
              </a:p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Intensity </a:t>
                </a:r>
                <a14:m>
                  <m:oMath xmlns:m="http://schemas.openxmlformats.org/officeDocument/2006/math">
                    <m:r>
                      <a:rPr kumimoji="1" lang="en-US" altLang="zh-TW" sz="2800" b="1" i="0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𝑰</m:t>
                    </m:r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kumimoji="1" lang="en-US" altLang="zh-TW" sz="2800" b="1" spc="-1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kumimoji="1" lang="en-US" altLang="zh-TW" sz="2800" b="1" spc="-15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FLOPs/Bytes</a:t>
                </a:r>
                <a:endParaRPr kumimoji="1" lang="zh-TW" altLang="en-US" sz="3200" b="1" dirty="0">
                  <a:solidFill>
                    <a:schemeClr val="accent2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9" name="文字方塊 48">
                <a:extLst>
                  <a:ext uri="{FF2B5EF4-FFF2-40B4-BE49-F238E27FC236}">
                    <a16:creationId xmlns:a16="http://schemas.microsoft.com/office/drawing/2014/main" id="{1EE23718-E547-EC48-7C98-BC74B9A547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18856" y="9332407"/>
                <a:ext cx="2210862" cy="1384995"/>
              </a:xfrm>
              <a:prstGeom prst="rect">
                <a:avLst/>
              </a:prstGeom>
              <a:blipFill>
                <a:blip r:embed="rId2"/>
                <a:stretch>
                  <a:fillRect l="-5714" t="-4545" r="-4571" b="-1090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5" name="直線箭頭接點 54">
            <a:extLst>
              <a:ext uri="{FF2B5EF4-FFF2-40B4-BE49-F238E27FC236}">
                <a16:creationId xmlns:a16="http://schemas.microsoft.com/office/drawing/2014/main" id="{ACB7B036-C307-BB42-542E-F5EA57034F7B}"/>
              </a:ext>
            </a:extLst>
          </p:cNvPr>
          <p:cNvCxnSpPr>
            <a:cxnSpLocks/>
          </p:cNvCxnSpPr>
          <p:nvPr/>
        </p:nvCxnSpPr>
        <p:spPr>
          <a:xfrm>
            <a:off x="7295292" y="9953658"/>
            <a:ext cx="6309564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箭頭接點 55">
            <a:extLst>
              <a:ext uri="{FF2B5EF4-FFF2-40B4-BE49-F238E27FC236}">
                <a16:creationId xmlns:a16="http://schemas.microsoft.com/office/drawing/2014/main" id="{6B836C80-6B21-0390-F5B9-4A89F4E331A7}"/>
              </a:ext>
            </a:extLst>
          </p:cNvPr>
          <p:cNvCxnSpPr>
            <a:cxnSpLocks/>
          </p:cNvCxnSpPr>
          <p:nvPr/>
        </p:nvCxnSpPr>
        <p:spPr>
          <a:xfrm flipH="1" flipV="1">
            <a:off x="7295289" y="5292338"/>
            <a:ext cx="2" cy="4661319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文字方塊 64">
                <a:extLst>
                  <a:ext uri="{FF2B5EF4-FFF2-40B4-BE49-F238E27FC236}">
                    <a16:creationId xmlns:a16="http://schemas.microsoft.com/office/drawing/2014/main" id="{391E57F5-0945-E86C-DF7D-3F403552CDB8}"/>
                  </a:ext>
                </a:extLst>
              </p:cNvPr>
              <p:cNvSpPr txBox="1"/>
              <p:nvPr/>
            </p:nvSpPr>
            <p:spPr>
              <a:xfrm>
                <a:off x="4275775" y="4648206"/>
                <a:ext cx="2865749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Attainable </a:t>
                </a:r>
              </a:p>
              <a:p>
                <a:pPr algn="r"/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Performance (</a:t>
                </a:r>
                <a14:m>
                  <m:oMath xmlns:m="http://schemas.openxmlformats.org/officeDocument/2006/math"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𝑷</m:t>
                    </m:r>
                  </m:oMath>
                </a14:m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algn="r"/>
                <a:r>
                  <a:rPr kumimoji="1" lang="en-US" altLang="zh-TW" sz="2800" b="1" spc="-15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FLOPS</a:t>
                </a:r>
              </a:p>
            </p:txBody>
          </p:sp>
        </mc:Choice>
        <mc:Fallback xmlns="">
          <p:sp>
            <p:nvSpPr>
              <p:cNvPr id="65" name="文字方塊 64">
                <a:extLst>
                  <a:ext uri="{FF2B5EF4-FFF2-40B4-BE49-F238E27FC236}">
                    <a16:creationId xmlns:a16="http://schemas.microsoft.com/office/drawing/2014/main" id="{391E57F5-0945-E86C-DF7D-3F403552C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5775" y="4648206"/>
                <a:ext cx="2865749" cy="1384995"/>
              </a:xfrm>
              <a:prstGeom prst="rect">
                <a:avLst/>
              </a:prstGeom>
              <a:blipFill>
                <a:blip r:embed="rId3"/>
                <a:stretch>
                  <a:fillRect t="-4846" r="-7856" b="-1145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3" name="直線接點 72">
            <a:extLst>
              <a:ext uri="{FF2B5EF4-FFF2-40B4-BE49-F238E27FC236}">
                <a16:creationId xmlns:a16="http://schemas.microsoft.com/office/drawing/2014/main" id="{171874E8-FC8A-4DB5-C7F1-433553ED73F1}"/>
              </a:ext>
            </a:extLst>
          </p:cNvPr>
          <p:cNvCxnSpPr>
            <a:cxnSpLocks/>
          </p:cNvCxnSpPr>
          <p:nvPr/>
        </p:nvCxnSpPr>
        <p:spPr>
          <a:xfrm flipV="1">
            <a:off x="7295292" y="5654675"/>
            <a:ext cx="4831103" cy="4298983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9" name="圓形箭號 88">
            <a:extLst>
              <a:ext uri="{FF2B5EF4-FFF2-40B4-BE49-F238E27FC236}">
                <a16:creationId xmlns:a16="http://schemas.microsoft.com/office/drawing/2014/main" id="{91A5312B-DB69-474D-4882-6E9395F8AD8E}"/>
              </a:ext>
            </a:extLst>
          </p:cNvPr>
          <p:cNvSpPr/>
          <p:nvPr/>
        </p:nvSpPr>
        <p:spPr>
          <a:xfrm rot="4530968" flipH="1">
            <a:off x="7686290" y="9351196"/>
            <a:ext cx="617893" cy="65476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800000"/>
              <a:gd name="adj5" fmla="val 529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文字方塊 89">
                <a:extLst>
                  <a:ext uri="{FF2B5EF4-FFF2-40B4-BE49-F238E27FC236}">
                    <a16:creationId xmlns:a16="http://schemas.microsoft.com/office/drawing/2014/main" id="{3B6D9519-B2D0-2FC5-FFA7-ECE8405415EF}"/>
                  </a:ext>
                </a:extLst>
              </p:cNvPr>
              <p:cNvSpPr txBox="1"/>
              <p:nvPr/>
            </p:nvSpPr>
            <p:spPr>
              <a:xfrm>
                <a:off x="6492433" y="10240349"/>
                <a:ext cx="2332690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Memory </a:t>
                </a:r>
                <a:b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Bandwidth</a:t>
                </a:r>
                <a14:m>
                  <m:oMath xmlns:m="http://schemas.openxmlformats.org/officeDocument/2006/math">
                    <m:r>
                      <a:rPr kumimoji="1" lang="en-US" altLang="zh-TW" sz="2800" b="1" spc="-150">
                        <a:latin typeface="Cambria Math" panose="02040503050406030204" pitchFamily="18" charset="0"/>
                      </a:rPr>
                      <m:t>(</m:t>
                    </m:r>
                    <m:r>
                      <a:rPr kumimoji="1" lang="zh-TW" altLang="en-US" sz="2800" b="1" i="1" spc="-150" smtClean="0">
                        <a:latin typeface="Cambria Math" panose="02040503050406030204" pitchFamily="18" charset="0"/>
                      </a:rPr>
                      <m:t>𝜷</m:t>
                    </m:r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kumimoji="1" lang="en-US" altLang="zh-TW" sz="2800" b="1" spc="-1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0" name="文字方塊 89">
                <a:extLst>
                  <a:ext uri="{FF2B5EF4-FFF2-40B4-BE49-F238E27FC236}">
                    <a16:creationId xmlns:a16="http://schemas.microsoft.com/office/drawing/2014/main" id="{3B6D9519-B2D0-2FC5-FFA7-ECE8405415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433" y="10240349"/>
                <a:ext cx="2332690" cy="954107"/>
              </a:xfrm>
              <a:prstGeom prst="rect">
                <a:avLst/>
              </a:prstGeom>
              <a:blipFill>
                <a:blip r:embed="rId4"/>
                <a:stretch>
                  <a:fillRect l="-5405" t="-6579" r="-2162" b="-1710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2" name="直線箭頭接點 91">
            <a:extLst>
              <a:ext uri="{FF2B5EF4-FFF2-40B4-BE49-F238E27FC236}">
                <a16:creationId xmlns:a16="http://schemas.microsoft.com/office/drawing/2014/main" id="{5EC709A5-8051-7CC9-1FA3-A7156931153C}"/>
              </a:ext>
            </a:extLst>
          </p:cNvPr>
          <p:cNvCxnSpPr>
            <a:cxnSpLocks/>
          </p:cNvCxnSpPr>
          <p:nvPr/>
        </p:nvCxnSpPr>
        <p:spPr>
          <a:xfrm>
            <a:off x="7847482" y="9678577"/>
            <a:ext cx="0" cy="669636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860235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內容版面配置區 24">
            <a:extLst>
              <a:ext uri="{FF2B5EF4-FFF2-40B4-BE49-F238E27FC236}">
                <a16:creationId xmlns:a16="http://schemas.microsoft.com/office/drawing/2014/main" id="{79E0CDC7-CB22-B651-413B-501F790DC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712" y="2759075"/>
            <a:ext cx="18118138" cy="7427913"/>
          </a:xfrm>
        </p:spPr>
        <p:txBody>
          <a:bodyPr>
            <a:normAutofit/>
          </a:bodyPr>
          <a:lstStyle/>
          <a:p>
            <a:r>
              <a:rPr lang="en-US" altLang="zh-TW" dirty="0"/>
              <a:t>Performance is bounded by the computation capability of hardware</a:t>
            </a:r>
          </a:p>
          <a:p>
            <a:pPr lvl="1"/>
            <a:endParaRPr lang="en-US" altLang="zh-TW" dirty="0"/>
          </a:p>
          <a:p>
            <a:pPr lvl="1"/>
            <a:endParaRPr lang="en-US" altLang="zh-TW" dirty="0"/>
          </a:p>
          <a:p>
            <a:endParaRPr lang="en-US" altLang="zh-TW" dirty="0"/>
          </a:p>
          <a:p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A3AACBE-EDA3-0F6B-B706-C9B303D77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>
            <a:normAutofit/>
          </a:bodyPr>
          <a:lstStyle/>
          <a:p>
            <a:r>
              <a:rPr lang="en-US" altLang="zh-TW" dirty="0"/>
              <a:t>Performance Roofline: Computation Capability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A4BC041-DA44-9B4F-603E-C011249606FA}"/>
              </a:ext>
            </a:extLst>
          </p:cNvPr>
          <p:cNvSpPr/>
          <p:nvPr/>
        </p:nvSpPr>
        <p:spPr>
          <a:xfrm>
            <a:off x="5734957" y="15236188"/>
            <a:ext cx="5715000" cy="810824"/>
          </a:xfrm>
          <a:prstGeom prst="rect">
            <a:avLst/>
          </a:prstGeom>
          <a:solidFill>
            <a:srgbClr val="F38E86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4000" b="1" spc="-150" dirty="0">
                <a:solidFill>
                  <a:srgbClr val="951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DRAM (Off-Chip)</a:t>
            </a:r>
            <a:endParaRPr kumimoji="1" lang="zh-TW" altLang="en-US" sz="3600" b="1" spc="-150" dirty="0">
              <a:solidFill>
                <a:srgbClr val="9517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直線箭頭接點 24">
            <a:extLst>
              <a:ext uri="{FF2B5EF4-FFF2-40B4-BE49-F238E27FC236}">
                <a16:creationId xmlns:a16="http://schemas.microsoft.com/office/drawing/2014/main" id="{04B86A12-0466-BEA0-4662-DC8679A39984}"/>
              </a:ext>
            </a:extLst>
          </p:cNvPr>
          <p:cNvCxnSpPr>
            <a:cxnSpLocks/>
          </p:cNvCxnSpPr>
          <p:nvPr/>
        </p:nvCxnSpPr>
        <p:spPr>
          <a:xfrm>
            <a:off x="6598557" y="14498600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箭頭接點 26">
            <a:extLst>
              <a:ext uri="{FF2B5EF4-FFF2-40B4-BE49-F238E27FC236}">
                <a16:creationId xmlns:a16="http://schemas.microsoft.com/office/drawing/2014/main" id="{1E03502B-C004-EE86-FE0E-877D53B5636E}"/>
              </a:ext>
            </a:extLst>
          </p:cNvPr>
          <p:cNvCxnSpPr>
            <a:cxnSpLocks/>
          </p:cNvCxnSpPr>
          <p:nvPr/>
        </p:nvCxnSpPr>
        <p:spPr>
          <a:xfrm>
            <a:off x="10789557" y="14498600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箭頭接點 27">
            <a:extLst>
              <a:ext uri="{FF2B5EF4-FFF2-40B4-BE49-F238E27FC236}">
                <a16:creationId xmlns:a16="http://schemas.microsoft.com/office/drawing/2014/main" id="{1F94BC40-C6AE-AF1D-3EE2-E0397AC529DA}"/>
              </a:ext>
            </a:extLst>
          </p:cNvPr>
          <p:cNvCxnSpPr>
            <a:cxnSpLocks/>
          </p:cNvCxnSpPr>
          <p:nvPr/>
        </p:nvCxnSpPr>
        <p:spPr>
          <a:xfrm>
            <a:off x="7995557" y="14498600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箭頭接點 28">
            <a:extLst>
              <a:ext uri="{FF2B5EF4-FFF2-40B4-BE49-F238E27FC236}">
                <a16:creationId xmlns:a16="http://schemas.microsoft.com/office/drawing/2014/main" id="{80E94ADC-E76C-E603-F415-74BCF62E7814}"/>
              </a:ext>
            </a:extLst>
          </p:cNvPr>
          <p:cNvCxnSpPr>
            <a:cxnSpLocks/>
          </p:cNvCxnSpPr>
          <p:nvPr/>
        </p:nvCxnSpPr>
        <p:spPr>
          <a:xfrm>
            <a:off x="9392557" y="14498600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3EE70CF6-428F-7714-7501-617C21B22405}"/>
              </a:ext>
            </a:extLst>
          </p:cNvPr>
          <p:cNvSpPr/>
          <p:nvPr/>
        </p:nvSpPr>
        <p:spPr>
          <a:xfrm>
            <a:off x="5708650" y="13702092"/>
            <a:ext cx="5715000" cy="810824"/>
          </a:xfrm>
          <a:prstGeom prst="rect">
            <a:avLst/>
          </a:prstGeom>
          <a:solidFill>
            <a:srgbClr val="FCDA84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4000" b="1" spc="-150" dirty="0">
                <a:solidFill>
                  <a:srgbClr val="9261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Caches (On-Chip)</a:t>
            </a:r>
            <a:endParaRPr kumimoji="1" lang="zh-TW" altLang="en-US" sz="3600" b="1" spc="-150" dirty="0">
              <a:solidFill>
                <a:srgbClr val="9261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字方塊 3">
                <a:extLst>
                  <a:ext uri="{FF2B5EF4-FFF2-40B4-BE49-F238E27FC236}">
                    <a16:creationId xmlns:a16="http://schemas.microsoft.com/office/drawing/2014/main" id="{63FBF8DB-FB56-432F-2AED-02315C294CD7}"/>
                  </a:ext>
                </a:extLst>
              </p:cNvPr>
              <p:cNvSpPr txBox="1"/>
              <p:nvPr/>
            </p:nvSpPr>
            <p:spPr>
              <a:xfrm>
                <a:off x="13618856" y="9332407"/>
                <a:ext cx="2210862" cy="13849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Operational </a:t>
                </a:r>
              </a:p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Intensity </a:t>
                </a:r>
                <a14:m>
                  <m:oMath xmlns:m="http://schemas.openxmlformats.org/officeDocument/2006/math">
                    <m:r>
                      <a:rPr kumimoji="1" lang="en-US" altLang="zh-TW" sz="2800" b="1" i="0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𝑰</m:t>
                    </m:r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kumimoji="1" lang="en-US" altLang="zh-TW" sz="2800" b="1" spc="-1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kumimoji="1" lang="en-US" altLang="zh-TW" sz="2800" b="1" spc="-15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FLOPs/Bytes</a:t>
                </a:r>
                <a:endParaRPr kumimoji="1" lang="zh-TW" altLang="en-US" sz="3200" b="1" dirty="0">
                  <a:solidFill>
                    <a:schemeClr val="accent2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" name="文字方塊 3">
                <a:extLst>
                  <a:ext uri="{FF2B5EF4-FFF2-40B4-BE49-F238E27FC236}">
                    <a16:creationId xmlns:a16="http://schemas.microsoft.com/office/drawing/2014/main" id="{63FBF8DB-FB56-432F-2AED-02315C294C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18856" y="9332407"/>
                <a:ext cx="2210862" cy="1384995"/>
              </a:xfrm>
              <a:prstGeom prst="rect">
                <a:avLst/>
              </a:prstGeom>
              <a:blipFill>
                <a:blip r:embed="rId2"/>
                <a:stretch>
                  <a:fillRect l="-5714" t="-4545" r="-4571" b="-1090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線箭頭接點 4">
            <a:extLst>
              <a:ext uri="{FF2B5EF4-FFF2-40B4-BE49-F238E27FC236}">
                <a16:creationId xmlns:a16="http://schemas.microsoft.com/office/drawing/2014/main" id="{5F2C208C-FD30-049B-C3CA-CD87C8B6C44D}"/>
              </a:ext>
            </a:extLst>
          </p:cNvPr>
          <p:cNvCxnSpPr>
            <a:cxnSpLocks/>
          </p:cNvCxnSpPr>
          <p:nvPr/>
        </p:nvCxnSpPr>
        <p:spPr>
          <a:xfrm>
            <a:off x="7295292" y="9953658"/>
            <a:ext cx="6309564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箭頭接點 5">
            <a:extLst>
              <a:ext uri="{FF2B5EF4-FFF2-40B4-BE49-F238E27FC236}">
                <a16:creationId xmlns:a16="http://schemas.microsoft.com/office/drawing/2014/main" id="{4D23DB0C-FD28-01A1-3FD8-36A156B568BE}"/>
              </a:ext>
            </a:extLst>
          </p:cNvPr>
          <p:cNvCxnSpPr>
            <a:cxnSpLocks/>
          </p:cNvCxnSpPr>
          <p:nvPr/>
        </p:nvCxnSpPr>
        <p:spPr>
          <a:xfrm flipH="1" flipV="1">
            <a:off x="7295289" y="5292338"/>
            <a:ext cx="2" cy="4661319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C9E7F7D8-D3A7-8890-6A17-B8589B7A6C60}"/>
                  </a:ext>
                </a:extLst>
              </p:cNvPr>
              <p:cNvSpPr txBox="1"/>
              <p:nvPr/>
            </p:nvSpPr>
            <p:spPr>
              <a:xfrm>
                <a:off x="4275775" y="4648206"/>
                <a:ext cx="2865749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Attainable </a:t>
                </a:r>
              </a:p>
              <a:p>
                <a:pPr algn="r"/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Performance (</a:t>
                </a:r>
                <a14:m>
                  <m:oMath xmlns:m="http://schemas.openxmlformats.org/officeDocument/2006/math"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𝑷</m:t>
                    </m:r>
                  </m:oMath>
                </a14:m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algn="r"/>
                <a:r>
                  <a:rPr kumimoji="1" lang="en-US" altLang="zh-TW" sz="2800" b="1" spc="-15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FLOPS</a:t>
                </a:r>
              </a:p>
            </p:txBody>
          </p:sp>
        </mc:Choice>
        <mc:Fallback xmlns="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C9E7F7D8-D3A7-8890-6A17-B8589B7A6C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5775" y="4648206"/>
                <a:ext cx="2865749" cy="1384995"/>
              </a:xfrm>
              <a:prstGeom prst="rect">
                <a:avLst/>
              </a:prstGeom>
              <a:blipFill>
                <a:blip r:embed="rId3"/>
                <a:stretch>
                  <a:fillRect t="-4846" r="-7856" b="-1145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D18C06F9-BFEE-2110-B718-3CA3F9341691}"/>
              </a:ext>
            </a:extLst>
          </p:cNvPr>
          <p:cNvCxnSpPr>
            <a:cxnSpLocks/>
            <a:stCxn id="19" idx="6"/>
          </p:cNvCxnSpPr>
          <p:nvPr/>
        </p:nvCxnSpPr>
        <p:spPr>
          <a:xfrm flipV="1">
            <a:off x="7430785" y="7727376"/>
            <a:ext cx="5882778" cy="2682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橢圓 18">
            <a:extLst>
              <a:ext uri="{FF2B5EF4-FFF2-40B4-BE49-F238E27FC236}">
                <a16:creationId xmlns:a16="http://schemas.microsoft.com/office/drawing/2014/main" id="{BA112066-C36E-1BFD-AE77-5A58942B0E4B}"/>
              </a:ext>
            </a:extLst>
          </p:cNvPr>
          <p:cNvSpPr>
            <a:spLocks noChangeAspect="1"/>
          </p:cNvSpPr>
          <p:nvPr/>
        </p:nvSpPr>
        <p:spPr>
          <a:xfrm>
            <a:off x="7159795" y="7596108"/>
            <a:ext cx="270990" cy="2679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kumimoji="1"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82B52B20-E71D-C04C-8098-851D0ED4E1A7}"/>
                  </a:ext>
                </a:extLst>
              </p:cNvPr>
              <p:cNvSpPr txBox="1"/>
              <p:nvPr/>
            </p:nvSpPr>
            <p:spPr>
              <a:xfrm>
                <a:off x="4505867" y="7333881"/>
                <a:ext cx="2731517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Peak Hardware</a:t>
                </a:r>
              </a:p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Performance </a:t>
                </a:r>
                <a14:m>
                  <m:oMath xmlns:m="http://schemas.openxmlformats.org/officeDocument/2006/math">
                    <m:r>
                      <a:rPr kumimoji="1" lang="en-US" altLang="zh-TW" sz="2800" b="1" spc="-150">
                        <a:latin typeface="Cambria Math" panose="02040503050406030204" pitchFamily="18" charset="0"/>
                      </a:rPr>
                      <m:t>(</m:t>
                    </m:r>
                    <m:r>
                      <a:rPr kumimoji="1" lang="zh-TW" altLang="en-US" sz="2800" i="1" smtClean="0">
                        <a:latin typeface="Cambria Math" panose="02040503050406030204" pitchFamily="18" charset="0"/>
                      </a:rPr>
                      <m:t>𝜋</m:t>
                    </m:r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kumimoji="1" lang="en-US" altLang="zh-TW" sz="2800" b="1" spc="-1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82B52B20-E71D-C04C-8098-851D0ED4E1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5867" y="7333881"/>
                <a:ext cx="2731517" cy="954107"/>
              </a:xfrm>
              <a:prstGeom prst="rect">
                <a:avLst/>
              </a:prstGeom>
              <a:blipFill>
                <a:blip r:embed="rId4"/>
                <a:stretch>
                  <a:fillRect l="-4630" t="-6579" r="-1852" b="-1710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字方塊 22">
            <a:extLst>
              <a:ext uri="{FF2B5EF4-FFF2-40B4-BE49-F238E27FC236}">
                <a16:creationId xmlns:a16="http://schemas.microsoft.com/office/drawing/2014/main" id="{5DA3D9C9-3138-1ABD-3350-0C2B91930A52}"/>
              </a:ext>
            </a:extLst>
          </p:cNvPr>
          <p:cNvSpPr txBox="1"/>
          <p:nvPr/>
        </p:nvSpPr>
        <p:spPr>
          <a:xfrm>
            <a:off x="10738993" y="8613988"/>
            <a:ext cx="1729321" cy="1014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2800" b="1" spc="-150" dirty="0">
                <a:solidFill>
                  <a:srgbClr val="2198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Compute</a:t>
            </a:r>
          </a:p>
          <a:p>
            <a:pPr algn="ctr"/>
            <a:r>
              <a:rPr kumimoji="1" lang="en-US" altLang="zh-TW" sz="2800" b="1" spc="-150" dirty="0">
                <a:solidFill>
                  <a:srgbClr val="2198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Bound</a:t>
            </a:r>
            <a:endParaRPr kumimoji="1" lang="zh-TW" altLang="en-US" sz="2800" b="1" spc="-150" dirty="0">
              <a:solidFill>
                <a:srgbClr val="2198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30234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內容版面配置區 24">
                <a:extLst>
                  <a:ext uri="{FF2B5EF4-FFF2-40B4-BE49-F238E27FC236}">
                    <a16:creationId xmlns:a16="http://schemas.microsoft.com/office/drawing/2014/main" id="{79E0CDC7-CB22-B651-413B-501F790DC97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82712" y="2759075"/>
                <a:ext cx="19794538" cy="7427913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Performance roofline is bounded by “memory” or “compute”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𝑚𝑖𝑛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kumimoji="1" lang="zh-TW" altLang="en-US" sz="4000" b="0" i="1">
                        <a:latin typeface="Cambria Math" panose="02040503050406030204" pitchFamily="18" charset="0"/>
                      </a:rPr>
                      <m:t>𝛽</m:t>
                    </m:r>
                    <m:r>
                      <a:rPr kumimoji="1" lang="en-US" altLang="zh-TW" sz="4000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kumimoji="1" lang="en-US" altLang="zh-TW" sz="4000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</m:t>
                    </m:r>
                    <m:r>
                      <a:rPr kumimoji="1" lang="en-US" altLang="zh-TW" sz="4000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kumimoji="1" lang="en-US" altLang="zh-TW" sz="4000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US" altLang="zh-TW" b="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TW" b="0" dirty="0"/>
              </a:p>
              <a:p>
                <a:pPr lvl="1"/>
                <a:endParaRPr lang="en-US" altLang="zh-TW" dirty="0"/>
              </a:p>
              <a:p>
                <a:pPr lvl="1"/>
                <a:endParaRPr lang="en-US" altLang="zh-TW" dirty="0"/>
              </a:p>
              <a:p>
                <a:endParaRPr lang="en-US" altLang="zh-TW" dirty="0"/>
              </a:p>
              <a:p>
                <a:endParaRPr lang="zh-TW" altLang="en-US" dirty="0"/>
              </a:p>
            </p:txBody>
          </p:sp>
        </mc:Choice>
        <mc:Fallback xmlns="">
          <p:sp>
            <p:nvSpPr>
              <p:cNvPr id="11" name="內容版面配置區 24">
                <a:extLst>
                  <a:ext uri="{FF2B5EF4-FFF2-40B4-BE49-F238E27FC236}">
                    <a16:creationId xmlns:a16="http://schemas.microsoft.com/office/drawing/2014/main" id="{79E0CDC7-CB22-B651-413B-501F790DC97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82712" y="2759075"/>
                <a:ext cx="19794538" cy="7427913"/>
              </a:xfrm>
              <a:blipFill>
                <a:blip r:embed="rId2"/>
                <a:stretch>
                  <a:fillRect l="-1201" t="-180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0" name="直線接點 119">
            <a:extLst>
              <a:ext uri="{FF2B5EF4-FFF2-40B4-BE49-F238E27FC236}">
                <a16:creationId xmlns:a16="http://schemas.microsoft.com/office/drawing/2014/main" id="{9A447BF4-0579-1F37-71D7-2C9A43AD9516}"/>
              </a:ext>
            </a:extLst>
          </p:cNvPr>
          <p:cNvCxnSpPr/>
          <p:nvPr/>
        </p:nvCxnSpPr>
        <p:spPr>
          <a:xfrm>
            <a:off x="7295289" y="7727376"/>
            <a:ext cx="5970894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矩形 115">
            <a:extLst>
              <a:ext uri="{FF2B5EF4-FFF2-40B4-BE49-F238E27FC236}">
                <a16:creationId xmlns:a16="http://schemas.microsoft.com/office/drawing/2014/main" id="{E9FEB304-3C65-BD32-1834-6315BBFB7E8D}"/>
              </a:ext>
            </a:extLst>
          </p:cNvPr>
          <p:cNvSpPr/>
          <p:nvPr/>
        </p:nvSpPr>
        <p:spPr>
          <a:xfrm>
            <a:off x="7315630" y="5329338"/>
            <a:ext cx="2489444" cy="4583020"/>
          </a:xfrm>
          <a:prstGeom prst="rect">
            <a:avLst/>
          </a:prstGeom>
          <a:solidFill>
            <a:srgbClr val="FA8C85">
              <a:alpha val="1994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5FC9B388-D87A-B220-46D4-894292C5F7E4}"/>
              </a:ext>
            </a:extLst>
          </p:cNvPr>
          <p:cNvSpPr/>
          <p:nvPr/>
        </p:nvSpPr>
        <p:spPr>
          <a:xfrm>
            <a:off x="9790707" y="5344054"/>
            <a:ext cx="3482413" cy="4583020"/>
          </a:xfrm>
          <a:prstGeom prst="rect">
            <a:avLst/>
          </a:prstGeom>
          <a:solidFill>
            <a:srgbClr val="92D050">
              <a:alpha val="1994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A3AACBE-EDA3-0F6B-B706-C9B303D77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>
            <a:normAutofit/>
          </a:bodyPr>
          <a:lstStyle/>
          <a:p>
            <a:r>
              <a:rPr lang="en-US" altLang="zh-TW" dirty="0"/>
              <a:t>Roofline Model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A4BC041-DA44-9B4F-603E-C011249606FA}"/>
              </a:ext>
            </a:extLst>
          </p:cNvPr>
          <p:cNvSpPr/>
          <p:nvPr/>
        </p:nvSpPr>
        <p:spPr>
          <a:xfrm>
            <a:off x="5734957" y="15236188"/>
            <a:ext cx="5715000" cy="810824"/>
          </a:xfrm>
          <a:prstGeom prst="rect">
            <a:avLst/>
          </a:prstGeom>
          <a:solidFill>
            <a:srgbClr val="F38E86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4000" b="1" spc="-150" dirty="0">
                <a:solidFill>
                  <a:srgbClr val="951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DRAM (Off-Chip)</a:t>
            </a:r>
            <a:endParaRPr kumimoji="1" lang="zh-TW" altLang="en-US" sz="3600" b="1" spc="-150" dirty="0">
              <a:solidFill>
                <a:srgbClr val="9517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直線箭頭接點 24">
            <a:extLst>
              <a:ext uri="{FF2B5EF4-FFF2-40B4-BE49-F238E27FC236}">
                <a16:creationId xmlns:a16="http://schemas.microsoft.com/office/drawing/2014/main" id="{04B86A12-0466-BEA0-4662-DC8679A39984}"/>
              </a:ext>
            </a:extLst>
          </p:cNvPr>
          <p:cNvCxnSpPr>
            <a:cxnSpLocks/>
          </p:cNvCxnSpPr>
          <p:nvPr/>
        </p:nvCxnSpPr>
        <p:spPr>
          <a:xfrm>
            <a:off x="6598557" y="14498600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箭頭接點 26">
            <a:extLst>
              <a:ext uri="{FF2B5EF4-FFF2-40B4-BE49-F238E27FC236}">
                <a16:creationId xmlns:a16="http://schemas.microsoft.com/office/drawing/2014/main" id="{1E03502B-C004-EE86-FE0E-877D53B5636E}"/>
              </a:ext>
            </a:extLst>
          </p:cNvPr>
          <p:cNvCxnSpPr>
            <a:cxnSpLocks/>
          </p:cNvCxnSpPr>
          <p:nvPr/>
        </p:nvCxnSpPr>
        <p:spPr>
          <a:xfrm>
            <a:off x="10789557" y="14498600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箭頭接點 27">
            <a:extLst>
              <a:ext uri="{FF2B5EF4-FFF2-40B4-BE49-F238E27FC236}">
                <a16:creationId xmlns:a16="http://schemas.microsoft.com/office/drawing/2014/main" id="{1F94BC40-C6AE-AF1D-3EE2-E0397AC529DA}"/>
              </a:ext>
            </a:extLst>
          </p:cNvPr>
          <p:cNvCxnSpPr>
            <a:cxnSpLocks/>
          </p:cNvCxnSpPr>
          <p:nvPr/>
        </p:nvCxnSpPr>
        <p:spPr>
          <a:xfrm>
            <a:off x="7995557" y="14498600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箭頭接點 28">
            <a:extLst>
              <a:ext uri="{FF2B5EF4-FFF2-40B4-BE49-F238E27FC236}">
                <a16:creationId xmlns:a16="http://schemas.microsoft.com/office/drawing/2014/main" id="{80E94ADC-E76C-E603-F415-74BCF62E7814}"/>
              </a:ext>
            </a:extLst>
          </p:cNvPr>
          <p:cNvCxnSpPr>
            <a:cxnSpLocks/>
          </p:cNvCxnSpPr>
          <p:nvPr/>
        </p:nvCxnSpPr>
        <p:spPr>
          <a:xfrm>
            <a:off x="9392557" y="14498600"/>
            <a:ext cx="0" cy="72000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3EE70CF6-428F-7714-7501-617C21B22405}"/>
              </a:ext>
            </a:extLst>
          </p:cNvPr>
          <p:cNvSpPr/>
          <p:nvPr/>
        </p:nvSpPr>
        <p:spPr>
          <a:xfrm>
            <a:off x="5708650" y="13702092"/>
            <a:ext cx="5715000" cy="810824"/>
          </a:xfrm>
          <a:prstGeom prst="rect">
            <a:avLst/>
          </a:prstGeom>
          <a:solidFill>
            <a:srgbClr val="FCDA84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4000" b="1" spc="-150" dirty="0">
                <a:solidFill>
                  <a:srgbClr val="9261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Caches (On-Chip)</a:t>
            </a:r>
            <a:endParaRPr kumimoji="1" lang="zh-TW" altLang="en-US" sz="3600" b="1" spc="-150" dirty="0">
              <a:solidFill>
                <a:srgbClr val="9261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文字方塊 48">
                <a:extLst>
                  <a:ext uri="{FF2B5EF4-FFF2-40B4-BE49-F238E27FC236}">
                    <a16:creationId xmlns:a16="http://schemas.microsoft.com/office/drawing/2014/main" id="{1EE23718-E547-EC48-7C98-BC74B9A54792}"/>
                  </a:ext>
                </a:extLst>
              </p:cNvPr>
              <p:cNvSpPr txBox="1"/>
              <p:nvPr/>
            </p:nvSpPr>
            <p:spPr>
              <a:xfrm>
                <a:off x="13618856" y="9332407"/>
                <a:ext cx="2210862" cy="13849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Operational </a:t>
                </a:r>
              </a:p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Intensity </a:t>
                </a:r>
                <a14:m>
                  <m:oMath xmlns:m="http://schemas.openxmlformats.org/officeDocument/2006/math">
                    <m:r>
                      <a:rPr kumimoji="1" lang="en-US" altLang="zh-TW" sz="2800" b="1" i="0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𝑰</m:t>
                    </m:r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kumimoji="1" lang="en-US" altLang="zh-TW" sz="2800" b="1" spc="-1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kumimoji="1" lang="en-US" altLang="zh-TW" sz="2800" b="1" spc="-15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FLOPs/Bytes</a:t>
                </a:r>
                <a:endParaRPr kumimoji="1" lang="zh-TW" altLang="en-US" sz="3200" b="1" dirty="0">
                  <a:solidFill>
                    <a:schemeClr val="accent2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9" name="文字方塊 48">
                <a:extLst>
                  <a:ext uri="{FF2B5EF4-FFF2-40B4-BE49-F238E27FC236}">
                    <a16:creationId xmlns:a16="http://schemas.microsoft.com/office/drawing/2014/main" id="{1EE23718-E547-EC48-7C98-BC74B9A547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18856" y="9332407"/>
                <a:ext cx="2210862" cy="1384995"/>
              </a:xfrm>
              <a:prstGeom prst="rect">
                <a:avLst/>
              </a:prstGeom>
              <a:blipFill>
                <a:blip r:embed="rId3"/>
                <a:stretch>
                  <a:fillRect l="-5714" t="-4545" r="-4571" b="-1090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5" name="直線箭頭接點 54">
            <a:extLst>
              <a:ext uri="{FF2B5EF4-FFF2-40B4-BE49-F238E27FC236}">
                <a16:creationId xmlns:a16="http://schemas.microsoft.com/office/drawing/2014/main" id="{ACB7B036-C307-BB42-542E-F5EA57034F7B}"/>
              </a:ext>
            </a:extLst>
          </p:cNvPr>
          <p:cNvCxnSpPr>
            <a:cxnSpLocks/>
          </p:cNvCxnSpPr>
          <p:nvPr/>
        </p:nvCxnSpPr>
        <p:spPr>
          <a:xfrm>
            <a:off x="7295292" y="9953658"/>
            <a:ext cx="6309564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箭頭接點 55">
            <a:extLst>
              <a:ext uri="{FF2B5EF4-FFF2-40B4-BE49-F238E27FC236}">
                <a16:creationId xmlns:a16="http://schemas.microsoft.com/office/drawing/2014/main" id="{6B836C80-6B21-0390-F5B9-4A89F4E331A7}"/>
              </a:ext>
            </a:extLst>
          </p:cNvPr>
          <p:cNvCxnSpPr>
            <a:cxnSpLocks/>
          </p:cNvCxnSpPr>
          <p:nvPr/>
        </p:nvCxnSpPr>
        <p:spPr>
          <a:xfrm flipH="1" flipV="1">
            <a:off x="7295289" y="5292338"/>
            <a:ext cx="2" cy="4661319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文字方塊 64">
                <a:extLst>
                  <a:ext uri="{FF2B5EF4-FFF2-40B4-BE49-F238E27FC236}">
                    <a16:creationId xmlns:a16="http://schemas.microsoft.com/office/drawing/2014/main" id="{391E57F5-0945-E86C-DF7D-3F403552CDB8}"/>
                  </a:ext>
                </a:extLst>
              </p:cNvPr>
              <p:cNvSpPr txBox="1"/>
              <p:nvPr/>
            </p:nvSpPr>
            <p:spPr>
              <a:xfrm>
                <a:off x="4275775" y="4648206"/>
                <a:ext cx="2865749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Attainable </a:t>
                </a:r>
              </a:p>
              <a:p>
                <a:pPr algn="r"/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Performance (</a:t>
                </a:r>
                <a14:m>
                  <m:oMath xmlns:m="http://schemas.openxmlformats.org/officeDocument/2006/math"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𝑷</m:t>
                    </m:r>
                  </m:oMath>
                </a14:m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algn="r"/>
                <a:r>
                  <a:rPr kumimoji="1" lang="en-US" altLang="zh-TW" sz="2800" b="1" spc="-15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FLOPS</a:t>
                </a:r>
              </a:p>
            </p:txBody>
          </p:sp>
        </mc:Choice>
        <mc:Fallback xmlns="">
          <p:sp>
            <p:nvSpPr>
              <p:cNvPr id="65" name="文字方塊 64">
                <a:extLst>
                  <a:ext uri="{FF2B5EF4-FFF2-40B4-BE49-F238E27FC236}">
                    <a16:creationId xmlns:a16="http://schemas.microsoft.com/office/drawing/2014/main" id="{391E57F5-0945-E86C-DF7D-3F403552C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5775" y="4648206"/>
                <a:ext cx="2865749" cy="1384995"/>
              </a:xfrm>
              <a:prstGeom prst="rect">
                <a:avLst/>
              </a:prstGeom>
              <a:blipFill>
                <a:blip r:embed="rId4"/>
                <a:stretch>
                  <a:fillRect t="-4846" r="-7856" b="-1145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9" name="直線接點 68">
            <a:extLst>
              <a:ext uri="{FF2B5EF4-FFF2-40B4-BE49-F238E27FC236}">
                <a16:creationId xmlns:a16="http://schemas.microsoft.com/office/drawing/2014/main" id="{E557E6BF-6BC1-80F9-A57F-5FBD12619903}"/>
              </a:ext>
            </a:extLst>
          </p:cNvPr>
          <p:cNvCxnSpPr>
            <a:cxnSpLocks/>
          </p:cNvCxnSpPr>
          <p:nvPr/>
        </p:nvCxnSpPr>
        <p:spPr>
          <a:xfrm>
            <a:off x="9790005" y="5319442"/>
            <a:ext cx="0" cy="4634215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接點 72">
            <a:extLst>
              <a:ext uri="{FF2B5EF4-FFF2-40B4-BE49-F238E27FC236}">
                <a16:creationId xmlns:a16="http://schemas.microsoft.com/office/drawing/2014/main" id="{171874E8-FC8A-4DB5-C7F1-433553ED73F1}"/>
              </a:ext>
            </a:extLst>
          </p:cNvPr>
          <p:cNvCxnSpPr>
            <a:cxnSpLocks/>
            <a:endCxn id="76" idx="7"/>
          </p:cNvCxnSpPr>
          <p:nvPr/>
        </p:nvCxnSpPr>
        <p:spPr>
          <a:xfrm flipV="1">
            <a:off x="7295292" y="7632659"/>
            <a:ext cx="2579107" cy="2320999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直線接點 73">
            <a:extLst>
              <a:ext uri="{FF2B5EF4-FFF2-40B4-BE49-F238E27FC236}">
                <a16:creationId xmlns:a16="http://schemas.microsoft.com/office/drawing/2014/main" id="{2FB05A48-E340-619E-714D-2E162642F848}"/>
              </a:ext>
            </a:extLst>
          </p:cNvPr>
          <p:cNvCxnSpPr>
            <a:cxnSpLocks/>
            <a:stCxn id="76" idx="2"/>
          </p:cNvCxnSpPr>
          <p:nvPr/>
        </p:nvCxnSpPr>
        <p:spPr>
          <a:xfrm>
            <a:off x="9643095" y="7727376"/>
            <a:ext cx="3623088" cy="0"/>
          </a:xfrm>
          <a:prstGeom prst="line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7" name="橢圓 76">
            <a:extLst>
              <a:ext uri="{FF2B5EF4-FFF2-40B4-BE49-F238E27FC236}">
                <a16:creationId xmlns:a16="http://schemas.microsoft.com/office/drawing/2014/main" id="{C15120B2-C371-9822-B752-C09DE75729BC}"/>
              </a:ext>
            </a:extLst>
          </p:cNvPr>
          <p:cNvSpPr>
            <a:spLocks noChangeAspect="1"/>
          </p:cNvSpPr>
          <p:nvPr/>
        </p:nvSpPr>
        <p:spPr>
          <a:xfrm>
            <a:off x="9654545" y="9804875"/>
            <a:ext cx="270990" cy="2679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kumimoji="1" lang="zh-TW" altLang="en-US"/>
          </a:p>
        </p:txBody>
      </p:sp>
      <p:sp>
        <p:nvSpPr>
          <p:cNvPr id="89" name="圓形箭號 88">
            <a:extLst>
              <a:ext uri="{FF2B5EF4-FFF2-40B4-BE49-F238E27FC236}">
                <a16:creationId xmlns:a16="http://schemas.microsoft.com/office/drawing/2014/main" id="{91A5312B-DB69-474D-4882-6E9395F8AD8E}"/>
              </a:ext>
            </a:extLst>
          </p:cNvPr>
          <p:cNvSpPr/>
          <p:nvPr/>
        </p:nvSpPr>
        <p:spPr>
          <a:xfrm rot="4530968" flipH="1">
            <a:off x="7686290" y="9351196"/>
            <a:ext cx="617893" cy="65476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800000"/>
              <a:gd name="adj5" fmla="val 529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文字方塊 89">
                <a:extLst>
                  <a:ext uri="{FF2B5EF4-FFF2-40B4-BE49-F238E27FC236}">
                    <a16:creationId xmlns:a16="http://schemas.microsoft.com/office/drawing/2014/main" id="{3B6D9519-B2D0-2FC5-FFA7-ECE8405415EF}"/>
                  </a:ext>
                </a:extLst>
              </p:cNvPr>
              <p:cNvSpPr txBox="1"/>
              <p:nvPr/>
            </p:nvSpPr>
            <p:spPr>
              <a:xfrm>
                <a:off x="6492433" y="10240349"/>
                <a:ext cx="2332690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Memory </a:t>
                </a:r>
                <a:b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Bandwidth</a:t>
                </a:r>
                <a14:m>
                  <m:oMath xmlns:m="http://schemas.openxmlformats.org/officeDocument/2006/math">
                    <m:r>
                      <a:rPr kumimoji="1" lang="en-US" altLang="zh-TW" sz="2800" b="1" spc="-150">
                        <a:latin typeface="Cambria Math" panose="02040503050406030204" pitchFamily="18" charset="0"/>
                      </a:rPr>
                      <m:t>(</m:t>
                    </m:r>
                    <m:r>
                      <a:rPr kumimoji="1" lang="zh-TW" altLang="en-US" sz="2800" b="1" i="1" spc="-150" smtClean="0">
                        <a:latin typeface="Cambria Math" panose="02040503050406030204" pitchFamily="18" charset="0"/>
                      </a:rPr>
                      <m:t>𝜷</m:t>
                    </m:r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kumimoji="1" lang="en-US" altLang="zh-TW" sz="2800" b="1" spc="-1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0" name="文字方塊 89">
                <a:extLst>
                  <a:ext uri="{FF2B5EF4-FFF2-40B4-BE49-F238E27FC236}">
                    <a16:creationId xmlns:a16="http://schemas.microsoft.com/office/drawing/2014/main" id="{3B6D9519-B2D0-2FC5-FFA7-ECE8405415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433" y="10240349"/>
                <a:ext cx="2332690" cy="954107"/>
              </a:xfrm>
              <a:prstGeom prst="rect">
                <a:avLst/>
              </a:prstGeom>
              <a:blipFill>
                <a:blip r:embed="rId5"/>
                <a:stretch>
                  <a:fillRect l="-5405" t="-6579" r="-2162" b="-1710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2" name="直線箭頭接點 91">
            <a:extLst>
              <a:ext uri="{FF2B5EF4-FFF2-40B4-BE49-F238E27FC236}">
                <a16:creationId xmlns:a16="http://schemas.microsoft.com/office/drawing/2014/main" id="{5EC709A5-8051-7CC9-1FA3-A7156931153C}"/>
              </a:ext>
            </a:extLst>
          </p:cNvPr>
          <p:cNvCxnSpPr>
            <a:cxnSpLocks/>
          </p:cNvCxnSpPr>
          <p:nvPr/>
        </p:nvCxnSpPr>
        <p:spPr>
          <a:xfrm>
            <a:off x="7847482" y="9678577"/>
            <a:ext cx="0" cy="669636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4" name="文字方塊 93">
                <a:extLst>
                  <a:ext uri="{FF2B5EF4-FFF2-40B4-BE49-F238E27FC236}">
                    <a16:creationId xmlns:a16="http://schemas.microsoft.com/office/drawing/2014/main" id="{32D54EAB-97CA-11EF-C81E-80CCD5E2610F}"/>
                  </a:ext>
                </a:extLst>
              </p:cNvPr>
              <p:cNvSpPr txBox="1"/>
              <p:nvPr/>
            </p:nvSpPr>
            <p:spPr>
              <a:xfrm>
                <a:off x="9528505" y="10135310"/>
                <a:ext cx="551963" cy="9637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zh-TW" sz="2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1" lang="en-US" altLang="zh-TW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</m:num>
                        <m:den>
                          <m:r>
                            <a:rPr kumimoji="1" lang="en-US" altLang="zh-TW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den>
                      </m:f>
                    </m:oMath>
                  </m:oMathPara>
                </a14:m>
                <a:endParaRPr kumimoji="1" lang="zh-TW" altLang="en-US" sz="2800" b="1" dirty="0"/>
              </a:p>
            </p:txBody>
          </p:sp>
        </mc:Choice>
        <mc:Fallback xmlns="">
          <p:sp>
            <p:nvSpPr>
              <p:cNvPr id="94" name="文字方塊 93">
                <a:extLst>
                  <a:ext uri="{FF2B5EF4-FFF2-40B4-BE49-F238E27FC236}">
                    <a16:creationId xmlns:a16="http://schemas.microsoft.com/office/drawing/2014/main" id="{32D54EAB-97CA-11EF-C81E-80CCD5E261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8505" y="10135310"/>
                <a:ext cx="551963" cy="963733"/>
              </a:xfrm>
              <a:prstGeom prst="rect">
                <a:avLst/>
              </a:prstGeom>
              <a:blipFill>
                <a:blip r:embed="rId6"/>
                <a:stretch>
                  <a:fillRect l="-2273" r="-2273" b="-389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橢圓 75">
            <a:extLst>
              <a:ext uri="{FF2B5EF4-FFF2-40B4-BE49-F238E27FC236}">
                <a16:creationId xmlns:a16="http://schemas.microsoft.com/office/drawing/2014/main" id="{8D0D2964-030A-060B-32B3-1F2969855A9C}"/>
              </a:ext>
            </a:extLst>
          </p:cNvPr>
          <p:cNvSpPr>
            <a:spLocks noChangeAspect="1"/>
          </p:cNvSpPr>
          <p:nvPr/>
        </p:nvSpPr>
        <p:spPr>
          <a:xfrm>
            <a:off x="9643095" y="7593426"/>
            <a:ext cx="270990" cy="267900"/>
          </a:xfrm>
          <a:prstGeom prst="ellipse">
            <a:avLst/>
          </a:prstGeom>
          <a:solidFill>
            <a:schemeClr val="accent6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kumimoji="1" lang="zh-TW" altLang="en-US"/>
          </a:p>
        </p:txBody>
      </p:sp>
      <p:sp>
        <p:nvSpPr>
          <p:cNvPr id="78" name="橢圓 77">
            <a:extLst>
              <a:ext uri="{FF2B5EF4-FFF2-40B4-BE49-F238E27FC236}">
                <a16:creationId xmlns:a16="http://schemas.microsoft.com/office/drawing/2014/main" id="{217F2A56-19B1-8FC9-1E62-5CBE13ABA077}"/>
              </a:ext>
            </a:extLst>
          </p:cNvPr>
          <p:cNvSpPr>
            <a:spLocks noChangeAspect="1"/>
          </p:cNvSpPr>
          <p:nvPr/>
        </p:nvSpPr>
        <p:spPr>
          <a:xfrm>
            <a:off x="7159795" y="7596108"/>
            <a:ext cx="270990" cy="2679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kumimoji="1"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文字方塊 112">
                <a:extLst>
                  <a:ext uri="{FF2B5EF4-FFF2-40B4-BE49-F238E27FC236}">
                    <a16:creationId xmlns:a16="http://schemas.microsoft.com/office/drawing/2014/main" id="{1A274F7F-FC61-96D8-E17C-4F8CCDD2C915}"/>
                  </a:ext>
                </a:extLst>
              </p:cNvPr>
              <p:cNvSpPr txBox="1"/>
              <p:nvPr/>
            </p:nvSpPr>
            <p:spPr>
              <a:xfrm>
                <a:off x="4505867" y="7333881"/>
                <a:ext cx="2731517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Peak Hardware</a:t>
                </a:r>
              </a:p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Performance </a:t>
                </a:r>
                <a14:m>
                  <m:oMath xmlns:m="http://schemas.openxmlformats.org/officeDocument/2006/math">
                    <m:r>
                      <a:rPr kumimoji="1" lang="en-US" altLang="zh-TW" sz="2800" b="1" spc="-150">
                        <a:latin typeface="Cambria Math" panose="02040503050406030204" pitchFamily="18" charset="0"/>
                      </a:rPr>
                      <m:t>(</m:t>
                    </m:r>
                    <m:r>
                      <a:rPr kumimoji="1" lang="zh-TW" altLang="en-US" sz="2800" i="1" smtClean="0">
                        <a:latin typeface="Cambria Math" panose="02040503050406030204" pitchFamily="18" charset="0"/>
                      </a:rPr>
                      <m:t>𝜋</m:t>
                    </m:r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kumimoji="1" lang="en-US" altLang="zh-TW" sz="2800" b="1" spc="-1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3" name="文字方塊 112">
                <a:extLst>
                  <a:ext uri="{FF2B5EF4-FFF2-40B4-BE49-F238E27FC236}">
                    <a16:creationId xmlns:a16="http://schemas.microsoft.com/office/drawing/2014/main" id="{1A274F7F-FC61-96D8-E17C-4F8CCDD2C9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5867" y="7333881"/>
                <a:ext cx="2731517" cy="954107"/>
              </a:xfrm>
              <a:prstGeom prst="rect">
                <a:avLst/>
              </a:prstGeom>
              <a:blipFill>
                <a:blip r:embed="rId7"/>
                <a:stretch>
                  <a:fillRect l="-4630" t="-6579" r="-1852" b="-1710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" name="文字方塊 117">
            <a:extLst>
              <a:ext uri="{FF2B5EF4-FFF2-40B4-BE49-F238E27FC236}">
                <a16:creationId xmlns:a16="http://schemas.microsoft.com/office/drawing/2014/main" id="{6BF26C2E-87A8-9346-3FD5-EB36D177193A}"/>
              </a:ext>
            </a:extLst>
          </p:cNvPr>
          <p:cNvSpPr txBox="1"/>
          <p:nvPr/>
        </p:nvSpPr>
        <p:spPr>
          <a:xfrm>
            <a:off x="7780845" y="5373653"/>
            <a:ext cx="1544683" cy="1006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05256">
              <a:spcAft>
                <a:spcPts val="600"/>
              </a:spcAft>
            </a:pPr>
            <a:r>
              <a:rPr kumimoji="1" lang="en-US" altLang="zh-TW" sz="2772" b="1" kern="1200" spc="-149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Memory</a:t>
            </a:r>
          </a:p>
          <a:p>
            <a:pPr algn="ctr" defTabSz="905256">
              <a:spcAft>
                <a:spcPts val="600"/>
              </a:spcAft>
            </a:pPr>
            <a:r>
              <a:rPr kumimoji="1" lang="en-US" altLang="zh-TW" sz="2772" b="1" kern="1200" spc="-149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Bound</a:t>
            </a:r>
            <a:endParaRPr kumimoji="1" lang="zh-TW" altLang="en-US" sz="2800" b="1" spc="-15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文字方塊 118">
            <a:extLst>
              <a:ext uri="{FF2B5EF4-FFF2-40B4-BE49-F238E27FC236}">
                <a16:creationId xmlns:a16="http://schemas.microsoft.com/office/drawing/2014/main" id="{F60783A2-E342-A300-8733-0E69747BBB47}"/>
              </a:ext>
            </a:extLst>
          </p:cNvPr>
          <p:cNvSpPr txBox="1"/>
          <p:nvPr/>
        </p:nvSpPr>
        <p:spPr>
          <a:xfrm>
            <a:off x="10681245" y="5377552"/>
            <a:ext cx="1715708" cy="1006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05256">
              <a:spcAft>
                <a:spcPts val="600"/>
              </a:spcAft>
            </a:pPr>
            <a:r>
              <a:rPr kumimoji="1" lang="en-US" altLang="zh-TW" sz="2772" b="1" kern="1200" spc="-149" dirty="0">
                <a:solidFill>
                  <a:srgbClr val="2198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Compute</a:t>
            </a:r>
          </a:p>
          <a:p>
            <a:pPr algn="ctr" defTabSz="905256">
              <a:spcAft>
                <a:spcPts val="600"/>
              </a:spcAft>
            </a:pPr>
            <a:r>
              <a:rPr kumimoji="1" lang="en-US" altLang="zh-TW" sz="2772" b="1" kern="1200" spc="-149" dirty="0">
                <a:solidFill>
                  <a:srgbClr val="21984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Bound</a:t>
            </a:r>
            <a:endParaRPr kumimoji="1" lang="zh-TW" altLang="en-US" sz="2800" b="1" spc="-150" dirty="0">
              <a:solidFill>
                <a:srgbClr val="2198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25001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EBF3FBE-1F10-5FF3-1B2F-99B62109A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2157" y="429826"/>
            <a:ext cx="17339786" cy="1899733"/>
          </a:xfrm>
        </p:spPr>
        <p:txBody>
          <a:bodyPr anchor="ctr">
            <a:normAutofit/>
          </a:bodyPr>
          <a:lstStyle/>
          <a:p>
            <a:r>
              <a:rPr kumimoji="1" lang="en-US" altLang="zh-TW" dirty="0"/>
              <a:t>Estimated Execution Time</a:t>
            </a:r>
            <a:endParaRPr kumimoji="1"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46E1F2C-9B00-AFAB-3BA8-E48A24F13053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1382157" y="2759383"/>
                <a:ext cx="10107100" cy="7426887"/>
              </a:xfrm>
            </p:spPr>
            <p:txBody>
              <a:bodyPr>
                <a:normAutofit/>
              </a:bodyPr>
              <a:lstStyle/>
              <a:p>
                <a:r>
                  <a:rPr lang="en-US" altLang="zh-TW" dirty="0"/>
                  <a:t>The execution time is the number of operations divided by performance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sz="4617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TW" sz="4617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TW" sz="4617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sz="4617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en-US" altLang="zh-TW" sz="4617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den>
                    </m:f>
                    <m:r>
                      <a:rPr lang="en-US" altLang="zh-TW" sz="4617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TW" sz="4617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sz="4617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en-US" altLang="zh-TW" sz="4617" b="0" i="1">
                            <a:latin typeface="Cambria Math" panose="02040503050406030204" pitchFamily="18" charset="0"/>
                          </a:rPr>
                          <m:t>𝑚𝑖𝑛</m:t>
                        </m:r>
                        <m:r>
                          <a:rPr lang="en-US" altLang="zh-TW" sz="4617" b="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kumimoji="1" lang="zh-TW" altLang="en-US" sz="4617" b="0" i="1">
                            <a:latin typeface="Cambria Math" panose="02040503050406030204" pitchFamily="18" charset="0"/>
                          </a:rPr>
                          <m:t>𝛽</m:t>
                        </m:r>
                        <m:r>
                          <a:rPr kumimoji="1" lang="en-US" altLang="zh-TW" sz="4617" b="0" i="1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kumimoji="1" lang="en-US" altLang="zh-TW" sz="4617" b="0" i="1">
                            <a:latin typeface="Cambria Math" panose="02040503050406030204" pitchFamily="18" charset="0"/>
                          </a:rPr>
                          <m:t>𝐼</m:t>
                        </m:r>
                        <m:r>
                          <a:rPr kumimoji="1" lang="en-US" altLang="zh-TW" sz="4617" b="0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kumimoji="1" lang="en-US" altLang="zh-TW" sz="4617" b="0" i="1"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en-US" altLang="zh-TW" sz="4617" b="0" i="1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TW" sz="4617" b="0" dirty="0"/>
                          <m:t> </m:t>
                        </m:r>
                      </m:den>
                    </m:f>
                  </m:oMath>
                </a14:m>
                <a:endParaRPr kumimoji="1" lang="en-US" altLang="zh-TW" sz="4617" b="0" dirty="0"/>
              </a:p>
              <a:p>
                <a:r>
                  <a:rPr kumimoji="1" lang="en-US" altLang="zh-TW" sz="4620" dirty="0"/>
                  <a:t>Memory Bound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sz="40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TW" sz="40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altLang="zh-TW" sz="4617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sz="4617" b="0" i="1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kumimoji="1" lang="zh-TW" altLang="en-US" sz="4617" b="0" i="1">
                            <a:latin typeface="Cambria Math" panose="02040503050406030204" pitchFamily="18" charset="0"/>
                          </a:rPr>
                          <m:t>𝛽</m:t>
                        </m:r>
                        <m:r>
                          <a:rPr kumimoji="1" lang="en-US" altLang="zh-TW" sz="4617" b="0" i="1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kumimoji="1" lang="en-US" altLang="zh-TW" sz="4617" b="0" i="1">
                            <a:latin typeface="Cambria Math" panose="02040503050406030204" pitchFamily="18" charset="0"/>
                          </a:rPr>
                          <m:t>𝐼</m:t>
                        </m:r>
                      </m:den>
                    </m:f>
                    <m:r>
                      <a:rPr lang="en-US" altLang="zh-TW" sz="4617" b="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TW" sz="4617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sz="4617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kumimoji="1" lang="zh-TW" altLang="en-US" sz="4617" b="0" i="1">
                            <a:latin typeface="Cambria Math" panose="02040503050406030204" pitchFamily="18" charset="0"/>
                          </a:rPr>
                          <m:t>𝛽</m:t>
                        </m:r>
                        <m:r>
                          <a:rPr kumimoji="1" lang="en-US" altLang="zh-TW" sz="4617" b="0" i="1">
                            <a:latin typeface="Cambria Math" panose="020405030504060302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kumimoji="1" lang="en-US" altLang="zh-TW" sz="4617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kumimoji="1" lang="en-US" altLang="zh-TW" sz="4617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num>
                          <m:den>
                            <m:r>
                              <a:rPr kumimoji="1" lang="en-US" altLang="zh-TW" sz="4617" b="0" i="1" smtClean="0">
                                <a:latin typeface="Cambria Math" panose="02040503050406030204" pitchFamily="18" charset="0"/>
                              </a:rPr>
                              <m:t>𝑀</m:t>
                            </m:r>
                          </m:den>
                        </m:f>
                      </m:den>
                    </m:f>
                    <m:r>
                      <a:rPr lang="en-US" altLang="zh-TW" sz="4617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TW" sz="4617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sz="4617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num>
                      <m:den>
                        <m:r>
                          <a:rPr lang="en-US" altLang="zh-TW" sz="4617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den>
                    </m:f>
                  </m:oMath>
                </a14:m>
                <a:endParaRPr kumimoji="1" lang="en-US" altLang="zh-TW" sz="4617" b="0" dirty="0"/>
              </a:p>
              <a:p>
                <a:r>
                  <a:rPr kumimoji="1" lang="en-US" altLang="zh-TW" sz="4620" dirty="0"/>
                  <a:t>Compute Bound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sz="3200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TW" sz="32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altLang="zh-TW" sz="4000" b="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TW" sz="4000" b="0" i="1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en-US" altLang="zh-TW" sz="4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den>
                    </m:f>
                  </m:oMath>
                </a14:m>
                <a:endParaRPr kumimoji="1" lang="en-US" altLang="zh-TW" sz="4000" b="0" dirty="0"/>
              </a:p>
              <a:p>
                <a:pPr lvl="1"/>
                <a:endParaRPr kumimoji="1" lang="en-US" altLang="zh-TW" sz="3961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D46E1F2C-9B00-AFAB-3BA8-E48A24F1305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382157" y="2759383"/>
                <a:ext cx="10107100" cy="7426887"/>
              </a:xfrm>
              <a:blipFill>
                <a:blip r:embed="rId2"/>
                <a:stretch>
                  <a:fillRect l="-2258" t="-187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群組 24">
            <a:extLst>
              <a:ext uri="{FF2B5EF4-FFF2-40B4-BE49-F238E27FC236}">
                <a16:creationId xmlns:a16="http://schemas.microsoft.com/office/drawing/2014/main" id="{9AC17555-41B2-EF9D-5237-458C10926480}"/>
              </a:ext>
            </a:extLst>
          </p:cNvPr>
          <p:cNvGrpSpPr/>
          <p:nvPr/>
        </p:nvGrpSpPr>
        <p:grpSpPr>
          <a:xfrm>
            <a:off x="10978691" y="2759383"/>
            <a:ext cx="8352514" cy="7426887"/>
            <a:chOff x="9741681" y="4505949"/>
            <a:chExt cx="7828812" cy="7041488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5B5600C-67E6-806C-9638-7296FCE4B28E}"/>
                </a:ext>
              </a:extLst>
            </p:cNvPr>
            <p:cNvSpPr/>
            <p:nvPr/>
          </p:nvSpPr>
          <p:spPr>
            <a:xfrm>
              <a:off x="11616386" y="5890943"/>
              <a:ext cx="2333356" cy="4345196"/>
            </a:xfrm>
            <a:prstGeom prst="rect">
              <a:avLst/>
            </a:prstGeom>
            <a:solidFill>
              <a:srgbClr val="FA8C85">
                <a:alpha val="19947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文字方塊 26">
                  <a:extLst>
                    <a:ext uri="{FF2B5EF4-FFF2-40B4-BE49-F238E27FC236}">
                      <a16:creationId xmlns:a16="http://schemas.microsoft.com/office/drawing/2014/main" id="{759EC2B3-1DB0-5037-2AA8-43138A38D17E}"/>
                    </a:ext>
                  </a:extLst>
                </p:cNvPr>
                <p:cNvSpPr txBox="1"/>
                <p:nvPr/>
              </p:nvSpPr>
              <p:spPr>
                <a:xfrm>
                  <a:off x="15514565" y="10244650"/>
                  <a:ext cx="2055928" cy="13027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905256">
                    <a:spcAft>
                      <a:spcPts val="600"/>
                    </a:spcAft>
                  </a:pPr>
                  <a:r>
                    <a:rPr kumimoji="1" lang="en-US" altLang="zh-TW" sz="2772" b="1" kern="1200" spc="-149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Operational </a:t>
                  </a:r>
                </a:p>
                <a:p>
                  <a:pPr defTabSz="905256">
                    <a:spcAft>
                      <a:spcPts val="600"/>
                    </a:spcAft>
                  </a:pPr>
                  <a:r>
                    <a:rPr kumimoji="1" lang="en-US" altLang="zh-TW" sz="2772" b="1" kern="1200" spc="-149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Intensity </a:t>
                  </a:r>
                  <a14:m>
                    <m:oMath xmlns:m="http://schemas.openxmlformats.org/officeDocument/2006/math">
                      <m:r>
                        <a:rPr kumimoji="1" lang="en-US" altLang="zh-TW" sz="2772" b="1" kern="1200" spc="-149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(</m:t>
                      </m:r>
                      <m:r>
                        <a:rPr kumimoji="1" lang="en-US" altLang="zh-TW" sz="2772" b="1" i="1" kern="1200" spc="-149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𝑰</m:t>
                      </m:r>
                      <m:r>
                        <a:rPr kumimoji="1" lang="en-US" altLang="zh-TW" sz="2772" b="1" i="1" kern="1200" spc="-149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)</m:t>
                      </m:r>
                    </m:oMath>
                  </a14:m>
                  <a:endParaRPr kumimoji="1" lang="en-US" altLang="zh-TW" sz="2772" b="1" kern="1200" spc="-149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  <a:p>
                  <a:pPr defTabSz="905256">
                    <a:spcAft>
                      <a:spcPts val="600"/>
                    </a:spcAft>
                  </a:pPr>
                  <a:r>
                    <a:rPr kumimoji="1" lang="en-US" altLang="zh-TW" sz="2772" b="1" kern="1200" spc="-149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FLOPs/Bytes</a:t>
                  </a:r>
                  <a:endParaRPr kumimoji="1" lang="zh-TW" altLang="en-US" sz="3200" b="1">
                    <a:solidFill>
                      <a:schemeClr val="accent2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27" name="文字方塊 26">
                  <a:extLst>
                    <a:ext uri="{FF2B5EF4-FFF2-40B4-BE49-F238E27FC236}">
                      <a16:creationId xmlns:a16="http://schemas.microsoft.com/office/drawing/2014/main" id="{759EC2B3-1DB0-5037-2AA8-43138A38D17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514565" y="10244650"/>
                  <a:ext cx="2055928" cy="1302787"/>
                </a:xfrm>
                <a:prstGeom prst="rect">
                  <a:avLst/>
                </a:prstGeom>
                <a:blipFill>
                  <a:blip r:embed="rId3"/>
                  <a:stretch>
                    <a:fillRect l="-5747" t="-5505" r="-4023" b="-22018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" name="直線箭頭接點 27">
              <a:extLst>
                <a:ext uri="{FF2B5EF4-FFF2-40B4-BE49-F238E27FC236}">
                  <a16:creationId xmlns:a16="http://schemas.microsoft.com/office/drawing/2014/main" id="{6AE6D873-1D13-7A6F-D1FF-163D1D80268B}"/>
                </a:ext>
              </a:extLst>
            </p:cNvPr>
            <p:cNvCxnSpPr>
              <a:cxnSpLocks/>
            </p:cNvCxnSpPr>
            <p:nvPr/>
          </p:nvCxnSpPr>
          <p:spPr>
            <a:xfrm>
              <a:off x="11616388" y="10250091"/>
              <a:ext cx="5867400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箭頭接點 28">
              <a:extLst>
                <a:ext uri="{FF2B5EF4-FFF2-40B4-BE49-F238E27FC236}">
                  <a16:creationId xmlns:a16="http://schemas.microsoft.com/office/drawing/2014/main" id="{A7FC0804-EA83-311C-4928-C800128DD20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616386" y="5865449"/>
              <a:ext cx="2" cy="4384642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文字方塊 29">
                  <a:extLst>
                    <a:ext uri="{FF2B5EF4-FFF2-40B4-BE49-F238E27FC236}">
                      <a16:creationId xmlns:a16="http://schemas.microsoft.com/office/drawing/2014/main" id="{10F9C173-93ED-D5E3-8CA1-888BBB657BF4}"/>
                    </a:ext>
                  </a:extLst>
                </p:cNvPr>
                <p:cNvSpPr txBox="1"/>
                <p:nvPr/>
              </p:nvSpPr>
              <p:spPr>
                <a:xfrm>
                  <a:off x="9741681" y="4505949"/>
                  <a:ext cx="2481220" cy="14468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 defTabSz="905256">
                    <a:spcAft>
                      <a:spcPts val="600"/>
                    </a:spcAft>
                  </a:pPr>
                  <a:r>
                    <a:rPr kumimoji="1" lang="en-US" altLang="zh-TW" sz="2772" b="1" kern="1200" spc="-149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Attainable </a:t>
                  </a:r>
                </a:p>
                <a:p>
                  <a:pPr algn="r" defTabSz="905256">
                    <a:spcAft>
                      <a:spcPts val="600"/>
                    </a:spcAft>
                  </a:pPr>
                  <a:r>
                    <a:rPr kumimoji="1" lang="en-US" altLang="zh-TW" sz="2772" b="1" kern="1200" spc="-149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Performance (</a:t>
                  </a:r>
                  <a14:m>
                    <m:oMath xmlns:m="http://schemas.openxmlformats.org/officeDocument/2006/math">
                      <m:r>
                        <a:rPr kumimoji="1" lang="en-US" altLang="zh-TW" sz="2772" b="1" i="1" kern="1200" spc="-149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𝑷</m:t>
                      </m:r>
                    </m:oMath>
                  </a14:m>
                  <a:r>
                    <a:rPr kumimoji="1" lang="en-US" altLang="zh-TW" sz="2772" b="1" kern="1200" spc="-149" dirty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)</a:t>
                  </a:r>
                </a:p>
                <a:p>
                  <a:pPr algn="r" defTabSz="905256">
                    <a:spcAft>
                      <a:spcPts val="600"/>
                    </a:spcAft>
                  </a:pPr>
                  <a:r>
                    <a:rPr kumimoji="1" lang="en-US" altLang="zh-TW" sz="2772" b="1" kern="1200" spc="-149" dirty="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FLOPS</a:t>
                  </a:r>
                  <a:endParaRPr kumimoji="1" lang="en-US" altLang="zh-TW" sz="2800" b="1" spc="-15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30" name="文字方塊 29">
                  <a:extLst>
                    <a:ext uri="{FF2B5EF4-FFF2-40B4-BE49-F238E27FC236}">
                      <a16:creationId xmlns:a16="http://schemas.microsoft.com/office/drawing/2014/main" id="{10F9C173-93ED-D5E3-8CA1-888BBB657BF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41681" y="4505949"/>
                  <a:ext cx="2481220" cy="1446807"/>
                </a:xfrm>
                <a:prstGeom prst="rect">
                  <a:avLst/>
                </a:prstGeom>
                <a:blipFill>
                  <a:blip r:embed="rId4"/>
                  <a:stretch>
                    <a:fillRect l="-3687" t="-4800" r="-4608" b="-1040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1" name="直線接點 30">
              <a:extLst>
                <a:ext uri="{FF2B5EF4-FFF2-40B4-BE49-F238E27FC236}">
                  <a16:creationId xmlns:a16="http://schemas.microsoft.com/office/drawing/2014/main" id="{0C296470-9534-C2A0-1696-2AB435385362}"/>
                </a:ext>
              </a:extLst>
            </p:cNvPr>
            <p:cNvCxnSpPr/>
            <p:nvPr/>
          </p:nvCxnSpPr>
          <p:spPr>
            <a:xfrm>
              <a:off x="11616388" y="8155954"/>
              <a:ext cx="5596520" cy="0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接點 31">
              <a:extLst>
                <a:ext uri="{FF2B5EF4-FFF2-40B4-BE49-F238E27FC236}">
                  <a16:creationId xmlns:a16="http://schemas.microsoft.com/office/drawing/2014/main" id="{3714412E-6E02-DD0B-7C1D-2B6ABE258315}"/>
                </a:ext>
              </a:extLst>
            </p:cNvPr>
            <p:cNvCxnSpPr>
              <a:cxnSpLocks/>
            </p:cNvCxnSpPr>
            <p:nvPr/>
          </p:nvCxnSpPr>
          <p:spPr>
            <a:xfrm>
              <a:off x="13936276" y="5890944"/>
              <a:ext cx="0" cy="4359147"/>
            </a:xfrm>
            <a:prstGeom prst="line">
              <a:avLst/>
            </a:prstGeom>
            <a:ln w="22225">
              <a:solidFill>
                <a:schemeClr val="tx1">
                  <a:lumMod val="85000"/>
                  <a:lumOff val="1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接點 32">
              <a:extLst>
                <a:ext uri="{FF2B5EF4-FFF2-40B4-BE49-F238E27FC236}">
                  <a16:creationId xmlns:a16="http://schemas.microsoft.com/office/drawing/2014/main" id="{C58F7700-4694-1BB8-699A-90DD14A9F231}"/>
                </a:ext>
              </a:extLst>
            </p:cNvPr>
            <p:cNvCxnSpPr/>
            <p:nvPr/>
          </p:nvCxnSpPr>
          <p:spPr>
            <a:xfrm flipV="1">
              <a:off x="11616388" y="8155954"/>
              <a:ext cx="2319920" cy="2094137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線接點 33">
              <a:extLst>
                <a:ext uri="{FF2B5EF4-FFF2-40B4-BE49-F238E27FC236}">
                  <a16:creationId xmlns:a16="http://schemas.microsoft.com/office/drawing/2014/main" id="{CF8D3007-8890-D209-235C-A5BCA6AA9026}"/>
                </a:ext>
              </a:extLst>
            </p:cNvPr>
            <p:cNvCxnSpPr>
              <a:cxnSpLocks/>
            </p:cNvCxnSpPr>
            <p:nvPr/>
          </p:nvCxnSpPr>
          <p:spPr>
            <a:xfrm>
              <a:off x="13931265" y="8155953"/>
              <a:ext cx="3281643" cy="0"/>
            </a:xfrm>
            <a:prstGeom prst="line">
              <a:avLst/>
            </a:prstGeom>
            <a:ln w="63500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橢圓 34">
              <a:extLst>
                <a:ext uri="{FF2B5EF4-FFF2-40B4-BE49-F238E27FC236}">
                  <a16:creationId xmlns:a16="http://schemas.microsoft.com/office/drawing/2014/main" id="{E9F29CCC-3962-FE57-5DC9-BFE3D5505B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799661" y="8029953"/>
              <a:ext cx="251999" cy="251999"/>
            </a:xfrm>
            <a:prstGeom prst="ellipse">
              <a:avLst/>
            </a:prstGeom>
            <a:solidFill>
              <a:schemeClr val="accent6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36" name="橢圓 35">
              <a:extLst>
                <a:ext uri="{FF2B5EF4-FFF2-40B4-BE49-F238E27FC236}">
                  <a16:creationId xmlns:a16="http://schemas.microsoft.com/office/drawing/2014/main" id="{0C835FB1-FCEF-3EBF-39F7-E105E447D2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810309" y="10110140"/>
              <a:ext cx="251999" cy="25199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37" name="橢圓 36">
              <a:extLst>
                <a:ext uri="{FF2B5EF4-FFF2-40B4-BE49-F238E27FC236}">
                  <a16:creationId xmlns:a16="http://schemas.microsoft.com/office/drawing/2014/main" id="{E0DD6840-C769-5C1F-2EA0-CA359BF3DC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490387" y="8032476"/>
              <a:ext cx="251999" cy="25199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rtlCol="0" anchor="ctr"/>
            <a:lstStyle/>
            <a:p>
              <a:pPr algn="ctr"/>
              <a:endParaRPr kumimoji="1"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文字方塊 37">
                  <a:extLst>
                    <a:ext uri="{FF2B5EF4-FFF2-40B4-BE49-F238E27FC236}">
                      <a16:creationId xmlns:a16="http://schemas.microsoft.com/office/drawing/2014/main" id="{A328E1BC-9A18-FE1A-42C4-E9A5F887EEB5}"/>
                    </a:ext>
                  </a:extLst>
                </p:cNvPr>
                <p:cNvSpPr txBox="1"/>
                <p:nvPr/>
              </p:nvSpPr>
              <p:spPr>
                <a:xfrm>
                  <a:off x="10942551" y="7797152"/>
                  <a:ext cx="389850" cy="55399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defTabSz="905256"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zh-TW" altLang="en-US" sz="3564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𝜋</m:t>
                        </m:r>
                      </m:oMath>
                    </m:oMathPara>
                  </a14:m>
                  <a:endParaRPr kumimoji="1" lang="zh-TW" altLang="en-US" sz="3600"/>
                </a:p>
              </p:txBody>
            </p:sp>
          </mc:Choice>
          <mc:Fallback xmlns="">
            <p:sp>
              <p:nvSpPr>
                <p:cNvPr id="38" name="文字方塊 37">
                  <a:extLst>
                    <a:ext uri="{FF2B5EF4-FFF2-40B4-BE49-F238E27FC236}">
                      <a16:creationId xmlns:a16="http://schemas.microsoft.com/office/drawing/2014/main" id="{A328E1BC-9A18-FE1A-42C4-E9A5F887EE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42551" y="7797152"/>
                  <a:ext cx="389850" cy="553998"/>
                </a:xfrm>
                <a:prstGeom prst="rect">
                  <a:avLst/>
                </a:prstGeom>
                <a:blipFill>
                  <a:blip r:embed="rId5"/>
                  <a:stretch>
                    <a:fillRect l="-12121" r="-9091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C12DD05E-CBA0-DD07-C3F1-102633243EC0}"/>
                </a:ext>
              </a:extLst>
            </p:cNvPr>
            <p:cNvSpPr/>
            <p:nvPr/>
          </p:nvSpPr>
          <p:spPr>
            <a:xfrm>
              <a:off x="13936276" y="5904895"/>
              <a:ext cx="3264066" cy="4345196"/>
            </a:xfrm>
            <a:prstGeom prst="rect">
              <a:avLst/>
            </a:prstGeom>
            <a:solidFill>
              <a:srgbClr val="92D050">
                <a:alpha val="19947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40" name="文字方塊 39">
              <a:extLst>
                <a:ext uri="{FF2B5EF4-FFF2-40B4-BE49-F238E27FC236}">
                  <a16:creationId xmlns:a16="http://schemas.microsoft.com/office/drawing/2014/main" id="{C0BA3AE6-358F-45C1-E1F4-051ED2C34728}"/>
                </a:ext>
              </a:extLst>
            </p:cNvPr>
            <p:cNvSpPr txBox="1"/>
            <p:nvPr/>
          </p:nvSpPr>
          <p:spPr>
            <a:xfrm>
              <a:off x="12052432" y="5932958"/>
              <a:ext cx="144783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05256">
                <a:spcAft>
                  <a:spcPts val="600"/>
                </a:spcAft>
              </a:pPr>
              <a:r>
                <a:rPr kumimoji="1" lang="en-US" altLang="zh-TW" sz="2772" b="1" kern="1200" spc="-149" dirty="0">
                  <a:solidFill>
                    <a:srgbClr val="C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Memory</a:t>
              </a:r>
            </a:p>
            <a:p>
              <a:pPr algn="ctr" defTabSz="905256">
                <a:spcAft>
                  <a:spcPts val="600"/>
                </a:spcAft>
              </a:pPr>
              <a:r>
                <a:rPr kumimoji="1" lang="en-US" altLang="zh-TW" sz="2772" b="1" kern="1200" spc="-149" dirty="0">
                  <a:solidFill>
                    <a:srgbClr val="C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Bound</a:t>
              </a:r>
              <a:endParaRPr kumimoji="1" lang="zh-TW" altLang="en-US" sz="2800" b="1" spc="-15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文字方塊 40">
              <a:extLst>
                <a:ext uri="{FF2B5EF4-FFF2-40B4-BE49-F238E27FC236}">
                  <a16:creationId xmlns:a16="http://schemas.microsoft.com/office/drawing/2014/main" id="{4B232471-2CAB-29AF-6DC2-72ACF579A4BB}"/>
                </a:ext>
              </a:extLst>
            </p:cNvPr>
            <p:cNvSpPr txBox="1"/>
            <p:nvPr/>
          </p:nvSpPr>
          <p:spPr>
            <a:xfrm>
              <a:off x="14770977" y="5936655"/>
              <a:ext cx="1608133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05256">
                <a:spcAft>
                  <a:spcPts val="600"/>
                </a:spcAft>
              </a:pPr>
              <a:r>
                <a:rPr kumimoji="1" lang="en-US" altLang="zh-TW" sz="2772" b="1" kern="1200" spc="-149">
                  <a:solidFill>
                    <a:srgbClr val="21984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Compute</a:t>
              </a:r>
            </a:p>
            <a:p>
              <a:pPr algn="ctr" defTabSz="905256">
                <a:spcAft>
                  <a:spcPts val="600"/>
                </a:spcAft>
              </a:pPr>
              <a:r>
                <a:rPr kumimoji="1" lang="en-US" altLang="zh-TW" sz="2772" b="1" kern="1200" spc="-149">
                  <a:solidFill>
                    <a:srgbClr val="21984F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Bound</a:t>
              </a:r>
              <a:endParaRPr kumimoji="1" lang="zh-TW" altLang="en-US" sz="2800" b="1" spc="-150">
                <a:solidFill>
                  <a:srgbClr val="21984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圓形箭號 41">
              <a:extLst>
                <a:ext uri="{FF2B5EF4-FFF2-40B4-BE49-F238E27FC236}">
                  <a16:creationId xmlns:a16="http://schemas.microsoft.com/office/drawing/2014/main" id="{8A11F945-1947-13EB-7ACC-3EDD70CBF05F}"/>
                </a:ext>
              </a:extLst>
            </p:cNvPr>
            <p:cNvSpPr/>
            <p:nvPr/>
          </p:nvSpPr>
          <p:spPr>
            <a:xfrm rot="4530968" flipH="1">
              <a:off x="11976673" y="9686899"/>
              <a:ext cx="581217" cy="608879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0800000"/>
                <a:gd name="adj5" fmla="val 5292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文字方塊 42">
                  <a:extLst>
                    <a:ext uri="{FF2B5EF4-FFF2-40B4-BE49-F238E27FC236}">
                      <a16:creationId xmlns:a16="http://schemas.microsoft.com/office/drawing/2014/main" id="{7702D43A-9EDD-6A6C-E475-17A01E0057BC}"/>
                    </a:ext>
                  </a:extLst>
                </p:cNvPr>
                <p:cNvSpPr txBox="1"/>
                <p:nvPr/>
              </p:nvSpPr>
              <p:spPr>
                <a:xfrm>
                  <a:off x="11874844" y="10591765"/>
                  <a:ext cx="510076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905256"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zh-TW" altLang="en-US" sz="2772" b="1" i="1" kern="12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𝜷</m:t>
                        </m:r>
                      </m:oMath>
                    </m:oMathPara>
                  </a14:m>
                  <a:endParaRPr kumimoji="1" lang="zh-TW" altLang="en-US" sz="2800" b="1"/>
                </a:p>
              </p:txBody>
            </p:sp>
          </mc:Choice>
          <mc:Fallback xmlns="">
            <p:sp>
              <p:nvSpPr>
                <p:cNvPr id="43" name="文字方塊 42">
                  <a:extLst>
                    <a:ext uri="{FF2B5EF4-FFF2-40B4-BE49-F238E27FC236}">
                      <a16:creationId xmlns:a16="http://schemas.microsoft.com/office/drawing/2014/main" id="{7702D43A-9EDD-6A6C-E475-17A01E0057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874844" y="10591765"/>
                  <a:ext cx="510076" cy="523220"/>
                </a:xfrm>
                <a:prstGeom prst="rect">
                  <a:avLst/>
                </a:prstGeom>
                <a:blipFill>
                  <a:blip r:embed="rId6"/>
                  <a:stretch>
                    <a:fillRect r="-2273" b="-11111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4" name="直線箭頭接點 43">
              <a:extLst>
                <a:ext uri="{FF2B5EF4-FFF2-40B4-BE49-F238E27FC236}">
                  <a16:creationId xmlns:a16="http://schemas.microsoft.com/office/drawing/2014/main" id="{8F1F414C-4CF2-4A5A-DD3E-A0E4C49B97D8}"/>
                </a:ext>
              </a:extLst>
            </p:cNvPr>
            <p:cNvCxnSpPr>
              <a:cxnSpLocks/>
            </p:cNvCxnSpPr>
            <p:nvPr/>
          </p:nvCxnSpPr>
          <p:spPr>
            <a:xfrm>
              <a:off x="12129882" y="9991338"/>
              <a:ext cx="0" cy="629889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文字方塊 44">
                  <a:extLst>
                    <a:ext uri="{FF2B5EF4-FFF2-40B4-BE49-F238E27FC236}">
                      <a16:creationId xmlns:a16="http://schemas.microsoft.com/office/drawing/2014/main" id="{8F307571-1FEF-1311-7C8E-1A4AF6C3E66A}"/>
                    </a:ext>
                  </a:extLst>
                </p:cNvPr>
                <p:cNvSpPr txBox="1"/>
                <p:nvPr/>
              </p:nvSpPr>
              <p:spPr>
                <a:xfrm>
                  <a:off x="13693101" y="10420961"/>
                  <a:ext cx="513282" cy="9065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905256"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kumimoji="1" lang="en-US" altLang="zh-TW" sz="2772" b="1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fPr>
                          <m:num>
                            <m:r>
                              <a:rPr kumimoji="1" lang="en-US" altLang="zh-TW" sz="2772" b="1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𝝅</m:t>
                            </m:r>
                          </m:num>
                          <m:den>
                            <m:r>
                              <a:rPr kumimoji="1" lang="en-US" altLang="zh-TW" sz="2772" b="1" i="1" kern="12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𝜷</m:t>
                            </m:r>
                          </m:den>
                        </m:f>
                      </m:oMath>
                    </m:oMathPara>
                  </a14:m>
                  <a:endParaRPr kumimoji="1" lang="zh-TW" altLang="en-US" sz="2800" b="1"/>
                </a:p>
              </p:txBody>
            </p:sp>
          </mc:Choice>
          <mc:Fallback xmlns="">
            <p:sp>
              <p:nvSpPr>
                <p:cNvPr id="45" name="文字方塊 44">
                  <a:extLst>
                    <a:ext uri="{FF2B5EF4-FFF2-40B4-BE49-F238E27FC236}">
                      <a16:creationId xmlns:a16="http://schemas.microsoft.com/office/drawing/2014/main" id="{8F307571-1FEF-1311-7C8E-1A4AF6C3E66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693101" y="10420961"/>
                  <a:ext cx="513282" cy="906530"/>
                </a:xfrm>
                <a:prstGeom prst="rect">
                  <a:avLst/>
                </a:prstGeom>
                <a:blipFill>
                  <a:blip r:embed="rId7"/>
                  <a:stretch>
                    <a:fillRect l="-2273" b="-526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991112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25"/>
              <a:t>Fully-Connected</a:t>
            </a:r>
            <a:r>
              <a:rPr lang="en-US" spc="-290"/>
              <a:t> </a:t>
            </a:r>
            <a:r>
              <a:rPr lang="en-US" spc="-140"/>
              <a:t>Layer</a:t>
            </a:r>
            <a:r>
              <a:rPr lang="en-US" spc="-290"/>
              <a:t> </a:t>
            </a:r>
            <a:r>
              <a:rPr lang="en-US" spc="-180"/>
              <a:t>(Linear</a:t>
            </a:r>
            <a:r>
              <a:rPr lang="en-US" spc="-290"/>
              <a:t> </a:t>
            </a:r>
            <a:r>
              <a:rPr lang="en-US" spc="-210"/>
              <a:t>Layer)</a:t>
            </a:r>
            <a:endParaRPr lang="en-US" spc="-210" dirty="0"/>
          </a:p>
        </p:txBody>
      </p:sp>
      <p:sp>
        <p:nvSpPr>
          <p:cNvPr id="114" name="object 11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lang="en-US" altLang="zh-TW" spc="75" smtClean="0"/>
              <a:t>9</a:t>
            </a:fld>
            <a:endParaRPr lang="en-US" altLang="zh-TW" spc="75" dirty="0"/>
          </a:p>
        </p:txBody>
      </p:sp>
      <p:grpSp>
        <p:nvGrpSpPr>
          <p:cNvPr id="10" name="object 10"/>
          <p:cNvGrpSpPr/>
          <p:nvPr/>
        </p:nvGrpSpPr>
        <p:grpSpPr>
          <a:xfrm>
            <a:off x="16484335" y="5366465"/>
            <a:ext cx="815975" cy="815975"/>
            <a:chOff x="16382407" y="3879839"/>
            <a:chExt cx="815975" cy="815975"/>
          </a:xfrm>
        </p:grpSpPr>
        <p:sp>
          <p:nvSpPr>
            <p:cNvPr id="11" name="object 11"/>
            <p:cNvSpPr/>
            <p:nvPr/>
          </p:nvSpPr>
          <p:spPr>
            <a:xfrm>
              <a:off x="16398288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9" y="5444"/>
                  </a:lnTo>
                  <a:lnTo>
                    <a:pt x="277381" y="16332"/>
                  </a:lnTo>
                  <a:lnTo>
                    <a:pt x="233365" y="32665"/>
                  </a:lnTo>
                  <a:lnTo>
                    <a:pt x="191171" y="54442"/>
                  </a:lnTo>
                  <a:lnTo>
                    <a:pt x="151318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18" y="702296"/>
                  </a:lnTo>
                  <a:lnTo>
                    <a:pt x="191171" y="729518"/>
                  </a:lnTo>
                  <a:lnTo>
                    <a:pt x="233365" y="751295"/>
                  </a:lnTo>
                  <a:lnTo>
                    <a:pt x="277381" y="767627"/>
                  </a:lnTo>
                  <a:lnTo>
                    <a:pt x="322699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4" y="778516"/>
                  </a:lnTo>
                  <a:lnTo>
                    <a:pt x="506572" y="767627"/>
                  </a:lnTo>
                  <a:lnTo>
                    <a:pt x="550589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4" y="632639"/>
                  </a:lnTo>
                  <a:lnTo>
                    <a:pt x="729514" y="592785"/>
                  </a:lnTo>
                  <a:lnTo>
                    <a:pt x="751289" y="550590"/>
                  </a:lnTo>
                  <a:lnTo>
                    <a:pt x="767621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1" y="277386"/>
                  </a:lnTo>
                  <a:lnTo>
                    <a:pt x="751289" y="233369"/>
                  </a:lnTo>
                  <a:lnTo>
                    <a:pt x="729514" y="191174"/>
                  </a:lnTo>
                  <a:lnTo>
                    <a:pt x="702294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89" y="32665"/>
                  </a:lnTo>
                  <a:lnTo>
                    <a:pt x="506572" y="16332"/>
                  </a:lnTo>
                  <a:lnTo>
                    <a:pt x="461254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6398282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6699510" y="5494290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y</a:t>
            </a:r>
            <a:r>
              <a:rPr sz="3375" spc="-165" baseline="-19753" dirty="0">
                <a:latin typeface="Cambria"/>
                <a:cs typeface="Cambria"/>
              </a:rPr>
              <a:t>2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5077844" y="5366465"/>
            <a:ext cx="815975" cy="815975"/>
            <a:chOff x="14975916" y="3879839"/>
            <a:chExt cx="815975" cy="815975"/>
          </a:xfrm>
        </p:grpSpPr>
        <p:sp>
          <p:nvSpPr>
            <p:cNvPr id="15" name="object 15"/>
            <p:cNvSpPr/>
            <p:nvPr/>
          </p:nvSpPr>
          <p:spPr>
            <a:xfrm>
              <a:off x="14991797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9" y="0"/>
                  </a:moveTo>
                  <a:lnTo>
                    <a:pt x="368801" y="0"/>
                  </a:lnTo>
                  <a:lnTo>
                    <a:pt x="322703" y="5444"/>
                  </a:lnTo>
                  <a:lnTo>
                    <a:pt x="277386" y="16332"/>
                  </a:lnTo>
                  <a:lnTo>
                    <a:pt x="233369" y="32665"/>
                  </a:lnTo>
                  <a:lnTo>
                    <a:pt x="191174" y="54442"/>
                  </a:lnTo>
                  <a:lnTo>
                    <a:pt x="151320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20" y="702296"/>
                  </a:lnTo>
                  <a:lnTo>
                    <a:pt x="191174" y="729518"/>
                  </a:lnTo>
                  <a:lnTo>
                    <a:pt x="233369" y="751295"/>
                  </a:lnTo>
                  <a:lnTo>
                    <a:pt x="277386" y="767627"/>
                  </a:lnTo>
                  <a:lnTo>
                    <a:pt x="322703" y="778516"/>
                  </a:lnTo>
                  <a:lnTo>
                    <a:pt x="368801" y="783960"/>
                  </a:lnTo>
                  <a:lnTo>
                    <a:pt x="415159" y="783960"/>
                  </a:lnTo>
                  <a:lnTo>
                    <a:pt x="461256" y="778516"/>
                  </a:lnTo>
                  <a:lnTo>
                    <a:pt x="506574" y="767627"/>
                  </a:lnTo>
                  <a:lnTo>
                    <a:pt x="550590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6" y="632639"/>
                  </a:lnTo>
                  <a:lnTo>
                    <a:pt x="729518" y="592785"/>
                  </a:lnTo>
                  <a:lnTo>
                    <a:pt x="751295" y="550590"/>
                  </a:lnTo>
                  <a:lnTo>
                    <a:pt x="767627" y="506574"/>
                  </a:lnTo>
                  <a:lnTo>
                    <a:pt x="778516" y="461256"/>
                  </a:lnTo>
                  <a:lnTo>
                    <a:pt x="783960" y="415159"/>
                  </a:lnTo>
                  <a:lnTo>
                    <a:pt x="783960" y="368801"/>
                  </a:lnTo>
                  <a:lnTo>
                    <a:pt x="778516" y="322703"/>
                  </a:lnTo>
                  <a:lnTo>
                    <a:pt x="767627" y="277386"/>
                  </a:lnTo>
                  <a:lnTo>
                    <a:pt x="751295" y="233369"/>
                  </a:lnTo>
                  <a:lnTo>
                    <a:pt x="729518" y="191174"/>
                  </a:lnTo>
                  <a:lnTo>
                    <a:pt x="702296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90" y="32665"/>
                  </a:lnTo>
                  <a:lnTo>
                    <a:pt x="506574" y="16332"/>
                  </a:lnTo>
                  <a:lnTo>
                    <a:pt x="461256" y="5444"/>
                  </a:lnTo>
                  <a:lnTo>
                    <a:pt x="415159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4991791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5293019" y="5494290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y</a:t>
            </a:r>
            <a:r>
              <a:rPr sz="3375" spc="-165" baseline="-19753" dirty="0">
                <a:latin typeface="Cambria"/>
                <a:cs typeface="Cambria"/>
              </a:rPr>
              <a:t>1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3671364" y="5366465"/>
            <a:ext cx="815975" cy="815975"/>
            <a:chOff x="13569436" y="3879839"/>
            <a:chExt cx="815975" cy="815975"/>
          </a:xfrm>
        </p:grpSpPr>
        <p:sp>
          <p:nvSpPr>
            <p:cNvPr id="19" name="object 19"/>
            <p:cNvSpPr/>
            <p:nvPr/>
          </p:nvSpPr>
          <p:spPr>
            <a:xfrm>
              <a:off x="13585313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3585311" y="3895714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3886526" y="5492373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y</a:t>
            </a:r>
            <a:r>
              <a:rPr sz="3375" spc="-165" baseline="-19753" dirty="0">
                <a:latin typeface="Cambria"/>
                <a:cs typeface="Cambria"/>
              </a:rPr>
              <a:t>0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7890828" y="3712713"/>
            <a:ext cx="815975" cy="815975"/>
            <a:chOff x="17788900" y="2226087"/>
            <a:chExt cx="815975" cy="815975"/>
          </a:xfrm>
        </p:grpSpPr>
        <p:sp>
          <p:nvSpPr>
            <p:cNvPr id="23" name="object 23"/>
            <p:cNvSpPr/>
            <p:nvPr/>
          </p:nvSpPr>
          <p:spPr>
            <a:xfrm>
              <a:off x="17804777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7804775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8106001" y="3840539"/>
            <a:ext cx="38544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10" dirty="0">
                <a:latin typeface="Times New Roman"/>
                <a:cs typeface="Times New Roman"/>
              </a:rPr>
              <a:t>x</a:t>
            </a:r>
            <a:r>
              <a:rPr sz="3375" spc="-165" baseline="-19753" dirty="0">
                <a:latin typeface="Cambria"/>
                <a:cs typeface="Cambria"/>
              </a:rPr>
              <a:t>4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6484335" y="3712713"/>
            <a:ext cx="815975" cy="815975"/>
            <a:chOff x="16382407" y="2226087"/>
            <a:chExt cx="815975" cy="815975"/>
          </a:xfrm>
        </p:grpSpPr>
        <p:sp>
          <p:nvSpPr>
            <p:cNvPr id="27" name="object 27"/>
            <p:cNvSpPr/>
            <p:nvPr/>
          </p:nvSpPr>
          <p:spPr>
            <a:xfrm>
              <a:off x="16398288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9" y="5444"/>
                  </a:lnTo>
                  <a:lnTo>
                    <a:pt x="277381" y="16332"/>
                  </a:lnTo>
                  <a:lnTo>
                    <a:pt x="233365" y="32665"/>
                  </a:lnTo>
                  <a:lnTo>
                    <a:pt x="191171" y="54442"/>
                  </a:lnTo>
                  <a:lnTo>
                    <a:pt x="151318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18" y="702296"/>
                  </a:lnTo>
                  <a:lnTo>
                    <a:pt x="191171" y="729518"/>
                  </a:lnTo>
                  <a:lnTo>
                    <a:pt x="233365" y="751295"/>
                  </a:lnTo>
                  <a:lnTo>
                    <a:pt x="277381" y="767627"/>
                  </a:lnTo>
                  <a:lnTo>
                    <a:pt x="322699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4" y="778516"/>
                  </a:lnTo>
                  <a:lnTo>
                    <a:pt x="506572" y="767627"/>
                  </a:lnTo>
                  <a:lnTo>
                    <a:pt x="550589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4" y="632639"/>
                  </a:lnTo>
                  <a:lnTo>
                    <a:pt x="729514" y="592785"/>
                  </a:lnTo>
                  <a:lnTo>
                    <a:pt x="751289" y="550590"/>
                  </a:lnTo>
                  <a:lnTo>
                    <a:pt x="767621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1" y="277386"/>
                  </a:lnTo>
                  <a:lnTo>
                    <a:pt x="751289" y="233369"/>
                  </a:lnTo>
                  <a:lnTo>
                    <a:pt x="729514" y="191174"/>
                  </a:lnTo>
                  <a:lnTo>
                    <a:pt x="702294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89" y="32665"/>
                  </a:lnTo>
                  <a:lnTo>
                    <a:pt x="506572" y="16332"/>
                  </a:lnTo>
                  <a:lnTo>
                    <a:pt x="461254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639828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6699300" y="3838622"/>
            <a:ext cx="386080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3150" i="1" spc="-105" dirty="0">
                <a:latin typeface="Times New Roman"/>
                <a:cs typeface="Times New Roman"/>
              </a:rPr>
              <a:t>x</a:t>
            </a:r>
            <a:r>
              <a:rPr sz="3375" spc="-157" baseline="-19753" dirty="0">
                <a:latin typeface="Cambria"/>
                <a:cs typeface="Cambria"/>
              </a:rPr>
              <a:t>3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2264873" y="3712713"/>
            <a:ext cx="3629025" cy="815975"/>
            <a:chOff x="12162945" y="2226087"/>
            <a:chExt cx="3629025" cy="815975"/>
          </a:xfrm>
        </p:grpSpPr>
        <p:sp>
          <p:nvSpPr>
            <p:cNvPr id="31" name="object 31"/>
            <p:cNvSpPr/>
            <p:nvPr/>
          </p:nvSpPr>
          <p:spPr>
            <a:xfrm>
              <a:off x="14991797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9" y="0"/>
                  </a:moveTo>
                  <a:lnTo>
                    <a:pt x="368801" y="0"/>
                  </a:lnTo>
                  <a:lnTo>
                    <a:pt x="322703" y="5444"/>
                  </a:lnTo>
                  <a:lnTo>
                    <a:pt x="277386" y="16332"/>
                  </a:lnTo>
                  <a:lnTo>
                    <a:pt x="233369" y="32665"/>
                  </a:lnTo>
                  <a:lnTo>
                    <a:pt x="191174" y="54442"/>
                  </a:lnTo>
                  <a:lnTo>
                    <a:pt x="151320" y="81663"/>
                  </a:lnTo>
                  <a:lnTo>
                    <a:pt x="114329" y="114329"/>
                  </a:lnTo>
                  <a:lnTo>
                    <a:pt x="81663" y="151320"/>
                  </a:lnTo>
                  <a:lnTo>
                    <a:pt x="54442" y="191174"/>
                  </a:lnTo>
                  <a:lnTo>
                    <a:pt x="32665" y="233369"/>
                  </a:lnTo>
                  <a:lnTo>
                    <a:pt x="16332" y="277386"/>
                  </a:lnTo>
                  <a:lnTo>
                    <a:pt x="5444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4" y="461256"/>
                  </a:lnTo>
                  <a:lnTo>
                    <a:pt x="16332" y="506574"/>
                  </a:lnTo>
                  <a:lnTo>
                    <a:pt x="32665" y="550590"/>
                  </a:lnTo>
                  <a:lnTo>
                    <a:pt x="54442" y="592785"/>
                  </a:lnTo>
                  <a:lnTo>
                    <a:pt x="81663" y="632639"/>
                  </a:lnTo>
                  <a:lnTo>
                    <a:pt x="114329" y="669631"/>
                  </a:lnTo>
                  <a:lnTo>
                    <a:pt x="151320" y="702296"/>
                  </a:lnTo>
                  <a:lnTo>
                    <a:pt x="191174" y="729518"/>
                  </a:lnTo>
                  <a:lnTo>
                    <a:pt x="233369" y="751295"/>
                  </a:lnTo>
                  <a:lnTo>
                    <a:pt x="277386" y="767627"/>
                  </a:lnTo>
                  <a:lnTo>
                    <a:pt x="322703" y="778516"/>
                  </a:lnTo>
                  <a:lnTo>
                    <a:pt x="368801" y="783960"/>
                  </a:lnTo>
                  <a:lnTo>
                    <a:pt x="415159" y="783960"/>
                  </a:lnTo>
                  <a:lnTo>
                    <a:pt x="461256" y="778516"/>
                  </a:lnTo>
                  <a:lnTo>
                    <a:pt x="506574" y="767627"/>
                  </a:lnTo>
                  <a:lnTo>
                    <a:pt x="550590" y="751295"/>
                  </a:lnTo>
                  <a:lnTo>
                    <a:pt x="592785" y="729518"/>
                  </a:lnTo>
                  <a:lnTo>
                    <a:pt x="632639" y="702296"/>
                  </a:lnTo>
                  <a:lnTo>
                    <a:pt x="669631" y="669631"/>
                  </a:lnTo>
                  <a:lnTo>
                    <a:pt x="702296" y="632639"/>
                  </a:lnTo>
                  <a:lnTo>
                    <a:pt x="729518" y="592785"/>
                  </a:lnTo>
                  <a:lnTo>
                    <a:pt x="751295" y="550590"/>
                  </a:lnTo>
                  <a:lnTo>
                    <a:pt x="767627" y="506574"/>
                  </a:lnTo>
                  <a:lnTo>
                    <a:pt x="778516" y="461256"/>
                  </a:lnTo>
                  <a:lnTo>
                    <a:pt x="783960" y="415159"/>
                  </a:lnTo>
                  <a:lnTo>
                    <a:pt x="783960" y="368801"/>
                  </a:lnTo>
                  <a:lnTo>
                    <a:pt x="778516" y="322703"/>
                  </a:lnTo>
                  <a:lnTo>
                    <a:pt x="767627" y="277386"/>
                  </a:lnTo>
                  <a:lnTo>
                    <a:pt x="751295" y="233369"/>
                  </a:lnTo>
                  <a:lnTo>
                    <a:pt x="729518" y="191174"/>
                  </a:lnTo>
                  <a:lnTo>
                    <a:pt x="702296" y="151320"/>
                  </a:lnTo>
                  <a:lnTo>
                    <a:pt x="669631" y="114329"/>
                  </a:lnTo>
                  <a:lnTo>
                    <a:pt x="632639" y="81663"/>
                  </a:lnTo>
                  <a:lnTo>
                    <a:pt x="592785" y="54442"/>
                  </a:lnTo>
                  <a:lnTo>
                    <a:pt x="550590" y="32665"/>
                  </a:lnTo>
                  <a:lnTo>
                    <a:pt x="506574" y="16332"/>
                  </a:lnTo>
                  <a:lnTo>
                    <a:pt x="461256" y="5444"/>
                  </a:lnTo>
                  <a:lnTo>
                    <a:pt x="415159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499179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358531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3585311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2178822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415155" y="0"/>
                  </a:moveTo>
                  <a:lnTo>
                    <a:pt x="368797" y="0"/>
                  </a:lnTo>
                  <a:lnTo>
                    <a:pt x="322698" y="5444"/>
                  </a:lnTo>
                  <a:lnTo>
                    <a:pt x="277380" y="16332"/>
                  </a:lnTo>
                  <a:lnTo>
                    <a:pt x="233363" y="32665"/>
                  </a:lnTo>
                  <a:lnTo>
                    <a:pt x="191167" y="54442"/>
                  </a:lnTo>
                  <a:lnTo>
                    <a:pt x="151313" y="81663"/>
                  </a:lnTo>
                  <a:lnTo>
                    <a:pt x="114321" y="114329"/>
                  </a:lnTo>
                  <a:lnTo>
                    <a:pt x="81658" y="151320"/>
                  </a:lnTo>
                  <a:lnTo>
                    <a:pt x="54438" y="191174"/>
                  </a:lnTo>
                  <a:lnTo>
                    <a:pt x="32663" y="233369"/>
                  </a:lnTo>
                  <a:lnTo>
                    <a:pt x="16331" y="277386"/>
                  </a:lnTo>
                  <a:lnTo>
                    <a:pt x="5443" y="322703"/>
                  </a:lnTo>
                  <a:lnTo>
                    <a:pt x="0" y="368801"/>
                  </a:lnTo>
                  <a:lnTo>
                    <a:pt x="0" y="415159"/>
                  </a:lnTo>
                  <a:lnTo>
                    <a:pt x="5443" y="461256"/>
                  </a:lnTo>
                  <a:lnTo>
                    <a:pt x="16331" y="506574"/>
                  </a:lnTo>
                  <a:lnTo>
                    <a:pt x="32663" y="550590"/>
                  </a:lnTo>
                  <a:lnTo>
                    <a:pt x="54438" y="592785"/>
                  </a:lnTo>
                  <a:lnTo>
                    <a:pt x="81658" y="632639"/>
                  </a:lnTo>
                  <a:lnTo>
                    <a:pt x="114321" y="669631"/>
                  </a:lnTo>
                  <a:lnTo>
                    <a:pt x="151313" y="702296"/>
                  </a:lnTo>
                  <a:lnTo>
                    <a:pt x="191167" y="729518"/>
                  </a:lnTo>
                  <a:lnTo>
                    <a:pt x="233363" y="751295"/>
                  </a:lnTo>
                  <a:lnTo>
                    <a:pt x="277380" y="767627"/>
                  </a:lnTo>
                  <a:lnTo>
                    <a:pt x="322698" y="778516"/>
                  </a:lnTo>
                  <a:lnTo>
                    <a:pt x="368797" y="783960"/>
                  </a:lnTo>
                  <a:lnTo>
                    <a:pt x="415155" y="783960"/>
                  </a:lnTo>
                  <a:lnTo>
                    <a:pt x="461253" y="778516"/>
                  </a:lnTo>
                  <a:lnTo>
                    <a:pt x="506571" y="767627"/>
                  </a:lnTo>
                  <a:lnTo>
                    <a:pt x="550587" y="751295"/>
                  </a:lnTo>
                  <a:lnTo>
                    <a:pt x="592781" y="729518"/>
                  </a:lnTo>
                  <a:lnTo>
                    <a:pt x="632633" y="702296"/>
                  </a:lnTo>
                  <a:lnTo>
                    <a:pt x="669623" y="669631"/>
                  </a:lnTo>
                  <a:lnTo>
                    <a:pt x="702289" y="632639"/>
                  </a:lnTo>
                  <a:lnTo>
                    <a:pt x="729510" y="592785"/>
                  </a:lnTo>
                  <a:lnTo>
                    <a:pt x="751287" y="550590"/>
                  </a:lnTo>
                  <a:lnTo>
                    <a:pt x="767620" y="506574"/>
                  </a:lnTo>
                  <a:lnTo>
                    <a:pt x="778508" y="461256"/>
                  </a:lnTo>
                  <a:lnTo>
                    <a:pt x="783952" y="415159"/>
                  </a:lnTo>
                  <a:lnTo>
                    <a:pt x="783952" y="368801"/>
                  </a:lnTo>
                  <a:lnTo>
                    <a:pt x="778508" y="322703"/>
                  </a:lnTo>
                  <a:lnTo>
                    <a:pt x="767620" y="277386"/>
                  </a:lnTo>
                  <a:lnTo>
                    <a:pt x="751287" y="233369"/>
                  </a:lnTo>
                  <a:lnTo>
                    <a:pt x="729510" y="191174"/>
                  </a:lnTo>
                  <a:lnTo>
                    <a:pt x="702289" y="151320"/>
                  </a:lnTo>
                  <a:lnTo>
                    <a:pt x="669623" y="114329"/>
                  </a:lnTo>
                  <a:lnTo>
                    <a:pt x="632633" y="81663"/>
                  </a:lnTo>
                  <a:lnTo>
                    <a:pt x="592781" y="54442"/>
                  </a:lnTo>
                  <a:lnTo>
                    <a:pt x="550587" y="32665"/>
                  </a:lnTo>
                  <a:lnTo>
                    <a:pt x="506571" y="16332"/>
                  </a:lnTo>
                  <a:lnTo>
                    <a:pt x="461253" y="5444"/>
                  </a:lnTo>
                  <a:lnTo>
                    <a:pt x="415155" y="0"/>
                  </a:lnTo>
                  <a:close/>
                </a:path>
              </a:pathLst>
            </a:custGeom>
            <a:solidFill>
              <a:srgbClr val="85BF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2178820" y="2241962"/>
              <a:ext cx="784225" cy="784225"/>
            </a:xfrm>
            <a:custGeom>
              <a:avLst/>
              <a:gdLst/>
              <a:ahLst/>
              <a:cxnLst/>
              <a:rect l="l" t="t" r="r" b="b"/>
              <a:pathLst>
                <a:path w="784225" h="784225">
                  <a:moveTo>
                    <a:pt x="669631" y="114329"/>
                  </a:moveTo>
                  <a:lnTo>
                    <a:pt x="702296" y="151320"/>
                  </a:lnTo>
                  <a:lnTo>
                    <a:pt x="729518" y="191174"/>
                  </a:lnTo>
                  <a:lnTo>
                    <a:pt x="751295" y="233369"/>
                  </a:lnTo>
                  <a:lnTo>
                    <a:pt x="767627" y="277386"/>
                  </a:lnTo>
                  <a:lnTo>
                    <a:pt x="778516" y="322703"/>
                  </a:lnTo>
                  <a:lnTo>
                    <a:pt x="783960" y="368801"/>
                  </a:lnTo>
                  <a:lnTo>
                    <a:pt x="783960" y="415159"/>
                  </a:lnTo>
                  <a:lnTo>
                    <a:pt x="778516" y="461256"/>
                  </a:lnTo>
                  <a:lnTo>
                    <a:pt x="767627" y="506574"/>
                  </a:lnTo>
                  <a:lnTo>
                    <a:pt x="751295" y="550590"/>
                  </a:lnTo>
                  <a:lnTo>
                    <a:pt x="729518" y="592785"/>
                  </a:lnTo>
                  <a:lnTo>
                    <a:pt x="702296" y="632639"/>
                  </a:lnTo>
                  <a:lnTo>
                    <a:pt x="669631" y="669631"/>
                  </a:lnTo>
                  <a:lnTo>
                    <a:pt x="632639" y="702296"/>
                  </a:lnTo>
                  <a:lnTo>
                    <a:pt x="592785" y="729518"/>
                  </a:lnTo>
                  <a:lnTo>
                    <a:pt x="550590" y="751295"/>
                  </a:lnTo>
                  <a:lnTo>
                    <a:pt x="506574" y="767627"/>
                  </a:lnTo>
                  <a:lnTo>
                    <a:pt x="461256" y="778516"/>
                  </a:lnTo>
                  <a:lnTo>
                    <a:pt x="415159" y="783960"/>
                  </a:lnTo>
                  <a:lnTo>
                    <a:pt x="368801" y="783960"/>
                  </a:lnTo>
                  <a:lnTo>
                    <a:pt x="322703" y="778516"/>
                  </a:lnTo>
                  <a:lnTo>
                    <a:pt x="277386" y="767627"/>
                  </a:lnTo>
                  <a:lnTo>
                    <a:pt x="233369" y="751295"/>
                  </a:lnTo>
                  <a:lnTo>
                    <a:pt x="191174" y="729518"/>
                  </a:lnTo>
                  <a:lnTo>
                    <a:pt x="151320" y="702296"/>
                  </a:lnTo>
                  <a:lnTo>
                    <a:pt x="114329" y="669631"/>
                  </a:lnTo>
                  <a:lnTo>
                    <a:pt x="81663" y="632639"/>
                  </a:lnTo>
                  <a:lnTo>
                    <a:pt x="54442" y="592785"/>
                  </a:lnTo>
                  <a:lnTo>
                    <a:pt x="32665" y="550590"/>
                  </a:lnTo>
                  <a:lnTo>
                    <a:pt x="16332" y="506574"/>
                  </a:lnTo>
                  <a:lnTo>
                    <a:pt x="5444" y="461256"/>
                  </a:lnTo>
                  <a:lnTo>
                    <a:pt x="0" y="415159"/>
                  </a:lnTo>
                  <a:lnTo>
                    <a:pt x="0" y="368801"/>
                  </a:lnTo>
                  <a:lnTo>
                    <a:pt x="5444" y="322703"/>
                  </a:lnTo>
                  <a:lnTo>
                    <a:pt x="16332" y="277386"/>
                  </a:lnTo>
                  <a:lnTo>
                    <a:pt x="32665" y="233369"/>
                  </a:lnTo>
                  <a:lnTo>
                    <a:pt x="54442" y="191174"/>
                  </a:lnTo>
                  <a:lnTo>
                    <a:pt x="81663" y="151320"/>
                  </a:lnTo>
                  <a:lnTo>
                    <a:pt x="114329" y="114329"/>
                  </a:lnTo>
                  <a:lnTo>
                    <a:pt x="151320" y="81663"/>
                  </a:lnTo>
                  <a:lnTo>
                    <a:pt x="191174" y="54442"/>
                  </a:lnTo>
                  <a:lnTo>
                    <a:pt x="233369" y="32665"/>
                  </a:lnTo>
                  <a:lnTo>
                    <a:pt x="277386" y="16332"/>
                  </a:lnTo>
                  <a:lnTo>
                    <a:pt x="322703" y="5444"/>
                  </a:lnTo>
                  <a:lnTo>
                    <a:pt x="368801" y="0"/>
                  </a:lnTo>
                  <a:lnTo>
                    <a:pt x="415159" y="0"/>
                  </a:lnTo>
                  <a:lnTo>
                    <a:pt x="461256" y="5444"/>
                  </a:lnTo>
                  <a:lnTo>
                    <a:pt x="506574" y="16332"/>
                  </a:lnTo>
                  <a:lnTo>
                    <a:pt x="550590" y="32665"/>
                  </a:lnTo>
                  <a:lnTo>
                    <a:pt x="592785" y="54442"/>
                  </a:lnTo>
                  <a:lnTo>
                    <a:pt x="632639" y="81663"/>
                  </a:lnTo>
                  <a:lnTo>
                    <a:pt x="669631" y="114329"/>
                  </a:lnTo>
                  <a:close/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12453181" y="3840539"/>
            <a:ext cx="3240405" cy="5111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135"/>
              </a:spcBef>
              <a:tabLst>
                <a:tab pos="1471295" algn="l"/>
                <a:tab pos="2875280" algn="l"/>
              </a:tabLst>
            </a:pPr>
            <a:r>
              <a:rPr sz="3150" i="1" spc="-95" dirty="0">
                <a:latin typeface="Times New Roman"/>
                <a:cs typeface="Times New Roman"/>
              </a:rPr>
              <a:t>x</a:t>
            </a:r>
            <a:r>
              <a:rPr sz="3375" spc="-142" baseline="-19753" dirty="0">
                <a:latin typeface="Cambria"/>
                <a:cs typeface="Cambria"/>
              </a:rPr>
              <a:t>0	</a:t>
            </a:r>
            <a:r>
              <a:rPr sz="3150" i="1" spc="-110" dirty="0">
                <a:latin typeface="Times New Roman"/>
                <a:cs typeface="Times New Roman"/>
              </a:rPr>
              <a:t>x</a:t>
            </a:r>
            <a:r>
              <a:rPr sz="3375" spc="-165" baseline="-19753" dirty="0">
                <a:latin typeface="Cambria"/>
                <a:cs typeface="Cambria"/>
              </a:rPr>
              <a:t>1	</a:t>
            </a:r>
            <a:r>
              <a:rPr sz="3150" i="1" spc="-90" dirty="0">
                <a:latin typeface="Times New Roman"/>
                <a:cs typeface="Times New Roman"/>
              </a:rPr>
              <a:t>x</a:t>
            </a:r>
            <a:r>
              <a:rPr sz="3375" spc="-135" baseline="-19753" dirty="0">
                <a:latin typeface="Cambria"/>
                <a:cs typeface="Cambria"/>
              </a:rPr>
              <a:t>2</a:t>
            </a:r>
            <a:endParaRPr sz="3375" baseline="-19753">
              <a:latin typeface="Cambria"/>
              <a:cs typeface="Cambria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12651284" y="4507282"/>
            <a:ext cx="5664835" cy="894715"/>
            <a:chOff x="12549356" y="3020656"/>
            <a:chExt cx="5664835" cy="894715"/>
          </a:xfrm>
        </p:grpSpPr>
        <p:sp>
          <p:nvSpPr>
            <p:cNvPr id="39" name="object 39"/>
            <p:cNvSpPr/>
            <p:nvPr/>
          </p:nvSpPr>
          <p:spPr>
            <a:xfrm>
              <a:off x="16805771" y="3036556"/>
              <a:ext cx="0" cy="721360"/>
            </a:xfrm>
            <a:custGeom>
              <a:avLst/>
              <a:gdLst/>
              <a:ahLst/>
              <a:cxnLst/>
              <a:rect l="l" t="t" r="r" b="b"/>
              <a:pathLst>
                <a:path h="721360">
                  <a:moveTo>
                    <a:pt x="0" y="0"/>
                  </a:moveTo>
                  <a:lnTo>
                    <a:pt x="0" y="72131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6736663" y="3742169"/>
              <a:ext cx="138430" cy="138430"/>
            </a:xfrm>
            <a:custGeom>
              <a:avLst/>
              <a:gdLst/>
              <a:ahLst/>
              <a:cxnLst/>
              <a:rect l="l" t="t" r="r" b="b"/>
              <a:pathLst>
                <a:path w="138430" h="138429">
                  <a:moveTo>
                    <a:pt x="138215" y="0"/>
                  </a:moveTo>
                  <a:lnTo>
                    <a:pt x="0" y="0"/>
                  </a:lnTo>
                  <a:lnTo>
                    <a:pt x="69107" y="138215"/>
                  </a:lnTo>
                  <a:lnTo>
                    <a:pt x="1382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5392201" y="3036556"/>
              <a:ext cx="1308735" cy="775335"/>
            </a:xfrm>
            <a:custGeom>
              <a:avLst/>
              <a:gdLst/>
              <a:ahLst/>
              <a:cxnLst/>
              <a:rect l="l" t="t" r="r" b="b"/>
              <a:pathLst>
                <a:path w="1308734" h="775335">
                  <a:moveTo>
                    <a:pt x="0" y="0"/>
                  </a:moveTo>
                  <a:lnTo>
                    <a:pt x="1294667" y="767210"/>
                  </a:lnTo>
                  <a:lnTo>
                    <a:pt x="1308179" y="77521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6651630" y="3744310"/>
              <a:ext cx="154305" cy="130175"/>
            </a:xfrm>
            <a:custGeom>
              <a:avLst/>
              <a:gdLst/>
              <a:ahLst/>
              <a:cxnLst/>
              <a:rect l="l" t="t" r="r" b="b"/>
              <a:pathLst>
                <a:path w="154305" h="130175">
                  <a:moveTo>
                    <a:pt x="70469" y="0"/>
                  </a:moveTo>
                  <a:lnTo>
                    <a:pt x="0" y="118907"/>
                  </a:lnTo>
                  <a:lnTo>
                    <a:pt x="154141" y="129922"/>
                  </a:lnTo>
                  <a:lnTo>
                    <a:pt x="704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5392201" y="3036556"/>
              <a:ext cx="0" cy="715645"/>
            </a:xfrm>
            <a:custGeom>
              <a:avLst/>
              <a:gdLst/>
              <a:ahLst/>
              <a:cxnLst/>
              <a:rect l="l" t="t" r="r" b="b"/>
              <a:pathLst>
                <a:path h="715645">
                  <a:moveTo>
                    <a:pt x="0" y="0"/>
                  </a:moveTo>
                  <a:lnTo>
                    <a:pt x="0" y="715161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5323093" y="3736011"/>
              <a:ext cx="138430" cy="138430"/>
            </a:xfrm>
            <a:custGeom>
              <a:avLst/>
              <a:gdLst/>
              <a:ahLst/>
              <a:cxnLst/>
              <a:rect l="l" t="t" r="r" b="b"/>
              <a:pathLst>
                <a:path w="138430" h="138429">
                  <a:moveTo>
                    <a:pt x="138215" y="0"/>
                  </a:moveTo>
                  <a:lnTo>
                    <a:pt x="0" y="0"/>
                  </a:lnTo>
                  <a:lnTo>
                    <a:pt x="69107" y="138215"/>
                  </a:lnTo>
                  <a:lnTo>
                    <a:pt x="1382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3998296" y="3036556"/>
              <a:ext cx="1289050" cy="774700"/>
            </a:xfrm>
            <a:custGeom>
              <a:avLst/>
              <a:gdLst/>
              <a:ahLst/>
              <a:cxnLst/>
              <a:rect l="l" t="t" r="r" b="b"/>
              <a:pathLst>
                <a:path w="1289050" h="774700">
                  <a:moveTo>
                    <a:pt x="0" y="0"/>
                  </a:moveTo>
                  <a:lnTo>
                    <a:pt x="1275436" y="766478"/>
                  </a:lnTo>
                  <a:lnTo>
                    <a:pt x="1288899" y="77456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5238133" y="3743800"/>
              <a:ext cx="154305" cy="130810"/>
            </a:xfrm>
            <a:custGeom>
              <a:avLst/>
              <a:gdLst/>
              <a:ahLst/>
              <a:cxnLst/>
              <a:rect l="l" t="t" r="r" b="b"/>
              <a:pathLst>
                <a:path w="154305" h="130810">
                  <a:moveTo>
                    <a:pt x="71202" y="0"/>
                  </a:moveTo>
                  <a:lnTo>
                    <a:pt x="0" y="118467"/>
                  </a:lnTo>
                  <a:lnTo>
                    <a:pt x="154068" y="130425"/>
                  </a:lnTo>
                  <a:lnTo>
                    <a:pt x="7120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3978632" y="3036556"/>
              <a:ext cx="0" cy="715645"/>
            </a:xfrm>
            <a:custGeom>
              <a:avLst/>
              <a:gdLst/>
              <a:ahLst/>
              <a:cxnLst/>
              <a:rect l="l" t="t" r="r" b="b"/>
              <a:pathLst>
                <a:path h="715645">
                  <a:moveTo>
                    <a:pt x="0" y="0"/>
                  </a:moveTo>
                  <a:lnTo>
                    <a:pt x="0" y="715161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3909524" y="3736011"/>
              <a:ext cx="138430" cy="138430"/>
            </a:xfrm>
            <a:custGeom>
              <a:avLst/>
              <a:gdLst/>
              <a:ahLst/>
              <a:cxnLst/>
              <a:rect l="l" t="t" r="r" b="b"/>
              <a:pathLst>
                <a:path w="138430" h="138429">
                  <a:moveTo>
                    <a:pt x="138215" y="0"/>
                  </a:moveTo>
                  <a:lnTo>
                    <a:pt x="0" y="0"/>
                  </a:lnTo>
                  <a:lnTo>
                    <a:pt x="69107" y="138215"/>
                  </a:lnTo>
                  <a:lnTo>
                    <a:pt x="1382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2565062" y="3036556"/>
              <a:ext cx="1294765" cy="775335"/>
            </a:xfrm>
            <a:custGeom>
              <a:avLst/>
              <a:gdLst/>
              <a:ahLst/>
              <a:cxnLst/>
              <a:rect l="l" t="t" r="r" b="b"/>
              <a:pathLst>
                <a:path w="1294765" h="775335">
                  <a:moveTo>
                    <a:pt x="0" y="0"/>
                  </a:moveTo>
                  <a:lnTo>
                    <a:pt x="1280890" y="766749"/>
                  </a:lnTo>
                  <a:lnTo>
                    <a:pt x="1294366" y="774816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3810459" y="3744008"/>
              <a:ext cx="154305" cy="130810"/>
            </a:xfrm>
            <a:custGeom>
              <a:avLst/>
              <a:gdLst/>
              <a:ahLst/>
              <a:cxnLst/>
              <a:rect l="l" t="t" r="r" b="b"/>
              <a:pathLst>
                <a:path w="154305" h="130810">
                  <a:moveTo>
                    <a:pt x="70992" y="0"/>
                  </a:moveTo>
                  <a:lnTo>
                    <a:pt x="0" y="118593"/>
                  </a:lnTo>
                  <a:lnTo>
                    <a:pt x="154089" y="130289"/>
                  </a:lnTo>
                  <a:lnTo>
                    <a:pt x="7099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3983448" y="3036363"/>
              <a:ext cx="2705100" cy="803275"/>
            </a:xfrm>
            <a:custGeom>
              <a:avLst/>
              <a:gdLst/>
              <a:ahLst/>
              <a:cxnLst/>
              <a:rect l="l" t="t" r="r" b="b"/>
              <a:pathLst>
                <a:path w="2705100" h="803275">
                  <a:moveTo>
                    <a:pt x="0" y="0"/>
                  </a:moveTo>
                  <a:lnTo>
                    <a:pt x="2689824" y="798529"/>
                  </a:lnTo>
                  <a:lnTo>
                    <a:pt x="2704881" y="802999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6653608" y="3768643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39328" y="0"/>
                  </a:moveTo>
                  <a:lnTo>
                    <a:pt x="0" y="132498"/>
                  </a:lnTo>
                  <a:lnTo>
                    <a:pt x="152162" y="105588"/>
                  </a:lnTo>
                  <a:lnTo>
                    <a:pt x="3932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4084019" y="3036363"/>
              <a:ext cx="1308735" cy="775970"/>
            </a:xfrm>
            <a:custGeom>
              <a:avLst/>
              <a:gdLst/>
              <a:ahLst/>
              <a:cxnLst/>
              <a:rect l="l" t="t" r="r" b="b"/>
              <a:pathLst>
                <a:path w="1308734" h="775970">
                  <a:moveTo>
                    <a:pt x="1308182" y="0"/>
                  </a:moveTo>
                  <a:lnTo>
                    <a:pt x="13511" y="767389"/>
                  </a:lnTo>
                  <a:lnTo>
                    <a:pt x="0" y="77539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3978632" y="3744303"/>
              <a:ext cx="154305" cy="130175"/>
            </a:xfrm>
            <a:custGeom>
              <a:avLst/>
              <a:gdLst/>
              <a:ahLst/>
              <a:cxnLst/>
              <a:rect l="l" t="t" r="r" b="b"/>
              <a:pathLst>
                <a:path w="154305" h="130175">
                  <a:moveTo>
                    <a:pt x="83662" y="0"/>
                  </a:moveTo>
                  <a:lnTo>
                    <a:pt x="0" y="129922"/>
                  </a:lnTo>
                  <a:lnTo>
                    <a:pt x="154131" y="118896"/>
                  </a:lnTo>
                  <a:lnTo>
                    <a:pt x="8366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5497591" y="3036556"/>
              <a:ext cx="1308735" cy="775335"/>
            </a:xfrm>
            <a:custGeom>
              <a:avLst/>
              <a:gdLst/>
              <a:ahLst/>
              <a:cxnLst/>
              <a:rect l="l" t="t" r="r" b="b"/>
              <a:pathLst>
                <a:path w="1308734" h="775335">
                  <a:moveTo>
                    <a:pt x="1308179" y="0"/>
                  </a:moveTo>
                  <a:lnTo>
                    <a:pt x="13512" y="767210"/>
                  </a:lnTo>
                  <a:lnTo>
                    <a:pt x="0" y="77521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5392201" y="3744312"/>
              <a:ext cx="154305" cy="130175"/>
            </a:xfrm>
            <a:custGeom>
              <a:avLst/>
              <a:gdLst/>
              <a:ahLst/>
              <a:cxnLst/>
              <a:rect l="l" t="t" r="r" b="b"/>
              <a:pathLst>
                <a:path w="154305" h="130175">
                  <a:moveTo>
                    <a:pt x="83672" y="0"/>
                  </a:moveTo>
                  <a:lnTo>
                    <a:pt x="0" y="129912"/>
                  </a:lnTo>
                  <a:lnTo>
                    <a:pt x="154141" y="118907"/>
                  </a:lnTo>
                  <a:lnTo>
                    <a:pt x="836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5509588" y="3036556"/>
              <a:ext cx="2689225" cy="802640"/>
            </a:xfrm>
            <a:custGeom>
              <a:avLst/>
              <a:gdLst/>
              <a:ahLst/>
              <a:cxnLst/>
              <a:rect l="l" t="t" r="r" b="b"/>
              <a:pathLst>
                <a:path w="2689225" h="802639">
                  <a:moveTo>
                    <a:pt x="2688811" y="0"/>
                  </a:moveTo>
                  <a:lnTo>
                    <a:pt x="15050" y="798137"/>
                  </a:lnTo>
                  <a:lnTo>
                    <a:pt x="0" y="802630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5392201" y="3768472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112677" y="0"/>
                  </a:moveTo>
                  <a:lnTo>
                    <a:pt x="0" y="105755"/>
                  </a:lnTo>
                  <a:lnTo>
                    <a:pt x="152204" y="132435"/>
                  </a:lnTo>
                  <a:lnTo>
                    <a:pt x="11267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4096089" y="3036556"/>
              <a:ext cx="2710180" cy="803275"/>
            </a:xfrm>
            <a:custGeom>
              <a:avLst/>
              <a:gdLst/>
              <a:ahLst/>
              <a:cxnLst/>
              <a:rect l="l" t="t" r="r" b="b"/>
              <a:pathLst>
                <a:path w="2710180" h="803275">
                  <a:moveTo>
                    <a:pt x="2709681" y="0"/>
                  </a:moveTo>
                  <a:lnTo>
                    <a:pt x="15059" y="798406"/>
                  </a:lnTo>
                  <a:lnTo>
                    <a:pt x="0" y="802868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3978632" y="3768701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112886" y="0"/>
                  </a:moveTo>
                  <a:lnTo>
                    <a:pt x="0" y="105525"/>
                  </a:lnTo>
                  <a:lnTo>
                    <a:pt x="152152" y="132519"/>
                  </a:lnTo>
                  <a:lnTo>
                    <a:pt x="11288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2565062" y="3036556"/>
              <a:ext cx="4121150" cy="814069"/>
            </a:xfrm>
            <a:custGeom>
              <a:avLst/>
              <a:gdLst/>
              <a:ahLst/>
              <a:cxnLst/>
              <a:rect l="l" t="t" r="r" b="b"/>
              <a:pathLst>
                <a:path w="4121150" h="814070">
                  <a:moveTo>
                    <a:pt x="0" y="0"/>
                  </a:moveTo>
                  <a:lnTo>
                    <a:pt x="4105116" y="810886"/>
                  </a:lnTo>
                  <a:lnTo>
                    <a:pt x="4120525" y="813929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6656781" y="3779643"/>
              <a:ext cx="149225" cy="135890"/>
            </a:xfrm>
            <a:custGeom>
              <a:avLst/>
              <a:gdLst/>
              <a:ahLst/>
              <a:cxnLst/>
              <a:rect l="l" t="t" r="r" b="b"/>
              <a:pathLst>
                <a:path w="149225" h="135889">
                  <a:moveTo>
                    <a:pt x="26784" y="0"/>
                  </a:moveTo>
                  <a:lnTo>
                    <a:pt x="0" y="135597"/>
                  </a:lnTo>
                  <a:lnTo>
                    <a:pt x="148990" y="94583"/>
                  </a:lnTo>
                  <a:lnTo>
                    <a:pt x="2678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4098793" y="3036556"/>
              <a:ext cx="4100195" cy="814069"/>
            </a:xfrm>
            <a:custGeom>
              <a:avLst/>
              <a:gdLst/>
              <a:ahLst/>
              <a:cxnLst/>
              <a:rect l="l" t="t" r="r" b="b"/>
              <a:pathLst>
                <a:path w="4100194" h="814070">
                  <a:moveTo>
                    <a:pt x="4099605" y="0"/>
                  </a:moveTo>
                  <a:lnTo>
                    <a:pt x="15405" y="810759"/>
                  </a:lnTo>
                  <a:lnTo>
                    <a:pt x="0" y="81381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3978632" y="3779529"/>
              <a:ext cx="149225" cy="135890"/>
            </a:xfrm>
            <a:custGeom>
              <a:avLst/>
              <a:gdLst/>
              <a:ahLst/>
              <a:cxnLst/>
              <a:rect l="l" t="t" r="r" b="b"/>
              <a:pathLst>
                <a:path w="149225" h="135889">
                  <a:moveTo>
                    <a:pt x="122111" y="0"/>
                  </a:moveTo>
                  <a:lnTo>
                    <a:pt x="0" y="94698"/>
                  </a:lnTo>
                  <a:lnTo>
                    <a:pt x="149021" y="135566"/>
                  </a:lnTo>
                  <a:lnTo>
                    <a:pt x="12211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2565062" y="3036556"/>
              <a:ext cx="2710180" cy="803275"/>
            </a:xfrm>
            <a:custGeom>
              <a:avLst/>
              <a:gdLst/>
              <a:ahLst/>
              <a:cxnLst/>
              <a:rect l="l" t="t" r="r" b="b"/>
              <a:pathLst>
                <a:path w="2710180" h="803275">
                  <a:moveTo>
                    <a:pt x="0" y="0"/>
                  </a:moveTo>
                  <a:lnTo>
                    <a:pt x="2694612" y="798403"/>
                  </a:lnTo>
                  <a:lnTo>
                    <a:pt x="2709671" y="802865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5240049" y="3768703"/>
              <a:ext cx="152400" cy="132715"/>
            </a:xfrm>
            <a:custGeom>
              <a:avLst/>
              <a:gdLst/>
              <a:ahLst/>
              <a:cxnLst/>
              <a:rect l="l" t="t" r="r" b="b"/>
              <a:pathLst>
                <a:path w="152400" h="132714">
                  <a:moveTo>
                    <a:pt x="39265" y="0"/>
                  </a:moveTo>
                  <a:lnTo>
                    <a:pt x="0" y="132519"/>
                  </a:lnTo>
                  <a:lnTo>
                    <a:pt x="152152" y="105525"/>
                  </a:lnTo>
                  <a:lnTo>
                    <a:pt x="392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6910744" y="3036363"/>
              <a:ext cx="1287780" cy="775335"/>
            </a:xfrm>
            <a:custGeom>
              <a:avLst/>
              <a:gdLst/>
              <a:ahLst/>
              <a:cxnLst/>
              <a:rect l="l" t="t" r="r" b="b"/>
              <a:pathLst>
                <a:path w="1287780" h="775335">
                  <a:moveTo>
                    <a:pt x="1287654" y="0"/>
                  </a:moveTo>
                  <a:lnTo>
                    <a:pt x="13458" y="766610"/>
                  </a:lnTo>
                  <a:lnTo>
                    <a:pt x="0" y="774707"/>
                  </a:lnTo>
                </a:path>
              </a:pathLst>
            </a:custGeom>
            <a:ln w="314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6805771" y="3743756"/>
              <a:ext cx="154305" cy="130810"/>
            </a:xfrm>
            <a:custGeom>
              <a:avLst/>
              <a:gdLst/>
              <a:ahLst/>
              <a:cxnLst/>
              <a:rect l="l" t="t" r="r" b="b"/>
              <a:pathLst>
                <a:path w="154305" h="130810">
                  <a:moveTo>
                    <a:pt x="82803" y="0"/>
                  </a:moveTo>
                  <a:lnTo>
                    <a:pt x="0" y="130467"/>
                  </a:lnTo>
                  <a:lnTo>
                    <a:pt x="154058" y="118436"/>
                  </a:lnTo>
                  <a:lnTo>
                    <a:pt x="8280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69"/>
          <p:cNvSpPr txBox="1"/>
          <p:nvPr/>
        </p:nvSpPr>
        <p:spPr>
          <a:xfrm>
            <a:off x="12934868" y="4848497"/>
            <a:ext cx="24892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25" dirty="0">
                <a:latin typeface="Times New Roman"/>
                <a:cs typeface="Times New Roman"/>
              </a:rPr>
              <a:t>w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13146586" y="5029434"/>
            <a:ext cx="26352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spc="-90" dirty="0">
                <a:latin typeface="Cambria"/>
                <a:cs typeface="Cambria"/>
              </a:rPr>
              <a:t>00</a:t>
            </a:r>
            <a:endParaRPr sz="1850">
              <a:latin typeface="Cambria"/>
              <a:cs typeface="Cambria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17577710" y="4850162"/>
            <a:ext cx="24892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i="1" spc="25" dirty="0">
                <a:latin typeface="Times New Roman"/>
                <a:cs typeface="Times New Roman"/>
              </a:rPr>
              <a:t>w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17789429" y="5031099"/>
            <a:ext cx="263525" cy="3111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50" spc="-90" dirty="0">
                <a:latin typeface="Cambria"/>
                <a:cs typeface="Cambria"/>
              </a:rPr>
              <a:t>42</a:t>
            </a:r>
            <a:endParaRPr sz="1850">
              <a:latin typeface="Cambria"/>
              <a:cs typeface="Cambria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15370654" y="8266182"/>
            <a:ext cx="963930" cy="1591945"/>
            <a:chOff x="14900070" y="7936931"/>
            <a:chExt cx="963930" cy="1591945"/>
          </a:xfrm>
        </p:grpSpPr>
        <p:sp>
          <p:nvSpPr>
            <p:cNvPr id="77" name="object 77"/>
            <p:cNvSpPr/>
            <p:nvPr/>
          </p:nvSpPr>
          <p:spPr>
            <a:xfrm>
              <a:off x="15224667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15538794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14900070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14900070" y="8575655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14900070" y="888978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14900070" y="920390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14910541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15852920" y="7936931"/>
              <a:ext cx="0" cy="1591945"/>
            </a:xfrm>
            <a:custGeom>
              <a:avLst/>
              <a:gdLst/>
              <a:ahLst/>
              <a:cxnLst/>
              <a:rect l="l" t="t" r="r" b="b"/>
              <a:pathLst>
                <a:path h="1591945">
                  <a:moveTo>
                    <a:pt x="0" y="0"/>
                  </a:moveTo>
                  <a:lnTo>
                    <a:pt x="0" y="1591574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14900070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14900070" y="9518034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7" name="object 87"/>
          <p:cNvGrpSpPr/>
          <p:nvPr/>
        </p:nvGrpSpPr>
        <p:grpSpPr>
          <a:xfrm>
            <a:off x="12491160" y="8266182"/>
            <a:ext cx="1591945" cy="335280"/>
            <a:chOff x="12020576" y="7936931"/>
            <a:chExt cx="1591945" cy="335280"/>
          </a:xfrm>
        </p:grpSpPr>
        <p:sp>
          <p:nvSpPr>
            <p:cNvPr id="88" name="object 88"/>
            <p:cNvSpPr/>
            <p:nvPr/>
          </p:nvSpPr>
          <p:spPr>
            <a:xfrm>
              <a:off x="12345173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12659300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2973426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13287553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12031047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13601680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2020576" y="7947401"/>
              <a:ext cx="1591945" cy="0"/>
            </a:xfrm>
            <a:custGeom>
              <a:avLst/>
              <a:gdLst/>
              <a:ahLst/>
              <a:cxnLst/>
              <a:rect l="l" t="t" r="r" b="b"/>
              <a:pathLst>
                <a:path w="1591944">
                  <a:moveTo>
                    <a:pt x="0" y="0"/>
                  </a:moveTo>
                  <a:lnTo>
                    <a:pt x="1591574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12020576" y="8261528"/>
              <a:ext cx="1591945" cy="0"/>
            </a:xfrm>
            <a:custGeom>
              <a:avLst/>
              <a:gdLst/>
              <a:ahLst/>
              <a:cxnLst/>
              <a:rect l="l" t="t" r="r" b="b"/>
              <a:pathLst>
                <a:path w="1591944">
                  <a:moveTo>
                    <a:pt x="0" y="0"/>
                  </a:moveTo>
                  <a:lnTo>
                    <a:pt x="1591574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6" name="object 96"/>
          <p:cNvGrpSpPr/>
          <p:nvPr/>
        </p:nvGrpSpPr>
        <p:grpSpPr>
          <a:xfrm>
            <a:off x="17789429" y="8266182"/>
            <a:ext cx="963930" cy="335280"/>
            <a:chOff x="17318845" y="7936931"/>
            <a:chExt cx="963930" cy="335280"/>
          </a:xfrm>
        </p:grpSpPr>
        <p:sp>
          <p:nvSpPr>
            <p:cNvPr id="97" name="object 97"/>
            <p:cNvSpPr/>
            <p:nvPr/>
          </p:nvSpPr>
          <p:spPr>
            <a:xfrm>
              <a:off x="17643442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17957569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1047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17329316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18271695" y="7936931"/>
              <a:ext cx="0" cy="335280"/>
            </a:xfrm>
            <a:custGeom>
              <a:avLst/>
              <a:gdLst/>
              <a:ahLst/>
              <a:cxnLst/>
              <a:rect l="l" t="t" r="r" b="b"/>
              <a:pathLst>
                <a:path h="335279">
                  <a:moveTo>
                    <a:pt x="0" y="0"/>
                  </a:moveTo>
                  <a:lnTo>
                    <a:pt x="0" y="335068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17318845" y="7947401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17318845" y="8261528"/>
              <a:ext cx="963930" cy="0"/>
            </a:xfrm>
            <a:custGeom>
              <a:avLst/>
              <a:gdLst/>
              <a:ahLst/>
              <a:cxnLst/>
              <a:rect l="l" t="t" r="r" b="b"/>
              <a:pathLst>
                <a:path w="963930">
                  <a:moveTo>
                    <a:pt x="0" y="0"/>
                  </a:moveTo>
                  <a:lnTo>
                    <a:pt x="963321" y="0"/>
                  </a:lnTo>
                </a:path>
              </a:pathLst>
            </a:custGeom>
            <a:ln w="209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3" name="object 103"/>
          <p:cNvSpPr/>
          <p:nvPr/>
        </p:nvSpPr>
        <p:spPr>
          <a:xfrm>
            <a:off x="14530459" y="8259042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321341" y="0"/>
                </a:moveTo>
                <a:lnTo>
                  <a:pt x="320042" y="0"/>
                </a:lnTo>
                <a:lnTo>
                  <a:pt x="190831" y="129231"/>
                </a:lnTo>
                <a:lnTo>
                  <a:pt x="189973" y="129231"/>
                </a:lnTo>
                <a:lnTo>
                  <a:pt x="61139" y="397"/>
                </a:lnTo>
                <a:lnTo>
                  <a:pt x="60081" y="209"/>
                </a:lnTo>
                <a:lnTo>
                  <a:pt x="59034" y="397"/>
                </a:lnTo>
                <a:lnTo>
                  <a:pt x="0" y="59443"/>
                </a:lnTo>
                <a:lnTo>
                  <a:pt x="0" y="60731"/>
                </a:lnTo>
                <a:lnTo>
                  <a:pt x="129231" y="189952"/>
                </a:lnTo>
                <a:lnTo>
                  <a:pt x="129231" y="190810"/>
                </a:lnTo>
                <a:lnTo>
                  <a:pt x="0" y="320042"/>
                </a:lnTo>
                <a:lnTo>
                  <a:pt x="0" y="321341"/>
                </a:lnTo>
                <a:lnTo>
                  <a:pt x="59443" y="380784"/>
                </a:lnTo>
                <a:lnTo>
                  <a:pt x="60731" y="380784"/>
                </a:lnTo>
                <a:lnTo>
                  <a:pt x="189952" y="251552"/>
                </a:lnTo>
                <a:lnTo>
                  <a:pt x="190842" y="251552"/>
                </a:lnTo>
                <a:lnTo>
                  <a:pt x="320042" y="380784"/>
                </a:lnTo>
                <a:lnTo>
                  <a:pt x="321341" y="380784"/>
                </a:lnTo>
                <a:lnTo>
                  <a:pt x="380784" y="321341"/>
                </a:lnTo>
                <a:lnTo>
                  <a:pt x="380784" y="320042"/>
                </a:lnTo>
                <a:lnTo>
                  <a:pt x="251552" y="190831"/>
                </a:lnTo>
                <a:lnTo>
                  <a:pt x="251552" y="189941"/>
                </a:lnTo>
                <a:lnTo>
                  <a:pt x="380773" y="60731"/>
                </a:lnTo>
                <a:lnTo>
                  <a:pt x="380773" y="59432"/>
                </a:lnTo>
                <a:lnTo>
                  <a:pt x="3213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 txBox="1"/>
          <p:nvPr/>
        </p:nvSpPr>
        <p:spPr>
          <a:xfrm>
            <a:off x="15687066" y="7719396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13140651" y="7719396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16821626" y="7897033"/>
            <a:ext cx="478155" cy="9302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00" b="1" spc="114" dirty="0">
                <a:latin typeface="Arial"/>
                <a:cs typeface="Arial"/>
              </a:rPr>
              <a:t>=</a:t>
            </a:r>
            <a:endParaRPr sz="5900">
              <a:latin typeface="Arial"/>
              <a:cs typeface="Arial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18101955" y="7719396"/>
            <a:ext cx="33274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35" dirty="0">
                <a:latin typeface="Times New Roman"/>
                <a:cs typeface="Times New Roman"/>
              </a:rPr>
              <a:t>c</a:t>
            </a:r>
            <a:r>
              <a:rPr sz="2775" i="1" spc="-52" baseline="-19519" dirty="0">
                <a:latin typeface="Times New Roman"/>
                <a:cs typeface="Times New Roman"/>
              </a:rPr>
              <a:t>o</a:t>
            </a:r>
            <a:endParaRPr sz="2775" baseline="-19519">
              <a:latin typeface="Times New Roman"/>
              <a:cs typeface="Times New Roman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15608785" y="9814361"/>
            <a:ext cx="660400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4950" b="1" spc="-7" baseline="-20202" dirty="0">
                <a:latin typeface="Times New Roman"/>
                <a:cs typeface="Times New Roman"/>
              </a:rPr>
              <a:t>W</a:t>
            </a:r>
            <a:r>
              <a:rPr sz="2350" i="1" spc="-5" dirty="0">
                <a:latin typeface="Times New Roman"/>
                <a:cs typeface="Times New Roman"/>
              </a:rPr>
              <a:t>T</a:t>
            </a:r>
            <a:endParaRPr sz="2350" dirty="0">
              <a:latin typeface="Times New Roman"/>
              <a:cs typeface="Times New Roman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13121247" y="9864547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X</a:t>
            </a:r>
            <a:endParaRPr sz="3300" dirty="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18134575" y="9920534"/>
            <a:ext cx="328295" cy="528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5" dirty="0">
                <a:latin typeface="Times New Roman"/>
                <a:cs typeface="Times New Roman"/>
              </a:rPr>
              <a:t>Y</a:t>
            </a:r>
            <a:endParaRPr sz="3300" dirty="0">
              <a:latin typeface="Times New Roman"/>
              <a:cs typeface="Times New Roman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15005160" y="8748095"/>
            <a:ext cx="2794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sz="2600" i="1" spc="-40" dirty="0">
                <a:latin typeface="Times New Roman"/>
                <a:cs typeface="Times New Roman"/>
              </a:rPr>
              <a:t>c</a:t>
            </a:r>
            <a:r>
              <a:rPr sz="2775" i="1" spc="-60" baseline="-19519" dirty="0">
                <a:latin typeface="Times New Roman"/>
                <a:cs typeface="Times New Roman"/>
              </a:rPr>
              <a:t>i</a:t>
            </a:r>
            <a:endParaRPr sz="2775" baseline="-19519">
              <a:latin typeface="Times New Roman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文字方塊 115">
                <a:extLst>
                  <a:ext uri="{FF2B5EF4-FFF2-40B4-BE49-F238E27FC236}">
                    <a16:creationId xmlns:a16="http://schemas.microsoft.com/office/drawing/2014/main" id="{B3EAB14F-4212-A2F7-6B13-320017DAED1F}"/>
                  </a:ext>
                </a:extLst>
              </p:cNvPr>
              <p:cNvSpPr txBox="1"/>
              <p:nvPr/>
            </p:nvSpPr>
            <p:spPr>
              <a:xfrm>
                <a:off x="13733348" y="6224199"/>
                <a:ext cx="3521561" cy="11866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kumimoji="1" lang="en-US" altLang="zh-TW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  <m:sSub>
                            <m:sSubPr>
                              <m:ctrlP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kumimoji="1" lang="en-US" altLang="zh-TW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kumimoji="1" lang="en-US" altLang="zh-TW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zh-TW" altLang="en-US" sz="2800" dirty="0"/>
              </a:p>
            </p:txBody>
          </p:sp>
        </mc:Choice>
        <mc:Fallback xmlns="">
          <p:sp>
            <p:nvSpPr>
              <p:cNvPr id="116" name="文字方塊 115">
                <a:extLst>
                  <a:ext uri="{FF2B5EF4-FFF2-40B4-BE49-F238E27FC236}">
                    <a16:creationId xmlns:a16="http://schemas.microsoft.com/office/drawing/2014/main" id="{B3EAB14F-4212-A2F7-6B13-320017DAED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33348" y="6224199"/>
                <a:ext cx="3521561" cy="1186672"/>
              </a:xfrm>
              <a:prstGeom prst="rect">
                <a:avLst/>
              </a:prstGeom>
              <a:blipFill>
                <a:blip r:embed="rId2"/>
                <a:stretch>
                  <a:fillRect l="-6475" t="-125532" b="-17021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ct 75">
            <a:extLst>
              <a:ext uri="{FF2B5EF4-FFF2-40B4-BE49-F238E27FC236}">
                <a16:creationId xmlns:a16="http://schemas.microsoft.com/office/drawing/2014/main" id="{E6B1C669-D338-BF58-1C89-B45F8CD406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475577"/>
              </p:ext>
            </p:extLst>
          </p:nvPr>
        </p:nvGraphicFramePr>
        <p:xfrm>
          <a:off x="2214308" y="7604140"/>
          <a:ext cx="5230493" cy="17510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55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5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835">
                <a:tc gridSpan="2">
                  <a:txBody>
                    <a:bodyPr/>
                    <a:lstStyle/>
                    <a:p>
                      <a:pPr algn="ctr">
                        <a:lnSpc>
                          <a:spcPts val="2860"/>
                        </a:lnSpc>
                        <a:spcBef>
                          <a:spcPts val="335"/>
                        </a:spcBef>
                      </a:pPr>
                      <a:r>
                        <a:rPr sz="2600" b="1" spc="25" dirty="0">
                          <a:latin typeface="Arial"/>
                          <a:cs typeface="Arial"/>
                        </a:rPr>
                        <a:t>Notations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6C6C6C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6DC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R="875665" algn="r">
                        <a:lnSpc>
                          <a:spcPct val="100000"/>
                        </a:lnSpc>
                        <a:spcBef>
                          <a:spcPts val="685"/>
                        </a:spcBef>
                      </a:pPr>
                      <a:r>
                        <a:rPr lang="en-US" altLang="zh-TW" sz="2400" i="1" spc="-8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Input Channels</a:t>
                      </a:r>
                      <a:r>
                        <a:rPr lang="en-US" altLang="zh-TW" sz="2800" b="0" spc="5" dirty="0">
                          <a:latin typeface="Arial"/>
                          <a:cs typeface="Arial"/>
                        </a:rPr>
                        <a:t> </a:t>
                      </a:r>
                      <a:endParaRPr sz="2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835">
                <a:tc>
                  <a:txBody>
                    <a:bodyPr/>
                    <a:lstStyle/>
                    <a:p>
                      <a:pPr marL="0" marR="875665" lvl="0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68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spc="-8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en-US" altLang="zh-TW" sz="2400" i="1" spc="-8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altLang="zh-TW"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86995" marB="0">
                    <a:lnL w="12700">
                      <a:solidFill>
                        <a:srgbClr val="6C6C6C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930"/>
                        </a:lnSpc>
                        <a:spcBef>
                          <a:spcPts val="265"/>
                        </a:spcBef>
                      </a:pPr>
                      <a:r>
                        <a:rPr lang="en-US" altLang="zh-TW" sz="2800" b="0" spc="-35" dirty="0">
                          <a:latin typeface="Arial"/>
                          <a:cs typeface="Arial"/>
                        </a:rPr>
                        <a:t>Output Channels</a:t>
                      </a:r>
                      <a:endParaRPr lang="en-US" altLang="zh-TW" sz="2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6C6C6C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6C6C6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6D683C0-F79F-FE14-7A8B-6747C952BC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內容版面配置區 153">
            <a:extLst>
              <a:ext uri="{FF2B5EF4-FFF2-40B4-BE49-F238E27FC236}">
                <a16:creationId xmlns:a16="http://schemas.microsoft.com/office/drawing/2014/main" id="{F63189BC-F62A-61F1-4E87-8E7270277F5C}"/>
              </a:ext>
            </a:extLst>
          </p:cNvPr>
          <p:cNvSpPr txBox="1">
            <a:spLocks/>
          </p:cNvSpPr>
          <p:nvPr/>
        </p:nvSpPr>
        <p:spPr>
          <a:xfrm>
            <a:off x="1382157" y="2599991"/>
            <a:ext cx="17339786" cy="74268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65442" marR="0" indent="-56544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461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25125" marR="0" indent="-471202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395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84807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32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38730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2968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392653" marR="0" indent="-376961" algn="l" defTabSz="1507846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146575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900498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54421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08344" indent="-376961" algn="l" defTabSz="1507846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Char char="•"/>
              <a:defRPr sz="29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65150" indent="-553085"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3600">
                <a:cs typeface="Arial"/>
              </a:rPr>
              <a:t>The output neuron is connected to all input neurons.</a:t>
            </a:r>
          </a:p>
          <a:p>
            <a:pPr marL="1224833" lvl="1" indent="-553085"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1">
                <a:cs typeface="Arial"/>
              </a:rPr>
              <a:t>Shape of Tensors: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 typeface="Wingdings" panose="05000000000000000000" pitchFamily="2" charset="2"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Input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Output Features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Weights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o, 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682032" lvl="2" indent="-553085">
              <a:lnSpc>
                <a:spcPct val="150000"/>
              </a:lnSpc>
              <a:spcBef>
                <a:spcPts val="125"/>
              </a:spcBef>
              <a:buSzPct val="123611"/>
              <a:buFontTx/>
              <a:buChar char="•"/>
              <a:tabLst>
                <a:tab pos="565150" algn="l"/>
                <a:tab pos="565785" algn="l"/>
              </a:tabLst>
            </a:pPr>
            <a:r>
              <a:rPr lang="en-US" altLang="zh-TW" sz="2940">
                <a:cs typeface="Arial"/>
              </a:rPr>
              <a:t>Bias </a:t>
            </a:r>
            <a:r>
              <a:rPr lang="en-US" altLang="zh-TW" sz="2940" b="1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altLang="zh-TW" sz="294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TW" sz="294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TW" sz="294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255397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FFD35183-4D23-556F-D96C-CA762C8FA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Example Usage of Roofline Model </a:t>
            </a:r>
            <a:endParaRPr lang="zh-TW" altLang="en-US" dirty="0"/>
          </a:p>
        </p:txBody>
      </p:sp>
      <p:sp>
        <p:nvSpPr>
          <p:cNvPr id="81" name="內容版面配置區 80">
            <a:extLst>
              <a:ext uri="{FF2B5EF4-FFF2-40B4-BE49-F238E27FC236}">
                <a16:creationId xmlns:a16="http://schemas.microsoft.com/office/drawing/2014/main" id="{D8DA919F-8413-D565-8AFD-F19BDA7BAC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Higher Operational Intensity </a:t>
            </a:r>
            <a:r>
              <a:rPr lang="en-US" altLang="zh-TW" dirty="0">
                <a:sym typeface="Wingdings" pitchFamily="2" charset="2"/>
              </a:rPr>
              <a:t> Higher Hardware Utilization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8">
                <a:extLst>
                  <a:ext uri="{FF2B5EF4-FFF2-40B4-BE49-F238E27FC236}">
                    <a16:creationId xmlns:a16="http://schemas.microsoft.com/office/drawing/2014/main" id="{FF2E2567-116F-E292-1C9E-6A1F01543445}"/>
                  </a:ext>
                </a:extLst>
              </p:cNvPr>
              <p:cNvSpPr txBox="1"/>
              <p:nvPr/>
            </p:nvSpPr>
            <p:spPr>
              <a:xfrm>
                <a:off x="15568015" y="9665298"/>
                <a:ext cx="2210862" cy="13849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Operational </a:t>
                </a:r>
              </a:p>
              <a:p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Intensity </a:t>
                </a:r>
                <a14:m>
                  <m:oMath xmlns:m="http://schemas.openxmlformats.org/officeDocument/2006/math">
                    <m:r>
                      <a:rPr kumimoji="1" lang="en-US" altLang="zh-TW" sz="2800" b="1" i="0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𝑰</m:t>
                    </m:r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kumimoji="1" lang="en-US" altLang="zh-TW" sz="2800" b="1" spc="-15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kumimoji="1" lang="en-US" altLang="zh-TW" sz="2800" b="1" spc="-15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FLOPs/Bytes</a:t>
                </a:r>
                <a:endParaRPr kumimoji="1" lang="zh-TW" altLang="en-US" sz="3200" b="1" dirty="0">
                  <a:solidFill>
                    <a:schemeClr val="accent2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文字方塊 8">
                <a:extLst>
                  <a:ext uri="{FF2B5EF4-FFF2-40B4-BE49-F238E27FC236}">
                    <a16:creationId xmlns:a16="http://schemas.microsoft.com/office/drawing/2014/main" id="{FF2E2567-116F-E292-1C9E-6A1F015434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68015" y="9665298"/>
                <a:ext cx="2210862" cy="1384995"/>
              </a:xfrm>
              <a:prstGeom prst="rect">
                <a:avLst/>
              </a:prstGeom>
              <a:blipFill>
                <a:blip r:embed="rId3"/>
                <a:stretch>
                  <a:fillRect l="-5714" t="-4545" r="-5143" b="-1000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直線箭頭接點 9">
            <a:extLst>
              <a:ext uri="{FF2B5EF4-FFF2-40B4-BE49-F238E27FC236}">
                <a16:creationId xmlns:a16="http://schemas.microsoft.com/office/drawing/2014/main" id="{3C4719B6-FF3F-E34F-8EEB-22CD74ED683F}"/>
              </a:ext>
            </a:extLst>
          </p:cNvPr>
          <p:cNvCxnSpPr>
            <a:cxnSpLocks/>
          </p:cNvCxnSpPr>
          <p:nvPr/>
        </p:nvCxnSpPr>
        <p:spPr>
          <a:xfrm>
            <a:off x="3572464" y="10348539"/>
            <a:ext cx="11930869" cy="0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箭頭接點 10">
            <a:extLst>
              <a:ext uri="{FF2B5EF4-FFF2-40B4-BE49-F238E27FC236}">
                <a16:creationId xmlns:a16="http://schemas.microsoft.com/office/drawing/2014/main" id="{B7B9A7FD-CEA3-B669-59CB-56C26598C423}"/>
              </a:ext>
            </a:extLst>
          </p:cNvPr>
          <p:cNvCxnSpPr>
            <a:cxnSpLocks/>
          </p:cNvCxnSpPr>
          <p:nvPr/>
        </p:nvCxnSpPr>
        <p:spPr>
          <a:xfrm flipH="1" flipV="1">
            <a:off x="3564299" y="4947549"/>
            <a:ext cx="8164" cy="5400989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字方塊 11">
                <a:extLst>
                  <a:ext uri="{FF2B5EF4-FFF2-40B4-BE49-F238E27FC236}">
                    <a16:creationId xmlns:a16="http://schemas.microsoft.com/office/drawing/2014/main" id="{5192A9E9-437C-C63A-D9F3-85A6DE901691}"/>
                  </a:ext>
                </a:extLst>
              </p:cNvPr>
              <p:cNvSpPr txBox="1"/>
              <p:nvPr/>
            </p:nvSpPr>
            <p:spPr>
              <a:xfrm>
                <a:off x="2279650" y="3978275"/>
                <a:ext cx="2865749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Attainable </a:t>
                </a:r>
              </a:p>
              <a:p>
                <a:pPr algn="r"/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Performance (</a:t>
                </a:r>
                <a14:m>
                  <m:oMath xmlns:m="http://schemas.openxmlformats.org/officeDocument/2006/math">
                    <m:r>
                      <a:rPr kumimoji="1" lang="en-US" altLang="zh-TW" sz="2800" b="1" i="1" spc="-15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𝑷</m:t>
                    </m:r>
                  </m:oMath>
                </a14:m>
                <a:r>
                  <a:rPr kumimoji="1" lang="en-US" altLang="zh-TW" sz="2800" b="1" spc="-15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algn="r"/>
                <a:r>
                  <a:rPr kumimoji="1" lang="en-US" altLang="zh-TW" sz="2800" b="1" spc="-15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FLOPS</a:t>
                </a:r>
              </a:p>
            </p:txBody>
          </p:sp>
        </mc:Choice>
        <mc:Fallback xmlns="">
          <p:sp>
            <p:nvSpPr>
              <p:cNvPr id="12" name="文字方塊 11">
                <a:extLst>
                  <a:ext uri="{FF2B5EF4-FFF2-40B4-BE49-F238E27FC236}">
                    <a16:creationId xmlns:a16="http://schemas.microsoft.com/office/drawing/2014/main" id="{5192A9E9-437C-C63A-D9F3-85A6DE9016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9650" y="3978275"/>
                <a:ext cx="2865749" cy="1384995"/>
              </a:xfrm>
              <a:prstGeom prst="rect">
                <a:avLst/>
              </a:prstGeom>
              <a:blipFill>
                <a:blip r:embed="rId4"/>
                <a:stretch>
                  <a:fillRect t="-4846" r="-7872" b="-1145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線接點 12">
            <a:extLst>
              <a:ext uri="{FF2B5EF4-FFF2-40B4-BE49-F238E27FC236}">
                <a16:creationId xmlns:a16="http://schemas.microsoft.com/office/drawing/2014/main" id="{A40E8974-E367-D377-A2D2-677C6E97DB2B}"/>
              </a:ext>
            </a:extLst>
          </p:cNvPr>
          <p:cNvCxnSpPr>
            <a:cxnSpLocks/>
          </p:cNvCxnSpPr>
          <p:nvPr/>
        </p:nvCxnSpPr>
        <p:spPr>
          <a:xfrm>
            <a:off x="8797732" y="5828869"/>
            <a:ext cx="0" cy="451966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接點 13">
            <a:extLst>
              <a:ext uri="{FF2B5EF4-FFF2-40B4-BE49-F238E27FC236}">
                <a16:creationId xmlns:a16="http://schemas.microsoft.com/office/drawing/2014/main" id="{36E59723-8668-F084-9B71-A3246BC7962F}"/>
              </a:ext>
            </a:extLst>
          </p:cNvPr>
          <p:cNvCxnSpPr>
            <a:cxnSpLocks/>
          </p:cNvCxnSpPr>
          <p:nvPr/>
        </p:nvCxnSpPr>
        <p:spPr>
          <a:xfrm flipV="1">
            <a:off x="3572464" y="5833476"/>
            <a:ext cx="5225269" cy="4515063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線接點 14">
            <a:extLst>
              <a:ext uri="{FF2B5EF4-FFF2-40B4-BE49-F238E27FC236}">
                <a16:creationId xmlns:a16="http://schemas.microsoft.com/office/drawing/2014/main" id="{620FC4CF-B1DC-397A-FB7A-1CB7CACECA1D}"/>
              </a:ext>
            </a:extLst>
          </p:cNvPr>
          <p:cNvCxnSpPr>
            <a:cxnSpLocks/>
          </p:cNvCxnSpPr>
          <p:nvPr/>
        </p:nvCxnSpPr>
        <p:spPr>
          <a:xfrm>
            <a:off x="8797733" y="5833476"/>
            <a:ext cx="5466694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線接點 19">
            <a:extLst>
              <a:ext uri="{FF2B5EF4-FFF2-40B4-BE49-F238E27FC236}">
                <a16:creationId xmlns:a16="http://schemas.microsoft.com/office/drawing/2014/main" id="{1B71E341-A85E-528D-94C6-3C13E450626B}"/>
              </a:ext>
            </a:extLst>
          </p:cNvPr>
          <p:cNvCxnSpPr>
            <a:cxnSpLocks/>
          </p:cNvCxnSpPr>
          <p:nvPr/>
        </p:nvCxnSpPr>
        <p:spPr>
          <a:xfrm>
            <a:off x="3572463" y="5828869"/>
            <a:ext cx="5225269" cy="0"/>
          </a:xfrm>
          <a:prstGeom prst="line">
            <a:avLst/>
          </a:prstGeom>
          <a:ln w="47625">
            <a:solidFill>
              <a:schemeClr val="tx1"/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973FDD5B-BE3D-938A-1DF8-C0C56258D47B}"/>
              </a:ext>
            </a:extLst>
          </p:cNvPr>
          <p:cNvSpPr txBox="1"/>
          <p:nvPr/>
        </p:nvSpPr>
        <p:spPr>
          <a:xfrm>
            <a:off x="1721448" y="5628814"/>
            <a:ext cx="16690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4608 GFLOPS</a:t>
            </a:r>
            <a:endParaRPr kumimoji="1" lang="zh-TW" altLang="en-US" sz="2000" b="1" spc="-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文字方塊 37">
            <a:extLst>
              <a:ext uri="{FF2B5EF4-FFF2-40B4-BE49-F238E27FC236}">
                <a16:creationId xmlns:a16="http://schemas.microsoft.com/office/drawing/2014/main" id="{632CEBDF-C56C-B25E-7F35-759464ACC8DA}"/>
              </a:ext>
            </a:extLst>
          </p:cNvPr>
          <p:cNvSpPr txBox="1"/>
          <p:nvPr/>
        </p:nvSpPr>
        <p:spPr>
          <a:xfrm rot="19099745">
            <a:off x="3979538" y="7503252"/>
            <a:ext cx="3403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2800" b="1" spc="-150" dirty="0">
                <a:latin typeface="Arial" panose="020B0604020202020204" pitchFamily="34" charset="0"/>
                <a:cs typeface="Arial" panose="020B0604020202020204" pitchFamily="34" charset="0"/>
              </a:rPr>
              <a:t>Bandwidth = 96 GB/s</a:t>
            </a:r>
            <a:endParaRPr kumimoji="1" lang="zh-TW" altLang="en-US" sz="2800" b="1" spc="-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2" name="直線接點 41">
            <a:extLst>
              <a:ext uri="{FF2B5EF4-FFF2-40B4-BE49-F238E27FC236}">
                <a16:creationId xmlns:a16="http://schemas.microsoft.com/office/drawing/2014/main" id="{33D0839B-37FC-D9A2-7D74-B6549E4E09D4}"/>
              </a:ext>
            </a:extLst>
          </p:cNvPr>
          <p:cNvCxnSpPr>
            <a:cxnSpLocks/>
          </p:cNvCxnSpPr>
          <p:nvPr/>
        </p:nvCxnSpPr>
        <p:spPr>
          <a:xfrm>
            <a:off x="4644995" y="9333772"/>
            <a:ext cx="0" cy="1014766"/>
          </a:xfrm>
          <a:prstGeom prst="line">
            <a:avLst/>
          </a:prstGeom>
          <a:ln w="31750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橢圓 44">
            <a:extLst>
              <a:ext uri="{FF2B5EF4-FFF2-40B4-BE49-F238E27FC236}">
                <a16:creationId xmlns:a16="http://schemas.microsoft.com/office/drawing/2014/main" id="{82D11D5D-94D9-C110-C616-8DD8B1655112}"/>
              </a:ext>
            </a:extLst>
          </p:cNvPr>
          <p:cNvSpPr>
            <a:spLocks noChangeAspect="1"/>
          </p:cNvSpPr>
          <p:nvPr/>
        </p:nvSpPr>
        <p:spPr>
          <a:xfrm>
            <a:off x="4518252" y="9265213"/>
            <a:ext cx="270990" cy="2679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kumimoji="1" lang="zh-TW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50" name="直線接點 49">
            <a:extLst>
              <a:ext uri="{FF2B5EF4-FFF2-40B4-BE49-F238E27FC236}">
                <a16:creationId xmlns:a16="http://schemas.microsoft.com/office/drawing/2014/main" id="{45D98F5D-1581-93AE-0ABF-6FF727D4BBD4}"/>
              </a:ext>
            </a:extLst>
          </p:cNvPr>
          <p:cNvCxnSpPr>
            <a:cxnSpLocks/>
          </p:cNvCxnSpPr>
          <p:nvPr/>
        </p:nvCxnSpPr>
        <p:spPr>
          <a:xfrm>
            <a:off x="6511733" y="7777148"/>
            <a:ext cx="0" cy="2571390"/>
          </a:xfrm>
          <a:prstGeom prst="line">
            <a:avLst/>
          </a:prstGeom>
          <a:ln w="22225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橢圓 50">
            <a:extLst>
              <a:ext uri="{FF2B5EF4-FFF2-40B4-BE49-F238E27FC236}">
                <a16:creationId xmlns:a16="http://schemas.microsoft.com/office/drawing/2014/main" id="{1B83BF8F-5B7F-8D30-B3C3-1D128C2A7CE8}"/>
              </a:ext>
            </a:extLst>
          </p:cNvPr>
          <p:cNvSpPr>
            <a:spLocks noChangeAspect="1"/>
          </p:cNvSpPr>
          <p:nvPr/>
        </p:nvSpPr>
        <p:spPr>
          <a:xfrm>
            <a:off x="6359333" y="7708589"/>
            <a:ext cx="270990" cy="2679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kumimoji="1" lang="zh-TW" altLang="en-US"/>
          </a:p>
        </p:txBody>
      </p:sp>
      <p:cxnSp>
        <p:nvCxnSpPr>
          <p:cNvPr id="53" name="直線接點 52">
            <a:extLst>
              <a:ext uri="{FF2B5EF4-FFF2-40B4-BE49-F238E27FC236}">
                <a16:creationId xmlns:a16="http://schemas.microsoft.com/office/drawing/2014/main" id="{1A6522C8-5F11-2FE7-CEBD-8C8F64872008}"/>
              </a:ext>
            </a:extLst>
          </p:cNvPr>
          <p:cNvCxnSpPr>
            <a:cxnSpLocks/>
          </p:cNvCxnSpPr>
          <p:nvPr/>
        </p:nvCxnSpPr>
        <p:spPr>
          <a:xfrm>
            <a:off x="13990164" y="5783519"/>
            <a:ext cx="5924" cy="4585060"/>
          </a:xfrm>
          <a:prstGeom prst="line">
            <a:avLst/>
          </a:prstGeom>
          <a:ln w="22225">
            <a:solidFill>
              <a:srgbClr val="FA8C8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橢圓 53">
            <a:extLst>
              <a:ext uri="{FF2B5EF4-FFF2-40B4-BE49-F238E27FC236}">
                <a16:creationId xmlns:a16="http://schemas.microsoft.com/office/drawing/2014/main" id="{2C41F744-ABAE-B1B5-A390-AC94DA24D5D0}"/>
              </a:ext>
            </a:extLst>
          </p:cNvPr>
          <p:cNvSpPr>
            <a:spLocks noChangeAspect="1"/>
          </p:cNvSpPr>
          <p:nvPr/>
        </p:nvSpPr>
        <p:spPr>
          <a:xfrm>
            <a:off x="13837764" y="5714960"/>
            <a:ext cx="270990" cy="267900"/>
          </a:xfrm>
          <a:prstGeom prst="ellipse">
            <a:avLst/>
          </a:prstGeom>
          <a:solidFill>
            <a:srgbClr val="FA8C8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kumimoji="1" lang="zh-TW" altLang="en-US"/>
          </a:p>
        </p:txBody>
      </p:sp>
      <p:sp>
        <p:nvSpPr>
          <p:cNvPr id="57" name="文字方塊 56">
            <a:extLst>
              <a:ext uri="{FF2B5EF4-FFF2-40B4-BE49-F238E27FC236}">
                <a16:creationId xmlns:a16="http://schemas.microsoft.com/office/drawing/2014/main" id="{BBC06ED7-940D-C93D-E35A-9D9A7C0C1C81}"/>
              </a:ext>
            </a:extLst>
          </p:cNvPr>
          <p:cNvSpPr txBox="1"/>
          <p:nvPr/>
        </p:nvSpPr>
        <p:spPr>
          <a:xfrm>
            <a:off x="8524259" y="10360825"/>
            <a:ext cx="4315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  <a:endParaRPr kumimoji="1" lang="zh-TW" altLang="en-US" sz="2000" b="1" spc="-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文字方塊 59">
            <a:extLst>
              <a:ext uri="{FF2B5EF4-FFF2-40B4-BE49-F238E27FC236}">
                <a16:creationId xmlns:a16="http://schemas.microsoft.com/office/drawing/2014/main" id="{9ACDEA59-FAAF-E4D6-DC70-3B945F8AD967}"/>
              </a:ext>
            </a:extLst>
          </p:cNvPr>
          <p:cNvSpPr txBox="1"/>
          <p:nvPr/>
        </p:nvSpPr>
        <p:spPr>
          <a:xfrm>
            <a:off x="4380274" y="10360825"/>
            <a:ext cx="7152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 2.4</a:t>
            </a:r>
          </a:p>
          <a:p>
            <a:pPr algn="ctr"/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(op1)</a:t>
            </a:r>
            <a:endParaRPr kumimoji="1" lang="zh-TW" altLang="en-US" sz="2000" b="1" spc="-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文字方塊 60">
            <a:extLst>
              <a:ext uri="{FF2B5EF4-FFF2-40B4-BE49-F238E27FC236}">
                <a16:creationId xmlns:a16="http://schemas.microsoft.com/office/drawing/2014/main" id="{B2D917F7-5F08-B4BC-5569-8757E74C0DCA}"/>
              </a:ext>
            </a:extLst>
          </p:cNvPr>
          <p:cNvSpPr txBox="1"/>
          <p:nvPr/>
        </p:nvSpPr>
        <p:spPr>
          <a:xfrm>
            <a:off x="6207794" y="10379618"/>
            <a:ext cx="7152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22.5</a:t>
            </a:r>
          </a:p>
          <a:p>
            <a:pPr algn="ctr"/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(op2)</a:t>
            </a:r>
            <a:endParaRPr kumimoji="1" lang="zh-TW" altLang="en-US" sz="2000" b="1" spc="-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橢圓 61">
            <a:extLst>
              <a:ext uri="{FF2B5EF4-FFF2-40B4-BE49-F238E27FC236}">
                <a16:creationId xmlns:a16="http://schemas.microsoft.com/office/drawing/2014/main" id="{234051AC-E771-7E36-FA51-0D33027DA0C3}"/>
              </a:ext>
            </a:extLst>
          </p:cNvPr>
          <p:cNvSpPr>
            <a:spLocks noChangeAspect="1"/>
          </p:cNvSpPr>
          <p:nvPr/>
        </p:nvSpPr>
        <p:spPr>
          <a:xfrm>
            <a:off x="7996015" y="6245705"/>
            <a:ext cx="270990" cy="267900"/>
          </a:xfrm>
          <a:prstGeom prst="ellipse">
            <a:avLst/>
          </a:prstGeom>
          <a:solidFill>
            <a:srgbClr val="FFC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kumimoji="1" lang="zh-TW" altLang="en-US"/>
          </a:p>
        </p:txBody>
      </p:sp>
      <p:cxnSp>
        <p:nvCxnSpPr>
          <p:cNvPr id="63" name="直線接點 62">
            <a:extLst>
              <a:ext uri="{FF2B5EF4-FFF2-40B4-BE49-F238E27FC236}">
                <a16:creationId xmlns:a16="http://schemas.microsoft.com/office/drawing/2014/main" id="{866183AC-2995-C654-EDAE-986E815F02EF}"/>
              </a:ext>
            </a:extLst>
          </p:cNvPr>
          <p:cNvCxnSpPr>
            <a:cxnSpLocks/>
          </p:cNvCxnSpPr>
          <p:nvPr/>
        </p:nvCxnSpPr>
        <p:spPr>
          <a:xfrm>
            <a:off x="8131510" y="6379655"/>
            <a:ext cx="0" cy="3968883"/>
          </a:xfrm>
          <a:prstGeom prst="line">
            <a:avLst/>
          </a:prstGeom>
          <a:ln w="22225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字方塊 64">
            <a:extLst>
              <a:ext uri="{FF2B5EF4-FFF2-40B4-BE49-F238E27FC236}">
                <a16:creationId xmlns:a16="http://schemas.microsoft.com/office/drawing/2014/main" id="{0EBD614A-47E0-DD61-CC6D-61C04E77298F}"/>
              </a:ext>
            </a:extLst>
          </p:cNvPr>
          <p:cNvSpPr txBox="1"/>
          <p:nvPr/>
        </p:nvSpPr>
        <p:spPr>
          <a:xfrm>
            <a:off x="7709017" y="10360825"/>
            <a:ext cx="7152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37.7</a:t>
            </a:r>
          </a:p>
          <a:p>
            <a:pPr algn="ctr"/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(op3)</a:t>
            </a:r>
            <a:endParaRPr kumimoji="1" lang="zh-TW" altLang="en-US" sz="2000" b="1" spc="-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6" name="直線接點 65">
            <a:extLst>
              <a:ext uri="{FF2B5EF4-FFF2-40B4-BE49-F238E27FC236}">
                <a16:creationId xmlns:a16="http://schemas.microsoft.com/office/drawing/2014/main" id="{ED8E2A95-4286-2B1F-AF12-DEF2DC622736}"/>
              </a:ext>
            </a:extLst>
          </p:cNvPr>
          <p:cNvCxnSpPr>
            <a:cxnSpLocks/>
          </p:cNvCxnSpPr>
          <p:nvPr/>
        </p:nvCxnSpPr>
        <p:spPr>
          <a:xfrm>
            <a:off x="10136294" y="5772736"/>
            <a:ext cx="5924" cy="4585060"/>
          </a:xfrm>
          <a:prstGeom prst="line">
            <a:avLst/>
          </a:prstGeom>
          <a:ln w="22225">
            <a:solidFill>
              <a:srgbClr val="9517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橢圓 66">
            <a:extLst>
              <a:ext uri="{FF2B5EF4-FFF2-40B4-BE49-F238E27FC236}">
                <a16:creationId xmlns:a16="http://schemas.microsoft.com/office/drawing/2014/main" id="{773702A7-C85C-55EA-6493-D82D671E2F2E}"/>
              </a:ext>
            </a:extLst>
          </p:cNvPr>
          <p:cNvSpPr>
            <a:spLocks noChangeAspect="1"/>
          </p:cNvSpPr>
          <p:nvPr/>
        </p:nvSpPr>
        <p:spPr>
          <a:xfrm>
            <a:off x="9983894" y="5704177"/>
            <a:ext cx="270990" cy="267900"/>
          </a:xfrm>
          <a:prstGeom prst="ellipse">
            <a:avLst/>
          </a:prstGeom>
          <a:solidFill>
            <a:srgbClr val="9261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kumimoji="1" lang="zh-TW" altLang="en-US"/>
          </a:p>
        </p:txBody>
      </p:sp>
      <p:sp>
        <p:nvSpPr>
          <p:cNvPr id="70" name="文字方塊 69">
            <a:extLst>
              <a:ext uri="{FF2B5EF4-FFF2-40B4-BE49-F238E27FC236}">
                <a16:creationId xmlns:a16="http://schemas.microsoft.com/office/drawing/2014/main" id="{6A8FADCE-CA7C-42AF-C4C6-E9492CC65DFC}"/>
              </a:ext>
            </a:extLst>
          </p:cNvPr>
          <p:cNvSpPr txBox="1"/>
          <p:nvPr/>
        </p:nvSpPr>
        <p:spPr>
          <a:xfrm>
            <a:off x="9840753" y="10360825"/>
            <a:ext cx="7152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64</a:t>
            </a:r>
          </a:p>
          <a:p>
            <a:pPr algn="ctr"/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(op4)</a:t>
            </a:r>
            <a:endParaRPr kumimoji="1" lang="zh-TW" altLang="en-US" sz="2000" b="1" spc="-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文字方塊 70">
            <a:extLst>
              <a:ext uri="{FF2B5EF4-FFF2-40B4-BE49-F238E27FC236}">
                <a16:creationId xmlns:a16="http://schemas.microsoft.com/office/drawing/2014/main" id="{CA72182E-5E33-D6E8-4168-61D5C24B5B7E}"/>
              </a:ext>
            </a:extLst>
          </p:cNvPr>
          <p:cNvSpPr txBox="1"/>
          <p:nvPr/>
        </p:nvSpPr>
        <p:spPr>
          <a:xfrm>
            <a:off x="13716691" y="10360825"/>
            <a:ext cx="7152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174</a:t>
            </a:r>
          </a:p>
          <a:p>
            <a:pPr algn="ctr"/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(op6)</a:t>
            </a:r>
            <a:endParaRPr kumimoji="1" lang="zh-TW" altLang="en-US" sz="2000" b="1" spc="-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文字方塊 71">
            <a:extLst>
              <a:ext uri="{FF2B5EF4-FFF2-40B4-BE49-F238E27FC236}">
                <a16:creationId xmlns:a16="http://schemas.microsoft.com/office/drawing/2014/main" id="{3692EE20-B603-4872-387E-7B01D442CC19}"/>
              </a:ext>
            </a:extLst>
          </p:cNvPr>
          <p:cNvSpPr txBox="1"/>
          <p:nvPr/>
        </p:nvSpPr>
        <p:spPr>
          <a:xfrm>
            <a:off x="4751366" y="9586799"/>
            <a:ext cx="1545616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zh-TW" sz="2000" b="1" spc="-15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227 GFLOPS</a:t>
            </a:r>
            <a:endParaRPr kumimoji="1" lang="zh-TW" altLang="en-US" sz="2000" b="1" spc="-15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文字方塊 74">
            <a:extLst>
              <a:ext uri="{FF2B5EF4-FFF2-40B4-BE49-F238E27FC236}">
                <a16:creationId xmlns:a16="http://schemas.microsoft.com/office/drawing/2014/main" id="{6AC2B9EF-107D-9845-8811-8CB3250E9C0B}"/>
              </a:ext>
            </a:extLst>
          </p:cNvPr>
          <p:cNvSpPr txBox="1"/>
          <p:nvPr/>
        </p:nvSpPr>
        <p:spPr>
          <a:xfrm>
            <a:off x="6201943" y="8157986"/>
            <a:ext cx="1669047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zh-TW" sz="2000" b="1" spc="-15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2157 GFLOPS</a:t>
            </a:r>
            <a:endParaRPr kumimoji="1" lang="zh-TW" altLang="en-US" sz="2000" b="1" spc="-15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文字方塊 75">
            <a:extLst>
              <a:ext uri="{FF2B5EF4-FFF2-40B4-BE49-F238E27FC236}">
                <a16:creationId xmlns:a16="http://schemas.microsoft.com/office/drawing/2014/main" id="{1784801D-A93D-A44D-5766-9D25141BD122}"/>
              </a:ext>
            </a:extLst>
          </p:cNvPr>
          <p:cNvSpPr txBox="1"/>
          <p:nvPr/>
        </p:nvSpPr>
        <p:spPr>
          <a:xfrm>
            <a:off x="7858794" y="6745918"/>
            <a:ext cx="1669047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zh-TW" sz="2000" b="1" spc="-150" dirty="0">
                <a:solidFill>
                  <a:srgbClr val="FFBF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3617 GFLOPS</a:t>
            </a:r>
            <a:endParaRPr kumimoji="1" lang="zh-TW" altLang="en-US" sz="2000" b="1" spc="-150" dirty="0">
              <a:solidFill>
                <a:srgbClr val="FFBF0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文字方塊 76">
            <a:extLst>
              <a:ext uri="{FF2B5EF4-FFF2-40B4-BE49-F238E27FC236}">
                <a16:creationId xmlns:a16="http://schemas.microsoft.com/office/drawing/2014/main" id="{A32D4468-05B4-CD6B-B6CF-AC20489AF42B}"/>
              </a:ext>
            </a:extLst>
          </p:cNvPr>
          <p:cNvSpPr txBox="1"/>
          <p:nvPr/>
        </p:nvSpPr>
        <p:spPr>
          <a:xfrm>
            <a:off x="9567601" y="5259488"/>
            <a:ext cx="1669047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zh-TW" sz="2000" b="1" spc="-150" dirty="0">
                <a:solidFill>
                  <a:srgbClr val="9261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4608 GFLOPS</a:t>
            </a:r>
            <a:endParaRPr kumimoji="1" lang="zh-TW" altLang="en-US" sz="2000" b="1" spc="-150" dirty="0">
              <a:solidFill>
                <a:srgbClr val="9261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文字方塊 77">
            <a:extLst>
              <a:ext uri="{FF2B5EF4-FFF2-40B4-BE49-F238E27FC236}">
                <a16:creationId xmlns:a16="http://schemas.microsoft.com/office/drawing/2014/main" id="{8FAA0305-7DEF-2568-4340-2229B4F6D5A9}"/>
              </a:ext>
            </a:extLst>
          </p:cNvPr>
          <p:cNvSpPr txBox="1"/>
          <p:nvPr/>
        </p:nvSpPr>
        <p:spPr>
          <a:xfrm>
            <a:off x="13288657" y="5254764"/>
            <a:ext cx="1669047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zh-TW" sz="2000" b="1" spc="-150" dirty="0">
                <a:solidFill>
                  <a:srgbClr val="FA8C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4608 GFLOPS</a:t>
            </a:r>
            <a:endParaRPr kumimoji="1" lang="zh-TW" altLang="en-US" sz="2000" b="1" spc="-150" dirty="0">
              <a:solidFill>
                <a:srgbClr val="FA8C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9" name="表格 78">
            <a:extLst>
              <a:ext uri="{FF2B5EF4-FFF2-40B4-BE49-F238E27FC236}">
                <a16:creationId xmlns:a16="http://schemas.microsoft.com/office/drawing/2014/main" id="{04BAD732-8D59-BD36-0C13-58B112D167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713369"/>
              </p:ext>
            </p:extLst>
          </p:nvPr>
        </p:nvGraphicFramePr>
        <p:xfrm>
          <a:off x="14482337" y="5783519"/>
          <a:ext cx="5405657" cy="3078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60006">
                  <a:extLst>
                    <a:ext uri="{9D8B030D-6E8A-4147-A177-3AD203B41FA5}">
                      <a16:colId xmlns:a16="http://schemas.microsoft.com/office/drawing/2014/main" val="805796065"/>
                    </a:ext>
                  </a:extLst>
                </a:gridCol>
                <a:gridCol w="1723851">
                  <a:extLst>
                    <a:ext uri="{9D8B030D-6E8A-4147-A177-3AD203B41FA5}">
                      <a16:colId xmlns:a16="http://schemas.microsoft.com/office/drawing/2014/main" val="1163736577"/>
                    </a:ext>
                  </a:extLst>
                </a:gridCol>
                <a:gridCol w="2021800">
                  <a:extLst>
                    <a:ext uri="{9D8B030D-6E8A-4147-A177-3AD203B41FA5}">
                      <a16:colId xmlns:a16="http://schemas.microsoft.com/office/drawing/2014/main" val="2728390312"/>
                    </a:ext>
                  </a:extLst>
                </a:gridCol>
              </a:tblGrid>
              <a:tr h="67177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#FLOPs (M)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#Memory </a:t>
                      </a:r>
                      <a:b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Access (MB)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89199"/>
                  </a:ext>
                </a:extLst>
              </a:tr>
              <a:tr h="37320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op1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57.8M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25MB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47031339"/>
                  </a:ext>
                </a:extLst>
              </a:tr>
              <a:tr h="37320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op2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51.4M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2.3MB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22300419"/>
                  </a:ext>
                </a:extLst>
              </a:tr>
              <a:tr h="37320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op3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925M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25MB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431941"/>
                  </a:ext>
                </a:extLst>
              </a:tr>
              <a:tr h="37320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op4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236M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3.7MB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4100511"/>
                  </a:ext>
                </a:extLst>
              </a:tr>
              <a:tr h="37320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op5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172M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1.3MB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7242713"/>
                  </a:ext>
                </a:extLst>
              </a:tr>
              <a:tr h="37320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op6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231M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1.3MB</a:t>
                      </a:r>
                      <a:endParaRPr lang="zh-TW" altLang="en-US" sz="200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6717631"/>
                  </a:ext>
                </a:extLst>
              </a:tr>
            </a:tbl>
          </a:graphicData>
        </a:graphic>
      </p:graphicFrame>
      <p:sp>
        <p:nvSpPr>
          <p:cNvPr id="2" name="文字方塊 1">
            <a:extLst>
              <a:ext uri="{FF2B5EF4-FFF2-40B4-BE49-F238E27FC236}">
                <a16:creationId xmlns:a16="http://schemas.microsoft.com/office/drawing/2014/main" id="{D8632983-B7DF-93FA-B07A-F02F5462E2D2}"/>
              </a:ext>
            </a:extLst>
          </p:cNvPr>
          <p:cNvSpPr txBox="1"/>
          <p:nvPr/>
        </p:nvSpPr>
        <p:spPr>
          <a:xfrm>
            <a:off x="8741768" y="4491007"/>
            <a:ext cx="89386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Fully utilize the computation capability of hardware (Compute Bound) </a:t>
            </a:r>
            <a:endParaRPr kumimoji="1" lang="zh-TW" altLang="en-US" sz="2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直線箭頭接點 3">
            <a:extLst>
              <a:ext uri="{FF2B5EF4-FFF2-40B4-BE49-F238E27FC236}">
                <a16:creationId xmlns:a16="http://schemas.microsoft.com/office/drawing/2014/main" id="{C939B41E-E17A-42AB-9111-4CBDE97B15FE}"/>
              </a:ext>
            </a:extLst>
          </p:cNvPr>
          <p:cNvCxnSpPr/>
          <p:nvPr/>
        </p:nvCxnSpPr>
        <p:spPr>
          <a:xfrm flipH="1">
            <a:off x="10737850" y="4930070"/>
            <a:ext cx="945723" cy="324694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箭頭接點 5">
            <a:extLst>
              <a:ext uri="{FF2B5EF4-FFF2-40B4-BE49-F238E27FC236}">
                <a16:creationId xmlns:a16="http://schemas.microsoft.com/office/drawing/2014/main" id="{ABECBFA6-F613-99FB-49CD-95413D4C34E0}"/>
              </a:ext>
            </a:extLst>
          </p:cNvPr>
          <p:cNvCxnSpPr>
            <a:cxnSpLocks/>
            <a:endCxn id="78" idx="0"/>
          </p:cNvCxnSpPr>
          <p:nvPr/>
        </p:nvCxnSpPr>
        <p:spPr>
          <a:xfrm flipH="1">
            <a:off x="14123181" y="4848857"/>
            <a:ext cx="279917" cy="405907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03BFF49C-FC6F-A441-51E8-2D94677581BF}"/>
              </a:ext>
            </a:extLst>
          </p:cNvPr>
          <p:cNvSpPr txBox="1"/>
          <p:nvPr/>
        </p:nvSpPr>
        <p:spPr>
          <a:xfrm>
            <a:off x="7253126" y="9081436"/>
            <a:ext cx="80313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 data reuse, dominated by memory access (Memory Bound) </a:t>
            </a:r>
            <a:endParaRPr kumimoji="1" lang="zh-TW" altLang="en-US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直線箭頭接點 16">
            <a:extLst>
              <a:ext uri="{FF2B5EF4-FFF2-40B4-BE49-F238E27FC236}">
                <a16:creationId xmlns:a16="http://schemas.microsoft.com/office/drawing/2014/main" id="{A94E08F8-41DD-6F62-ABBA-D2B9C82A2010}"/>
              </a:ext>
            </a:extLst>
          </p:cNvPr>
          <p:cNvCxnSpPr>
            <a:cxnSpLocks/>
            <a:endCxn id="76" idx="2"/>
          </p:cNvCxnSpPr>
          <p:nvPr/>
        </p:nvCxnSpPr>
        <p:spPr>
          <a:xfrm flipV="1">
            <a:off x="8584293" y="7146028"/>
            <a:ext cx="109025" cy="200213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箭頭接點 17">
            <a:extLst>
              <a:ext uri="{FF2B5EF4-FFF2-40B4-BE49-F238E27FC236}">
                <a16:creationId xmlns:a16="http://schemas.microsoft.com/office/drawing/2014/main" id="{817DEC8C-8F3C-55F2-7842-DD15C2D7E89A}"/>
              </a:ext>
            </a:extLst>
          </p:cNvPr>
          <p:cNvCxnSpPr>
            <a:cxnSpLocks/>
          </p:cNvCxnSpPr>
          <p:nvPr/>
        </p:nvCxnSpPr>
        <p:spPr>
          <a:xfrm flipH="1" flipV="1">
            <a:off x="7584265" y="8600016"/>
            <a:ext cx="608738" cy="54814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箭頭接點 22">
            <a:extLst>
              <a:ext uri="{FF2B5EF4-FFF2-40B4-BE49-F238E27FC236}">
                <a16:creationId xmlns:a16="http://schemas.microsoft.com/office/drawing/2014/main" id="{C5E181D6-A51C-A41C-4CE6-8492BD101839}"/>
              </a:ext>
            </a:extLst>
          </p:cNvPr>
          <p:cNvCxnSpPr>
            <a:cxnSpLocks/>
            <a:endCxn id="72" idx="3"/>
          </p:cNvCxnSpPr>
          <p:nvPr/>
        </p:nvCxnSpPr>
        <p:spPr>
          <a:xfrm flipH="1">
            <a:off x="6296982" y="9533113"/>
            <a:ext cx="1013206" cy="25374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接點 32">
            <a:extLst>
              <a:ext uri="{FF2B5EF4-FFF2-40B4-BE49-F238E27FC236}">
                <a16:creationId xmlns:a16="http://schemas.microsoft.com/office/drawing/2014/main" id="{8A9C2C4D-9AFD-2BD5-741B-5DA851308DDA}"/>
              </a:ext>
            </a:extLst>
          </p:cNvPr>
          <p:cNvCxnSpPr>
            <a:cxnSpLocks/>
          </p:cNvCxnSpPr>
          <p:nvPr/>
        </p:nvCxnSpPr>
        <p:spPr>
          <a:xfrm>
            <a:off x="12080839" y="5783519"/>
            <a:ext cx="5924" cy="4585060"/>
          </a:xfrm>
          <a:prstGeom prst="line">
            <a:avLst/>
          </a:prstGeom>
          <a:ln w="22225">
            <a:solidFill>
              <a:srgbClr val="E2BD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橢圓 33">
            <a:extLst>
              <a:ext uri="{FF2B5EF4-FFF2-40B4-BE49-F238E27FC236}">
                <a16:creationId xmlns:a16="http://schemas.microsoft.com/office/drawing/2014/main" id="{A03E8D55-0CD0-B060-D199-B32EFF006444}"/>
              </a:ext>
            </a:extLst>
          </p:cNvPr>
          <p:cNvSpPr>
            <a:spLocks noChangeAspect="1"/>
          </p:cNvSpPr>
          <p:nvPr/>
        </p:nvSpPr>
        <p:spPr>
          <a:xfrm>
            <a:off x="11928439" y="5714960"/>
            <a:ext cx="270990" cy="267900"/>
          </a:xfrm>
          <a:prstGeom prst="ellipse">
            <a:avLst/>
          </a:prstGeom>
          <a:solidFill>
            <a:srgbClr val="E2BD66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kumimoji="1" lang="zh-TW" altLang="en-US"/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65419042-7762-B03F-A959-48B7F31262B9}"/>
              </a:ext>
            </a:extLst>
          </p:cNvPr>
          <p:cNvSpPr txBox="1"/>
          <p:nvPr/>
        </p:nvSpPr>
        <p:spPr>
          <a:xfrm>
            <a:off x="11807366" y="10360825"/>
            <a:ext cx="7152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132</a:t>
            </a:r>
          </a:p>
          <a:p>
            <a:pPr algn="ctr"/>
            <a:r>
              <a:rPr kumimoji="1" lang="en-US" altLang="zh-TW" sz="2000" b="1" spc="-150" dirty="0">
                <a:latin typeface="Arial" panose="020B0604020202020204" pitchFamily="34" charset="0"/>
                <a:cs typeface="Arial" panose="020B0604020202020204" pitchFamily="34" charset="0"/>
              </a:rPr>
              <a:t>(op5)</a:t>
            </a:r>
            <a:endParaRPr kumimoji="1" lang="zh-TW" altLang="en-US" sz="2000" b="1" spc="-1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文字方塊 35">
            <a:extLst>
              <a:ext uri="{FF2B5EF4-FFF2-40B4-BE49-F238E27FC236}">
                <a16:creationId xmlns:a16="http://schemas.microsoft.com/office/drawing/2014/main" id="{A5D4899A-86BE-B95D-BF8B-EFE9D24FB7A4}"/>
              </a:ext>
            </a:extLst>
          </p:cNvPr>
          <p:cNvSpPr txBox="1"/>
          <p:nvPr/>
        </p:nvSpPr>
        <p:spPr>
          <a:xfrm>
            <a:off x="11379332" y="5254764"/>
            <a:ext cx="1669047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zh-TW" sz="2000" b="1" spc="-150" dirty="0">
                <a:solidFill>
                  <a:srgbClr val="E2BD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4608 GFLOPS</a:t>
            </a:r>
            <a:endParaRPr kumimoji="1" lang="zh-TW" altLang="en-US" sz="2000" b="1" spc="-150" dirty="0">
              <a:solidFill>
                <a:srgbClr val="E2BD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直線箭頭接點 38">
            <a:extLst>
              <a:ext uri="{FF2B5EF4-FFF2-40B4-BE49-F238E27FC236}">
                <a16:creationId xmlns:a16="http://schemas.microsoft.com/office/drawing/2014/main" id="{CC449CB9-870C-7151-50A2-DDB0FC4707ED}"/>
              </a:ext>
            </a:extLst>
          </p:cNvPr>
          <p:cNvCxnSpPr>
            <a:cxnSpLocks/>
            <a:endCxn id="36" idx="0"/>
          </p:cNvCxnSpPr>
          <p:nvPr/>
        </p:nvCxnSpPr>
        <p:spPr>
          <a:xfrm flipH="1">
            <a:off x="12213856" y="4848857"/>
            <a:ext cx="321963" cy="405907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93003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B317D5F-9BBE-487B-2981-97344BD9D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Insight from Roofline Model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9553993-54CA-6381-399D-FA87D7A6ED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157" y="2759383"/>
            <a:ext cx="18423494" cy="7426887"/>
          </a:xfrm>
        </p:spPr>
        <p:txBody>
          <a:bodyPr/>
          <a:lstStyle/>
          <a:p>
            <a:r>
              <a:rPr kumimoji="1" lang="en-US" altLang="zh-TW" sz="4800" b="1" dirty="0"/>
              <a:t>Reduce </a:t>
            </a:r>
            <a:r>
              <a:rPr kumimoji="1" lang="en-US" altLang="zh-TW" sz="4800" b="1" u="sng" dirty="0"/>
              <a:t>#Memory </a:t>
            </a:r>
            <a:r>
              <a:rPr kumimoji="1" lang="en-US" altLang="zh-TW" sz="4800" u="sng" dirty="0"/>
              <a:t>A</a:t>
            </a:r>
            <a:r>
              <a:rPr kumimoji="1" lang="en-US" altLang="zh-TW" sz="4800" b="1" u="sng" dirty="0"/>
              <a:t>ccess</a:t>
            </a:r>
            <a:r>
              <a:rPr kumimoji="1" lang="en-US" altLang="zh-TW" sz="4800" b="1" dirty="0"/>
              <a:t> when </a:t>
            </a:r>
            <a:r>
              <a:rPr kumimoji="1" lang="en-US" altLang="zh-TW" sz="4800" dirty="0"/>
              <a:t>it’s</a:t>
            </a:r>
            <a:r>
              <a:rPr kumimoji="1" lang="en-US" altLang="zh-TW" sz="4800" b="1" dirty="0"/>
              <a:t> memory bound (op1 vs. op2)</a:t>
            </a:r>
          </a:p>
          <a:p>
            <a:pPr lvl="1"/>
            <a:r>
              <a:rPr kumimoji="1" lang="en-US" altLang="zh-TW" sz="4000" b="1" dirty="0"/>
              <a:t>Reducing </a:t>
            </a:r>
            <a:r>
              <a:rPr kumimoji="1" lang="en-US" altLang="zh-TW" sz="4000" b="1" u="sng" dirty="0"/>
              <a:t>#FLOPs</a:t>
            </a:r>
            <a:r>
              <a:rPr kumimoji="1" lang="en-US" altLang="zh-TW" sz="4000" b="1" dirty="0"/>
              <a:t> </a:t>
            </a:r>
            <a:r>
              <a:rPr kumimoji="1" lang="en-US" altLang="zh-TW" sz="4000" dirty="0"/>
              <a:t>results in no speedup (op1 vs. op3)</a:t>
            </a:r>
          </a:p>
          <a:p>
            <a:pPr lvl="1"/>
            <a:r>
              <a:rPr kumimoji="1" lang="en-US" altLang="zh-TW" sz="4000" b="1" dirty="0"/>
              <a:t>Smaller </a:t>
            </a:r>
            <a:r>
              <a:rPr kumimoji="1" lang="en-US" altLang="zh-TW" sz="4000" b="1" u="sng" dirty="0"/>
              <a:t>#</a:t>
            </a:r>
            <a:r>
              <a:rPr kumimoji="1" lang="en-US" altLang="zh-TW" sz="4000" u="sng" dirty="0"/>
              <a:t>FLOPs</a:t>
            </a:r>
            <a:r>
              <a:rPr kumimoji="1" lang="en-US" altLang="zh-TW" sz="4000" b="1" dirty="0"/>
              <a:t> does </a:t>
            </a:r>
            <a:r>
              <a:rPr kumimoji="1" lang="en-US" altLang="zh-TW" sz="4000" dirty="0"/>
              <a:t>not imply faster execution</a:t>
            </a:r>
            <a:endParaRPr kumimoji="1" lang="zh-TW" altLang="en-US" sz="4000" b="1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0AFCB2D-DC27-6B7C-F535-065A1EB34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922001"/>
              </p:ext>
            </p:extLst>
          </p:nvPr>
        </p:nvGraphicFramePr>
        <p:xfrm>
          <a:off x="2135703" y="6111875"/>
          <a:ext cx="16916401" cy="336537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94413">
                  <a:extLst>
                    <a:ext uri="{9D8B030D-6E8A-4147-A177-3AD203B41FA5}">
                      <a16:colId xmlns:a16="http://schemas.microsoft.com/office/drawing/2014/main" val="805796065"/>
                    </a:ext>
                  </a:extLst>
                </a:gridCol>
                <a:gridCol w="2174965">
                  <a:extLst>
                    <a:ext uri="{9D8B030D-6E8A-4147-A177-3AD203B41FA5}">
                      <a16:colId xmlns:a16="http://schemas.microsoft.com/office/drawing/2014/main" val="1163736577"/>
                    </a:ext>
                  </a:extLst>
                </a:gridCol>
                <a:gridCol w="3654290">
                  <a:extLst>
                    <a:ext uri="{9D8B030D-6E8A-4147-A177-3AD203B41FA5}">
                      <a16:colId xmlns:a16="http://schemas.microsoft.com/office/drawing/2014/main" val="2728390312"/>
                    </a:ext>
                  </a:extLst>
                </a:gridCol>
                <a:gridCol w="2306727">
                  <a:extLst>
                    <a:ext uri="{9D8B030D-6E8A-4147-A177-3AD203B41FA5}">
                      <a16:colId xmlns:a16="http://schemas.microsoft.com/office/drawing/2014/main" val="4064574362"/>
                    </a:ext>
                  </a:extLst>
                </a:gridCol>
                <a:gridCol w="3544388">
                  <a:extLst>
                    <a:ext uri="{9D8B030D-6E8A-4147-A177-3AD203B41FA5}">
                      <a16:colId xmlns:a16="http://schemas.microsoft.com/office/drawing/2014/main" val="2984757117"/>
                    </a:ext>
                  </a:extLst>
                </a:gridCol>
                <a:gridCol w="3141618">
                  <a:extLst>
                    <a:ext uri="{9D8B030D-6E8A-4147-A177-3AD203B41FA5}">
                      <a16:colId xmlns:a16="http://schemas.microsoft.com/office/drawing/2014/main" val="4180935350"/>
                    </a:ext>
                  </a:extLst>
                </a:gridCol>
              </a:tblGrid>
              <a:tr h="11705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#FLOPs </a:t>
                      </a:r>
                    </a:p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(M)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#Memory </a:t>
                      </a:r>
                      <a:b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Access (MB)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Operational Intensity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Attainable Performance</a:t>
                      </a:r>
                    </a:p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(GFLOPS)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Theoretical</a:t>
                      </a:r>
                    </a:p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Inference Time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89199"/>
                  </a:ext>
                </a:extLst>
              </a:tr>
              <a:tr h="639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op1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57.8M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24.5MB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226.5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47031339"/>
                  </a:ext>
                </a:extLst>
              </a:tr>
              <a:tr h="639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op2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51.4M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2.3MB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22.5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2156.7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23.8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7106656"/>
                  </a:ext>
                </a:extLst>
              </a:tr>
              <a:tr h="639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op3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925M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24.5MB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37.7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3622.6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431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28323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B317D5F-9BBE-487B-2981-97344BD9D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Insight from Roofline Model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9553993-54CA-6381-399D-FA87D7A6ED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2157" y="2759383"/>
            <a:ext cx="18423494" cy="7426887"/>
          </a:xfrm>
        </p:spPr>
        <p:txBody>
          <a:bodyPr/>
          <a:lstStyle/>
          <a:p>
            <a:r>
              <a:rPr kumimoji="1" lang="en-US" altLang="zh-TW" sz="4800" b="1" dirty="0"/>
              <a:t>Reduce </a:t>
            </a:r>
            <a:r>
              <a:rPr kumimoji="1" lang="en-US" altLang="zh-TW" sz="4800" b="1" u="sng" dirty="0"/>
              <a:t>#FLOPs</a:t>
            </a:r>
            <a:r>
              <a:rPr kumimoji="1" lang="en-US" altLang="zh-TW" sz="4800" b="1" dirty="0"/>
              <a:t> when </a:t>
            </a:r>
            <a:r>
              <a:rPr kumimoji="1" lang="en-US" altLang="zh-TW" sz="4800" dirty="0"/>
              <a:t>it’s</a:t>
            </a:r>
            <a:r>
              <a:rPr kumimoji="1" lang="en-US" altLang="zh-TW" sz="4800" b="1" dirty="0"/>
              <a:t> compute bound (op5 vs. op6)</a:t>
            </a:r>
            <a:endParaRPr kumimoji="1" lang="en-US" altLang="zh-TW" sz="4800" dirty="0"/>
          </a:p>
          <a:p>
            <a:pPr lvl="1"/>
            <a:r>
              <a:rPr kumimoji="1" lang="en-US" altLang="zh-TW" sz="4000" b="1" dirty="0"/>
              <a:t>Reducing </a:t>
            </a:r>
            <a:r>
              <a:rPr kumimoji="1" lang="en-US" altLang="zh-TW" sz="4000" b="1" u="sng" dirty="0"/>
              <a:t>#Memory Access</a:t>
            </a:r>
            <a:r>
              <a:rPr kumimoji="1" lang="en-US" altLang="zh-TW" sz="4000" b="1" dirty="0"/>
              <a:t> results in no speedup (op4 vs. op6)</a:t>
            </a:r>
          </a:p>
          <a:p>
            <a:pPr lvl="1"/>
            <a:r>
              <a:rPr kumimoji="1" lang="en-US" altLang="zh-TW" sz="4000" b="1" dirty="0"/>
              <a:t>Smaller </a:t>
            </a:r>
            <a:r>
              <a:rPr kumimoji="1" lang="en-US" altLang="zh-TW" sz="4000" b="1" u="sng" dirty="0"/>
              <a:t>#Memory Access</a:t>
            </a:r>
            <a:r>
              <a:rPr kumimoji="1" lang="en-US" altLang="zh-TW" sz="4000" b="1" dirty="0"/>
              <a:t> does not imply faster execution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0AFCB2D-DC27-6B7C-F535-065A1EB345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879159"/>
              </p:ext>
            </p:extLst>
          </p:nvPr>
        </p:nvGraphicFramePr>
        <p:xfrm>
          <a:off x="2135703" y="5184595"/>
          <a:ext cx="16916401" cy="336537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94413">
                  <a:extLst>
                    <a:ext uri="{9D8B030D-6E8A-4147-A177-3AD203B41FA5}">
                      <a16:colId xmlns:a16="http://schemas.microsoft.com/office/drawing/2014/main" val="805796065"/>
                    </a:ext>
                  </a:extLst>
                </a:gridCol>
                <a:gridCol w="2174965">
                  <a:extLst>
                    <a:ext uri="{9D8B030D-6E8A-4147-A177-3AD203B41FA5}">
                      <a16:colId xmlns:a16="http://schemas.microsoft.com/office/drawing/2014/main" val="1163736577"/>
                    </a:ext>
                  </a:extLst>
                </a:gridCol>
                <a:gridCol w="3654290">
                  <a:extLst>
                    <a:ext uri="{9D8B030D-6E8A-4147-A177-3AD203B41FA5}">
                      <a16:colId xmlns:a16="http://schemas.microsoft.com/office/drawing/2014/main" val="2728390312"/>
                    </a:ext>
                  </a:extLst>
                </a:gridCol>
                <a:gridCol w="2306727">
                  <a:extLst>
                    <a:ext uri="{9D8B030D-6E8A-4147-A177-3AD203B41FA5}">
                      <a16:colId xmlns:a16="http://schemas.microsoft.com/office/drawing/2014/main" val="4064574362"/>
                    </a:ext>
                  </a:extLst>
                </a:gridCol>
                <a:gridCol w="3544388">
                  <a:extLst>
                    <a:ext uri="{9D8B030D-6E8A-4147-A177-3AD203B41FA5}">
                      <a16:colId xmlns:a16="http://schemas.microsoft.com/office/drawing/2014/main" val="2984757117"/>
                    </a:ext>
                  </a:extLst>
                </a:gridCol>
                <a:gridCol w="3141618">
                  <a:extLst>
                    <a:ext uri="{9D8B030D-6E8A-4147-A177-3AD203B41FA5}">
                      <a16:colId xmlns:a16="http://schemas.microsoft.com/office/drawing/2014/main" val="4180935350"/>
                    </a:ext>
                  </a:extLst>
                </a:gridCol>
              </a:tblGrid>
              <a:tr h="117054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#FLOPs </a:t>
                      </a:r>
                    </a:p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(M)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#Memory </a:t>
                      </a:r>
                      <a:b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Access (MB)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Operational Intensity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Attainable Performance</a:t>
                      </a:r>
                    </a:p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(GFLOPS)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Theoretical</a:t>
                      </a:r>
                    </a:p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Inference Time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0889199"/>
                  </a:ext>
                </a:extLst>
              </a:tr>
              <a:tr h="639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op4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97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236M</a:t>
                      </a:r>
                      <a:endParaRPr lang="zh-TW" altLang="en-US" sz="297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97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3.7MB</a:t>
                      </a:r>
                      <a:endParaRPr lang="zh-TW" altLang="en-US" sz="297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4608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51.2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47031339"/>
                  </a:ext>
                </a:extLst>
              </a:tr>
              <a:tr h="639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op5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97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172M</a:t>
                      </a:r>
                      <a:endParaRPr lang="zh-TW" altLang="en-US" sz="297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97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1.3MB</a:t>
                      </a:r>
                      <a:endParaRPr lang="zh-TW" altLang="en-US" sz="297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4608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37.3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7106656"/>
                  </a:ext>
                </a:extLst>
              </a:tr>
              <a:tr h="639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op6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97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231M</a:t>
                      </a:r>
                      <a:endParaRPr lang="zh-TW" altLang="en-US" sz="297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970" b="1" spc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1.3MB</a:t>
                      </a:r>
                      <a:endParaRPr lang="zh-TW" altLang="en-US" sz="2970" b="1" spc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174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4608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50.3</a:t>
                      </a:r>
                      <a:endParaRPr lang="zh-TW" altLang="en-US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431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3623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E347D9-9A68-C361-0CAB-241CA34C9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Different </a:t>
            </a:r>
            <a:r>
              <a:rPr kumimoji="1" lang="en-US" altLang="zh-TW"/>
              <a:t>Hardware Platforms, Different Rooflines</a:t>
            </a:r>
            <a:endParaRPr kumimoji="1" lang="zh-TW" altLang="en-US" dirty="0"/>
          </a:p>
        </p:txBody>
      </p:sp>
      <p:pic>
        <p:nvPicPr>
          <p:cNvPr id="39" name="圖片 38" descr="一張含有 文字, 行, 繪圖, 圖表 的圖片&#10;&#10;自動產生的描述">
            <a:extLst>
              <a:ext uri="{FF2B5EF4-FFF2-40B4-BE49-F238E27FC236}">
                <a16:creationId xmlns:a16="http://schemas.microsoft.com/office/drawing/2014/main" id="{602A93D6-4C3F-6E35-5CCA-E5EAF1285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0" y="2759383"/>
            <a:ext cx="14638816" cy="8118857"/>
          </a:xfrm>
          <a:prstGeom prst="rect">
            <a:avLst/>
          </a:prstGeom>
        </p:spPr>
      </p:pic>
      <p:sp>
        <p:nvSpPr>
          <p:cNvPr id="41" name="文字方塊 40">
            <a:extLst>
              <a:ext uri="{FF2B5EF4-FFF2-40B4-BE49-F238E27FC236}">
                <a16:creationId xmlns:a16="http://schemas.microsoft.com/office/drawing/2014/main" id="{9B61A660-B105-1036-3818-EABFD220C89E}"/>
              </a:ext>
            </a:extLst>
          </p:cNvPr>
          <p:cNvSpPr txBox="1"/>
          <p:nvPr/>
        </p:nvSpPr>
        <p:spPr>
          <a:xfrm>
            <a:off x="7689850" y="10878240"/>
            <a:ext cx="5261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TPUv4: https://</a:t>
            </a:r>
            <a:r>
              <a:rPr kumimoji="1" lang="en-US" altLang="zh-TW" dirty="0" err="1"/>
              <a:t>dl.acm.org</a:t>
            </a:r>
            <a:r>
              <a:rPr kumimoji="1" lang="en-US" altLang="zh-TW" dirty="0"/>
              <a:t>/</a:t>
            </a:r>
            <a:r>
              <a:rPr kumimoji="1" lang="en-US" altLang="zh-TW" dirty="0" err="1"/>
              <a:t>doi</a:t>
            </a:r>
            <a:r>
              <a:rPr kumimoji="1" lang="en-US" altLang="zh-TW" dirty="0"/>
              <a:t>/pdf/10.1145/3579371.3589350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1662064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>
            <a:extLst>
              <a:ext uri="{FF2B5EF4-FFF2-40B4-BE49-F238E27FC236}">
                <a16:creationId xmlns:a16="http://schemas.microsoft.com/office/drawing/2014/main" id="{2AEE0A54-1DE9-3AD3-4E3C-62231C353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Memory Wall</a:t>
            </a:r>
            <a:endParaRPr lang="zh-TW" altLang="en-US" dirty="0"/>
          </a:p>
        </p:txBody>
      </p:sp>
      <p:pic>
        <p:nvPicPr>
          <p:cNvPr id="5" name="內容版面配置區 4" descr="一張含有 行, 文字, 繪圖, 圖表 的圖片&#10;&#10;自動產生的描述">
            <a:extLst>
              <a:ext uri="{FF2B5EF4-FFF2-40B4-BE49-F238E27FC236}">
                <a16:creationId xmlns:a16="http://schemas.microsoft.com/office/drawing/2014/main" id="{2AEE8E37-5416-A803-C034-29C92CC3E8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850" y="2835275"/>
            <a:ext cx="15840188" cy="7867243"/>
          </a:xfrm>
          <a:noFill/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E9EB269E-0518-53EF-7B33-80682204035C}"/>
              </a:ext>
            </a:extLst>
          </p:cNvPr>
          <p:cNvSpPr txBox="1"/>
          <p:nvPr/>
        </p:nvSpPr>
        <p:spPr>
          <a:xfrm>
            <a:off x="7308850" y="10838902"/>
            <a:ext cx="7214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dirty="0"/>
              <a:t>Memory Wall and AI: https://</a:t>
            </a:r>
            <a:r>
              <a:rPr kumimoji="1" lang="en-US" altLang="zh-TW" dirty="0" err="1"/>
              <a:t>medium.com</a:t>
            </a:r>
            <a:r>
              <a:rPr kumimoji="1" lang="en-US" altLang="zh-TW" dirty="0"/>
              <a:t>/</a:t>
            </a:r>
            <a:r>
              <a:rPr kumimoji="1" lang="en-US" altLang="zh-TW" dirty="0" err="1"/>
              <a:t>riselab</a:t>
            </a:r>
            <a:r>
              <a:rPr kumimoji="1" lang="en-US" altLang="zh-TW" dirty="0"/>
              <a:t>/ai-and-memory-wall-2cb4265cb0b8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6681767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ea typeface="標楷體" panose="03000509000000000000" pitchFamily="65" charset="-120"/>
              </a:rPr>
              <a:t>摩爾定律 </a:t>
            </a:r>
            <a:r>
              <a:rPr lang="en-US" altLang="zh-TW" dirty="0">
                <a:ea typeface="標楷體" panose="03000509000000000000" pitchFamily="65" charset="-120"/>
              </a:rPr>
              <a:t>(Moore’s Law)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pic>
        <p:nvPicPr>
          <p:cNvPr id="2054" name="Picture 6" descr="refer to cap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737" y="2329773"/>
            <a:ext cx="12467528" cy="890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95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488412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ea typeface="標楷體" panose="03000509000000000000" pitchFamily="65" charset="-120"/>
              </a:rPr>
              <a:t>黃氏定律 </a:t>
            </a:r>
            <a:r>
              <a:rPr lang="en-US" altLang="zh-TW" dirty="0">
                <a:ea typeface="標楷體" panose="03000509000000000000" pitchFamily="65" charset="-120"/>
              </a:rPr>
              <a:t>(Huang’s Law)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pic>
        <p:nvPicPr>
          <p:cNvPr id="1026" name="Picture 2" descr="A line chart arcing up and to the left beside a bulleted list of words and phra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470" y="3754731"/>
            <a:ext cx="11873795" cy="653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96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507853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 Between AI Models and AI Chips – An Analogue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7203" y="3754731"/>
            <a:ext cx="11280062" cy="6531019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4521258" y="5773422"/>
            <a:ext cx="2494722" cy="701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3958" b="1" dirty="0">
                <a:solidFill>
                  <a:srgbClr val="C00000"/>
                </a:solidFill>
              </a:rPr>
              <a:t>HW: AI chip</a:t>
            </a:r>
            <a:endParaRPr lang="zh-TW" altLang="en-US" sz="3958" b="1" dirty="0">
              <a:solidFill>
                <a:srgbClr val="C00000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6917748" y="9217071"/>
            <a:ext cx="2842573" cy="701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3958" b="1" dirty="0">
                <a:solidFill>
                  <a:srgbClr val="C00000"/>
                </a:solidFill>
              </a:rPr>
              <a:t>SW: AI model</a:t>
            </a:r>
            <a:endParaRPr lang="zh-TW" altLang="en-US" sz="3958" b="1" dirty="0">
              <a:solidFill>
                <a:srgbClr val="C00000"/>
              </a:solidFill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97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806588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i="1" u="sng" dirty="0">
                <a:ea typeface="標楷體" panose="03000509000000000000" pitchFamily="65" charset="-120"/>
              </a:rPr>
              <a:t>Middleware</a:t>
            </a:r>
            <a:r>
              <a:rPr lang="en-US" altLang="zh-TW" dirty="0">
                <a:ea typeface="標楷體" panose="03000509000000000000" pitchFamily="65" charset="-120"/>
              </a:rPr>
              <a:t> for </a:t>
            </a:r>
            <a:r>
              <a:rPr lang="en-US" altLang="zh-TW" i="1" u="sng" dirty="0">
                <a:ea typeface="標楷體" panose="03000509000000000000" pitchFamily="65" charset="-120"/>
              </a:rPr>
              <a:t>Efficient</a:t>
            </a:r>
            <a:r>
              <a:rPr lang="en-US" altLang="zh-TW" dirty="0">
                <a:ea typeface="標楷體" panose="03000509000000000000" pitchFamily="65" charset="-120"/>
              </a:rPr>
              <a:t> Deep Learning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TW" altLang="en-US" sz="5200" dirty="0">
                <a:latin typeface="標楷體" panose="03000509000000000000" pitchFamily="65" charset="-120"/>
                <a:ea typeface="標楷體" panose="03000509000000000000" pitchFamily="65" charset="-120"/>
              </a:rPr>
              <a:t>涵蓋主題</a:t>
            </a:r>
            <a:endParaRPr lang="en-US" altLang="zh-TW" sz="5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/>
            <a:r>
              <a:rPr lang="en-US" altLang="zh-TW" sz="3500" dirty="0">
                <a:solidFill>
                  <a:schemeClr val="accent3"/>
                </a:solidFill>
                <a:latin typeface="Arial Narrow" panose="020B0606020202030204" pitchFamily="34" charset="0"/>
                <a:ea typeface="標楷體" panose="03000509000000000000" pitchFamily="65" charset="-120"/>
              </a:rPr>
              <a:t>AI accelerators (general-purpose/</a:t>
            </a:r>
            <a:r>
              <a:rPr lang="en-US" altLang="zh-TW" sz="3500" u="sng" dirty="0">
                <a:solidFill>
                  <a:schemeClr val="accent3"/>
                </a:solidFill>
                <a:latin typeface="Arial Narrow" panose="020B0606020202030204" pitchFamily="34" charset="0"/>
                <a:ea typeface="標楷體" panose="03000509000000000000" pitchFamily="65" charset="-120"/>
              </a:rPr>
              <a:t>GPU</a:t>
            </a:r>
            <a:r>
              <a:rPr lang="en-US" altLang="zh-TW" sz="3500" dirty="0">
                <a:solidFill>
                  <a:schemeClr val="accent3"/>
                </a:solidFill>
                <a:latin typeface="Arial Narrow" panose="020B0606020202030204" pitchFamily="34" charset="0"/>
                <a:ea typeface="標楷體" panose="03000509000000000000" pitchFamily="65" charset="-120"/>
              </a:rPr>
              <a:t> vs. custom/</a:t>
            </a:r>
            <a:r>
              <a:rPr lang="en-US" altLang="zh-TW" sz="3500" dirty="0" err="1">
                <a:solidFill>
                  <a:schemeClr val="accent3"/>
                </a:solidFill>
                <a:latin typeface="Arial Narrow" panose="020B0606020202030204" pitchFamily="34" charset="0"/>
                <a:ea typeface="標楷體" panose="03000509000000000000" pitchFamily="65" charset="-120"/>
              </a:rPr>
              <a:t>xPU</a:t>
            </a:r>
            <a:r>
              <a:rPr lang="en-US" altLang="zh-TW" sz="3500" dirty="0">
                <a:solidFill>
                  <a:schemeClr val="accent3"/>
                </a:solidFill>
                <a:latin typeface="Arial Narrow" panose="020B0606020202030204" pitchFamily="34" charset="0"/>
                <a:ea typeface="標楷體" panose="03000509000000000000" pitchFamily="65" charset="-120"/>
              </a:rPr>
              <a:t>)</a:t>
            </a:r>
          </a:p>
          <a:p>
            <a:pPr lvl="1"/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AI</a:t>
            </a:r>
            <a:r>
              <a:rPr lang="zh-TW" altLang="en-US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 </a:t>
            </a:r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compilers, system runtime (e.g., </a:t>
            </a:r>
            <a:r>
              <a:rPr lang="en-US" altLang="zh-TW" sz="3500" u="sng" dirty="0" err="1">
                <a:latin typeface="Arial Narrow" panose="020B0606020202030204" pitchFamily="34" charset="0"/>
                <a:ea typeface="標楷體" panose="03000509000000000000" pitchFamily="65" charset="-120"/>
              </a:rPr>
              <a:t>TensorRT</a:t>
            </a:r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, </a:t>
            </a:r>
            <a:r>
              <a:rPr lang="en-US" altLang="zh-TW" sz="3500" u="sng" dirty="0" err="1">
                <a:latin typeface="Arial Narrow" panose="020B0606020202030204" pitchFamily="34" charset="0"/>
                <a:ea typeface="標楷體" panose="03000509000000000000" pitchFamily="65" charset="-120"/>
              </a:rPr>
              <a:t>TensorRT</a:t>
            </a:r>
            <a:r>
              <a:rPr lang="en-US" altLang="zh-TW" sz="3500" u="sng" dirty="0">
                <a:latin typeface="Arial Narrow" panose="020B0606020202030204" pitchFamily="34" charset="0"/>
                <a:ea typeface="標楷體" panose="03000509000000000000" pitchFamily="65" charset="-120"/>
              </a:rPr>
              <a:t>-LLM</a:t>
            </a:r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)</a:t>
            </a:r>
          </a:p>
          <a:p>
            <a:pPr lvl="1"/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Pruning: unstructured vs. structured NN model compression</a:t>
            </a:r>
          </a:p>
          <a:p>
            <a:pPr lvl="1"/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Sparsity: semi-structured NN model compression</a:t>
            </a:r>
          </a:p>
          <a:p>
            <a:pPr lvl="1"/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Quantization (PTQ vs. QAT)</a:t>
            </a:r>
          </a:p>
          <a:p>
            <a:pPr lvl="1"/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Neural architecture search (NAS)</a:t>
            </a:r>
          </a:p>
          <a:p>
            <a:pPr marL="753923" lvl="1" indent="0">
              <a:buNone/>
            </a:pPr>
            <a:r>
              <a:rPr lang="en-US" altLang="zh-TW" sz="2600" dirty="0">
                <a:latin typeface="Arial Narrow" panose="020B0606020202030204" pitchFamily="34" charset="0"/>
                <a:ea typeface="標楷體" panose="03000509000000000000" pitchFamily="65" charset="-120"/>
              </a:rPr>
              <a:t>========</a:t>
            </a:r>
          </a:p>
          <a:p>
            <a:pPr lvl="1"/>
            <a:r>
              <a:rPr lang="en-US" altLang="zh-TW" sz="3500" dirty="0" err="1">
                <a:latin typeface="Arial Narrow" panose="020B0606020202030204" pitchFamily="34" charset="0"/>
                <a:ea typeface="標楷體" panose="03000509000000000000" pitchFamily="65" charset="-120"/>
              </a:rPr>
              <a:t>FlashAttention</a:t>
            </a:r>
            <a:r>
              <a:rPr lang="en-US" altLang="zh-TW" sz="3500" baseline="50000" dirty="0">
                <a:latin typeface="Arial Narrow" panose="020B0606020202030204" pitchFamily="34" charset="0"/>
                <a:ea typeface="標楷體" panose="03000509000000000000" pitchFamily="65" charset="-120"/>
              </a:rPr>
              <a:t>(1.7K, 2022)</a:t>
            </a:r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, </a:t>
            </a:r>
            <a:r>
              <a:rPr lang="en-US" altLang="zh-TW" sz="3500" dirty="0" err="1">
                <a:latin typeface="Arial Narrow" panose="020B0606020202030204" pitchFamily="34" charset="0"/>
                <a:ea typeface="標楷體" panose="03000509000000000000" pitchFamily="65" charset="-120"/>
              </a:rPr>
              <a:t>PagedAttention</a:t>
            </a:r>
            <a:r>
              <a:rPr lang="en-US" altLang="zh-TW" sz="3500" baseline="50000" dirty="0">
                <a:latin typeface="Arial Narrow" panose="020B0606020202030204" pitchFamily="34" charset="0"/>
                <a:ea typeface="標楷體" panose="03000509000000000000" pitchFamily="65" charset="-120"/>
              </a:rPr>
              <a:t>(1.3K, 2023)</a:t>
            </a:r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, KV-Cache (compression and quantization)</a:t>
            </a:r>
          </a:p>
          <a:p>
            <a:pPr lvl="1"/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Speculative decoding, </a:t>
            </a:r>
            <a:r>
              <a:rPr lang="en-US" altLang="zh-TW" sz="3500" dirty="0" err="1">
                <a:latin typeface="Arial Narrow" panose="020B0606020202030204" pitchFamily="34" charset="0"/>
                <a:ea typeface="標楷體" panose="03000509000000000000" pitchFamily="65" charset="-120"/>
              </a:rPr>
              <a:t>lookahead</a:t>
            </a:r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 decoding, offloading</a:t>
            </a:r>
          </a:p>
          <a:p>
            <a:pPr lvl="1"/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Efficient fine-tuning: </a:t>
            </a:r>
            <a:r>
              <a:rPr lang="en-US" altLang="zh-TW" sz="3500" dirty="0" err="1">
                <a:latin typeface="Arial Narrow" panose="020B0606020202030204" pitchFamily="34" charset="0"/>
                <a:ea typeface="標楷體" panose="03000509000000000000" pitchFamily="65" charset="-120"/>
              </a:rPr>
              <a:t>LoRA</a:t>
            </a:r>
            <a:r>
              <a:rPr lang="en-US" altLang="zh-TW" sz="3500" baseline="50000" dirty="0">
                <a:latin typeface="Arial Narrow" panose="020B0606020202030204" pitchFamily="34" charset="0"/>
                <a:ea typeface="標楷體" panose="03000509000000000000" pitchFamily="65" charset="-120"/>
              </a:rPr>
              <a:t>(11.1K, 2021)</a:t>
            </a:r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 and </a:t>
            </a:r>
            <a:r>
              <a:rPr lang="en-US" altLang="zh-TW" sz="3500" dirty="0" err="1">
                <a:latin typeface="Arial Narrow" panose="020B0606020202030204" pitchFamily="34" charset="0"/>
                <a:ea typeface="標楷體" panose="03000509000000000000" pitchFamily="65" charset="-120"/>
              </a:rPr>
              <a:t>DoRA</a:t>
            </a:r>
            <a:r>
              <a:rPr lang="en-US" altLang="zh-TW" sz="3500" baseline="50000" dirty="0">
                <a:latin typeface="Arial Narrow" panose="020B0606020202030204" pitchFamily="34" charset="0"/>
                <a:ea typeface="標楷體" panose="03000509000000000000" pitchFamily="65" charset="-120"/>
              </a:rPr>
              <a:t>(0.2K, 2024)</a:t>
            </a:r>
            <a:endParaRPr lang="en-US" altLang="zh-TW" sz="3500" dirty="0">
              <a:latin typeface="Arial Narrow" panose="020B0606020202030204" pitchFamily="34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Knowledge distillation and transfer learning</a:t>
            </a:r>
            <a:endParaRPr lang="en-US" altLang="zh-TW" sz="3500" b="0" dirty="0">
              <a:latin typeface="Arial Narrow" panose="020B0606020202030204" pitchFamily="34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LLM re-</a:t>
            </a:r>
            <a:r>
              <a:rPr lang="en-US" altLang="zh-TW" sz="3500" dirty="0" err="1">
                <a:latin typeface="Arial Narrow" panose="020B0606020202030204" pitchFamily="34" charset="0"/>
                <a:ea typeface="標楷體" panose="03000509000000000000" pitchFamily="65" charset="-120"/>
              </a:rPr>
              <a:t>architectured</a:t>
            </a:r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: Mixture-of-Experts, </a:t>
            </a:r>
            <a:r>
              <a:rPr lang="en-US" altLang="zh-TW" sz="3500" dirty="0" err="1">
                <a:latin typeface="Arial Narrow" panose="020B0606020202030204" pitchFamily="34" charset="0"/>
                <a:ea typeface="標楷體" panose="03000509000000000000" pitchFamily="65" charset="-120"/>
              </a:rPr>
              <a:t>DeepSeek</a:t>
            </a:r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, Mamba</a:t>
            </a:r>
            <a:r>
              <a:rPr lang="en-US" altLang="zh-TW" sz="3500" baseline="50000" dirty="0">
                <a:latin typeface="Arial Narrow" panose="020B0606020202030204" pitchFamily="34" charset="0"/>
                <a:ea typeface="標楷體" panose="03000509000000000000" pitchFamily="65" charset="-120"/>
              </a:rPr>
              <a:t>(2.2K, 2023)</a:t>
            </a:r>
            <a:endParaRPr lang="en-US" altLang="zh-TW" sz="3500" dirty="0">
              <a:latin typeface="Arial Narrow" panose="020B0606020202030204" pitchFamily="34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Distributed training, federated learning</a:t>
            </a:r>
          </a:p>
          <a:p>
            <a:pPr lvl="1"/>
            <a:r>
              <a:rPr lang="en-US" altLang="zh-TW" sz="3500" dirty="0">
                <a:latin typeface="Arial Narrow" panose="020B0606020202030204" pitchFamily="34" charset="0"/>
                <a:ea typeface="標楷體" panose="03000509000000000000" pitchFamily="65" charset="-120"/>
              </a:rPr>
              <a:t>On-device training, privacy-aware model customization/personalization</a:t>
            </a:r>
            <a:endParaRPr lang="en-US" altLang="zh-TW" sz="3500" dirty="0">
              <a:solidFill>
                <a:srgbClr val="C00000"/>
              </a:solidFill>
              <a:latin typeface="Arial Narrow" panose="020B0606020202030204" pitchFamily="34" charset="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98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699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Taiwan’s Opportunities and Advantages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99</a:t>
            </a:fld>
            <a:endParaRPr lang="zh-TW" altLang="en-US"/>
          </a:p>
        </p:txBody>
      </p:sp>
      <p:sp>
        <p:nvSpPr>
          <p:cNvPr id="5" name="橢圓 4"/>
          <p:cNvSpPr/>
          <p:nvPr>
            <p:custDataLst>
              <p:tags r:id="rId1"/>
            </p:custDataLst>
          </p:nvPr>
        </p:nvSpPr>
        <p:spPr>
          <a:xfrm>
            <a:off x="7151359" y="4567182"/>
            <a:ext cx="1152000" cy="115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>
            <p:custDataLst>
              <p:tags r:id="rId2"/>
            </p:custDataLst>
          </p:nvPr>
        </p:nvSpPr>
        <p:spPr>
          <a:xfrm>
            <a:off x="9557192" y="4567182"/>
            <a:ext cx="1152000" cy="115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>
            <p:custDataLst>
              <p:tags r:id="rId3"/>
            </p:custDataLst>
          </p:nvPr>
        </p:nvSpPr>
        <p:spPr>
          <a:xfrm>
            <a:off x="11963025" y="4567182"/>
            <a:ext cx="1152000" cy="115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>
            <p:custDataLst>
              <p:tags r:id="rId4"/>
            </p:custDataLst>
          </p:nvPr>
        </p:nvSpPr>
        <p:spPr>
          <a:xfrm>
            <a:off x="7151359" y="6156661"/>
            <a:ext cx="1152000" cy="115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橢圓 8"/>
          <p:cNvSpPr/>
          <p:nvPr>
            <p:custDataLst>
              <p:tags r:id="rId5"/>
            </p:custDataLst>
          </p:nvPr>
        </p:nvSpPr>
        <p:spPr>
          <a:xfrm>
            <a:off x="9557192" y="6156661"/>
            <a:ext cx="1152000" cy="115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/>
          <p:cNvSpPr/>
          <p:nvPr>
            <p:custDataLst>
              <p:tags r:id="rId6"/>
            </p:custDataLst>
          </p:nvPr>
        </p:nvSpPr>
        <p:spPr>
          <a:xfrm>
            <a:off x="11963025" y="6156661"/>
            <a:ext cx="1152000" cy="115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/>
          <p:cNvSpPr/>
          <p:nvPr>
            <p:custDataLst>
              <p:tags r:id="rId7"/>
            </p:custDataLst>
          </p:nvPr>
        </p:nvSpPr>
        <p:spPr>
          <a:xfrm>
            <a:off x="7151359" y="7746140"/>
            <a:ext cx="1152000" cy="115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/>
          <p:cNvSpPr/>
          <p:nvPr>
            <p:custDataLst>
              <p:tags r:id="rId8"/>
            </p:custDataLst>
          </p:nvPr>
        </p:nvSpPr>
        <p:spPr>
          <a:xfrm>
            <a:off x="9557192" y="7746140"/>
            <a:ext cx="1152000" cy="115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/>
          <p:cNvSpPr/>
          <p:nvPr>
            <p:custDataLst>
              <p:tags r:id="rId9"/>
            </p:custDataLst>
          </p:nvPr>
        </p:nvSpPr>
        <p:spPr>
          <a:xfrm>
            <a:off x="11963025" y="7746140"/>
            <a:ext cx="1152000" cy="115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4" name="直線單箭頭接點 13"/>
          <p:cNvCxnSpPr/>
          <p:nvPr/>
        </p:nvCxnSpPr>
        <p:spPr>
          <a:xfrm flipV="1">
            <a:off x="10076506" y="4807125"/>
            <a:ext cx="0" cy="3949775"/>
          </a:xfrm>
          <a:prstGeom prst="straightConnector1">
            <a:avLst/>
          </a:prstGeom>
          <a:ln w="38100" cap="rnd">
            <a:gradFill>
              <a:gsLst>
                <a:gs pos="46000">
                  <a:schemeClr val="tx1"/>
                </a:gs>
                <a:gs pos="77000">
                  <a:schemeClr val="bg1">
                    <a:lumMod val="65000"/>
                  </a:schemeClr>
                </a:gs>
                <a:gs pos="49000">
                  <a:schemeClr val="bg1">
                    <a:lumMod val="65000"/>
                  </a:schemeClr>
                </a:gs>
                <a:gs pos="80000">
                  <a:schemeClr val="tx1"/>
                </a:gs>
              </a:gsLst>
              <a:lin ang="5400000" scaled="1"/>
            </a:gradFill>
            <a:headEnd type="none" w="med" len="med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單箭頭接點 14"/>
          <p:cNvCxnSpPr/>
          <p:nvPr/>
        </p:nvCxnSpPr>
        <p:spPr>
          <a:xfrm>
            <a:off x="7016506" y="6782012"/>
            <a:ext cx="6120000" cy="0"/>
          </a:xfrm>
          <a:prstGeom prst="straightConnector1">
            <a:avLst/>
          </a:prstGeom>
          <a:ln w="38100" cap="rnd">
            <a:solidFill>
              <a:schemeClr val="tx1"/>
            </a:solidFill>
            <a:headEnd type="none" w="med" len="med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群組 15"/>
          <p:cNvGrpSpPr/>
          <p:nvPr/>
        </p:nvGrpSpPr>
        <p:grpSpPr>
          <a:xfrm>
            <a:off x="8865434" y="3694362"/>
            <a:ext cx="2444637" cy="1183284"/>
            <a:chOff x="7373432" y="1143858"/>
            <a:chExt cx="2444637" cy="1183284"/>
          </a:xfrm>
        </p:grpSpPr>
        <p:grpSp>
          <p:nvGrpSpPr>
            <p:cNvPr id="17" name="群組 16"/>
            <p:cNvGrpSpPr/>
            <p:nvPr/>
          </p:nvGrpSpPr>
          <p:grpSpPr>
            <a:xfrm>
              <a:off x="7373432" y="1143858"/>
              <a:ext cx="1171269" cy="1122777"/>
              <a:chOff x="7068161" y="596694"/>
              <a:chExt cx="1781811" cy="1708041"/>
            </a:xfrm>
            <a:solidFill>
              <a:schemeClr val="accent5">
                <a:lumMod val="20000"/>
                <a:lumOff val="80000"/>
              </a:schemeClr>
            </a:solidFill>
          </p:grpSpPr>
          <p:grpSp>
            <p:nvGrpSpPr>
              <p:cNvPr id="19" name="群組 18"/>
              <p:cNvGrpSpPr/>
              <p:nvPr/>
            </p:nvGrpSpPr>
            <p:grpSpPr>
              <a:xfrm>
                <a:off x="7317636" y="596694"/>
                <a:ext cx="1282860" cy="974425"/>
                <a:chOff x="7094953" y="872951"/>
                <a:chExt cx="1282860" cy="974425"/>
              </a:xfrm>
              <a:grpFill/>
            </p:grpSpPr>
            <p:grpSp>
              <p:nvGrpSpPr>
                <p:cNvPr id="21" name="群組 20"/>
                <p:cNvGrpSpPr/>
                <p:nvPr/>
              </p:nvGrpSpPr>
              <p:grpSpPr>
                <a:xfrm>
                  <a:off x="7872592" y="1129752"/>
                  <a:ext cx="505221" cy="695940"/>
                  <a:chOff x="7486651" y="886883"/>
                  <a:chExt cx="650874" cy="896576"/>
                </a:xfrm>
                <a:grpFill/>
              </p:grpSpPr>
              <p:grpSp>
                <p:nvGrpSpPr>
                  <p:cNvPr id="70" name="群組 69"/>
                  <p:cNvGrpSpPr/>
                  <p:nvPr/>
                </p:nvGrpSpPr>
                <p:grpSpPr>
                  <a:xfrm>
                    <a:off x="7486651" y="886883"/>
                    <a:ext cx="650874" cy="896576"/>
                    <a:chOff x="7486651" y="886883"/>
                    <a:chExt cx="650874" cy="896576"/>
                  </a:xfrm>
                  <a:grpFill/>
                </p:grpSpPr>
                <p:sp>
                  <p:nvSpPr>
                    <p:cNvPr id="91" name="圓角矩形 90"/>
                    <p:cNvSpPr/>
                    <p:nvPr/>
                  </p:nvSpPr>
                  <p:spPr>
                    <a:xfrm>
                      <a:off x="7486651" y="886883"/>
                      <a:ext cx="650874" cy="896576"/>
                    </a:xfrm>
                    <a:prstGeom prst="roundRect">
                      <a:avLst/>
                    </a:prstGeom>
                    <a:grpFill/>
                    <a:ln w="28575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cxnSp>
                  <p:nvCxnSpPr>
                    <p:cNvPr id="92" name="直線接點 91"/>
                    <p:cNvCxnSpPr/>
                    <p:nvPr/>
                  </p:nvCxnSpPr>
                  <p:spPr>
                    <a:xfrm>
                      <a:off x="7486651" y="1698625"/>
                      <a:ext cx="650874" cy="0"/>
                    </a:xfrm>
                    <a:prstGeom prst="line">
                      <a:avLst/>
                    </a:prstGeom>
                    <a:grpFill/>
                    <a:ln w="28575" cap="flat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71" name="群組 70"/>
                  <p:cNvGrpSpPr/>
                  <p:nvPr/>
                </p:nvGrpSpPr>
                <p:grpSpPr>
                  <a:xfrm>
                    <a:off x="7536395" y="951424"/>
                    <a:ext cx="539626" cy="136998"/>
                    <a:chOff x="7531105" y="985115"/>
                    <a:chExt cx="482592" cy="136998"/>
                  </a:xfrm>
                  <a:grpFill/>
                </p:grpSpPr>
                <p:sp>
                  <p:nvSpPr>
                    <p:cNvPr id="87" name="矩形 17"/>
                    <p:cNvSpPr/>
                    <p:nvPr>
                      <p:custDataLst>
                        <p:tags r:id="rId76"/>
                      </p:custDataLst>
                    </p:nvPr>
                  </p:nvSpPr>
                  <p:spPr>
                    <a:xfrm>
                      <a:off x="7531105" y="985115"/>
                      <a:ext cx="482592" cy="136998"/>
                    </a:xfrm>
                    <a:prstGeom prst="round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8" name="矩形 87"/>
                    <p:cNvSpPr/>
                    <p:nvPr/>
                  </p:nvSpPr>
                  <p:spPr>
                    <a:xfrm>
                      <a:off x="7578022" y="1030754"/>
                      <a:ext cx="245533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9" name="矩形 88"/>
                    <p:cNvSpPr/>
                    <p:nvPr/>
                  </p:nvSpPr>
                  <p:spPr>
                    <a:xfrm>
                      <a:off x="7863418" y="1030754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0" name="矩形 89"/>
                    <p:cNvSpPr/>
                    <p:nvPr/>
                  </p:nvSpPr>
                  <p:spPr>
                    <a:xfrm>
                      <a:off x="7938557" y="1030754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72" name="群組 71"/>
                  <p:cNvGrpSpPr/>
                  <p:nvPr/>
                </p:nvGrpSpPr>
                <p:grpSpPr>
                  <a:xfrm>
                    <a:off x="7536395" y="1137644"/>
                    <a:ext cx="539626" cy="137000"/>
                    <a:chOff x="7531105" y="1174639"/>
                    <a:chExt cx="482592" cy="137000"/>
                  </a:xfrm>
                  <a:grpFill/>
                </p:grpSpPr>
                <p:sp>
                  <p:nvSpPr>
                    <p:cNvPr id="83" name="矩形 17"/>
                    <p:cNvSpPr/>
                    <p:nvPr>
                      <p:custDataLst>
                        <p:tags r:id="rId75"/>
                      </p:custDataLst>
                    </p:nvPr>
                  </p:nvSpPr>
                  <p:spPr>
                    <a:xfrm>
                      <a:off x="7531105" y="1174639"/>
                      <a:ext cx="482592" cy="137000"/>
                    </a:xfrm>
                    <a:prstGeom prst="round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" name="矩形 83"/>
                    <p:cNvSpPr/>
                    <p:nvPr/>
                  </p:nvSpPr>
                  <p:spPr>
                    <a:xfrm>
                      <a:off x="7578022" y="1220279"/>
                      <a:ext cx="245533" cy="4572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5" name="矩形 84"/>
                    <p:cNvSpPr/>
                    <p:nvPr/>
                  </p:nvSpPr>
                  <p:spPr>
                    <a:xfrm>
                      <a:off x="7863418" y="1220279"/>
                      <a:ext cx="36000" cy="4572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6" name="矩形 85"/>
                    <p:cNvSpPr/>
                    <p:nvPr/>
                  </p:nvSpPr>
                  <p:spPr>
                    <a:xfrm>
                      <a:off x="7938557" y="1220279"/>
                      <a:ext cx="36000" cy="4572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73" name="群組 72"/>
                  <p:cNvGrpSpPr/>
                  <p:nvPr/>
                </p:nvGrpSpPr>
                <p:grpSpPr>
                  <a:xfrm>
                    <a:off x="7536395" y="1323866"/>
                    <a:ext cx="539626" cy="136998"/>
                    <a:chOff x="7531105" y="1364165"/>
                    <a:chExt cx="482592" cy="136998"/>
                  </a:xfrm>
                  <a:grpFill/>
                </p:grpSpPr>
                <p:sp>
                  <p:nvSpPr>
                    <p:cNvPr id="79" name="矩形 17"/>
                    <p:cNvSpPr/>
                    <p:nvPr>
                      <p:custDataLst>
                        <p:tags r:id="rId74"/>
                      </p:custDataLst>
                    </p:nvPr>
                  </p:nvSpPr>
                  <p:spPr>
                    <a:xfrm>
                      <a:off x="7531105" y="1364165"/>
                      <a:ext cx="482592" cy="136998"/>
                    </a:xfrm>
                    <a:prstGeom prst="round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0" name="矩形 79"/>
                    <p:cNvSpPr/>
                    <p:nvPr/>
                  </p:nvSpPr>
                  <p:spPr>
                    <a:xfrm>
                      <a:off x="7578022" y="1409804"/>
                      <a:ext cx="245533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1" name="矩形 80"/>
                    <p:cNvSpPr/>
                    <p:nvPr/>
                  </p:nvSpPr>
                  <p:spPr>
                    <a:xfrm>
                      <a:off x="7863418" y="1409804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2" name="矩形 81"/>
                    <p:cNvSpPr/>
                    <p:nvPr/>
                  </p:nvSpPr>
                  <p:spPr>
                    <a:xfrm>
                      <a:off x="7938557" y="1409804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74" name="群組 73"/>
                  <p:cNvGrpSpPr/>
                  <p:nvPr/>
                </p:nvGrpSpPr>
                <p:grpSpPr>
                  <a:xfrm>
                    <a:off x="7536395" y="1510087"/>
                    <a:ext cx="539626" cy="136998"/>
                    <a:chOff x="7531105" y="1553690"/>
                    <a:chExt cx="482592" cy="136998"/>
                  </a:xfrm>
                  <a:grpFill/>
                </p:grpSpPr>
                <p:sp>
                  <p:nvSpPr>
                    <p:cNvPr id="75" name="矩形 17"/>
                    <p:cNvSpPr/>
                    <p:nvPr>
                      <p:custDataLst>
                        <p:tags r:id="rId73"/>
                      </p:custDataLst>
                    </p:nvPr>
                  </p:nvSpPr>
                  <p:spPr>
                    <a:xfrm>
                      <a:off x="7531105" y="1553690"/>
                      <a:ext cx="482592" cy="136998"/>
                    </a:xfrm>
                    <a:prstGeom prst="round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6" name="矩形 75"/>
                    <p:cNvSpPr/>
                    <p:nvPr/>
                  </p:nvSpPr>
                  <p:spPr>
                    <a:xfrm>
                      <a:off x="7578022" y="1599329"/>
                      <a:ext cx="245533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7" name="矩形 76"/>
                    <p:cNvSpPr/>
                    <p:nvPr/>
                  </p:nvSpPr>
                  <p:spPr>
                    <a:xfrm>
                      <a:off x="7863418" y="1599329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8" name="矩形 77"/>
                    <p:cNvSpPr/>
                    <p:nvPr/>
                  </p:nvSpPr>
                  <p:spPr>
                    <a:xfrm>
                      <a:off x="7938557" y="1599329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  <p:grpSp>
              <p:nvGrpSpPr>
                <p:cNvPr id="22" name="群組 21"/>
                <p:cNvGrpSpPr/>
                <p:nvPr/>
              </p:nvGrpSpPr>
              <p:grpSpPr>
                <a:xfrm>
                  <a:off x="7094953" y="1052388"/>
                  <a:ext cx="563389" cy="776066"/>
                  <a:chOff x="7486651" y="886883"/>
                  <a:chExt cx="650874" cy="896576"/>
                </a:xfrm>
                <a:grpFill/>
              </p:grpSpPr>
              <p:grpSp>
                <p:nvGrpSpPr>
                  <p:cNvPr id="47" name="群組 46"/>
                  <p:cNvGrpSpPr/>
                  <p:nvPr/>
                </p:nvGrpSpPr>
                <p:grpSpPr>
                  <a:xfrm>
                    <a:off x="7486651" y="886883"/>
                    <a:ext cx="650874" cy="896576"/>
                    <a:chOff x="7486651" y="886883"/>
                    <a:chExt cx="650874" cy="896576"/>
                  </a:xfrm>
                  <a:grpFill/>
                </p:grpSpPr>
                <p:sp>
                  <p:nvSpPr>
                    <p:cNvPr id="68" name="圓角矩形 67"/>
                    <p:cNvSpPr/>
                    <p:nvPr/>
                  </p:nvSpPr>
                  <p:spPr>
                    <a:xfrm>
                      <a:off x="7486651" y="886883"/>
                      <a:ext cx="650874" cy="896576"/>
                    </a:xfrm>
                    <a:prstGeom prst="roundRect">
                      <a:avLst/>
                    </a:prstGeom>
                    <a:grpFill/>
                    <a:ln w="28575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cxnSp>
                  <p:nvCxnSpPr>
                    <p:cNvPr id="69" name="直線接點 68"/>
                    <p:cNvCxnSpPr/>
                    <p:nvPr/>
                  </p:nvCxnSpPr>
                  <p:spPr>
                    <a:xfrm>
                      <a:off x="7486651" y="1698625"/>
                      <a:ext cx="650874" cy="0"/>
                    </a:xfrm>
                    <a:prstGeom prst="line">
                      <a:avLst/>
                    </a:prstGeom>
                    <a:grpFill/>
                    <a:ln w="28575" cap="flat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8" name="群組 47"/>
                  <p:cNvGrpSpPr/>
                  <p:nvPr/>
                </p:nvGrpSpPr>
                <p:grpSpPr>
                  <a:xfrm>
                    <a:off x="7536395" y="951424"/>
                    <a:ext cx="539626" cy="136998"/>
                    <a:chOff x="7531105" y="985115"/>
                    <a:chExt cx="482592" cy="136998"/>
                  </a:xfrm>
                  <a:grpFill/>
                </p:grpSpPr>
                <p:sp>
                  <p:nvSpPr>
                    <p:cNvPr id="64" name="矩形 17"/>
                    <p:cNvSpPr/>
                    <p:nvPr>
                      <p:custDataLst>
                        <p:tags r:id="rId72"/>
                      </p:custDataLst>
                    </p:nvPr>
                  </p:nvSpPr>
                  <p:spPr>
                    <a:xfrm>
                      <a:off x="7531105" y="985115"/>
                      <a:ext cx="482592" cy="136998"/>
                    </a:xfrm>
                    <a:prstGeom prst="round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65" name="矩形 64"/>
                    <p:cNvSpPr/>
                    <p:nvPr/>
                  </p:nvSpPr>
                  <p:spPr>
                    <a:xfrm>
                      <a:off x="7578022" y="1030754"/>
                      <a:ext cx="245533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66" name="矩形 65"/>
                    <p:cNvSpPr/>
                    <p:nvPr/>
                  </p:nvSpPr>
                  <p:spPr>
                    <a:xfrm>
                      <a:off x="7863418" y="1030754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67" name="矩形 66"/>
                    <p:cNvSpPr/>
                    <p:nvPr/>
                  </p:nvSpPr>
                  <p:spPr>
                    <a:xfrm>
                      <a:off x="7938557" y="1030754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49" name="群組 48"/>
                  <p:cNvGrpSpPr/>
                  <p:nvPr/>
                </p:nvGrpSpPr>
                <p:grpSpPr>
                  <a:xfrm>
                    <a:off x="7536395" y="1137644"/>
                    <a:ext cx="539626" cy="137000"/>
                    <a:chOff x="7531105" y="1174639"/>
                    <a:chExt cx="482592" cy="137000"/>
                  </a:xfrm>
                  <a:grpFill/>
                </p:grpSpPr>
                <p:sp>
                  <p:nvSpPr>
                    <p:cNvPr id="60" name="矩形 17"/>
                    <p:cNvSpPr/>
                    <p:nvPr>
                      <p:custDataLst>
                        <p:tags r:id="rId71"/>
                      </p:custDataLst>
                    </p:nvPr>
                  </p:nvSpPr>
                  <p:spPr>
                    <a:xfrm>
                      <a:off x="7531105" y="1174639"/>
                      <a:ext cx="482592" cy="137000"/>
                    </a:xfrm>
                    <a:prstGeom prst="round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61" name="矩形 60"/>
                    <p:cNvSpPr/>
                    <p:nvPr/>
                  </p:nvSpPr>
                  <p:spPr>
                    <a:xfrm>
                      <a:off x="7578022" y="1220279"/>
                      <a:ext cx="245533" cy="4572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62" name="矩形 61"/>
                    <p:cNvSpPr/>
                    <p:nvPr/>
                  </p:nvSpPr>
                  <p:spPr>
                    <a:xfrm>
                      <a:off x="7863418" y="1220279"/>
                      <a:ext cx="36000" cy="4572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63" name="矩形 62"/>
                    <p:cNvSpPr/>
                    <p:nvPr/>
                  </p:nvSpPr>
                  <p:spPr>
                    <a:xfrm>
                      <a:off x="7938557" y="1220279"/>
                      <a:ext cx="36000" cy="4572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50" name="群組 49"/>
                  <p:cNvGrpSpPr/>
                  <p:nvPr/>
                </p:nvGrpSpPr>
                <p:grpSpPr>
                  <a:xfrm>
                    <a:off x="7536395" y="1323866"/>
                    <a:ext cx="539626" cy="136998"/>
                    <a:chOff x="7531105" y="1364165"/>
                    <a:chExt cx="482592" cy="136998"/>
                  </a:xfrm>
                  <a:grpFill/>
                </p:grpSpPr>
                <p:sp>
                  <p:nvSpPr>
                    <p:cNvPr id="56" name="矩形 17"/>
                    <p:cNvSpPr/>
                    <p:nvPr>
                      <p:custDataLst>
                        <p:tags r:id="rId70"/>
                      </p:custDataLst>
                    </p:nvPr>
                  </p:nvSpPr>
                  <p:spPr>
                    <a:xfrm>
                      <a:off x="7531105" y="1364165"/>
                      <a:ext cx="482592" cy="136998"/>
                    </a:xfrm>
                    <a:prstGeom prst="round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7" name="矩形 56"/>
                    <p:cNvSpPr/>
                    <p:nvPr/>
                  </p:nvSpPr>
                  <p:spPr>
                    <a:xfrm>
                      <a:off x="7578022" y="1409804"/>
                      <a:ext cx="245533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8" name="矩形 57"/>
                    <p:cNvSpPr/>
                    <p:nvPr/>
                  </p:nvSpPr>
                  <p:spPr>
                    <a:xfrm>
                      <a:off x="7863418" y="1409804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9" name="矩形 58"/>
                    <p:cNvSpPr/>
                    <p:nvPr/>
                  </p:nvSpPr>
                  <p:spPr>
                    <a:xfrm>
                      <a:off x="7938557" y="1409804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51" name="群組 50"/>
                  <p:cNvGrpSpPr/>
                  <p:nvPr/>
                </p:nvGrpSpPr>
                <p:grpSpPr>
                  <a:xfrm>
                    <a:off x="7536395" y="1510087"/>
                    <a:ext cx="539626" cy="136998"/>
                    <a:chOff x="7531105" y="1553690"/>
                    <a:chExt cx="482592" cy="136998"/>
                  </a:xfrm>
                  <a:grpFill/>
                </p:grpSpPr>
                <p:sp>
                  <p:nvSpPr>
                    <p:cNvPr id="52" name="矩形 17"/>
                    <p:cNvSpPr/>
                    <p:nvPr>
                      <p:custDataLst>
                        <p:tags r:id="rId69"/>
                      </p:custDataLst>
                    </p:nvPr>
                  </p:nvSpPr>
                  <p:spPr>
                    <a:xfrm>
                      <a:off x="7531105" y="1553690"/>
                      <a:ext cx="482592" cy="136998"/>
                    </a:xfrm>
                    <a:prstGeom prst="round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3" name="矩形 52"/>
                    <p:cNvSpPr/>
                    <p:nvPr/>
                  </p:nvSpPr>
                  <p:spPr>
                    <a:xfrm>
                      <a:off x="7578022" y="1599329"/>
                      <a:ext cx="245533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4" name="矩形 53"/>
                    <p:cNvSpPr/>
                    <p:nvPr/>
                  </p:nvSpPr>
                  <p:spPr>
                    <a:xfrm>
                      <a:off x="7863418" y="1599329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5" name="矩形 54"/>
                    <p:cNvSpPr/>
                    <p:nvPr/>
                  </p:nvSpPr>
                  <p:spPr>
                    <a:xfrm>
                      <a:off x="7938557" y="1599329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  <p:grpSp>
              <p:nvGrpSpPr>
                <p:cNvPr id="23" name="群組 22"/>
                <p:cNvGrpSpPr/>
                <p:nvPr/>
              </p:nvGrpSpPr>
              <p:grpSpPr>
                <a:xfrm>
                  <a:off x="7463122" y="872951"/>
                  <a:ext cx="707389" cy="974425"/>
                  <a:chOff x="7486651" y="886883"/>
                  <a:chExt cx="650874" cy="896576"/>
                </a:xfrm>
                <a:grpFill/>
              </p:grpSpPr>
              <p:grpSp>
                <p:nvGrpSpPr>
                  <p:cNvPr id="24" name="群組 23"/>
                  <p:cNvGrpSpPr/>
                  <p:nvPr/>
                </p:nvGrpSpPr>
                <p:grpSpPr>
                  <a:xfrm>
                    <a:off x="7486651" y="886883"/>
                    <a:ext cx="650874" cy="896576"/>
                    <a:chOff x="7486651" y="886883"/>
                    <a:chExt cx="650874" cy="896576"/>
                  </a:xfrm>
                  <a:grpFill/>
                </p:grpSpPr>
                <p:sp>
                  <p:nvSpPr>
                    <p:cNvPr id="45" name="圓角矩形 44"/>
                    <p:cNvSpPr/>
                    <p:nvPr/>
                  </p:nvSpPr>
                  <p:spPr>
                    <a:xfrm>
                      <a:off x="7486651" y="886883"/>
                      <a:ext cx="650874" cy="896576"/>
                    </a:xfrm>
                    <a:prstGeom prst="roundRect">
                      <a:avLst/>
                    </a:prstGeom>
                    <a:grpFill/>
                    <a:ln w="28575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cxnSp>
                  <p:nvCxnSpPr>
                    <p:cNvPr id="46" name="直線接點 45"/>
                    <p:cNvCxnSpPr/>
                    <p:nvPr/>
                  </p:nvCxnSpPr>
                  <p:spPr>
                    <a:xfrm>
                      <a:off x="7486651" y="1698625"/>
                      <a:ext cx="650874" cy="0"/>
                    </a:xfrm>
                    <a:prstGeom prst="line">
                      <a:avLst/>
                    </a:prstGeom>
                    <a:grpFill/>
                    <a:ln w="28575" cap="flat">
                      <a:solidFill>
                        <a:schemeClr val="tx2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5" name="群組 24"/>
                  <p:cNvGrpSpPr/>
                  <p:nvPr/>
                </p:nvGrpSpPr>
                <p:grpSpPr>
                  <a:xfrm>
                    <a:off x="7536395" y="951424"/>
                    <a:ext cx="539626" cy="136998"/>
                    <a:chOff x="7531105" y="985115"/>
                    <a:chExt cx="482592" cy="136998"/>
                  </a:xfrm>
                  <a:grpFill/>
                </p:grpSpPr>
                <p:sp>
                  <p:nvSpPr>
                    <p:cNvPr id="41" name="矩形 17"/>
                    <p:cNvSpPr/>
                    <p:nvPr>
                      <p:custDataLst>
                        <p:tags r:id="rId68"/>
                      </p:custDataLst>
                    </p:nvPr>
                  </p:nvSpPr>
                  <p:spPr>
                    <a:xfrm>
                      <a:off x="7531105" y="985115"/>
                      <a:ext cx="482592" cy="136998"/>
                    </a:xfrm>
                    <a:prstGeom prst="round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42" name="矩形 41"/>
                    <p:cNvSpPr/>
                    <p:nvPr/>
                  </p:nvSpPr>
                  <p:spPr>
                    <a:xfrm>
                      <a:off x="7578022" y="1030754"/>
                      <a:ext cx="245533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43" name="矩形 42"/>
                    <p:cNvSpPr/>
                    <p:nvPr/>
                  </p:nvSpPr>
                  <p:spPr>
                    <a:xfrm>
                      <a:off x="7863418" y="1030754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44" name="矩形 43"/>
                    <p:cNvSpPr/>
                    <p:nvPr/>
                  </p:nvSpPr>
                  <p:spPr>
                    <a:xfrm>
                      <a:off x="7938557" y="1030754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26" name="群組 25"/>
                  <p:cNvGrpSpPr/>
                  <p:nvPr/>
                </p:nvGrpSpPr>
                <p:grpSpPr>
                  <a:xfrm>
                    <a:off x="7536395" y="1137644"/>
                    <a:ext cx="539626" cy="137000"/>
                    <a:chOff x="7531105" y="1174639"/>
                    <a:chExt cx="482592" cy="137000"/>
                  </a:xfrm>
                  <a:grpFill/>
                </p:grpSpPr>
                <p:sp>
                  <p:nvSpPr>
                    <p:cNvPr id="37" name="矩形 17"/>
                    <p:cNvSpPr/>
                    <p:nvPr>
                      <p:custDataLst>
                        <p:tags r:id="rId67"/>
                      </p:custDataLst>
                    </p:nvPr>
                  </p:nvSpPr>
                  <p:spPr>
                    <a:xfrm>
                      <a:off x="7531105" y="1174639"/>
                      <a:ext cx="482592" cy="137000"/>
                    </a:xfrm>
                    <a:prstGeom prst="round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8" name="矩形 37"/>
                    <p:cNvSpPr/>
                    <p:nvPr/>
                  </p:nvSpPr>
                  <p:spPr>
                    <a:xfrm>
                      <a:off x="7578022" y="1220279"/>
                      <a:ext cx="245533" cy="4572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9" name="矩形 38"/>
                    <p:cNvSpPr/>
                    <p:nvPr/>
                  </p:nvSpPr>
                  <p:spPr>
                    <a:xfrm>
                      <a:off x="7863418" y="1220279"/>
                      <a:ext cx="36000" cy="4572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40" name="矩形 39"/>
                    <p:cNvSpPr/>
                    <p:nvPr/>
                  </p:nvSpPr>
                  <p:spPr>
                    <a:xfrm>
                      <a:off x="7938557" y="1220279"/>
                      <a:ext cx="36000" cy="45720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27" name="群組 26"/>
                  <p:cNvGrpSpPr/>
                  <p:nvPr/>
                </p:nvGrpSpPr>
                <p:grpSpPr>
                  <a:xfrm>
                    <a:off x="7536395" y="1323866"/>
                    <a:ext cx="539626" cy="136998"/>
                    <a:chOff x="7531105" y="1364165"/>
                    <a:chExt cx="482592" cy="136998"/>
                  </a:xfrm>
                  <a:grpFill/>
                </p:grpSpPr>
                <p:sp>
                  <p:nvSpPr>
                    <p:cNvPr id="33" name="矩形 17"/>
                    <p:cNvSpPr/>
                    <p:nvPr>
                      <p:custDataLst>
                        <p:tags r:id="rId66"/>
                      </p:custDataLst>
                    </p:nvPr>
                  </p:nvSpPr>
                  <p:spPr>
                    <a:xfrm>
                      <a:off x="7531105" y="1364165"/>
                      <a:ext cx="482592" cy="136998"/>
                    </a:xfrm>
                    <a:prstGeom prst="round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4" name="矩形 33"/>
                    <p:cNvSpPr/>
                    <p:nvPr/>
                  </p:nvSpPr>
                  <p:spPr>
                    <a:xfrm>
                      <a:off x="7578022" y="1409804"/>
                      <a:ext cx="245533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5" name="矩形 34"/>
                    <p:cNvSpPr/>
                    <p:nvPr/>
                  </p:nvSpPr>
                  <p:spPr>
                    <a:xfrm>
                      <a:off x="7863418" y="1409804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6" name="矩形 35"/>
                    <p:cNvSpPr/>
                    <p:nvPr/>
                  </p:nvSpPr>
                  <p:spPr>
                    <a:xfrm>
                      <a:off x="7938557" y="1409804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28" name="群組 27"/>
                  <p:cNvGrpSpPr/>
                  <p:nvPr/>
                </p:nvGrpSpPr>
                <p:grpSpPr>
                  <a:xfrm>
                    <a:off x="7536395" y="1510087"/>
                    <a:ext cx="539626" cy="136998"/>
                    <a:chOff x="7531105" y="1553690"/>
                    <a:chExt cx="482592" cy="136998"/>
                  </a:xfrm>
                  <a:grpFill/>
                </p:grpSpPr>
                <p:sp>
                  <p:nvSpPr>
                    <p:cNvPr id="29" name="矩形 17"/>
                    <p:cNvSpPr/>
                    <p:nvPr>
                      <p:custDataLst>
                        <p:tags r:id="rId65"/>
                      </p:custDataLst>
                    </p:nvPr>
                  </p:nvSpPr>
                  <p:spPr>
                    <a:xfrm>
                      <a:off x="7531105" y="1553690"/>
                      <a:ext cx="482592" cy="136998"/>
                    </a:xfrm>
                    <a:prstGeom prst="round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0" name="矩形 29"/>
                    <p:cNvSpPr/>
                    <p:nvPr/>
                  </p:nvSpPr>
                  <p:spPr>
                    <a:xfrm>
                      <a:off x="7578022" y="1599329"/>
                      <a:ext cx="245533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1" name="矩形 30"/>
                    <p:cNvSpPr/>
                    <p:nvPr/>
                  </p:nvSpPr>
                  <p:spPr>
                    <a:xfrm>
                      <a:off x="7863418" y="1599329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2" name="矩形 31"/>
                    <p:cNvSpPr/>
                    <p:nvPr/>
                  </p:nvSpPr>
                  <p:spPr>
                    <a:xfrm>
                      <a:off x="7938557" y="1599329"/>
                      <a:ext cx="36000" cy="45719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</p:grpSp>
          <p:sp>
            <p:nvSpPr>
              <p:cNvPr id="20" name="手繪多邊形 19"/>
              <p:cNvSpPr/>
              <p:nvPr/>
            </p:nvSpPr>
            <p:spPr>
              <a:xfrm>
                <a:off x="7068161" y="1381789"/>
                <a:ext cx="1781811" cy="922946"/>
              </a:xfrm>
              <a:custGeom>
                <a:avLst/>
                <a:gdLst>
                  <a:gd name="connsiteX0" fmla="*/ 711896 w 1552924"/>
                  <a:gd name="connsiteY0" fmla="*/ 0 h 922946"/>
                  <a:gd name="connsiteX1" fmla="*/ 1010865 w 1552924"/>
                  <a:gd name="connsiteY1" fmla="*/ 151724 h 922946"/>
                  <a:gd name="connsiteX2" fmla="*/ 1031847 w 1552924"/>
                  <a:gd name="connsiteY2" fmla="*/ 188620 h 922946"/>
                  <a:gd name="connsiteX3" fmla="*/ 1066326 w 1552924"/>
                  <a:gd name="connsiteY3" fmla="*/ 178405 h 922946"/>
                  <a:gd name="connsiteX4" fmla="*/ 1122381 w 1552924"/>
                  <a:gd name="connsiteY4" fmla="*/ 173011 h 922946"/>
                  <a:gd name="connsiteX5" fmla="*/ 1400523 w 1552924"/>
                  <a:gd name="connsiteY5" fmla="*/ 438491 h 922946"/>
                  <a:gd name="connsiteX6" fmla="*/ 1380403 w 1552924"/>
                  <a:gd name="connsiteY6" fmla="*/ 533613 h 922946"/>
                  <a:gd name="connsiteX7" fmla="*/ 1396551 w 1552924"/>
                  <a:gd name="connsiteY7" fmla="*/ 535241 h 922946"/>
                  <a:gd name="connsiteX8" fmla="*/ 1552924 w 1552924"/>
                  <a:gd name="connsiteY8" fmla="*/ 727104 h 922946"/>
                  <a:gd name="connsiteX9" fmla="*/ 1552923 w 1552924"/>
                  <a:gd name="connsiteY9" fmla="*/ 727104 h 922946"/>
                  <a:gd name="connsiteX10" fmla="*/ 1357081 w 1552924"/>
                  <a:gd name="connsiteY10" fmla="*/ 922946 h 922946"/>
                  <a:gd name="connsiteX11" fmla="*/ 195842 w 1552924"/>
                  <a:gd name="connsiteY11" fmla="*/ 922945 h 922946"/>
                  <a:gd name="connsiteX12" fmla="*/ 15390 w 1552924"/>
                  <a:gd name="connsiteY12" fmla="*/ 803334 h 922946"/>
                  <a:gd name="connsiteX13" fmla="*/ 0 w 1552924"/>
                  <a:gd name="connsiteY13" fmla="*/ 727104 h 922946"/>
                  <a:gd name="connsiteX14" fmla="*/ 15390 w 1552924"/>
                  <a:gd name="connsiteY14" fmla="*/ 650873 h 922946"/>
                  <a:gd name="connsiteX15" fmla="*/ 57360 w 1552924"/>
                  <a:gd name="connsiteY15" fmla="*/ 588623 h 922946"/>
                  <a:gd name="connsiteX16" fmla="*/ 108042 w 1552924"/>
                  <a:gd name="connsiteY16" fmla="*/ 554453 h 922946"/>
                  <a:gd name="connsiteX17" fmla="*/ 99798 w 1552924"/>
                  <a:gd name="connsiteY17" fmla="*/ 515478 h 922946"/>
                  <a:gd name="connsiteX18" fmla="*/ 297853 w 1552924"/>
                  <a:gd name="connsiteY18" fmla="*/ 326439 h 922946"/>
                  <a:gd name="connsiteX19" fmla="*/ 337768 w 1552924"/>
                  <a:gd name="connsiteY19" fmla="*/ 330280 h 922946"/>
                  <a:gd name="connsiteX20" fmla="*/ 352359 w 1552924"/>
                  <a:gd name="connsiteY20" fmla="*/ 334603 h 922946"/>
                  <a:gd name="connsiteX21" fmla="*/ 358677 w 1552924"/>
                  <a:gd name="connsiteY21" fmla="*/ 274776 h 922946"/>
                  <a:gd name="connsiteX22" fmla="*/ 711896 w 1552924"/>
                  <a:gd name="connsiteY22" fmla="*/ 0 h 922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52924" h="922946">
                    <a:moveTo>
                      <a:pt x="711896" y="0"/>
                    </a:moveTo>
                    <a:cubicBezTo>
                      <a:pt x="836348" y="0"/>
                      <a:pt x="946073" y="60184"/>
                      <a:pt x="1010865" y="151724"/>
                    </a:cubicBezTo>
                    <a:lnTo>
                      <a:pt x="1031847" y="188620"/>
                    </a:lnTo>
                    <a:lnTo>
                      <a:pt x="1066326" y="178405"/>
                    </a:lnTo>
                    <a:cubicBezTo>
                      <a:pt x="1084432" y="174868"/>
                      <a:pt x="1103180" y="173011"/>
                      <a:pt x="1122381" y="173011"/>
                    </a:cubicBezTo>
                    <a:cubicBezTo>
                      <a:pt x="1275995" y="173011"/>
                      <a:pt x="1400523" y="291870"/>
                      <a:pt x="1400523" y="438491"/>
                    </a:cubicBezTo>
                    <a:lnTo>
                      <a:pt x="1380403" y="533613"/>
                    </a:lnTo>
                    <a:lnTo>
                      <a:pt x="1396551" y="535241"/>
                    </a:lnTo>
                    <a:cubicBezTo>
                      <a:pt x="1485793" y="553502"/>
                      <a:pt x="1552924" y="632463"/>
                      <a:pt x="1552924" y="727104"/>
                    </a:cubicBezTo>
                    <a:lnTo>
                      <a:pt x="1552923" y="727104"/>
                    </a:lnTo>
                    <a:cubicBezTo>
                      <a:pt x="1552923" y="835265"/>
                      <a:pt x="1465242" y="922946"/>
                      <a:pt x="1357081" y="922946"/>
                    </a:cubicBezTo>
                    <a:lnTo>
                      <a:pt x="195842" y="922945"/>
                    </a:lnTo>
                    <a:cubicBezTo>
                      <a:pt x="114721" y="922945"/>
                      <a:pt x="45120" y="873625"/>
                      <a:pt x="15390" y="803334"/>
                    </a:cubicBezTo>
                    <a:lnTo>
                      <a:pt x="0" y="727104"/>
                    </a:lnTo>
                    <a:lnTo>
                      <a:pt x="15390" y="650873"/>
                    </a:lnTo>
                    <a:cubicBezTo>
                      <a:pt x="25300" y="627443"/>
                      <a:pt x="39640" y="606343"/>
                      <a:pt x="57360" y="588623"/>
                    </a:cubicBezTo>
                    <a:lnTo>
                      <a:pt x="108042" y="554453"/>
                    </a:lnTo>
                    <a:lnTo>
                      <a:pt x="99798" y="515478"/>
                    </a:lnTo>
                    <a:cubicBezTo>
                      <a:pt x="99798" y="411075"/>
                      <a:pt x="188470" y="326439"/>
                      <a:pt x="297853" y="326439"/>
                    </a:cubicBezTo>
                    <a:cubicBezTo>
                      <a:pt x="311526" y="326439"/>
                      <a:pt x="324875" y="327762"/>
                      <a:pt x="337768" y="330280"/>
                    </a:cubicBezTo>
                    <a:lnTo>
                      <a:pt x="352359" y="334603"/>
                    </a:lnTo>
                    <a:lnTo>
                      <a:pt x="358677" y="274776"/>
                    </a:lnTo>
                    <a:cubicBezTo>
                      <a:pt x="392297" y="117961"/>
                      <a:pt x="537664" y="0"/>
                      <a:pt x="711896" y="0"/>
                    </a:cubicBezTo>
                    <a:close/>
                  </a:path>
                </a:pathLst>
              </a:custGeom>
              <a:grpFill/>
              <a:ln w="762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r>
                  <a:rPr lang="en-US" altLang="zh-TW" sz="2400" dirty="0">
                    <a:solidFill>
                      <a:schemeClr val="tx2"/>
                    </a:solidFill>
                  </a:rPr>
                  <a:t>Cloud</a:t>
                </a:r>
                <a:endParaRPr lang="zh-TW" altLang="en-US" sz="2400" dirty="0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78"/>
            <a:stretch>
              <a:fillRect/>
            </a:stretch>
          </p:blipFill>
          <p:spPr>
            <a:xfrm>
              <a:off x="8479074" y="1309506"/>
              <a:ext cx="1338995" cy="1017636"/>
            </a:xfrm>
            <a:prstGeom prst="rect">
              <a:avLst/>
            </a:prstGeom>
          </p:spPr>
        </p:pic>
      </p:grpSp>
      <p:grpSp>
        <p:nvGrpSpPr>
          <p:cNvPr id="93" name="群組 92"/>
          <p:cNvGrpSpPr/>
          <p:nvPr/>
        </p:nvGrpSpPr>
        <p:grpSpPr>
          <a:xfrm>
            <a:off x="8967411" y="8196140"/>
            <a:ext cx="2310213" cy="921149"/>
            <a:chOff x="7070854" y="5893699"/>
            <a:chExt cx="2310213" cy="921149"/>
          </a:xfrm>
        </p:grpSpPr>
        <p:grpSp>
          <p:nvGrpSpPr>
            <p:cNvPr id="94" name="群組 93"/>
            <p:cNvGrpSpPr/>
            <p:nvPr/>
          </p:nvGrpSpPr>
          <p:grpSpPr>
            <a:xfrm>
              <a:off x="7627238" y="6268720"/>
              <a:ext cx="761000" cy="546128"/>
              <a:chOff x="7255933" y="5640854"/>
              <a:chExt cx="1638829" cy="1176098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98" name="圓角矩形 97"/>
              <p:cNvSpPr/>
              <p:nvPr/>
            </p:nvSpPr>
            <p:spPr>
              <a:xfrm>
                <a:off x="7312169" y="5640854"/>
                <a:ext cx="1483117" cy="1068331"/>
              </a:xfrm>
              <a:prstGeom prst="roundRect">
                <a:avLst>
                  <a:gd name="adj" fmla="val 13497"/>
                </a:avLst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" name="橢圓 98"/>
              <p:cNvSpPr/>
              <p:nvPr/>
            </p:nvSpPr>
            <p:spPr>
              <a:xfrm>
                <a:off x="7368905" y="5712843"/>
                <a:ext cx="104896" cy="104896"/>
              </a:xfrm>
              <a:prstGeom prst="ellips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0" name="橢圓 99"/>
              <p:cNvSpPr/>
              <p:nvPr/>
            </p:nvSpPr>
            <p:spPr>
              <a:xfrm>
                <a:off x="8615771" y="5712843"/>
                <a:ext cx="104896" cy="104896"/>
              </a:xfrm>
              <a:prstGeom prst="ellips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" name="橢圓 100"/>
              <p:cNvSpPr/>
              <p:nvPr/>
            </p:nvSpPr>
            <p:spPr>
              <a:xfrm>
                <a:off x="7368905" y="6515100"/>
                <a:ext cx="104896" cy="104896"/>
              </a:xfrm>
              <a:prstGeom prst="ellips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" name="橢圓 101"/>
              <p:cNvSpPr/>
              <p:nvPr/>
            </p:nvSpPr>
            <p:spPr>
              <a:xfrm>
                <a:off x="8615771" y="6515100"/>
                <a:ext cx="104896" cy="104896"/>
              </a:xfrm>
              <a:prstGeom prst="ellips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7255933" y="6076692"/>
                <a:ext cx="293622" cy="139641"/>
              </a:xfrm>
              <a:prstGeom prst="rect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7796806" y="6611517"/>
                <a:ext cx="180712" cy="195332"/>
              </a:xfrm>
              <a:prstGeom prst="rect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8130745" y="6504900"/>
                <a:ext cx="295228" cy="312052"/>
              </a:xfrm>
              <a:prstGeom prst="rect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6" name="橢圓 105"/>
              <p:cNvSpPr/>
              <p:nvPr/>
            </p:nvSpPr>
            <p:spPr>
              <a:xfrm>
                <a:off x="7675245" y="5712843"/>
                <a:ext cx="104896" cy="104896"/>
              </a:xfrm>
              <a:prstGeom prst="ellips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7" name="橢圓 106"/>
              <p:cNvSpPr/>
              <p:nvPr/>
            </p:nvSpPr>
            <p:spPr>
              <a:xfrm>
                <a:off x="8322143" y="5712843"/>
                <a:ext cx="104896" cy="104896"/>
              </a:xfrm>
              <a:prstGeom prst="ellips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8" name="橢圓 107"/>
              <p:cNvSpPr/>
              <p:nvPr/>
            </p:nvSpPr>
            <p:spPr>
              <a:xfrm>
                <a:off x="7829809" y="6249959"/>
                <a:ext cx="104896" cy="104896"/>
              </a:xfrm>
              <a:prstGeom prst="ellips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9" name="橢圓 108"/>
              <p:cNvSpPr/>
              <p:nvPr/>
            </p:nvSpPr>
            <p:spPr>
              <a:xfrm>
                <a:off x="8374005" y="6249959"/>
                <a:ext cx="104896" cy="104896"/>
              </a:xfrm>
              <a:prstGeom prst="ellips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110" name="直線接點 109"/>
              <p:cNvCxnSpPr>
                <a:stCxn id="132" idx="3"/>
                <a:endCxn id="112" idx="1"/>
              </p:cNvCxnSpPr>
              <p:nvPr/>
            </p:nvCxnSpPr>
            <p:spPr>
              <a:xfrm>
                <a:off x="7652451" y="6099251"/>
                <a:ext cx="193412" cy="0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線接點 122"/>
              <p:cNvCxnSpPr>
                <a:stCxn id="106" idx="4"/>
                <a:endCxn id="115" idx="1"/>
              </p:cNvCxnSpPr>
              <p:nvPr/>
            </p:nvCxnSpPr>
            <p:spPr>
              <a:xfrm rot="16200000" flipH="1">
                <a:off x="7739160" y="5806272"/>
                <a:ext cx="95237" cy="118170"/>
              </a:xfrm>
              <a:prstGeom prst="bentConnector2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矩形 111"/>
              <p:cNvSpPr/>
              <p:nvPr>
                <p:custDataLst>
                  <p:tags r:id="rId62"/>
                </p:custDataLst>
              </p:nvPr>
            </p:nvSpPr>
            <p:spPr>
              <a:xfrm>
                <a:off x="7845863" y="6052682"/>
                <a:ext cx="118282" cy="93137"/>
              </a:xfrm>
              <a:prstGeom prst="rect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113" name="群組 112"/>
              <p:cNvGrpSpPr/>
              <p:nvPr/>
            </p:nvGrpSpPr>
            <p:grpSpPr>
              <a:xfrm>
                <a:off x="7534169" y="5959544"/>
                <a:ext cx="118282" cy="414818"/>
                <a:chOff x="7567965" y="5959544"/>
                <a:chExt cx="118282" cy="414818"/>
              </a:xfrm>
              <a:grpFill/>
            </p:grpSpPr>
            <p:sp>
              <p:nvSpPr>
                <p:cNvPr id="132" name="矩形 131"/>
                <p:cNvSpPr/>
                <p:nvPr/>
              </p:nvSpPr>
              <p:spPr>
                <a:xfrm>
                  <a:off x="7567965" y="6052682"/>
                  <a:ext cx="118282" cy="93137"/>
                </a:xfrm>
                <a:prstGeom prst="rect">
                  <a:avLst/>
                </a:prstGeom>
                <a:grpFill/>
                <a:ln w="285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7567965" y="5959544"/>
                  <a:ext cx="118282" cy="93137"/>
                </a:xfrm>
                <a:prstGeom prst="rect">
                  <a:avLst/>
                </a:prstGeom>
                <a:grpFill/>
                <a:ln w="285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7567965" y="5959544"/>
                  <a:ext cx="118282" cy="414818"/>
                </a:xfrm>
                <a:prstGeom prst="rect">
                  <a:avLst/>
                </a:prstGeom>
                <a:grpFill/>
                <a:ln w="285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14" name="矩形 113"/>
              <p:cNvSpPr/>
              <p:nvPr>
                <p:custDataLst>
                  <p:tags r:id="rId63"/>
                </p:custDataLst>
              </p:nvPr>
            </p:nvSpPr>
            <p:spPr>
              <a:xfrm>
                <a:off x="7845863" y="5959544"/>
                <a:ext cx="118282" cy="93137"/>
              </a:xfrm>
              <a:prstGeom prst="rect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5" name="矩形 114"/>
              <p:cNvSpPr/>
              <p:nvPr>
                <p:custDataLst>
                  <p:tags r:id="rId64"/>
                </p:custDataLst>
              </p:nvPr>
            </p:nvSpPr>
            <p:spPr>
              <a:xfrm>
                <a:off x="7845863" y="5866407"/>
                <a:ext cx="118282" cy="93137"/>
              </a:xfrm>
              <a:prstGeom prst="rect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116" name="直線接點 115"/>
              <p:cNvCxnSpPr>
                <a:stCxn id="133" idx="3"/>
                <a:endCxn id="114" idx="1"/>
              </p:cNvCxnSpPr>
              <p:nvPr/>
            </p:nvCxnSpPr>
            <p:spPr>
              <a:xfrm>
                <a:off x="7652451" y="6006113"/>
                <a:ext cx="193412" cy="0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線接點 116"/>
              <p:cNvCxnSpPr>
                <a:stCxn id="115" idx="3"/>
              </p:cNvCxnSpPr>
              <p:nvPr/>
            </p:nvCxnSpPr>
            <p:spPr>
              <a:xfrm flipV="1">
                <a:off x="7964145" y="5912975"/>
                <a:ext cx="290535" cy="1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線接點 117"/>
              <p:cNvCxnSpPr>
                <a:stCxn id="114" idx="3"/>
              </p:cNvCxnSpPr>
              <p:nvPr/>
            </p:nvCxnSpPr>
            <p:spPr>
              <a:xfrm flipV="1">
                <a:off x="7964145" y="6004656"/>
                <a:ext cx="290535" cy="1457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線接點 118"/>
              <p:cNvCxnSpPr>
                <a:stCxn id="112" idx="3"/>
              </p:cNvCxnSpPr>
              <p:nvPr/>
            </p:nvCxnSpPr>
            <p:spPr>
              <a:xfrm>
                <a:off x="7964145" y="6099251"/>
                <a:ext cx="290535" cy="0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線接點 119"/>
              <p:cNvCxnSpPr>
                <a:stCxn id="108" idx="6"/>
                <a:endCxn id="109" idx="2"/>
              </p:cNvCxnSpPr>
              <p:nvPr/>
            </p:nvCxnSpPr>
            <p:spPr>
              <a:xfrm>
                <a:off x="7934705" y="6302407"/>
                <a:ext cx="439300" cy="0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線接點 120"/>
              <p:cNvCxnSpPr>
                <a:stCxn id="107" idx="4"/>
              </p:cNvCxnSpPr>
              <p:nvPr/>
            </p:nvCxnSpPr>
            <p:spPr>
              <a:xfrm>
                <a:off x="8374591" y="5817739"/>
                <a:ext cx="6118" cy="345203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線接點 121"/>
              <p:cNvCxnSpPr/>
              <p:nvPr/>
            </p:nvCxnSpPr>
            <p:spPr>
              <a:xfrm flipH="1">
                <a:off x="8196453" y="6158717"/>
                <a:ext cx="185886" cy="143690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線接點 122"/>
              <p:cNvCxnSpPr>
                <a:stCxn id="104" idx="0"/>
              </p:cNvCxnSpPr>
              <p:nvPr/>
            </p:nvCxnSpPr>
            <p:spPr>
              <a:xfrm flipV="1">
                <a:off x="7887162" y="6535044"/>
                <a:ext cx="0" cy="76473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線接點 123"/>
              <p:cNvCxnSpPr/>
              <p:nvPr/>
            </p:nvCxnSpPr>
            <p:spPr>
              <a:xfrm flipV="1">
                <a:off x="8234953" y="6414130"/>
                <a:ext cx="0" cy="76473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線接點 124"/>
              <p:cNvCxnSpPr/>
              <p:nvPr/>
            </p:nvCxnSpPr>
            <p:spPr>
              <a:xfrm flipV="1">
                <a:off x="8321766" y="6414130"/>
                <a:ext cx="0" cy="76473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矩形 125"/>
              <p:cNvSpPr/>
              <p:nvPr/>
            </p:nvSpPr>
            <p:spPr>
              <a:xfrm>
                <a:off x="7845864" y="5866407"/>
                <a:ext cx="327799" cy="296536"/>
              </a:xfrm>
              <a:prstGeom prst="rect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127" name="群組 126"/>
              <p:cNvGrpSpPr/>
              <p:nvPr/>
            </p:nvGrpSpPr>
            <p:grpSpPr>
              <a:xfrm>
                <a:off x="8566963" y="5954617"/>
                <a:ext cx="327799" cy="195332"/>
                <a:chOff x="8566963" y="5954617"/>
                <a:chExt cx="327799" cy="195332"/>
              </a:xfrm>
              <a:grpFill/>
            </p:grpSpPr>
            <p:sp>
              <p:nvSpPr>
                <p:cNvPr id="129" name="矩形 128"/>
                <p:cNvSpPr/>
                <p:nvPr/>
              </p:nvSpPr>
              <p:spPr>
                <a:xfrm>
                  <a:off x="8566963" y="5954617"/>
                  <a:ext cx="327799" cy="195332"/>
                </a:xfrm>
                <a:prstGeom prst="rect">
                  <a:avLst/>
                </a:prstGeom>
                <a:grpFill/>
                <a:ln w="28575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cxnSp>
              <p:nvCxnSpPr>
                <p:cNvPr id="130" name="直線接點 129"/>
                <p:cNvCxnSpPr/>
                <p:nvPr/>
              </p:nvCxnSpPr>
              <p:spPr>
                <a:xfrm>
                  <a:off x="8616240" y="6014675"/>
                  <a:ext cx="69321" cy="0"/>
                </a:xfrm>
                <a:prstGeom prst="line">
                  <a:avLst/>
                </a:prstGeom>
                <a:grpFill/>
                <a:ln w="28575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線接點 130"/>
                <p:cNvCxnSpPr/>
                <p:nvPr/>
              </p:nvCxnSpPr>
              <p:spPr>
                <a:xfrm>
                  <a:off x="8616240" y="6089892"/>
                  <a:ext cx="69321" cy="0"/>
                </a:xfrm>
                <a:prstGeom prst="line">
                  <a:avLst/>
                </a:prstGeom>
                <a:grpFill/>
                <a:ln w="28575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8" name="直線接點 127"/>
              <p:cNvCxnSpPr/>
              <p:nvPr/>
            </p:nvCxnSpPr>
            <p:spPr>
              <a:xfrm flipV="1">
                <a:off x="8278359" y="6632710"/>
                <a:ext cx="0" cy="76473"/>
              </a:xfrm>
              <a:prstGeom prst="line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5" name="圖片 94"/>
            <p:cNvPicPr>
              <a:picLocks noChangeAspect="1"/>
            </p:cNvPicPr>
            <p:nvPr/>
          </p:nvPicPr>
          <p:blipFill>
            <a:blip r:embed="rId79"/>
            <a:stretch>
              <a:fillRect/>
            </a:stretch>
          </p:blipFill>
          <p:spPr>
            <a:xfrm>
              <a:off x="8481891" y="6111856"/>
              <a:ext cx="899176" cy="702992"/>
            </a:xfrm>
            <a:prstGeom prst="rect">
              <a:avLst/>
            </a:prstGeom>
          </p:spPr>
        </p:pic>
        <p:pic>
          <p:nvPicPr>
            <p:cNvPr id="96" name="圖片 95"/>
            <p:cNvPicPr>
              <a:picLocks noChangeAspect="1"/>
            </p:cNvPicPr>
            <p:nvPr/>
          </p:nvPicPr>
          <p:blipFill>
            <a:blip r:embed="rId80"/>
            <a:stretch>
              <a:fillRect/>
            </a:stretch>
          </p:blipFill>
          <p:spPr>
            <a:xfrm>
              <a:off x="8408950" y="5920082"/>
              <a:ext cx="357228" cy="430775"/>
            </a:xfrm>
            <a:prstGeom prst="rect">
              <a:avLst/>
            </a:prstGeom>
          </p:spPr>
        </p:pic>
        <p:sp>
          <p:nvSpPr>
            <p:cNvPr id="97" name="文字方塊 96"/>
            <p:cNvSpPr txBox="1"/>
            <p:nvPr/>
          </p:nvSpPr>
          <p:spPr>
            <a:xfrm>
              <a:off x="7070854" y="5893699"/>
              <a:ext cx="8100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dirty="0">
                  <a:solidFill>
                    <a:schemeClr val="tx2"/>
                  </a:solidFill>
                </a:rPr>
                <a:t>Edge</a:t>
              </a:r>
              <a:endParaRPr lang="zh-TW" altLang="en-US" sz="24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35" name="群組 134"/>
          <p:cNvGrpSpPr/>
          <p:nvPr/>
        </p:nvGrpSpPr>
        <p:grpSpPr>
          <a:xfrm>
            <a:off x="6013450" y="5256795"/>
            <a:ext cx="2116025" cy="1941154"/>
            <a:chOff x="3426114" y="2856057"/>
            <a:chExt cx="2116025" cy="1941154"/>
          </a:xfrm>
        </p:grpSpPr>
        <p:sp>
          <p:nvSpPr>
            <p:cNvPr id="136" name="文字方塊 135"/>
            <p:cNvSpPr txBox="1"/>
            <p:nvPr/>
          </p:nvSpPr>
          <p:spPr>
            <a:xfrm>
              <a:off x="3833142" y="4236306"/>
              <a:ext cx="1669972" cy="560905"/>
            </a:xfrm>
            <a:prstGeom prst="rect">
              <a:avLst/>
            </a:prstGeom>
            <a:noFill/>
          </p:spPr>
          <p:txBody>
            <a:bodyPr wrap="square" tIns="144000" rtlCol="0">
              <a:spAutoFit/>
            </a:bodyPr>
            <a:lstStyle/>
            <a:p>
              <a:pPr algn="ctr"/>
              <a:r>
                <a:rPr lang="en-US" altLang="zh-TW" sz="2400" dirty="0">
                  <a:solidFill>
                    <a:schemeClr val="accent2">
                      <a:lumMod val="50000"/>
                    </a:schemeClr>
                  </a:solidFill>
                </a:rPr>
                <a:t>Inference</a:t>
              </a:r>
              <a:endParaRPr lang="zh-TW" altLang="en-US" sz="24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37" name="向右箭號 136"/>
            <p:cNvSpPr/>
            <p:nvPr/>
          </p:nvSpPr>
          <p:spPr>
            <a:xfrm rot="2700000">
              <a:off x="4179394" y="3587295"/>
              <a:ext cx="186267" cy="256781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38" name="向右箭號 137"/>
            <p:cNvSpPr/>
            <p:nvPr/>
          </p:nvSpPr>
          <p:spPr>
            <a:xfrm rot="18900000">
              <a:off x="5071779" y="3587295"/>
              <a:ext cx="186267" cy="256781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139" name="群組 138"/>
            <p:cNvGrpSpPr/>
            <p:nvPr/>
          </p:nvGrpSpPr>
          <p:grpSpPr>
            <a:xfrm>
              <a:off x="3426114" y="2856057"/>
              <a:ext cx="931710" cy="701302"/>
              <a:chOff x="3979467" y="2689562"/>
              <a:chExt cx="1107158" cy="833363"/>
            </a:xfrm>
          </p:grpSpPr>
          <p:grpSp>
            <p:nvGrpSpPr>
              <p:cNvPr id="190" name="群組 189"/>
              <p:cNvGrpSpPr/>
              <p:nvPr/>
            </p:nvGrpSpPr>
            <p:grpSpPr>
              <a:xfrm>
                <a:off x="4564530" y="2689562"/>
                <a:ext cx="522095" cy="390840"/>
                <a:chOff x="2763004" y="3343111"/>
                <a:chExt cx="491067" cy="367613"/>
              </a:xfrm>
            </p:grpSpPr>
            <p:sp>
              <p:nvSpPr>
                <p:cNvPr id="245" name="矩形 244"/>
                <p:cNvSpPr/>
                <p:nvPr/>
              </p:nvSpPr>
              <p:spPr>
                <a:xfrm>
                  <a:off x="2763004" y="3343111"/>
                  <a:ext cx="491067" cy="3676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46" name="手繪多邊形 245"/>
                <p:cNvSpPr/>
                <p:nvPr/>
              </p:nvSpPr>
              <p:spPr>
                <a:xfrm>
                  <a:off x="2989555" y="3491445"/>
                  <a:ext cx="230768" cy="170399"/>
                </a:xfrm>
                <a:custGeom>
                  <a:avLst/>
                  <a:gdLst>
                    <a:gd name="connsiteX0" fmla="*/ 128355 w 230768"/>
                    <a:gd name="connsiteY0" fmla="*/ 0 h 194129"/>
                    <a:gd name="connsiteX1" fmla="*/ 230768 w 230768"/>
                    <a:gd name="connsiteY1" fmla="*/ 154893 h 194129"/>
                    <a:gd name="connsiteX2" fmla="*/ 230768 w 230768"/>
                    <a:gd name="connsiteY2" fmla="*/ 194129 h 194129"/>
                    <a:gd name="connsiteX3" fmla="*/ 0 w 230768"/>
                    <a:gd name="connsiteY3" fmla="*/ 194129 h 194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0768" h="194129">
                      <a:moveTo>
                        <a:pt x="128355" y="0"/>
                      </a:moveTo>
                      <a:lnTo>
                        <a:pt x="230768" y="154893"/>
                      </a:lnTo>
                      <a:lnTo>
                        <a:pt x="230768" y="194129"/>
                      </a:lnTo>
                      <a:lnTo>
                        <a:pt x="0" y="194129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47" name="橢圓 246"/>
                <p:cNvSpPr/>
                <p:nvPr/>
              </p:nvSpPr>
              <p:spPr>
                <a:xfrm>
                  <a:off x="3160281" y="3408141"/>
                  <a:ext cx="54002" cy="5534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48" name="手繪多邊形 247"/>
                <p:cNvSpPr/>
                <p:nvPr/>
              </p:nvSpPr>
              <p:spPr>
                <a:xfrm>
                  <a:off x="2803498" y="3445325"/>
                  <a:ext cx="274598" cy="214990"/>
                </a:xfrm>
                <a:custGeom>
                  <a:avLst/>
                  <a:gdLst>
                    <a:gd name="connsiteX0" fmla="*/ 112654 w 274598"/>
                    <a:gd name="connsiteY0" fmla="*/ 0 h 244930"/>
                    <a:gd name="connsiteX1" fmla="*/ 274598 w 274598"/>
                    <a:gd name="connsiteY1" fmla="*/ 244930 h 244930"/>
                    <a:gd name="connsiteX2" fmla="*/ 0 w 274598"/>
                    <a:gd name="connsiteY2" fmla="*/ 244930 h 244930"/>
                    <a:gd name="connsiteX3" fmla="*/ 0 w 274598"/>
                    <a:gd name="connsiteY3" fmla="*/ 170382 h 244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598" h="244930">
                      <a:moveTo>
                        <a:pt x="112654" y="0"/>
                      </a:moveTo>
                      <a:lnTo>
                        <a:pt x="274598" y="244930"/>
                      </a:lnTo>
                      <a:lnTo>
                        <a:pt x="0" y="244930"/>
                      </a:lnTo>
                      <a:lnTo>
                        <a:pt x="0" y="170382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91" name="群組 190"/>
              <p:cNvGrpSpPr/>
              <p:nvPr/>
            </p:nvGrpSpPr>
            <p:grpSpPr>
              <a:xfrm>
                <a:off x="4558059" y="3140177"/>
                <a:ext cx="528227" cy="382748"/>
                <a:chOff x="2763004" y="3804491"/>
                <a:chExt cx="496833" cy="360000"/>
              </a:xfrm>
            </p:grpSpPr>
            <p:sp>
              <p:nvSpPr>
                <p:cNvPr id="229" name="矩形 228"/>
                <p:cNvSpPr/>
                <p:nvPr/>
              </p:nvSpPr>
              <p:spPr>
                <a:xfrm>
                  <a:off x="2763004" y="3804491"/>
                  <a:ext cx="491067" cy="360000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230" name="群組 229"/>
                <p:cNvGrpSpPr/>
                <p:nvPr/>
              </p:nvGrpSpPr>
              <p:grpSpPr>
                <a:xfrm>
                  <a:off x="2763004" y="3804491"/>
                  <a:ext cx="45719" cy="360000"/>
                  <a:chOff x="2763004" y="3804491"/>
                  <a:chExt cx="45719" cy="360000"/>
                </a:xfrm>
                <a:solidFill>
                  <a:schemeClr val="bg1"/>
                </a:solidFill>
              </p:grpSpPr>
              <p:sp>
                <p:nvSpPr>
                  <p:cNvPr id="239" name="矩形 238"/>
                  <p:cNvSpPr/>
                  <p:nvPr>
                    <p:custDataLst>
                      <p:tags r:id="rId56"/>
                    </p:custDataLst>
                  </p:nvPr>
                </p:nvSpPr>
                <p:spPr>
                  <a:xfrm>
                    <a:off x="2763004" y="380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40" name="矩形 239"/>
                  <p:cNvSpPr/>
                  <p:nvPr>
                    <p:custDataLst>
                      <p:tags r:id="rId57"/>
                    </p:custDataLst>
                  </p:nvPr>
                </p:nvSpPr>
                <p:spPr>
                  <a:xfrm>
                    <a:off x="2763004" y="386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41" name="矩形 240"/>
                  <p:cNvSpPr/>
                  <p:nvPr>
                    <p:custDataLst>
                      <p:tags r:id="rId58"/>
                    </p:custDataLst>
                  </p:nvPr>
                </p:nvSpPr>
                <p:spPr>
                  <a:xfrm>
                    <a:off x="2763004" y="392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42" name="矩形 241"/>
                  <p:cNvSpPr/>
                  <p:nvPr>
                    <p:custDataLst>
                      <p:tags r:id="rId59"/>
                    </p:custDataLst>
                  </p:nvPr>
                </p:nvSpPr>
                <p:spPr>
                  <a:xfrm>
                    <a:off x="2763004" y="398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43" name="矩形 242"/>
                  <p:cNvSpPr/>
                  <p:nvPr>
                    <p:custDataLst>
                      <p:tags r:id="rId60"/>
                    </p:custDataLst>
                  </p:nvPr>
                </p:nvSpPr>
                <p:spPr>
                  <a:xfrm>
                    <a:off x="2763004" y="404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44" name="矩形 243"/>
                  <p:cNvSpPr/>
                  <p:nvPr>
                    <p:custDataLst>
                      <p:tags r:id="rId61"/>
                    </p:custDataLst>
                  </p:nvPr>
                </p:nvSpPr>
                <p:spPr>
                  <a:xfrm>
                    <a:off x="2763004" y="410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231" name="群組 230"/>
                <p:cNvGrpSpPr/>
                <p:nvPr/>
              </p:nvGrpSpPr>
              <p:grpSpPr>
                <a:xfrm>
                  <a:off x="3214118" y="3804491"/>
                  <a:ext cx="45719" cy="360000"/>
                  <a:chOff x="3214118" y="3804491"/>
                  <a:chExt cx="45719" cy="360000"/>
                </a:xfrm>
                <a:solidFill>
                  <a:schemeClr val="bg1"/>
                </a:solidFill>
              </p:grpSpPr>
              <p:sp>
                <p:nvSpPr>
                  <p:cNvPr id="233" name="矩形 232"/>
                  <p:cNvSpPr/>
                  <p:nvPr>
                    <p:custDataLst>
                      <p:tags r:id="rId50"/>
                    </p:custDataLst>
                  </p:nvPr>
                </p:nvSpPr>
                <p:spPr>
                  <a:xfrm>
                    <a:off x="3214118" y="380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34" name="矩形 233"/>
                  <p:cNvSpPr/>
                  <p:nvPr>
                    <p:custDataLst>
                      <p:tags r:id="rId51"/>
                    </p:custDataLst>
                  </p:nvPr>
                </p:nvSpPr>
                <p:spPr>
                  <a:xfrm>
                    <a:off x="3214118" y="386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35" name="矩形 234"/>
                  <p:cNvSpPr/>
                  <p:nvPr>
                    <p:custDataLst>
                      <p:tags r:id="rId52"/>
                    </p:custDataLst>
                  </p:nvPr>
                </p:nvSpPr>
                <p:spPr>
                  <a:xfrm>
                    <a:off x="3214118" y="392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36" name="矩形 235"/>
                  <p:cNvSpPr/>
                  <p:nvPr>
                    <p:custDataLst>
                      <p:tags r:id="rId53"/>
                    </p:custDataLst>
                  </p:nvPr>
                </p:nvSpPr>
                <p:spPr>
                  <a:xfrm>
                    <a:off x="3214118" y="398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37" name="矩形 236"/>
                  <p:cNvSpPr/>
                  <p:nvPr>
                    <p:custDataLst>
                      <p:tags r:id="rId54"/>
                    </p:custDataLst>
                  </p:nvPr>
                </p:nvSpPr>
                <p:spPr>
                  <a:xfrm>
                    <a:off x="3214118" y="404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38" name="矩形 237"/>
                  <p:cNvSpPr/>
                  <p:nvPr>
                    <p:custDataLst>
                      <p:tags r:id="rId55"/>
                    </p:custDataLst>
                  </p:nvPr>
                </p:nvSpPr>
                <p:spPr>
                  <a:xfrm>
                    <a:off x="3214118" y="410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232" name="等腰三角形 231"/>
                <p:cNvSpPr/>
                <p:nvPr/>
              </p:nvSpPr>
              <p:spPr>
                <a:xfrm rot="5400000">
                  <a:off x="2941069" y="3926329"/>
                  <a:ext cx="134937" cy="116325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92" name="群組 191"/>
              <p:cNvGrpSpPr/>
              <p:nvPr/>
            </p:nvGrpSpPr>
            <p:grpSpPr>
              <a:xfrm>
                <a:off x="3979467" y="3131636"/>
                <a:ext cx="522095" cy="390840"/>
                <a:chOff x="2763004" y="2772380"/>
                <a:chExt cx="491067" cy="367613"/>
              </a:xfrm>
            </p:grpSpPr>
            <p:sp>
              <p:nvSpPr>
                <p:cNvPr id="203" name="矩形 202"/>
                <p:cNvSpPr/>
                <p:nvPr/>
              </p:nvSpPr>
              <p:spPr>
                <a:xfrm>
                  <a:off x="2763004" y="2772380"/>
                  <a:ext cx="491067" cy="3676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204" name="群組 203"/>
                <p:cNvGrpSpPr/>
                <p:nvPr/>
              </p:nvGrpSpPr>
              <p:grpSpPr>
                <a:xfrm>
                  <a:off x="2763004" y="2796309"/>
                  <a:ext cx="491067" cy="245030"/>
                  <a:chOff x="2763004" y="2769425"/>
                  <a:chExt cx="491067" cy="396000"/>
                </a:xfrm>
              </p:grpSpPr>
              <p:cxnSp>
                <p:nvCxnSpPr>
                  <p:cNvPr id="210" name="直線接點 209"/>
                  <p:cNvCxnSpPr/>
                  <p:nvPr/>
                </p:nvCxnSpPr>
                <p:spPr>
                  <a:xfrm>
                    <a:off x="2785863" y="2931425"/>
                    <a:ext cx="0" cy="72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線接點 210"/>
                  <p:cNvCxnSpPr/>
                  <p:nvPr/>
                </p:nvCxnSpPr>
                <p:spPr>
                  <a:xfrm>
                    <a:off x="2811279" y="2913425"/>
                    <a:ext cx="0" cy="108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線接點 211"/>
                  <p:cNvCxnSpPr/>
                  <p:nvPr/>
                </p:nvCxnSpPr>
                <p:spPr>
                  <a:xfrm>
                    <a:off x="2836695" y="2823425"/>
                    <a:ext cx="0" cy="288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線接點 212"/>
                  <p:cNvCxnSpPr/>
                  <p:nvPr/>
                </p:nvCxnSpPr>
                <p:spPr>
                  <a:xfrm>
                    <a:off x="2862111" y="2851064"/>
                    <a:ext cx="0" cy="232723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線接點 213"/>
                  <p:cNvCxnSpPr/>
                  <p:nvPr/>
                </p:nvCxnSpPr>
                <p:spPr>
                  <a:xfrm>
                    <a:off x="2912943" y="2823425"/>
                    <a:ext cx="0" cy="288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線接點 214"/>
                  <p:cNvCxnSpPr/>
                  <p:nvPr/>
                </p:nvCxnSpPr>
                <p:spPr>
                  <a:xfrm>
                    <a:off x="2989191" y="2895425"/>
                    <a:ext cx="0" cy="144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線接點 215"/>
                  <p:cNvCxnSpPr/>
                  <p:nvPr/>
                </p:nvCxnSpPr>
                <p:spPr>
                  <a:xfrm>
                    <a:off x="3040023" y="2787425"/>
                    <a:ext cx="0" cy="360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線接點 216"/>
                  <p:cNvCxnSpPr/>
                  <p:nvPr/>
                </p:nvCxnSpPr>
                <p:spPr>
                  <a:xfrm>
                    <a:off x="3090855" y="2841425"/>
                    <a:ext cx="0" cy="252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8" name="直線接點 217"/>
                  <p:cNvCxnSpPr/>
                  <p:nvPr/>
                </p:nvCxnSpPr>
                <p:spPr>
                  <a:xfrm>
                    <a:off x="3116271" y="2769425"/>
                    <a:ext cx="0" cy="396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9" name="直線接點 218"/>
                  <p:cNvCxnSpPr/>
                  <p:nvPr/>
                </p:nvCxnSpPr>
                <p:spPr>
                  <a:xfrm>
                    <a:off x="3192519" y="2859425"/>
                    <a:ext cx="0" cy="216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0" name="直線接點 219"/>
                  <p:cNvCxnSpPr/>
                  <p:nvPr/>
                </p:nvCxnSpPr>
                <p:spPr>
                  <a:xfrm>
                    <a:off x="3217933" y="2931425"/>
                    <a:ext cx="0" cy="72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線接點 220"/>
                  <p:cNvCxnSpPr/>
                  <p:nvPr/>
                </p:nvCxnSpPr>
                <p:spPr>
                  <a:xfrm>
                    <a:off x="2938359" y="2859425"/>
                    <a:ext cx="0" cy="216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線接點 221"/>
                  <p:cNvCxnSpPr/>
                  <p:nvPr/>
                </p:nvCxnSpPr>
                <p:spPr>
                  <a:xfrm>
                    <a:off x="3141687" y="2841425"/>
                    <a:ext cx="0" cy="252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線接點 222"/>
                  <p:cNvCxnSpPr/>
                  <p:nvPr/>
                </p:nvCxnSpPr>
                <p:spPr>
                  <a:xfrm>
                    <a:off x="2887527" y="2895425"/>
                    <a:ext cx="0" cy="144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線接點 223"/>
                  <p:cNvCxnSpPr/>
                  <p:nvPr/>
                </p:nvCxnSpPr>
                <p:spPr>
                  <a:xfrm>
                    <a:off x="3065439" y="2895425"/>
                    <a:ext cx="0" cy="144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線接點 224"/>
                  <p:cNvCxnSpPr/>
                  <p:nvPr/>
                </p:nvCxnSpPr>
                <p:spPr>
                  <a:xfrm>
                    <a:off x="3014607" y="2823425"/>
                    <a:ext cx="0" cy="288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線接點 225"/>
                  <p:cNvCxnSpPr/>
                  <p:nvPr/>
                </p:nvCxnSpPr>
                <p:spPr>
                  <a:xfrm>
                    <a:off x="2963775" y="2787425"/>
                    <a:ext cx="0" cy="360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線接點 226"/>
                  <p:cNvCxnSpPr/>
                  <p:nvPr/>
                </p:nvCxnSpPr>
                <p:spPr>
                  <a:xfrm>
                    <a:off x="3167103" y="2859425"/>
                    <a:ext cx="0" cy="216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線接點 227"/>
                  <p:cNvCxnSpPr/>
                  <p:nvPr/>
                </p:nvCxnSpPr>
                <p:spPr>
                  <a:xfrm>
                    <a:off x="2763004" y="2967425"/>
                    <a:ext cx="491067" cy="0"/>
                  </a:xfrm>
                  <a:prstGeom prst="line">
                    <a:avLst/>
                  </a:prstGeom>
                  <a:ln w="19050" cap="flat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" name="群組 204"/>
                <p:cNvGrpSpPr/>
                <p:nvPr/>
              </p:nvGrpSpPr>
              <p:grpSpPr>
                <a:xfrm>
                  <a:off x="2782876" y="3024974"/>
                  <a:ext cx="131138" cy="98954"/>
                  <a:chOff x="2337805" y="2420189"/>
                  <a:chExt cx="394868" cy="297958"/>
                </a:xfrm>
                <a:solidFill>
                  <a:schemeClr val="accent1">
                    <a:lumMod val="75000"/>
                  </a:schemeClr>
                </a:solidFill>
              </p:grpSpPr>
              <p:sp>
                <p:nvSpPr>
                  <p:cNvPr id="206" name="手繪多邊形 205"/>
                  <p:cNvSpPr/>
                  <p:nvPr/>
                </p:nvSpPr>
                <p:spPr>
                  <a:xfrm>
                    <a:off x="2337805" y="2420189"/>
                    <a:ext cx="245060" cy="297958"/>
                  </a:xfrm>
                  <a:custGeom>
                    <a:avLst/>
                    <a:gdLst>
                      <a:gd name="connsiteX0" fmla="*/ 147541 w 147541"/>
                      <a:gd name="connsiteY0" fmla="*/ 0 h 179389"/>
                      <a:gd name="connsiteX1" fmla="*/ 147541 w 147541"/>
                      <a:gd name="connsiteY1" fmla="*/ 179389 h 179389"/>
                      <a:gd name="connsiteX2" fmla="*/ 32902 w 147541"/>
                      <a:gd name="connsiteY2" fmla="*/ 109192 h 179389"/>
                      <a:gd name="connsiteX3" fmla="*/ 0 w 147541"/>
                      <a:gd name="connsiteY3" fmla="*/ 143694 h 179389"/>
                      <a:gd name="connsiteX4" fmla="*/ 0 w 147541"/>
                      <a:gd name="connsiteY4" fmla="*/ 35694 h 179389"/>
                      <a:gd name="connsiteX5" fmla="*/ 32903 w 147541"/>
                      <a:gd name="connsiteY5" fmla="*/ 70197 h 179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7541" h="179389">
                        <a:moveTo>
                          <a:pt x="147541" y="0"/>
                        </a:moveTo>
                        <a:lnTo>
                          <a:pt x="147541" y="179389"/>
                        </a:lnTo>
                        <a:lnTo>
                          <a:pt x="32902" y="109192"/>
                        </a:lnTo>
                        <a:lnTo>
                          <a:pt x="0" y="143694"/>
                        </a:lnTo>
                        <a:lnTo>
                          <a:pt x="0" y="35694"/>
                        </a:lnTo>
                        <a:lnTo>
                          <a:pt x="32903" y="70197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cap="rnd">
                    <a:solidFill>
                      <a:schemeClr val="accent2">
                        <a:lumMod val="5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07" name="圓角矩形 206"/>
                  <p:cNvSpPr/>
                  <p:nvPr/>
                </p:nvSpPr>
                <p:spPr>
                  <a:xfrm>
                    <a:off x="2637423" y="2569168"/>
                    <a:ext cx="95250" cy="0"/>
                  </a:xfrm>
                  <a:prstGeom prst="roundRect">
                    <a:avLst/>
                  </a:prstGeom>
                  <a:grpFill/>
                  <a:ln cap="rnd">
                    <a:solidFill>
                      <a:schemeClr val="accent2">
                        <a:lumMod val="5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08" name="圓角矩形 207"/>
                  <p:cNvSpPr/>
                  <p:nvPr/>
                </p:nvSpPr>
                <p:spPr>
                  <a:xfrm rot="19800000">
                    <a:off x="2628129" y="2444002"/>
                    <a:ext cx="95250" cy="0"/>
                  </a:xfrm>
                  <a:prstGeom prst="roundRect">
                    <a:avLst/>
                  </a:prstGeom>
                  <a:grpFill/>
                  <a:ln cap="rnd">
                    <a:solidFill>
                      <a:schemeClr val="accent2">
                        <a:lumMod val="5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09" name="圓角矩形 208"/>
                  <p:cNvSpPr/>
                  <p:nvPr/>
                </p:nvSpPr>
                <p:spPr>
                  <a:xfrm rot="1800000">
                    <a:off x="2628129" y="2694334"/>
                    <a:ext cx="95250" cy="0"/>
                  </a:xfrm>
                  <a:prstGeom prst="roundRect">
                    <a:avLst/>
                  </a:prstGeom>
                  <a:grpFill/>
                  <a:ln cap="rnd">
                    <a:solidFill>
                      <a:schemeClr val="accent2">
                        <a:lumMod val="5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193" name="群組 192"/>
              <p:cNvGrpSpPr/>
              <p:nvPr/>
            </p:nvGrpSpPr>
            <p:grpSpPr>
              <a:xfrm>
                <a:off x="3979467" y="2689562"/>
                <a:ext cx="522095" cy="390840"/>
                <a:chOff x="2197100" y="3256227"/>
                <a:chExt cx="491067" cy="367613"/>
              </a:xfrm>
            </p:grpSpPr>
            <p:sp>
              <p:nvSpPr>
                <p:cNvPr id="194" name="矩形 193"/>
                <p:cNvSpPr/>
                <p:nvPr/>
              </p:nvSpPr>
              <p:spPr>
                <a:xfrm>
                  <a:off x="2197100" y="3256227"/>
                  <a:ext cx="491067" cy="3676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195" name="直線接點 194"/>
                <p:cNvCxnSpPr/>
                <p:nvPr/>
              </p:nvCxnSpPr>
              <p:spPr>
                <a:xfrm>
                  <a:off x="2244226" y="3327953"/>
                  <a:ext cx="358811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直線接點 195"/>
                <p:cNvCxnSpPr/>
                <p:nvPr/>
              </p:nvCxnSpPr>
              <p:spPr>
                <a:xfrm>
                  <a:off x="2244226" y="3361108"/>
                  <a:ext cx="358811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直線接點 196"/>
                <p:cNvCxnSpPr/>
                <p:nvPr/>
              </p:nvCxnSpPr>
              <p:spPr>
                <a:xfrm>
                  <a:off x="2244226" y="3394263"/>
                  <a:ext cx="180000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直線接點 197"/>
                <p:cNvCxnSpPr/>
                <p:nvPr/>
              </p:nvCxnSpPr>
              <p:spPr>
                <a:xfrm>
                  <a:off x="2244226" y="3460573"/>
                  <a:ext cx="358811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線接點 198"/>
                <p:cNvCxnSpPr/>
                <p:nvPr/>
              </p:nvCxnSpPr>
              <p:spPr>
                <a:xfrm>
                  <a:off x="2244226" y="3493728"/>
                  <a:ext cx="358811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直線接點 199"/>
                <p:cNvCxnSpPr/>
                <p:nvPr/>
              </p:nvCxnSpPr>
              <p:spPr>
                <a:xfrm>
                  <a:off x="2244226" y="3526883"/>
                  <a:ext cx="252000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直線接點 200"/>
                <p:cNvCxnSpPr/>
                <p:nvPr/>
              </p:nvCxnSpPr>
              <p:spPr>
                <a:xfrm>
                  <a:off x="2244226" y="3593191"/>
                  <a:ext cx="358811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直線接點 201"/>
                <p:cNvCxnSpPr/>
                <p:nvPr/>
              </p:nvCxnSpPr>
              <p:spPr>
                <a:xfrm>
                  <a:off x="2244226" y="3294798"/>
                  <a:ext cx="358811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0" name="群組 139"/>
            <p:cNvGrpSpPr/>
            <p:nvPr/>
          </p:nvGrpSpPr>
          <p:grpSpPr>
            <a:xfrm>
              <a:off x="5105473" y="3180548"/>
              <a:ext cx="436666" cy="432653"/>
              <a:chOff x="5798194" y="2984959"/>
              <a:chExt cx="436666" cy="432653"/>
            </a:xfrm>
          </p:grpSpPr>
          <p:grpSp>
            <p:nvGrpSpPr>
              <p:cNvPr id="178" name="群組 177"/>
              <p:cNvGrpSpPr/>
              <p:nvPr/>
            </p:nvGrpSpPr>
            <p:grpSpPr>
              <a:xfrm>
                <a:off x="5895114" y="2984959"/>
                <a:ext cx="238324" cy="432653"/>
                <a:chOff x="4673600" y="3150918"/>
                <a:chExt cx="334433" cy="607129"/>
              </a:xfrm>
            </p:grpSpPr>
            <p:sp>
              <p:nvSpPr>
                <p:cNvPr id="185" name="橢圓 184"/>
                <p:cNvSpPr/>
                <p:nvPr/>
              </p:nvSpPr>
              <p:spPr>
                <a:xfrm>
                  <a:off x="4673600" y="3294798"/>
                  <a:ext cx="334433" cy="334433"/>
                </a:xfrm>
                <a:prstGeom prst="ellipse">
                  <a:avLst/>
                </a:prstGeom>
                <a:solidFill>
                  <a:schemeClr val="bg1"/>
                </a:solidFill>
                <a:ln cap="rnd">
                  <a:solidFill>
                    <a:schemeClr val="accent2">
                      <a:lumMod val="7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86" name="圓角矩形 185"/>
                <p:cNvSpPr/>
                <p:nvPr/>
              </p:nvSpPr>
              <p:spPr>
                <a:xfrm>
                  <a:off x="4765676" y="3665522"/>
                  <a:ext cx="150282" cy="9252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cap="rnd">
                  <a:solidFill>
                    <a:schemeClr val="accent2">
                      <a:lumMod val="7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87" name="手繪多邊形 186"/>
                <p:cNvSpPr/>
                <p:nvPr/>
              </p:nvSpPr>
              <p:spPr>
                <a:xfrm>
                  <a:off x="4759060" y="3471227"/>
                  <a:ext cx="163513" cy="131762"/>
                </a:xfrm>
                <a:custGeom>
                  <a:avLst/>
                  <a:gdLst>
                    <a:gd name="connsiteX0" fmla="*/ 20638 w 163513"/>
                    <a:gd name="connsiteY0" fmla="*/ 130175 h 131762"/>
                    <a:gd name="connsiteX1" fmla="*/ 0 w 163513"/>
                    <a:gd name="connsiteY1" fmla="*/ 4762 h 131762"/>
                    <a:gd name="connsiteX2" fmla="*/ 49213 w 163513"/>
                    <a:gd name="connsiteY2" fmla="*/ 36512 h 131762"/>
                    <a:gd name="connsiteX3" fmla="*/ 79375 w 163513"/>
                    <a:gd name="connsiteY3" fmla="*/ 0 h 131762"/>
                    <a:gd name="connsiteX4" fmla="*/ 117475 w 163513"/>
                    <a:gd name="connsiteY4" fmla="*/ 44450 h 131762"/>
                    <a:gd name="connsiteX5" fmla="*/ 163513 w 163513"/>
                    <a:gd name="connsiteY5" fmla="*/ 0 h 131762"/>
                    <a:gd name="connsiteX6" fmla="*/ 147638 w 163513"/>
                    <a:gd name="connsiteY6" fmla="*/ 131762 h 131762"/>
                    <a:gd name="connsiteX7" fmla="*/ 20638 w 163513"/>
                    <a:gd name="connsiteY7" fmla="*/ 130175 h 131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3513" h="131762">
                      <a:moveTo>
                        <a:pt x="20638" y="130175"/>
                      </a:moveTo>
                      <a:lnTo>
                        <a:pt x="0" y="4762"/>
                      </a:lnTo>
                      <a:lnTo>
                        <a:pt x="49213" y="36512"/>
                      </a:lnTo>
                      <a:lnTo>
                        <a:pt x="79375" y="0"/>
                      </a:lnTo>
                      <a:lnTo>
                        <a:pt x="117475" y="44450"/>
                      </a:lnTo>
                      <a:lnTo>
                        <a:pt x="163513" y="0"/>
                      </a:lnTo>
                      <a:lnTo>
                        <a:pt x="147638" y="131762"/>
                      </a:lnTo>
                      <a:lnTo>
                        <a:pt x="20638" y="13017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cap="rnd">
                  <a:solidFill>
                    <a:schemeClr val="accent2">
                      <a:lumMod val="7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88" name="圓角矩形 187"/>
                <p:cNvSpPr/>
                <p:nvPr/>
              </p:nvSpPr>
              <p:spPr>
                <a:xfrm>
                  <a:off x="4746671" y="3593192"/>
                  <a:ext cx="188291" cy="129706"/>
                </a:xfrm>
                <a:prstGeom prst="roundRect">
                  <a:avLst/>
                </a:prstGeom>
                <a:solidFill>
                  <a:schemeClr val="accent2">
                    <a:lumMod val="75000"/>
                  </a:schemeClr>
                </a:solidFill>
                <a:ln cap="rnd">
                  <a:solidFill>
                    <a:schemeClr val="accent2">
                      <a:lumMod val="7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89" name="圓角矩形 188"/>
                <p:cNvSpPr/>
                <p:nvPr/>
              </p:nvSpPr>
              <p:spPr>
                <a:xfrm>
                  <a:off x="4840817" y="3150918"/>
                  <a:ext cx="0" cy="75777"/>
                </a:xfrm>
                <a:prstGeom prst="roundRect">
                  <a:avLst/>
                </a:prstGeom>
                <a:ln cap="rnd">
                  <a:solidFill>
                    <a:schemeClr val="accent2">
                      <a:lumMod val="7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79" name="圓角矩形 178"/>
              <p:cNvSpPr/>
              <p:nvPr/>
            </p:nvSpPr>
            <p:spPr>
              <a:xfrm rot="-2700000">
                <a:off x="5873780" y="3052374"/>
                <a:ext cx="0" cy="54000"/>
              </a:xfrm>
              <a:prstGeom prst="roundRect">
                <a:avLst/>
              </a:prstGeom>
              <a:ln cap="rnd">
                <a:solidFill>
                  <a:schemeClr val="accent2">
                    <a:lumMod val="7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80" name="圓角矩形 179"/>
              <p:cNvSpPr/>
              <p:nvPr/>
            </p:nvSpPr>
            <p:spPr>
              <a:xfrm rot="2700000">
                <a:off x="6154773" y="3052374"/>
                <a:ext cx="0" cy="54000"/>
              </a:xfrm>
              <a:prstGeom prst="roundRect">
                <a:avLst/>
              </a:prstGeom>
              <a:ln cap="rnd">
                <a:solidFill>
                  <a:schemeClr val="accent2">
                    <a:lumMod val="7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81" name="圓角矩形 180"/>
              <p:cNvSpPr/>
              <p:nvPr/>
            </p:nvSpPr>
            <p:spPr>
              <a:xfrm rot="-5400000">
                <a:off x="5825194" y="3174076"/>
                <a:ext cx="0" cy="54000"/>
              </a:xfrm>
              <a:prstGeom prst="roundRect">
                <a:avLst/>
              </a:prstGeom>
              <a:ln cap="rnd">
                <a:solidFill>
                  <a:schemeClr val="accent2">
                    <a:lumMod val="7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82" name="圓角矩形 181"/>
              <p:cNvSpPr/>
              <p:nvPr/>
            </p:nvSpPr>
            <p:spPr>
              <a:xfrm rot="5400000">
                <a:off x="6207860" y="3174077"/>
                <a:ext cx="0" cy="54000"/>
              </a:xfrm>
              <a:prstGeom prst="roundRect">
                <a:avLst/>
              </a:prstGeom>
              <a:ln cap="rnd">
                <a:solidFill>
                  <a:schemeClr val="accent2">
                    <a:lumMod val="7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83" name="圓角矩形 182"/>
              <p:cNvSpPr/>
              <p:nvPr/>
            </p:nvSpPr>
            <p:spPr>
              <a:xfrm rot="-8100000">
                <a:off x="5873780" y="3314247"/>
                <a:ext cx="0" cy="54000"/>
              </a:xfrm>
              <a:prstGeom prst="roundRect">
                <a:avLst/>
              </a:prstGeom>
              <a:ln cap="rnd">
                <a:solidFill>
                  <a:schemeClr val="accent2">
                    <a:lumMod val="7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84" name="圓角矩形 183"/>
              <p:cNvSpPr/>
              <p:nvPr/>
            </p:nvSpPr>
            <p:spPr>
              <a:xfrm rot="8100000">
                <a:off x="6154773" y="3314247"/>
                <a:ext cx="0" cy="54000"/>
              </a:xfrm>
              <a:prstGeom prst="roundRect">
                <a:avLst/>
              </a:prstGeom>
              <a:ln cap="rnd">
                <a:solidFill>
                  <a:schemeClr val="accent2">
                    <a:lumMod val="7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41" name="群組 140"/>
            <p:cNvGrpSpPr/>
            <p:nvPr/>
          </p:nvGrpSpPr>
          <p:grpSpPr>
            <a:xfrm>
              <a:off x="4422283" y="3604676"/>
              <a:ext cx="566293" cy="665830"/>
              <a:chOff x="3560233" y="3352800"/>
              <a:chExt cx="566293" cy="665830"/>
            </a:xfrm>
          </p:grpSpPr>
          <p:cxnSp>
            <p:nvCxnSpPr>
              <p:cNvPr id="142" name="直線接點 141"/>
              <p:cNvCxnSpPr>
                <a:stCxn id="175" idx="6"/>
                <a:endCxn id="171" idx="2"/>
              </p:cNvCxnSpPr>
              <p:nvPr/>
            </p:nvCxnSpPr>
            <p:spPr>
              <a:xfrm flipV="1">
                <a:off x="3898721" y="3408141"/>
                <a:ext cx="117123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線接點 142"/>
              <p:cNvCxnSpPr>
                <a:stCxn id="175" idx="6"/>
                <a:endCxn id="172" idx="2"/>
              </p:cNvCxnSpPr>
              <p:nvPr/>
            </p:nvCxnSpPr>
            <p:spPr>
              <a:xfrm>
                <a:off x="3898721" y="3500666"/>
                <a:ext cx="117123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線接點 143"/>
              <p:cNvCxnSpPr>
                <a:stCxn id="175" idx="6"/>
                <a:endCxn id="173" idx="2"/>
              </p:cNvCxnSpPr>
              <p:nvPr/>
            </p:nvCxnSpPr>
            <p:spPr>
              <a:xfrm>
                <a:off x="3898721" y="3500666"/>
                <a:ext cx="117123" cy="27757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線接點 144"/>
              <p:cNvCxnSpPr>
                <a:stCxn id="175" idx="6"/>
                <a:endCxn id="174" idx="2"/>
              </p:cNvCxnSpPr>
              <p:nvPr/>
            </p:nvCxnSpPr>
            <p:spPr>
              <a:xfrm>
                <a:off x="3898721" y="3500666"/>
                <a:ext cx="117123" cy="46262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線接點 145"/>
              <p:cNvCxnSpPr>
                <a:stCxn id="176" idx="6"/>
                <a:endCxn id="171" idx="2"/>
              </p:cNvCxnSpPr>
              <p:nvPr/>
            </p:nvCxnSpPr>
            <p:spPr>
              <a:xfrm flipV="1">
                <a:off x="3898721" y="3408141"/>
                <a:ext cx="117123" cy="27757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線接點 146"/>
              <p:cNvCxnSpPr>
                <a:stCxn id="176" idx="6"/>
                <a:endCxn id="172" idx="2"/>
              </p:cNvCxnSpPr>
              <p:nvPr/>
            </p:nvCxnSpPr>
            <p:spPr>
              <a:xfrm flipV="1">
                <a:off x="3898721" y="3593191"/>
                <a:ext cx="117123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線接點 147"/>
              <p:cNvCxnSpPr>
                <a:stCxn id="176" idx="6"/>
                <a:endCxn id="173" idx="2"/>
              </p:cNvCxnSpPr>
              <p:nvPr/>
            </p:nvCxnSpPr>
            <p:spPr>
              <a:xfrm>
                <a:off x="3898721" y="3685715"/>
                <a:ext cx="117123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線接點 148"/>
              <p:cNvCxnSpPr>
                <a:stCxn id="176" idx="6"/>
                <a:endCxn id="174" idx="2"/>
              </p:cNvCxnSpPr>
              <p:nvPr/>
            </p:nvCxnSpPr>
            <p:spPr>
              <a:xfrm>
                <a:off x="3898721" y="3685715"/>
                <a:ext cx="117123" cy="27757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線接點 149"/>
              <p:cNvCxnSpPr>
                <a:stCxn id="177" idx="6"/>
                <a:endCxn id="171" idx="2"/>
              </p:cNvCxnSpPr>
              <p:nvPr/>
            </p:nvCxnSpPr>
            <p:spPr>
              <a:xfrm flipV="1">
                <a:off x="3898721" y="3408141"/>
                <a:ext cx="117123" cy="46867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線接點 150"/>
              <p:cNvCxnSpPr>
                <a:stCxn id="177" idx="6"/>
                <a:endCxn id="172" idx="2"/>
              </p:cNvCxnSpPr>
              <p:nvPr/>
            </p:nvCxnSpPr>
            <p:spPr>
              <a:xfrm flipV="1">
                <a:off x="3898721" y="3593191"/>
                <a:ext cx="117123" cy="283626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線接點 151"/>
              <p:cNvCxnSpPr>
                <a:stCxn id="177" idx="6"/>
                <a:endCxn id="173" idx="2"/>
              </p:cNvCxnSpPr>
              <p:nvPr/>
            </p:nvCxnSpPr>
            <p:spPr>
              <a:xfrm flipV="1">
                <a:off x="3898721" y="3778240"/>
                <a:ext cx="117123" cy="98577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線接點 152"/>
              <p:cNvCxnSpPr>
                <a:stCxn id="177" idx="6"/>
                <a:endCxn id="174" idx="2"/>
              </p:cNvCxnSpPr>
              <p:nvPr/>
            </p:nvCxnSpPr>
            <p:spPr>
              <a:xfrm>
                <a:off x="3898721" y="3876817"/>
                <a:ext cx="117123" cy="86473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線接點 153"/>
              <p:cNvCxnSpPr>
                <a:stCxn id="167" idx="6"/>
                <a:endCxn id="175" idx="2"/>
              </p:cNvCxnSpPr>
              <p:nvPr/>
            </p:nvCxnSpPr>
            <p:spPr>
              <a:xfrm>
                <a:off x="3670915" y="3408141"/>
                <a:ext cx="117124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線接點 154"/>
              <p:cNvCxnSpPr>
                <a:stCxn id="167" idx="6"/>
                <a:endCxn id="176" idx="2"/>
              </p:cNvCxnSpPr>
              <p:nvPr/>
            </p:nvCxnSpPr>
            <p:spPr>
              <a:xfrm>
                <a:off x="3670915" y="3408141"/>
                <a:ext cx="117124" cy="27757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線接點 155"/>
              <p:cNvCxnSpPr>
                <a:stCxn id="167" idx="6"/>
                <a:endCxn id="177" idx="2"/>
              </p:cNvCxnSpPr>
              <p:nvPr/>
            </p:nvCxnSpPr>
            <p:spPr>
              <a:xfrm>
                <a:off x="3670915" y="3408141"/>
                <a:ext cx="117124" cy="46867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線接點 156"/>
              <p:cNvCxnSpPr>
                <a:stCxn id="168" idx="6"/>
                <a:endCxn id="175" idx="2"/>
              </p:cNvCxnSpPr>
              <p:nvPr/>
            </p:nvCxnSpPr>
            <p:spPr>
              <a:xfrm flipV="1">
                <a:off x="3670915" y="3500666"/>
                <a:ext cx="117124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線接點 157"/>
              <p:cNvCxnSpPr>
                <a:stCxn id="168" idx="6"/>
                <a:endCxn id="176" idx="2"/>
              </p:cNvCxnSpPr>
              <p:nvPr/>
            </p:nvCxnSpPr>
            <p:spPr>
              <a:xfrm>
                <a:off x="3670915" y="3593191"/>
                <a:ext cx="117124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線接點 158"/>
              <p:cNvCxnSpPr>
                <a:stCxn id="168" idx="6"/>
                <a:endCxn id="177" idx="2"/>
              </p:cNvCxnSpPr>
              <p:nvPr/>
            </p:nvCxnSpPr>
            <p:spPr>
              <a:xfrm>
                <a:off x="3670915" y="3593191"/>
                <a:ext cx="117124" cy="283626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線接點 159"/>
              <p:cNvCxnSpPr>
                <a:stCxn id="169" idx="6"/>
                <a:endCxn id="175" idx="2"/>
              </p:cNvCxnSpPr>
              <p:nvPr/>
            </p:nvCxnSpPr>
            <p:spPr>
              <a:xfrm flipV="1">
                <a:off x="3670915" y="3500666"/>
                <a:ext cx="117124" cy="27757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線接點 160"/>
              <p:cNvCxnSpPr>
                <a:stCxn id="169" idx="6"/>
                <a:endCxn id="176" idx="2"/>
              </p:cNvCxnSpPr>
              <p:nvPr/>
            </p:nvCxnSpPr>
            <p:spPr>
              <a:xfrm flipV="1">
                <a:off x="3670915" y="3685715"/>
                <a:ext cx="117124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線接點 161"/>
              <p:cNvCxnSpPr>
                <a:stCxn id="169" idx="6"/>
                <a:endCxn id="177" idx="2"/>
              </p:cNvCxnSpPr>
              <p:nvPr/>
            </p:nvCxnSpPr>
            <p:spPr>
              <a:xfrm>
                <a:off x="3670915" y="3778240"/>
                <a:ext cx="117124" cy="98577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線接點 162"/>
              <p:cNvCxnSpPr>
                <a:stCxn id="170" idx="6"/>
                <a:endCxn id="175" idx="2"/>
              </p:cNvCxnSpPr>
              <p:nvPr/>
            </p:nvCxnSpPr>
            <p:spPr>
              <a:xfrm flipV="1">
                <a:off x="3670915" y="3500666"/>
                <a:ext cx="117124" cy="46262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線接點 163"/>
              <p:cNvCxnSpPr>
                <a:stCxn id="170" idx="6"/>
                <a:endCxn id="176" idx="2"/>
              </p:cNvCxnSpPr>
              <p:nvPr/>
            </p:nvCxnSpPr>
            <p:spPr>
              <a:xfrm flipV="1">
                <a:off x="3670915" y="3685715"/>
                <a:ext cx="117124" cy="27757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線接點 164"/>
              <p:cNvCxnSpPr>
                <a:stCxn id="170" idx="6"/>
                <a:endCxn id="177" idx="2"/>
              </p:cNvCxnSpPr>
              <p:nvPr/>
            </p:nvCxnSpPr>
            <p:spPr>
              <a:xfrm flipV="1">
                <a:off x="3670915" y="3876817"/>
                <a:ext cx="117124" cy="86473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6" name="群組 165"/>
              <p:cNvGrpSpPr/>
              <p:nvPr/>
            </p:nvGrpSpPr>
            <p:grpSpPr>
              <a:xfrm>
                <a:off x="3788039" y="3445325"/>
                <a:ext cx="110682" cy="486833"/>
                <a:chOff x="3953882" y="2865829"/>
                <a:chExt cx="222559" cy="978922"/>
              </a:xfrm>
            </p:grpSpPr>
            <p:sp>
              <p:nvSpPr>
                <p:cNvPr id="175" name="橢圓 174"/>
                <p:cNvSpPr/>
                <p:nvPr/>
              </p:nvSpPr>
              <p:spPr>
                <a:xfrm>
                  <a:off x="3953882" y="2865829"/>
                  <a:ext cx="222559" cy="222559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76" name="橢圓 175"/>
                <p:cNvSpPr/>
                <p:nvPr/>
              </p:nvSpPr>
              <p:spPr>
                <a:xfrm>
                  <a:off x="3953882" y="3237926"/>
                  <a:ext cx="222559" cy="222559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77" name="橢圓 176"/>
                <p:cNvSpPr/>
                <p:nvPr/>
              </p:nvSpPr>
              <p:spPr>
                <a:xfrm>
                  <a:off x="3953882" y="3622192"/>
                  <a:ext cx="222559" cy="22255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67" name="橢圓 166"/>
              <p:cNvSpPr/>
              <p:nvPr/>
            </p:nvSpPr>
            <p:spPr>
              <a:xfrm>
                <a:off x="3560233" y="3352800"/>
                <a:ext cx="110682" cy="110682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8" name="橢圓 167"/>
              <p:cNvSpPr/>
              <p:nvPr/>
            </p:nvSpPr>
            <p:spPr>
              <a:xfrm>
                <a:off x="3560233" y="3537850"/>
                <a:ext cx="110682" cy="110682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9" name="橢圓 168"/>
              <p:cNvSpPr/>
              <p:nvPr/>
            </p:nvSpPr>
            <p:spPr>
              <a:xfrm>
                <a:off x="3560233" y="3722899"/>
                <a:ext cx="110682" cy="110682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70" name="橢圓 169"/>
              <p:cNvSpPr/>
              <p:nvPr/>
            </p:nvSpPr>
            <p:spPr>
              <a:xfrm>
                <a:off x="3560233" y="3907948"/>
                <a:ext cx="110682" cy="110682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71" name="橢圓 170"/>
              <p:cNvSpPr/>
              <p:nvPr/>
            </p:nvSpPr>
            <p:spPr>
              <a:xfrm>
                <a:off x="4015844" y="3352800"/>
                <a:ext cx="110682" cy="110682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72" name="橢圓 171"/>
              <p:cNvSpPr/>
              <p:nvPr/>
            </p:nvSpPr>
            <p:spPr>
              <a:xfrm>
                <a:off x="4015844" y="3537850"/>
                <a:ext cx="110682" cy="110682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73" name="橢圓 172"/>
              <p:cNvSpPr/>
              <p:nvPr/>
            </p:nvSpPr>
            <p:spPr>
              <a:xfrm>
                <a:off x="4015844" y="3722899"/>
                <a:ext cx="110682" cy="110682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74" name="橢圓 173"/>
              <p:cNvSpPr/>
              <p:nvPr/>
            </p:nvSpPr>
            <p:spPr>
              <a:xfrm>
                <a:off x="4015844" y="3907948"/>
                <a:ext cx="110682" cy="110682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249" name="群組 248"/>
          <p:cNvGrpSpPr/>
          <p:nvPr/>
        </p:nvGrpSpPr>
        <p:grpSpPr>
          <a:xfrm>
            <a:off x="12222902" y="5196441"/>
            <a:ext cx="2556434" cy="2001508"/>
            <a:chOff x="9620324" y="2594606"/>
            <a:chExt cx="2556434" cy="2001508"/>
          </a:xfrm>
        </p:grpSpPr>
        <p:sp>
          <p:nvSpPr>
            <p:cNvPr id="250" name="文字方塊 249"/>
            <p:cNvSpPr txBox="1"/>
            <p:nvPr/>
          </p:nvSpPr>
          <p:spPr>
            <a:xfrm>
              <a:off x="10386105" y="4035209"/>
              <a:ext cx="1268247" cy="560905"/>
            </a:xfrm>
            <a:prstGeom prst="rect">
              <a:avLst/>
            </a:prstGeom>
            <a:noFill/>
          </p:spPr>
          <p:txBody>
            <a:bodyPr wrap="square" tIns="144000" rtlCol="0">
              <a:spAutoFit/>
            </a:bodyPr>
            <a:lstStyle/>
            <a:p>
              <a:pPr algn="ctr"/>
              <a:r>
                <a:rPr lang="en-US" altLang="zh-TW" sz="2400" dirty="0">
                  <a:solidFill>
                    <a:schemeClr val="accent2">
                      <a:lumMod val="50000"/>
                    </a:schemeClr>
                  </a:solidFill>
                </a:rPr>
                <a:t>Training</a:t>
              </a:r>
              <a:endParaRPr lang="zh-TW" altLang="en-US" sz="24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251" name="群組 250"/>
            <p:cNvGrpSpPr/>
            <p:nvPr/>
          </p:nvGrpSpPr>
          <p:grpSpPr>
            <a:xfrm>
              <a:off x="10718225" y="3157775"/>
              <a:ext cx="566293" cy="665830"/>
              <a:chOff x="3560233" y="3352800"/>
              <a:chExt cx="566293" cy="665830"/>
            </a:xfrm>
            <a:solidFill>
              <a:schemeClr val="accent2">
                <a:lumMod val="60000"/>
                <a:lumOff val="40000"/>
              </a:schemeClr>
            </a:solidFill>
          </p:grpSpPr>
          <p:cxnSp>
            <p:nvCxnSpPr>
              <p:cNvPr id="361" name="直線接點 360"/>
              <p:cNvCxnSpPr>
                <a:stCxn id="394" idx="6"/>
                <a:endCxn id="390" idx="2"/>
              </p:cNvCxnSpPr>
              <p:nvPr/>
            </p:nvCxnSpPr>
            <p:spPr>
              <a:xfrm flipV="1">
                <a:off x="3898721" y="3408141"/>
                <a:ext cx="117123" cy="92525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直線接點 361"/>
              <p:cNvCxnSpPr>
                <a:stCxn id="394" idx="6"/>
                <a:endCxn id="391" idx="2"/>
              </p:cNvCxnSpPr>
              <p:nvPr/>
            </p:nvCxnSpPr>
            <p:spPr>
              <a:xfrm>
                <a:off x="3898721" y="3500666"/>
                <a:ext cx="117123" cy="92525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線接點 362"/>
              <p:cNvCxnSpPr>
                <a:stCxn id="394" idx="6"/>
                <a:endCxn id="392" idx="2"/>
              </p:cNvCxnSpPr>
              <p:nvPr/>
            </p:nvCxnSpPr>
            <p:spPr>
              <a:xfrm>
                <a:off x="3898721" y="3500666"/>
                <a:ext cx="117123" cy="277574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線接點 363"/>
              <p:cNvCxnSpPr>
                <a:stCxn id="394" idx="6"/>
                <a:endCxn id="393" idx="2"/>
              </p:cNvCxnSpPr>
              <p:nvPr/>
            </p:nvCxnSpPr>
            <p:spPr>
              <a:xfrm>
                <a:off x="3898721" y="3500666"/>
                <a:ext cx="117123" cy="462624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線接點 364"/>
              <p:cNvCxnSpPr>
                <a:stCxn id="395" idx="6"/>
                <a:endCxn id="390" idx="2"/>
              </p:cNvCxnSpPr>
              <p:nvPr/>
            </p:nvCxnSpPr>
            <p:spPr>
              <a:xfrm flipV="1">
                <a:off x="3898721" y="3408141"/>
                <a:ext cx="117123" cy="277574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線接點 365"/>
              <p:cNvCxnSpPr>
                <a:stCxn id="395" idx="6"/>
                <a:endCxn id="391" idx="2"/>
              </p:cNvCxnSpPr>
              <p:nvPr/>
            </p:nvCxnSpPr>
            <p:spPr>
              <a:xfrm flipV="1">
                <a:off x="3898721" y="3593191"/>
                <a:ext cx="117123" cy="92525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線接點 366"/>
              <p:cNvCxnSpPr>
                <a:stCxn id="395" idx="6"/>
                <a:endCxn id="392" idx="2"/>
              </p:cNvCxnSpPr>
              <p:nvPr/>
            </p:nvCxnSpPr>
            <p:spPr>
              <a:xfrm>
                <a:off x="3898721" y="3685715"/>
                <a:ext cx="117123" cy="92525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直線接點 367"/>
              <p:cNvCxnSpPr>
                <a:stCxn id="395" idx="6"/>
                <a:endCxn id="393" idx="2"/>
              </p:cNvCxnSpPr>
              <p:nvPr/>
            </p:nvCxnSpPr>
            <p:spPr>
              <a:xfrm>
                <a:off x="3898721" y="3685715"/>
                <a:ext cx="117123" cy="277574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直線接點 368"/>
              <p:cNvCxnSpPr>
                <a:stCxn id="396" idx="6"/>
                <a:endCxn id="390" idx="2"/>
              </p:cNvCxnSpPr>
              <p:nvPr/>
            </p:nvCxnSpPr>
            <p:spPr>
              <a:xfrm flipV="1">
                <a:off x="3898721" y="3408141"/>
                <a:ext cx="117123" cy="468675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直線接點 369"/>
              <p:cNvCxnSpPr>
                <a:stCxn id="396" idx="6"/>
                <a:endCxn id="391" idx="2"/>
              </p:cNvCxnSpPr>
              <p:nvPr/>
            </p:nvCxnSpPr>
            <p:spPr>
              <a:xfrm flipV="1">
                <a:off x="3898721" y="3593191"/>
                <a:ext cx="117123" cy="283626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直線接點 370"/>
              <p:cNvCxnSpPr>
                <a:stCxn id="396" idx="6"/>
                <a:endCxn id="392" idx="2"/>
              </p:cNvCxnSpPr>
              <p:nvPr/>
            </p:nvCxnSpPr>
            <p:spPr>
              <a:xfrm flipV="1">
                <a:off x="3898721" y="3778240"/>
                <a:ext cx="117123" cy="98577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直線接點 371"/>
              <p:cNvCxnSpPr>
                <a:stCxn id="396" idx="6"/>
                <a:endCxn id="393" idx="2"/>
              </p:cNvCxnSpPr>
              <p:nvPr/>
            </p:nvCxnSpPr>
            <p:spPr>
              <a:xfrm>
                <a:off x="3898721" y="3876817"/>
                <a:ext cx="117123" cy="86473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直線接點 372"/>
              <p:cNvCxnSpPr>
                <a:stCxn id="386" idx="6"/>
                <a:endCxn id="394" idx="2"/>
              </p:cNvCxnSpPr>
              <p:nvPr/>
            </p:nvCxnSpPr>
            <p:spPr>
              <a:xfrm>
                <a:off x="3670915" y="3408141"/>
                <a:ext cx="117124" cy="92525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直線接點 373"/>
              <p:cNvCxnSpPr>
                <a:stCxn id="386" idx="6"/>
                <a:endCxn id="395" idx="2"/>
              </p:cNvCxnSpPr>
              <p:nvPr/>
            </p:nvCxnSpPr>
            <p:spPr>
              <a:xfrm>
                <a:off x="3670915" y="3408141"/>
                <a:ext cx="117124" cy="277574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線接點 374"/>
              <p:cNvCxnSpPr>
                <a:stCxn id="386" idx="6"/>
                <a:endCxn id="396" idx="2"/>
              </p:cNvCxnSpPr>
              <p:nvPr/>
            </p:nvCxnSpPr>
            <p:spPr>
              <a:xfrm>
                <a:off x="3670915" y="3408141"/>
                <a:ext cx="117124" cy="468675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直線接點 375"/>
              <p:cNvCxnSpPr>
                <a:stCxn id="387" idx="6"/>
                <a:endCxn id="394" idx="2"/>
              </p:cNvCxnSpPr>
              <p:nvPr/>
            </p:nvCxnSpPr>
            <p:spPr>
              <a:xfrm flipV="1">
                <a:off x="3670915" y="3500666"/>
                <a:ext cx="117124" cy="92525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直線接點 376"/>
              <p:cNvCxnSpPr>
                <a:stCxn id="387" idx="6"/>
                <a:endCxn id="395" idx="2"/>
              </p:cNvCxnSpPr>
              <p:nvPr/>
            </p:nvCxnSpPr>
            <p:spPr>
              <a:xfrm>
                <a:off x="3670915" y="3593191"/>
                <a:ext cx="117124" cy="92525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直線接點 377"/>
              <p:cNvCxnSpPr>
                <a:stCxn id="387" idx="6"/>
                <a:endCxn id="396" idx="2"/>
              </p:cNvCxnSpPr>
              <p:nvPr/>
            </p:nvCxnSpPr>
            <p:spPr>
              <a:xfrm>
                <a:off x="3670915" y="3593191"/>
                <a:ext cx="117124" cy="283626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直線接點 378"/>
              <p:cNvCxnSpPr>
                <a:stCxn id="388" idx="6"/>
                <a:endCxn id="394" idx="2"/>
              </p:cNvCxnSpPr>
              <p:nvPr/>
            </p:nvCxnSpPr>
            <p:spPr>
              <a:xfrm flipV="1">
                <a:off x="3670915" y="3500666"/>
                <a:ext cx="117124" cy="277574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直線接點 379"/>
              <p:cNvCxnSpPr>
                <a:stCxn id="388" idx="6"/>
                <a:endCxn id="395" idx="2"/>
              </p:cNvCxnSpPr>
              <p:nvPr/>
            </p:nvCxnSpPr>
            <p:spPr>
              <a:xfrm flipV="1">
                <a:off x="3670915" y="3685715"/>
                <a:ext cx="117124" cy="92525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直線接點 380"/>
              <p:cNvCxnSpPr>
                <a:stCxn id="388" idx="6"/>
                <a:endCxn id="396" idx="2"/>
              </p:cNvCxnSpPr>
              <p:nvPr/>
            </p:nvCxnSpPr>
            <p:spPr>
              <a:xfrm>
                <a:off x="3670915" y="3778240"/>
                <a:ext cx="117124" cy="98577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直線接點 381"/>
              <p:cNvCxnSpPr>
                <a:stCxn id="389" idx="6"/>
                <a:endCxn id="394" idx="2"/>
              </p:cNvCxnSpPr>
              <p:nvPr/>
            </p:nvCxnSpPr>
            <p:spPr>
              <a:xfrm flipV="1">
                <a:off x="3670915" y="3500666"/>
                <a:ext cx="117124" cy="462624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直線接點 382"/>
              <p:cNvCxnSpPr>
                <a:stCxn id="389" idx="6"/>
                <a:endCxn id="395" idx="2"/>
              </p:cNvCxnSpPr>
              <p:nvPr/>
            </p:nvCxnSpPr>
            <p:spPr>
              <a:xfrm flipV="1">
                <a:off x="3670915" y="3685715"/>
                <a:ext cx="117124" cy="277574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直線接點 383"/>
              <p:cNvCxnSpPr>
                <a:stCxn id="389" idx="6"/>
                <a:endCxn id="396" idx="2"/>
              </p:cNvCxnSpPr>
              <p:nvPr/>
            </p:nvCxnSpPr>
            <p:spPr>
              <a:xfrm flipV="1">
                <a:off x="3670915" y="3876817"/>
                <a:ext cx="117124" cy="86473"/>
              </a:xfrm>
              <a:prstGeom prst="line">
                <a:avLst/>
              </a:prstGeom>
              <a:grpFill/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5" name="群組 384"/>
              <p:cNvGrpSpPr/>
              <p:nvPr/>
            </p:nvGrpSpPr>
            <p:grpSpPr>
              <a:xfrm>
                <a:off x="3788039" y="3445325"/>
                <a:ext cx="110682" cy="486833"/>
                <a:chOff x="3953882" y="2865829"/>
                <a:chExt cx="222559" cy="978922"/>
              </a:xfrm>
              <a:grpFill/>
            </p:grpSpPr>
            <p:sp>
              <p:nvSpPr>
                <p:cNvPr id="394" name="橢圓 393"/>
                <p:cNvSpPr/>
                <p:nvPr/>
              </p:nvSpPr>
              <p:spPr>
                <a:xfrm>
                  <a:off x="3953882" y="2865829"/>
                  <a:ext cx="222559" cy="222559"/>
                </a:xfrm>
                <a:prstGeom prst="ellipse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95" name="橢圓 394"/>
                <p:cNvSpPr/>
                <p:nvPr/>
              </p:nvSpPr>
              <p:spPr>
                <a:xfrm>
                  <a:off x="3953882" y="3237926"/>
                  <a:ext cx="222559" cy="222559"/>
                </a:xfrm>
                <a:prstGeom prst="ellipse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96" name="橢圓 395"/>
                <p:cNvSpPr/>
                <p:nvPr/>
              </p:nvSpPr>
              <p:spPr>
                <a:xfrm>
                  <a:off x="3953882" y="3622192"/>
                  <a:ext cx="222559" cy="222559"/>
                </a:xfrm>
                <a:prstGeom prst="ellipse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386" name="橢圓 385"/>
              <p:cNvSpPr/>
              <p:nvPr/>
            </p:nvSpPr>
            <p:spPr>
              <a:xfrm>
                <a:off x="3560233" y="3352800"/>
                <a:ext cx="110682" cy="110682"/>
              </a:xfrm>
              <a:prstGeom prst="ellipse">
                <a:avLst/>
              </a:prstGeom>
              <a:grpFill/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87" name="橢圓 386"/>
              <p:cNvSpPr/>
              <p:nvPr/>
            </p:nvSpPr>
            <p:spPr>
              <a:xfrm>
                <a:off x="3560233" y="3537850"/>
                <a:ext cx="110682" cy="110682"/>
              </a:xfrm>
              <a:prstGeom prst="ellipse">
                <a:avLst/>
              </a:prstGeom>
              <a:grpFill/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88" name="橢圓 387"/>
              <p:cNvSpPr/>
              <p:nvPr/>
            </p:nvSpPr>
            <p:spPr>
              <a:xfrm>
                <a:off x="3560233" y="3722899"/>
                <a:ext cx="110682" cy="110682"/>
              </a:xfrm>
              <a:prstGeom prst="ellipse">
                <a:avLst/>
              </a:prstGeom>
              <a:grpFill/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89" name="橢圓 388"/>
              <p:cNvSpPr/>
              <p:nvPr/>
            </p:nvSpPr>
            <p:spPr>
              <a:xfrm>
                <a:off x="3560233" y="3907948"/>
                <a:ext cx="110682" cy="110682"/>
              </a:xfrm>
              <a:prstGeom prst="ellipse">
                <a:avLst/>
              </a:prstGeom>
              <a:grpFill/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90" name="橢圓 389"/>
              <p:cNvSpPr/>
              <p:nvPr/>
            </p:nvSpPr>
            <p:spPr>
              <a:xfrm>
                <a:off x="4015844" y="3352800"/>
                <a:ext cx="110682" cy="110682"/>
              </a:xfrm>
              <a:prstGeom prst="ellipse">
                <a:avLst/>
              </a:prstGeom>
              <a:grpFill/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91" name="橢圓 390"/>
              <p:cNvSpPr/>
              <p:nvPr/>
            </p:nvSpPr>
            <p:spPr>
              <a:xfrm>
                <a:off x="4015844" y="3537850"/>
                <a:ext cx="110682" cy="110682"/>
              </a:xfrm>
              <a:prstGeom prst="ellipse">
                <a:avLst/>
              </a:prstGeom>
              <a:grpFill/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92" name="橢圓 391"/>
              <p:cNvSpPr/>
              <p:nvPr/>
            </p:nvSpPr>
            <p:spPr>
              <a:xfrm>
                <a:off x="4015844" y="3722899"/>
                <a:ext cx="110682" cy="110682"/>
              </a:xfrm>
              <a:prstGeom prst="ellipse">
                <a:avLst/>
              </a:prstGeom>
              <a:grpFill/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93" name="橢圓 392"/>
              <p:cNvSpPr/>
              <p:nvPr/>
            </p:nvSpPr>
            <p:spPr>
              <a:xfrm>
                <a:off x="4015844" y="3907948"/>
                <a:ext cx="110682" cy="110682"/>
              </a:xfrm>
              <a:prstGeom prst="ellipse">
                <a:avLst/>
              </a:prstGeom>
              <a:grpFill/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252" name="向右箭號 251"/>
            <p:cNvSpPr/>
            <p:nvPr/>
          </p:nvSpPr>
          <p:spPr>
            <a:xfrm rot="2700000">
              <a:off x="10458039" y="3477946"/>
              <a:ext cx="186267" cy="256781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53" name="向右箭號 252"/>
            <p:cNvSpPr/>
            <p:nvPr/>
          </p:nvSpPr>
          <p:spPr>
            <a:xfrm rot="18900000">
              <a:off x="11350424" y="3477946"/>
              <a:ext cx="186267" cy="256781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254" name="群組 253"/>
            <p:cNvGrpSpPr/>
            <p:nvPr/>
          </p:nvGrpSpPr>
          <p:grpSpPr>
            <a:xfrm>
              <a:off x="10714729" y="3823531"/>
              <a:ext cx="537860" cy="337626"/>
              <a:chOff x="12208177" y="4042074"/>
              <a:chExt cx="537860" cy="337626"/>
            </a:xfrm>
          </p:grpSpPr>
          <p:sp>
            <p:nvSpPr>
              <p:cNvPr id="358" name="手繪多邊形 357"/>
              <p:cNvSpPr/>
              <p:nvPr>
                <p:custDataLst>
                  <p:tags r:id="rId47"/>
                </p:custDataLst>
              </p:nvPr>
            </p:nvSpPr>
            <p:spPr>
              <a:xfrm>
                <a:off x="12208177" y="4070584"/>
                <a:ext cx="289724" cy="288254"/>
              </a:xfrm>
              <a:custGeom>
                <a:avLst/>
                <a:gdLst>
                  <a:gd name="connsiteX0" fmla="*/ 127463 w 376714"/>
                  <a:gd name="connsiteY0" fmla="*/ 249851 h 374803"/>
                  <a:gd name="connsiteX1" fmla="*/ 250644 w 376714"/>
                  <a:gd name="connsiteY1" fmla="*/ 246690 h 374803"/>
                  <a:gd name="connsiteX2" fmla="*/ 247484 w 376714"/>
                  <a:gd name="connsiteY2" fmla="*/ 123509 h 374803"/>
                  <a:gd name="connsiteX3" fmla="*/ 124303 w 376714"/>
                  <a:gd name="connsiteY3" fmla="*/ 126669 h 374803"/>
                  <a:gd name="connsiteX4" fmla="*/ 127463 w 376714"/>
                  <a:gd name="connsiteY4" fmla="*/ 249851 h 374803"/>
                  <a:gd name="connsiteX5" fmla="*/ 75480 w 376714"/>
                  <a:gd name="connsiteY5" fmla="*/ 337844 h 374803"/>
                  <a:gd name="connsiteX6" fmla="*/ 42251 w 376714"/>
                  <a:gd name="connsiteY6" fmla="*/ 306278 h 374803"/>
                  <a:gd name="connsiteX7" fmla="*/ 41836 w 376714"/>
                  <a:gd name="connsiteY7" fmla="*/ 290079 h 374803"/>
                  <a:gd name="connsiteX8" fmla="*/ 70586 w 376714"/>
                  <a:gd name="connsiteY8" fmla="*/ 259815 h 374803"/>
                  <a:gd name="connsiteX9" fmla="*/ 66314 w 376714"/>
                  <a:gd name="connsiteY9" fmla="*/ 254323 h 374803"/>
                  <a:gd name="connsiteX10" fmla="*/ 55444 w 376714"/>
                  <a:gd name="connsiteY10" fmla="*/ 225698 h 374803"/>
                  <a:gd name="connsiteX11" fmla="*/ 11054 w 376714"/>
                  <a:gd name="connsiteY11" fmla="*/ 224132 h 374803"/>
                  <a:gd name="connsiteX12" fmla="*/ 7 w 376714"/>
                  <a:gd name="connsiteY12" fmla="*/ 212277 h 374803"/>
                  <a:gd name="connsiteX13" fmla="*/ 1623 w 376714"/>
                  <a:gd name="connsiteY13" fmla="*/ 166474 h 374803"/>
                  <a:gd name="connsiteX14" fmla="*/ 13478 w 376714"/>
                  <a:gd name="connsiteY14" fmla="*/ 155427 h 374803"/>
                  <a:gd name="connsiteX15" fmla="*/ 53462 w 376714"/>
                  <a:gd name="connsiteY15" fmla="*/ 156838 h 374803"/>
                  <a:gd name="connsiteX16" fmla="*/ 57609 w 376714"/>
                  <a:gd name="connsiteY16" fmla="*/ 137792 h 374803"/>
                  <a:gd name="connsiteX17" fmla="*/ 68253 w 376714"/>
                  <a:gd name="connsiteY17" fmla="*/ 120835 h 374803"/>
                  <a:gd name="connsiteX18" fmla="*/ 36725 w 376714"/>
                  <a:gd name="connsiteY18" fmla="*/ 90885 h 374803"/>
                  <a:gd name="connsiteX19" fmla="*/ 36309 w 376714"/>
                  <a:gd name="connsiteY19" fmla="*/ 74686 h 374803"/>
                  <a:gd name="connsiteX20" fmla="*/ 67876 w 376714"/>
                  <a:gd name="connsiteY20" fmla="*/ 41457 h 374803"/>
                  <a:gd name="connsiteX21" fmla="*/ 84074 w 376714"/>
                  <a:gd name="connsiteY21" fmla="*/ 41042 h 374803"/>
                  <a:gd name="connsiteX22" fmla="*/ 115602 w 376714"/>
                  <a:gd name="connsiteY22" fmla="*/ 70992 h 374803"/>
                  <a:gd name="connsiteX23" fmla="*/ 131991 w 376714"/>
                  <a:gd name="connsiteY23" fmla="*/ 59493 h 374803"/>
                  <a:gd name="connsiteX24" fmla="*/ 149192 w 376714"/>
                  <a:gd name="connsiteY24" fmla="*/ 55686 h 374803"/>
                  <a:gd name="connsiteX25" fmla="*/ 149192 w 376714"/>
                  <a:gd name="connsiteY25" fmla="*/ 11458 h 374803"/>
                  <a:gd name="connsiteX26" fmla="*/ 160650 w 376714"/>
                  <a:gd name="connsiteY26" fmla="*/ 0 h 374803"/>
                  <a:gd name="connsiteX27" fmla="*/ 206482 w 376714"/>
                  <a:gd name="connsiteY27" fmla="*/ 0 h 374803"/>
                  <a:gd name="connsiteX28" fmla="*/ 217940 w 376714"/>
                  <a:gd name="connsiteY28" fmla="*/ 11458 h 374803"/>
                  <a:gd name="connsiteX29" fmla="*/ 217940 w 376714"/>
                  <a:gd name="connsiteY29" fmla="*/ 53719 h 374803"/>
                  <a:gd name="connsiteX30" fmla="*/ 236362 w 376714"/>
                  <a:gd name="connsiteY30" fmla="*/ 56816 h 374803"/>
                  <a:gd name="connsiteX31" fmla="*/ 253318 w 376714"/>
                  <a:gd name="connsiteY31" fmla="*/ 67459 h 374803"/>
                  <a:gd name="connsiteX32" fmla="*/ 283269 w 376714"/>
                  <a:gd name="connsiteY32" fmla="*/ 35931 h 374803"/>
                  <a:gd name="connsiteX33" fmla="*/ 299467 w 376714"/>
                  <a:gd name="connsiteY33" fmla="*/ 35516 h 374803"/>
                  <a:gd name="connsiteX34" fmla="*/ 332696 w 376714"/>
                  <a:gd name="connsiteY34" fmla="*/ 67082 h 374803"/>
                  <a:gd name="connsiteX35" fmla="*/ 333112 w 376714"/>
                  <a:gd name="connsiteY35" fmla="*/ 83281 h 374803"/>
                  <a:gd name="connsiteX36" fmla="*/ 304362 w 376714"/>
                  <a:gd name="connsiteY36" fmla="*/ 113545 h 374803"/>
                  <a:gd name="connsiteX37" fmla="*/ 308633 w 376714"/>
                  <a:gd name="connsiteY37" fmla="*/ 119037 h 374803"/>
                  <a:gd name="connsiteX38" fmla="*/ 319363 w 376714"/>
                  <a:gd name="connsiteY38" fmla="*/ 147292 h 374803"/>
                  <a:gd name="connsiteX39" fmla="*/ 321107 w 376714"/>
                  <a:gd name="connsiteY39" fmla="*/ 145920 h 374803"/>
                  <a:gd name="connsiteX40" fmla="*/ 366615 w 376714"/>
                  <a:gd name="connsiteY40" fmla="*/ 151363 h 374803"/>
                  <a:gd name="connsiteX41" fmla="*/ 376632 w 376714"/>
                  <a:gd name="connsiteY41" fmla="*/ 164100 h 374803"/>
                  <a:gd name="connsiteX42" fmla="*/ 371189 w 376714"/>
                  <a:gd name="connsiteY42" fmla="*/ 209608 h 374803"/>
                  <a:gd name="connsiteX43" fmla="*/ 358452 w 376714"/>
                  <a:gd name="connsiteY43" fmla="*/ 219625 h 374803"/>
                  <a:gd name="connsiteX44" fmla="*/ 321765 w 376714"/>
                  <a:gd name="connsiteY44" fmla="*/ 215237 h 374803"/>
                  <a:gd name="connsiteX45" fmla="*/ 317338 w 376714"/>
                  <a:gd name="connsiteY45" fmla="*/ 235568 h 374803"/>
                  <a:gd name="connsiteX46" fmla="*/ 306694 w 376714"/>
                  <a:gd name="connsiteY46" fmla="*/ 252525 h 374803"/>
                  <a:gd name="connsiteX47" fmla="*/ 338222 w 376714"/>
                  <a:gd name="connsiteY47" fmla="*/ 282475 h 374803"/>
                  <a:gd name="connsiteX48" fmla="*/ 338638 w 376714"/>
                  <a:gd name="connsiteY48" fmla="*/ 298674 h 374803"/>
                  <a:gd name="connsiteX49" fmla="*/ 307072 w 376714"/>
                  <a:gd name="connsiteY49" fmla="*/ 331902 h 374803"/>
                  <a:gd name="connsiteX50" fmla="*/ 290873 w 376714"/>
                  <a:gd name="connsiteY50" fmla="*/ 332318 h 374803"/>
                  <a:gd name="connsiteX51" fmla="*/ 260609 w 376714"/>
                  <a:gd name="connsiteY51" fmla="*/ 303568 h 374803"/>
                  <a:gd name="connsiteX52" fmla="*/ 255117 w 376714"/>
                  <a:gd name="connsiteY52" fmla="*/ 307839 h 374803"/>
                  <a:gd name="connsiteX53" fmla="*/ 227168 w 376714"/>
                  <a:gd name="connsiteY53" fmla="*/ 318453 h 374803"/>
                  <a:gd name="connsiteX54" fmla="*/ 224190 w 376714"/>
                  <a:gd name="connsiteY54" fmla="*/ 364091 h 374803"/>
                  <a:gd name="connsiteX55" fmla="*/ 212011 w 376714"/>
                  <a:gd name="connsiteY55" fmla="*/ 374779 h 374803"/>
                  <a:gd name="connsiteX56" fmla="*/ 166276 w 376714"/>
                  <a:gd name="connsiteY56" fmla="*/ 371796 h 374803"/>
                  <a:gd name="connsiteX57" fmla="*/ 155588 w 376714"/>
                  <a:gd name="connsiteY57" fmla="*/ 359615 h 374803"/>
                  <a:gd name="connsiteX58" fmla="*/ 158121 w 376714"/>
                  <a:gd name="connsiteY58" fmla="*/ 320798 h 374803"/>
                  <a:gd name="connsiteX59" fmla="*/ 138585 w 376714"/>
                  <a:gd name="connsiteY59" fmla="*/ 316544 h 374803"/>
                  <a:gd name="connsiteX60" fmla="*/ 121629 w 376714"/>
                  <a:gd name="connsiteY60" fmla="*/ 305901 h 374803"/>
                  <a:gd name="connsiteX61" fmla="*/ 91678 w 376714"/>
                  <a:gd name="connsiteY61" fmla="*/ 337429 h 374803"/>
                  <a:gd name="connsiteX62" fmla="*/ 75480 w 376714"/>
                  <a:gd name="connsiteY62" fmla="*/ 337844 h 37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376714" h="374803">
                    <a:moveTo>
                      <a:pt x="127463" y="249851"/>
                    </a:moveTo>
                    <a:cubicBezTo>
                      <a:pt x="162351" y="282994"/>
                      <a:pt x="217502" y="281579"/>
                      <a:pt x="250644" y="246690"/>
                    </a:cubicBezTo>
                    <a:cubicBezTo>
                      <a:pt x="283787" y="211802"/>
                      <a:pt x="282372" y="156652"/>
                      <a:pt x="247484" y="123509"/>
                    </a:cubicBezTo>
                    <a:cubicBezTo>
                      <a:pt x="212596" y="90366"/>
                      <a:pt x="157446" y="91781"/>
                      <a:pt x="124303" y="126669"/>
                    </a:cubicBezTo>
                    <a:cubicBezTo>
                      <a:pt x="91160" y="161558"/>
                      <a:pt x="92575" y="216708"/>
                      <a:pt x="127463" y="249851"/>
                    </a:cubicBezTo>
                    <a:close/>
                    <a:moveTo>
                      <a:pt x="75480" y="337844"/>
                    </a:moveTo>
                    <a:lnTo>
                      <a:pt x="42251" y="306278"/>
                    </a:lnTo>
                    <a:cubicBezTo>
                      <a:pt x="37663" y="301920"/>
                      <a:pt x="37477" y="294667"/>
                      <a:pt x="41836" y="290079"/>
                    </a:cubicBezTo>
                    <a:lnTo>
                      <a:pt x="70586" y="259815"/>
                    </a:lnTo>
                    <a:lnTo>
                      <a:pt x="66314" y="254323"/>
                    </a:lnTo>
                    <a:lnTo>
                      <a:pt x="55444" y="225698"/>
                    </a:lnTo>
                    <a:lnTo>
                      <a:pt x="11054" y="224132"/>
                    </a:lnTo>
                    <a:cubicBezTo>
                      <a:pt x="4730" y="223909"/>
                      <a:pt x="-216" y="218602"/>
                      <a:pt x="7" y="212277"/>
                    </a:cubicBezTo>
                    <a:lnTo>
                      <a:pt x="1623" y="166474"/>
                    </a:lnTo>
                    <a:cubicBezTo>
                      <a:pt x="1846" y="160150"/>
                      <a:pt x="7154" y="155204"/>
                      <a:pt x="13478" y="155427"/>
                    </a:cubicBezTo>
                    <a:lnTo>
                      <a:pt x="53462" y="156838"/>
                    </a:lnTo>
                    <a:lnTo>
                      <a:pt x="57609" y="137792"/>
                    </a:lnTo>
                    <a:lnTo>
                      <a:pt x="68253" y="120835"/>
                    </a:lnTo>
                    <a:lnTo>
                      <a:pt x="36725" y="90885"/>
                    </a:lnTo>
                    <a:cubicBezTo>
                      <a:pt x="32137" y="86527"/>
                      <a:pt x="31951" y="79274"/>
                      <a:pt x="36309" y="74686"/>
                    </a:cubicBezTo>
                    <a:lnTo>
                      <a:pt x="67876" y="41457"/>
                    </a:lnTo>
                    <a:cubicBezTo>
                      <a:pt x="72234" y="36870"/>
                      <a:pt x="79486" y="36684"/>
                      <a:pt x="84074" y="41042"/>
                    </a:cubicBezTo>
                    <a:lnTo>
                      <a:pt x="115602" y="70992"/>
                    </a:lnTo>
                    <a:lnTo>
                      <a:pt x="131991" y="59493"/>
                    </a:lnTo>
                    <a:lnTo>
                      <a:pt x="149192" y="55686"/>
                    </a:lnTo>
                    <a:lnTo>
                      <a:pt x="149192" y="11458"/>
                    </a:lnTo>
                    <a:cubicBezTo>
                      <a:pt x="149192" y="5130"/>
                      <a:pt x="154322" y="0"/>
                      <a:pt x="160650" y="0"/>
                    </a:cubicBezTo>
                    <a:lnTo>
                      <a:pt x="206482" y="0"/>
                    </a:lnTo>
                    <a:cubicBezTo>
                      <a:pt x="212810" y="0"/>
                      <a:pt x="217940" y="5130"/>
                      <a:pt x="217940" y="11458"/>
                    </a:cubicBezTo>
                    <a:lnTo>
                      <a:pt x="217940" y="53719"/>
                    </a:lnTo>
                    <a:lnTo>
                      <a:pt x="236362" y="56816"/>
                    </a:lnTo>
                    <a:lnTo>
                      <a:pt x="253318" y="67459"/>
                    </a:lnTo>
                    <a:lnTo>
                      <a:pt x="283269" y="35931"/>
                    </a:lnTo>
                    <a:cubicBezTo>
                      <a:pt x="287627" y="31343"/>
                      <a:pt x="294880" y="31157"/>
                      <a:pt x="299467" y="35516"/>
                    </a:cubicBezTo>
                    <a:lnTo>
                      <a:pt x="332696" y="67082"/>
                    </a:lnTo>
                    <a:cubicBezTo>
                      <a:pt x="337284" y="71440"/>
                      <a:pt x="337470" y="78693"/>
                      <a:pt x="333112" y="83281"/>
                    </a:cubicBezTo>
                    <a:lnTo>
                      <a:pt x="304362" y="113545"/>
                    </a:lnTo>
                    <a:lnTo>
                      <a:pt x="308633" y="119037"/>
                    </a:lnTo>
                    <a:lnTo>
                      <a:pt x="319363" y="147292"/>
                    </a:lnTo>
                    <a:lnTo>
                      <a:pt x="321107" y="145920"/>
                    </a:lnTo>
                    <a:lnTo>
                      <a:pt x="366615" y="151363"/>
                    </a:lnTo>
                    <a:cubicBezTo>
                      <a:pt x="372898" y="152114"/>
                      <a:pt x="377383" y="157817"/>
                      <a:pt x="376632" y="164100"/>
                    </a:cubicBezTo>
                    <a:lnTo>
                      <a:pt x="371189" y="209608"/>
                    </a:lnTo>
                    <a:cubicBezTo>
                      <a:pt x="370438" y="215892"/>
                      <a:pt x="364735" y="220376"/>
                      <a:pt x="358452" y="219625"/>
                    </a:cubicBezTo>
                    <a:lnTo>
                      <a:pt x="321765" y="215237"/>
                    </a:lnTo>
                    <a:lnTo>
                      <a:pt x="317338" y="235568"/>
                    </a:lnTo>
                    <a:lnTo>
                      <a:pt x="306694" y="252525"/>
                    </a:lnTo>
                    <a:lnTo>
                      <a:pt x="338222" y="282475"/>
                    </a:lnTo>
                    <a:cubicBezTo>
                      <a:pt x="342810" y="286833"/>
                      <a:pt x="342996" y="294086"/>
                      <a:pt x="338638" y="298674"/>
                    </a:cubicBezTo>
                    <a:lnTo>
                      <a:pt x="307072" y="331902"/>
                    </a:lnTo>
                    <a:cubicBezTo>
                      <a:pt x="302713" y="336490"/>
                      <a:pt x="295461" y="336676"/>
                      <a:pt x="290873" y="332318"/>
                    </a:cubicBezTo>
                    <a:lnTo>
                      <a:pt x="260609" y="303568"/>
                    </a:lnTo>
                    <a:lnTo>
                      <a:pt x="255117" y="307839"/>
                    </a:lnTo>
                    <a:lnTo>
                      <a:pt x="227168" y="318453"/>
                    </a:lnTo>
                    <a:lnTo>
                      <a:pt x="224190" y="364091"/>
                    </a:lnTo>
                    <a:cubicBezTo>
                      <a:pt x="223778" y="370405"/>
                      <a:pt x="218326" y="375191"/>
                      <a:pt x="212011" y="374779"/>
                    </a:cubicBezTo>
                    <a:lnTo>
                      <a:pt x="166276" y="371796"/>
                    </a:lnTo>
                    <a:cubicBezTo>
                      <a:pt x="159962" y="371383"/>
                      <a:pt x="155177" y="365930"/>
                      <a:pt x="155588" y="359615"/>
                    </a:cubicBezTo>
                    <a:lnTo>
                      <a:pt x="158121" y="320798"/>
                    </a:lnTo>
                    <a:lnTo>
                      <a:pt x="138585" y="316544"/>
                    </a:lnTo>
                    <a:lnTo>
                      <a:pt x="121629" y="305901"/>
                    </a:lnTo>
                    <a:lnTo>
                      <a:pt x="91678" y="337429"/>
                    </a:lnTo>
                    <a:cubicBezTo>
                      <a:pt x="87320" y="342016"/>
                      <a:pt x="80068" y="342203"/>
                      <a:pt x="75480" y="337844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9" name="手繪多邊形 358"/>
              <p:cNvSpPr/>
              <p:nvPr>
                <p:custDataLst>
                  <p:tags r:id="rId48"/>
                </p:custDataLst>
              </p:nvPr>
            </p:nvSpPr>
            <p:spPr>
              <a:xfrm rot="20700000">
                <a:off x="12471740" y="4042074"/>
                <a:ext cx="185492" cy="184551"/>
              </a:xfrm>
              <a:custGeom>
                <a:avLst/>
                <a:gdLst>
                  <a:gd name="connsiteX0" fmla="*/ 127463 w 376714"/>
                  <a:gd name="connsiteY0" fmla="*/ 249851 h 374803"/>
                  <a:gd name="connsiteX1" fmla="*/ 250644 w 376714"/>
                  <a:gd name="connsiteY1" fmla="*/ 246690 h 374803"/>
                  <a:gd name="connsiteX2" fmla="*/ 247484 w 376714"/>
                  <a:gd name="connsiteY2" fmla="*/ 123509 h 374803"/>
                  <a:gd name="connsiteX3" fmla="*/ 124303 w 376714"/>
                  <a:gd name="connsiteY3" fmla="*/ 126669 h 374803"/>
                  <a:gd name="connsiteX4" fmla="*/ 127463 w 376714"/>
                  <a:gd name="connsiteY4" fmla="*/ 249851 h 374803"/>
                  <a:gd name="connsiteX5" fmla="*/ 75480 w 376714"/>
                  <a:gd name="connsiteY5" fmla="*/ 337844 h 374803"/>
                  <a:gd name="connsiteX6" fmla="*/ 42251 w 376714"/>
                  <a:gd name="connsiteY6" fmla="*/ 306278 h 374803"/>
                  <a:gd name="connsiteX7" fmla="*/ 41836 w 376714"/>
                  <a:gd name="connsiteY7" fmla="*/ 290079 h 374803"/>
                  <a:gd name="connsiteX8" fmla="*/ 70586 w 376714"/>
                  <a:gd name="connsiteY8" fmla="*/ 259815 h 374803"/>
                  <a:gd name="connsiteX9" fmla="*/ 66314 w 376714"/>
                  <a:gd name="connsiteY9" fmla="*/ 254323 h 374803"/>
                  <a:gd name="connsiteX10" fmla="*/ 55444 w 376714"/>
                  <a:gd name="connsiteY10" fmla="*/ 225698 h 374803"/>
                  <a:gd name="connsiteX11" fmla="*/ 11054 w 376714"/>
                  <a:gd name="connsiteY11" fmla="*/ 224132 h 374803"/>
                  <a:gd name="connsiteX12" fmla="*/ 7 w 376714"/>
                  <a:gd name="connsiteY12" fmla="*/ 212277 h 374803"/>
                  <a:gd name="connsiteX13" fmla="*/ 1623 w 376714"/>
                  <a:gd name="connsiteY13" fmla="*/ 166474 h 374803"/>
                  <a:gd name="connsiteX14" fmla="*/ 13478 w 376714"/>
                  <a:gd name="connsiteY14" fmla="*/ 155427 h 374803"/>
                  <a:gd name="connsiteX15" fmla="*/ 53462 w 376714"/>
                  <a:gd name="connsiteY15" fmla="*/ 156838 h 374803"/>
                  <a:gd name="connsiteX16" fmla="*/ 57609 w 376714"/>
                  <a:gd name="connsiteY16" fmla="*/ 137792 h 374803"/>
                  <a:gd name="connsiteX17" fmla="*/ 68253 w 376714"/>
                  <a:gd name="connsiteY17" fmla="*/ 120835 h 374803"/>
                  <a:gd name="connsiteX18" fmla="*/ 36725 w 376714"/>
                  <a:gd name="connsiteY18" fmla="*/ 90885 h 374803"/>
                  <a:gd name="connsiteX19" fmla="*/ 36309 w 376714"/>
                  <a:gd name="connsiteY19" fmla="*/ 74686 h 374803"/>
                  <a:gd name="connsiteX20" fmla="*/ 67876 w 376714"/>
                  <a:gd name="connsiteY20" fmla="*/ 41457 h 374803"/>
                  <a:gd name="connsiteX21" fmla="*/ 84074 w 376714"/>
                  <a:gd name="connsiteY21" fmla="*/ 41042 h 374803"/>
                  <a:gd name="connsiteX22" fmla="*/ 115602 w 376714"/>
                  <a:gd name="connsiteY22" fmla="*/ 70992 h 374803"/>
                  <a:gd name="connsiteX23" fmla="*/ 131991 w 376714"/>
                  <a:gd name="connsiteY23" fmla="*/ 59493 h 374803"/>
                  <a:gd name="connsiteX24" fmla="*/ 149192 w 376714"/>
                  <a:gd name="connsiteY24" fmla="*/ 55686 h 374803"/>
                  <a:gd name="connsiteX25" fmla="*/ 149192 w 376714"/>
                  <a:gd name="connsiteY25" fmla="*/ 11458 h 374803"/>
                  <a:gd name="connsiteX26" fmla="*/ 160650 w 376714"/>
                  <a:gd name="connsiteY26" fmla="*/ 0 h 374803"/>
                  <a:gd name="connsiteX27" fmla="*/ 206482 w 376714"/>
                  <a:gd name="connsiteY27" fmla="*/ 0 h 374803"/>
                  <a:gd name="connsiteX28" fmla="*/ 217940 w 376714"/>
                  <a:gd name="connsiteY28" fmla="*/ 11458 h 374803"/>
                  <a:gd name="connsiteX29" fmla="*/ 217940 w 376714"/>
                  <a:gd name="connsiteY29" fmla="*/ 53719 h 374803"/>
                  <a:gd name="connsiteX30" fmla="*/ 236362 w 376714"/>
                  <a:gd name="connsiteY30" fmla="*/ 56816 h 374803"/>
                  <a:gd name="connsiteX31" fmla="*/ 253318 w 376714"/>
                  <a:gd name="connsiteY31" fmla="*/ 67459 h 374803"/>
                  <a:gd name="connsiteX32" fmla="*/ 283269 w 376714"/>
                  <a:gd name="connsiteY32" fmla="*/ 35931 h 374803"/>
                  <a:gd name="connsiteX33" fmla="*/ 299467 w 376714"/>
                  <a:gd name="connsiteY33" fmla="*/ 35516 h 374803"/>
                  <a:gd name="connsiteX34" fmla="*/ 332696 w 376714"/>
                  <a:gd name="connsiteY34" fmla="*/ 67082 h 374803"/>
                  <a:gd name="connsiteX35" fmla="*/ 333112 w 376714"/>
                  <a:gd name="connsiteY35" fmla="*/ 83281 h 374803"/>
                  <a:gd name="connsiteX36" fmla="*/ 304362 w 376714"/>
                  <a:gd name="connsiteY36" fmla="*/ 113545 h 374803"/>
                  <a:gd name="connsiteX37" fmla="*/ 308633 w 376714"/>
                  <a:gd name="connsiteY37" fmla="*/ 119037 h 374803"/>
                  <a:gd name="connsiteX38" fmla="*/ 319363 w 376714"/>
                  <a:gd name="connsiteY38" fmla="*/ 147292 h 374803"/>
                  <a:gd name="connsiteX39" fmla="*/ 321107 w 376714"/>
                  <a:gd name="connsiteY39" fmla="*/ 145920 h 374803"/>
                  <a:gd name="connsiteX40" fmla="*/ 366615 w 376714"/>
                  <a:gd name="connsiteY40" fmla="*/ 151363 h 374803"/>
                  <a:gd name="connsiteX41" fmla="*/ 376632 w 376714"/>
                  <a:gd name="connsiteY41" fmla="*/ 164100 h 374803"/>
                  <a:gd name="connsiteX42" fmla="*/ 371189 w 376714"/>
                  <a:gd name="connsiteY42" fmla="*/ 209608 h 374803"/>
                  <a:gd name="connsiteX43" fmla="*/ 358452 w 376714"/>
                  <a:gd name="connsiteY43" fmla="*/ 219625 h 374803"/>
                  <a:gd name="connsiteX44" fmla="*/ 321765 w 376714"/>
                  <a:gd name="connsiteY44" fmla="*/ 215237 h 374803"/>
                  <a:gd name="connsiteX45" fmla="*/ 317338 w 376714"/>
                  <a:gd name="connsiteY45" fmla="*/ 235568 h 374803"/>
                  <a:gd name="connsiteX46" fmla="*/ 306694 w 376714"/>
                  <a:gd name="connsiteY46" fmla="*/ 252525 h 374803"/>
                  <a:gd name="connsiteX47" fmla="*/ 338222 w 376714"/>
                  <a:gd name="connsiteY47" fmla="*/ 282475 h 374803"/>
                  <a:gd name="connsiteX48" fmla="*/ 338638 w 376714"/>
                  <a:gd name="connsiteY48" fmla="*/ 298674 h 374803"/>
                  <a:gd name="connsiteX49" fmla="*/ 307072 w 376714"/>
                  <a:gd name="connsiteY49" fmla="*/ 331902 h 374803"/>
                  <a:gd name="connsiteX50" fmla="*/ 290873 w 376714"/>
                  <a:gd name="connsiteY50" fmla="*/ 332318 h 374803"/>
                  <a:gd name="connsiteX51" fmla="*/ 260609 w 376714"/>
                  <a:gd name="connsiteY51" fmla="*/ 303568 h 374803"/>
                  <a:gd name="connsiteX52" fmla="*/ 255117 w 376714"/>
                  <a:gd name="connsiteY52" fmla="*/ 307839 h 374803"/>
                  <a:gd name="connsiteX53" fmla="*/ 227168 w 376714"/>
                  <a:gd name="connsiteY53" fmla="*/ 318453 h 374803"/>
                  <a:gd name="connsiteX54" fmla="*/ 224190 w 376714"/>
                  <a:gd name="connsiteY54" fmla="*/ 364091 h 374803"/>
                  <a:gd name="connsiteX55" fmla="*/ 212011 w 376714"/>
                  <a:gd name="connsiteY55" fmla="*/ 374779 h 374803"/>
                  <a:gd name="connsiteX56" fmla="*/ 166276 w 376714"/>
                  <a:gd name="connsiteY56" fmla="*/ 371796 h 374803"/>
                  <a:gd name="connsiteX57" fmla="*/ 155588 w 376714"/>
                  <a:gd name="connsiteY57" fmla="*/ 359615 h 374803"/>
                  <a:gd name="connsiteX58" fmla="*/ 158121 w 376714"/>
                  <a:gd name="connsiteY58" fmla="*/ 320798 h 374803"/>
                  <a:gd name="connsiteX59" fmla="*/ 138585 w 376714"/>
                  <a:gd name="connsiteY59" fmla="*/ 316544 h 374803"/>
                  <a:gd name="connsiteX60" fmla="*/ 121629 w 376714"/>
                  <a:gd name="connsiteY60" fmla="*/ 305901 h 374803"/>
                  <a:gd name="connsiteX61" fmla="*/ 91678 w 376714"/>
                  <a:gd name="connsiteY61" fmla="*/ 337429 h 374803"/>
                  <a:gd name="connsiteX62" fmla="*/ 75480 w 376714"/>
                  <a:gd name="connsiteY62" fmla="*/ 337844 h 37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376714" h="374803">
                    <a:moveTo>
                      <a:pt x="127463" y="249851"/>
                    </a:moveTo>
                    <a:cubicBezTo>
                      <a:pt x="162351" y="282994"/>
                      <a:pt x="217502" y="281579"/>
                      <a:pt x="250644" y="246690"/>
                    </a:cubicBezTo>
                    <a:cubicBezTo>
                      <a:pt x="283787" y="211802"/>
                      <a:pt x="282372" y="156652"/>
                      <a:pt x="247484" y="123509"/>
                    </a:cubicBezTo>
                    <a:cubicBezTo>
                      <a:pt x="212596" y="90366"/>
                      <a:pt x="157446" y="91781"/>
                      <a:pt x="124303" y="126669"/>
                    </a:cubicBezTo>
                    <a:cubicBezTo>
                      <a:pt x="91160" y="161558"/>
                      <a:pt x="92575" y="216708"/>
                      <a:pt x="127463" y="249851"/>
                    </a:cubicBezTo>
                    <a:close/>
                    <a:moveTo>
                      <a:pt x="75480" y="337844"/>
                    </a:moveTo>
                    <a:lnTo>
                      <a:pt x="42251" y="306278"/>
                    </a:lnTo>
                    <a:cubicBezTo>
                      <a:pt x="37663" y="301920"/>
                      <a:pt x="37477" y="294667"/>
                      <a:pt x="41836" y="290079"/>
                    </a:cubicBezTo>
                    <a:lnTo>
                      <a:pt x="70586" y="259815"/>
                    </a:lnTo>
                    <a:lnTo>
                      <a:pt x="66314" y="254323"/>
                    </a:lnTo>
                    <a:lnTo>
                      <a:pt x="55444" y="225698"/>
                    </a:lnTo>
                    <a:lnTo>
                      <a:pt x="11054" y="224132"/>
                    </a:lnTo>
                    <a:cubicBezTo>
                      <a:pt x="4730" y="223909"/>
                      <a:pt x="-216" y="218602"/>
                      <a:pt x="7" y="212277"/>
                    </a:cubicBezTo>
                    <a:lnTo>
                      <a:pt x="1623" y="166474"/>
                    </a:lnTo>
                    <a:cubicBezTo>
                      <a:pt x="1846" y="160150"/>
                      <a:pt x="7154" y="155204"/>
                      <a:pt x="13478" y="155427"/>
                    </a:cubicBezTo>
                    <a:lnTo>
                      <a:pt x="53462" y="156838"/>
                    </a:lnTo>
                    <a:lnTo>
                      <a:pt x="57609" y="137792"/>
                    </a:lnTo>
                    <a:lnTo>
                      <a:pt x="68253" y="120835"/>
                    </a:lnTo>
                    <a:lnTo>
                      <a:pt x="36725" y="90885"/>
                    </a:lnTo>
                    <a:cubicBezTo>
                      <a:pt x="32137" y="86527"/>
                      <a:pt x="31951" y="79274"/>
                      <a:pt x="36309" y="74686"/>
                    </a:cubicBezTo>
                    <a:lnTo>
                      <a:pt x="67876" y="41457"/>
                    </a:lnTo>
                    <a:cubicBezTo>
                      <a:pt x="72234" y="36870"/>
                      <a:pt x="79486" y="36684"/>
                      <a:pt x="84074" y="41042"/>
                    </a:cubicBezTo>
                    <a:lnTo>
                      <a:pt x="115602" y="70992"/>
                    </a:lnTo>
                    <a:lnTo>
                      <a:pt x="131991" y="59493"/>
                    </a:lnTo>
                    <a:lnTo>
                      <a:pt x="149192" y="55686"/>
                    </a:lnTo>
                    <a:lnTo>
                      <a:pt x="149192" y="11458"/>
                    </a:lnTo>
                    <a:cubicBezTo>
                      <a:pt x="149192" y="5130"/>
                      <a:pt x="154322" y="0"/>
                      <a:pt x="160650" y="0"/>
                    </a:cubicBezTo>
                    <a:lnTo>
                      <a:pt x="206482" y="0"/>
                    </a:lnTo>
                    <a:cubicBezTo>
                      <a:pt x="212810" y="0"/>
                      <a:pt x="217940" y="5130"/>
                      <a:pt x="217940" y="11458"/>
                    </a:cubicBezTo>
                    <a:lnTo>
                      <a:pt x="217940" y="53719"/>
                    </a:lnTo>
                    <a:lnTo>
                      <a:pt x="236362" y="56816"/>
                    </a:lnTo>
                    <a:lnTo>
                      <a:pt x="253318" y="67459"/>
                    </a:lnTo>
                    <a:lnTo>
                      <a:pt x="283269" y="35931"/>
                    </a:lnTo>
                    <a:cubicBezTo>
                      <a:pt x="287627" y="31343"/>
                      <a:pt x="294880" y="31157"/>
                      <a:pt x="299467" y="35516"/>
                    </a:cubicBezTo>
                    <a:lnTo>
                      <a:pt x="332696" y="67082"/>
                    </a:lnTo>
                    <a:cubicBezTo>
                      <a:pt x="337284" y="71440"/>
                      <a:pt x="337470" y="78693"/>
                      <a:pt x="333112" y="83281"/>
                    </a:cubicBezTo>
                    <a:lnTo>
                      <a:pt x="304362" y="113545"/>
                    </a:lnTo>
                    <a:lnTo>
                      <a:pt x="308633" y="119037"/>
                    </a:lnTo>
                    <a:lnTo>
                      <a:pt x="319363" y="147292"/>
                    </a:lnTo>
                    <a:lnTo>
                      <a:pt x="321107" y="145920"/>
                    </a:lnTo>
                    <a:lnTo>
                      <a:pt x="366615" y="151363"/>
                    </a:lnTo>
                    <a:cubicBezTo>
                      <a:pt x="372898" y="152114"/>
                      <a:pt x="377383" y="157817"/>
                      <a:pt x="376632" y="164100"/>
                    </a:cubicBezTo>
                    <a:lnTo>
                      <a:pt x="371189" y="209608"/>
                    </a:lnTo>
                    <a:cubicBezTo>
                      <a:pt x="370438" y="215892"/>
                      <a:pt x="364735" y="220376"/>
                      <a:pt x="358452" y="219625"/>
                    </a:cubicBezTo>
                    <a:lnTo>
                      <a:pt x="321765" y="215237"/>
                    </a:lnTo>
                    <a:lnTo>
                      <a:pt x="317338" y="235568"/>
                    </a:lnTo>
                    <a:lnTo>
                      <a:pt x="306694" y="252525"/>
                    </a:lnTo>
                    <a:lnTo>
                      <a:pt x="338222" y="282475"/>
                    </a:lnTo>
                    <a:cubicBezTo>
                      <a:pt x="342810" y="286833"/>
                      <a:pt x="342996" y="294086"/>
                      <a:pt x="338638" y="298674"/>
                    </a:cubicBezTo>
                    <a:lnTo>
                      <a:pt x="307072" y="331902"/>
                    </a:lnTo>
                    <a:cubicBezTo>
                      <a:pt x="302713" y="336490"/>
                      <a:pt x="295461" y="336676"/>
                      <a:pt x="290873" y="332318"/>
                    </a:cubicBezTo>
                    <a:lnTo>
                      <a:pt x="260609" y="303568"/>
                    </a:lnTo>
                    <a:lnTo>
                      <a:pt x="255117" y="307839"/>
                    </a:lnTo>
                    <a:lnTo>
                      <a:pt x="227168" y="318453"/>
                    </a:lnTo>
                    <a:lnTo>
                      <a:pt x="224190" y="364091"/>
                    </a:lnTo>
                    <a:cubicBezTo>
                      <a:pt x="223778" y="370405"/>
                      <a:pt x="218326" y="375191"/>
                      <a:pt x="212011" y="374779"/>
                    </a:cubicBezTo>
                    <a:lnTo>
                      <a:pt x="166276" y="371796"/>
                    </a:lnTo>
                    <a:cubicBezTo>
                      <a:pt x="159962" y="371383"/>
                      <a:pt x="155177" y="365930"/>
                      <a:pt x="155588" y="359615"/>
                    </a:cubicBezTo>
                    <a:lnTo>
                      <a:pt x="158121" y="320798"/>
                    </a:lnTo>
                    <a:lnTo>
                      <a:pt x="138585" y="316544"/>
                    </a:lnTo>
                    <a:lnTo>
                      <a:pt x="121629" y="305901"/>
                    </a:lnTo>
                    <a:lnTo>
                      <a:pt x="91678" y="337429"/>
                    </a:lnTo>
                    <a:cubicBezTo>
                      <a:pt x="87320" y="342016"/>
                      <a:pt x="80068" y="342203"/>
                      <a:pt x="75480" y="33784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0" name="手繪多邊形 359"/>
              <p:cNvSpPr/>
              <p:nvPr>
                <p:custDataLst>
                  <p:tags r:id="rId49"/>
                </p:custDataLst>
              </p:nvPr>
            </p:nvSpPr>
            <p:spPr>
              <a:xfrm rot="20700000">
                <a:off x="12560545" y="4195149"/>
                <a:ext cx="185492" cy="184551"/>
              </a:xfrm>
              <a:custGeom>
                <a:avLst/>
                <a:gdLst>
                  <a:gd name="connsiteX0" fmla="*/ 127463 w 376714"/>
                  <a:gd name="connsiteY0" fmla="*/ 249851 h 374803"/>
                  <a:gd name="connsiteX1" fmla="*/ 250644 w 376714"/>
                  <a:gd name="connsiteY1" fmla="*/ 246690 h 374803"/>
                  <a:gd name="connsiteX2" fmla="*/ 247484 w 376714"/>
                  <a:gd name="connsiteY2" fmla="*/ 123509 h 374803"/>
                  <a:gd name="connsiteX3" fmla="*/ 124303 w 376714"/>
                  <a:gd name="connsiteY3" fmla="*/ 126669 h 374803"/>
                  <a:gd name="connsiteX4" fmla="*/ 127463 w 376714"/>
                  <a:gd name="connsiteY4" fmla="*/ 249851 h 374803"/>
                  <a:gd name="connsiteX5" fmla="*/ 75480 w 376714"/>
                  <a:gd name="connsiteY5" fmla="*/ 337844 h 374803"/>
                  <a:gd name="connsiteX6" fmla="*/ 42251 w 376714"/>
                  <a:gd name="connsiteY6" fmla="*/ 306278 h 374803"/>
                  <a:gd name="connsiteX7" fmla="*/ 41836 w 376714"/>
                  <a:gd name="connsiteY7" fmla="*/ 290079 h 374803"/>
                  <a:gd name="connsiteX8" fmla="*/ 70586 w 376714"/>
                  <a:gd name="connsiteY8" fmla="*/ 259815 h 374803"/>
                  <a:gd name="connsiteX9" fmla="*/ 66314 w 376714"/>
                  <a:gd name="connsiteY9" fmla="*/ 254323 h 374803"/>
                  <a:gd name="connsiteX10" fmla="*/ 55444 w 376714"/>
                  <a:gd name="connsiteY10" fmla="*/ 225698 h 374803"/>
                  <a:gd name="connsiteX11" fmla="*/ 11054 w 376714"/>
                  <a:gd name="connsiteY11" fmla="*/ 224132 h 374803"/>
                  <a:gd name="connsiteX12" fmla="*/ 7 w 376714"/>
                  <a:gd name="connsiteY12" fmla="*/ 212277 h 374803"/>
                  <a:gd name="connsiteX13" fmla="*/ 1623 w 376714"/>
                  <a:gd name="connsiteY13" fmla="*/ 166474 h 374803"/>
                  <a:gd name="connsiteX14" fmla="*/ 13478 w 376714"/>
                  <a:gd name="connsiteY14" fmla="*/ 155427 h 374803"/>
                  <a:gd name="connsiteX15" fmla="*/ 53462 w 376714"/>
                  <a:gd name="connsiteY15" fmla="*/ 156838 h 374803"/>
                  <a:gd name="connsiteX16" fmla="*/ 57609 w 376714"/>
                  <a:gd name="connsiteY16" fmla="*/ 137792 h 374803"/>
                  <a:gd name="connsiteX17" fmla="*/ 68253 w 376714"/>
                  <a:gd name="connsiteY17" fmla="*/ 120835 h 374803"/>
                  <a:gd name="connsiteX18" fmla="*/ 36725 w 376714"/>
                  <a:gd name="connsiteY18" fmla="*/ 90885 h 374803"/>
                  <a:gd name="connsiteX19" fmla="*/ 36309 w 376714"/>
                  <a:gd name="connsiteY19" fmla="*/ 74686 h 374803"/>
                  <a:gd name="connsiteX20" fmla="*/ 67876 w 376714"/>
                  <a:gd name="connsiteY20" fmla="*/ 41457 h 374803"/>
                  <a:gd name="connsiteX21" fmla="*/ 84074 w 376714"/>
                  <a:gd name="connsiteY21" fmla="*/ 41042 h 374803"/>
                  <a:gd name="connsiteX22" fmla="*/ 115602 w 376714"/>
                  <a:gd name="connsiteY22" fmla="*/ 70992 h 374803"/>
                  <a:gd name="connsiteX23" fmla="*/ 131991 w 376714"/>
                  <a:gd name="connsiteY23" fmla="*/ 59493 h 374803"/>
                  <a:gd name="connsiteX24" fmla="*/ 149192 w 376714"/>
                  <a:gd name="connsiteY24" fmla="*/ 55686 h 374803"/>
                  <a:gd name="connsiteX25" fmla="*/ 149192 w 376714"/>
                  <a:gd name="connsiteY25" fmla="*/ 11458 h 374803"/>
                  <a:gd name="connsiteX26" fmla="*/ 160650 w 376714"/>
                  <a:gd name="connsiteY26" fmla="*/ 0 h 374803"/>
                  <a:gd name="connsiteX27" fmla="*/ 206482 w 376714"/>
                  <a:gd name="connsiteY27" fmla="*/ 0 h 374803"/>
                  <a:gd name="connsiteX28" fmla="*/ 217940 w 376714"/>
                  <a:gd name="connsiteY28" fmla="*/ 11458 h 374803"/>
                  <a:gd name="connsiteX29" fmla="*/ 217940 w 376714"/>
                  <a:gd name="connsiteY29" fmla="*/ 53719 h 374803"/>
                  <a:gd name="connsiteX30" fmla="*/ 236362 w 376714"/>
                  <a:gd name="connsiteY30" fmla="*/ 56816 h 374803"/>
                  <a:gd name="connsiteX31" fmla="*/ 253318 w 376714"/>
                  <a:gd name="connsiteY31" fmla="*/ 67459 h 374803"/>
                  <a:gd name="connsiteX32" fmla="*/ 283269 w 376714"/>
                  <a:gd name="connsiteY32" fmla="*/ 35931 h 374803"/>
                  <a:gd name="connsiteX33" fmla="*/ 299467 w 376714"/>
                  <a:gd name="connsiteY33" fmla="*/ 35516 h 374803"/>
                  <a:gd name="connsiteX34" fmla="*/ 332696 w 376714"/>
                  <a:gd name="connsiteY34" fmla="*/ 67082 h 374803"/>
                  <a:gd name="connsiteX35" fmla="*/ 333112 w 376714"/>
                  <a:gd name="connsiteY35" fmla="*/ 83281 h 374803"/>
                  <a:gd name="connsiteX36" fmla="*/ 304362 w 376714"/>
                  <a:gd name="connsiteY36" fmla="*/ 113545 h 374803"/>
                  <a:gd name="connsiteX37" fmla="*/ 308633 w 376714"/>
                  <a:gd name="connsiteY37" fmla="*/ 119037 h 374803"/>
                  <a:gd name="connsiteX38" fmla="*/ 319363 w 376714"/>
                  <a:gd name="connsiteY38" fmla="*/ 147292 h 374803"/>
                  <a:gd name="connsiteX39" fmla="*/ 321107 w 376714"/>
                  <a:gd name="connsiteY39" fmla="*/ 145920 h 374803"/>
                  <a:gd name="connsiteX40" fmla="*/ 366615 w 376714"/>
                  <a:gd name="connsiteY40" fmla="*/ 151363 h 374803"/>
                  <a:gd name="connsiteX41" fmla="*/ 376632 w 376714"/>
                  <a:gd name="connsiteY41" fmla="*/ 164100 h 374803"/>
                  <a:gd name="connsiteX42" fmla="*/ 371189 w 376714"/>
                  <a:gd name="connsiteY42" fmla="*/ 209608 h 374803"/>
                  <a:gd name="connsiteX43" fmla="*/ 358452 w 376714"/>
                  <a:gd name="connsiteY43" fmla="*/ 219625 h 374803"/>
                  <a:gd name="connsiteX44" fmla="*/ 321765 w 376714"/>
                  <a:gd name="connsiteY44" fmla="*/ 215237 h 374803"/>
                  <a:gd name="connsiteX45" fmla="*/ 317338 w 376714"/>
                  <a:gd name="connsiteY45" fmla="*/ 235568 h 374803"/>
                  <a:gd name="connsiteX46" fmla="*/ 306694 w 376714"/>
                  <a:gd name="connsiteY46" fmla="*/ 252525 h 374803"/>
                  <a:gd name="connsiteX47" fmla="*/ 338222 w 376714"/>
                  <a:gd name="connsiteY47" fmla="*/ 282475 h 374803"/>
                  <a:gd name="connsiteX48" fmla="*/ 338638 w 376714"/>
                  <a:gd name="connsiteY48" fmla="*/ 298674 h 374803"/>
                  <a:gd name="connsiteX49" fmla="*/ 307072 w 376714"/>
                  <a:gd name="connsiteY49" fmla="*/ 331902 h 374803"/>
                  <a:gd name="connsiteX50" fmla="*/ 290873 w 376714"/>
                  <a:gd name="connsiteY50" fmla="*/ 332318 h 374803"/>
                  <a:gd name="connsiteX51" fmla="*/ 260609 w 376714"/>
                  <a:gd name="connsiteY51" fmla="*/ 303568 h 374803"/>
                  <a:gd name="connsiteX52" fmla="*/ 255117 w 376714"/>
                  <a:gd name="connsiteY52" fmla="*/ 307839 h 374803"/>
                  <a:gd name="connsiteX53" fmla="*/ 227168 w 376714"/>
                  <a:gd name="connsiteY53" fmla="*/ 318453 h 374803"/>
                  <a:gd name="connsiteX54" fmla="*/ 224190 w 376714"/>
                  <a:gd name="connsiteY54" fmla="*/ 364091 h 374803"/>
                  <a:gd name="connsiteX55" fmla="*/ 212011 w 376714"/>
                  <a:gd name="connsiteY55" fmla="*/ 374779 h 374803"/>
                  <a:gd name="connsiteX56" fmla="*/ 166276 w 376714"/>
                  <a:gd name="connsiteY56" fmla="*/ 371796 h 374803"/>
                  <a:gd name="connsiteX57" fmla="*/ 155588 w 376714"/>
                  <a:gd name="connsiteY57" fmla="*/ 359615 h 374803"/>
                  <a:gd name="connsiteX58" fmla="*/ 158121 w 376714"/>
                  <a:gd name="connsiteY58" fmla="*/ 320798 h 374803"/>
                  <a:gd name="connsiteX59" fmla="*/ 138585 w 376714"/>
                  <a:gd name="connsiteY59" fmla="*/ 316544 h 374803"/>
                  <a:gd name="connsiteX60" fmla="*/ 121629 w 376714"/>
                  <a:gd name="connsiteY60" fmla="*/ 305901 h 374803"/>
                  <a:gd name="connsiteX61" fmla="*/ 91678 w 376714"/>
                  <a:gd name="connsiteY61" fmla="*/ 337429 h 374803"/>
                  <a:gd name="connsiteX62" fmla="*/ 75480 w 376714"/>
                  <a:gd name="connsiteY62" fmla="*/ 337844 h 37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376714" h="374803">
                    <a:moveTo>
                      <a:pt x="127463" y="249851"/>
                    </a:moveTo>
                    <a:cubicBezTo>
                      <a:pt x="162351" y="282994"/>
                      <a:pt x="217502" y="281579"/>
                      <a:pt x="250644" y="246690"/>
                    </a:cubicBezTo>
                    <a:cubicBezTo>
                      <a:pt x="283787" y="211802"/>
                      <a:pt x="282372" y="156652"/>
                      <a:pt x="247484" y="123509"/>
                    </a:cubicBezTo>
                    <a:cubicBezTo>
                      <a:pt x="212596" y="90366"/>
                      <a:pt x="157446" y="91781"/>
                      <a:pt x="124303" y="126669"/>
                    </a:cubicBezTo>
                    <a:cubicBezTo>
                      <a:pt x="91160" y="161558"/>
                      <a:pt x="92575" y="216708"/>
                      <a:pt x="127463" y="249851"/>
                    </a:cubicBezTo>
                    <a:close/>
                    <a:moveTo>
                      <a:pt x="75480" y="337844"/>
                    </a:moveTo>
                    <a:lnTo>
                      <a:pt x="42251" y="306278"/>
                    </a:lnTo>
                    <a:cubicBezTo>
                      <a:pt x="37663" y="301920"/>
                      <a:pt x="37477" y="294667"/>
                      <a:pt x="41836" y="290079"/>
                    </a:cubicBezTo>
                    <a:lnTo>
                      <a:pt x="70586" y="259815"/>
                    </a:lnTo>
                    <a:lnTo>
                      <a:pt x="66314" y="254323"/>
                    </a:lnTo>
                    <a:lnTo>
                      <a:pt x="55444" y="225698"/>
                    </a:lnTo>
                    <a:lnTo>
                      <a:pt x="11054" y="224132"/>
                    </a:lnTo>
                    <a:cubicBezTo>
                      <a:pt x="4730" y="223909"/>
                      <a:pt x="-216" y="218602"/>
                      <a:pt x="7" y="212277"/>
                    </a:cubicBezTo>
                    <a:lnTo>
                      <a:pt x="1623" y="166474"/>
                    </a:lnTo>
                    <a:cubicBezTo>
                      <a:pt x="1846" y="160150"/>
                      <a:pt x="7154" y="155204"/>
                      <a:pt x="13478" y="155427"/>
                    </a:cubicBezTo>
                    <a:lnTo>
                      <a:pt x="53462" y="156838"/>
                    </a:lnTo>
                    <a:lnTo>
                      <a:pt x="57609" y="137792"/>
                    </a:lnTo>
                    <a:lnTo>
                      <a:pt x="68253" y="120835"/>
                    </a:lnTo>
                    <a:lnTo>
                      <a:pt x="36725" y="90885"/>
                    </a:lnTo>
                    <a:cubicBezTo>
                      <a:pt x="32137" y="86527"/>
                      <a:pt x="31951" y="79274"/>
                      <a:pt x="36309" y="74686"/>
                    </a:cubicBezTo>
                    <a:lnTo>
                      <a:pt x="67876" y="41457"/>
                    </a:lnTo>
                    <a:cubicBezTo>
                      <a:pt x="72234" y="36870"/>
                      <a:pt x="79486" y="36684"/>
                      <a:pt x="84074" y="41042"/>
                    </a:cubicBezTo>
                    <a:lnTo>
                      <a:pt x="115602" y="70992"/>
                    </a:lnTo>
                    <a:lnTo>
                      <a:pt x="131991" y="59493"/>
                    </a:lnTo>
                    <a:lnTo>
                      <a:pt x="149192" y="55686"/>
                    </a:lnTo>
                    <a:lnTo>
                      <a:pt x="149192" y="11458"/>
                    </a:lnTo>
                    <a:cubicBezTo>
                      <a:pt x="149192" y="5130"/>
                      <a:pt x="154322" y="0"/>
                      <a:pt x="160650" y="0"/>
                    </a:cubicBezTo>
                    <a:lnTo>
                      <a:pt x="206482" y="0"/>
                    </a:lnTo>
                    <a:cubicBezTo>
                      <a:pt x="212810" y="0"/>
                      <a:pt x="217940" y="5130"/>
                      <a:pt x="217940" y="11458"/>
                    </a:cubicBezTo>
                    <a:lnTo>
                      <a:pt x="217940" y="53719"/>
                    </a:lnTo>
                    <a:lnTo>
                      <a:pt x="236362" y="56816"/>
                    </a:lnTo>
                    <a:lnTo>
                      <a:pt x="253318" y="67459"/>
                    </a:lnTo>
                    <a:lnTo>
                      <a:pt x="283269" y="35931"/>
                    </a:lnTo>
                    <a:cubicBezTo>
                      <a:pt x="287627" y="31343"/>
                      <a:pt x="294880" y="31157"/>
                      <a:pt x="299467" y="35516"/>
                    </a:cubicBezTo>
                    <a:lnTo>
                      <a:pt x="332696" y="67082"/>
                    </a:lnTo>
                    <a:cubicBezTo>
                      <a:pt x="337284" y="71440"/>
                      <a:pt x="337470" y="78693"/>
                      <a:pt x="333112" y="83281"/>
                    </a:cubicBezTo>
                    <a:lnTo>
                      <a:pt x="304362" y="113545"/>
                    </a:lnTo>
                    <a:lnTo>
                      <a:pt x="308633" y="119037"/>
                    </a:lnTo>
                    <a:lnTo>
                      <a:pt x="319363" y="147292"/>
                    </a:lnTo>
                    <a:lnTo>
                      <a:pt x="321107" y="145920"/>
                    </a:lnTo>
                    <a:lnTo>
                      <a:pt x="366615" y="151363"/>
                    </a:lnTo>
                    <a:cubicBezTo>
                      <a:pt x="372898" y="152114"/>
                      <a:pt x="377383" y="157817"/>
                      <a:pt x="376632" y="164100"/>
                    </a:cubicBezTo>
                    <a:lnTo>
                      <a:pt x="371189" y="209608"/>
                    </a:lnTo>
                    <a:cubicBezTo>
                      <a:pt x="370438" y="215892"/>
                      <a:pt x="364735" y="220376"/>
                      <a:pt x="358452" y="219625"/>
                    </a:cubicBezTo>
                    <a:lnTo>
                      <a:pt x="321765" y="215237"/>
                    </a:lnTo>
                    <a:lnTo>
                      <a:pt x="317338" y="235568"/>
                    </a:lnTo>
                    <a:lnTo>
                      <a:pt x="306694" y="252525"/>
                    </a:lnTo>
                    <a:lnTo>
                      <a:pt x="338222" y="282475"/>
                    </a:lnTo>
                    <a:cubicBezTo>
                      <a:pt x="342810" y="286833"/>
                      <a:pt x="342996" y="294086"/>
                      <a:pt x="338638" y="298674"/>
                    </a:cubicBezTo>
                    <a:lnTo>
                      <a:pt x="307072" y="331902"/>
                    </a:lnTo>
                    <a:cubicBezTo>
                      <a:pt x="302713" y="336490"/>
                      <a:pt x="295461" y="336676"/>
                      <a:pt x="290873" y="332318"/>
                    </a:cubicBezTo>
                    <a:lnTo>
                      <a:pt x="260609" y="303568"/>
                    </a:lnTo>
                    <a:lnTo>
                      <a:pt x="255117" y="307839"/>
                    </a:lnTo>
                    <a:lnTo>
                      <a:pt x="227168" y="318453"/>
                    </a:lnTo>
                    <a:lnTo>
                      <a:pt x="224190" y="364091"/>
                    </a:lnTo>
                    <a:cubicBezTo>
                      <a:pt x="223778" y="370405"/>
                      <a:pt x="218326" y="375191"/>
                      <a:pt x="212011" y="374779"/>
                    </a:cubicBezTo>
                    <a:lnTo>
                      <a:pt x="166276" y="371796"/>
                    </a:lnTo>
                    <a:cubicBezTo>
                      <a:pt x="159962" y="371383"/>
                      <a:pt x="155177" y="365930"/>
                      <a:pt x="155588" y="359615"/>
                    </a:cubicBezTo>
                    <a:lnTo>
                      <a:pt x="158121" y="320798"/>
                    </a:lnTo>
                    <a:lnTo>
                      <a:pt x="138585" y="316544"/>
                    </a:lnTo>
                    <a:lnTo>
                      <a:pt x="121629" y="305901"/>
                    </a:lnTo>
                    <a:lnTo>
                      <a:pt x="91678" y="337429"/>
                    </a:lnTo>
                    <a:cubicBezTo>
                      <a:pt x="87320" y="342016"/>
                      <a:pt x="80068" y="342203"/>
                      <a:pt x="75480" y="33784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55" name="群組 254"/>
            <p:cNvGrpSpPr/>
            <p:nvPr/>
          </p:nvGrpSpPr>
          <p:grpSpPr>
            <a:xfrm>
              <a:off x="11440146" y="2689562"/>
              <a:ext cx="736612" cy="775905"/>
              <a:chOff x="13047814" y="3363055"/>
              <a:chExt cx="736612" cy="775905"/>
            </a:xfrm>
          </p:grpSpPr>
          <p:grpSp>
            <p:nvGrpSpPr>
              <p:cNvPr id="322" name="群組 321"/>
              <p:cNvGrpSpPr/>
              <p:nvPr/>
            </p:nvGrpSpPr>
            <p:grpSpPr>
              <a:xfrm>
                <a:off x="13428663" y="3556007"/>
                <a:ext cx="166890" cy="166891"/>
                <a:chOff x="13428663" y="3556007"/>
                <a:chExt cx="166890" cy="166891"/>
              </a:xfrm>
              <a:solidFill>
                <a:schemeClr val="bg1"/>
              </a:solidFill>
            </p:grpSpPr>
            <p:sp>
              <p:nvSpPr>
                <p:cNvPr id="342" name="矩形 341"/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13428663" y="3556007"/>
                  <a:ext cx="41723" cy="41723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43" name="矩形 342"/>
                <p:cNvSpPr/>
                <p:nvPr>
                  <p:custDataLst>
                    <p:tags r:id="rId32"/>
                  </p:custDataLst>
                </p:nvPr>
              </p:nvSpPr>
              <p:spPr>
                <a:xfrm>
                  <a:off x="13470386" y="3556007"/>
                  <a:ext cx="41723" cy="41723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44" name="矩形 343"/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13512109" y="3556007"/>
                  <a:ext cx="41723" cy="41723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45" name="矩形 344"/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13553830" y="3556007"/>
                  <a:ext cx="41723" cy="41723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46" name="矩形 345"/>
                <p:cNvSpPr/>
                <p:nvPr>
                  <p:custDataLst>
                    <p:tags r:id="rId35"/>
                  </p:custDataLst>
                </p:nvPr>
              </p:nvSpPr>
              <p:spPr>
                <a:xfrm>
                  <a:off x="13428663" y="3597730"/>
                  <a:ext cx="41723" cy="41722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47" name="矩形 346"/>
                <p:cNvSpPr/>
                <p:nvPr>
                  <p:custDataLst>
                    <p:tags r:id="rId36"/>
                  </p:custDataLst>
                </p:nvPr>
              </p:nvSpPr>
              <p:spPr>
                <a:xfrm>
                  <a:off x="13470386" y="3597730"/>
                  <a:ext cx="41723" cy="41722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48" name="矩形 347"/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13512109" y="3597730"/>
                  <a:ext cx="41723" cy="41722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49" name="矩形 348"/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13553830" y="3597730"/>
                  <a:ext cx="41723" cy="41722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0" name="矩形 349"/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13428663" y="3639453"/>
                  <a:ext cx="41723" cy="41722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1" name="矩形 350"/>
                <p:cNvSpPr/>
                <p:nvPr>
                  <p:custDataLst>
                    <p:tags r:id="rId40"/>
                  </p:custDataLst>
                </p:nvPr>
              </p:nvSpPr>
              <p:spPr>
                <a:xfrm>
                  <a:off x="13470386" y="3639453"/>
                  <a:ext cx="41723" cy="41722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2" name="矩形 351"/>
                <p:cNvSpPr/>
                <p:nvPr>
                  <p:custDataLst>
                    <p:tags r:id="rId41"/>
                  </p:custDataLst>
                </p:nvPr>
              </p:nvSpPr>
              <p:spPr>
                <a:xfrm>
                  <a:off x="13512109" y="3639453"/>
                  <a:ext cx="41723" cy="41722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3" name="矩形 352"/>
                <p:cNvSpPr/>
                <p:nvPr>
                  <p:custDataLst>
                    <p:tags r:id="rId42"/>
                  </p:custDataLst>
                </p:nvPr>
              </p:nvSpPr>
              <p:spPr>
                <a:xfrm>
                  <a:off x="13553830" y="3639453"/>
                  <a:ext cx="41723" cy="41722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4" name="矩形 353"/>
                <p:cNvSpPr/>
                <p:nvPr>
                  <p:custDataLst>
                    <p:tags r:id="rId43"/>
                  </p:custDataLst>
                </p:nvPr>
              </p:nvSpPr>
              <p:spPr>
                <a:xfrm>
                  <a:off x="13428663" y="3681175"/>
                  <a:ext cx="41723" cy="41723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5" name="矩形 354"/>
                <p:cNvSpPr/>
                <p:nvPr>
                  <p:custDataLst>
                    <p:tags r:id="rId44"/>
                  </p:custDataLst>
                </p:nvPr>
              </p:nvSpPr>
              <p:spPr>
                <a:xfrm>
                  <a:off x="13470386" y="3681175"/>
                  <a:ext cx="41723" cy="41723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6" name="矩形 355"/>
                <p:cNvSpPr/>
                <p:nvPr>
                  <p:custDataLst>
                    <p:tags r:id="rId45"/>
                  </p:custDataLst>
                </p:nvPr>
              </p:nvSpPr>
              <p:spPr>
                <a:xfrm>
                  <a:off x="13512109" y="3681175"/>
                  <a:ext cx="41723" cy="41723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57" name="矩形 356"/>
                <p:cNvSpPr/>
                <p:nvPr>
                  <p:custDataLst>
                    <p:tags r:id="rId46"/>
                  </p:custDataLst>
                </p:nvPr>
              </p:nvSpPr>
              <p:spPr>
                <a:xfrm>
                  <a:off x="13553830" y="3681175"/>
                  <a:ext cx="41723" cy="41723"/>
                </a:xfrm>
                <a:prstGeom prst="rect">
                  <a:avLst/>
                </a:prstGeom>
                <a:grpFill/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323" name="手繪多邊形 322"/>
              <p:cNvSpPr/>
              <p:nvPr/>
            </p:nvSpPr>
            <p:spPr>
              <a:xfrm rot="20700000">
                <a:off x="13047814" y="3363055"/>
                <a:ext cx="736612" cy="775905"/>
              </a:xfrm>
              <a:custGeom>
                <a:avLst/>
                <a:gdLst>
                  <a:gd name="connsiteX0" fmla="*/ 496944 w 735487"/>
                  <a:gd name="connsiteY0" fmla="*/ 11042 h 775905"/>
                  <a:gd name="connsiteX1" fmla="*/ 724445 w 735487"/>
                  <a:gd name="connsiteY1" fmla="*/ 405084 h 775905"/>
                  <a:gd name="connsiteX2" fmla="*/ 518380 w 735487"/>
                  <a:gd name="connsiteY2" fmla="*/ 626067 h 775905"/>
                  <a:gd name="connsiteX3" fmla="*/ 513730 w 735487"/>
                  <a:gd name="connsiteY3" fmla="*/ 627183 h 775905"/>
                  <a:gd name="connsiteX4" fmla="*/ 483833 w 735487"/>
                  <a:gd name="connsiteY4" fmla="*/ 738763 h 775905"/>
                  <a:gd name="connsiteX5" fmla="*/ 422478 w 735487"/>
                  <a:gd name="connsiteY5" fmla="*/ 774186 h 775905"/>
                  <a:gd name="connsiteX6" fmla="*/ 228930 w 735487"/>
                  <a:gd name="connsiteY6" fmla="*/ 722325 h 775905"/>
                  <a:gd name="connsiteX7" fmla="*/ 193507 w 735487"/>
                  <a:gd name="connsiteY7" fmla="*/ 660971 h 775905"/>
                  <a:gd name="connsiteX8" fmla="*/ 203308 w 735487"/>
                  <a:gd name="connsiteY8" fmla="*/ 624393 h 775905"/>
                  <a:gd name="connsiteX9" fmla="*/ 110436 w 735487"/>
                  <a:gd name="connsiteY9" fmla="*/ 624393 h 775905"/>
                  <a:gd name="connsiteX10" fmla="*/ 56762 w 735487"/>
                  <a:gd name="connsiteY10" fmla="*/ 570719 h 775905"/>
                  <a:gd name="connsiteX11" fmla="*/ 56763 w 735487"/>
                  <a:gd name="connsiteY11" fmla="*/ 366464 h 775905"/>
                  <a:gd name="connsiteX12" fmla="*/ 0 w 735487"/>
                  <a:gd name="connsiteY12" fmla="*/ 351255 h 775905"/>
                  <a:gd name="connsiteX13" fmla="*/ 114669 w 735487"/>
                  <a:gd name="connsiteY13" fmla="*/ 207494 h 775905"/>
                  <a:gd name="connsiteX14" fmla="*/ 125998 w 735487"/>
                  <a:gd name="connsiteY14" fmla="*/ 177603 h 775905"/>
                  <a:gd name="connsiteX15" fmla="*/ 496944 w 735487"/>
                  <a:gd name="connsiteY15" fmla="*/ 11042 h 775905"/>
                  <a:gd name="connsiteX0" fmla="*/ 498040 w 736583"/>
                  <a:gd name="connsiteY0" fmla="*/ 11042 h 775905"/>
                  <a:gd name="connsiteX1" fmla="*/ 725541 w 736583"/>
                  <a:gd name="connsiteY1" fmla="*/ 405084 h 775905"/>
                  <a:gd name="connsiteX2" fmla="*/ 519476 w 736583"/>
                  <a:gd name="connsiteY2" fmla="*/ 626067 h 775905"/>
                  <a:gd name="connsiteX3" fmla="*/ 514826 w 736583"/>
                  <a:gd name="connsiteY3" fmla="*/ 627183 h 775905"/>
                  <a:gd name="connsiteX4" fmla="*/ 484929 w 736583"/>
                  <a:gd name="connsiteY4" fmla="*/ 738763 h 775905"/>
                  <a:gd name="connsiteX5" fmla="*/ 423574 w 736583"/>
                  <a:gd name="connsiteY5" fmla="*/ 774186 h 775905"/>
                  <a:gd name="connsiteX6" fmla="*/ 230026 w 736583"/>
                  <a:gd name="connsiteY6" fmla="*/ 722325 h 775905"/>
                  <a:gd name="connsiteX7" fmla="*/ 194603 w 736583"/>
                  <a:gd name="connsiteY7" fmla="*/ 660971 h 775905"/>
                  <a:gd name="connsiteX8" fmla="*/ 204404 w 736583"/>
                  <a:gd name="connsiteY8" fmla="*/ 624393 h 775905"/>
                  <a:gd name="connsiteX9" fmla="*/ 111532 w 736583"/>
                  <a:gd name="connsiteY9" fmla="*/ 624393 h 775905"/>
                  <a:gd name="connsiteX10" fmla="*/ 57858 w 736583"/>
                  <a:gd name="connsiteY10" fmla="*/ 570719 h 775905"/>
                  <a:gd name="connsiteX11" fmla="*/ 57859 w 736583"/>
                  <a:gd name="connsiteY11" fmla="*/ 366464 h 775905"/>
                  <a:gd name="connsiteX12" fmla="*/ 1096 w 736583"/>
                  <a:gd name="connsiteY12" fmla="*/ 351255 h 775905"/>
                  <a:gd name="connsiteX13" fmla="*/ 115765 w 736583"/>
                  <a:gd name="connsiteY13" fmla="*/ 207494 h 775905"/>
                  <a:gd name="connsiteX14" fmla="*/ 127094 w 736583"/>
                  <a:gd name="connsiteY14" fmla="*/ 177603 h 775905"/>
                  <a:gd name="connsiteX15" fmla="*/ 498040 w 736583"/>
                  <a:gd name="connsiteY15" fmla="*/ 11042 h 775905"/>
                  <a:gd name="connsiteX0" fmla="*/ 498035 w 736578"/>
                  <a:gd name="connsiteY0" fmla="*/ 11042 h 775905"/>
                  <a:gd name="connsiteX1" fmla="*/ 725536 w 736578"/>
                  <a:gd name="connsiteY1" fmla="*/ 405084 h 775905"/>
                  <a:gd name="connsiteX2" fmla="*/ 519471 w 736578"/>
                  <a:gd name="connsiteY2" fmla="*/ 626067 h 775905"/>
                  <a:gd name="connsiteX3" fmla="*/ 514821 w 736578"/>
                  <a:gd name="connsiteY3" fmla="*/ 627183 h 775905"/>
                  <a:gd name="connsiteX4" fmla="*/ 484924 w 736578"/>
                  <a:gd name="connsiteY4" fmla="*/ 738763 h 775905"/>
                  <a:gd name="connsiteX5" fmla="*/ 423569 w 736578"/>
                  <a:gd name="connsiteY5" fmla="*/ 774186 h 775905"/>
                  <a:gd name="connsiteX6" fmla="*/ 230021 w 736578"/>
                  <a:gd name="connsiteY6" fmla="*/ 722325 h 775905"/>
                  <a:gd name="connsiteX7" fmla="*/ 194598 w 736578"/>
                  <a:gd name="connsiteY7" fmla="*/ 660971 h 775905"/>
                  <a:gd name="connsiteX8" fmla="*/ 204399 w 736578"/>
                  <a:gd name="connsiteY8" fmla="*/ 624393 h 775905"/>
                  <a:gd name="connsiteX9" fmla="*/ 111527 w 736578"/>
                  <a:gd name="connsiteY9" fmla="*/ 624393 h 775905"/>
                  <a:gd name="connsiteX10" fmla="*/ 57853 w 736578"/>
                  <a:gd name="connsiteY10" fmla="*/ 570719 h 775905"/>
                  <a:gd name="connsiteX11" fmla="*/ 57985 w 736578"/>
                  <a:gd name="connsiteY11" fmla="*/ 427309 h 775905"/>
                  <a:gd name="connsiteX12" fmla="*/ 1091 w 736578"/>
                  <a:gd name="connsiteY12" fmla="*/ 351255 h 775905"/>
                  <a:gd name="connsiteX13" fmla="*/ 115760 w 736578"/>
                  <a:gd name="connsiteY13" fmla="*/ 207494 h 775905"/>
                  <a:gd name="connsiteX14" fmla="*/ 127089 w 736578"/>
                  <a:gd name="connsiteY14" fmla="*/ 177603 h 775905"/>
                  <a:gd name="connsiteX15" fmla="*/ 498035 w 736578"/>
                  <a:gd name="connsiteY15" fmla="*/ 11042 h 775905"/>
                  <a:gd name="connsiteX0" fmla="*/ 498069 w 736612"/>
                  <a:gd name="connsiteY0" fmla="*/ 11042 h 775905"/>
                  <a:gd name="connsiteX1" fmla="*/ 725570 w 736612"/>
                  <a:gd name="connsiteY1" fmla="*/ 405084 h 775905"/>
                  <a:gd name="connsiteX2" fmla="*/ 519505 w 736612"/>
                  <a:gd name="connsiteY2" fmla="*/ 626067 h 775905"/>
                  <a:gd name="connsiteX3" fmla="*/ 514855 w 736612"/>
                  <a:gd name="connsiteY3" fmla="*/ 627183 h 775905"/>
                  <a:gd name="connsiteX4" fmla="*/ 484958 w 736612"/>
                  <a:gd name="connsiteY4" fmla="*/ 738763 h 775905"/>
                  <a:gd name="connsiteX5" fmla="*/ 423603 w 736612"/>
                  <a:gd name="connsiteY5" fmla="*/ 774186 h 775905"/>
                  <a:gd name="connsiteX6" fmla="*/ 230055 w 736612"/>
                  <a:gd name="connsiteY6" fmla="*/ 722325 h 775905"/>
                  <a:gd name="connsiteX7" fmla="*/ 194632 w 736612"/>
                  <a:gd name="connsiteY7" fmla="*/ 660971 h 775905"/>
                  <a:gd name="connsiteX8" fmla="*/ 204433 w 736612"/>
                  <a:gd name="connsiteY8" fmla="*/ 624393 h 775905"/>
                  <a:gd name="connsiteX9" fmla="*/ 111561 w 736612"/>
                  <a:gd name="connsiteY9" fmla="*/ 624393 h 775905"/>
                  <a:gd name="connsiteX10" fmla="*/ 57887 w 736612"/>
                  <a:gd name="connsiteY10" fmla="*/ 570719 h 775905"/>
                  <a:gd name="connsiteX11" fmla="*/ 58019 w 736612"/>
                  <a:gd name="connsiteY11" fmla="*/ 427309 h 775905"/>
                  <a:gd name="connsiteX12" fmla="*/ 1125 w 736612"/>
                  <a:gd name="connsiteY12" fmla="*/ 351255 h 775905"/>
                  <a:gd name="connsiteX13" fmla="*/ 115794 w 736612"/>
                  <a:gd name="connsiteY13" fmla="*/ 207494 h 775905"/>
                  <a:gd name="connsiteX14" fmla="*/ 127123 w 736612"/>
                  <a:gd name="connsiteY14" fmla="*/ 177603 h 775905"/>
                  <a:gd name="connsiteX15" fmla="*/ 498069 w 736612"/>
                  <a:gd name="connsiteY15" fmla="*/ 11042 h 77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6612" h="775905">
                    <a:moveTo>
                      <a:pt x="498069" y="11042"/>
                    </a:moveTo>
                    <a:cubicBezTo>
                      <a:pt x="669704" y="57031"/>
                      <a:pt x="771559" y="233450"/>
                      <a:pt x="725570" y="405084"/>
                    </a:cubicBezTo>
                    <a:cubicBezTo>
                      <a:pt x="696826" y="512356"/>
                      <a:pt x="617134" y="592370"/>
                      <a:pt x="519505" y="626067"/>
                    </a:cubicBezTo>
                    <a:lnTo>
                      <a:pt x="514855" y="627183"/>
                    </a:lnTo>
                    <a:lnTo>
                      <a:pt x="484958" y="738763"/>
                    </a:lnTo>
                    <a:cubicBezTo>
                      <a:pt x="477797" y="765487"/>
                      <a:pt x="450327" y="781347"/>
                      <a:pt x="423603" y="774186"/>
                    </a:cubicBezTo>
                    <a:lnTo>
                      <a:pt x="230055" y="722325"/>
                    </a:lnTo>
                    <a:cubicBezTo>
                      <a:pt x="203331" y="715165"/>
                      <a:pt x="187471" y="687695"/>
                      <a:pt x="194632" y="660971"/>
                    </a:cubicBezTo>
                    <a:lnTo>
                      <a:pt x="204433" y="624393"/>
                    </a:lnTo>
                    <a:lnTo>
                      <a:pt x="111561" y="624393"/>
                    </a:lnTo>
                    <a:cubicBezTo>
                      <a:pt x="81919" y="624393"/>
                      <a:pt x="57887" y="600362"/>
                      <a:pt x="57887" y="570719"/>
                    </a:cubicBezTo>
                    <a:cubicBezTo>
                      <a:pt x="57887" y="502634"/>
                      <a:pt x="58019" y="495394"/>
                      <a:pt x="58019" y="427309"/>
                    </a:cubicBezTo>
                    <a:cubicBezTo>
                      <a:pt x="48559" y="390732"/>
                      <a:pt x="14607" y="387510"/>
                      <a:pt x="1125" y="351255"/>
                    </a:cubicBezTo>
                    <a:cubicBezTo>
                      <a:pt x="-12078" y="315750"/>
                      <a:pt x="94794" y="236436"/>
                      <a:pt x="115794" y="207494"/>
                    </a:cubicBezTo>
                    <a:lnTo>
                      <a:pt x="127123" y="177603"/>
                    </a:lnTo>
                    <a:cubicBezTo>
                      <a:pt x="194047" y="43754"/>
                      <a:pt x="347889" y="-29199"/>
                      <a:pt x="498069" y="11042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4" name="圓角矩形 323"/>
              <p:cNvSpPr>
                <a:spLocks/>
              </p:cNvSpPr>
              <p:nvPr/>
            </p:nvSpPr>
            <p:spPr>
              <a:xfrm>
                <a:off x="13428663" y="3558340"/>
                <a:ext cx="168275" cy="168275"/>
              </a:xfrm>
              <a:prstGeom prst="roundRect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5" name="圓角矩形 324"/>
              <p:cNvSpPr/>
              <p:nvPr/>
            </p:nvSpPr>
            <p:spPr>
              <a:xfrm>
                <a:off x="13463514" y="3593192"/>
                <a:ext cx="98574" cy="98572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6" name="橢圓 325"/>
              <p:cNvSpPr/>
              <p:nvPr/>
            </p:nvSpPr>
            <p:spPr>
              <a:xfrm>
                <a:off x="13230928" y="3460979"/>
                <a:ext cx="47624" cy="4762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7" name="橢圓 326"/>
              <p:cNvSpPr/>
              <p:nvPr/>
            </p:nvSpPr>
            <p:spPr>
              <a:xfrm>
                <a:off x="13281826" y="3565788"/>
                <a:ext cx="47624" cy="4762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8" name="橢圓 327"/>
              <p:cNvSpPr/>
              <p:nvPr/>
            </p:nvSpPr>
            <p:spPr>
              <a:xfrm>
                <a:off x="13465176" y="3405450"/>
                <a:ext cx="47624" cy="4762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9" name="橢圓 328"/>
              <p:cNvSpPr/>
              <p:nvPr/>
            </p:nvSpPr>
            <p:spPr>
              <a:xfrm>
                <a:off x="13627237" y="3483695"/>
                <a:ext cx="47624" cy="4762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0" name="橢圓 329"/>
              <p:cNvSpPr/>
              <p:nvPr/>
            </p:nvSpPr>
            <p:spPr>
              <a:xfrm>
                <a:off x="13698992" y="3660585"/>
                <a:ext cx="47624" cy="4762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1" name="橢圓 330"/>
              <p:cNvSpPr/>
              <p:nvPr/>
            </p:nvSpPr>
            <p:spPr>
              <a:xfrm>
                <a:off x="13602790" y="3841062"/>
                <a:ext cx="47624" cy="4762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2" name="橢圓 331"/>
              <p:cNvSpPr/>
              <p:nvPr/>
            </p:nvSpPr>
            <p:spPr>
              <a:xfrm>
                <a:off x="13514464" y="3968015"/>
                <a:ext cx="47624" cy="4762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3" name="橢圓 332"/>
              <p:cNvSpPr/>
              <p:nvPr/>
            </p:nvSpPr>
            <p:spPr>
              <a:xfrm>
                <a:off x="13186038" y="3673045"/>
                <a:ext cx="47624" cy="4762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cxnSp>
            <p:nvCxnSpPr>
              <p:cNvPr id="334" name="直線接點 148"/>
              <p:cNvCxnSpPr>
                <a:stCxn id="328" idx="4"/>
                <a:endCxn id="344" idx="0"/>
              </p:cNvCxnSpPr>
              <p:nvPr/>
            </p:nvCxnSpPr>
            <p:spPr>
              <a:xfrm rot="16200000" flipH="1">
                <a:off x="13459513" y="3482548"/>
                <a:ext cx="102933" cy="43983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肘形接點 334"/>
              <p:cNvCxnSpPr>
                <a:stCxn id="326" idx="6"/>
                <a:endCxn id="342" idx="0"/>
              </p:cNvCxnSpPr>
              <p:nvPr/>
            </p:nvCxnSpPr>
            <p:spPr>
              <a:xfrm>
                <a:off x="13278552" y="3484791"/>
                <a:ext cx="170973" cy="71216"/>
              </a:xfrm>
              <a:prstGeom prst="bentConnector2">
                <a:avLst/>
              </a:prstGeom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肘形接點 335"/>
              <p:cNvCxnSpPr>
                <a:stCxn id="327" idx="6"/>
                <a:endCxn id="350" idx="1"/>
              </p:cNvCxnSpPr>
              <p:nvPr/>
            </p:nvCxnSpPr>
            <p:spPr>
              <a:xfrm>
                <a:off x="13329450" y="3589600"/>
                <a:ext cx="99213" cy="70714"/>
              </a:xfrm>
              <a:prstGeom prst="bentConnector3">
                <a:avLst/>
              </a:prstGeom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肘形接點 336"/>
              <p:cNvCxnSpPr>
                <a:stCxn id="333" idx="6"/>
                <a:endCxn id="354" idx="2"/>
              </p:cNvCxnSpPr>
              <p:nvPr/>
            </p:nvCxnSpPr>
            <p:spPr>
              <a:xfrm>
                <a:off x="13233662" y="3696857"/>
                <a:ext cx="215863" cy="26041"/>
              </a:xfrm>
              <a:prstGeom prst="bentConnector4">
                <a:avLst>
                  <a:gd name="adj1" fmla="val 45168"/>
                  <a:gd name="adj2" fmla="val 977846"/>
                </a:avLst>
              </a:prstGeom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肘形接點 337"/>
              <p:cNvCxnSpPr>
                <a:stCxn id="332" idx="0"/>
                <a:endCxn id="355" idx="2"/>
              </p:cNvCxnSpPr>
              <p:nvPr/>
            </p:nvCxnSpPr>
            <p:spPr>
              <a:xfrm rot="16200000" flipV="1">
                <a:off x="13392204" y="3821943"/>
                <a:ext cx="245117" cy="47028"/>
              </a:xfrm>
              <a:prstGeom prst="bentConnector3">
                <a:avLst>
                  <a:gd name="adj1" fmla="val 50000"/>
                </a:avLst>
              </a:prstGeom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肘形接點 338"/>
              <p:cNvCxnSpPr>
                <a:stCxn id="331" idx="0"/>
                <a:endCxn id="356" idx="2"/>
              </p:cNvCxnSpPr>
              <p:nvPr/>
            </p:nvCxnSpPr>
            <p:spPr>
              <a:xfrm rot="16200000" flipV="1">
                <a:off x="13520705" y="3735164"/>
                <a:ext cx="118164" cy="93631"/>
              </a:xfrm>
              <a:prstGeom prst="bentConnector3">
                <a:avLst/>
              </a:prstGeom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肘形接點 339"/>
              <p:cNvCxnSpPr>
                <a:stCxn id="330" idx="2"/>
                <a:endCxn id="353" idx="3"/>
              </p:cNvCxnSpPr>
              <p:nvPr/>
            </p:nvCxnSpPr>
            <p:spPr>
              <a:xfrm rot="10800000">
                <a:off x="13595554" y="3660315"/>
                <a:ext cx="103439" cy="24083"/>
              </a:xfrm>
              <a:prstGeom prst="bentConnector3">
                <a:avLst/>
              </a:prstGeom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肘形接點 340"/>
              <p:cNvCxnSpPr>
                <a:stCxn id="329" idx="4"/>
                <a:endCxn id="345" idx="3"/>
              </p:cNvCxnSpPr>
              <p:nvPr/>
            </p:nvCxnSpPr>
            <p:spPr>
              <a:xfrm rot="5400000">
                <a:off x="13600526" y="3526346"/>
                <a:ext cx="45550" cy="55496"/>
              </a:xfrm>
              <a:prstGeom prst="bentConnector2">
                <a:avLst/>
              </a:prstGeom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6" name="群組 255"/>
            <p:cNvGrpSpPr/>
            <p:nvPr/>
          </p:nvGrpSpPr>
          <p:grpSpPr>
            <a:xfrm>
              <a:off x="9620324" y="2594606"/>
              <a:ext cx="940619" cy="956062"/>
              <a:chOff x="9620324" y="2594606"/>
              <a:chExt cx="940619" cy="956062"/>
            </a:xfrm>
          </p:grpSpPr>
          <p:sp>
            <p:nvSpPr>
              <p:cNvPr id="257" name="流程圖: 磁碟 256"/>
              <p:cNvSpPr/>
              <p:nvPr/>
            </p:nvSpPr>
            <p:spPr>
              <a:xfrm>
                <a:off x="9952558" y="2988376"/>
                <a:ext cx="515389" cy="244439"/>
              </a:xfrm>
              <a:prstGeom prst="flowChartMagneticDisk">
                <a:avLst/>
              </a:prstGeom>
              <a:solidFill>
                <a:schemeClr val="accent2"/>
              </a:solidFill>
              <a:ln w="28575" cap="rnd">
                <a:solidFill>
                  <a:schemeClr val="accent2">
                    <a:lumMod val="40000"/>
                    <a:lumOff val="60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8" name="流程圖: 磁碟 257"/>
              <p:cNvSpPr/>
              <p:nvPr/>
            </p:nvSpPr>
            <p:spPr>
              <a:xfrm>
                <a:off x="9952558" y="2821370"/>
                <a:ext cx="515389" cy="244439"/>
              </a:xfrm>
              <a:prstGeom prst="flowChartMagneticDisk">
                <a:avLst/>
              </a:prstGeom>
              <a:solidFill>
                <a:schemeClr val="accent2"/>
              </a:solidFill>
              <a:ln w="28575" cap="rnd">
                <a:solidFill>
                  <a:schemeClr val="accent2">
                    <a:lumMod val="40000"/>
                    <a:lumOff val="60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9" name="流程圖: 磁碟 258"/>
              <p:cNvSpPr/>
              <p:nvPr/>
            </p:nvSpPr>
            <p:spPr>
              <a:xfrm>
                <a:off x="9952558" y="2660071"/>
                <a:ext cx="515389" cy="244439"/>
              </a:xfrm>
              <a:prstGeom prst="flowChartMagneticDisk">
                <a:avLst/>
              </a:prstGeom>
              <a:solidFill>
                <a:schemeClr val="accent2"/>
              </a:solidFill>
              <a:ln w="28575" cap="rnd">
                <a:solidFill>
                  <a:schemeClr val="accent2">
                    <a:lumMod val="40000"/>
                    <a:lumOff val="60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0" name="流程圖: 磁碟 259"/>
              <p:cNvSpPr/>
              <p:nvPr/>
            </p:nvSpPr>
            <p:spPr>
              <a:xfrm>
                <a:off x="9620324" y="3199689"/>
                <a:ext cx="515389" cy="244439"/>
              </a:xfrm>
              <a:prstGeom prst="flowChartMagneticDisk">
                <a:avLst/>
              </a:prstGeom>
              <a:solidFill>
                <a:schemeClr val="accent2">
                  <a:lumMod val="75000"/>
                </a:schemeClr>
              </a:solidFill>
              <a:ln w="28575" cap="rnd">
                <a:solidFill>
                  <a:schemeClr val="accent2">
                    <a:lumMod val="40000"/>
                    <a:lumOff val="60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1" name="流程圖: 磁碟 260"/>
              <p:cNvSpPr/>
              <p:nvPr/>
            </p:nvSpPr>
            <p:spPr>
              <a:xfrm>
                <a:off x="9620324" y="3032683"/>
                <a:ext cx="515389" cy="244439"/>
              </a:xfrm>
              <a:prstGeom prst="flowChartMagneticDisk">
                <a:avLst/>
              </a:prstGeom>
              <a:solidFill>
                <a:schemeClr val="accent2">
                  <a:lumMod val="75000"/>
                </a:schemeClr>
              </a:solidFill>
              <a:ln w="28575" cap="rnd">
                <a:solidFill>
                  <a:schemeClr val="accent2">
                    <a:lumMod val="40000"/>
                    <a:lumOff val="60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2" name="流程圖: 磁碟 261"/>
              <p:cNvSpPr/>
              <p:nvPr/>
            </p:nvSpPr>
            <p:spPr>
              <a:xfrm>
                <a:off x="9620324" y="2871384"/>
                <a:ext cx="515389" cy="244439"/>
              </a:xfrm>
              <a:prstGeom prst="flowChartMagneticDisk">
                <a:avLst/>
              </a:prstGeom>
              <a:solidFill>
                <a:schemeClr val="accent2">
                  <a:lumMod val="75000"/>
                </a:schemeClr>
              </a:solidFill>
              <a:ln w="28575" cap="rnd">
                <a:solidFill>
                  <a:schemeClr val="accent2">
                    <a:lumMod val="40000"/>
                    <a:lumOff val="60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263" name="群組 262"/>
              <p:cNvGrpSpPr/>
              <p:nvPr/>
            </p:nvGrpSpPr>
            <p:grpSpPr>
              <a:xfrm>
                <a:off x="10265622" y="2594606"/>
                <a:ext cx="285680" cy="213860"/>
                <a:chOff x="2763004" y="3343111"/>
                <a:chExt cx="491067" cy="367613"/>
              </a:xfrm>
            </p:grpSpPr>
            <p:sp>
              <p:nvSpPr>
                <p:cNvPr id="318" name="矩形 317"/>
                <p:cNvSpPr/>
                <p:nvPr/>
              </p:nvSpPr>
              <p:spPr>
                <a:xfrm>
                  <a:off x="2763004" y="3343111"/>
                  <a:ext cx="491067" cy="3676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19" name="手繪多邊形 318"/>
                <p:cNvSpPr/>
                <p:nvPr/>
              </p:nvSpPr>
              <p:spPr>
                <a:xfrm>
                  <a:off x="2989555" y="3491445"/>
                  <a:ext cx="230768" cy="170399"/>
                </a:xfrm>
                <a:custGeom>
                  <a:avLst/>
                  <a:gdLst>
                    <a:gd name="connsiteX0" fmla="*/ 128355 w 230768"/>
                    <a:gd name="connsiteY0" fmla="*/ 0 h 194129"/>
                    <a:gd name="connsiteX1" fmla="*/ 230768 w 230768"/>
                    <a:gd name="connsiteY1" fmla="*/ 154893 h 194129"/>
                    <a:gd name="connsiteX2" fmla="*/ 230768 w 230768"/>
                    <a:gd name="connsiteY2" fmla="*/ 194129 h 194129"/>
                    <a:gd name="connsiteX3" fmla="*/ 0 w 230768"/>
                    <a:gd name="connsiteY3" fmla="*/ 194129 h 194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0768" h="194129">
                      <a:moveTo>
                        <a:pt x="128355" y="0"/>
                      </a:moveTo>
                      <a:lnTo>
                        <a:pt x="230768" y="154893"/>
                      </a:lnTo>
                      <a:lnTo>
                        <a:pt x="230768" y="194129"/>
                      </a:lnTo>
                      <a:lnTo>
                        <a:pt x="0" y="194129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20" name="橢圓 319"/>
                <p:cNvSpPr/>
                <p:nvPr/>
              </p:nvSpPr>
              <p:spPr>
                <a:xfrm>
                  <a:off x="3160281" y="3408141"/>
                  <a:ext cx="54002" cy="5534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21" name="手繪多邊形 320"/>
                <p:cNvSpPr/>
                <p:nvPr/>
              </p:nvSpPr>
              <p:spPr>
                <a:xfrm>
                  <a:off x="2803499" y="3446854"/>
                  <a:ext cx="274597" cy="214990"/>
                </a:xfrm>
                <a:custGeom>
                  <a:avLst/>
                  <a:gdLst>
                    <a:gd name="connsiteX0" fmla="*/ 112654 w 274598"/>
                    <a:gd name="connsiteY0" fmla="*/ 0 h 244930"/>
                    <a:gd name="connsiteX1" fmla="*/ 274598 w 274598"/>
                    <a:gd name="connsiteY1" fmla="*/ 244930 h 244930"/>
                    <a:gd name="connsiteX2" fmla="*/ 0 w 274598"/>
                    <a:gd name="connsiteY2" fmla="*/ 244930 h 244930"/>
                    <a:gd name="connsiteX3" fmla="*/ 0 w 274598"/>
                    <a:gd name="connsiteY3" fmla="*/ 170382 h 244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598" h="244930">
                      <a:moveTo>
                        <a:pt x="112654" y="0"/>
                      </a:moveTo>
                      <a:lnTo>
                        <a:pt x="274598" y="244930"/>
                      </a:lnTo>
                      <a:lnTo>
                        <a:pt x="0" y="244930"/>
                      </a:lnTo>
                      <a:lnTo>
                        <a:pt x="0" y="170382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264" name="群組 263"/>
              <p:cNvGrpSpPr/>
              <p:nvPr/>
            </p:nvGrpSpPr>
            <p:grpSpPr>
              <a:xfrm>
                <a:off x="10271907" y="3098966"/>
                <a:ext cx="289036" cy="209432"/>
                <a:chOff x="2763004" y="3804491"/>
                <a:chExt cx="496833" cy="360000"/>
              </a:xfrm>
            </p:grpSpPr>
            <p:sp>
              <p:nvSpPr>
                <p:cNvPr id="302" name="矩形 301"/>
                <p:cNvSpPr/>
                <p:nvPr/>
              </p:nvSpPr>
              <p:spPr>
                <a:xfrm>
                  <a:off x="2763004" y="3804491"/>
                  <a:ext cx="491067" cy="360000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303" name="群組 302"/>
                <p:cNvGrpSpPr/>
                <p:nvPr/>
              </p:nvGrpSpPr>
              <p:grpSpPr>
                <a:xfrm>
                  <a:off x="2763004" y="3804491"/>
                  <a:ext cx="45719" cy="360000"/>
                  <a:chOff x="2763004" y="3804491"/>
                  <a:chExt cx="45719" cy="360000"/>
                </a:xfrm>
                <a:solidFill>
                  <a:schemeClr val="bg1"/>
                </a:solidFill>
              </p:grpSpPr>
              <p:sp>
                <p:nvSpPr>
                  <p:cNvPr id="312" name="矩形 311"/>
                  <p:cNvSpPr/>
                  <p:nvPr>
                    <p:custDataLst>
                      <p:tags r:id="rId25"/>
                    </p:custDataLst>
                  </p:nvPr>
                </p:nvSpPr>
                <p:spPr>
                  <a:xfrm>
                    <a:off x="2763004" y="380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13" name="矩形 312"/>
                  <p:cNvSpPr/>
                  <p:nvPr>
                    <p:custDataLst>
                      <p:tags r:id="rId26"/>
                    </p:custDataLst>
                  </p:nvPr>
                </p:nvSpPr>
                <p:spPr>
                  <a:xfrm>
                    <a:off x="2763004" y="386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14" name="矩形 313"/>
                  <p:cNvSpPr/>
                  <p:nvPr>
                    <p:custDataLst>
                      <p:tags r:id="rId27"/>
                    </p:custDataLst>
                  </p:nvPr>
                </p:nvSpPr>
                <p:spPr>
                  <a:xfrm>
                    <a:off x="2763004" y="392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15" name="矩形 314"/>
                  <p:cNvSpPr/>
                  <p:nvPr>
                    <p:custDataLst>
                      <p:tags r:id="rId28"/>
                    </p:custDataLst>
                  </p:nvPr>
                </p:nvSpPr>
                <p:spPr>
                  <a:xfrm>
                    <a:off x="2763004" y="398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16" name="矩形 315"/>
                  <p:cNvSpPr/>
                  <p:nvPr>
                    <p:custDataLst>
                      <p:tags r:id="rId29"/>
                    </p:custDataLst>
                  </p:nvPr>
                </p:nvSpPr>
                <p:spPr>
                  <a:xfrm>
                    <a:off x="2763004" y="404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17" name="矩形 316"/>
                  <p:cNvSpPr/>
                  <p:nvPr>
                    <p:custDataLst>
                      <p:tags r:id="rId30"/>
                    </p:custDataLst>
                  </p:nvPr>
                </p:nvSpPr>
                <p:spPr>
                  <a:xfrm>
                    <a:off x="2763004" y="410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04" name="群組 303"/>
                <p:cNvGrpSpPr/>
                <p:nvPr/>
              </p:nvGrpSpPr>
              <p:grpSpPr>
                <a:xfrm>
                  <a:off x="3214118" y="3804491"/>
                  <a:ext cx="45719" cy="360000"/>
                  <a:chOff x="3214118" y="3804491"/>
                  <a:chExt cx="45719" cy="360000"/>
                </a:xfrm>
                <a:solidFill>
                  <a:schemeClr val="bg1"/>
                </a:solidFill>
              </p:grpSpPr>
              <p:sp>
                <p:nvSpPr>
                  <p:cNvPr id="306" name="矩形 305"/>
                  <p:cNvSpPr/>
                  <p:nvPr>
                    <p:custDataLst>
                      <p:tags r:id="rId19"/>
                    </p:custDataLst>
                  </p:nvPr>
                </p:nvSpPr>
                <p:spPr>
                  <a:xfrm>
                    <a:off x="3214118" y="380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07" name="矩形 306"/>
                  <p:cNvSpPr/>
                  <p:nvPr>
                    <p:custDataLst>
                      <p:tags r:id="rId20"/>
                    </p:custDataLst>
                  </p:nvPr>
                </p:nvSpPr>
                <p:spPr>
                  <a:xfrm>
                    <a:off x="3214118" y="386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08" name="矩形 307"/>
                  <p:cNvSpPr/>
                  <p:nvPr>
                    <p:custDataLst>
                      <p:tags r:id="rId21"/>
                    </p:custDataLst>
                  </p:nvPr>
                </p:nvSpPr>
                <p:spPr>
                  <a:xfrm>
                    <a:off x="3214118" y="392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09" name="矩形 308"/>
                  <p:cNvSpPr/>
                  <p:nvPr>
                    <p:custDataLst>
                      <p:tags r:id="rId22"/>
                    </p:custDataLst>
                  </p:nvPr>
                </p:nvSpPr>
                <p:spPr>
                  <a:xfrm>
                    <a:off x="3214118" y="398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10" name="矩形 309"/>
                  <p:cNvSpPr/>
                  <p:nvPr>
                    <p:custDataLst>
                      <p:tags r:id="rId23"/>
                    </p:custDataLst>
                  </p:nvPr>
                </p:nvSpPr>
                <p:spPr>
                  <a:xfrm>
                    <a:off x="3214118" y="404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311" name="矩形 310"/>
                  <p:cNvSpPr/>
                  <p:nvPr>
                    <p:custDataLst>
                      <p:tags r:id="rId24"/>
                    </p:custDataLst>
                  </p:nvPr>
                </p:nvSpPr>
                <p:spPr>
                  <a:xfrm>
                    <a:off x="3214118" y="4104491"/>
                    <a:ext cx="45719" cy="60000"/>
                  </a:xfrm>
                  <a:prstGeom prst="rect">
                    <a:avLst/>
                  </a:prstGeom>
                  <a:grpFill/>
                  <a:ln w="254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305" name="等腰三角形 304"/>
                <p:cNvSpPr/>
                <p:nvPr/>
              </p:nvSpPr>
              <p:spPr>
                <a:xfrm rot="5400000">
                  <a:off x="2941069" y="3926329"/>
                  <a:ext cx="134937" cy="116325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265" name="群組 264"/>
              <p:cNvGrpSpPr/>
              <p:nvPr/>
            </p:nvGrpSpPr>
            <p:grpSpPr>
              <a:xfrm>
                <a:off x="9935799" y="3336808"/>
                <a:ext cx="285680" cy="213860"/>
                <a:chOff x="2763004" y="2772380"/>
                <a:chExt cx="491067" cy="367613"/>
              </a:xfrm>
            </p:grpSpPr>
            <p:sp>
              <p:nvSpPr>
                <p:cNvPr id="276" name="矩形 275"/>
                <p:cNvSpPr/>
                <p:nvPr/>
              </p:nvSpPr>
              <p:spPr>
                <a:xfrm>
                  <a:off x="2763004" y="2772380"/>
                  <a:ext cx="491067" cy="3676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277" name="群組 276"/>
                <p:cNvGrpSpPr/>
                <p:nvPr/>
              </p:nvGrpSpPr>
              <p:grpSpPr>
                <a:xfrm>
                  <a:off x="2763004" y="2796309"/>
                  <a:ext cx="491067" cy="245030"/>
                  <a:chOff x="2763004" y="2769425"/>
                  <a:chExt cx="491067" cy="396000"/>
                </a:xfrm>
              </p:grpSpPr>
              <p:cxnSp>
                <p:nvCxnSpPr>
                  <p:cNvPr id="283" name="直線接點 282"/>
                  <p:cNvCxnSpPr/>
                  <p:nvPr/>
                </p:nvCxnSpPr>
                <p:spPr>
                  <a:xfrm>
                    <a:off x="2785863" y="2931425"/>
                    <a:ext cx="0" cy="72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4" name="直線接點 283"/>
                  <p:cNvCxnSpPr/>
                  <p:nvPr/>
                </p:nvCxnSpPr>
                <p:spPr>
                  <a:xfrm>
                    <a:off x="2811279" y="2913425"/>
                    <a:ext cx="0" cy="108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5" name="直線接點 284"/>
                  <p:cNvCxnSpPr/>
                  <p:nvPr/>
                </p:nvCxnSpPr>
                <p:spPr>
                  <a:xfrm>
                    <a:off x="2836695" y="2823425"/>
                    <a:ext cx="0" cy="288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6" name="直線接點 285"/>
                  <p:cNvCxnSpPr/>
                  <p:nvPr/>
                </p:nvCxnSpPr>
                <p:spPr>
                  <a:xfrm>
                    <a:off x="2862111" y="2851064"/>
                    <a:ext cx="0" cy="232723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7" name="直線接點 286"/>
                  <p:cNvCxnSpPr/>
                  <p:nvPr/>
                </p:nvCxnSpPr>
                <p:spPr>
                  <a:xfrm>
                    <a:off x="2912943" y="2823425"/>
                    <a:ext cx="0" cy="288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8" name="直線接點 287"/>
                  <p:cNvCxnSpPr/>
                  <p:nvPr/>
                </p:nvCxnSpPr>
                <p:spPr>
                  <a:xfrm>
                    <a:off x="2989191" y="2895425"/>
                    <a:ext cx="0" cy="144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9" name="直線接點 288"/>
                  <p:cNvCxnSpPr/>
                  <p:nvPr/>
                </p:nvCxnSpPr>
                <p:spPr>
                  <a:xfrm>
                    <a:off x="3040023" y="2787425"/>
                    <a:ext cx="0" cy="360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0" name="直線接點 289"/>
                  <p:cNvCxnSpPr/>
                  <p:nvPr/>
                </p:nvCxnSpPr>
                <p:spPr>
                  <a:xfrm>
                    <a:off x="3090855" y="2841425"/>
                    <a:ext cx="0" cy="252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1" name="直線接點 290"/>
                  <p:cNvCxnSpPr/>
                  <p:nvPr/>
                </p:nvCxnSpPr>
                <p:spPr>
                  <a:xfrm>
                    <a:off x="3116271" y="2769425"/>
                    <a:ext cx="0" cy="396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2" name="直線接點 291"/>
                  <p:cNvCxnSpPr/>
                  <p:nvPr/>
                </p:nvCxnSpPr>
                <p:spPr>
                  <a:xfrm>
                    <a:off x="3192519" y="2859425"/>
                    <a:ext cx="0" cy="216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3" name="直線接點 292"/>
                  <p:cNvCxnSpPr/>
                  <p:nvPr/>
                </p:nvCxnSpPr>
                <p:spPr>
                  <a:xfrm>
                    <a:off x="3217933" y="2931425"/>
                    <a:ext cx="0" cy="72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4" name="直線接點 293"/>
                  <p:cNvCxnSpPr/>
                  <p:nvPr/>
                </p:nvCxnSpPr>
                <p:spPr>
                  <a:xfrm>
                    <a:off x="2938359" y="2859425"/>
                    <a:ext cx="0" cy="216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5" name="直線接點 294"/>
                  <p:cNvCxnSpPr/>
                  <p:nvPr/>
                </p:nvCxnSpPr>
                <p:spPr>
                  <a:xfrm>
                    <a:off x="3141687" y="2841425"/>
                    <a:ext cx="0" cy="252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6" name="直線接點 295"/>
                  <p:cNvCxnSpPr/>
                  <p:nvPr/>
                </p:nvCxnSpPr>
                <p:spPr>
                  <a:xfrm>
                    <a:off x="2887527" y="2895425"/>
                    <a:ext cx="0" cy="144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7" name="直線接點 296"/>
                  <p:cNvCxnSpPr/>
                  <p:nvPr/>
                </p:nvCxnSpPr>
                <p:spPr>
                  <a:xfrm>
                    <a:off x="3065439" y="2895425"/>
                    <a:ext cx="0" cy="144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8" name="直線接點 297"/>
                  <p:cNvCxnSpPr/>
                  <p:nvPr/>
                </p:nvCxnSpPr>
                <p:spPr>
                  <a:xfrm>
                    <a:off x="3014607" y="2823425"/>
                    <a:ext cx="0" cy="288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9" name="直線接點 298"/>
                  <p:cNvCxnSpPr/>
                  <p:nvPr/>
                </p:nvCxnSpPr>
                <p:spPr>
                  <a:xfrm>
                    <a:off x="2963775" y="2787425"/>
                    <a:ext cx="0" cy="360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0" name="直線接點 299"/>
                  <p:cNvCxnSpPr/>
                  <p:nvPr/>
                </p:nvCxnSpPr>
                <p:spPr>
                  <a:xfrm>
                    <a:off x="3167103" y="2859425"/>
                    <a:ext cx="0" cy="216000"/>
                  </a:xfrm>
                  <a:prstGeom prst="line">
                    <a:avLst/>
                  </a:prstGeom>
                  <a:ln w="19050" cap="rnd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1" name="直線接點 300"/>
                  <p:cNvCxnSpPr/>
                  <p:nvPr/>
                </p:nvCxnSpPr>
                <p:spPr>
                  <a:xfrm>
                    <a:off x="2763004" y="2967425"/>
                    <a:ext cx="491067" cy="0"/>
                  </a:xfrm>
                  <a:prstGeom prst="line">
                    <a:avLst/>
                  </a:prstGeom>
                  <a:ln w="19050" cap="flat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8" name="群組 277"/>
                <p:cNvGrpSpPr/>
                <p:nvPr/>
              </p:nvGrpSpPr>
              <p:grpSpPr>
                <a:xfrm>
                  <a:off x="2792675" y="3024974"/>
                  <a:ext cx="121340" cy="98954"/>
                  <a:chOff x="2367308" y="2420189"/>
                  <a:chExt cx="365365" cy="297958"/>
                </a:xfrm>
                <a:solidFill>
                  <a:schemeClr val="accent1">
                    <a:lumMod val="75000"/>
                  </a:schemeClr>
                </a:solidFill>
              </p:grpSpPr>
              <p:sp>
                <p:nvSpPr>
                  <p:cNvPr id="279" name="手繪多邊形 278"/>
                  <p:cNvSpPr/>
                  <p:nvPr/>
                </p:nvSpPr>
                <p:spPr>
                  <a:xfrm>
                    <a:off x="2367308" y="2420189"/>
                    <a:ext cx="245062" cy="297958"/>
                  </a:xfrm>
                  <a:custGeom>
                    <a:avLst/>
                    <a:gdLst>
                      <a:gd name="connsiteX0" fmla="*/ 147541 w 147541"/>
                      <a:gd name="connsiteY0" fmla="*/ 0 h 179389"/>
                      <a:gd name="connsiteX1" fmla="*/ 147541 w 147541"/>
                      <a:gd name="connsiteY1" fmla="*/ 179389 h 179389"/>
                      <a:gd name="connsiteX2" fmla="*/ 32902 w 147541"/>
                      <a:gd name="connsiteY2" fmla="*/ 109192 h 179389"/>
                      <a:gd name="connsiteX3" fmla="*/ 0 w 147541"/>
                      <a:gd name="connsiteY3" fmla="*/ 143694 h 179389"/>
                      <a:gd name="connsiteX4" fmla="*/ 0 w 147541"/>
                      <a:gd name="connsiteY4" fmla="*/ 35694 h 179389"/>
                      <a:gd name="connsiteX5" fmla="*/ 32903 w 147541"/>
                      <a:gd name="connsiteY5" fmla="*/ 70197 h 179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7541" h="179389">
                        <a:moveTo>
                          <a:pt x="147541" y="0"/>
                        </a:moveTo>
                        <a:lnTo>
                          <a:pt x="147541" y="179389"/>
                        </a:lnTo>
                        <a:lnTo>
                          <a:pt x="32902" y="109192"/>
                        </a:lnTo>
                        <a:lnTo>
                          <a:pt x="0" y="143694"/>
                        </a:lnTo>
                        <a:lnTo>
                          <a:pt x="0" y="35694"/>
                        </a:lnTo>
                        <a:lnTo>
                          <a:pt x="32903" y="70197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75000"/>
                    </a:schemeClr>
                  </a:solidFill>
                  <a:ln cap="rnd">
                    <a:solidFill>
                      <a:schemeClr val="accent2">
                        <a:lumMod val="5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80" name="圓角矩形 279"/>
                  <p:cNvSpPr/>
                  <p:nvPr/>
                </p:nvSpPr>
                <p:spPr>
                  <a:xfrm>
                    <a:off x="2637423" y="2569168"/>
                    <a:ext cx="95250" cy="0"/>
                  </a:xfrm>
                  <a:prstGeom prst="roundRect">
                    <a:avLst/>
                  </a:prstGeom>
                  <a:grpFill/>
                  <a:ln cap="rnd">
                    <a:solidFill>
                      <a:schemeClr val="accent2">
                        <a:lumMod val="5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81" name="圓角矩形 280"/>
                  <p:cNvSpPr/>
                  <p:nvPr/>
                </p:nvSpPr>
                <p:spPr>
                  <a:xfrm rot="19800000">
                    <a:off x="2628129" y="2444002"/>
                    <a:ext cx="95250" cy="0"/>
                  </a:xfrm>
                  <a:prstGeom prst="roundRect">
                    <a:avLst/>
                  </a:prstGeom>
                  <a:grpFill/>
                  <a:ln cap="rnd">
                    <a:solidFill>
                      <a:schemeClr val="accent2">
                        <a:lumMod val="5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82" name="圓角矩形 281"/>
                  <p:cNvSpPr/>
                  <p:nvPr/>
                </p:nvSpPr>
                <p:spPr>
                  <a:xfrm rot="1800000">
                    <a:off x="2628129" y="2694334"/>
                    <a:ext cx="95250" cy="0"/>
                  </a:xfrm>
                  <a:prstGeom prst="roundRect">
                    <a:avLst/>
                  </a:prstGeom>
                  <a:grpFill/>
                  <a:ln cap="rnd">
                    <a:solidFill>
                      <a:schemeClr val="accent2">
                        <a:lumMod val="5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266" name="群組 265"/>
              <p:cNvGrpSpPr/>
              <p:nvPr/>
            </p:nvGrpSpPr>
            <p:grpSpPr>
              <a:xfrm>
                <a:off x="9624954" y="2594606"/>
                <a:ext cx="285680" cy="213860"/>
                <a:chOff x="2197100" y="3256227"/>
                <a:chExt cx="491067" cy="367613"/>
              </a:xfrm>
            </p:grpSpPr>
            <p:sp>
              <p:nvSpPr>
                <p:cNvPr id="267" name="矩形 266"/>
                <p:cNvSpPr/>
                <p:nvPr/>
              </p:nvSpPr>
              <p:spPr>
                <a:xfrm>
                  <a:off x="2197100" y="3256227"/>
                  <a:ext cx="491067" cy="3676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268" name="直線接點 267"/>
                <p:cNvCxnSpPr/>
                <p:nvPr/>
              </p:nvCxnSpPr>
              <p:spPr>
                <a:xfrm>
                  <a:off x="2244226" y="3327953"/>
                  <a:ext cx="358811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9" name="直線接點 268"/>
                <p:cNvCxnSpPr/>
                <p:nvPr/>
              </p:nvCxnSpPr>
              <p:spPr>
                <a:xfrm>
                  <a:off x="2244226" y="3361108"/>
                  <a:ext cx="358811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" name="直線接點 269"/>
                <p:cNvCxnSpPr/>
                <p:nvPr/>
              </p:nvCxnSpPr>
              <p:spPr>
                <a:xfrm>
                  <a:off x="2244226" y="3394263"/>
                  <a:ext cx="180000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1" name="直線接點 270"/>
                <p:cNvCxnSpPr/>
                <p:nvPr/>
              </p:nvCxnSpPr>
              <p:spPr>
                <a:xfrm>
                  <a:off x="2244226" y="3460573"/>
                  <a:ext cx="358811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2" name="直線接點 271"/>
                <p:cNvCxnSpPr/>
                <p:nvPr/>
              </p:nvCxnSpPr>
              <p:spPr>
                <a:xfrm>
                  <a:off x="2244226" y="3493728"/>
                  <a:ext cx="358811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直線接點 272"/>
                <p:cNvCxnSpPr/>
                <p:nvPr/>
              </p:nvCxnSpPr>
              <p:spPr>
                <a:xfrm>
                  <a:off x="2244226" y="3526883"/>
                  <a:ext cx="252000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直線接點 273"/>
                <p:cNvCxnSpPr/>
                <p:nvPr/>
              </p:nvCxnSpPr>
              <p:spPr>
                <a:xfrm>
                  <a:off x="2244226" y="3593191"/>
                  <a:ext cx="358811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5" name="直線接點 274"/>
                <p:cNvCxnSpPr/>
                <p:nvPr/>
              </p:nvCxnSpPr>
              <p:spPr>
                <a:xfrm>
                  <a:off x="2244226" y="3294798"/>
                  <a:ext cx="358811" cy="0"/>
                </a:xfrm>
                <a:prstGeom prst="line">
                  <a:avLst/>
                </a:prstGeom>
                <a:ln w="19050" cap="rnd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97" name="群組 396"/>
          <p:cNvGrpSpPr/>
          <p:nvPr/>
        </p:nvGrpSpPr>
        <p:grpSpPr>
          <a:xfrm>
            <a:off x="8902748" y="6785679"/>
            <a:ext cx="2268318" cy="985217"/>
            <a:chOff x="6903058" y="4384941"/>
            <a:chExt cx="2268318" cy="985217"/>
          </a:xfrm>
        </p:grpSpPr>
        <p:pic>
          <p:nvPicPr>
            <p:cNvPr id="398" name="圖片 397"/>
            <p:cNvPicPr>
              <a:picLocks noChangeAspect="1"/>
            </p:cNvPicPr>
            <p:nvPr/>
          </p:nvPicPr>
          <p:blipFill>
            <a:blip r:embed="rId81"/>
            <a:stretch>
              <a:fillRect/>
            </a:stretch>
          </p:blipFill>
          <p:spPr>
            <a:xfrm>
              <a:off x="7519842" y="4585387"/>
              <a:ext cx="1651534" cy="784771"/>
            </a:xfrm>
            <a:prstGeom prst="rect">
              <a:avLst/>
            </a:prstGeom>
          </p:spPr>
        </p:pic>
        <p:grpSp>
          <p:nvGrpSpPr>
            <p:cNvPr id="399" name="群組 398"/>
            <p:cNvGrpSpPr/>
            <p:nvPr/>
          </p:nvGrpSpPr>
          <p:grpSpPr>
            <a:xfrm>
              <a:off x="6903058" y="4384941"/>
              <a:ext cx="1026068" cy="777526"/>
              <a:chOff x="7450447" y="3924348"/>
              <a:chExt cx="910694" cy="690098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400" name="矩形 399"/>
              <p:cNvSpPr/>
              <p:nvPr/>
            </p:nvSpPr>
            <p:spPr>
              <a:xfrm>
                <a:off x="7849566" y="4479267"/>
                <a:ext cx="112455" cy="106071"/>
              </a:xfrm>
              <a:prstGeom prst="rect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01" name="圓角矩形 400"/>
              <p:cNvSpPr/>
              <p:nvPr/>
            </p:nvSpPr>
            <p:spPr>
              <a:xfrm>
                <a:off x="7522274" y="3924348"/>
                <a:ext cx="767041" cy="568960"/>
              </a:xfrm>
              <a:prstGeom prst="roundRect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02" name="圓角矩形 401"/>
              <p:cNvSpPr>
                <a:spLocks/>
              </p:cNvSpPr>
              <p:nvPr/>
            </p:nvSpPr>
            <p:spPr>
              <a:xfrm>
                <a:off x="7570747" y="3965890"/>
                <a:ext cx="670094" cy="485877"/>
              </a:xfrm>
              <a:prstGeom prst="roundRect">
                <a:avLst/>
              </a:prstGeom>
              <a:grp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en-US" altLang="zh-TW" sz="2400" dirty="0">
                    <a:solidFill>
                      <a:schemeClr val="tx2"/>
                    </a:solidFill>
                  </a:rPr>
                  <a:t>AI</a:t>
                </a:r>
                <a:r>
                  <a:rPr lang="zh-TW" altLang="en-US" sz="2400" dirty="0">
                    <a:solidFill>
                      <a:schemeClr val="tx2"/>
                    </a:solidFill>
                  </a:rPr>
                  <a:t> </a:t>
                </a:r>
                <a:r>
                  <a:rPr lang="en-US" altLang="zh-TW" sz="2400" dirty="0">
                    <a:solidFill>
                      <a:schemeClr val="tx2"/>
                    </a:solidFill>
                  </a:rPr>
                  <a:t>PC</a:t>
                </a:r>
                <a:endParaRPr lang="zh-TW" alt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403" name="梯形 402"/>
              <p:cNvSpPr/>
              <p:nvPr/>
            </p:nvSpPr>
            <p:spPr>
              <a:xfrm>
                <a:off x="7450447" y="4564449"/>
                <a:ext cx="910694" cy="49997"/>
              </a:xfrm>
              <a:prstGeom prst="trapezoid">
                <a:avLst/>
              </a:prstGeom>
              <a:grpFill/>
              <a:ln w="28575" cap="rnd">
                <a:solidFill>
                  <a:schemeClr val="tx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grpSp>
        <p:nvGrpSpPr>
          <p:cNvPr id="404" name="群組 403"/>
          <p:cNvGrpSpPr/>
          <p:nvPr/>
        </p:nvGrpSpPr>
        <p:grpSpPr>
          <a:xfrm>
            <a:off x="8602897" y="5528466"/>
            <a:ext cx="3146584" cy="1283756"/>
            <a:chOff x="6791880" y="2916066"/>
            <a:chExt cx="3146584" cy="1283756"/>
          </a:xfrm>
        </p:grpSpPr>
        <p:sp>
          <p:nvSpPr>
            <p:cNvPr id="405" name="手繪多邊形 404"/>
            <p:cNvSpPr/>
            <p:nvPr>
              <p:custDataLst>
                <p:tags r:id="rId18"/>
              </p:custDataLst>
            </p:nvPr>
          </p:nvSpPr>
          <p:spPr>
            <a:xfrm>
              <a:off x="8152404" y="3559804"/>
              <a:ext cx="289724" cy="288254"/>
            </a:xfrm>
            <a:custGeom>
              <a:avLst/>
              <a:gdLst>
                <a:gd name="connsiteX0" fmla="*/ 127463 w 376714"/>
                <a:gd name="connsiteY0" fmla="*/ 249851 h 374803"/>
                <a:gd name="connsiteX1" fmla="*/ 250644 w 376714"/>
                <a:gd name="connsiteY1" fmla="*/ 246690 h 374803"/>
                <a:gd name="connsiteX2" fmla="*/ 247484 w 376714"/>
                <a:gd name="connsiteY2" fmla="*/ 123509 h 374803"/>
                <a:gd name="connsiteX3" fmla="*/ 124303 w 376714"/>
                <a:gd name="connsiteY3" fmla="*/ 126669 h 374803"/>
                <a:gd name="connsiteX4" fmla="*/ 127463 w 376714"/>
                <a:gd name="connsiteY4" fmla="*/ 249851 h 374803"/>
                <a:gd name="connsiteX5" fmla="*/ 75480 w 376714"/>
                <a:gd name="connsiteY5" fmla="*/ 337844 h 374803"/>
                <a:gd name="connsiteX6" fmla="*/ 42251 w 376714"/>
                <a:gd name="connsiteY6" fmla="*/ 306278 h 374803"/>
                <a:gd name="connsiteX7" fmla="*/ 41836 w 376714"/>
                <a:gd name="connsiteY7" fmla="*/ 290079 h 374803"/>
                <a:gd name="connsiteX8" fmla="*/ 70586 w 376714"/>
                <a:gd name="connsiteY8" fmla="*/ 259815 h 374803"/>
                <a:gd name="connsiteX9" fmla="*/ 66314 w 376714"/>
                <a:gd name="connsiteY9" fmla="*/ 254323 h 374803"/>
                <a:gd name="connsiteX10" fmla="*/ 55444 w 376714"/>
                <a:gd name="connsiteY10" fmla="*/ 225698 h 374803"/>
                <a:gd name="connsiteX11" fmla="*/ 11054 w 376714"/>
                <a:gd name="connsiteY11" fmla="*/ 224132 h 374803"/>
                <a:gd name="connsiteX12" fmla="*/ 7 w 376714"/>
                <a:gd name="connsiteY12" fmla="*/ 212277 h 374803"/>
                <a:gd name="connsiteX13" fmla="*/ 1623 w 376714"/>
                <a:gd name="connsiteY13" fmla="*/ 166474 h 374803"/>
                <a:gd name="connsiteX14" fmla="*/ 13478 w 376714"/>
                <a:gd name="connsiteY14" fmla="*/ 155427 h 374803"/>
                <a:gd name="connsiteX15" fmla="*/ 53462 w 376714"/>
                <a:gd name="connsiteY15" fmla="*/ 156838 h 374803"/>
                <a:gd name="connsiteX16" fmla="*/ 57609 w 376714"/>
                <a:gd name="connsiteY16" fmla="*/ 137792 h 374803"/>
                <a:gd name="connsiteX17" fmla="*/ 68253 w 376714"/>
                <a:gd name="connsiteY17" fmla="*/ 120835 h 374803"/>
                <a:gd name="connsiteX18" fmla="*/ 36725 w 376714"/>
                <a:gd name="connsiteY18" fmla="*/ 90885 h 374803"/>
                <a:gd name="connsiteX19" fmla="*/ 36309 w 376714"/>
                <a:gd name="connsiteY19" fmla="*/ 74686 h 374803"/>
                <a:gd name="connsiteX20" fmla="*/ 67876 w 376714"/>
                <a:gd name="connsiteY20" fmla="*/ 41457 h 374803"/>
                <a:gd name="connsiteX21" fmla="*/ 84074 w 376714"/>
                <a:gd name="connsiteY21" fmla="*/ 41042 h 374803"/>
                <a:gd name="connsiteX22" fmla="*/ 115602 w 376714"/>
                <a:gd name="connsiteY22" fmla="*/ 70992 h 374803"/>
                <a:gd name="connsiteX23" fmla="*/ 131991 w 376714"/>
                <a:gd name="connsiteY23" fmla="*/ 59493 h 374803"/>
                <a:gd name="connsiteX24" fmla="*/ 149192 w 376714"/>
                <a:gd name="connsiteY24" fmla="*/ 55686 h 374803"/>
                <a:gd name="connsiteX25" fmla="*/ 149192 w 376714"/>
                <a:gd name="connsiteY25" fmla="*/ 11458 h 374803"/>
                <a:gd name="connsiteX26" fmla="*/ 160650 w 376714"/>
                <a:gd name="connsiteY26" fmla="*/ 0 h 374803"/>
                <a:gd name="connsiteX27" fmla="*/ 206482 w 376714"/>
                <a:gd name="connsiteY27" fmla="*/ 0 h 374803"/>
                <a:gd name="connsiteX28" fmla="*/ 217940 w 376714"/>
                <a:gd name="connsiteY28" fmla="*/ 11458 h 374803"/>
                <a:gd name="connsiteX29" fmla="*/ 217940 w 376714"/>
                <a:gd name="connsiteY29" fmla="*/ 53719 h 374803"/>
                <a:gd name="connsiteX30" fmla="*/ 236362 w 376714"/>
                <a:gd name="connsiteY30" fmla="*/ 56816 h 374803"/>
                <a:gd name="connsiteX31" fmla="*/ 253318 w 376714"/>
                <a:gd name="connsiteY31" fmla="*/ 67459 h 374803"/>
                <a:gd name="connsiteX32" fmla="*/ 283269 w 376714"/>
                <a:gd name="connsiteY32" fmla="*/ 35931 h 374803"/>
                <a:gd name="connsiteX33" fmla="*/ 299467 w 376714"/>
                <a:gd name="connsiteY33" fmla="*/ 35516 h 374803"/>
                <a:gd name="connsiteX34" fmla="*/ 332696 w 376714"/>
                <a:gd name="connsiteY34" fmla="*/ 67082 h 374803"/>
                <a:gd name="connsiteX35" fmla="*/ 333112 w 376714"/>
                <a:gd name="connsiteY35" fmla="*/ 83281 h 374803"/>
                <a:gd name="connsiteX36" fmla="*/ 304362 w 376714"/>
                <a:gd name="connsiteY36" fmla="*/ 113545 h 374803"/>
                <a:gd name="connsiteX37" fmla="*/ 308633 w 376714"/>
                <a:gd name="connsiteY37" fmla="*/ 119037 h 374803"/>
                <a:gd name="connsiteX38" fmla="*/ 319363 w 376714"/>
                <a:gd name="connsiteY38" fmla="*/ 147292 h 374803"/>
                <a:gd name="connsiteX39" fmla="*/ 321107 w 376714"/>
                <a:gd name="connsiteY39" fmla="*/ 145920 h 374803"/>
                <a:gd name="connsiteX40" fmla="*/ 366615 w 376714"/>
                <a:gd name="connsiteY40" fmla="*/ 151363 h 374803"/>
                <a:gd name="connsiteX41" fmla="*/ 376632 w 376714"/>
                <a:gd name="connsiteY41" fmla="*/ 164100 h 374803"/>
                <a:gd name="connsiteX42" fmla="*/ 371189 w 376714"/>
                <a:gd name="connsiteY42" fmla="*/ 209608 h 374803"/>
                <a:gd name="connsiteX43" fmla="*/ 358452 w 376714"/>
                <a:gd name="connsiteY43" fmla="*/ 219625 h 374803"/>
                <a:gd name="connsiteX44" fmla="*/ 321765 w 376714"/>
                <a:gd name="connsiteY44" fmla="*/ 215237 h 374803"/>
                <a:gd name="connsiteX45" fmla="*/ 317338 w 376714"/>
                <a:gd name="connsiteY45" fmla="*/ 235568 h 374803"/>
                <a:gd name="connsiteX46" fmla="*/ 306694 w 376714"/>
                <a:gd name="connsiteY46" fmla="*/ 252525 h 374803"/>
                <a:gd name="connsiteX47" fmla="*/ 338222 w 376714"/>
                <a:gd name="connsiteY47" fmla="*/ 282475 h 374803"/>
                <a:gd name="connsiteX48" fmla="*/ 338638 w 376714"/>
                <a:gd name="connsiteY48" fmla="*/ 298674 h 374803"/>
                <a:gd name="connsiteX49" fmla="*/ 307072 w 376714"/>
                <a:gd name="connsiteY49" fmla="*/ 331902 h 374803"/>
                <a:gd name="connsiteX50" fmla="*/ 290873 w 376714"/>
                <a:gd name="connsiteY50" fmla="*/ 332318 h 374803"/>
                <a:gd name="connsiteX51" fmla="*/ 260609 w 376714"/>
                <a:gd name="connsiteY51" fmla="*/ 303568 h 374803"/>
                <a:gd name="connsiteX52" fmla="*/ 255117 w 376714"/>
                <a:gd name="connsiteY52" fmla="*/ 307839 h 374803"/>
                <a:gd name="connsiteX53" fmla="*/ 227168 w 376714"/>
                <a:gd name="connsiteY53" fmla="*/ 318453 h 374803"/>
                <a:gd name="connsiteX54" fmla="*/ 224190 w 376714"/>
                <a:gd name="connsiteY54" fmla="*/ 364091 h 374803"/>
                <a:gd name="connsiteX55" fmla="*/ 212011 w 376714"/>
                <a:gd name="connsiteY55" fmla="*/ 374779 h 374803"/>
                <a:gd name="connsiteX56" fmla="*/ 166276 w 376714"/>
                <a:gd name="connsiteY56" fmla="*/ 371796 h 374803"/>
                <a:gd name="connsiteX57" fmla="*/ 155588 w 376714"/>
                <a:gd name="connsiteY57" fmla="*/ 359615 h 374803"/>
                <a:gd name="connsiteX58" fmla="*/ 158121 w 376714"/>
                <a:gd name="connsiteY58" fmla="*/ 320798 h 374803"/>
                <a:gd name="connsiteX59" fmla="*/ 138585 w 376714"/>
                <a:gd name="connsiteY59" fmla="*/ 316544 h 374803"/>
                <a:gd name="connsiteX60" fmla="*/ 121629 w 376714"/>
                <a:gd name="connsiteY60" fmla="*/ 305901 h 374803"/>
                <a:gd name="connsiteX61" fmla="*/ 91678 w 376714"/>
                <a:gd name="connsiteY61" fmla="*/ 337429 h 374803"/>
                <a:gd name="connsiteX62" fmla="*/ 75480 w 376714"/>
                <a:gd name="connsiteY62" fmla="*/ 337844 h 37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76714" h="374803">
                  <a:moveTo>
                    <a:pt x="127463" y="249851"/>
                  </a:moveTo>
                  <a:cubicBezTo>
                    <a:pt x="162351" y="282994"/>
                    <a:pt x="217502" y="281579"/>
                    <a:pt x="250644" y="246690"/>
                  </a:cubicBezTo>
                  <a:cubicBezTo>
                    <a:pt x="283787" y="211802"/>
                    <a:pt x="282372" y="156652"/>
                    <a:pt x="247484" y="123509"/>
                  </a:cubicBezTo>
                  <a:cubicBezTo>
                    <a:pt x="212596" y="90366"/>
                    <a:pt x="157446" y="91781"/>
                    <a:pt x="124303" y="126669"/>
                  </a:cubicBezTo>
                  <a:cubicBezTo>
                    <a:pt x="91160" y="161558"/>
                    <a:pt x="92575" y="216708"/>
                    <a:pt x="127463" y="249851"/>
                  </a:cubicBezTo>
                  <a:close/>
                  <a:moveTo>
                    <a:pt x="75480" y="337844"/>
                  </a:moveTo>
                  <a:lnTo>
                    <a:pt x="42251" y="306278"/>
                  </a:lnTo>
                  <a:cubicBezTo>
                    <a:pt x="37663" y="301920"/>
                    <a:pt x="37477" y="294667"/>
                    <a:pt x="41836" y="290079"/>
                  </a:cubicBezTo>
                  <a:lnTo>
                    <a:pt x="70586" y="259815"/>
                  </a:lnTo>
                  <a:lnTo>
                    <a:pt x="66314" y="254323"/>
                  </a:lnTo>
                  <a:lnTo>
                    <a:pt x="55444" y="225698"/>
                  </a:lnTo>
                  <a:lnTo>
                    <a:pt x="11054" y="224132"/>
                  </a:lnTo>
                  <a:cubicBezTo>
                    <a:pt x="4730" y="223909"/>
                    <a:pt x="-216" y="218602"/>
                    <a:pt x="7" y="212277"/>
                  </a:cubicBezTo>
                  <a:lnTo>
                    <a:pt x="1623" y="166474"/>
                  </a:lnTo>
                  <a:cubicBezTo>
                    <a:pt x="1846" y="160150"/>
                    <a:pt x="7154" y="155204"/>
                    <a:pt x="13478" y="155427"/>
                  </a:cubicBezTo>
                  <a:lnTo>
                    <a:pt x="53462" y="156838"/>
                  </a:lnTo>
                  <a:lnTo>
                    <a:pt x="57609" y="137792"/>
                  </a:lnTo>
                  <a:lnTo>
                    <a:pt x="68253" y="120835"/>
                  </a:lnTo>
                  <a:lnTo>
                    <a:pt x="36725" y="90885"/>
                  </a:lnTo>
                  <a:cubicBezTo>
                    <a:pt x="32137" y="86527"/>
                    <a:pt x="31951" y="79274"/>
                    <a:pt x="36309" y="74686"/>
                  </a:cubicBezTo>
                  <a:lnTo>
                    <a:pt x="67876" y="41457"/>
                  </a:lnTo>
                  <a:cubicBezTo>
                    <a:pt x="72234" y="36870"/>
                    <a:pt x="79486" y="36684"/>
                    <a:pt x="84074" y="41042"/>
                  </a:cubicBezTo>
                  <a:lnTo>
                    <a:pt x="115602" y="70992"/>
                  </a:lnTo>
                  <a:lnTo>
                    <a:pt x="131991" y="59493"/>
                  </a:lnTo>
                  <a:lnTo>
                    <a:pt x="149192" y="55686"/>
                  </a:lnTo>
                  <a:lnTo>
                    <a:pt x="149192" y="11458"/>
                  </a:lnTo>
                  <a:cubicBezTo>
                    <a:pt x="149192" y="5130"/>
                    <a:pt x="154322" y="0"/>
                    <a:pt x="160650" y="0"/>
                  </a:cubicBezTo>
                  <a:lnTo>
                    <a:pt x="206482" y="0"/>
                  </a:lnTo>
                  <a:cubicBezTo>
                    <a:pt x="212810" y="0"/>
                    <a:pt x="217940" y="5130"/>
                    <a:pt x="217940" y="11458"/>
                  </a:cubicBezTo>
                  <a:lnTo>
                    <a:pt x="217940" y="53719"/>
                  </a:lnTo>
                  <a:lnTo>
                    <a:pt x="236362" y="56816"/>
                  </a:lnTo>
                  <a:lnTo>
                    <a:pt x="253318" y="67459"/>
                  </a:lnTo>
                  <a:lnTo>
                    <a:pt x="283269" y="35931"/>
                  </a:lnTo>
                  <a:cubicBezTo>
                    <a:pt x="287627" y="31343"/>
                    <a:pt x="294880" y="31157"/>
                    <a:pt x="299467" y="35516"/>
                  </a:cubicBezTo>
                  <a:lnTo>
                    <a:pt x="332696" y="67082"/>
                  </a:lnTo>
                  <a:cubicBezTo>
                    <a:pt x="337284" y="71440"/>
                    <a:pt x="337470" y="78693"/>
                    <a:pt x="333112" y="83281"/>
                  </a:cubicBezTo>
                  <a:lnTo>
                    <a:pt x="304362" y="113545"/>
                  </a:lnTo>
                  <a:lnTo>
                    <a:pt x="308633" y="119037"/>
                  </a:lnTo>
                  <a:lnTo>
                    <a:pt x="319363" y="147292"/>
                  </a:lnTo>
                  <a:lnTo>
                    <a:pt x="321107" y="145920"/>
                  </a:lnTo>
                  <a:lnTo>
                    <a:pt x="366615" y="151363"/>
                  </a:lnTo>
                  <a:cubicBezTo>
                    <a:pt x="372898" y="152114"/>
                    <a:pt x="377383" y="157817"/>
                    <a:pt x="376632" y="164100"/>
                  </a:cubicBezTo>
                  <a:lnTo>
                    <a:pt x="371189" y="209608"/>
                  </a:lnTo>
                  <a:cubicBezTo>
                    <a:pt x="370438" y="215892"/>
                    <a:pt x="364735" y="220376"/>
                    <a:pt x="358452" y="219625"/>
                  </a:cubicBezTo>
                  <a:lnTo>
                    <a:pt x="321765" y="215237"/>
                  </a:lnTo>
                  <a:lnTo>
                    <a:pt x="317338" y="235568"/>
                  </a:lnTo>
                  <a:lnTo>
                    <a:pt x="306694" y="252525"/>
                  </a:lnTo>
                  <a:lnTo>
                    <a:pt x="338222" y="282475"/>
                  </a:lnTo>
                  <a:cubicBezTo>
                    <a:pt x="342810" y="286833"/>
                    <a:pt x="342996" y="294086"/>
                    <a:pt x="338638" y="298674"/>
                  </a:cubicBezTo>
                  <a:lnTo>
                    <a:pt x="307072" y="331902"/>
                  </a:lnTo>
                  <a:cubicBezTo>
                    <a:pt x="302713" y="336490"/>
                    <a:pt x="295461" y="336676"/>
                    <a:pt x="290873" y="332318"/>
                  </a:cubicBezTo>
                  <a:lnTo>
                    <a:pt x="260609" y="303568"/>
                  </a:lnTo>
                  <a:lnTo>
                    <a:pt x="255117" y="307839"/>
                  </a:lnTo>
                  <a:lnTo>
                    <a:pt x="227168" y="318453"/>
                  </a:lnTo>
                  <a:lnTo>
                    <a:pt x="224190" y="364091"/>
                  </a:lnTo>
                  <a:cubicBezTo>
                    <a:pt x="223778" y="370405"/>
                    <a:pt x="218326" y="375191"/>
                    <a:pt x="212011" y="374779"/>
                  </a:cubicBezTo>
                  <a:lnTo>
                    <a:pt x="166276" y="371796"/>
                  </a:lnTo>
                  <a:cubicBezTo>
                    <a:pt x="159962" y="371383"/>
                    <a:pt x="155177" y="365930"/>
                    <a:pt x="155588" y="359615"/>
                  </a:cubicBezTo>
                  <a:lnTo>
                    <a:pt x="158121" y="320798"/>
                  </a:lnTo>
                  <a:lnTo>
                    <a:pt x="138585" y="316544"/>
                  </a:lnTo>
                  <a:lnTo>
                    <a:pt x="121629" y="305901"/>
                  </a:lnTo>
                  <a:lnTo>
                    <a:pt x="91678" y="337429"/>
                  </a:lnTo>
                  <a:cubicBezTo>
                    <a:pt x="87320" y="342016"/>
                    <a:pt x="80068" y="342203"/>
                    <a:pt x="75480" y="33784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406" name="流程圖: 磁碟 405"/>
            <p:cNvSpPr/>
            <p:nvPr/>
          </p:nvSpPr>
          <p:spPr>
            <a:xfrm>
              <a:off x="7429438" y="2916066"/>
              <a:ext cx="391240" cy="346487"/>
            </a:xfrm>
            <a:prstGeom prst="flowChartMagneticDisk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8575" cap="rnd">
              <a:solidFill>
                <a:schemeClr val="accent2">
                  <a:lumMod val="5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407" name="向右箭號 406"/>
            <p:cNvSpPr/>
            <p:nvPr/>
          </p:nvSpPr>
          <p:spPr>
            <a:xfrm rot="2700000">
              <a:off x="7772023" y="3367699"/>
              <a:ext cx="186267" cy="256781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408" name="向右箭號 407"/>
            <p:cNvSpPr/>
            <p:nvPr/>
          </p:nvSpPr>
          <p:spPr>
            <a:xfrm rot="18900000">
              <a:off x="8664408" y="3367699"/>
              <a:ext cx="186267" cy="256781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409" name="手繪多邊形 408"/>
            <p:cNvSpPr/>
            <p:nvPr/>
          </p:nvSpPr>
          <p:spPr>
            <a:xfrm rot="20700000">
              <a:off x="8276511" y="3667970"/>
              <a:ext cx="158815" cy="206767"/>
            </a:xfrm>
            <a:custGeom>
              <a:avLst/>
              <a:gdLst>
                <a:gd name="connsiteX0" fmla="*/ 124640 w 218904"/>
                <a:gd name="connsiteY0" fmla="*/ 7051 h 284999"/>
                <a:gd name="connsiteX1" fmla="*/ 179436 w 218904"/>
                <a:gd name="connsiteY1" fmla="*/ 89717 h 284999"/>
                <a:gd name="connsiteX2" fmla="*/ 172385 w 218904"/>
                <a:gd name="connsiteY2" fmla="*/ 124639 h 284999"/>
                <a:gd name="connsiteX3" fmla="*/ 162905 w 218904"/>
                <a:gd name="connsiteY3" fmla="*/ 138699 h 284999"/>
                <a:gd name="connsiteX4" fmla="*/ 213687 w 218904"/>
                <a:gd name="connsiteY4" fmla="*/ 226658 h 284999"/>
                <a:gd name="connsiteX5" fmla="*/ 199452 w 218904"/>
                <a:gd name="connsiteY5" fmla="*/ 279784 h 284999"/>
                <a:gd name="connsiteX6" fmla="*/ 199452 w 218904"/>
                <a:gd name="connsiteY6" fmla="*/ 279782 h 284999"/>
                <a:gd name="connsiteX7" fmla="*/ 146327 w 218904"/>
                <a:gd name="connsiteY7" fmla="*/ 265547 h 284999"/>
                <a:gd name="connsiteX8" fmla="*/ 95890 w 218904"/>
                <a:gd name="connsiteY8" fmla="*/ 178188 h 284999"/>
                <a:gd name="connsiteX9" fmla="*/ 89718 w 218904"/>
                <a:gd name="connsiteY9" fmla="*/ 179434 h 284999"/>
                <a:gd name="connsiteX10" fmla="*/ 0 w 218904"/>
                <a:gd name="connsiteY10" fmla="*/ 89717 h 284999"/>
                <a:gd name="connsiteX11" fmla="*/ 26277 w 218904"/>
                <a:gd name="connsiteY11" fmla="*/ 26277 h 284999"/>
                <a:gd name="connsiteX12" fmla="*/ 26579 w 218904"/>
                <a:gd name="connsiteY12" fmla="*/ 26075 h 284999"/>
                <a:gd name="connsiteX13" fmla="*/ 77610 w 218904"/>
                <a:gd name="connsiteY13" fmla="*/ 114463 h 284999"/>
                <a:gd name="connsiteX14" fmla="*/ 88019 w 218904"/>
                <a:gd name="connsiteY14" fmla="*/ 117252 h 284999"/>
                <a:gd name="connsiteX15" fmla="*/ 114416 w 218904"/>
                <a:gd name="connsiteY15" fmla="*/ 102012 h 284999"/>
                <a:gd name="connsiteX16" fmla="*/ 117205 w 218904"/>
                <a:gd name="connsiteY16" fmla="*/ 91603 h 284999"/>
                <a:gd name="connsiteX17" fmla="*/ 66969 w 218904"/>
                <a:gd name="connsiteY17" fmla="*/ 4593 h 284999"/>
                <a:gd name="connsiteX18" fmla="*/ 89718 w 218904"/>
                <a:gd name="connsiteY18" fmla="*/ 0 h 284999"/>
                <a:gd name="connsiteX19" fmla="*/ 124640 w 218904"/>
                <a:gd name="connsiteY19" fmla="*/ 7051 h 28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8904" h="284999">
                  <a:moveTo>
                    <a:pt x="124640" y="7051"/>
                  </a:moveTo>
                  <a:cubicBezTo>
                    <a:pt x="156842" y="20670"/>
                    <a:pt x="179436" y="52555"/>
                    <a:pt x="179436" y="89717"/>
                  </a:cubicBezTo>
                  <a:cubicBezTo>
                    <a:pt x="179436" y="102104"/>
                    <a:pt x="176925" y="113905"/>
                    <a:pt x="172385" y="124639"/>
                  </a:cubicBezTo>
                  <a:lnTo>
                    <a:pt x="162905" y="138699"/>
                  </a:lnTo>
                  <a:lnTo>
                    <a:pt x="213687" y="226658"/>
                  </a:lnTo>
                  <a:cubicBezTo>
                    <a:pt x="224427" y="245259"/>
                    <a:pt x="218054" y="269044"/>
                    <a:pt x="199452" y="279784"/>
                  </a:cubicBezTo>
                  <a:lnTo>
                    <a:pt x="199452" y="279782"/>
                  </a:lnTo>
                  <a:cubicBezTo>
                    <a:pt x="180851" y="290522"/>
                    <a:pt x="157066" y="284149"/>
                    <a:pt x="146327" y="265547"/>
                  </a:cubicBezTo>
                  <a:lnTo>
                    <a:pt x="95890" y="178188"/>
                  </a:lnTo>
                  <a:lnTo>
                    <a:pt x="89718" y="179434"/>
                  </a:lnTo>
                  <a:cubicBezTo>
                    <a:pt x="40168" y="179434"/>
                    <a:pt x="0" y="139266"/>
                    <a:pt x="0" y="89717"/>
                  </a:cubicBezTo>
                  <a:cubicBezTo>
                    <a:pt x="0" y="64942"/>
                    <a:pt x="10042" y="42513"/>
                    <a:pt x="26277" y="26277"/>
                  </a:cubicBezTo>
                  <a:lnTo>
                    <a:pt x="26579" y="26075"/>
                  </a:lnTo>
                  <a:lnTo>
                    <a:pt x="77610" y="114463"/>
                  </a:lnTo>
                  <a:cubicBezTo>
                    <a:pt x="79714" y="118107"/>
                    <a:pt x="84375" y="119356"/>
                    <a:pt x="88019" y="117252"/>
                  </a:cubicBezTo>
                  <a:lnTo>
                    <a:pt x="114416" y="102012"/>
                  </a:lnTo>
                  <a:cubicBezTo>
                    <a:pt x="118060" y="99908"/>
                    <a:pt x="119309" y="95247"/>
                    <a:pt x="117205" y="91603"/>
                  </a:cubicBezTo>
                  <a:lnTo>
                    <a:pt x="66969" y="4593"/>
                  </a:lnTo>
                  <a:lnTo>
                    <a:pt x="89718" y="0"/>
                  </a:lnTo>
                  <a:cubicBezTo>
                    <a:pt x="102105" y="0"/>
                    <a:pt x="113907" y="2511"/>
                    <a:pt x="124640" y="7051"/>
                  </a:cubicBezTo>
                  <a:close/>
                </a:path>
              </a:pathLst>
            </a:custGeom>
            <a:solidFill>
              <a:schemeClr val="accent2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410" name="群組 409"/>
            <p:cNvGrpSpPr/>
            <p:nvPr/>
          </p:nvGrpSpPr>
          <p:grpSpPr>
            <a:xfrm>
              <a:off x="8778715" y="2916066"/>
              <a:ext cx="432000" cy="472218"/>
              <a:chOff x="9001032" y="2869016"/>
              <a:chExt cx="432000" cy="472218"/>
            </a:xfrm>
          </p:grpSpPr>
          <p:sp>
            <p:nvSpPr>
              <p:cNvPr id="449" name="圓角矩形 448"/>
              <p:cNvSpPr/>
              <p:nvPr/>
            </p:nvSpPr>
            <p:spPr>
              <a:xfrm>
                <a:off x="9032239" y="3227176"/>
                <a:ext cx="72000" cy="108000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0" name="圓角矩形 449"/>
              <p:cNvSpPr/>
              <p:nvPr/>
            </p:nvSpPr>
            <p:spPr>
              <a:xfrm>
                <a:off x="9125773" y="3155176"/>
                <a:ext cx="72000" cy="180000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1" name="圓角矩形 450"/>
              <p:cNvSpPr/>
              <p:nvPr/>
            </p:nvSpPr>
            <p:spPr>
              <a:xfrm>
                <a:off x="9219307" y="3083176"/>
                <a:ext cx="72000" cy="252000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2" name="圓角矩形 451"/>
              <p:cNvSpPr/>
              <p:nvPr/>
            </p:nvSpPr>
            <p:spPr>
              <a:xfrm>
                <a:off x="9312842" y="3047176"/>
                <a:ext cx="72000" cy="288000"/>
              </a:xfrm>
              <a:prstGeom prst="round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3" name="圓角矩形 452"/>
              <p:cNvSpPr/>
              <p:nvPr/>
            </p:nvSpPr>
            <p:spPr>
              <a:xfrm>
                <a:off x="9001032" y="3305234"/>
                <a:ext cx="432000" cy="36000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4" name="手繪多邊形 453"/>
              <p:cNvSpPr/>
              <p:nvPr/>
            </p:nvSpPr>
            <p:spPr>
              <a:xfrm>
                <a:off x="9047332" y="2869016"/>
                <a:ext cx="314752" cy="292114"/>
              </a:xfrm>
              <a:custGeom>
                <a:avLst/>
                <a:gdLst>
                  <a:gd name="connsiteX0" fmla="*/ 0 w 293688"/>
                  <a:gd name="connsiteY0" fmla="*/ 230187 h 230187"/>
                  <a:gd name="connsiteX1" fmla="*/ 133350 w 293688"/>
                  <a:gd name="connsiteY1" fmla="*/ 171450 h 230187"/>
                  <a:gd name="connsiteX2" fmla="*/ 293688 w 293688"/>
                  <a:gd name="connsiteY2" fmla="*/ 0 h 23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3688" h="230187">
                    <a:moveTo>
                      <a:pt x="0" y="230187"/>
                    </a:moveTo>
                    <a:cubicBezTo>
                      <a:pt x="42201" y="220000"/>
                      <a:pt x="84402" y="209814"/>
                      <a:pt x="133350" y="171450"/>
                    </a:cubicBezTo>
                    <a:cubicBezTo>
                      <a:pt x="182298" y="133086"/>
                      <a:pt x="237993" y="66543"/>
                      <a:pt x="293688" y="0"/>
                    </a:cubicBezTo>
                  </a:path>
                </a:pathLst>
              </a:custGeom>
              <a:noFill/>
              <a:ln w="25400" cap="rnd">
                <a:solidFill>
                  <a:schemeClr val="accent2">
                    <a:lumMod val="75000"/>
                  </a:schemeClr>
                </a:solidFill>
                <a:tailEnd type="arrow" w="med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11" name="文字方塊 410"/>
            <p:cNvSpPr txBox="1"/>
            <p:nvPr/>
          </p:nvSpPr>
          <p:spPr>
            <a:xfrm>
              <a:off x="6791880" y="3738157"/>
              <a:ext cx="314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2400" dirty="0">
                  <a:solidFill>
                    <a:schemeClr val="accent2">
                      <a:lumMod val="50000"/>
                    </a:schemeClr>
                  </a:solidFill>
                </a:rPr>
                <a:t>Fine-tuning/distillation</a:t>
              </a:r>
              <a:endParaRPr lang="zh-TW" altLang="en-US" sz="24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grpSp>
          <p:nvGrpSpPr>
            <p:cNvPr id="412" name="群組 411"/>
            <p:cNvGrpSpPr/>
            <p:nvPr/>
          </p:nvGrpSpPr>
          <p:grpSpPr>
            <a:xfrm>
              <a:off x="8031487" y="2920758"/>
              <a:ext cx="566293" cy="665830"/>
              <a:chOff x="3560233" y="3352800"/>
              <a:chExt cx="566293" cy="665830"/>
            </a:xfrm>
          </p:grpSpPr>
          <p:cxnSp>
            <p:nvCxnSpPr>
              <p:cNvPr id="413" name="直線接點 412"/>
              <p:cNvCxnSpPr>
                <a:stCxn id="446" idx="6"/>
                <a:endCxn id="442" idx="2"/>
              </p:cNvCxnSpPr>
              <p:nvPr/>
            </p:nvCxnSpPr>
            <p:spPr>
              <a:xfrm flipV="1">
                <a:off x="3898721" y="3408141"/>
                <a:ext cx="117123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直線接點 413"/>
              <p:cNvCxnSpPr>
                <a:stCxn id="446" idx="6"/>
                <a:endCxn id="443" idx="2"/>
              </p:cNvCxnSpPr>
              <p:nvPr/>
            </p:nvCxnSpPr>
            <p:spPr>
              <a:xfrm>
                <a:off x="3898721" y="3500666"/>
                <a:ext cx="117123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直線接點 414"/>
              <p:cNvCxnSpPr>
                <a:stCxn id="446" idx="6"/>
                <a:endCxn id="444" idx="2"/>
              </p:cNvCxnSpPr>
              <p:nvPr/>
            </p:nvCxnSpPr>
            <p:spPr>
              <a:xfrm>
                <a:off x="3898721" y="3500666"/>
                <a:ext cx="117123" cy="27757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直線接點 415"/>
              <p:cNvCxnSpPr>
                <a:stCxn id="446" idx="6"/>
                <a:endCxn id="445" idx="2"/>
              </p:cNvCxnSpPr>
              <p:nvPr/>
            </p:nvCxnSpPr>
            <p:spPr>
              <a:xfrm>
                <a:off x="3898721" y="3500666"/>
                <a:ext cx="117123" cy="46262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直線接點 416"/>
              <p:cNvCxnSpPr>
                <a:stCxn id="447" idx="6"/>
                <a:endCxn id="442" idx="2"/>
              </p:cNvCxnSpPr>
              <p:nvPr/>
            </p:nvCxnSpPr>
            <p:spPr>
              <a:xfrm flipV="1">
                <a:off x="3898721" y="3408141"/>
                <a:ext cx="117123" cy="27757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直線接點 417"/>
              <p:cNvCxnSpPr>
                <a:stCxn id="447" idx="6"/>
                <a:endCxn id="443" idx="2"/>
              </p:cNvCxnSpPr>
              <p:nvPr/>
            </p:nvCxnSpPr>
            <p:spPr>
              <a:xfrm flipV="1">
                <a:off x="3898721" y="3593191"/>
                <a:ext cx="117123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直線接點 418"/>
              <p:cNvCxnSpPr>
                <a:stCxn id="447" idx="6"/>
                <a:endCxn id="444" idx="2"/>
              </p:cNvCxnSpPr>
              <p:nvPr/>
            </p:nvCxnSpPr>
            <p:spPr>
              <a:xfrm>
                <a:off x="3898721" y="3685715"/>
                <a:ext cx="117123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直線接點 419"/>
              <p:cNvCxnSpPr>
                <a:stCxn id="447" idx="6"/>
                <a:endCxn id="445" idx="2"/>
              </p:cNvCxnSpPr>
              <p:nvPr/>
            </p:nvCxnSpPr>
            <p:spPr>
              <a:xfrm>
                <a:off x="3898721" y="3685715"/>
                <a:ext cx="117123" cy="27757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直線接點 420"/>
              <p:cNvCxnSpPr>
                <a:stCxn id="448" idx="6"/>
                <a:endCxn id="442" idx="2"/>
              </p:cNvCxnSpPr>
              <p:nvPr/>
            </p:nvCxnSpPr>
            <p:spPr>
              <a:xfrm flipV="1">
                <a:off x="3898721" y="3408141"/>
                <a:ext cx="117123" cy="46867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2" name="直線接點 421"/>
              <p:cNvCxnSpPr>
                <a:stCxn id="448" idx="6"/>
                <a:endCxn id="443" idx="2"/>
              </p:cNvCxnSpPr>
              <p:nvPr/>
            </p:nvCxnSpPr>
            <p:spPr>
              <a:xfrm flipV="1">
                <a:off x="3898721" y="3593191"/>
                <a:ext cx="117123" cy="283626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直線接點 422"/>
              <p:cNvCxnSpPr>
                <a:stCxn id="448" idx="6"/>
                <a:endCxn id="444" idx="2"/>
              </p:cNvCxnSpPr>
              <p:nvPr/>
            </p:nvCxnSpPr>
            <p:spPr>
              <a:xfrm flipV="1">
                <a:off x="3898721" y="3778240"/>
                <a:ext cx="117123" cy="98577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直線接點 423"/>
              <p:cNvCxnSpPr>
                <a:stCxn id="448" idx="6"/>
                <a:endCxn id="445" idx="2"/>
              </p:cNvCxnSpPr>
              <p:nvPr/>
            </p:nvCxnSpPr>
            <p:spPr>
              <a:xfrm>
                <a:off x="3898721" y="3876817"/>
                <a:ext cx="117123" cy="86473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直線接點 424"/>
              <p:cNvCxnSpPr>
                <a:stCxn id="438" idx="6"/>
                <a:endCxn id="446" idx="2"/>
              </p:cNvCxnSpPr>
              <p:nvPr/>
            </p:nvCxnSpPr>
            <p:spPr>
              <a:xfrm>
                <a:off x="3670915" y="3408141"/>
                <a:ext cx="117124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6" name="直線接點 425"/>
              <p:cNvCxnSpPr>
                <a:stCxn id="438" idx="6"/>
                <a:endCxn id="447" idx="2"/>
              </p:cNvCxnSpPr>
              <p:nvPr/>
            </p:nvCxnSpPr>
            <p:spPr>
              <a:xfrm>
                <a:off x="3670915" y="3408141"/>
                <a:ext cx="117124" cy="27757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直線接點 426"/>
              <p:cNvCxnSpPr>
                <a:stCxn id="438" idx="6"/>
                <a:endCxn id="448" idx="2"/>
              </p:cNvCxnSpPr>
              <p:nvPr/>
            </p:nvCxnSpPr>
            <p:spPr>
              <a:xfrm>
                <a:off x="3670915" y="3408141"/>
                <a:ext cx="117124" cy="46867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8" name="直線接點 427"/>
              <p:cNvCxnSpPr>
                <a:stCxn id="439" idx="6"/>
                <a:endCxn id="446" idx="2"/>
              </p:cNvCxnSpPr>
              <p:nvPr/>
            </p:nvCxnSpPr>
            <p:spPr>
              <a:xfrm flipV="1">
                <a:off x="3670915" y="3500666"/>
                <a:ext cx="117124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9" name="直線接點 428"/>
              <p:cNvCxnSpPr>
                <a:stCxn id="439" idx="6"/>
                <a:endCxn id="447" idx="2"/>
              </p:cNvCxnSpPr>
              <p:nvPr/>
            </p:nvCxnSpPr>
            <p:spPr>
              <a:xfrm>
                <a:off x="3670915" y="3593191"/>
                <a:ext cx="117124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0" name="直線接點 429"/>
              <p:cNvCxnSpPr>
                <a:stCxn id="439" idx="6"/>
                <a:endCxn id="448" idx="2"/>
              </p:cNvCxnSpPr>
              <p:nvPr/>
            </p:nvCxnSpPr>
            <p:spPr>
              <a:xfrm>
                <a:off x="3670915" y="3593191"/>
                <a:ext cx="117124" cy="283626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直線接點 430"/>
              <p:cNvCxnSpPr>
                <a:stCxn id="440" idx="6"/>
                <a:endCxn id="446" idx="2"/>
              </p:cNvCxnSpPr>
              <p:nvPr/>
            </p:nvCxnSpPr>
            <p:spPr>
              <a:xfrm flipV="1">
                <a:off x="3670915" y="3500666"/>
                <a:ext cx="117124" cy="27757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2" name="直線接點 431"/>
              <p:cNvCxnSpPr>
                <a:stCxn id="440" idx="6"/>
                <a:endCxn id="447" idx="2"/>
              </p:cNvCxnSpPr>
              <p:nvPr/>
            </p:nvCxnSpPr>
            <p:spPr>
              <a:xfrm flipV="1">
                <a:off x="3670915" y="3685715"/>
                <a:ext cx="117124" cy="92525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3" name="直線接點 432"/>
              <p:cNvCxnSpPr>
                <a:stCxn id="440" idx="6"/>
                <a:endCxn id="448" idx="2"/>
              </p:cNvCxnSpPr>
              <p:nvPr/>
            </p:nvCxnSpPr>
            <p:spPr>
              <a:xfrm>
                <a:off x="3670915" y="3778240"/>
                <a:ext cx="117124" cy="98577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4" name="直線接點 433"/>
              <p:cNvCxnSpPr>
                <a:stCxn id="441" idx="6"/>
                <a:endCxn id="446" idx="2"/>
              </p:cNvCxnSpPr>
              <p:nvPr/>
            </p:nvCxnSpPr>
            <p:spPr>
              <a:xfrm flipV="1">
                <a:off x="3670915" y="3500666"/>
                <a:ext cx="117124" cy="46262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5" name="直線接點 434"/>
              <p:cNvCxnSpPr>
                <a:stCxn id="441" idx="6"/>
                <a:endCxn id="447" idx="2"/>
              </p:cNvCxnSpPr>
              <p:nvPr/>
            </p:nvCxnSpPr>
            <p:spPr>
              <a:xfrm flipV="1">
                <a:off x="3670915" y="3685715"/>
                <a:ext cx="117124" cy="277574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6" name="直線接點 435"/>
              <p:cNvCxnSpPr>
                <a:stCxn id="441" idx="6"/>
                <a:endCxn id="448" idx="2"/>
              </p:cNvCxnSpPr>
              <p:nvPr/>
            </p:nvCxnSpPr>
            <p:spPr>
              <a:xfrm flipV="1">
                <a:off x="3670915" y="3876817"/>
                <a:ext cx="117124" cy="86473"/>
              </a:xfrm>
              <a:prstGeom prst="line">
                <a:avLst/>
              </a:prstGeom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7" name="群組 436"/>
              <p:cNvGrpSpPr/>
              <p:nvPr/>
            </p:nvGrpSpPr>
            <p:grpSpPr>
              <a:xfrm>
                <a:off x="3788039" y="3445325"/>
                <a:ext cx="110682" cy="486833"/>
                <a:chOff x="3953882" y="2865829"/>
                <a:chExt cx="222559" cy="978922"/>
              </a:xfrm>
            </p:grpSpPr>
            <p:sp>
              <p:nvSpPr>
                <p:cNvPr id="446" name="橢圓 445"/>
                <p:cNvSpPr/>
                <p:nvPr/>
              </p:nvSpPr>
              <p:spPr>
                <a:xfrm>
                  <a:off x="3953882" y="2865829"/>
                  <a:ext cx="222559" cy="222559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47" name="橢圓 446"/>
                <p:cNvSpPr/>
                <p:nvPr/>
              </p:nvSpPr>
              <p:spPr>
                <a:xfrm>
                  <a:off x="3953882" y="3237926"/>
                  <a:ext cx="222559" cy="222559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48" name="橢圓 447"/>
                <p:cNvSpPr/>
                <p:nvPr/>
              </p:nvSpPr>
              <p:spPr>
                <a:xfrm>
                  <a:off x="3953882" y="3622192"/>
                  <a:ext cx="222559" cy="22255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1905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438" name="橢圓 437"/>
              <p:cNvSpPr/>
              <p:nvPr/>
            </p:nvSpPr>
            <p:spPr>
              <a:xfrm>
                <a:off x="3560233" y="3352800"/>
                <a:ext cx="110682" cy="110682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39" name="橢圓 438"/>
              <p:cNvSpPr/>
              <p:nvPr/>
            </p:nvSpPr>
            <p:spPr>
              <a:xfrm>
                <a:off x="3560233" y="3537850"/>
                <a:ext cx="110682" cy="110682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40" name="橢圓 439"/>
              <p:cNvSpPr/>
              <p:nvPr/>
            </p:nvSpPr>
            <p:spPr>
              <a:xfrm>
                <a:off x="3560233" y="3722899"/>
                <a:ext cx="110682" cy="110682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41" name="橢圓 440"/>
              <p:cNvSpPr/>
              <p:nvPr/>
            </p:nvSpPr>
            <p:spPr>
              <a:xfrm>
                <a:off x="3560233" y="3907948"/>
                <a:ext cx="110682" cy="110682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42" name="橢圓 441"/>
              <p:cNvSpPr/>
              <p:nvPr/>
            </p:nvSpPr>
            <p:spPr>
              <a:xfrm>
                <a:off x="4015844" y="3352800"/>
                <a:ext cx="110682" cy="110682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43" name="橢圓 442"/>
              <p:cNvSpPr/>
              <p:nvPr/>
            </p:nvSpPr>
            <p:spPr>
              <a:xfrm>
                <a:off x="4015844" y="3537850"/>
                <a:ext cx="110682" cy="110682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44" name="橢圓 443"/>
              <p:cNvSpPr/>
              <p:nvPr/>
            </p:nvSpPr>
            <p:spPr>
              <a:xfrm>
                <a:off x="4015844" y="3722899"/>
                <a:ext cx="110682" cy="110682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45" name="橢圓 444"/>
              <p:cNvSpPr/>
              <p:nvPr/>
            </p:nvSpPr>
            <p:spPr>
              <a:xfrm>
                <a:off x="4015844" y="3907948"/>
                <a:ext cx="110682" cy="110682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455" name="橢圓 454"/>
          <p:cNvSpPr/>
          <p:nvPr>
            <p:custDataLst>
              <p:tags r:id="rId10"/>
            </p:custDataLst>
          </p:nvPr>
        </p:nvSpPr>
        <p:spPr>
          <a:xfrm>
            <a:off x="7148352" y="7747147"/>
            <a:ext cx="1152000" cy="1152000"/>
          </a:xfrm>
          <a:prstGeom prst="ellipse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/>
              <a:t>K</a:t>
            </a:r>
            <a:endParaRPr lang="zh-TW" altLang="en-US" sz="4800" dirty="0"/>
          </a:p>
        </p:txBody>
      </p:sp>
      <p:sp>
        <p:nvSpPr>
          <p:cNvPr id="456" name="橢圓 455"/>
          <p:cNvSpPr/>
          <p:nvPr>
            <p:custDataLst>
              <p:tags r:id="rId11"/>
            </p:custDataLst>
          </p:nvPr>
        </p:nvSpPr>
        <p:spPr>
          <a:xfrm>
            <a:off x="7157501" y="6162313"/>
            <a:ext cx="1152000" cy="1152000"/>
          </a:xfrm>
          <a:prstGeom prst="ellipse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/>
              <a:t>K</a:t>
            </a:r>
            <a:endParaRPr lang="zh-TW" altLang="en-US" sz="4800" dirty="0"/>
          </a:p>
        </p:txBody>
      </p:sp>
      <p:sp>
        <p:nvSpPr>
          <p:cNvPr id="457" name="橢圓 456"/>
          <p:cNvSpPr/>
          <p:nvPr>
            <p:custDataLst>
              <p:tags r:id="rId12"/>
            </p:custDataLst>
          </p:nvPr>
        </p:nvSpPr>
        <p:spPr>
          <a:xfrm>
            <a:off x="7905458" y="7747147"/>
            <a:ext cx="1152000" cy="1152000"/>
          </a:xfrm>
          <a:prstGeom prst="ellips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/>
              <a:t>S</a:t>
            </a:r>
            <a:endParaRPr lang="zh-TW" altLang="en-US" sz="4800" dirty="0"/>
          </a:p>
        </p:txBody>
      </p:sp>
      <p:sp>
        <p:nvSpPr>
          <p:cNvPr id="458" name="橢圓 457"/>
          <p:cNvSpPr/>
          <p:nvPr>
            <p:custDataLst>
              <p:tags r:id="rId13"/>
            </p:custDataLst>
          </p:nvPr>
        </p:nvSpPr>
        <p:spPr>
          <a:xfrm>
            <a:off x="9562067" y="7743399"/>
            <a:ext cx="1152000" cy="1152000"/>
          </a:xfrm>
          <a:prstGeom prst="ellips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/>
              <a:t>S</a:t>
            </a:r>
            <a:endParaRPr lang="zh-TW" altLang="en-US" sz="4800" dirty="0"/>
          </a:p>
        </p:txBody>
      </p:sp>
      <p:sp>
        <p:nvSpPr>
          <p:cNvPr id="459" name="橢圓 458"/>
          <p:cNvSpPr/>
          <p:nvPr>
            <p:custDataLst>
              <p:tags r:id="rId14"/>
            </p:custDataLst>
          </p:nvPr>
        </p:nvSpPr>
        <p:spPr>
          <a:xfrm>
            <a:off x="9559923" y="6159301"/>
            <a:ext cx="1152000" cy="1152000"/>
          </a:xfrm>
          <a:prstGeom prst="ellips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/>
              <a:t>S</a:t>
            </a:r>
            <a:endParaRPr lang="zh-TW" altLang="en-US" sz="4800" dirty="0"/>
          </a:p>
        </p:txBody>
      </p:sp>
      <p:sp>
        <p:nvSpPr>
          <p:cNvPr id="460" name="橢圓 459"/>
          <p:cNvSpPr/>
          <p:nvPr>
            <p:custDataLst>
              <p:tags r:id="rId15"/>
            </p:custDataLst>
          </p:nvPr>
        </p:nvSpPr>
        <p:spPr>
          <a:xfrm>
            <a:off x="7901161" y="6162311"/>
            <a:ext cx="1152000" cy="1152000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/>
              <a:t>N</a:t>
            </a:r>
            <a:endParaRPr lang="zh-TW" altLang="en-US" sz="4800" dirty="0"/>
          </a:p>
        </p:txBody>
      </p:sp>
      <p:sp>
        <p:nvSpPr>
          <p:cNvPr id="461" name="橢圓 460"/>
          <p:cNvSpPr/>
          <p:nvPr>
            <p:custDataLst>
              <p:tags r:id="rId16"/>
            </p:custDataLst>
          </p:nvPr>
        </p:nvSpPr>
        <p:spPr>
          <a:xfrm>
            <a:off x="7151073" y="4563817"/>
            <a:ext cx="1152000" cy="1152000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/>
              <a:t>N</a:t>
            </a:r>
            <a:endParaRPr lang="zh-TW" altLang="en-US" sz="4800" dirty="0"/>
          </a:p>
        </p:txBody>
      </p:sp>
      <p:sp>
        <p:nvSpPr>
          <p:cNvPr id="462" name="橢圓 461"/>
          <p:cNvSpPr/>
          <p:nvPr>
            <p:custDataLst>
              <p:tags r:id="rId17"/>
            </p:custDataLst>
          </p:nvPr>
        </p:nvSpPr>
        <p:spPr>
          <a:xfrm>
            <a:off x="9561816" y="4569909"/>
            <a:ext cx="1152000" cy="1152000"/>
          </a:xfrm>
          <a:prstGeom prst="ellipse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800" dirty="0"/>
              <a:t>N</a:t>
            </a:r>
            <a:endParaRPr lang="zh-TW" altLang="en-US" sz="4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TW" dirty="0"/>
              <a:t>Accelerators … </a:t>
            </a:r>
            <a:r>
              <a:rPr lang="en-US" altLang="zh-TW" dirty="0" err="1"/>
              <a:t>DeepSeek</a:t>
            </a:r>
            <a:r>
              <a:rPr lang="en-US" altLang="zh-TW" dirty="0"/>
              <a:t>?</a:t>
            </a:r>
          </a:p>
          <a:p>
            <a:r>
              <a:rPr lang="en-US" altLang="zh-TW" dirty="0"/>
              <a:t>Compilers</a:t>
            </a:r>
            <a:r>
              <a:rPr lang="zh-TW" altLang="en-US" dirty="0"/>
              <a:t> </a:t>
            </a:r>
            <a:r>
              <a:rPr lang="en-US" altLang="zh-TW" dirty="0"/>
              <a:t>… </a:t>
            </a:r>
            <a:r>
              <a:rPr lang="en-US" altLang="zh-TW" dirty="0" err="1"/>
              <a:t>DeepSeek</a:t>
            </a:r>
            <a:r>
              <a:rPr lang="en-US" altLang="zh-TW" dirty="0"/>
              <a:t>?</a:t>
            </a:r>
          </a:p>
          <a:p>
            <a:r>
              <a:rPr lang="en-US" altLang="zh-TW" dirty="0"/>
              <a:t>Compression</a:t>
            </a:r>
          </a:p>
          <a:p>
            <a:r>
              <a:rPr lang="en-US" altLang="zh-TW" dirty="0"/>
              <a:t>Quantization</a:t>
            </a:r>
          </a:p>
          <a:p>
            <a:r>
              <a:rPr lang="en-US" altLang="zh-TW" dirty="0"/>
              <a:t>NAS</a:t>
            </a:r>
          </a:p>
          <a:p>
            <a:r>
              <a:rPr lang="en-US" altLang="zh-TW" dirty="0" err="1"/>
              <a:t>FlashAttention</a:t>
            </a:r>
            <a:endParaRPr lang="en-US" altLang="zh-TW" dirty="0"/>
          </a:p>
          <a:p>
            <a:r>
              <a:rPr lang="en-US" altLang="zh-TW" dirty="0"/>
              <a:t>KV-Cache</a:t>
            </a:r>
          </a:p>
          <a:p>
            <a:r>
              <a:rPr lang="en-US" altLang="zh-TW" dirty="0"/>
              <a:t>Speculative decoding</a:t>
            </a:r>
          </a:p>
          <a:p>
            <a:r>
              <a:rPr lang="en-US" altLang="zh-TW" dirty="0"/>
              <a:t>Efficient fine-tuning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en-US" altLang="zh-TW" dirty="0" err="1"/>
              <a:t>LoRA</a:t>
            </a:r>
            <a:r>
              <a:rPr lang="en-US" altLang="zh-TW" dirty="0"/>
              <a:t>)</a:t>
            </a:r>
          </a:p>
          <a:p>
            <a:r>
              <a:rPr lang="en-US" altLang="zh-TW" dirty="0"/>
              <a:t>Efficient distillation (Liger Kernel)</a:t>
            </a:r>
          </a:p>
          <a:p>
            <a:endParaRPr lang="en-US" altLang="zh-TW" dirty="0"/>
          </a:p>
          <a:p>
            <a:r>
              <a:rPr lang="en-US" altLang="zh-TW" dirty="0"/>
              <a:t>Build AI models? Perhaps.</a:t>
            </a:r>
          </a:p>
          <a:p>
            <a:r>
              <a:rPr lang="en-US" altLang="zh-TW" dirty="0"/>
              <a:t>Build AI chips? Definitely.</a:t>
            </a:r>
          </a:p>
          <a:p>
            <a:r>
              <a:rPr lang="en-US" altLang="zh-TW" dirty="0"/>
              <a:t>What kind of AI chips? </a:t>
            </a:r>
            <a:r>
              <a:rPr lang="en-US" altLang="zh-TW" dirty="0" err="1"/>
              <a:t>xPU</a:t>
            </a:r>
            <a:r>
              <a:rPr lang="en-US" altLang="zh-TW" dirty="0"/>
              <a:t> (flexible, adaptable, and even configurable)</a:t>
            </a:r>
          </a:p>
          <a:p>
            <a:r>
              <a:rPr lang="en-US" altLang="zh-TW" dirty="0"/>
              <a:t>Build </a:t>
            </a:r>
            <a:r>
              <a:rPr lang="en-US" altLang="zh-TW" dirty="0" err="1"/>
              <a:t>xPU’s</a:t>
            </a:r>
            <a:r>
              <a:rPr lang="en-US" altLang="zh-TW" dirty="0"/>
              <a:t> middleware (toolchain), some tools applicable across various </a:t>
            </a:r>
            <a:r>
              <a:rPr lang="en-US" altLang="zh-TW" dirty="0" err="1"/>
              <a:t>xPUs</a:t>
            </a:r>
            <a:endParaRPr lang="en-US" altLang="zh-TW" dirty="0"/>
          </a:p>
        </p:txBody>
      </p:sp>
      <p:sp>
        <p:nvSpPr>
          <p:cNvPr id="464" name="文字方塊 463"/>
          <p:cNvSpPr txBox="1"/>
          <p:nvPr/>
        </p:nvSpPr>
        <p:spPr>
          <a:xfrm>
            <a:off x="7539931" y="2329559"/>
            <a:ext cx="12564940" cy="575542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TW" altLang="en-US" sz="48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成也工具鏈！敗也工具鏈！</a:t>
            </a:r>
            <a:endParaRPr lang="en-US" altLang="zh-TW" sz="4800" b="1" dirty="0">
              <a:latin typeface="Arial Narrow" panose="020B0606020202030204" pitchFamily="34" charset="0"/>
              <a:ea typeface="標楷體" panose="03000509000000000000" pitchFamily="65" charset="-120"/>
            </a:endParaRPr>
          </a:p>
          <a:p>
            <a:endParaRPr lang="en-US" altLang="zh-TW" sz="3200" b="1" dirty="0">
              <a:latin typeface="Arial Narrow" panose="020B0606020202030204" pitchFamily="34" charset="0"/>
              <a:ea typeface="標楷體" panose="03000509000000000000" pitchFamily="65" charset="-120"/>
            </a:endParaRPr>
          </a:p>
          <a:p>
            <a:r>
              <a:rPr lang="zh-TW" altLang="en-US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做自己的</a:t>
            </a:r>
            <a:r>
              <a:rPr lang="en-US" altLang="zh-TW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AI</a:t>
            </a:r>
            <a:r>
              <a:rPr lang="zh-TW" altLang="en-US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晶片，</a:t>
            </a:r>
            <a:endParaRPr lang="en-US" altLang="zh-TW" sz="3200" b="1" dirty="0">
              <a:latin typeface="Arial Narrow" panose="020B0606020202030204" pitchFamily="34" charset="0"/>
              <a:ea typeface="標楷體" panose="03000509000000000000" pitchFamily="65" charset="-120"/>
            </a:endParaRPr>
          </a:p>
          <a:p>
            <a:r>
              <a:rPr lang="zh-TW" altLang="en-US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必定需要有自己的工具鏈；</a:t>
            </a:r>
            <a:endParaRPr lang="en-US" altLang="zh-TW" sz="3200" b="1" dirty="0">
              <a:latin typeface="Arial Narrow" panose="020B0606020202030204" pitchFamily="34" charset="0"/>
              <a:ea typeface="標楷體" panose="03000509000000000000" pitchFamily="65" charset="-120"/>
            </a:endParaRPr>
          </a:p>
          <a:p>
            <a:r>
              <a:rPr lang="zh-TW" altLang="en-US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即使不做自己的</a:t>
            </a:r>
            <a:r>
              <a:rPr lang="en-US" altLang="zh-TW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AI</a:t>
            </a:r>
            <a:r>
              <a:rPr lang="zh-TW" altLang="en-US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晶片，</a:t>
            </a:r>
            <a:endParaRPr lang="en-US" altLang="zh-TW" sz="3200" b="1" dirty="0">
              <a:latin typeface="Arial Narrow" panose="020B0606020202030204" pitchFamily="34" charset="0"/>
              <a:ea typeface="標楷體" panose="03000509000000000000" pitchFamily="65" charset="-120"/>
            </a:endParaRPr>
          </a:p>
          <a:p>
            <a:r>
              <a:rPr lang="zh-TW" altLang="en-US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仍會有優化現有工具鏈的需求。</a:t>
            </a:r>
            <a:endParaRPr lang="en-US" altLang="zh-TW" sz="3200" b="1" dirty="0">
              <a:latin typeface="Arial Narrow" panose="020B0606020202030204" pitchFamily="34" charset="0"/>
              <a:ea typeface="標楷體" panose="03000509000000000000" pitchFamily="65" charset="-120"/>
            </a:endParaRPr>
          </a:p>
          <a:p>
            <a:endParaRPr lang="en-US" altLang="zh-TW" sz="3200" b="1" dirty="0">
              <a:latin typeface="Arial Narrow" panose="020B0606020202030204" pitchFamily="34" charset="0"/>
              <a:ea typeface="標楷體" panose="03000509000000000000" pitchFamily="65" charset="-120"/>
            </a:endParaRPr>
          </a:p>
          <a:p>
            <a:r>
              <a:rPr lang="en-US" altLang="zh-TW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NVIDIA</a:t>
            </a:r>
            <a:r>
              <a:rPr lang="zh-TW" altLang="en-US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的工具鏈不僅完整、可靠供使用者易於操作</a:t>
            </a:r>
            <a:r>
              <a:rPr lang="en-US" altLang="zh-TW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GPU</a:t>
            </a:r>
            <a:r>
              <a:rPr lang="zh-TW" altLang="en-US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來執行</a:t>
            </a:r>
            <a:r>
              <a:rPr lang="en-US" altLang="zh-TW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AI</a:t>
            </a:r>
            <a:r>
              <a:rPr lang="zh-TW" altLang="en-US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模型，還有友善的介面</a:t>
            </a:r>
            <a:r>
              <a:rPr lang="en-US" altLang="zh-TW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(CUDA, Triton)</a:t>
            </a:r>
            <a:r>
              <a:rPr lang="zh-TW" altLang="en-US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供開發者進一步優化</a:t>
            </a:r>
            <a:r>
              <a:rPr lang="en-US" altLang="zh-TW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AI</a:t>
            </a:r>
            <a:r>
              <a:rPr lang="zh-TW" altLang="en-US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模型的執行。</a:t>
            </a:r>
            <a:endParaRPr lang="en-US" altLang="zh-TW" sz="3200" b="1" dirty="0">
              <a:latin typeface="Arial Narrow" panose="020B0606020202030204" pitchFamily="34" charset="0"/>
              <a:ea typeface="標楷體" panose="03000509000000000000" pitchFamily="65" charset="-120"/>
            </a:endParaRPr>
          </a:p>
          <a:p>
            <a:endParaRPr lang="en-US" altLang="zh-TW" sz="3200" b="1" dirty="0">
              <a:latin typeface="Arial Narrow" panose="020B0606020202030204" pitchFamily="34" charset="0"/>
              <a:ea typeface="標楷體" panose="03000509000000000000" pitchFamily="65" charset="-120"/>
            </a:endParaRPr>
          </a:p>
          <a:p>
            <a:r>
              <a:rPr lang="zh-TW" altLang="en-US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你認為</a:t>
            </a:r>
            <a:r>
              <a:rPr lang="en-US" altLang="zh-TW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NVIDIA</a:t>
            </a:r>
            <a:r>
              <a:rPr lang="zh-TW" altLang="en-US" sz="3200" b="1" dirty="0">
                <a:latin typeface="Arial Narrow" panose="020B0606020202030204" pitchFamily="34" charset="0"/>
                <a:ea typeface="標楷體" panose="03000509000000000000" pitchFamily="65" charset="-120"/>
              </a:rPr>
              <a:t>目前獨占市場的原因是硬體還是軟體（工具鏈）？</a:t>
            </a:r>
            <a:endParaRPr lang="en-US" altLang="zh-TW" sz="3200" b="1" dirty="0">
              <a:latin typeface="Arial Narrow" panose="020B0606020202030204" pitchFamily="34" charset="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6266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2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5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3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6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9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3" grpId="1" animBg="1"/>
      <p:bldP spid="455" grpId="0" animBg="1"/>
      <p:bldP spid="456" grpId="0" animBg="1"/>
      <p:bldP spid="457" grpId="0" animBg="1"/>
      <p:bldP spid="458" grpId="0" animBg="1"/>
      <p:bldP spid="459" grpId="0" animBg="1"/>
      <p:bldP spid="460" grpId="0" animBg="1"/>
      <p:bldP spid="461" grpId="0" animBg="1"/>
      <p:bldP spid="462" grpId="0" animBg="1"/>
      <p:bldP spid="46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DOT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DOT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DOT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DO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MOST" val="617.7845"/>
  <p:tag name="RMOST" val="627.098"/>
  <p:tag name="TMOST" val="476.5891"/>
  <p:tag name="BMOST" val="483.922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MOST" val="617.7845"/>
  <p:tag name="RMOST" val="627.098"/>
  <p:tag name="TMOST" val="469.2554"/>
  <p:tag name="BMOST" val="476.589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MOST" val="617.7845"/>
  <p:tag name="RMOST" val="627.098"/>
  <p:tag name="TMOST" val="461.9218"/>
  <p:tag name="BMOST" val="469.255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RECTANGLE"/>
</p:tagLst>
</file>

<file path=ppt/theme/theme1.xml><?xml version="1.0" encoding="utf-8"?>
<a:theme xmlns:a="http://schemas.openxmlformats.org/drawingml/2006/main" name="NYCU_GREAT_2023_blue_ver">
  <a:themeElements>
    <a:clrScheme name="ENYAC_1_modified">
      <a:dk1>
        <a:srgbClr val="000000"/>
      </a:dk1>
      <a:lt1>
        <a:srgbClr val="FFFFFF"/>
      </a:lt1>
      <a:dk2>
        <a:srgbClr val="111111"/>
      </a:dk2>
      <a:lt2>
        <a:srgbClr val="EAEAEA"/>
      </a:lt2>
      <a:accent1>
        <a:srgbClr val="BBE0E3"/>
      </a:accent1>
      <a:accent2>
        <a:srgbClr val="333399"/>
      </a:accent2>
      <a:accent3>
        <a:srgbClr val="C0C0C0"/>
      </a:accent3>
      <a:accent4>
        <a:srgbClr val="292929"/>
      </a:accent4>
      <a:accent5>
        <a:srgbClr val="66CCFF"/>
      </a:accent5>
      <a:accent6>
        <a:srgbClr val="002060"/>
      </a:accent6>
      <a:hlink>
        <a:srgbClr val="009999"/>
      </a:hlink>
      <a:folHlink>
        <a:srgbClr val="99CC00"/>
      </a:folHlink>
    </a:clrScheme>
    <a:fontScheme name="NYCU_CADLAB">
      <a:majorFont>
        <a:latin typeface="Arial Narrow"/>
        <a:ea typeface="標楷體"/>
        <a:cs typeface=""/>
      </a:majorFont>
      <a:minorFont>
        <a:latin typeface="Arial Narrow"/>
        <a:ea typeface="標楷體"/>
        <a:cs typeface="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YCU_GREAT_2023_blue_ver" id="{83D52020-8EFC-4CCF-84D8-4C00C65ABF85}" vid="{D1808991-441A-4CC5-B0A2-8AA3966BE3DF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19881</TotalTime>
  <Words>7275</Words>
  <Application>Microsoft Office PowerPoint</Application>
  <PresentationFormat>自定义</PresentationFormat>
  <Paragraphs>2292</Paragraphs>
  <Slides>99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99</vt:i4>
      </vt:variant>
    </vt:vector>
  </HeadingPairs>
  <TitlesOfParts>
    <vt:vector size="113" baseType="lpstr">
      <vt:lpstr>Arial MT</vt:lpstr>
      <vt:lpstr>標楷體</vt:lpstr>
      <vt:lpstr>MS UI Gothic</vt:lpstr>
      <vt:lpstr>Arial</vt:lpstr>
      <vt:lpstr>Arial Narrow</vt:lpstr>
      <vt:lpstr>Calibri</vt:lpstr>
      <vt:lpstr>Cambria</vt:lpstr>
      <vt:lpstr>Cambria Math</vt:lpstr>
      <vt:lpstr>Courier New</vt:lpstr>
      <vt:lpstr>Lucida Sans Unicode</vt:lpstr>
      <vt:lpstr>Times New Roman</vt:lpstr>
      <vt:lpstr>Trebuchet MS</vt:lpstr>
      <vt:lpstr>Wingdings</vt:lpstr>
      <vt:lpstr>NYCU_GREAT_2023_blue_ver</vt:lpstr>
      <vt:lpstr>邊緣人工智慧 Edge AI</vt:lpstr>
      <vt:lpstr>Deep Learning Continues to Scale</vt:lpstr>
      <vt:lpstr>Problem: DL Models Outgrow Hardware</vt:lpstr>
      <vt:lpstr>Efficient Deep Learning Techniques are Essential</vt:lpstr>
      <vt:lpstr>Lecture Plan</vt:lpstr>
      <vt:lpstr>Neuron and Synapse</vt:lpstr>
      <vt:lpstr>Deep Neural Network</vt:lpstr>
      <vt:lpstr>Popular Neural Network Layers</vt:lpstr>
      <vt:lpstr>Fully-Connected Layer (Linear Layer)</vt:lpstr>
      <vt:lpstr>Fully-Connected Layer (Linear Layer)</vt:lpstr>
      <vt:lpstr>Fully-Connected Layer (Linear Layer)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</vt:lpstr>
      <vt:lpstr>Convolution Layer: Padding</vt:lpstr>
      <vt:lpstr>Convolution Layer: Receptive Field</vt:lpstr>
      <vt:lpstr>Strided Convolution Layer</vt:lpstr>
      <vt:lpstr>Grouped Convolution Layer</vt:lpstr>
      <vt:lpstr>Depthwise Convolution Layer</vt:lpstr>
      <vt:lpstr>Pooling Layer</vt:lpstr>
      <vt:lpstr>Normalization Layer</vt:lpstr>
      <vt:lpstr>Activation Function</vt:lpstr>
      <vt:lpstr>Popular Neural Network</vt:lpstr>
      <vt:lpstr>AlexNet</vt:lpstr>
      <vt:lpstr>VGG 16</vt:lpstr>
      <vt:lpstr>ResNet-50</vt:lpstr>
      <vt:lpstr>MobileNetV2</vt:lpstr>
      <vt:lpstr>Efficiency Metrics</vt:lpstr>
      <vt:lpstr>Efficiency of Neural Networks</vt:lpstr>
      <vt:lpstr>Efficiency of Neural Networks</vt:lpstr>
      <vt:lpstr>Latency</vt:lpstr>
      <vt:lpstr>Throughput</vt:lpstr>
      <vt:lpstr>Latency vs. Throughput</vt:lpstr>
      <vt:lpstr>Latency</vt:lpstr>
      <vt:lpstr>Energy Consumption</vt:lpstr>
      <vt:lpstr>Energy Consumption</vt:lpstr>
      <vt:lpstr>Efficiency of Neural Networks</vt:lpstr>
      <vt:lpstr>Efficiency of Neural Networks</vt:lpstr>
      <vt:lpstr>Number of Parameters (#Parameters)</vt:lpstr>
      <vt:lpstr>Number of Parameters (#Parameters)</vt:lpstr>
      <vt:lpstr>Number of Parameters (#Parameters)</vt:lpstr>
      <vt:lpstr>Number of Parameters (#Parameters)</vt:lpstr>
      <vt:lpstr>Number of Parameters (#Parameters)</vt:lpstr>
      <vt:lpstr>AlexNet: #Parameters</vt:lpstr>
      <vt:lpstr>Efficiency of Neural Networks</vt:lpstr>
      <vt:lpstr>Model Size</vt:lpstr>
      <vt:lpstr>Efficiency of Neural Networks</vt:lpstr>
      <vt:lpstr>Number of Activations (#Activations)</vt:lpstr>
      <vt:lpstr>Number of Activations (#Activations)</vt:lpstr>
      <vt:lpstr>Number of Activations (#Activations)</vt:lpstr>
      <vt:lpstr>Number of Activations (#Activations)</vt:lpstr>
      <vt:lpstr>Number of Activations (#Activations)</vt:lpstr>
      <vt:lpstr>AlexNet: #Activations</vt:lpstr>
      <vt:lpstr>Efficiency of Neural Networks</vt:lpstr>
      <vt:lpstr>Number of Multiply-Accumulate Operations</vt:lpstr>
      <vt:lpstr>Number of Multiply-Accumulate Operations</vt:lpstr>
      <vt:lpstr>Number of Multiply-Accumulate Operations</vt:lpstr>
      <vt:lpstr>Number of Multiply-Accumulate Operations</vt:lpstr>
      <vt:lpstr>Number of Multiply-Accumulate Operations</vt:lpstr>
      <vt:lpstr>AlexNet: #MACs</vt:lpstr>
      <vt:lpstr>Efficiency of Neural Networks</vt:lpstr>
      <vt:lpstr>Number of Floating Point Operations (FLOP)</vt:lpstr>
      <vt:lpstr>Number of Operations (OP)</vt:lpstr>
      <vt:lpstr>Roofline Model  for Performance Analysis</vt:lpstr>
      <vt:lpstr>Process of DNN Inference on Hardware</vt:lpstr>
      <vt:lpstr>Systolic Array – Overview</vt:lpstr>
      <vt:lpstr>Systolic Array – Example</vt:lpstr>
      <vt:lpstr>Operational Intensity</vt:lpstr>
      <vt:lpstr>Transformer Block &amp; Attention </vt:lpstr>
      <vt:lpstr>Performance Roofline: Memory Bandwidth</vt:lpstr>
      <vt:lpstr>Performance Roofline: Computation Capability</vt:lpstr>
      <vt:lpstr>Roofline Model</vt:lpstr>
      <vt:lpstr>Estimated Execution Time</vt:lpstr>
      <vt:lpstr>Example Usage of Roofline Model </vt:lpstr>
      <vt:lpstr>Insight from Roofline Model</vt:lpstr>
      <vt:lpstr>Insight from Roofline Model</vt:lpstr>
      <vt:lpstr>Different Hardware Platforms, Different Rooflines</vt:lpstr>
      <vt:lpstr>Memory Wall</vt:lpstr>
      <vt:lpstr>摩爾定律 (Moore’s Law)</vt:lpstr>
      <vt:lpstr>黃氏定律 (Huang’s Law)</vt:lpstr>
      <vt:lpstr>In Between AI Models and AI Chips – An Analogue</vt:lpstr>
      <vt:lpstr>Middleware for Efficient Deep Learning</vt:lpstr>
      <vt:lpstr>Taiwan’s Opportunities and Advantages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lec02</dc:title>
  <cp:lastModifiedBy>BINGYE ZHOU</cp:lastModifiedBy>
  <cp:revision>280</cp:revision>
  <dcterms:created xsi:type="dcterms:W3CDTF">2024-02-12T10:18:54Z</dcterms:created>
  <dcterms:modified xsi:type="dcterms:W3CDTF">2025-03-10T13:49:11Z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2023-09-12T00:00:00Z</vt:filetime>
  </property>
  <property fmtid="{D5CDD505-2E9C-101B-9397-08002B2CF9AE}" pid="3" name="Creator">
    <vt:lpwstr>Keynote</vt:lpwstr>
  </property>
  <property fmtid="{D5CDD505-2E9C-101B-9397-08002B2CF9AE}" pid="4" name="LastSaved">
    <vt:filetime>2024-02-12T00:00:00Z</vt:filetime>
  </property>
</Properties>
</file>